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 id="2147483684" r:id="rId2"/>
  </p:sldMasterIdLst>
  <p:notesMasterIdLst>
    <p:notesMasterId r:id="rId39"/>
  </p:notesMasterIdLst>
  <p:handoutMasterIdLst>
    <p:handoutMasterId r:id="rId40"/>
  </p:handoutMasterIdLst>
  <p:sldIdLst>
    <p:sldId id="345" r:id="rId3"/>
    <p:sldId id="258" r:id="rId4"/>
    <p:sldId id="281" r:id="rId5"/>
    <p:sldId id="285" r:id="rId6"/>
    <p:sldId id="328" r:id="rId7"/>
    <p:sldId id="282" r:id="rId8"/>
    <p:sldId id="260" r:id="rId9"/>
    <p:sldId id="346" r:id="rId10"/>
    <p:sldId id="292" r:id="rId11"/>
    <p:sldId id="329" r:id="rId12"/>
    <p:sldId id="315" r:id="rId13"/>
    <p:sldId id="266" r:id="rId14"/>
    <p:sldId id="263" r:id="rId15"/>
    <p:sldId id="330" r:id="rId16"/>
    <p:sldId id="348" r:id="rId17"/>
    <p:sldId id="268" r:id="rId18"/>
    <p:sldId id="308" r:id="rId19"/>
    <p:sldId id="327" r:id="rId20"/>
    <p:sldId id="272" r:id="rId21"/>
    <p:sldId id="347" r:id="rId22"/>
    <p:sldId id="343" r:id="rId23"/>
    <p:sldId id="332" r:id="rId24"/>
    <p:sldId id="333" r:id="rId25"/>
    <p:sldId id="334" r:id="rId26"/>
    <p:sldId id="335" r:id="rId27"/>
    <p:sldId id="286" r:id="rId28"/>
    <p:sldId id="287" r:id="rId29"/>
    <p:sldId id="336" r:id="rId30"/>
    <p:sldId id="337" r:id="rId31"/>
    <p:sldId id="288" r:id="rId32"/>
    <p:sldId id="338" r:id="rId33"/>
    <p:sldId id="339" r:id="rId34"/>
    <p:sldId id="340" r:id="rId35"/>
    <p:sldId id="277" r:id="rId36"/>
    <p:sldId id="278" r:id="rId37"/>
    <p:sldId id="344"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ete" initials="d" lastIdx="3" clrIdx="0"/>
  <p:cmAuthor id="1" name="Heidenrich, Christine (AHRQ/OCKT) (CTR)" initials="HC" lastIdx="33" clrIdx="1"/>
  <p:cmAuthor id="2" name="Windows User" initials="WU" lastIdx="2" clrIdx="2"/>
  <p:cmAuthor id="3" name="Vipra Ghimire" initials="VG" lastIdx="9" clrIdx="3"/>
  <p:cmAuthor id="4" name="Valerie Hartman" initials="VH" lastIdx="8" clrIdx="4"/>
  <p:cmAuthor id="5" name="Chris Heidenrich" initials="CH" lastIdx="15"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93" autoAdjust="0"/>
    <p:restoredTop sz="89520" autoAdjust="0"/>
  </p:normalViewPr>
  <p:slideViewPr>
    <p:cSldViewPr>
      <p:cViewPr>
        <p:scale>
          <a:sx n="72" d="100"/>
          <a:sy n="72" d="100"/>
        </p:scale>
        <p:origin x="-1092" y="-72"/>
      </p:cViewPr>
      <p:guideLst>
        <p:guide orient="horz" pos="2160"/>
        <p:guide pos="2880"/>
      </p:guideLst>
    </p:cSldViewPr>
  </p:slideViewPr>
  <p:outlineViewPr>
    <p:cViewPr>
      <p:scale>
        <a:sx n="33" d="100"/>
        <a:sy n="33" d="100"/>
      </p:scale>
      <p:origin x="0" y="5724"/>
    </p:cViewPr>
  </p:outlineViewPr>
  <p:notesTextViewPr>
    <p:cViewPr>
      <p:scale>
        <a:sx n="100" d="100"/>
        <a:sy n="100" d="100"/>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4D7C67D-3B67-47C6-A491-6F494BD8BB19}" type="datetimeFigureOut">
              <a:rPr lang="en-US" smtClean="0"/>
              <a:t>11/4/2017</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71BCB23-11A4-4BBF-A4F5-BF5AB7045712}" type="slidenum">
              <a:rPr lang="en-US" smtClean="0"/>
              <a:t>‹#›</a:t>
            </a:fld>
            <a:endParaRPr lang="en-US" dirty="0"/>
          </a:p>
        </p:txBody>
      </p:sp>
    </p:spTree>
    <p:extLst>
      <p:ext uri="{BB962C8B-B14F-4D97-AF65-F5344CB8AC3E}">
        <p14:creationId xmlns:p14="http://schemas.microsoft.com/office/powerpoint/2010/main" val="896621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B44C48C-EDE0-4178-A57B-0F6FBF6D6E90}" type="datetimeFigureOut">
              <a:rPr lang="en-US" smtClean="0"/>
              <a:pPr/>
              <a:t>11/4/2017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7244432-B47F-4822-B69A-7D4AF8D862A8}" type="slidenum">
              <a:rPr lang="en-US" smtClean="0"/>
              <a:pPr/>
              <a:t>‹#›</a:t>
            </a:fld>
            <a:endParaRPr lang="en-US" dirty="0"/>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this module, you’ll learn about using building a local bundle to reduce surgical site infections.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26190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chart shows the 30-day morbidity observed versus expected ratios for colectomy procedures from NSQIP in 2009.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10</a:t>
            </a:fld>
            <a:endParaRPr lang="en-US" dirty="0"/>
          </a:p>
        </p:txBody>
      </p:sp>
    </p:spTree>
    <p:extLst>
      <p:ext uri="{BB962C8B-B14F-4D97-AF65-F5344CB8AC3E}">
        <p14:creationId xmlns:p14="http://schemas.microsoft.com/office/powerpoint/2010/main" val="3651985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These are the results of the Staff Safety Assessment conducted when Hopkins first started this work. And you can see, we identified defects with SCIP measures that the quality control department hadn’t noted.  </a:t>
            </a:r>
          </a:p>
          <a:p>
            <a:r>
              <a:rPr lang="en-US" sz="1200" kern="1200" dirty="0" smtClean="0">
                <a:solidFill>
                  <a:schemeClr val="tx1"/>
                </a:solidFill>
                <a:effectLst/>
                <a:latin typeface="+mn-lt"/>
                <a:ea typeface="+mn-ea"/>
                <a:cs typeface="+mn-cs"/>
              </a:rPr>
              <a:t>The front line said, we’re not always giving the antibiotics at the right time. Sometimes they’re getting administered very quickly or maybe right at the incision. The right antibiotic use is inconsistent, and we’re definitely not redosing them. They even questioned whether our temperature data were accurate. They frontline suspected our temperature probes didn't work properly, and that some kind of under-body warmer would be more appropriate. So, those are things we thought we’d been working on as part of the SCIP measures, but the frontline indicated were not in place.</a:t>
            </a:r>
            <a:r>
              <a:rPr lang="en-US" dirty="0" smtClean="0">
                <a:effectLst/>
              </a:rPr>
              <a:t> </a:t>
            </a:r>
            <a:endParaRPr lang="en-US" dirty="0" smtClean="0">
              <a:latin typeface="Times" pitchFamily="1"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pitchFamily="1" charset="0"/>
                <a:ea typeface="MS PGothic" pitchFamily="34" charset="-128"/>
              </a:defRPr>
            </a:lvl1pPr>
            <a:lvl2pPr marL="772649" indent="-297173" eaLnBrk="0" hangingPunct="0">
              <a:defRPr sz="2500">
                <a:solidFill>
                  <a:schemeClr val="tx1"/>
                </a:solidFill>
                <a:latin typeface="Times" pitchFamily="1" charset="0"/>
                <a:ea typeface="MS PGothic" pitchFamily="34" charset="-128"/>
              </a:defRPr>
            </a:lvl2pPr>
            <a:lvl3pPr marL="1188691" indent="-237739" eaLnBrk="0" hangingPunct="0">
              <a:defRPr sz="2500">
                <a:solidFill>
                  <a:schemeClr val="tx1"/>
                </a:solidFill>
                <a:latin typeface="Times" pitchFamily="1" charset="0"/>
                <a:ea typeface="MS PGothic" pitchFamily="34" charset="-128"/>
              </a:defRPr>
            </a:lvl3pPr>
            <a:lvl4pPr marL="1664168" indent="-237739" eaLnBrk="0" hangingPunct="0">
              <a:defRPr sz="2500">
                <a:solidFill>
                  <a:schemeClr val="tx1"/>
                </a:solidFill>
                <a:latin typeface="Times" pitchFamily="1" charset="0"/>
                <a:ea typeface="MS PGothic" pitchFamily="34" charset="-128"/>
              </a:defRPr>
            </a:lvl4pPr>
            <a:lvl5pPr marL="2139644" indent="-237739" eaLnBrk="0" hangingPunct="0">
              <a:defRPr sz="2500">
                <a:solidFill>
                  <a:schemeClr val="tx1"/>
                </a:solidFill>
                <a:latin typeface="Times" pitchFamily="1" charset="0"/>
                <a:ea typeface="MS PGothic" pitchFamily="34" charset="-128"/>
              </a:defRPr>
            </a:lvl5pPr>
            <a:lvl6pPr marL="2615121" indent="-237739" eaLnBrk="0" fontAlgn="base" hangingPunct="0">
              <a:spcBef>
                <a:spcPct val="0"/>
              </a:spcBef>
              <a:spcAft>
                <a:spcPct val="0"/>
              </a:spcAft>
              <a:defRPr sz="2500">
                <a:solidFill>
                  <a:schemeClr val="tx1"/>
                </a:solidFill>
                <a:latin typeface="Times" pitchFamily="1" charset="0"/>
                <a:ea typeface="MS PGothic" pitchFamily="34" charset="-128"/>
              </a:defRPr>
            </a:lvl6pPr>
            <a:lvl7pPr marL="3090598" indent="-237739" eaLnBrk="0" fontAlgn="base" hangingPunct="0">
              <a:spcBef>
                <a:spcPct val="0"/>
              </a:spcBef>
              <a:spcAft>
                <a:spcPct val="0"/>
              </a:spcAft>
              <a:defRPr sz="2500">
                <a:solidFill>
                  <a:schemeClr val="tx1"/>
                </a:solidFill>
                <a:latin typeface="Times" pitchFamily="1" charset="0"/>
                <a:ea typeface="MS PGothic" pitchFamily="34" charset="-128"/>
              </a:defRPr>
            </a:lvl7pPr>
            <a:lvl8pPr marL="3566074" indent="-237739" eaLnBrk="0" fontAlgn="base" hangingPunct="0">
              <a:spcBef>
                <a:spcPct val="0"/>
              </a:spcBef>
              <a:spcAft>
                <a:spcPct val="0"/>
              </a:spcAft>
              <a:defRPr sz="2500">
                <a:solidFill>
                  <a:schemeClr val="tx1"/>
                </a:solidFill>
                <a:latin typeface="Times" pitchFamily="1" charset="0"/>
                <a:ea typeface="MS PGothic" pitchFamily="34" charset="-128"/>
              </a:defRPr>
            </a:lvl8pPr>
            <a:lvl9pPr marL="4041551" indent="-237739" eaLnBrk="0" fontAlgn="base" hangingPunct="0">
              <a:spcBef>
                <a:spcPct val="0"/>
              </a:spcBef>
              <a:spcAft>
                <a:spcPct val="0"/>
              </a:spcAft>
              <a:defRPr sz="2500">
                <a:solidFill>
                  <a:schemeClr val="tx1"/>
                </a:solidFill>
                <a:latin typeface="Times" pitchFamily="1" charset="0"/>
                <a:ea typeface="MS PGothic" pitchFamily="34" charset="-128"/>
              </a:defRPr>
            </a:lvl9pPr>
          </a:lstStyle>
          <a:p>
            <a:fld id="{1B4B7ED5-D4D1-4FA6-81ED-A670BA984C0C}" type="slidenum">
              <a:rPr lang="en-US" sz="1300"/>
              <a:pPr/>
              <a:t>11</a:t>
            </a:fld>
            <a:endParaRPr lang="en-US"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slide shows data from the Michigan Surgical Quality Collaborative, which noticed only 80 percent of patients were receiving proper types of antibiotics. In emergency cases—where patients tend to be a high risk for complications like wound infections— only 50 percent of patients were getting the proper antibiotic.  </a:t>
            </a:r>
          </a:p>
          <a:p>
            <a:r>
              <a:rPr lang="en-US" sz="1200" kern="1200" dirty="0" smtClean="0">
                <a:solidFill>
                  <a:schemeClr val="tx1"/>
                </a:solidFill>
                <a:effectLst/>
                <a:latin typeface="+mn-lt"/>
                <a:ea typeface="+mn-ea"/>
                <a:cs typeface="+mn-cs"/>
              </a:rPr>
              <a:t>You can see that weight-based dosing of cephalosporins and redosing were done even more rarely. We are going to talk about these later as “emerging evidence” to prevent SSIs.</a:t>
            </a:r>
          </a:p>
          <a:p>
            <a:r>
              <a:rPr lang="en-US" sz="1200" kern="1200" dirty="0" smtClean="0">
                <a:solidFill>
                  <a:schemeClr val="tx1"/>
                </a:solidFill>
                <a:effectLst/>
                <a:latin typeface="+mn-lt"/>
                <a:ea typeface="+mn-ea"/>
                <a:cs typeface="+mn-cs"/>
              </a:rPr>
              <a:t>So, even though there’s excellent level-one evidence to support the role of antibiotics in preventing wound infections, we have a long way to go, despite having worked on SCIP for so long.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12</a:t>
            </a:fld>
            <a:endParaRPr lang="en-US" dirty="0"/>
          </a:p>
        </p:txBody>
      </p:sp>
    </p:spTree>
    <p:extLst>
      <p:ext uri="{BB962C8B-B14F-4D97-AF65-F5344CB8AC3E}">
        <p14:creationId xmlns:p14="http://schemas.microsoft.com/office/powerpoint/2010/main" val="3441832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It can also help to start with small tests of change, for example evaluating 10–20 patients. </a:t>
            </a:r>
            <a:endParaRPr lang="en-US" dirty="0" smtClean="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13</a:t>
            </a:fld>
            <a:endParaRPr lang="en-US" dirty="0"/>
          </a:p>
        </p:txBody>
      </p:sp>
    </p:spTree>
    <p:extLst>
      <p:ext uri="{BB962C8B-B14F-4D97-AF65-F5344CB8AC3E}">
        <p14:creationId xmlns:p14="http://schemas.microsoft.com/office/powerpoint/2010/main" val="173065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Conducting audits involves several steps.</a:t>
            </a:r>
          </a:p>
          <a:p>
            <a:r>
              <a:rPr lang="en-US" sz="1200" kern="1200" dirty="0" smtClean="0">
                <a:solidFill>
                  <a:schemeClr val="tx1"/>
                </a:solidFill>
                <a:effectLst/>
                <a:latin typeface="+mn-lt"/>
                <a:ea typeface="+mn-ea"/>
                <a:cs typeface="+mn-cs"/>
              </a:rPr>
              <a:t>The first is to conduct a retrospective chart review on 5–10 patients. You will also want to conduct a concurrent review on an additional 5–10 patients. To conduct a concurrent review, place an audit tool in the chart and follow the audit over the continuum of care for each patient.</a:t>
            </a:r>
          </a:p>
          <a:p>
            <a:r>
              <a:rPr lang="en-US" sz="1200" kern="1200" dirty="0" smtClean="0">
                <a:solidFill>
                  <a:schemeClr val="tx1"/>
                </a:solidFill>
                <a:effectLst/>
                <a:latin typeface="+mn-lt"/>
                <a:ea typeface="+mn-ea"/>
                <a:cs typeface="+mn-cs"/>
              </a:rPr>
              <a:t>Auditing more than 5–10 patients will yield better estimates of performance.</a:t>
            </a:r>
          </a:p>
          <a:p>
            <a:r>
              <a:rPr lang="en-US" sz="1200" kern="1200" dirty="0" smtClean="0">
                <a:solidFill>
                  <a:schemeClr val="tx1"/>
                </a:solidFill>
                <a:effectLst/>
                <a:latin typeface="+mn-lt"/>
                <a:ea typeface="+mn-ea"/>
                <a:cs typeface="+mn-cs"/>
              </a:rPr>
              <a:t>These data do not need to be submitted. They are simply a benchmark for your team to use as you evaluate current progress.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14</a:t>
            </a:fld>
            <a:endParaRPr lang="en-US" dirty="0"/>
          </a:p>
        </p:txBody>
      </p:sp>
    </p:spTree>
    <p:extLst>
      <p:ext uri="{BB962C8B-B14F-4D97-AF65-F5344CB8AC3E}">
        <p14:creationId xmlns:p14="http://schemas.microsoft.com/office/powerpoint/2010/main" val="3414971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When the colorectal surgery CUSP team began to audit its practices, it found that our patients weren’t always getting the right antibiotic, particularly if they were penicillin allergic. Partnering with a senior executive, the team implemented a variety of interventions once it understood what the barriers were. And as a result, now more than 90 percent of the time patients can count on getting the appropriate dose of gentamicin.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15</a:t>
            </a:fld>
            <a:endParaRPr lang="en-US" dirty="0"/>
          </a:p>
        </p:txBody>
      </p:sp>
    </p:spTree>
    <p:extLst>
      <p:ext uri="{BB962C8B-B14F-4D97-AF65-F5344CB8AC3E}">
        <p14:creationId xmlns:p14="http://schemas.microsoft.com/office/powerpoint/2010/main" val="1779036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is the antibiotic audit tool. It has detailed questions related to best practices for antibiotic use. Using this tool will help identify defects that need to be addressed.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16</a:t>
            </a:fld>
            <a:endParaRPr lang="en-US" dirty="0"/>
          </a:p>
        </p:txBody>
      </p:sp>
    </p:spTree>
    <p:extLst>
      <p:ext uri="{BB962C8B-B14F-4D97-AF65-F5344CB8AC3E}">
        <p14:creationId xmlns:p14="http://schemas.microsoft.com/office/powerpoint/2010/main" val="4154830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Again, the team used an audit tool to better understand its performance. The team found that patients coming out of the operating room were at a temperature greater than 36 degrees Celsius only 80 percent of the time. The audit process provided an opportunity for the team to obtain a better understanding of performance barriers, tapping into the wisdom of frontline providers. Working with the team’s senior executive partner, the team was able to achieve desired temperatures in greater than 90 percent of patients.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17</a:t>
            </a:fld>
            <a:endParaRPr lang="en-US" dirty="0"/>
          </a:p>
        </p:txBody>
      </p:sp>
    </p:spTree>
    <p:extLst>
      <p:ext uri="{BB962C8B-B14F-4D97-AF65-F5344CB8AC3E}">
        <p14:creationId xmlns:p14="http://schemas.microsoft.com/office/powerpoint/2010/main" val="2453778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is the temperature audit tool. It has detailed questions related to best practices for maintaining normothermia. Using this tool will help identify defects that need to be addressed.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18</a:t>
            </a:fld>
            <a:endParaRPr lang="en-US" dirty="0"/>
          </a:p>
        </p:txBody>
      </p:sp>
    </p:spTree>
    <p:extLst>
      <p:ext uri="{BB962C8B-B14F-4D97-AF65-F5344CB8AC3E}">
        <p14:creationId xmlns:p14="http://schemas.microsoft.com/office/powerpoint/2010/main" val="1195433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These are</a:t>
            </a:r>
            <a:r>
              <a:rPr lang="en-US" sz="1200" kern="1200" baseline="0" dirty="0" smtClean="0">
                <a:solidFill>
                  <a:schemeClr val="tx1"/>
                </a:solidFill>
                <a:effectLst/>
                <a:latin typeface="+mn-lt"/>
                <a:ea typeface="+mn-ea"/>
                <a:cs typeface="+mn-cs"/>
              </a:rPr>
              <a:t> additional questions on</a:t>
            </a:r>
            <a:r>
              <a:rPr lang="en-US" sz="1200" kern="1200" dirty="0" smtClean="0">
                <a:solidFill>
                  <a:schemeClr val="tx1"/>
                </a:solidFill>
                <a:effectLst/>
                <a:latin typeface="+mn-lt"/>
                <a:ea typeface="+mn-ea"/>
                <a:cs typeface="+mn-cs"/>
              </a:rPr>
              <a:t> the temperature audit tool.</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19</a:t>
            </a:fld>
            <a:endParaRPr lang="en-US" dirty="0"/>
          </a:p>
        </p:txBody>
      </p:sp>
    </p:spTree>
    <p:extLst>
      <p:ext uri="{BB962C8B-B14F-4D97-AF65-F5344CB8AC3E}">
        <p14:creationId xmlns:p14="http://schemas.microsoft.com/office/powerpoint/2010/main" val="1195433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After reviewing this module, you will be able to—</a:t>
            </a:r>
          </a:p>
          <a:p>
            <a:pPr marL="171450" lvl="0" indent="-171450">
              <a:buFont typeface="Arial"/>
              <a:buChar char="•"/>
            </a:pPr>
            <a:r>
              <a:rPr lang="en-US" sz="1200" kern="1200" dirty="0" smtClean="0">
                <a:solidFill>
                  <a:schemeClr val="tx1"/>
                </a:solidFill>
                <a:effectLst/>
                <a:latin typeface="+mn-lt"/>
                <a:ea typeface="+mn-ea"/>
                <a:cs typeface="+mn-cs"/>
              </a:rPr>
              <a:t>Develop and implement a surgical site infection or SSI reduction goal and prevention bundle that addresses up to three surgical care processes your team has identified for improvement </a:t>
            </a:r>
          </a:p>
          <a:p>
            <a:pPr marL="171450" lvl="0" indent="-171450">
              <a:buFont typeface="Arial"/>
              <a:buChar char="•"/>
            </a:pPr>
            <a:r>
              <a:rPr lang="en-US" sz="1200" kern="1200" dirty="0" smtClean="0">
                <a:solidFill>
                  <a:schemeClr val="tx1"/>
                </a:solidFill>
                <a:effectLst/>
                <a:latin typeface="+mn-lt"/>
                <a:ea typeface="+mn-ea"/>
                <a:cs typeface="+mn-cs"/>
              </a:rPr>
              <a:t>Understand how to use the results of your staff safety assessment to build a bundle </a:t>
            </a:r>
          </a:p>
          <a:p>
            <a:pPr marL="171450" lvl="0" indent="-171450">
              <a:buFont typeface="Arial"/>
              <a:buChar char="•"/>
            </a:pPr>
            <a:r>
              <a:rPr lang="en-US" sz="1200" kern="1200" dirty="0" smtClean="0">
                <a:solidFill>
                  <a:schemeClr val="tx1"/>
                </a:solidFill>
                <a:effectLst/>
                <a:latin typeface="+mn-lt"/>
                <a:ea typeface="+mn-ea"/>
                <a:cs typeface="+mn-cs"/>
              </a:rPr>
              <a:t>Review how to initiate audits of your processes</a:t>
            </a:r>
          </a:p>
          <a:p>
            <a:pPr marL="171450" lvl="0" indent="-171450">
              <a:buFont typeface="Arial"/>
              <a:buChar char="•"/>
            </a:pPr>
            <a:r>
              <a:rPr lang="en-US" sz="1200" kern="1200" dirty="0" smtClean="0">
                <a:solidFill>
                  <a:schemeClr val="tx1"/>
                </a:solidFill>
                <a:effectLst/>
                <a:latin typeface="+mn-lt"/>
                <a:ea typeface="+mn-ea"/>
                <a:cs typeface="+mn-cs"/>
              </a:rPr>
              <a:t>Create a performance goal (improvement in outcome) for your team</a:t>
            </a:r>
          </a:p>
          <a:p>
            <a:pPr marL="171450" lvl="0" indent="-171450">
              <a:buFont typeface="Arial"/>
              <a:buChar char="•"/>
            </a:pPr>
            <a:r>
              <a:rPr lang="en-US" sz="1200" kern="1200" dirty="0" smtClean="0">
                <a:solidFill>
                  <a:schemeClr val="tx1"/>
                </a:solidFill>
                <a:effectLst/>
                <a:latin typeface="+mn-lt"/>
                <a:ea typeface="+mn-ea"/>
                <a:cs typeface="+mn-cs"/>
              </a:rPr>
              <a:t>Learn how to proceed with improvements that do not have a strong evidence base</a:t>
            </a:r>
          </a:p>
          <a:p>
            <a:pPr marL="171450" lvl="0" indent="-171450">
              <a:buFont typeface="Arial"/>
              <a:buChar char="•"/>
            </a:pPr>
            <a:r>
              <a:rPr lang="en-US" sz="1200" kern="1200" dirty="0" smtClean="0">
                <a:solidFill>
                  <a:schemeClr val="tx1"/>
                </a:solidFill>
                <a:effectLst/>
                <a:latin typeface="+mn-lt"/>
                <a:ea typeface="+mn-ea"/>
                <a:cs typeface="+mn-cs"/>
              </a:rPr>
              <a:t>Locate safety program for surgery resources on the project Web site</a:t>
            </a:r>
          </a:p>
          <a:p>
            <a:r>
              <a:rPr lang="en-US" sz="1200" kern="1200" dirty="0" smtClean="0">
                <a:solidFill>
                  <a:schemeClr val="tx1"/>
                </a:solidFill>
                <a:effectLst/>
                <a:latin typeface="+mn-lt"/>
                <a:ea typeface="+mn-ea"/>
                <a:cs typeface="+mn-cs"/>
              </a:rPr>
              <a:t>Share what you have learned with your teams.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2487281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some colon infection meetings, staff members talk about implementing a closing set, or a separate instrument tray used when closing the fascia and the skin. But our frontline staff didn’t agree. They wanted to build a separate set for anastomoses. Then during bowel operations, they would have a separate set of instruments to use and then dispose of. It was easier for staff to identify the exact point of the anastomosis than when the closing procedures began.  </a:t>
            </a:r>
          </a:p>
          <a:p>
            <a:r>
              <a:rPr lang="en-US" sz="1200" kern="1200" dirty="0" smtClean="0">
                <a:solidFill>
                  <a:schemeClr val="tx1"/>
                </a:solidFill>
                <a:effectLst/>
                <a:latin typeface="+mn-lt"/>
                <a:ea typeface="+mn-ea"/>
                <a:cs typeface="+mn-cs"/>
              </a:rPr>
              <a:t>We also include extra suctioning and change our gloves.  These practices were self-audited and spread from general surgery to gynecological and pancreas surgeons, because they all operate on the bowel.  And now it’s standard practice in the operating room, despite no evidence to support it. Based on input from all operating room providers, we felt it was the best practice.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20</a:t>
            </a:fld>
            <a:endParaRPr lang="en-US" dirty="0"/>
          </a:p>
        </p:txBody>
      </p:sp>
    </p:spTree>
    <p:extLst>
      <p:ext uri="{BB962C8B-B14F-4D97-AF65-F5344CB8AC3E}">
        <p14:creationId xmlns:p14="http://schemas.microsoft.com/office/powerpoint/2010/main" val="968075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this section we will review emerging evidence for SSI prevention. This evidence is not a SCIP requirement, but has reasonable evidence to support adding it to your SSI bundles.</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21</a:t>
            </a:fld>
            <a:endParaRPr lang="en-US" dirty="0"/>
          </a:p>
        </p:txBody>
      </p:sp>
    </p:spTree>
    <p:extLst>
      <p:ext uri="{BB962C8B-B14F-4D97-AF65-F5344CB8AC3E}">
        <p14:creationId xmlns:p14="http://schemas.microsoft.com/office/powerpoint/2010/main" val="2543827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First, related to antibiotic usage in these new guidelines, the evidence suggests redosing antibiotics for cases that are longer than 4 hours, depending on your timeline. Also, regarding weight-based dosing for cephalosporins, the guidelines focus on weight-based dosing for cefazolin. Some hospitals have extended that to include weight-based dosing for cefotetan, with larger patients receiving 3 milligrams/kg of cefotetan. Also, the guidelines advocate the use of mechanical bowel preparation with oral antibiotics for colon surgery. Again, a group of national societies have endorsed this practice, so it helps to achieve staff buy-in and consider these interventions.  </a:t>
            </a:r>
          </a:p>
          <a:p>
            <a:r>
              <a:rPr lang="en-US" sz="1200" kern="1200" dirty="0" smtClean="0">
                <a:solidFill>
                  <a:schemeClr val="tx1"/>
                </a:solidFill>
                <a:effectLst/>
                <a:latin typeface="+mn-lt"/>
                <a:ea typeface="+mn-ea"/>
                <a:cs typeface="+mn-cs"/>
              </a:rPr>
              <a:t>There also is emerging evidence for maintenance of normoglycemia or prevention of hyperglycemia in the perioperative period. And finally, evidence is emerging to support standardization of skin preparation with a dual-agent preparation solution that includes alcohol.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22</a:t>
            </a:fld>
            <a:endParaRPr lang="en-US" dirty="0"/>
          </a:p>
        </p:txBody>
      </p:sp>
    </p:spTree>
    <p:extLst>
      <p:ext uri="{BB962C8B-B14F-4D97-AF65-F5344CB8AC3E}">
        <p14:creationId xmlns:p14="http://schemas.microsoft.com/office/powerpoint/2010/main" val="3715237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These are the new antimicrobial guidelines from ASHP.  They cover all types of surgeries, so there are recommendations for every type of surgery, but they do have a little table in there which tells you about different procedures, including colon surgery.  And this is the table, and it tells you, for example, it tells you that if weight-based dosing is recommended or not, and at the bottom here they talk about the bowel prep and what to recommend for the bowel prep.</a:t>
            </a:r>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23</a:t>
            </a:fld>
            <a:endParaRPr lang="en-US" dirty="0"/>
          </a:p>
        </p:txBody>
      </p:sp>
    </p:spTree>
    <p:extLst>
      <p:ext uri="{BB962C8B-B14F-4D97-AF65-F5344CB8AC3E}">
        <p14:creationId xmlns:p14="http://schemas.microsoft.com/office/powerpoint/2010/main" val="14323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is the table, and it indicates whether weight-based dosing is recommended, and at the bottom of the page, bowel preparation recommendations are shown.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24</a:t>
            </a:fld>
            <a:endParaRPr lang="en-US" dirty="0"/>
          </a:p>
        </p:txBody>
      </p:sp>
    </p:spTree>
    <p:extLst>
      <p:ext uri="{BB962C8B-B14F-4D97-AF65-F5344CB8AC3E}">
        <p14:creationId xmlns:p14="http://schemas.microsoft.com/office/powerpoint/2010/main" val="2573870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is an example of a way to make a standard antibiotics protocol for your hospital. The infection control department at Johns Hopkins has taken these recommendations and selected standard antibiotics for different procedures.  The selections were based on the culture evaluations and sensitivity of different bacteria from wound infections. So, for example, for colon surgery, cefotetan is used.</a:t>
            </a:r>
          </a:p>
          <a:p>
            <a:r>
              <a:rPr lang="en-US" sz="1200" kern="1200" dirty="0" smtClean="0">
                <a:solidFill>
                  <a:schemeClr val="tx1"/>
                </a:solidFill>
                <a:effectLst/>
                <a:latin typeface="+mn-lt"/>
                <a:ea typeface="+mn-ea"/>
                <a:cs typeface="+mn-cs"/>
              </a:rPr>
              <a:t>But this is the first step to developing a standard algorithm of what antibiotic to use for each procedure to eliminate some variability. With a standard procedure, you’re less likely to under dose or use an inappropriate antibiotic.  </a:t>
            </a:r>
          </a:p>
          <a:p>
            <a:r>
              <a:rPr lang="en-US" sz="1200" kern="1200" dirty="0" smtClean="0">
                <a:solidFill>
                  <a:schemeClr val="tx1"/>
                </a:solidFill>
                <a:effectLst/>
                <a:latin typeface="+mn-lt"/>
                <a:ea typeface="+mn-ea"/>
                <a:cs typeface="+mn-cs"/>
              </a:rPr>
              <a:t>Redosing is also something to consider if you’re not already doing it. The goal is to maintain therapeutic levels throughout the entire case. However, the new guidelines recommend redosing cefoxitin every 2 hours, so it might be unreasonable. If you use cefoxitin, consider changing to another antibiotic.</a:t>
            </a:r>
          </a:p>
          <a:p>
            <a:r>
              <a:rPr lang="en-US" sz="1200" kern="1200" dirty="0" smtClean="0">
                <a:solidFill>
                  <a:schemeClr val="tx1"/>
                </a:solidFill>
                <a:effectLst/>
                <a:latin typeface="+mn-lt"/>
                <a:ea typeface="+mn-ea"/>
                <a:cs typeface="+mn-cs"/>
              </a:rPr>
              <a:t>Hospitals frequently implement policies and mandates, but we don’t always recognize our actual practice. Audit 15–20 patients to determine if your longer-case patients were redosed, whether weight-based dosing was done, and where there was room for improvement. Share the audit reports with the front line–that’s how you engage people. By sharing the data trends and defects, you allow frontline providers to own the results. That is how you change the culture and get the buy-in required for system success.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25</a:t>
            </a:fld>
            <a:endParaRPr lang="en-US" dirty="0"/>
          </a:p>
        </p:txBody>
      </p:sp>
    </p:spTree>
    <p:extLst>
      <p:ext uri="{BB962C8B-B14F-4D97-AF65-F5344CB8AC3E}">
        <p14:creationId xmlns:p14="http://schemas.microsoft.com/office/powerpoint/2010/main" val="2463939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 know it’s important to maintain antibiotic serum levels during the entire procedure. What we’re learning is that antibiotic serum levels do not last as long as we thought they did. New guidelines from the Infectious Diseases Society of America, or IDSA, recommend redosing at shorter intervals. For example, previous guidelines recommended redosing cefotetan as routine prophylaxis for colon surgery at 8-hour intervals. The new guides recommend every 6 hours. </a:t>
            </a:r>
          </a:p>
          <a:p>
            <a:r>
              <a:rPr lang="en-US" sz="1200" kern="1200" dirty="0" smtClean="0">
                <a:solidFill>
                  <a:schemeClr val="tx1"/>
                </a:solidFill>
                <a:effectLst/>
                <a:latin typeface="+mn-lt"/>
                <a:ea typeface="+mn-ea"/>
                <a:cs typeface="+mn-cs"/>
              </a:rPr>
              <a:t>Similarly, IDSA recommends redosing cefazolin every 3 hours and cefoxitin every 2 hours.  </a:t>
            </a:r>
          </a:p>
          <a:p>
            <a:r>
              <a:rPr lang="en-US" sz="1200" kern="1200" dirty="0" smtClean="0">
                <a:solidFill>
                  <a:schemeClr val="tx1"/>
                </a:solidFill>
                <a:effectLst/>
                <a:latin typeface="+mn-lt"/>
                <a:ea typeface="+mn-ea"/>
                <a:cs typeface="+mn-cs"/>
              </a:rPr>
              <a:t>Cefoxitin is a SCIP-approved antibiotic for colon prophylaxis. But the new guidelines indicate this might not be the best choice. Most colon operations are more than 2 hours, so if you use cefoxitin you would need to redose in almost every case. Your hospital may consider selecting an antibiotic that’s longer acting.</a:t>
            </a:r>
          </a:p>
          <a:p>
            <a:r>
              <a:rPr lang="en-US" sz="1200" kern="1200" dirty="0" smtClean="0">
                <a:solidFill>
                  <a:schemeClr val="tx1"/>
                </a:solidFill>
                <a:effectLst/>
                <a:latin typeface="+mn-lt"/>
                <a:ea typeface="+mn-ea"/>
                <a:cs typeface="+mn-cs"/>
              </a:rPr>
              <a:t>Also included in these guidelines are weight-based dosing of cephalosporin. Especially if you use cefazolin and Flagyl, you should consider increasing the dose of cefazolin to 3 mg for larger patients. Your safety program team can focus on this issue as it requires system changes and education for multiple disciplines.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26</a:t>
            </a:fld>
            <a:endParaRPr lang="en-US" dirty="0"/>
          </a:p>
        </p:txBody>
      </p:sp>
    </p:spTree>
    <p:extLst>
      <p:ext uri="{BB962C8B-B14F-4D97-AF65-F5344CB8AC3E}">
        <p14:creationId xmlns:p14="http://schemas.microsoft.com/office/powerpoint/2010/main" val="1146580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Maintaining normoglycemia can reduce risk for wound infection. Hyperglycemia is common in hospitalized patients, even patients who are not diabetic.  </a:t>
            </a:r>
          </a:p>
          <a:p>
            <a:r>
              <a:rPr lang="en-US" sz="1200" kern="1200" dirty="0" smtClean="0">
                <a:solidFill>
                  <a:schemeClr val="tx1"/>
                </a:solidFill>
                <a:effectLst/>
                <a:latin typeface="+mn-lt"/>
                <a:ea typeface="+mn-ea"/>
                <a:cs typeface="+mn-cs"/>
              </a:rPr>
              <a:t>In cardiac surgery patients, it’s documented that hyperglycemia correlates with the rate of wound infection, and this is a SCIP measure in this patient population. Smaller studies of general surgery patients also support a correlation between postoperative glucose levels and infection. </a:t>
            </a:r>
          </a:p>
          <a:p>
            <a:r>
              <a:rPr lang="en-US" sz="1200" kern="1200" dirty="0" smtClean="0">
                <a:solidFill>
                  <a:schemeClr val="tx1"/>
                </a:solidFill>
                <a:effectLst/>
                <a:latin typeface="+mn-lt"/>
                <a:ea typeface="+mn-ea"/>
                <a:cs typeface="+mn-cs"/>
              </a:rPr>
              <a:t>The Association of Endocrinologists recommends that all hospitalized patients maintain a glucose level less than 180 mg/dL. We believe that achieving this goal will also help to reduce SSIs. Maintaining normoglycemia is complex, requires coordination between multiple disciplines, and spans the continuum of care from the preoperative clinic to the OR to the ward. It requires proactive interventions because frequently in patients with diabetes, the first glucose on the day of surgery is 160, and then next time it is checked in the OR it is 220. We need to have a plan. Talk to your endocrinologists to see if you have an insulin drip protocol or other tools that might be helpful to implement this best practice.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27</a:t>
            </a:fld>
            <a:endParaRPr lang="en-US" dirty="0"/>
          </a:p>
        </p:txBody>
      </p:sp>
    </p:spTree>
    <p:extLst>
      <p:ext uri="{BB962C8B-B14F-4D97-AF65-F5344CB8AC3E}">
        <p14:creationId xmlns:p14="http://schemas.microsoft.com/office/powerpoint/2010/main" val="20886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is one example from the University of Washington of a glucose-control pathway or algorithm for the operating room.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28</a:t>
            </a:fld>
            <a:endParaRPr lang="en-US" dirty="0"/>
          </a:p>
        </p:txBody>
      </p:sp>
    </p:spTree>
    <p:extLst>
      <p:ext uri="{BB962C8B-B14F-4D97-AF65-F5344CB8AC3E}">
        <p14:creationId xmlns:p14="http://schemas.microsoft.com/office/powerpoint/2010/main" val="308213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Are you doing as well as you can on glycemic management?  Your SUSP team can audit your current practice. You can pick just that post-op day one glucose and just check all those post-op day one glucoses on 20 patients. You can look at patients with diabetes — does your hospital have a policy? Do you check glucose levels of patients with diabetes in the prep area? Do patients get checked beforehand when they go to a pre-anesthesia clinic? What are the policies, and what do you do to address defects?</a:t>
            </a:r>
          </a:p>
          <a:p>
            <a:r>
              <a:rPr lang="en-US" sz="1200" kern="1200" dirty="0" smtClean="0">
                <a:solidFill>
                  <a:schemeClr val="tx1"/>
                </a:solidFill>
                <a:effectLst/>
                <a:latin typeface="+mn-lt"/>
                <a:ea typeface="+mn-ea"/>
                <a:cs typeface="+mn-cs"/>
              </a:rPr>
              <a:t>This needs to be a multidisciplinary approach. Incorporate the endocrinology department, as well as surgical and nursing providers. Developing a protocol extends to all points of patient care: from the preoperative areas, through the operating rooms, and to the floor rooms.</a:t>
            </a:r>
            <a:r>
              <a:rPr lang="en-US" sz="1200" b="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29</a:t>
            </a:fld>
            <a:endParaRPr lang="en-US" dirty="0"/>
          </a:p>
        </p:txBody>
      </p:sp>
    </p:spTree>
    <p:extLst>
      <p:ext uri="{BB962C8B-B14F-4D97-AF65-F5344CB8AC3E}">
        <p14:creationId xmlns:p14="http://schemas.microsoft.com/office/powerpoint/2010/main" val="53308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Colon surgery has some of the highest wound infection rates of any procedure. In the literature, the rates range from about 10 to 30 percent.  Especially in colon surgery cases, patient with infections stay in the hospital longer, are more likely to be readmitted, have a greater need for reoperation, and have a higher mortality.</a:t>
            </a:r>
          </a:p>
          <a:p>
            <a:r>
              <a:rPr lang="en-US" sz="1200" kern="1200" dirty="0" smtClean="0">
                <a:solidFill>
                  <a:schemeClr val="tx1"/>
                </a:solidFill>
                <a:effectLst/>
                <a:latin typeface="+mn-lt"/>
                <a:ea typeface="+mn-ea"/>
                <a:cs typeface="+mn-cs"/>
              </a:rPr>
              <a:t>There are also less tangible or less direct consequences—such as lost work and the impact on family and friends who need to help care for patients with wound infections.</a:t>
            </a:r>
          </a:p>
          <a:p>
            <a:r>
              <a:rPr lang="en-US" sz="1200" kern="1200" dirty="0" smtClean="0">
                <a:solidFill>
                  <a:schemeClr val="tx1"/>
                </a:solidFill>
                <a:effectLst/>
                <a:latin typeface="+mn-lt"/>
                <a:ea typeface="+mn-ea"/>
                <a:cs typeface="+mn-cs"/>
              </a:rPr>
              <a:t>There’s also the cost consideration. Estimates are that wound infections cost the health system anywhere from about $6,200 to $15,000 per patient.  The cost depends on the type of wound infection, whether it’s a superficial infection—which costs about $3,000 extra—or an infection in the abdominal cavity, which costs upwards of $15,000.</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a:t>
            </a:fld>
            <a:endParaRPr lang="en-US" dirty="0"/>
          </a:p>
        </p:txBody>
      </p:sp>
    </p:spTree>
    <p:extLst>
      <p:ext uri="{BB962C8B-B14F-4D97-AF65-F5344CB8AC3E}">
        <p14:creationId xmlns:p14="http://schemas.microsoft.com/office/powerpoint/2010/main" val="421979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next area of emerging evidence relates to preparation of the surgical site. We know the skin can harbor thousands of types of bacteria, mostly staph and strep species. The colon harbors over 100 trillion bacteria with more anaerobes and gram-negative bacteria. A good skin preparation is the best way to address the former.</a:t>
            </a:r>
          </a:p>
          <a:p>
            <a:r>
              <a:rPr lang="en-US" sz="1200" kern="1200" dirty="0" smtClean="0">
                <a:solidFill>
                  <a:schemeClr val="tx1"/>
                </a:solidFill>
                <a:effectLst/>
                <a:latin typeface="+mn-lt"/>
                <a:ea typeface="+mn-ea"/>
                <a:cs typeface="+mn-cs"/>
              </a:rPr>
              <a:t>Based on the evidence, current best practice is to use dual-agent prep, a preparation that includes chlorhexidine and alcohol (ChloraPrep) or povidone-iodine and alcohol (DuraPrep). Both preparations have specific instructions for proper use. Even if your hospital is using one of these, the technique for application may not be correct. Considering auditing your practice and identifying areas for improvement. Remember to allow solutions with alcohol time to dry.</a:t>
            </a:r>
          </a:p>
          <a:p>
            <a:r>
              <a:rPr lang="en-US" sz="1200" kern="1200" dirty="0" smtClean="0">
                <a:solidFill>
                  <a:schemeClr val="tx1"/>
                </a:solidFill>
                <a:effectLst/>
                <a:latin typeface="+mn-lt"/>
                <a:ea typeface="+mn-ea"/>
                <a:cs typeface="+mn-cs"/>
              </a:rPr>
              <a:t>You can monitor progress in skin prep by reviewing the cultures from your wound infections with your infection control practitioner. You can see if you have a lot of colon superficial infections with staph and strep. If you improve your skin prep, it is likely that this will not happen.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30</a:t>
            </a:fld>
            <a:endParaRPr lang="en-US" dirty="0"/>
          </a:p>
        </p:txBody>
      </p:sp>
    </p:spTree>
    <p:extLst>
      <p:ext uri="{BB962C8B-B14F-4D97-AF65-F5344CB8AC3E}">
        <p14:creationId xmlns:p14="http://schemas.microsoft.com/office/powerpoint/2010/main" val="2294435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best practice uses dual-agent skin preparation, chlorhexidine plus alcohol or povidone-iodine plus alcohol, so either ChloraPrep or DuraPrep. The goal of the skin preparation is to increase the durability of the sterilization. For the sterilization to last, you need to administer these products as directed, including the appropriate area of skin to cover. In addition, any alcohol-based solution must be dry before the incision.</a:t>
            </a:r>
          </a:p>
          <a:p>
            <a:r>
              <a:rPr lang="en-US" sz="1200" kern="1200" dirty="0" smtClean="0">
                <a:solidFill>
                  <a:schemeClr val="tx1"/>
                </a:solidFill>
                <a:effectLst/>
                <a:latin typeface="+mn-lt"/>
                <a:ea typeface="+mn-ea"/>
                <a:cs typeface="+mn-cs"/>
              </a:rPr>
              <a:t>Standardize this process throughout the operating room. For example, when we transitioned to ChloraPrep, the ChloraPrep representative trained all surgical staff. We then required individual confirmation of the training before they started the new preparation product. Two papers support the dual-agent preparations. One is the 2009 ChloraPrep paper from the New England Journal of Medicine, which showed that ChloraPrep yielded better results than Betadine. The other paper from the University of Virginia showed that ChloraPrep and DuraPrep also exceeded Betadine results.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31</a:t>
            </a:fld>
            <a:endParaRPr lang="en-US" dirty="0"/>
          </a:p>
        </p:txBody>
      </p:sp>
    </p:spTree>
    <p:extLst>
      <p:ext uri="{BB962C8B-B14F-4D97-AF65-F5344CB8AC3E}">
        <p14:creationId xmlns:p14="http://schemas.microsoft.com/office/powerpoint/2010/main" val="2435906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You need to audit your practices. A quality outcomes representative, an administrative representative, or a frontline staff member in your hospital can audit your practices. Look at the beginning of the case, see who’s doing the skin preparation,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Did the ChloraPrep skin preparation take the full 3 minutes?</a:t>
            </a:r>
          </a:p>
          <a:p>
            <a:r>
              <a:rPr lang="en-US" sz="1200" kern="1200" dirty="0" smtClean="0">
                <a:solidFill>
                  <a:schemeClr val="tx1"/>
                </a:solidFill>
                <a:effectLst/>
                <a:latin typeface="+mn-lt"/>
                <a:ea typeface="+mn-ea"/>
                <a:cs typeface="+mn-cs"/>
              </a:rPr>
              <a:t>Was the application area allowed to dry?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You can develop an audit tool to keep track of that and then share the data and devise an educational plan for standardizing who will be held accountable for it through, for example, in in-service training and video education. </a:t>
            </a:r>
          </a:p>
          <a:p>
            <a:r>
              <a:rPr lang="en-US" sz="1200" kern="1200" dirty="0" smtClean="0">
                <a:solidFill>
                  <a:schemeClr val="tx1"/>
                </a:solidFill>
                <a:effectLst/>
                <a:latin typeface="+mn-lt"/>
                <a:ea typeface="+mn-ea"/>
                <a:cs typeface="+mn-cs"/>
              </a:rPr>
              <a:t>And then keep auditing and see if you’ve demonstrated improvement or changes in practice.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32</a:t>
            </a:fld>
            <a:endParaRPr lang="en-US" dirty="0"/>
          </a:p>
        </p:txBody>
      </p:sp>
    </p:spTree>
    <p:extLst>
      <p:ext uri="{BB962C8B-B14F-4D97-AF65-F5344CB8AC3E}">
        <p14:creationId xmlns:p14="http://schemas.microsoft.com/office/powerpoint/2010/main" val="23111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summary, there is not a single SSI prevention bundle that will work for every surgical line at every hospital. Each clinical area will have problems with different things at different times. Emphasize local defects with the Staff Safety Assessment, because asking the frontline staff is key. </a:t>
            </a:r>
          </a:p>
          <a:p>
            <a:r>
              <a:rPr lang="en-US" sz="1200" kern="1200" dirty="0" smtClean="0">
                <a:solidFill>
                  <a:schemeClr val="tx1"/>
                </a:solidFill>
                <a:effectLst/>
                <a:latin typeface="+mn-lt"/>
                <a:ea typeface="+mn-ea"/>
                <a:cs typeface="+mn-cs"/>
              </a:rPr>
              <a:t>Audits will also help identify defects and gaps between protocols and reality in care delivery. Auditing is an iterative process—once you create your bundle, it may not be consistent for every patient until you work through the system, audit your practice, continue educating, and actually hardwire those processes into your system.</a:t>
            </a:r>
          </a:p>
          <a:p>
            <a:r>
              <a:rPr lang="en-US" sz="1200" kern="1200" dirty="0" smtClean="0">
                <a:solidFill>
                  <a:schemeClr val="tx1"/>
                </a:solidFill>
                <a:effectLst/>
                <a:latin typeface="+mn-lt"/>
                <a:ea typeface="+mn-ea"/>
                <a:cs typeface="+mn-cs"/>
              </a:rPr>
              <a:t>Any tools should be adapted to your local environment.  They provide starting points. The CUSP method is going to empower the front line to be part of this. Frontline staff will share with you why your bundle isn’t working, for instance, why a patient didn’t receive an element of your bundle, or what still needs improvement. With the feedback of your frontline staff you will start to see great improvement.</a:t>
            </a:r>
            <a:r>
              <a:rPr lang="en-US" sz="1200" b="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33</a:t>
            </a:fld>
            <a:endParaRPr lang="en-US" dirty="0"/>
          </a:p>
        </p:txBody>
      </p:sp>
    </p:spTree>
    <p:extLst>
      <p:ext uri="{BB962C8B-B14F-4D97-AF65-F5344CB8AC3E}">
        <p14:creationId xmlns:p14="http://schemas.microsoft.com/office/powerpoint/2010/main" val="3240511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Some recommended action items include:</a:t>
            </a:r>
          </a:p>
          <a:p>
            <a:pPr marL="171450" indent="-171450">
              <a:buFont typeface="Arial"/>
              <a:buChar char="•"/>
            </a:pPr>
            <a:r>
              <a:rPr lang="en-US" sz="1200" kern="1200" dirty="0" smtClean="0">
                <a:solidFill>
                  <a:schemeClr val="tx1"/>
                </a:solidFill>
                <a:effectLst/>
                <a:latin typeface="+mn-lt"/>
                <a:ea typeface="+mn-ea"/>
                <a:cs typeface="+mn-cs"/>
              </a:rPr>
              <a:t>Review your staff safety assessment results with your frontline staff</a:t>
            </a:r>
          </a:p>
          <a:p>
            <a:pPr marL="171450" indent="-171450">
              <a:buFont typeface="Arial"/>
              <a:buChar char="•"/>
            </a:pPr>
            <a:r>
              <a:rPr lang="en-US" sz="1200" kern="1200" dirty="0" smtClean="0">
                <a:solidFill>
                  <a:schemeClr val="tx1"/>
                </a:solidFill>
                <a:effectLst/>
                <a:latin typeface="+mn-lt"/>
                <a:ea typeface="+mn-ea"/>
                <a:cs typeface="+mn-cs"/>
              </a:rPr>
              <a:t>Pick two or three audit tools and use them to audit 5 to 10 patients</a:t>
            </a:r>
          </a:p>
          <a:p>
            <a:pPr marL="171450" indent="-171450">
              <a:buFont typeface="Arial"/>
              <a:buChar char="•"/>
            </a:pPr>
            <a:r>
              <a:rPr lang="en-US" sz="1200" kern="1200" dirty="0" smtClean="0">
                <a:solidFill>
                  <a:schemeClr val="tx1"/>
                </a:solidFill>
                <a:effectLst/>
                <a:latin typeface="+mn-lt"/>
                <a:ea typeface="+mn-ea"/>
                <a:cs typeface="+mn-cs"/>
              </a:rPr>
              <a:t>Create a performance goal for each intervention</a:t>
            </a:r>
          </a:p>
          <a:p>
            <a:pPr marL="171450" indent="-171450">
              <a:buFont typeface="Arial"/>
              <a:buChar char="•"/>
            </a:pPr>
            <a:r>
              <a:rPr lang="en-US" sz="1200" kern="1200" dirty="0" smtClean="0">
                <a:solidFill>
                  <a:schemeClr val="tx1"/>
                </a:solidFill>
                <a:effectLst/>
                <a:latin typeface="+mn-lt"/>
                <a:ea typeface="+mn-ea"/>
                <a:cs typeface="+mn-cs"/>
              </a:rPr>
              <a:t>Develop your SSI bundle</a:t>
            </a:r>
          </a:p>
          <a:p>
            <a:pPr marL="171450" indent="-171450">
              <a:buFont typeface="Arial"/>
              <a:buChar char="•"/>
            </a:pPr>
            <a:r>
              <a:rPr lang="en-US" sz="1200" kern="1200" dirty="0" smtClean="0">
                <a:solidFill>
                  <a:schemeClr val="tx1"/>
                </a:solidFill>
                <a:effectLst/>
                <a:latin typeface="+mn-lt"/>
                <a:ea typeface="+mn-ea"/>
                <a:cs typeface="+mn-cs"/>
              </a:rPr>
              <a:t>Develop system changes to implement interventions</a:t>
            </a:r>
          </a:p>
          <a:p>
            <a:pPr marL="171450" indent="-171450">
              <a:buFont typeface="Arial"/>
              <a:buChar char="•"/>
            </a:pPr>
            <a:r>
              <a:rPr lang="en-US" sz="1200" kern="1200" dirty="0" smtClean="0">
                <a:solidFill>
                  <a:schemeClr val="tx1"/>
                </a:solidFill>
                <a:effectLst/>
                <a:latin typeface="+mn-lt"/>
                <a:ea typeface="+mn-ea"/>
                <a:cs typeface="+mn-cs"/>
              </a:rPr>
              <a:t>Share your experiences with your peers both within your health care organization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34</a:t>
            </a:fld>
            <a:endParaRPr lang="en-US" dirty="0"/>
          </a:p>
        </p:txBody>
      </p:sp>
    </p:spTree>
    <p:extLst>
      <p:ext uri="{BB962C8B-B14F-4D97-AF65-F5344CB8AC3E}">
        <p14:creationId xmlns:p14="http://schemas.microsoft.com/office/powerpoint/2010/main" val="3906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Let’s review definitions of wound infections. Standard definitions are on the Web site of the Centers for Disease Control and Prevention and on the Johns Hopkins Medicine Web site. Superficial wound infections are infections of the skin, seen with the naked eye and diagnosed when assessing a patient during a physical exam. For example, there’s purulent drainage from the wound, redness, and swelling, and wound cultures are positive for bacteria.</a:t>
            </a:r>
          </a:p>
          <a:p>
            <a:r>
              <a:rPr lang="en-US" sz="1200" kern="1200" dirty="0" smtClean="0">
                <a:solidFill>
                  <a:schemeClr val="tx1"/>
                </a:solidFill>
                <a:effectLst/>
                <a:latin typeface="+mn-lt"/>
                <a:ea typeface="+mn-ea"/>
                <a:cs typeface="+mn-cs"/>
              </a:rPr>
              <a:t>Deeper space infections are less common and trickier to diagnose. They’re on the deep aspect of the wound, at the level of the fascia, and are diagnosed with a computed tomography or CT scan. </a:t>
            </a:r>
          </a:p>
          <a:p>
            <a:r>
              <a:rPr lang="en-US" sz="1200" kern="1200" dirty="0" smtClean="0">
                <a:solidFill>
                  <a:schemeClr val="tx1"/>
                </a:solidFill>
                <a:effectLst/>
                <a:latin typeface="+mn-lt"/>
                <a:ea typeface="+mn-ea"/>
                <a:cs typeface="+mn-cs"/>
              </a:rPr>
              <a:t>And finally, organ-space infections are located in the surgical cavity. These can be abscesses that we drain in the surgical cavity with interventional radiology, surgery, or anastomotic leaks. Organ-space infections are the most complicated to treat, the most morbid, and the most expensive.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a:t>
            </a:fld>
            <a:endParaRPr lang="en-US" dirty="0"/>
          </a:p>
        </p:txBody>
      </p:sp>
    </p:spTree>
    <p:extLst>
      <p:ext uri="{BB962C8B-B14F-4D97-AF65-F5344CB8AC3E}">
        <p14:creationId xmlns:p14="http://schemas.microsoft.com/office/powerpoint/2010/main" val="46133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colorectal surgery patients, we have a readmission problem. The readmission rate at Johns Hopkins Hospital is about 18 percent. The factor driving readmissions is complications, and specifically infections, so care of coordination or handoff from post-discharge to home aren’t going to help these problems. SSI prevention is going to help keep these patients from being readmitted.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a:t>
            </a:fld>
            <a:endParaRPr lang="en-US" dirty="0"/>
          </a:p>
        </p:txBody>
      </p:sp>
    </p:spTree>
    <p:extLst>
      <p:ext uri="{BB962C8B-B14F-4D97-AF65-F5344CB8AC3E}">
        <p14:creationId xmlns:p14="http://schemas.microsoft.com/office/powerpoint/2010/main" val="62916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pathogenesis of SSI is complicated.  It reflects the interplay between the bacteria, the host, and the type of surgical procedure. For example, the colon is home to 100 trillion bacteria, especially gram-negative bacteria and anaerobes. This makes colon surgery much riskier for wound infections and other procedures.</a:t>
            </a:r>
          </a:p>
          <a:p>
            <a:r>
              <a:rPr lang="en-US" sz="1200" kern="1200" dirty="0" smtClean="0">
                <a:solidFill>
                  <a:schemeClr val="tx1"/>
                </a:solidFill>
                <a:effectLst/>
                <a:latin typeface="+mn-lt"/>
                <a:ea typeface="+mn-ea"/>
                <a:cs typeface="+mn-cs"/>
              </a:rPr>
              <a:t>Host risk factors include malnutrition, chemotherapy treatment, immunosuppressant medications, or steroids—all of which might weaken a patient’s immune system and make the patient more vulnerable to infection. </a:t>
            </a:r>
          </a:p>
          <a:p>
            <a:r>
              <a:rPr lang="en-US" sz="1200" kern="1200" dirty="0" smtClean="0">
                <a:solidFill>
                  <a:schemeClr val="tx1"/>
                </a:solidFill>
                <a:effectLst/>
                <a:latin typeface="+mn-lt"/>
                <a:ea typeface="+mn-ea"/>
                <a:cs typeface="+mn-cs"/>
              </a:rPr>
              <a:t>The type of procedure also influences a patient’s risk for wound infection. For example, infection risk differs whether a patient undergoes a rectal procedure or a colon procedure and whether an ostomy or stoma is involved. </a:t>
            </a:r>
          </a:p>
          <a:p>
            <a:r>
              <a:rPr lang="en-US" sz="1200" kern="1200" dirty="0" smtClean="0">
                <a:solidFill>
                  <a:schemeClr val="tx1"/>
                </a:solidFill>
                <a:effectLst/>
                <a:latin typeface="+mn-lt"/>
                <a:ea typeface="+mn-ea"/>
                <a:cs typeface="+mn-cs"/>
              </a:rPr>
              <a:t>Not surprisingly, there’s no one solution to preventing wound infection.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6</a:t>
            </a:fld>
            <a:endParaRPr lang="en-US" dirty="0"/>
          </a:p>
        </p:txBody>
      </p:sp>
    </p:spTree>
    <p:extLst>
      <p:ext uri="{BB962C8B-B14F-4D97-AF65-F5344CB8AC3E}">
        <p14:creationId xmlns:p14="http://schemas.microsoft.com/office/powerpoint/2010/main" val="288890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Based on this complexity, there is likely no one checklist or bundle for SSI reduction. Also, many hospitals have spent enormous amounts of energy and resources toward improving performance on the Joint Commission’s Surgical Care Improvement Project, or SCIP, measures, and it doesn’t make sense to ask hospitals to re-examine areas they already do well. </a:t>
            </a:r>
          </a:p>
          <a:p>
            <a:r>
              <a:rPr lang="en-US" sz="1200" kern="1200" dirty="0" smtClean="0">
                <a:solidFill>
                  <a:schemeClr val="tx1"/>
                </a:solidFill>
                <a:effectLst/>
                <a:latin typeface="+mn-lt"/>
                <a:ea typeface="+mn-ea"/>
                <a:cs typeface="+mn-cs"/>
              </a:rPr>
              <a:t>So in this program, we’re asking teams to identify local opportunities to improve in one of three ways:  </a:t>
            </a:r>
          </a:p>
          <a:p>
            <a:pPr lvl="0"/>
            <a:r>
              <a:rPr lang="en-US" sz="1200" kern="1200" dirty="0" smtClean="0">
                <a:solidFill>
                  <a:schemeClr val="tx1"/>
                </a:solidFill>
                <a:effectLst/>
                <a:latin typeface="+mn-lt"/>
                <a:ea typeface="+mn-ea"/>
                <a:cs typeface="+mn-cs"/>
              </a:rPr>
              <a:t>In addition to SCIP measures, identify local defects that might contribute to SSI infection rates</a:t>
            </a:r>
          </a:p>
          <a:p>
            <a:pPr lvl="0"/>
            <a:r>
              <a:rPr lang="en-US" sz="1200" kern="1200" dirty="0" smtClean="0">
                <a:solidFill>
                  <a:schemeClr val="tx1"/>
                </a:solidFill>
                <a:effectLst/>
                <a:latin typeface="+mn-lt"/>
                <a:ea typeface="+mn-ea"/>
                <a:cs typeface="+mn-cs"/>
              </a:rPr>
              <a:t>Focus on some emerging evidence related to SSI reduction, including antibiotic redosing and weight-based dosing, maintenance of normoglycemia, the use of selected mechanical bowel prep with oral antibiotics, and standardization of the skin preparation</a:t>
            </a:r>
          </a:p>
          <a:p>
            <a:r>
              <a:rPr lang="en-US" sz="1200" kern="1200" dirty="0" smtClean="0">
                <a:solidFill>
                  <a:schemeClr val="tx1"/>
                </a:solidFill>
                <a:effectLst/>
                <a:latin typeface="+mn-lt"/>
                <a:ea typeface="+mn-ea"/>
                <a:cs typeface="+mn-cs"/>
              </a:rPr>
              <a:t>Mine the wisdom of frontline caregivers using the second step of the Comprehensive Unit-based Safety Program or CUSP—to identify defects, for example, by using the Staff Safety Assessment, in which we ask staff, how do you think the next patient will be harmed, how will the patient develop a surgical-site infection, and what we can do to try to prevent that harm?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7</a:t>
            </a:fld>
            <a:endParaRPr lang="en-US" dirty="0"/>
          </a:p>
        </p:txBody>
      </p:sp>
    </p:spTree>
    <p:extLst>
      <p:ext uri="{BB962C8B-B14F-4D97-AF65-F5344CB8AC3E}">
        <p14:creationId xmlns:p14="http://schemas.microsoft.com/office/powerpoint/2010/main" val="4164935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this section, we will take a deeper dive into SCIP measures to identify local defects.</a:t>
            </a:r>
            <a:r>
              <a:rPr lang="en-US" sz="1400"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8</a:t>
            </a:fld>
            <a:endParaRPr lang="en-US" dirty="0"/>
          </a:p>
        </p:txBody>
      </p:sp>
    </p:spTree>
    <p:extLst>
      <p:ext uri="{BB962C8B-B14F-4D97-AF65-F5344CB8AC3E}">
        <p14:creationId xmlns:p14="http://schemas.microsoft.com/office/powerpoint/2010/main" val="1101871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Remember that for most hospitals, SCIP represents a random sample of patients undergoing colon surgery.  For example, SCIP data usually represent only about six patients a month even though you may do about 30 to 40 colorectal operations a month.</a:t>
            </a:r>
          </a:p>
          <a:p>
            <a:r>
              <a:rPr lang="en-US" sz="1200" kern="1200" dirty="0" smtClean="0">
                <a:solidFill>
                  <a:schemeClr val="tx1"/>
                </a:solidFill>
                <a:effectLst/>
                <a:latin typeface="+mn-lt"/>
                <a:ea typeface="+mn-ea"/>
                <a:cs typeface="+mn-cs"/>
              </a:rPr>
              <a:t>Looking at Johns Hopkins as an example, you can see that based on Hospital Compare data, Johns Hopkins Hospital does quite well at giving the right antibiotic to the patient at the right time. Johns Hopkins also does quite well at discontinuing antibiotics. However, other domains relating to antibiotic use can be improved.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9</a:t>
            </a:fld>
            <a:endParaRPr lang="en-US" dirty="0"/>
          </a:p>
        </p:txBody>
      </p:sp>
    </p:spTree>
    <p:extLst>
      <p:ext uri="{BB962C8B-B14F-4D97-AF65-F5344CB8AC3E}">
        <p14:creationId xmlns:p14="http://schemas.microsoft.com/office/powerpoint/2010/main" val="283278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3200" b="1">
                <a:solidFill>
                  <a:srgbClr val="0098AA"/>
                </a:solidFill>
              </a:defRPr>
            </a:lvl1pPr>
          </a:lstStyle>
          <a:p>
            <a:pPr lvl="0"/>
            <a:r>
              <a:rPr lang="en-US" dirty="0"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77780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a:xfrm>
            <a:off x="8741416" y="6581316"/>
            <a:ext cx="375288" cy="253916"/>
          </a:xfrm>
          <a:prstGeom prst="rect">
            <a:avLst/>
          </a:prstGeom>
        </p:spPr>
        <p:txBody>
          <a:bodyPr wrap="square">
            <a:spAutoFit/>
          </a:bodyPr>
          <a:lstStyle/>
          <a:p>
            <a:fld id="{3E80E6E2-A2C9-4C22-9509-24FA37342BF8}" type="slidenum">
              <a:rPr lang="en-US" sz="1050" smtClean="0">
                <a:solidFill>
                  <a:prstClr val="white">
                    <a:lumMod val="95000"/>
                  </a:prstClr>
                </a:solidFill>
              </a:rPr>
              <a:pPr/>
              <a:t>‹#›</a:t>
            </a:fld>
            <a:endParaRPr lang="en-US" sz="1050" dirty="0">
              <a:solidFill>
                <a:prstClr val="black"/>
              </a:solidFill>
            </a:endParaRPr>
          </a:p>
        </p:txBody>
      </p:sp>
      <p:sp>
        <p:nvSpPr>
          <p:cNvPr id="5" name="TextBox 4"/>
          <p:cNvSpPr txBox="1"/>
          <p:nvPr userDrawn="1"/>
        </p:nvSpPr>
        <p:spPr>
          <a:xfrm>
            <a:off x="8034409" y="668630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3200" b="1">
                <a:solidFill>
                  <a:srgbClr val="0098AA"/>
                </a:solidFill>
              </a:defRPr>
            </a:lvl1pPr>
          </a:lstStyle>
          <a:p>
            <a:pPr lvl="0"/>
            <a:r>
              <a:rPr lang="en-US" dirty="0"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2"/>
          <p:cNvSpPr>
            <a:spLocks noGrp="1"/>
          </p:cNvSpPr>
          <p:nvPr>
            <p:ph type="sldNum" sz="quarter" idx="10"/>
          </p:nvPr>
        </p:nvSpPr>
        <p:spPr>
          <a:xfrm>
            <a:off x="8686800" y="6593443"/>
            <a:ext cx="457200" cy="212725"/>
          </a:xfrm>
          <a:prstGeom prst="rect">
            <a:avLst/>
          </a:prstGeom>
        </p:spPr>
        <p:txBody>
          <a:bodyPr/>
          <a:lstStyle>
            <a:lvl1pPr>
              <a:defRPr sz="1050">
                <a:solidFill>
                  <a:schemeClr val="bg1"/>
                </a:solidFill>
              </a:defRPr>
            </a:lvl1pPr>
          </a:lstStyle>
          <a:p>
            <a:fld id="{E507B00A-00F3-40B4-9FBC-773D3E654F2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2"/>
          <p:cNvSpPr>
            <a:spLocks noGrp="1"/>
          </p:cNvSpPr>
          <p:nvPr>
            <p:ph type="sldNum" sz="quarter" idx="10"/>
          </p:nvPr>
        </p:nvSpPr>
        <p:spPr>
          <a:xfrm>
            <a:off x="8686800" y="6606401"/>
            <a:ext cx="457200" cy="212725"/>
          </a:xfrm>
          <a:prstGeom prst="rect">
            <a:avLst/>
          </a:prstGeom>
        </p:spPr>
        <p:txBody>
          <a:bodyPr/>
          <a:lstStyle>
            <a:lvl1pPr>
              <a:defRPr sz="1050">
                <a:solidFill>
                  <a:schemeClr val="bg1"/>
                </a:solidFill>
              </a:defRPr>
            </a:lvl1pPr>
          </a:lstStyle>
          <a:p>
            <a:fld id="{E507B00A-00F3-40B4-9FBC-773D3E654F20}" type="slidenum">
              <a:rPr lang="en-US" smtClean="0"/>
              <a:pPr/>
              <a:t>‹#›</a:t>
            </a:fld>
            <a:endParaRPr lang="en-US" dirty="0"/>
          </a:p>
        </p:txBody>
      </p:sp>
    </p:spTree>
    <p:extLst>
      <p:ext uri="{BB962C8B-B14F-4D97-AF65-F5344CB8AC3E}">
        <p14:creationId xmlns:p14="http://schemas.microsoft.com/office/powerpoint/2010/main" val="4293016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ti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ti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255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84200" y="1981200"/>
            <a:ext cx="8229600" cy="408774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4365127"/>
      </p:ext>
    </p:extLst>
  </p:cSld>
  <p:clrMap bg1="lt1" tx1="dk1" bg2="lt2" tx2="dk2" accent1="accent1" accent2="accent2" accent3="accent3" accent4="accent4" accent5="accent5" accent6="accent6" hlink="hlink" folHlink="folHlink"/>
  <p:sldLayoutIdLst>
    <p:sldLayoutId id="2147483686" r:id="rId1"/>
    <p:sldLayoutId id="2147483690" r:id="rId2"/>
  </p:sldLayoutIdLst>
  <p:txStyles>
    <p:title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cstate="email">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Slide Number Placeholder 5"/>
          <p:cNvSpPr txBox="1">
            <a:spLocks/>
          </p:cNvSpPr>
          <p:nvPr userDrawn="1"/>
        </p:nvSpPr>
        <p:spPr>
          <a:xfrm>
            <a:off x="6659154" y="6454272"/>
            <a:ext cx="2402958" cy="365125"/>
          </a:xfrm>
          <a:prstGeom prst="rect">
            <a:avLst/>
          </a:prstGeom>
        </p:spPr>
        <p:txBody>
          <a:bodyPr vert="horz" lIns="91440" tIns="45720" rIns="91440" bIns="45720" rtlCol="0" anchor="b"/>
          <a:lstStyle>
            <a:defPPr>
              <a:defRPr lang="en-US"/>
            </a:defPPr>
            <a:lvl1pPr marL="0" algn="r" defTabSz="914400" rtl="0" eaLnBrk="1" latinLnBrk="0" hangingPunct="1">
              <a:tabLst>
                <a:tab pos="1139825" algn="r"/>
              </a:tabLst>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536700" algn="r"/>
              </a:tabLst>
            </a:pPr>
            <a:r>
              <a:rPr lang="en-US" dirty="0" smtClean="0">
                <a:solidFill>
                  <a:prstClr val="white">
                    <a:lumMod val="95000"/>
                  </a:prstClr>
                </a:solidFill>
              </a:rPr>
              <a:t>	</a:t>
            </a:r>
            <a:endParaRPr lang="en-US" sz="1050" dirty="0" smtClean="0">
              <a:solidFill>
                <a:prstClr val="white">
                  <a:lumMod val="95000"/>
                </a:prstClr>
              </a:solidFill>
            </a:endParaRPr>
          </a:p>
          <a:p>
            <a:pPr algn="l">
              <a:tabLst>
                <a:tab pos="1425575" algn="r"/>
              </a:tabLst>
            </a:pPr>
            <a:r>
              <a:rPr lang="en-US" sz="1050" dirty="0" smtClean="0">
                <a:solidFill>
                  <a:prstClr val="white">
                    <a:lumMod val="95000"/>
                  </a:prstClr>
                </a:solidFill>
              </a:rPr>
              <a:t>            Building</a:t>
            </a:r>
            <a:r>
              <a:rPr lang="en-US" sz="1050" baseline="0" dirty="0" smtClean="0">
                <a:solidFill>
                  <a:prstClr val="white">
                    <a:lumMod val="95000"/>
                  </a:prstClr>
                </a:solidFill>
              </a:rPr>
              <a:t> Your SSI Bundle</a:t>
            </a:r>
            <a:endParaRPr lang="en-US" sz="1050" dirty="0">
              <a:solidFill>
                <a:prstClr val="white">
                  <a:lumMod val="95000"/>
                </a:prstClr>
              </a:solidFill>
            </a:endParaRPr>
          </a:p>
        </p:txBody>
      </p:sp>
      <p:sp>
        <p:nvSpPr>
          <p:cNvPr id="10" name="Slide Number Placeholder 2"/>
          <p:cNvSpPr>
            <a:spLocks noGrp="1"/>
          </p:cNvSpPr>
          <p:nvPr>
            <p:ph type="sldNum" sz="quarter" idx="4"/>
          </p:nvPr>
        </p:nvSpPr>
        <p:spPr>
          <a:xfrm>
            <a:off x="8610600" y="6606672"/>
            <a:ext cx="457200" cy="212725"/>
          </a:xfrm>
          <a:prstGeom prst="rect">
            <a:avLst/>
          </a:prstGeom>
        </p:spPr>
        <p:txBody>
          <a:bodyPr anchor="b"/>
          <a:lstStyle>
            <a:lvl1pPr algn="r">
              <a:defRPr sz="1050">
                <a:solidFill>
                  <a:schemeClr val="bg1"/>
                </a:solidFill>
              </a:defRPr>
            </a:lvl1pPr>
          </a:lstStyle>
          <a:p>
            <a:fld id="{E507B00A-00F3-40B4-9FBC-773D3E654F20}" type="slidenum">
              <a:rPr lang="en-US" smtClean="0"/>
              <a:pPr/>
              <a:t>‹#›</a:t>
            </a:fld>
            <a:endParaRPr lang="en-US" dirty="0"/>
          </a:p>
        </p:txBody>
      </p:sp>
      <p:sp>
        <p:nvSpPr>
          <p:cNvPr id="4" name="TextBox 3"/>
          <p:cNvSpPr txBox="1"/>
          <p:nvPr userDrawn="1"/>
        </p:nvSpPr>
        <p:spPr>
          <a:xfrm>
            <a:off x="429746" y="6477000"/>
            <a:ext cx="3161635" cy="276999"/>
          </a:xfrm>
          <a:prstGeom prst="rect">
            <a:avLst/>
          </a:prstGeom>
          <a:noFill/>
        </p:spPr>
        <p:txBody>
          <a:bodyPr wrap="none" rtlCol="0" anchor="b">
            <a:spAutoFit/>
          </a:bodyPr>
          <a:lstStyle/>
          <a:p>
            <a:r>
              <a:rPr lang="en-US" sz="1200" dirty="0" smtClean="0">
                <a:solidFill>
                  <a:schemeClr val="bg1">
                    <a:lumMod val="50000"/>
                  </a:schemeClr>
                </a:solidFill>
                <a:latin typeface="Calibri"/>
                <a:cs typeface="Calibri"/>
              </a:rPr>
              <a:t>AHRQ Safety Program for Surgery -- Onboarding</a:t>
            </a:r>
            <a:endParaRPr lang="en-US" sz="1200" dirty="0">
              <a:solidFill>
                <a:schemeClr val="bg1">
                  <a:lumMod val="50000"/>
                </a:schemeClr>
              </a:solidFill>
              <a:latin typeface="Calibri"/>
              <a:cs typeface="Calibri"/>
            </a:endParaRPr>
          </a:p>
        </p:txBody>
      </p:sp>
      <p:sp>
        <p:nvSpPr>
          <p:cNvPr id="5" name="TextBox 4"/>
          <p:cNvSpPr txBox="1"/>
          <p:nvPr userDrawn="1"/>
        </p:nvSpPr>
        <p:spPr>
          <a:xfrm>
            <a:off x="-655053" y="586873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Lst>
  <p:hf hdr="0" ftr="0" dt="0"/>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5.xml"/><Relationship Id="rId7" Type="http://schemas.openxmlformats.org/officeDocument/2006/relationships/oleObject" Target="../embeddings/Microsoft_Excel_97-2003_Worksheet1.xls"/><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17.xml"/><Relationship Id="rId7" Type="http://schemas.openxmlformats.org/officeDocument/2006/relationships/oleObject" Target="../embeddings/Microsoft_Excel_97-2003_Worksheet2.xls"/><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www.ashp.org/surgical-guidelin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Building Your SSI Prevention Bundle</a:t>
            </a:r>
            <a:endParaRPr lang="en-US" sz="3100" dirty="0">
              <a:solidFill>
                <a:schemeClr val="tx1"/>
              </a:solidFill>
            </a:endParaRPr>
          </a:p>
        </p:txBody>
      </p:sp>
      <p:sp>
        <p:nvSpPr>
          <p:cNvPr id="6" name="Subtitle 1"/>
          <p:cNvSpPr>
            <a:spLocks noGrp="1"/>
          </p:cNvSpPr>
          <p:nvPr>
            <p:ph type="subTitle" idx="1"/>
          </p:nvPr>
        </p:nvSpPr>
        <p:spPr>
          <a:xfrm>
            <a:off x="914400" y="152400"/>
            <a:ext cx="7391400" cy="1752600"/>
          </a:xfrm>
        </p:spPr>
        <p:txBody>
          <a:bodyPr>
            <a:normAutofit/>
          </a:bodyPr>
          <a:lstStyle/>
          <a:p>
            <a:pPr>
              <a:spcBef>
                <a:spcPts val="0"/>
              </a:spcBef>
              <a:spcAft>
                <a:spcPts val="600"/>
              </a:spcAft>
            </a:pPr>
            <a:r>
              <a:rPr lang="en-US" sz="4000" dirty="0">
                <a:solidFill>
                  <a:schemeClr val="bg1"/>
                </a:solidFill>
              </a:rPr>
              <a:t>AHRQ Safety Program for </a:t>
            </a:r>
            <a:r>
              <a:rPr lang="en-US" sz="4000" dirty="0" smtClean="0">
                <a:solidFill>
                  <a:schemeClr val="bg1"/>
                </a:solidFill>
              </a:rPr>
              <a:t>Surgery</a:t>
            </a:r>
          </a:p>
          <a:p>
            <a:pPr>
              <a:spcBef>
                <a:spcPts val="0"/>
              </a:spcBef>
              <a:spcAft>
                <a:spcPts val="1800"/>
              </a:spcAft>
            </a:pPr>
            <a:r>
              <a:rPr lang="en-US" sz="2800" dirty="0" smtClean="0">
                <a:solidFill>
                  <a:schemeClr val="bg1"/>
                </a:solidFill>
              </a:rPr>
              <a:t>Onboarding</a:t>
            </a:r>
            <a:endParaRPr lang="en-US" sz="2800" dirty="0">
              <a:solidFill>
                <a:schemeClr val="bg1"/>
              </a:solidFill>
            </a:endParaRPr>
          </a:p>
        </p:txBody>
      </p:sp>
      <p:sp>
        <p:nvSpPr>
          <p:cNvPr id="4" name="TextBox 3"/>
          <p:cNvSpPr txBox="1"/>
          <p:nvPr/>
        </p:nvSpPr>
        <p:spPr>
          <a:xfrm>
            <a:off x="6303130" y="5249917"/>
            <a:ext cx="2286332" cy="461665"/>
          </a:xfrm>
          <a:prstGeom prst="rect">
            <a:avLst/>
          </a:prstGeom>
          <a:noFill/>
        </p:spPr>
        <p:txBody>
          <a:bodyPr wrap="none" rtlCol="0">
            <a:spAutoFit/>
          </a:bodyPr>
          <a:lstStyle/>
          <a:p>
            <a:pPr algn="r"/>
            <a:r>
              <a:rPr lang="en-US" sz="1200" dirty="0" smtClean="0"/>
              <a:t>AHRQ Pub No. </a:t>
            </a:r>
            <a:r>
              <a:rPr lang="en-US" sz="1200" dirty="0" smtClean="0"/>
              <a:t>16(18)-</a:t>
            </a:r>
            <a:r>
              <a:rPr lang="en-US" sz="1200" dirty="0" smtClean="0"/>
              <a:t>0004-15-EF</a:t>
            </a:r>
          </a:p>
          <a:p>
            <a:pPr algn="r"/>
            <a:r>
              <a:rPr lang="en-US" sz="1200" dirty="0" smtClean="0"/>
              <a:t>December</a:t>
            </a:r>
            <a:r>
              <a:rPr lang="en-US" sz="1200" dirty="0" smtClean="0"/>
              <a:t> </a:t>
            </a:r>
            <a:r>
              <a:rPr lang="en-US" sz="1200" dirty="0" smtClean="0"/>
              <a:t>2017</a:t>
            </a:r>
            <a:endParaRPr lang="en-US" sz="1200" dirty="0"/>
          </a:p>
        </p:txBody>
      </p:sp>
    </p:spTree>
    <p:extLst>
      <p:ext uri="{BB962C8B-B14F-4D97-AF65-F5344CB8AC3E}">
        <p14:creationId xmlns:p14="http://schemas.microsoft.com/office/powerpoint/2010/main" val="3068552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 depicting NSQIP report 2009; 30 day morbidity O/E ratios for colectomy&#10;The X axis is labeled with report identification numbers&#10;The Y axis is a range of 0 t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10" y="1476838"/>
            <a:ext cx="8734581" cy="43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p:txBody>
          <a:bodyPr/>
          <a:lstStyle/>
          <a:p>
            <a:r>
              <a:rPr lang="en-US" dirty="0" smtClean="0"/>
              <a:t>Observed to Expected Outcome Ratio</a:t>
            </a:r>
            <a:endParaRPr lang="en-US" dirty="0"/>
          </a:p>
        </p:txBody>
      </p:sp>
      <p:sp>
        <p:nvSpPr>
          <p:cNvPr id="7" name="Slide Number Placeholder 2"/>
          <p:cNvSpPr>
            <a:spLocks noGrp="1"/>
          </p:cNvSpPr>
          <p:nvPr>
            <p:ph type="sldNum" sz="quarter" idx="4294967295"/>
          </p:nvPr>
        </p:nvSpPr>
        <p:spPr>
          <a:xfrm>
            <a:off x="0" y="6324600"/>
            <a:ext cx="2133600" cy="365125"/>
          </a:xfrm>
          <a:prstGeom prst="rect">
            <a:avLst/>
          </a:prstGeom>
        </p:spPr>
        <p:txBody>
          <a:bodyPr/>
          <a:lstStyle/>
          <a:p>
            <a:pPr algn="l"/>
            <a:fld id="{E507B00A-00F3-40B4-9FBC-773D3E654F20}" type="slidenum">
              <a:rPr lang="en-US" sz="1100" smtClean="0"/>
              <a:pPr algn="l"/>
              <a:t>10</a:t>
            </a:fld>
            <a:endParaRPr lang="en-US" sz="1100" dirty="0"/>
          </a:p>
        </p:txBody>
      </p:sp>
      <p:sp>
        <p:nvSpPr>
          <p:cNvPr id="2" name="TextBox 1"/>
          <p:cNvSpPr txBox="1"/>
          <p:nvPr/>
        </p:nvSpPr>
        <p:spPr>
          <a:xfrm>
            <a:off x="381000" y="5486400"/>
            <a:ext cx="5313924" cy="461665"/>
          </a:xfrm>
          <a:prstGeom prst="rect">
            <a:avLst/>
          </a:prstGeom>
          <a:noFill/>
        </p:spPr>
        <p:txBody>
          <a:bodyPr wrap="none" rtlCol="0">
            <a:spAutoFit/>
          </a:bodyPr>
          <a:lstStyle/>
          <a:p>
            <a:endParaRPr lang="en-US" sz="1200" dirty="0" smtClean="0">
              <a:solidFill>
                <a:schemeClr val="bg1">
                  <a:lumMod val="65000"/>
                </a:schemeClr>
              </a:solidFill>
            </a:endParaRPr>
          </a:p>
          <a:p>
            <a:r>
              <a:rPr lang="en-US" sz="1200" dirty="0" smtClean="0">
                <a:solidFill>
                  <a:schemeClr val="bg1">
                    <a:lumMod val="65000"/>
                  </a:schemeClr>
                </a:solidFill>
              </a:rPr>
              <a:t>O/E means observed to expected; Report generated from NSQIP database in 2009</a:t>
            </a:r>
            <a:endParaRPr lang="en-US" sz="1200" dirty="0">
              <a:solidFill>
                <a:schemeClr val="bg1">
                  <a:lumMod val="65000"/>
                </a:schemeClr>
              </a:solidFill>
            </a:endParaRPr>
          </a:p>
        </p:txBody>
      </p:sp>
    </p:spTree>
    <p:extLst>
      <p:ext uri="{BB962C8B-B14F-4D97-AF65-F5344CB8AC3E}">
        <p14:creationId xmlns:p14="http://schemas.microsoft.com/office/powerpoint/2010/main" val="503531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11" name="Title 5"/>
          <p:cNvSpPr>
            <a:spLocks noGrp="1"/>
          </p:cNvSpPr>
          <p:nvPr>
            <p:ph type="title"/>
          </p:nvPr>
        </p:nvSpPr>
        <p:spPr/>
        <p:txBody>
          <a:bodyPr>
            <a:noAutofit/>
          </a:bodyPr>
          <a:lstStyle/>
          <a:p>
            <a:pPr eaLnBrk="1" hangingPunct="1"/>
            <a:r>
              <a:rPr lang="en-US" sz="3200" dirty="0" smtClean="0">
                <a:solidFill>
                  <a:schemeClr val="bg1"/>
                </a:solidFill>
              </a:rPr>
              <a:t>Safety Issues &amp; Improvement Opportunities</a:t>
            </a:r>
            <a:r>
              <a:rPr lang="en-US" sz="3200" baseline="30000" dirty="0">
                <a:solidFill>
                  <a:schemeClr val="bg1"/>
                </a:solidFill>
              </a:rPr>
              <a:t>4</a:t>
            </a:r>
            <a:endParaRPr lang="en-US" sz="3200" baseline="30000" dirty="0" smtClean="0">
              <a:solidFill>
                <a:schemeClr val="bg1"/>
              </a:solidFill>
            </a:endParaRPr>
          </a:p>
        </p:txBody>
      </p:sp>
      <p:graphicFrame>
        <p:nvGraphicFramePr>
          <p:cNvPr id="7" name="Content Placeholder 6" descr="Table with two columns. The first column shows applying Step 2 of SUSP to identify safety issues. Rows beneath this column show examples of different types of safety issues. The second column shows applying SUSP steps 4&amp;5 by identifying opportunities to improve. Rows beneath this colum list opportunities to improve related to each of the safety issues identified in column 1. &#10;&#10;Wick EC, Hobson D, Bennett J, Demski R, Maragakis L, Gearhart SL, et al.  Implementation of a Surgical Comprehensive Unit Based Safety Program (CUSP) to Reduce Surgical Site infections. J. Am Coll Surg.  2012 May 23. [Epub ahead of print]"/>
          <p:cNvGraphicFramePr>
            <a:graphicFrameLocks noGrp="1"/>
          </p:cNvGraphicFramePr>
          <p:nvPr>
            <p:ph idx="1"/>
            <p:extLst>
              <p:ext uri="{D42A27DB-BD31-4B8C-83A1-F6EECF244321}">
                <p14:modId xmlns:p14="http://schemas.microsoft.com/office/powerpoint/2010/main" val="2352905204"/>
              </p:ext>
            </p:extLst>
          </p:nvPr>
        </p:nvGraphicFramePr>
        <p:xfrm>
          <a:off x="457200" y="1143000"/>
          <a:ext cx="8229600" cy="5069317"/>
        </p:xfrm>
        <a:graphic>
          <a:graphicData uri="http://schemas.openxmlformats.org/drawingml/2006/table">
            <a:tbl>
              <a:tblPr firstRow="1" bandRow="1">
                <a:tableStyleId>{10A1B5D5-9B99-4C35-A422-299274C87663}</a:tableStyleId>
              </a:tblPr>
              <a:tblGrid>
                <a:gridCol w="3157914"/>
                <a:gridCol w="2535843"/>
                <a:gridCol w="2535843"/>
              </a:tblGrid>
              <a:tr h="665552">
                <a:tc>
                  <a:txBody>
                    <a:bodyPr/>
                    <a:lstStyle/>
                    <a:p>
                      <a:pPr marL="0" marR="0" indent="288925" algn="l" defTabSz="457200" rtl="0" eaLnBrk="1" fontAlgn="auto" latinLnBrk="0" hangingPunct="1">
                        <a:lnSpc>
                          <a:spcPct val="100000"/>
                        </a:lnSpc>
                        <a:spcBef>
                          <a:spcPts val="1200"/>
                        </a:spcBef>
                        <a:spcAft>
                          <a:spcPts val="400"/>
                        </a:spcAft>
                        <a:buClrTx/>
                        <a:buSzTx/>
                        <a:buFontTx/>
                        <a:buNone/>
                        <a:tabLst/>
                        <a:defRPr/>
                      </a:pPr>
                      <a:r>
                        <a:rPr lang="en-US" sz="1600" dirty="0" smtClean="0"/>
                        <a:t>CUSP STEP 2:</a:t>
                      </a:r>
                    </a:p>
                    <a:p>
                      <a:pPr marL="0" marR="0" indent="288925" algn="l" defTabSz="457200" rtl="0" eaLnBrk="1" fontAlgn="auto" latinLnBrk="0" hangingPunct="1">
                        <a:lnSpc>
                          <a:spcPct val="100000"/>
                        </a:lnSpc>
                        <a:spcBef>
                          <a:spcPts val="0"/>
                        </a:spcBef>
                        <a:spcAft>
                          <a:spcPts val="1200"/>
                        </a:spcAft>
                        <a:buClrTx/>
                        <a:buSzTx/>
                        <a:buFontTx/>
                        <a:buNone/>
                        <a:tabLst/>
                        <a:defRPr/>
                      </a:pPr>
                      <a:r>
                        <a:rPr lang="en-US" sz="1600" dirty="0" smtClean="0"/>
                        <a:t>SAFETY ISSUE</a:t>
                      </a:r>
                      <a:r>
                        <a:rPr lang="en-US" sz="1600" baseline="0" dirty="0" smtClean="0"/>
                        <a:t> IDENTIFIED</a:t>
                      </a:r>
                      <a:endParaRPr lang="en-US" sz="1600" b="1" i="0" dirty="0" smtClean="0">
                        <a:solidFill>
                          <a:schemeClr val="bg1">
                            <a:lumMod val="95000"/>
                          </a:schemeClr>
                        </a:solidFill>
                        <a:latin typeface="+mn-lt"/>
                        <a:ea typeface="ヒラギノ角ゴ Pro W3"/>
                        <a:cs typeface="Times New Roman"/>
                      </a:endParaRPr>
                    </a:p>
                  </a:txBody>
                  <a:tcPr marL="97065" marR="97065" marT="44937" marB="44937" anchor="ctr"/>
                </a:tc>
                <a:tc gridSpan="2">
                  <a:txBody>
                    <a:bodyPr/>
                    <a:lstStyle/>
                    <a:p>
                      <a:pPr marL="0" marR="0" indent="0" algn="l" defTabSz="457200" rtl="0" eaLnBrk="1" fontAlgn="auto" latinLnBrk="0" hangingPunct="1">
                        <a:lnSpc>
                          <a:spcPct val="100000"/>
                        </a:lnSpc>
                        <a:spcBef>
                          <a:spcPts val="1200"/>
                        </a:spcBef>
                        <a:spcAft>
                          <a:spcPts val="400"/>
                        </a:spcAft>
                        <a:buClrTx/>
                        <a:buSzTx/>
                        <a:buFontTx/>
                        <a:buNone/>
                        <a:tabLst/>
                        <a:defRPr/>
                      </a:pPr>
                      <a:r>
                        <a:rPr lang="en-US" sz="1600" dirty="0" smtClean="0"/>
                        <a:t>CUSP STEPS 4 &amp; 5:</a:t>
                      </a:r>
                    </a:p>
                    <a:p>
                      <a:pPr marL="0" marR="0" indent="0" algn="l" defTabSz="457200" rtl="0" eaLnBrk="1" fontAlgn="auto" latinLnBrk="0" hangingPunct="1">
                        <a:lnSpc>
                          <a:spcPct val="100000"/>
                        </a:lnSpc>
                        <a:spcBef>
                          <a:spcPts val="0"/>
                        </a:spcBef>
                        <a:spcAft>
                          <a:spcPts val="1200"/>
                        </a:spcAft>
                        <a:buClrTx/>
                        <a:buSzTx/>
                        <a:buFontTx/>
                        <a:buNone/>
                        <a:tabLst/>
                        <a:defRPr/>
                      </a:pPr>
                      <a:r>
                        <a:rPr lang="en-US" sz="1600" dirty="0" smtClean="0"/>
                        <a:t>OPPORTUNITIES TO IMPROVE</a:t>
                      </a:r>
                      <a:endParaRPr lang="en-US" sz="1600" b="1" i="0" dirty="0" smtClean="0">
                        <a:solidFill>
                          <a:schemeClr val="bg1"/>
                        </a:solidFill>
                        <a:latin typeface="+mn-lt"/>
                        <a:ea typeface="ヒラギノ角ゴ Pro W3"/>
                        <a:cs typeface="Times New Roman"/>
                      </a:endParaRPr>
                    </a:p>
                  </a:txBody>
                  <a:tcPr marL="97065" marR="97065" marT="44937" marB="44937" anchor="ctr"/>
                </a:tc>
                <a:tc hMerge="1">
                  <a:txBody>
                    <a:bodyPr/>
                    <a:lstStyle/>
                    <a:p>
                      <a:endParaRPr lang="en-US"/>
                    </a:p>
                  </a:txBody>
                  <a:tcPr/>
                </a:tc>
              </a:tr>
              <a:tr h="882839">
                <a:tc>
                  <a:txBody>
                    <a:bodyPr/>
                    <a:lstStyle/>
                    <a:p>
                      <a:pPr marL="350838"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t>Infection Control</a:t>
                      </a:r>
                    </a:p>
                    <a:p>
                      <a:endParaRPr lang="en-US" sz="1800" b="1" dirty="0"/>
                    </a:p>
                  </a:txBody>
                  <a:tcPr marL="97065" marR="97065" marT="44937" marB="44937"/>
                </a:tc>
                <a:tc>
                  <a:txBody>
                    <a:bodyPr/>
                    <a:lstStyle/>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dirty="0" smtClean="0"/>
                        <a:t>Skin preparation</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dirty="0" smtClean="0"/>
                        <a:t>Hypothermia</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dirty="0" smtClean="0"/>
                        <a:t>Contamination of wound with bowel contents</a:t>
                      </a:r>
                      <a:endParaRPr lang="en-US" sz="1300" dirty="0" smtClean="0">
                        <a:solidFill>
                          <a:srgbClr val="000000"/>
                        </a:solidFill>
                        <a:latin typeface="+mn-lt"/>
                        <a:ea typeface="ヒラギノ角ゴ Pro W3"/>
                        <a:cs typeface="Times New Roman"/>
                      </a:endParaRPr>
                    </a:p>
                  </a:txBody>
                  <a:tcPr marL="97065" marR="97065" marT="44937" marB="44937"/>
                </a:tc>
                <a:tc>
                  <a:txBody>
                    <a:bodyPr/>
                    <a:lstStyle/>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dirty="0" smtClean="0"/>
                        <a:t>Antibiotic timing</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dirty="0" smtClean="0"/>
                        <a:t>Selection and redosing </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dirty="0" smtClean="0"/>
                        <a:t>Length of case</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300" dirty="0" smtClean="0">
                        <a:solidFill>
                          <a:srgbClr val="000000"/>
                        </a:solidFill>
                        <a:latin typeface="Helvetica"/>
                        <a:ea typeface="ヒラギノ角ゴ Pro W3"/>
                        <a:cs typeface="Times New Roman"/>
                      </a:endParaRPr>
                    </a:p>
                  </a:txBody>
                  <a:tcPr marL="97065" marR="97065" marT="44937" marB="44937"/>
                </a:tc>
              </a:tr>
              <a:tr h="701053">
                <a:tc>
                  <a:txBody>
                    <a:bodyPr/>
                    <a:lstStyle/>
                    <a:p>
                      <a:pPr marL="0" marR="0" indent="350838" algn="l" defTabSz="457200" rtl="0" eaLnBrk="1" fontAlgn="auto" latinLnBrk="0" hangingPunct="1">
                        <a:lnSpc>
                          <a:spcPct val="100000"/>
                        </a:lnSpc>
                        <a:spcBef>
                          <a:spcPts val="0"/>
                        </a:spcBef>
                        <a:spcAft>
                          <a:spcPts val="0"/>
                        </a:spcAft>
                        <a:buClrTx/>
                        <a:buSzTx/>
                        <a:buFontTx/>
                        <a:buNone/>
                        <a:tabLst/>
                        <a:defRPr/>
                      </a:pPr>
                      <a:r>
                        <a:rPr lang="en-US" sz="1500" b="1" dirty="0" smtClean="0"/>
                        <a:t>Coordination of Care</a:t>
                      </a:r>
                    </a:p>
                    <a:p>
                      <a:endParaRPr lang="en-US" sz="1800" b="1" dirty="0"/>
                    </a:p>
                  </a:txBody>
                  <a:tcPr marL="97065" marR="97065" marT="44937" marB="44937"/>
                </a:tc>
                <a:tc gridSpan="2">
                  <a:txBody>
                    <a:bodyPr/>
                    <a:lstStyle/>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dirty="0" smtClean="0"/>
                        <a:t>Increase utilization of preoperative evaluation center</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dirty="0" smtClean="0"/>
                        <a:t>Improve surgical posting accuracy (case name and duration)</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dirty="0" smtClean="0"/>
                        <a:t>Use</a:t>
                      </a:r>
                      <a:r>
                        <a:rPr lang="en-US" sz="1300" baseline="0" dirty="0" smtClean="0"/>
                        <a:t> c</a:t>
                      </a:r>
                      <a:r>
                        <a:rPr lang="en-US" sz="1300" dirty="0" smtClean="0"/>
                        <a:t>omputer assistance for antibiotic selection and redosing </a:t>
                      </a:r>
                      <a:endParaRPr lang="en-US" sz="1300" dirty="0" smtClean="0">
                        <a:solidFill>
                          <a:srgbClr val="000000"/>
                        </a:solidFill>
                        <a:latin typeface="Helvetica"/>
                        <a:ea typeface="ヒラギノ角ゴ Pro W3"/>
                        <a:cs typeface="Times New Roman"/>
                      </a:endParaRPr>
                    </a:p>
                  </a:txBody>
                  <a:tcPr marL="97065" marR="97065" marT="44937" marB="44937"/>
                </a:tc>
                <a:tc hMerge="1">
                  <a:txBody>
                    <a:bodyPr/>
                    <a:lstStyle/>
                    <a:p>
                      <a:endParaRPr lang="en-US"/>
                    </a:p>
                  </a:txBody>
                  <a:tcPr/>
                </a:tc>
              </a:tr>
              <a:tr h="904331">
                <a:tc>
                  <a:txBody>
                    <a:bodyPr/>
                    <a:lstStyle/>
                    <a:p>
                      <a:pPr marL="350838"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t>Communication</a:t>
                      </a:r>
                      <a:r>
                        <a:rPr lang="en-US" sz="1500" b="1" baseline="0" dirty="0" smtClean="0"/>
                        <a:t> and</a:t>
                      </a:r>
                      <a:r>
                        <a:rPr lang="en-US" sz="1500" b="1" dirty="0" smtClean="0"/>
                        <a:t> Teamwork</a:t>
                      </a:r>
                    </a:p>
                    <a:p>
                      <a:endParaRPr lang="en-US" sz="1800" b="1" dirty="0"/>
                    </a:p>
                  </a:txBody>
                  <a:tcPr marL="97065" marR="97065" marT="44937" marB="44937"/>
                </a:tc>
                <a:tc gridSpan="2">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kern="1200" dirty="0" smtClean="0"/>
                        <a:t>Improve communication throughout perioperative</a:t>
                      </a:r>
                      <a:r>
                        <a:rPr lang="en-US" sz="1300" kern="1200" baseline="0" dirty="0" smtClean="0"/>
                        <a:t> </a:t>
                      </a:r>
                      <a:r>
                        <a:rPr lang="en-US" sz="1300" kern="1200" dirty="0" smtClean="0"/>
                        <a:t>period </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kern="1200" dirty="0" smtClean="0"/>
                        <a:t>Empower team members to speak up </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kern="1200" dirty="0" smtClean="0"/>
                        <a:t>Improve compliance with briefings/debriefings</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kern="1200" dirty="0" smtClean="0"/>
                        <a:t>Implement teamwork tools</a:t>
                      </a:r>
                      <a:endParaRPr lang="en-US" sz="1300" kern="1200" dirty="0" smtClean="0">
                        <a:solidFill>
                          <a:srgbClr val="000000"/>
                        </a:solidFill>
                        <a:latin typeface="+mn-lt"/>
                        <a:ea typeface="ヒラギノ角ゴ Pro W3"/>
                        <a:cs typeface="Times New Roman"/>
                      </a:endParaRPr>
                    </a:p>
                  </a:txBody>
                  <a:tcPr marL="97065" marR="97065" marT="44937" marB="44937"/>
                </a:tc>
                <a:tc hMerge="1">
                  <a:txBody>
                    <a:bodyPr/>
                    <a:lstStyle/>
                    <a:p>
                      <a:endParaRPr lang="en-US"/>
                    </a:p>
                  </a:txBody>
                  <a:tcPr/>
                </a:tc>
              </a:tr>
              <a:tr h="823443">
                <a:tc>
                  <a:txBody>
                    <a:bodyPr/>
                    <a:lstStyle/>
                    <a:p>
                      <a:pPr marL="0" marR="0" indent="350838" algn="l" defTabSz="457200" rtl="0" eaLnBrk="1" fontAlgn="auto" latinLnBrk="0" hangingPunct="1">
                        <a:lnSpc>
                          <a:spcPct val="100000"/>
                        </a:lnSpc>
                        <a:spcBef>
                          <a:spcPts val="0"/>
                        </a:spcBef>
                        <a:spcAft>
                          <a:spcPts val="0"/>
                        </a:spcAft>
                        <a:buClrTx/>
                        <a:buSzTx/>
                        <a:buFontTx/>
                        <a:buNone/>
                        <a:tabLst/>
                        <a:defRPr/>
                      </a:pPr>
                      <a:r>
                        <a:rPr lang="en-US" sz="1500" b="1" kern="1200" dirty="0" smtClean="0"/>
                        <a:t>Equipment/Supplies</a:t>
                      </a:r>
                    </a:p>
                    <a:p>
                      <a:endParaRPr lang="en-US" sz="1800" b="1" dirty="0"/>
                    </a:p>
                  </a:txBody>
                  <a:tcPr marL="97065" marR="97065" marT="44937" marB="44937"/>
                </a:tc>
                <a:tc gridSpan="2">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kern="1200" dirty="0" smtClean="0"/>
                        <a:t>Accurate temperature probes</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kern="1200" dirty="0" smtClean="0"/>
                        <a:t>Point of care glucose monitoring</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kern="1200" dirty="0" smtClean="0"/>
                        <a:t>Under-body warmers </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kern="1200" dirty="0" smtClean="0"/>
                        <a:t>Sanitizing wipes near anesthesia machine </a:t>
                      </a:r>
                      <a:endParaRPr lang="en-US" sz="1300" kern="1200" dirty="0" smtClean="0">
                        <a:solidFill>
                          <a:srgbClr val="000000"/>
                        </a:solidFill>
                        <a:latin typeface="+mn-lt"/>
                        <a:ea typeface="ヒラギノ角ゴ Pro W3"/>
                        <a:cs typeface="Times New Roman"/>
                      </a:endParaRPr>
                    </a:p>
                  </a:txBody>
                  <a:tcPr marL="97065" marR="97065" marT="44937" marB="44937"/>
                </a:tc>
                <a:tc hMerge="1">
                  <a:txBody>
                    <a:bodyPr/>
                    <a:lstStyle/>
                    <a:p>
                      <a:endParaRPr lang="en-US"/>
                    </a:p>
                  </a:txBody>
                  <a:tcPr/>
                </a:tc>
              </a:tr>
              <a:tr h="496032">
                <a:tc>
                  <a:txBody>
                    <a:bodyPr/>
                    <a:lstStyle/>
                    <a:p>
                      <a:pPr marL="0" marR="0" indent="350838" algn="l" defTabSz="457200" rtl="0" eaLnBrk="1" fontAlgn="auto" latinLnBrk="0" hangingPunct="1">
                        <a:lnSpc>
                          <a:spcPct val="100000"/>
                        </a:lnSpc>
                        <a:spcBef>
                          <a:spcPts val="0"/>
                        </a:spcBef>
                        <a:spcAft>
                          <a:spcPts val="0"/>
                        </a:spcAft>
                        <a:buClrTx/>
                        <a:buSzTx/>
                        <a:buFontTx/>
                        <a:buNone/>
                        <a:tabLst/>
                        <a:defRPr/>
                      </a:pPr>
                      <a:r>
                        <a:rPr lang="en-US" sz="1500" b="1" kern="1200" dirty="0" smtClean="0"/>
                        <a:t>Policies/Protocols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500" b="1" kern="1200" dirty="0">
                        <a:solidFill>
                          <a:srgbClr val="000000"/>
                        </a:solidFill>
                        <a:latin typeface="+mn-lt"/>
                        <a:ea typeface="ヒラギノ角ゴ Pro W3"/>
                        <a:cs typeface="Times New Roman"/>
                      </a:endParaRPr>
                    </a:p>
                  </a:txBody>
                  <a:tcPr marL="97065" marR="97065" marT="44937" marB="44937"/>
                </a:tc>
                <a:tc gridSpan="2">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kern="1200" dirty="0" smtClean="0"/>
                        <a:t>Standardize care/protocols/policies</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kern="1200" dirty="0" smtClean="0"/>
                        <a:t>Monitor sterile technique policies</a:t>
                      </a:r>
                      <a:endParaRPr lang="en-US" sz="1300" kern="1200" dirty="0" smtClean="0">
                        <a:solidFill>
                          <a:srgbClr val="000000"/>
                        </a:solidFill>
                        <a:latin typeface="+mn-lt"/>
                        <a:ea typeface="ヒラギノ角ゴ Pro W3"/>
                        <a:cs typeface="Times New Roman"/>
                      </a:endParaRPr>
                    </a:p>
                  </a:txBody>
                  <a:tcPr marL="97065" marR="97065" marT="44937" marB="44937"/>
                </a:tc>
                <a:tc hMerge="1">
                  <a:txBody>
                    <a:bodyPr/>
                    <a:lstStyle/>
                    <a:p>
                      <a:endParaRPr lang="en-US"/>
                    </a:p>
                  </a:txBody>
                  <a:tcPr/>
                </a:tc>
              </a:tr>
              <a:tr h="470388">
                <a:tc>
                  <a:txBody>
                    <a:bodyPr/>
                    <a:lstStyle/>
                    <a:p>
                      <a:pPr marL="0" marR="0" indent="350838" algn="l" defTabSz="457200" rtl="0" eaLnBrk="1" fontAlgn="auto" latinLnBrk="0" hangingPunct="1">
                        <a:lnSpc>
                          <a:spcPct val="100000"/>
                        </a:lnSpc>
                        <a:spcBef>
                          <a:spcPts val="0"/>
                        </a:spcBef>
                        <a:spcAft>
                          <a:spcPts val="0"/>
                        </a:spcAft>
                        <a:buClrTx/>
                        <a:buSzTx/>
                        <a:buFontTx/>
                        <a:buNone/>
                        <a:tabLst/>
                        <a:defRPr/>
                      </a:pPr>
                      <a:r>
                        <a:rPr lang="en-US" sz="1500" b="1" kern="1200" dirty="0" smtClean="0"/>
                        <a:t>Education/Training</a:t>
                      </a:r>
                      <a:endParaRPr lang="en-US" sz="1500" b="1" kern="1200" dirty="0" smtClean="0">
                        <a:solidFill>
                          <a:srgbClr val="000000"/>
                        </a:solidFill>
                        <a:latin typeface="+mn-lt"/>
                        <a:ea typeface="ヒラギノ角ゴ Pro W3"/>
                        <a:cs typeface="Times New Roman"/>
                      </a:endParaRPr>
                    </a:p>
                  </a:txBody>
                  <a:tcPr marL="97065" marR="97065" marT="44937" marB="44937"/>
                </a:tc>
                <a:tc gridSpan="2">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kern="1200" dirty="0" smtClean="0"/>
                        <a:t>Ongoing education (with supportive data)</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kern="1200" dirty="0" smtClean="0"/>
                        <a:t>Development of a SSI prevention checklist</a:t>
                      </a:r>
                      <a:endParaRPr lang="en-US" sz="1300" kern="1200" dirty="0" smtClean="0">
                        <a:solidFill>
                          <a:srgbClr val="000000"/>
                        </a:solidFill>
                        <a:latin typeface="+mn-lt"/>
                        <a:ea typeface="ヒラギノ角ゴ Pro W3"/>
                        <a:cs typeface="Times New Roman"/>
                      </a:endParaRPr>
                    </a:p>
                  </a:txBody>
                  <a:tcPr marL="97065" marR="97065" marT="44937" marB="44937"/>
                </a:tc>
                <a:tc hMerge="1">
                  <a:txBody>
                    <a:bodyPr/>
                    <a:lstStyle/>
                    <a:p>
                      <a:endParaRPr lang="en-US"/>
                    </a:p>
                  </a:txBody>
                  <a:tcPr/>
                </a:tc>
              </a:tr>
            </a:tbl>
          </a:graphicData>
        </a:graphic>
      </p:graphicFrame>
    </p:spTree>
    <p:extLst>
      <p:ext uri="{BB962C8B-B14F-4D97-AF65-F5344CB8AC3E}">
        <p14:creationId xmlns:p14="http://schemas.microsoft.com/office/powerpoint/2010/main" val="3577395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Table shows data from the Michigan Surgical Quality Collaborative. The table includes four columns. The first column titled Antibiotics Practices includes rows that describe different antibiotic practices. Column 2 shows the numbers of cases in which a particular practice identified in column 1 was applied. Column 3 shows the number of nonemergency cases in which the practice identified in column 1 was applied. Column 4 shows the number of emergency cases in which the practice identified in column 1 was applied.  The number of cases and emergency cases for some different practices are highlighted.  A SCIP-compliant antibiotic was chosen in 2,431 or 81.4% of cases (n=3002). It was chosen in 130 or 52.4% of emergency cases.  Antibiotics were weight-adjusted in 552 or 56.8% of cases (n=972).  Antibiotics were redosed in 24 or 6% of cases (n=3002)&#10;Reference: Hendren et al. Am. J Surg 2011 " title="Perioperative Antibiotic Compliance: Michigan Surgical Quality Collaborative"/>
          <p:cNvGraphicFramePr>
            <a:graphicFrameLocks noGrp="1"/>
          </p:cNvGraphicFramePr>
          <p:nvPr>
            <p:extLst>
              <p:ext uri="{D42A27DB-BD31-4B8C-83A1-F6EECF244321}">
                <p14:modId xmlns:p14="http://schemas.microsoft.com/office/powerpoint/2010/main" val="3091161786"/>
              </p:ext>
            </p:extLst>
          </p:nvPr>
        </p:nvGraphicFramePr>
        <p:xfrm>
          <a:off x="457200" y="2089621"/>
          <a:ext cx="8001000" cy="3625379"/>
        </p:xfrm>
        <a:graphic>
          <a:graphicData uri="http://schemas.openxmlformats.org/drawingml/2006/table">
            <a:tbl>
              <a:tblPr firstRow="1" bandRow="1">
                <a:tableStyleId>{10A1B5D5-9B99-4C35-A422-299274C87663}</a:tableStyleId>
              </a:tblPr>
              <a:tblGrid>
                <a:gridCol w="2640330"/>
                <a:gridCol w="1786890"/>
                <a:gridCol w="1786890"/>
                <a:gridCol w="1786890"/>
              </a:tblGrid>
              <a:tr h="751114">
                <a:tc>
                  <a:txBody>
                    <a:bodyPr/>
                    <a:lstStyle/>
                    <a:p>
                      <a:pPr marL="0" marR="0">
                        <a:lnSpc>
                          <a:spcPct val="115000"/>
                        </a:lnSpc>
                        <a:spcBef>
                          <a:spcPts val="0"/>
                        </a:spcBef>
                        <a:spcAft>
                          <a:spcPts val="0"/>
                        </a:spcAft>
                      </a:pPr>
                      <a:r>
                        <a:rPr lang="en-US" sz="1600" dirty="0" smtClean="0">
                          <a:effectLst/>
                        </a:rPr>
                        <a:t>ANTIBIOTICS PRACTICES</a:t>
                      </a:r>
                      <a:endParaRPr lang="en-US" sz="1600" dirty="0">
                        <a:effectLst/>
                        <a:latin typeface="Calibri"/>
                        <a:ea typeface="Calibri"/>
                        <a:cs typeface="Times New Roman"/>
                      </a:endParaRPr>
                    </a:p>
                  </a:txBody>
                  <a:tcPr marL="68580" marR="68580" marT="0" marB="0" anchor="b"/>
                </a:tc>
                <a:tc>
                  <a:txBody>
                    <a:bodyPr/>
                    <a:lstStyle/>
                    <a:p>
                      <a:pPr marL="0" marR="0">
                        <a:lnSpc>
                          <a:spcPct val="90000"/>
                        </a:lnSpc>
                        <a:spcBef>
                          <a:spcPts val="0"/>
                        </a:spcBef>
                        <a:spcAft>
                          <a:spcPts val="0"/>
                        </a:spcAft>
                      </a:pPr>
                      <a:r>
                        <a:rPr lang="en-US" sz="1600" dirty="0" smtClean="0">
                          <a:effectLst/>
                        </a:rPr>
                        <a:t>ALL CASES</a:t>
                      </a:r>
                    </a:p>
                    <a:p>
                      <a:pPr marL="0" marR="0">
                        <a:lnSpc>
                          <a:spcPct val="90000"/>
                        </a:lnSpc>
                        <a:spcBef>
                          <a:spcPts val="0"/>
                        </a:spcBef>
                        <a:spcAft>
                          <a:spcPts val="0"/>
                        </a:spcAft>
                      </a:pPr>
                      <a:r>
                        <a:rPr lang="en-US" sz="1600" dirty="0" smtClean="0">
                          <a:effectLst/>
                        </a:rPr>
                        <a:t>n=3,002</a:t>
                      </a:r>
                    </a:p>
                    <a:p>
                      <a:pPr marL="0" marR="0">
                        <a:lnSpc>
                          <a:spcPct val="90000"/>
                        </a:lnSpc>
                        <a:spcBef>
                          <a:spcPts val="0"/>
                        </a:spcBef>
                        <a:spcAft>
                          <a:spcPts val="0"/>
                        </a:spcAft>
                      </a:pPr>
                      <a:r>
                        <a:rPr lang="en-US" sz="1600" dirty="0" smtClean="0">
                          <a:effectLst/>
                        </a:rPr>
                        <a:t>NUMBER (%)</a:t>
                      </a:r>
                      <a:endParaRPr lang="en-US" sz="1600" dirty="0">
                        <a:effectLst/>
                        <a:latin typeface="Calibri"/>
                        <a:ea typeface="Calibri"/>
                        <a:cs typeface="Times New Roman"/>
                      </a:endParaRPr>
                    </a:p>
                  </a:txBody>
                  <a:tcPr marL="68580" marR="68580" marT="0" marB="0" anchor="b"/>
                </a:tc>
                <a:tc>
                  <a:txBody>
                    <a:bodyPr/>
                    <a:lstStyle/>
                    <a:p>
                      <a:pPr marL="0" marR="0">
                        <a:lnSpc>
                          <a:spcPct val="90000"/>
                        </a:lnSpc>
                        <a:spcBef>
                          <a:spcPts val="0"/>
                        </a:spcBef>
                        <a:spcAft>
                          <a:spcPts val="0"/>
                        </a:spcAft>
                      </a:pPr>
                      <a:r>
                        <a:rPr lang="en-US" sz="1600" dirty="0" smtClean="0">
                          <a:effectLst/>
                        </a:rPr>
                        <a:t>NONEMERGENCY</a:t>
                      </a:r>
                    </a:p>
                    <a:p>
                      <a:pPr marL="0" marR="0">
                        <a:lnSpc>
                          <a:spcPct val="90000"/>
                        </a:lnSpc>
                        <a:spcBef>
                          <a:spcPts val="0"/>
                        </a:spcBef>
                        <a:spcAft>
                          <a:spcPts val="0"/>
                        </a:spcAft>
                      </a:pPr>
                      <a:r>
                        <a:rPr lang="en-US" sz="1600" dirty="0" smtClean="0">
                          <a:effectLst/>
                        </a:rPr>
                        <a:t>n=2,743</a:t>
                      </a:r>
                    </a:p>
                    <a:p>
                      <a:pPr marL="0" marR="0">
                        <a:lnSpc>
                          <a:spcPct val="90000"/>
                        </a:lnSpc>
                        <a:spcBef>
                          <a:spcPts val="0"/>
                        </a:spcBef>
                        <a:spcAft>
                          <a:spcPts val="0"/>
                        </a:spcAft>
                      </a:pPr>
                      <a:r>
                        <a:rPr lang="en-US" sz="1600" dirty="0" smtClean="0">
                          <a:effectLst/>
                        </a:rPr>
                        <a:t>NUMBER (%)</a:t>
                      </a:r>
                      <a:endParaRPr lang="en-US" sz="1600" dirty="0">
                        <a:effectLst/>
                        <a:latin typeface="Calibri"/>
                        <a:ea typeface="Calibri"/>
                        <a:cs typeface="Times New Roman"/>
                      </a:endParaRPr>
                    </a:p>
                  </a:txBody>
                  <a:tcPr marL="68580" marR="68580" marT="0" marB="0" anchor="b"/>
                </a:tc>
                <a:tc>
                  <a:txBody>
                    <a:bodyPr/>
                    <a:lstStyle/>
                    <a:p>
                      <a:pPr marL="0" marR="0">
                        <a:lnSpc>
                          <a:spcPct val="90000"/>
                        </a:lnSpc>
                        <a:spcBef>
                          <a:spcPts val="0"/>
                        </a:spcBef>
                        <a:spcAft>
                          <a:spcPts val="0"/>
                        </a:spcAft>
                      </a:pPr>
                      <a:r>
                        <a:rPr lang="en-US" sz="1600" dirty="0" smtClean="0">
                          <a:effectLst/>
                        </a:rPr>
                        <a:t>EMERGENCY CASES</a:t>
                      </a:r>
                    </a:p>
                    <a:p>
                      <a:pPr marL="0" marR="0">
                        <a:lnSpc>
                          <a:spcPct val="90000"/>
                        </a:lnSpc>
                        <a:spcBef>
                          <a:spcPts val="0"/>
                        </a:spcBef>
                        <a:spcAft>
                          <a:spcPts val="0"/>
                        </a:spcAft>
                      </a:pPr>
                      <a:r>
                        <a:rPr lang="en-US" sz="1600" dirty="0" smtClean="0">
                          <a:effectLst/>
                        </a:rPr>
                        <a:t>n=248</a:t>
                      </a:r>
                    </a:p>
                    <a:p>
                      <a:pPr marL="0" marR="0">
                        <a:lnSpc>
                          <a:spcPct val="90000"/>
                        </a:lnSpc>
                        <a:spcBef>
                          <a:spcPts val="0"/>
                        </a:spcBef>
                        <a:spcAft>
                          <a:spcPts val="0"/>
                        </a:spcAft>
                      </a:pPr>
                      <a:r>
                        <a:rPr lang="en-US" sz="1600" dirty="0" smtClean="0">
                          <a:effectLst/>
                        </a:rPr>
                        <a:t>NUMBER (%)</a:t>
                      </a:r>
                      <a:endParaRPr lang="en-US" sz="1600" dirty="0">
                        <a:effectLst/>
                        <a:latin typeface="Calibri"/>
                        <a:ea typeface="Calibri"/>
                        <a:cs typeface="Times New Roman"/>
                      </a:endParaRPr>
                    </a:p>
                  </a:txBody>
                  <a:tcPr marL="68580" marR="68580" marT="0" marB="0" anchor="b"/>
                </a:tc>
              </a:tr>
              <a:tr h="574853">
                <a:tc>
                  <a:txBody>
                    <a:bodyPr/>
                    <a:lstStyle/>
                    <a:p>
                      <a:pPr marL="0" marR="0">
                        <a:lnSpc>
                          <a:spcPct val="115000"/>
                        </a:lnSpc>
                        <a:spcBef>
                          <a:spcPts val="0"/>
                        </a:spcBef>
                        <a:spcAft>
                          <a:spcPts val="0"/>
                        </a:spcAft>
                      </a:pPr>
                      <a:r>
                        <a:rPr lang="en-US" sz="1600" dirty="0">
                          <a:effectLst/>
                        </a:rPr>
                        <a:t>Was SCIP-compliant </a:t>
                      </a:r>
                      <a:r>
                        <a:rPr lang="en-US" sz="1600" dirty="0" smtClean="0">
                          <a:effectLst/>
                        </a:rPr>
                        <a:t> antibiotic </a:t>
                      </a:r>
                      <a:r>
                        <a:rPr lang="en-US" sz="1600" dirty="0">
                          <a:effectLst/>
                        </a:rPr>
                        <a:t>chosen?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600"/>
                        </a:spcBef>
                        <a:spcAft>
                          <a:spcPts val="0"/>
                        </a:spcAft>
                      </a:pPr>
                      <a:r>
                        <a:rPr lang="en-US" sz="1600" dirty="0">
                          <a:effectLst/>
                        </a:rPr>
                        <a:t>2,431 (81.4%)</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600"/>
                        </a:spcBef>
                        <a:spcAft>
                          <a:spcPts val="0"/>
                        </a:spcAft>
                      </a:pPr>
                      <a:r>
                        <a:rPr lang="en-US" sz="1600" dirty="0">
                          <a:effectLst/>
                        </a:rPr>
                        <a:t>2,293 (83.6%)</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600"/>
                        </a:spcBef>
                        <a:spcAft>
                          <a:spcPts val="0"/>
                        </a:spcAft>
                      </a:pPr>
                      <a:r>
                        <a:rPr lang="en-US" sz="1600" dirty="0">
                          <a:effectLst/>
                        </a:rPr>
                        <a:t>130 (52.4%)</a:t>
                      </a:r>
                      <a:endParaRPr lang="en-US" sz="1600" dirty="0">
                        <a:effectLst/>
                        <a:latin typeface="Calibri"/>
                        <a:ea typeface="Calibri"/>
                        <a:cs typeface="Times New Roman"/>
                      </a:endParaRPr>
                    </a:p>
                  </a:txBody>
                  <a:tcPr marL="68580" marR="68580" marT="0" marB="0"/>
                </a:tc>
              </a:tr>
              <a:tr h="574853">
                <a:tc>
                  <a:txBody>
                    <a:bodyPr/>
                    <a:lstStyle/>
                    <a:p>
                      <a:pPr marL="0" marR="0">
                        <a:lnSpc>
                          <a:spcPct val="115000"/>
                        </a:lnSpc>
                        <a:spcBef>
                          <a:spcPts val="0"/>
                        </a:spcBef>
                        <a:spcAft>
                          <a:spcPts val="0"/>
                        </a:spcAft>
                      </a:pPr>
                      <a:r>
                        <a:rPr lang="en-US" sz="1600" dirty="0">
                          <a:effectLst/>
                        </a:rPr>
                        <a:t>Was antibiotic given within 1 hour before incision?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600"/>
                        </a:spcBef>
                        <a:spcAft>
                          <a:spcPts val="0"/>
                        </a:spcAft>
                      </a:pPr>
                      <a:r>
                        <a:rPr lang="en-US" sz="1600" dirty="0">
                          <a:effectLst/>
                        </a:rPr>
                        <a:t>2,712 (90.8%)</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600"/>
                        </a:spcBef>
                        <a:spcAft>
                          <a:spcPts val="0"/>
                        </a:spcAft>
                      </a:pPr>
                      <a:r>
                        <a:rPr lang="en-US" sz="1600" dirty="0">
                          <a:effectLst/>
                        </a:rPr>
                        <a:t>2,544 (92.7%)</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600"/>
                        </a:spcBef>
                        <a:spcAft>
                          <a:spcPts val="0"/>
                        </a:spcAft>
                      </a:pPr>
                      <a:r>
                        <a:rPr lang="en-US" sz="1600" dirty="0">
                          <a:effectLst/>
                        </a:rPr>
                        <a:t>159 (64.1%)</a:t>
                      </a:r>
                      <a:endParaRPr lang="en-US" sz="1600" dirty="0">
                        <a:effectLst/>
                        <a:latin typeface="Calibri"/>
                        <a:ea typeface="Calibri"/>
                        <a:cs typeface="Times New Roman"/>
                      </a:endParaRPr>
                    </a:p>
                  </a:txBody>
                  <a:tcPr marL="68580" marR="68580" marT="0" marB="0"/>
                </a:tc>
              </a:tr>
              <a:tr h="574853">
                <a:tc>
                  <a:txBody>
                    <a:bodyPr/>
                    <a:lstStyle/>
                    <a:p>
                      <a:pPr marL="0" marR="0">
                        <a:lnSpc>
                          <a:spcPct val="115000"/>
                        </a:lnSpc>
                        <a:spcBef>
                          <a:spcPts val="0"/>
                        </a:spcBef>
                        <a:spcAft>
                          <a:spcPts val="0"/>
                        </a:spcAft>
                      </a:pPr>
                      <a:r>
                        <a:rPr lang="en-US" sz="1600" dirty="0" smtClean="0">
                          <a:effectLst/>
                        </a:rPr>
                        <a:t>Was</a:t>
                      </a:r>
                      <a:r>
                        <a:rPr lang="en-US" sz="1600" baseline="0" dirty="0" smtClean="0">
                          <a:effectLst/>
                        </a:rPr>
                        <a:t> a</a:t>
                      </a:r>
                      <a:r>
                        <a:rPr lang="en-US" sz="1600" dirty="0" smtClean="0">
                          <a:effectLst/>
                        </a:rPr>
                        <a:t>ntibiotic </a:t>
                      </a:r>
                      <a:r>
                        <a:rPr lang="en-US" sz="1600" dirty="0">
                          <a:effectLst/>
                        </a:rPr>
                        <a:t>weight </a:t>
                      </a:r>
                      <a:r>
                        <a:rPr lang="en-US" sz="1600" dirty="0" smtClean="0">
                          <a:effectLst/>
                        </a:rPr>
                        <a:t>adjusted? </a:t>
                      </a:r>
                      <a:r>
                        <a:rPr lang="en-US" sz="1600" dirty="0">
                          <a:effectLst/>
                        </a:rPr>
                        <a:t>(n=972)</a:t>
                      </a:r>
                      <a:endParaRPr lang="en-US" sz="1600" dirty="0">
                        <a:effectLst/>
                        <a:latin typeface="Calibri"/>
                        <a:ea typeface="Calibri"/>
                        <a:cs typeface="Times New Roman"/>
                      </a:endParaRPr>
                    </a:p>
                  </a:txBody>
                  <a:tcPr marL="68580" marR="68580" marT="0" marB="0"/>
                </a:tc>
                <a:tc>
                  <a:txBody>
                    <a:bodyPr/>
                    <a:lstStyle/>
                    <a:p>
                      <a:pPr marL="80010" marR="0">
                        <a:lnSpc>
                          <a:spcPct val="115000"/>
                        </a:lnSpc>
                        <a:spcBef>
                          <a:spcPts val="600"/>
                        </a:spcBef>
                        <a:spcAft>
                          <a:spcPts val="0"/>
                        </a:spcAft>
                      </a:pPr>
                      <a:r>
                        <a:rPr lang="en-US" sz="1600" dirty="0">
                          <a:effectLst/>
                        </a:rPr>
                        <a:t>552 (56.8%)</a:t>
                      </a:r>
                      <a:endParaRPr lang="en-US" sz="1600" dirty="0">
                        <a:effectLst/>
                        <a:latin typeface="Calibri"/>
                        <a:ea typeface="Calibri"/>
                        <a:cs typeface="Times New Roman"/>
                      </a:endParaRPr>
                    </a:p>
                  </a:txBody>
                  <a:tcPr marL="68580" marR="68580" marT="0" marB="0"/>
                </a:tc>
                <a:tc>
                  <a:txBody>
                    <a:bodyPr/>
                    <a:lstStyle/>
                    <a:p>
                      <a:endParaRPr lang="en-US" sz="1600" dirty="0"/>
                    </a:p>
                  </a:txBody>
                  <a:tcPr/>
                </a:tc>
                <a:tc>
                  <a:txBody>
                    <a:bodyPr/>
                    <a:lstStyle/>
                    <a:p>
                      <a:endParaRPr lang="en-US" sz="1600" dirty="0"/>
                    </a:p>
                  </a:txBody>
                  <a:tcPr/>
                </a:tc>
              </a:tr>
              <a:tr h="574853">
                <a:tc>
                  <a:txBody>
                    <a:bodyPr/>
                    <a:lstStyle/>
                    <a:p>
                      <a:pPr marL="0" marR="0">
                        <a:lnSpc>
                          <a:spcPct val="115000"/>
                        </a:lnSpc>
                        <a:spcBef>
                          <a:spcPts val="0"/>
                        </a:spcBef>
                        <a:spcAft>
                          <a:spcPts val="0"/>
                        </a:spcAft>
                      </a:pPr>
                      <a:r>
                        <a:rPr lang="en-US" sz="1600" dirty="0" smtClean="0">
                          <a:effectLst/>
                        </a:rPr>
                        <a:t>Was</a:t>
                      </a:r>
                      <a:r>
                        <a:rPr lang="en-US" sz="1600" baseline="0" dirty="0" smtClean="0">
                          <a:effectLst/>
                        </a:rPr>
                        <a:t> a</a:t>
                      </a:r>
                      <a:r>
                        <a:rPr lang="en-US" sz="1600" dirty="0" smtClean="0">
                          <a:effectLst/>
                        </a:rPr>
                        <a:t>ntibiotic redosed? </a:t>
                      </a:r>
                      <a:r>
                        <a:rPr lang="en-US" sz="1600" dirty="0">
                          <a:effectLst/>
                        </a:rPr>
                        <a:t>(n=398)</a:t>
                      </a:r>
                      <a:endParaRPr lang="en-US" sz="1600" dirty="0">
                        <a:effectLst/>
                        <a:latin typeface="Calibri"/>
                        <a:ea typeface="Calibri"/>
                        <a:cs typeface="Times New Roman"/>
                      </a:endParaRPr>
                    </a:p>
                  </a:txBody>
                  <a:tcPr marL="68580" marR="68580" marT="0" marB="0"/>
                </a:tc>
                <a:tc>
                  <a:txBody>
                    <a:bodyPr/>
                    <a:lstStyle/>
                    <a:p>
                      <a:pPr marL="137160" marR="0">
                        <a:lnSpc>
                          <a:spcPct val="115000"/>
                        </a:lnSpc>
                        <a:spcBef>
                          <a:spcPts val="600"/>
                        </a:spcBef>
                        <a:spcAft>
                          <a:spcPts val="0"/>
                        </a:spcAft>
                      </a:pPr>
                      <a:r>
                        <a:rPr lang="en-US" sz="1600" dirty="0">
                          <a:effectLst/>
                        </a:rPr>
                        <a:t>24 (6.0%)</a:t>
                      </a:r>
                      <a:endParaRPr lang="en-US" sz="1600" dirty="0">
                        <a:effectLst/>
                        <a:latin typeface="Calibri"/>
                        <a:ea typeface="Calibri"/>
                        <a:cs typeface="Times New Roman"/>
                      </a:endParaRPr>
                    </a:p>
                  </a:txBody>
                  <a:tcPr marL="68580" marR="68580" marT="0" marB="0"/>
                </a:tc>
                <a:tc>
                  <a:txBody>
                    <a:bodyPr/>
                    <a:lstStyle/>
                    <a:p>
                      <a:endParaRPr lang="en-US" sz="1600" dirty="0"/>
                    </a:p>
                  </a:txBody>
                  <a:tcPr/>
                </a:tc>
                <a:tc>
                  <a:txBody>
                    <a:bodyPr/>
                    <a:lstStyle/>
                    <a:p>
                      <a:endParaRPr lang="en-US" sz="1600" dirty="0"/>
                    </a:p>
                  </a:txBody>
                  <a:tcPr/>
                </a:tc>
              </a:tr>
              <a:tr h="574853">
                <a:tc>
                  <a:txBody>
                    <a:bodyPr/>
                    <a:lstStyle/>
                    <a:p>
                      <a:pPr marL="0" marR="0">
                        <a:lnSpc>
                          <a:spcPct val="115000"/>
                        </a:lnSpc>
                        <a:spcBef>
                          <a:spcPts val="0"/>
                        </a:spcBef>
                        <a:spcAft>
                          <a:spcPts val="0"/>
                        </a:spcAft>
                      </a:pPr>
                      <a:r>
                        <a:rPr lang="en-US" sz="1600" dirty="0">
                          <a:effectLst/>
                        </a:rPr>
                        <a:t>Total surgical site </a:t>
                      </a:r>
                      <a:r>
                        <a:rPr lang="en-US" sz="1600" dirty="0" smtClean="0">
                          <a:effectLst/>
                        </a:rPr>
                        <a:t>infections</a:t>
                      </a:r>
                      <a:endParaRPr lang="en-US" sz="1600" dirty="0">
                        <a:effectLst/>
                        <a:latin typeface="Calibri"/>
                        <a:ea typeface="Calibri"/>
                        <a:cs typeface="Times New Roman"/>
                      </a:endParaRPr>
                    </a:p>
                  </a:txBody>
                  <a:tcPr marL="68580" marR="68580" marT="0" marB="0"/>
                </a:tc>
                <a:tc>
                  <a:txBody>
                    <a:bodyPr/>
                    <a:lstStyle/>
                    <a:p>
                      <a:pPr marL="80010" marR="0">
                        <a:lnSpc>
                          <a:spcPct val="115000"/>
                        </a:lnSpc>
                        <a:spcBef>
                          <a:spcPts val="600"/>
                        </a:spcBef>
                        <a:spcAft>
                          <a:spcPts val="0"/>
                        </a:spcAft>
                      </a:pPr>
                      <a:r>
                        <a:rPr lang="en-US" sz="1600" dirty="0">
                          <a:effectLst/>
                        </a:rPr>
                        <a:t>269 (9.0%)</a:t>
                      </a:r>
                      <a:endParaRPr lang="en-US" sz="1600" dirty="0">
                        <a:effectLst/>
                        <a:latin typeface="Calibri"/>
                        <a:ea typeface="Calibri"/>
                        <a:cs typeface="Times New Roman"/>
                      </a:endParaRPr>
                    </a:p>
                  </a:txBody>
                  <a:tcPr marL="68580" marR="68580" marT="0" marB="0"/>
                </a:tc>
                <a:tc>
                  <a:txBody>
                    <a:bodyPr/>
                    <a:lstStyle/>
                    <a:p>
                      <a:pPr marL="102870" marR="0">
                        <a:lnSpc>
                          <a:spcPct val="115000"/>
                        </a:lnSpc>
                        <a:spcBef>
                          <a:spcPts val="600"/>
                        </a:spcBef>
                        <a:spcAft>
                          <a:spcPts val="0"/>
                        </a:spcAft>
                      </a:pPr>
                      <a:r>
                        <a:rPr lang="en-US" sz="1600" dirty="0">
                          <a:effectLst/>
                        </a:rPr>
                        <a:t>245 (8.9%)</a:t>
                      </a:r>
                      <a:endParaRPr lang="en-US" sz="1600" dirty="0">
                        <a:effectLst/>
                        <a:latin typeface="Calibri"/>
                        <a:ea typeface="Calibri"/>
                        <a:cs typeface="Times New Roman"/>
                      </a:endParaRPr>
                    </a:p>
                  </a:txBody>
                  <a:tcPr marL="68580" marR="68580" marT="0" marB="0"/>
                </a:tc>
                <a:tc>
                  <a:txBody>
                    <a:bodyPr/>
                    <a:lstStyle/>
                    <a:p>
                      <a:pPr marL="68580" marR="0">
                        <a:lnSpc>
                          <a:spcPct val="115000"/>
                        </a:lnSpc>
                        <a:spcBef>
                          <a:spcPts val="600"/>
                        </a:spcBef>
                        <a:spcAft>
                          <a:spcPts val="0"/>
                        </a:spcAft>
                      </a:pPr>
                      <a:r>
                        <a:rPr lang="en-US" sz="1600" dirty="0">
                          <a:effectLst/>
                        </a:rPr>
                        <a:t>24 (9.7%)</a:t>
                      </a:r>
                      <a:endParaRPr lang="en-US" sz="1600" dirty="0">
                        <a:effectLst/>
                        <a:latin typeface="Calibri"/>
                        <a:ea typeface="Calibri"/>
                        <a:cs typeface="Times New Roman"/>
                      </a:endParaRPr>
                    </a:p>
                  </a:txBody>
                  <a:tcPr marL="68580" marR="68580" marT="0" marB="0"/>
                </a:tc>
              </a:tr>
            </a:tbl>
          </a:graphicData>
        </a:graphic>
      </p:graphicFrame>
      <p:sp>
        <p:nvSpPr>
          <p:cNvPr id="9" name="Oval 8"/>
          <p:cNvSpPr/>
          <p:nvPr/>
        </p:nvSpPr>
        <p:spPr>
          <a:xfrm>
            <a:off x="2971800" y="2851621"/>
            <a:ext cx="1447800" cy="381000"/>
          </a:xfrm>
          <a:prstGeom prst="ellipse">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6400800" y="2851621"/>
            <a:ext cx="1447800" cy="381000"/>
          </a:xfrm>
          <a:prstGeom prst="ellipse">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2971800" y="3994621"/>
            <a:ext cx="1447800" cy="381000"/>
          </a:xfrm>
          <a:prstGeom prst="ellipse">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2971800" y="4566496"/>
            <a:ext cx="1447800" cy="381000"/>
          </a:xfrm>
          <a:prstGeom prst="ellipse">
            <a:avLst/>
          </a:prstGeom>
          <a:no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txBox="1">
            <a:spLocks/>
          </p:cNvSpPr>
          <p:nvPr/>
        </p:nvSpPr>
        <p:spPr>
          <a:xfrm>
            <a:off x="457200" y="1447800"/>
            <a:ext cx="8229600" cy="685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0098AA"/>
                </a:solidFill>
                <a:latin typeface="+mj-lt"/>
                <a:ea typeface="+mj-ea"/>
                <a:cs typeface="+mj-cs"/>
              </a:defRPr>
            </a:lvl1pPr>
          </a:lstStyle>
          <a:p>
            <a:pPr algn="l"/>
            <a:r>
              <a:rPr lang="en-US" sz="2800" dirty="0" smtClean="0"/>
              <a:t>Michigan Surgical Quality Collaborative</a:t>
            </a:r>
            <a:r>
              <a:rPr lang="en-US" sz="2800" baseline="30000" dirty="0" smtClean="0"/>
              <a:t>5</a:t>
            </a:r>
            <a:r>
              <a:rPr lang="en-US" sz="2800" dirty="0" smtClean="0"/>
              <a:t> </a:t>
            </a:r>
            <a:endParaRPr lang="en-US" sz="2800" dirty="0"/>
          </a:p>
        </p:txBody>
      </p:sp>
      <p:sp>
        <p:nvSpPr>
          <p:cNvPr id="15" name="Title 14"/>
          <p:cNvSpPr>
            <a:spLocks noGrp="1"/>
          </p:cNvSpPr>
          <p:nvPr>
            <p:ph type="title"/>
          </p:nvPr>
        </p:nvSpPr>
        <p:spPr/>
        <p:txBody>
          <a:bodyPr>
            <a:normAutofit/>
          </a:bodyPr>
          <a:lstStyle/>
          <a:p>
            <a:r>
              <a:rPr lang="en-US" dirty="0">
                <a:solidFill>
                  <a:schemeClr val="bg1"/>
                </a:solidFill>
              </a:rPr>
              <a:t>Perioperative Antibiotic </a:t>
            </a:r>
            <a:r>
              <a:rPr lang="en-US" dirty="0" smtClean="0">
                <a:solidFill>
                  <a:schemeClr val="bg1"/>
                </a:solidFill>
              </a:rPr>
              <a:t>Compliance</a:t>
            </a:r>
            <a:endParaRPr lang="en-US" dirty="0"/>
          </a:p>
        </p:txBody>
      </p:sp>
      <p:sp>
        <p:nvSpPr>
          <p:cNvPr id="2" name="TextBox 1"/>
          <p:cNvSpPr txBox="1"/>
          <p:nvPr/>
        </p:nvSpPr>
        <p:spPr>
          <a:xfrm>
            <a:off x="370114" y="5865337"/>
            <a:ext cx="3505201" cy="307777"/>
          </a:xfrm>
          <a:prstGeom prst="rect">
            <a:avLst/>
          </a:prstGeom>
          <a:noFill/>
        </p:spPr>
        <p:txBody>
          <a:bodyPr wrap="square" rtlCol="0">
            <a:spAutoFit/>
          </a:bodyPr>
          <a:lstStyle/>
          <a:p>
            <a:r>
              <a:rPr lang="en-US" sz="1400" dirty="0" smtClean="0"/>
              <a:t>Reprinted with permission.</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solidFill>
              </a:rPr>
              <a:t>Auditing Your Practice</a:t>
            </a:r>
            <a:endParaRPr lang="en-US" sz="3200" dirty="0">
              <a:solidFill>
                <a:schemeClr val="bg1"/>
              </a:solidFill>
            </a:endParaRPr>
          </a:p>
        </p:txBody>
      </p:sp>
      <p:sp>
        <p:nvSpPr>
          <p:cNvPr id="4" name="Content Placeholder 3"/>
          <p:cNvSpPr>
            <a:spLocks noGrp="1"/>
          </p:cNvSpPr>
          <p:nvPr>
            <p:ph idx="1"/>
          </p:nvPr>
        </p:nvSpPr>
        <p:spPr/>
        <p:txBody>
          <a:bodyPr>
            <a:noAutofit/>
          </a:bodyPr>
          <a:lstStyle/>
          <a:p>
            <a:pPr>
              <a:spcBef>
                <a:spcPts val="0"/>
              </a:spcBef>
              <a:spcAft>
                <a:spcPts val="1200"/>
              </a:spcAft>
            </a:pPr>
            <a:r>
              <a:rPr lang="en-US" sz="2800" dirty="0" smtClean="0"/>
              <a:t>Evaluate a sample of patients undergoing your targeted procedure for compliance with processes your team identified as potential areas to improve</a:t>
            </a:r>
          </a:p>
          <a:p>
            <a:pPr lvl="1">
              <a:spcBef>
                <a:spcPts val="0"/>
              </a:spcBef>
              <a:spcAft>
                <a:spcPts val="1200"/>
              </a:spcAft>
            </a:pPr>
            <a:r>
              <a:rPr lang="en-US" sz="2400" dirty="0" smtClean="0"/>
              <a:t>For example, the next 10–20 patients</a:t>
            </a:r>
          </a:p>
          <a:p>
            <a:pPr>
              <a:spcBef>
                <a:spcPts val="0"/>
              </a:spcBef>
              <a:spcAft>
                <a:spcPts val="1200"/>
              </a:spcAft>
            </a:pPr>
            <a:r>
              <a:rPr lang="en-US" sz="2800" dirty="0" smtClean="0"/>
              <a:t>Adapt tool from AHRQ Web site or develop new tool</a:t>
            </a:r>
          </a:p>
          <a:p>
            <a:pPr>
              <a:spcBef>
                <a:spcPts val="0"/>
              </a:spcBef>
              <a:spcAft>
                <a:spcPts val="1200"/>
              </a:spcAft>
            </a:pPr>
            <a:r>
              <a:rPr lang="en-US" sz="2800" dirty="0" smtClean="0"/>
              <a:t>Develop practical and feasible strategy to evaluate performance and identify defects</a:t>
            </a:r>
          </a:p>
          <a:p>
            <a:pPr>
              <a:spcBef>
                <a:spcPts val="0"/>
              </a:spcBef>
              <a:spcAft>
                <a:spcPts val="1200"/>
              </a:spcAft>
            </a:pPr>
            <a:r>
              <a:rPr lang="en-US" sz="2800" dirty="0"/>
              <a:t>E</a:t>
            </a:r>
            <a:r>
              <a:rPr lang="en-US" sz="2800" dirty="0" smtClean="0"/>
              <a:t>mpower frontline staff</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rPr>
              <a:t>How Do We Conduct Audits?</a:t>
            </a:r>
            <a:endParaRPr lang="en-US" sz="3200" dirty="0">
              <a:solidFill>
                <a:srgbClr val="FFFFFF"/>
              </a:solidFill>
            </a:endParaRPr>
          </a:p>
        </p:txBody>
      </p:sp>
      <p:sp>
        <p:nvSpPr>
          <p:cNvPr id="4" name="Content Placeholder 3"/>
          <p:cNvSpPr>
            <a:spLocks noGrp="1"/>
          </p:cNvSpPr>
          <p:nvPr>
            <p:ph idx="1"/>
          </p:nvPr>
        </p:nvSpPr>
        <p:spPr/>
        <p:txBody>
          <a:bodyPr>
            <a:normAutofit/>
          </a:bodyPr>
          <a:lstStyle/>
          <a:p>
            <a:pPr>
              <a:spcBef>
                <a:spcPts val="0"/>
              </a:spcBef>
              <a:spcAft>
                <a:spcPts val="1200"/>
              </a:spcAft>
            </a:pPr>
            <a:r>
              <a:rPr lang="en-US" sz="2800" dirty="0" smtClean="0"/>
              <a:t>Retrospective chart review</a:t>
            </a:r>
          </a:p>
          <a:p>
            <a:pPr>
              <a:spcBef>
                <a:spcPts val="0"/>
              </a:spcBef>
              <a:spcAft>
                <a:spcPts val="1200"/>
              </a:spcAft>
            </a:pPr>
            <a:r>
              <a:rPr lang="en-US" sz="2800" dirty="0" smtClean="0"/>
              <a:t>Concurrent review</a:t>
            </a:r>
          </a:p>
          <a:p>
            <a:pPr lvl="1">
              <a:spcBef>
                <a:spcPts val="0"/>
              </a:spcBef>
              <a:spcAft>
                <a:spcPts val="1200"/>
              </a:spcAft>
            </a:pPr>
            <a:r>
              <a:rPr lang="en-US" sz="2400" dirty="0" smtClean="0"/>
              <a:t>Place audit tool on chart </a:t>
            </a:r>
          </a:p>
          <a:p>
            <a:pPr lvl="1">
              <a:spcBef>
                <a:spcPts val="0"/>
              </a:spcBef>
              <a:spcAft>
                <a:spcPts val="1200"/>
              </a:spcAft>
            </a:pPr>
            <a:r>
              <a:rPr lang="en-US" sz="2400" dirty="0" smtClean="0"/>
              <a:t>Complete over continuum of care </a:t>
            </a:r>
          </a:p>
          <a:p>
            <a:pPr>
              <a:spcBef>
                <a:spcPts val="0"/>
              </a:spcBef>
              <a:spcAft>
                <a:spcPts val="1200"/>
              </a:spcAft>
            </a:pPr>
            <a:r>
              <a:rPr lang="en-US" sz="2800" dirty="0" smtClean="0"/>
              <a:t>Audit of 5–10 patients is recommended</a:t>
            </a:r>
          </a:p>
          <a:p>
            <a:pPr lvl="1">
              <a:spcBef>
                <a:spcPts val="0"/>
              </a:spcBef>
              <a:spcAft>
                <a:spcPts val="1200"/>
              </a:spcAft>
            </a:pPr>
            <a:r>
              <a:rPr lang="en-US" sz="2400" dirty="0" smtClean="0"/>
              <a:t>Larger samples yield better estimates of performance</a:t>
            </a:r>
          </a:p>
          <a:p>
            <a:pPr>
              <a:spcBef>
                <a:spcPts val="0"/>
              </a:spcBef>
              <a:spcAft>
                <a:spcPts val="1200"/>
              </a:spcAft>
            </a:pPr>
            <a:r>
              <a:rPr lang="en-US" sz="2800" dirty="0"/>
              <a:t>D</a:t>
            </a:r>
            <a:r>
              <a:rPr lang="en-US" sz="2800" dirty="0" smtClean="0"/>
              <a:t>ata collection for internal purposes only</a:t>
            </a:r>
            <a:endParaRPr lang="en-US" sz="2800" dirty="0"/>
          </a:p>
        </p:txBody>
      </p:sp>
    </p:spTree>
    <p:extLst>
      <p:ext uri="{BB962C8B-B14F-4D97-AF65-F5344CB8AC3E}">
        <p14:creationId xmlns:p14="http://schemas.microsoft.com/office/powerpoint/2010/main" val="1649897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Intervention: Gentamicin Antibiotic </a:t>
            </a:r>
            <a:r>
              <a:rPr lang="en-US" dirty="0" smtClean="0">
                <a:solidFill>
                  <a:schemeClr val="bg1"/>
                </a:solidFill>
              </a:rPr>
              <a:t>Dosing</a:t>
            </a:r>
            <a:endParaRPr lang="en-US" dirty="0"/>
          </a:p>
        </p:txBody>
      </p:sp>
      <p:sp>
        <p:nvSpPr>
          <p:cNvPr id="7" name="TextBox 6"/>
          <p:cNvSpPr txBox="1"/>
          <p:nvPr/>
        </p:nvSpPr>
        <p:spPr>
          <a:xfrm>
            <a:off x="743086" y="5943600"/>
            <a:ext cx="4462342" cy="461665"/>
          </a:xfrm>
          <a:prstGeom prst="rect">
            <a:avLst/>
          </a:prstGeom>
          <a:noFill/>
        </p:spPr>
        <p:txBody>
          <a:bodyPr wrap="none" rtlCol="0">
            <a:spAutoFit/>
          </a:bodyPr>
          <a:lstStyle/>
          <a:p>
            <a:r>
              <a:rPr lang="en-US" sz="2400" b="1" i="1" dirty="0" smtClean="0">
                <a:solidFill>
                  <a:schemeClr val="accent5"/>
                </a:solidFill>
                <a:latin typeface="Calibri"/>
                <a:cs typeface="Calibri"/>
              </a:rPr>
              <a:t>Despite 95% compliance on SCIP!</a:t>
            </a:r>
            <a:endParaRPr lang="en-US" sz="2400" b="1" i="1" dirty="0">
              <a:solidFill>
                <a:schemeClr val="accent5"/>
              </a:solidFill>
              <a:latin typeface="Calibri"/>
              <a:cs typeface="Calibri"/>
            </a:endParaRPr>
          </a:p>
        </p:txBody>
      </p:sp>
      <p:sp>
        <p:nvSpPr>
          <p:cNvPr id="9" name="Content Placeholder 3"/>
          <p:cNvSpPr txBox="1">
            <a:spLocks/>
          </p:cNvSpPr>
          <p:nvPr/>
        </p:nvSpPr>
        <p:spPr>
          <a:xfrm>
            <a:off x="4876800" y="1371600"/>
            <a:ext cx="3886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5"/>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Tx/>
              <a:buNone/>
            </a:pPr>
            <a:r>
              <a:rPr lang="en-US" sz="2800" dirty="0" smtClean="0">
                <a:solidFill>
                  <a:srgbClr val="4BACC6"/>
                </a:solidFill>
                <a:latin typeface="+mn-lt"/>
              </a:rPr>
              <a:t>Interventions</a:t>
            </a:r>
          </a:p>
          <a:p>
            <a:pPr>
              <a:buFont typeface="Arial" panose="020B0604020202020204" pitchFamily="34" charset="0"/>
              <a:buChar char="•"/>
            </a:pPr>
            <a:r>
              <a:rPr lang="en-US" sz="2400" dirty="0" smtClean="0">
                <a:latin typeface="+mn-lt"/>
              </a:rPr>
              <a:t>Increased amount of gentamicin available in room</a:t>
            </a:r>
          </a:p>
          <a:p>
            <a:pPr>
              <a:buFont typeface="Arial" panose="020B0604020202020204" pitchFamily="34" charset="0"/>
              <a:buChar char="•"/>
            </a:pPr>
            <a:r>
              <a:rPr lang="en-US" sz="2400" dirty="0" smtClean="0">
                <a:latin typeface="+mn-lt"/>
              </a:rPr>
              <a:t>Added dose calculator in anesthesia record</a:t>
            </a:r>
          </a:p>
          <a:p>
            <a:pPr>
              <a:buFont typeface="Arial" panose="020B0604020202020204" pitchFamily="34" charset="0"/>
              <a:buChar char="•"/>
            </a:pPr>
            <a:r>
              <a:rPr lang="en-US" sz="2400" dirty="0" smtClean="0">
                <a:latin typeface="+mn-lt"/>
              </a:rPr>
              <a:t>Educated surgery, anesthesia, and nursing staff</a:t>
            </a:r>
          </a:p>
        </p:txBody>
      </p:sp>
      <p:sp>
        <p:nvSpPr>
          <p:cNvPr id="10" name="Title 1"/>
          <p:cNvSpPr txBox="1">
            <a:spLocks/>
          </p:cNvSpPr>
          <p:nvPr/>
        </p:nvSpPr>
        <p:spPr>
          <a:xfrm>
            <a:off x="457200" y="762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lgn="ctr"/>
            <a:endParaRPr lang="en-US" sz="3200" baseline="30000" dirty="0">
              <a:solidFill>
                <a:schemeClr val="bg1"/>
              </a:solidFill>
            </a:endParaRPr>
          </a:p>
        </p:txBody>
      </p:sp>
      <p:graphicFrame>
        <p:nvGraphicFramePr>
          <p:cNvPr id="11" name="Object 10" descr="Bar chart highlighting the percentage of patients receiving the correct dose of gentamicin before and after CUSP intervention. Before the intervention, only 33% of patients received the correct dose of gentamicin, despite a 95% compliance on SCIP measures. After the intervention, 92% of patients received the correct, evidence-based dosing of gentamicin. " title="Antibiotic Dosing: Gentamicin Chart"/>
          <p:cNvGraphicFramePr>
            <a:graphicFrameLocks noChangeAspect="1"/>
          </p:cNvGraphicFramePr>
          <p:nvPr>
            <p:extLst>
              <p:ext uri="{D42A27DB-BD31-4B8C-83A1-F6EECF244321}">
                <p14:modId xmlns:p14="http://schemas.microsoft.com/office/powerpoint/2010/main" val="1528730851"/>
              </p:ext>
            </p:extLst>
          </p:nvPr>
        </p:nvGraphicFramePr>
        <p:xfrm>
          <a:off x="766029" y="1498600"/>
          <a:ext cx="3911600" cy="4216400"/>
        </p:xfrm>
        <a:graphic>
          <a:graphicData uri="http://schemas.openxmlformats.org/presentationml/2006/ole">
            <mc:AlternateContent xmlns:mc="http://schemas.openxmlformats.org/markup-compatibility/2006">
              <mc:Choice xmlns:v="urn:schemas-microsoft-com:vml" Requires="v">
                <p:oleObj spid="_x0000_s1053" name="Worksheet" r:id="rId7" imgW="3911600" imgH="4216400" progId="Excel.Sheet.8">
                  <p:embed/>
                </p:oleObj>
              </mc:Choice>
              <mc:Fallback>
                <p:oleObj name="Worksheet" r:id="rId7" imgW="3911600" imgH="4216400" progId="Excel.Sheet.8">
                  <p:embed/>
                  <p:pic>
                    <p:nvPicPr>
                      <p:cNvPr id="0" name=""/>
                      <p:cNvPicPr/>
                      <p:nvPr/>
                    </p:nvPicPr>
                    <p:blipFill>
                      <a:blip r:embed="rId8"/>
                      <a:stretch>
                        <a:fillRect/>
                      </a:stretch>
                    </p:blipFill>
                    <p:spPr>
                      <a:xfrm>
                        <a:off x="766029" y="1498600"/>
                        <a:ext cx="3911600" cy="4216400"/>
                      </a:xfrm>
                      <a:prstGeom prst="rect">
                        <a:avLst/>
                      </a:prstGeom>
                    </p:spPr>
                  </p:pic>
                </p:oleObj>
              </mc:Fallback>
            </mc:AlternateContent>
          </a:graphicData>
        </a:graphic>
      </p:graphicFrame>
      <p:sp>
        <p:nvSpPr>
          <p:cNvPr id="12" name="TextBox 11"/>
          <p:cNvSpPr txBox="1"/>
          <p:nvPr/>
        </p:nvSpPr>
        <p:spPr>
          <a:xfrm>
            <a:off x="2438400" y="5574268"/>
            <a:ext cx="1380757" cy="369332"/>
          </a:xfrm>
          <a:prstGeom prst="rect">
            <a:avLst/>
          </a:prstGeom>
          <a:noFill/>
        </p:spPr>
        <p:txBody>
          <a:bodyPr wrap="none" rtlCol="0">
            <a:spAutoFit/>
          </a:bodyPr>
          <a:lstStyle/>
          <a:p>
            <a:r>
              <a:rPr lang="en-US" b="1" dirty="0" smtClean="0"/>
              <a:t>Intervention</a:t>
            </a:r>
            <a:endParaRPr lang="en-US" b="1" dirty="0"/>
          </a:p>
        </p:txBody>
      </p:sp>
    </p:spTree>
    <p:extLst>
      <p:ext uri="{BB962C8B-B14F-4D97-AF65-F5344CB8AC3E}">
        <p14:creationId xmlns:p14="http://schemas.microsoft.com/office/powerpoint/2010/main" val="307119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solidFill>
              </a:rPr>
              <a:t>Antibiotic Audit Tool </a:t>
            </a:r>
            <a:endParaRPr lang="en-US" sz="3200" dirty="0">
              <a:solidFill>
                <a:schemeClr val="bg1"/>
              </a:solidFill>
            </a:endParaRPr>
          </a:p>
        </p:txBody>
      </p:sp>
      <p:grpSp>
        <p:nvGrpSpPr>
          <p:cNvPr id="3" name="Group 2" descr="Download the Antibiotic Audit Tool from the AHRQ Web site.&#10;&#10;Tool provides place for provider to record basic information like patient name, date and typ of operation. It also asks questions related to antibiotic usage and redosing.&#10;&#10;Example Antibiotic Audit tool with two columns: the first is labeled &quot;Questions&quot; and the second is labeled &quot;Data.&quot; The data column has space provided for fill-in responses, yes/no checkboxes, or drug, dose and time details.  &#10;1. Patient name &#10;2. Medical record number &#10;3. Date of operation&#10;4. Procedure Type:  Colorectal&#10;5. Was the correct antibiotic used, based on the procedure (example: Cefotetan OR Ciprofloxacin and Metronidazole)? &#10;6. Was patient allergic to cephalosporins? If NO, skip to question 8 &#10;7. If patient cephalosporin allergic, were both Ciprofloxacin and Metronidazole given? &#10;8. Was the correct prophylactic antibiotic dose administered? Correct dosing: • &#10;a. Cefotetan 2 gm &#10;OR&#10;b. Ciprofloxacin 400 mg AND &#10;c. Metronidazole 500 mg &#10;9. If you answered NO to question 8, what was the defect? &#10;10. Antibiotic infusion stop time &#10;11. Anesthesia stop time&#10;12. Was Cefotetan used as antibiotic prophylaxis?  &#10;If NO, skip to question 16 &#10;13. Was blood loss during the case &gt;1500 cc? &#10;14. Was the length of time between first Antibiotic infusion stop and Anesthesia stop ≥6 hours?  &#10;15. If YES to question 13 AND/OR 14, was Cefotetan redosed?  &#10;16. If YES, was redosing given &lt; 6 hours after the first dose of Cefotetan? &#10;17. Time of surgical incision? &#10;18.    Was the first antibiotic infusion completed &lt; 60 minutes BEFORE incision?" title="Antibiotic Audit Tool Screen Shot"/>
          <p:cNvGrpSpPr/>
          <p:nvPr/>
        </p:nvGrpSpPr>
        <p:grpSpPr>
          <a:xfrm>
            <a:off x="228600" y="1066800"/>
            <a:ext cx="8618148" cy="5486400"/>
            <a:chOff x="228600" y="1066800"/>
            <a:chExt cx="8618148" cy="5486400"/>
          </a:xfrm>
        </p:grpSpPr>
        <p:pic>
          <p:nvPicPr>
            <p:cNvPr id="4" name="Picture 3" descr="Screen Shot 2015-06-30 at 4.28.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66800"/>
              <a:ext cx="5893167" cy="5486400"/>
            </a:xfrm>
            <a:prstGeom prst="rect">
              <a:avLst/>
            </a:prstGeom>
          </p:spPr>
        </p:pic>
        <p:pic>
          <p:nvPicPr>
            <p:cNvPr id="8" name="Picture 7" descr="Screen Shot 2015-06-30 at 4.45.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1524000"/>
              <a:ext cx="6484548" cy="4484230"/>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solidFill>
              </a:rPr>
              <a:t>Intervention: Normothermia</a:t>
            </a:r>
            <a:endParaRPr lang="en-US" sz="3200" dirty="0">
              <a:solidFill>
                <a:schemeClr val="bg1"/>
              </a:solidFill>
            </a:endParaRPr>
          </a:p>
        </p:txBody>
      </p:sp>
      <p:sp>
        <p:nvSpPr>
          <p:cNvPr id="5" name="Content Placeholder 3"/>
          <p:cNvSpPr txBox="1">
            <a:spLocks/>
          </p:cNvSpPr>
          <p:nvPr/>
        </p:nvSpPr>
        <p:spPr>
          <a:xfrm>
            <a:off x="4876800" y="1447800"/>
            <a:ext cx="4114800" cy="3810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5"/>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Tx/>
              <a:buNone/>
            </a:pPr>
            <a:r>
              <a:rPr lang="en-US" sz="2800" dirty="0" smtClean="0">
                <a:solidFill>
                  <a:srgbClr val="4BACC6"/>
                </a:solidFill>
                <a:latin typeface="+mn-lt"/>
              </a:rPr>
              <a:t>Interventions</a:t>
            </a:r>
          </a:p>
          <a:p>
            <a:pPr defTabSz="457200">
              <a:spcBef>
                <a:spcPts val="0"/>
              </a:spcBef>
              <a:spcAft>
                <a:spcPts val="600"/>
              </a:spcAft>
              <a:buClr>
                <a:schemeClr val="accent5"/>
              </a:buClr>
              <a:buFont typeface="Arial"/>
              <a:buChar char="•"/>
            </a:pPr>
            <a:r>
              <a:rPr lang="en-US" sz="2400" dirty="0">
                <a:latin typeface="+mn-lt"/>
                <a:cs typeface="+mn-cs"/>
              </a:rPr>
              <a:t>Confirmed that temperature probes were </a:t>
            </a:r>
            <a:r>
              <a:rPr lang="en-US" sz="2400" dirty="0" smtClean="0">
                <a:latin typeface="+mn-lt"/>
                <a:cs typeface="+mn-cs"/>
              </a:rPr>
              <a:t>accurate first</a:t>
            </a:r>
          </a:p>
          <a:p>
            <a:pPr lvl="1" defTabSz="457200">
              <a:spcBef>
                <a:spcPts val="0"/>
              </a:spcBef>
              <a:spcAft>
                <a:spcPts val="600"/>
              </a:spcAft>
              <a:buClr>
                <a:schemeClr val="accent5"/>
              </a:buClr>
              <a:buFont typeface="Lucida Grande"/>
              <a:buChar char="–"/>
            </a:pPr>
            <a:r>
              <a:rPr lang="en-US" dirty="0" smtClean="0">
                <a:latin typeface="+mn-lt"/>
                <a:cs typeface="+mn-cs"/>
              </a:rPr>
              <a:t>Needed surgeons to accept temperature data</a:t>
            </a:r>
          </a:p>
          <a:p>
            <a:pPr lvl="1" defTabSz="457200">
              <a:spcBef>
                <a:spcPts val="0"/>
              </a:spcBef>
              <a:spcAft>
                <a:spcPts val="600"/>
              </a:spcAft>
              <a:buClr>
                <a:schemeClr val="accent5"/>
              </a:buClr>
              <a:buFont typeface="Lucida Grande"/>
              <a:buChar char="–"/>
            </a:pPr>
            <a:r>
              <a:rPr lang="en-US" dirty="0">
                <a:latin typeface="+mn-lt"/>
                <a:cs typeface="+mn-cs"/>
              </a:rPr>
              <a:t>C</a:t>
            </a:r>
            <a:r>
              <a:rPr lang="en-US" dirty="0" smtClean="0">
                <a:latin typeface="+mn-lt"/>
                <a:cs typeface="+mn-cs"/>
              </a:rPr>
              <a:t>ompared indwelling urinary catheter </a:t>
            </a:r>
            <a:r>
              <a:rPr lang="en-US" dirty="0">
                <a:latin typeface="+mn-lt"/>
                <a:cs typeface="+mn-cs"/>
              </a:rPr>
              <a:t>and esophageal </a:t>
            </a:r>
            <a:r>
              <a:rPr lang="en-US" dirty="0" smtClean="0">
                <a:latin typeface="+mn-lt"/>
                <a:cs typeface="+mn-cs"/>
              </a:rPr>
              <a:t>sensors in local trial</a:t>
            </a:r>
            <a:endParaRPr lang="en-US" dirty="0">
              <a:latin typeface="+mn-lt"/>
              <a:cs typeface="+mn-cs"/>
            </a:endParaRPr>
          </a:p>
          <a:p>
            <a:pPr defTabSz="457200">
              <a:spcBef>
                <a:spcPts val="0"/>
              </a:spcBef>
              <a:spcAft>
                <a:spcPts val="600"/>
              </a:spcAft>
              <a:buClr>
                <a:schemeClr val="accent5"/>
              </a:buClr>
              <a:buFont typeface="Arial"/>
              <a:buChar char="•"/>
            </a:pPr>
            <a:r>
              <a:rPr lang="en-US" sz="2400" dirty="0">
                <a:latin typeface="+mn-lt"/>
                <a:cs typeface="+mn-cs"/>
              </a:rPr>
              <a:t>Initiated forced air </a:t>
            </a:r>
            <a:r>
              <a:rPr lang="en-US" sz="2400" dirty="0" smtClean="0">
                <a:latin typeface="+mn-lt"/>
                <a:cs typeface="+mn-cs"/>
              </a:rPr>
              <a:t>warming intervention </a:t>
            </a:r>
            <a:r>
              <a:rPr lang="en-US" sz="2400" dirty="0">
                <a:latin typeface="+mn-lt"/>
                <a:cs typeface="+mn-cs"/>
              </a:rPr>
              <a:t>in the </a:t>
            </a:r>
            <a:r>
              <a:rPr lang="en-US" sz="2400" dirty="0" smtClean="0">
                <a:latin typeface="+mn-lt"/>
                <a:cs typeface="+mn-cs"/>
              </a:rPr>
              <a:t>preoperative area after temperature accuracy established</a:t>
            </a:r>
            <a:endParaRPr lang="en-US" sz="2400" dirty="0">
              <a:latin typeface="+mn-lt"/>
              <a:cs typeface="+mn-cs"/>
            </a:endParaRPr>
          </a:p>
        </p:txBody>
      </p:sp>
      <p:grpSp>
        <p:nvGrpSpPr>
          <p:cNvPr id="4" name="Group 3"/>
          <p:cNvGrpSpPr/>
          <p:nvPr/>
        </p:nvGrpSpPr>
        <p:grpSpPr>
          <a:xfrm>
            <a:off x="762000" y="1600200"/>
            <a:ext cx="3911600" cy="4495800"/>
            <a:chOff x="762000" y="1600200"/>
            <a:chExt cx="3911600" cy="4495800"/>
          </a:xfrm>
        </p:grpSpPr>
        <p:graphicFrame>
          <p:nvGraphicFramePr>
            <p:cNvPr id="7" name="Object 6" descr="Bar chart highlighting the percentage of patients above 36°C post-operatively before and after CUSP intervention. Before the intervention, 83% of patients experienced too low body temperatures. After the evidence-based, forced air warming in the pre-operative area was initiated, 95% of patients maintained normothermia. " title="Normothermia Chart: Before and After Intervention"/>
            <p:cNvGraphicFramePr>
              <a:graphicFrameLocks noChangeAspect="1"/>
            </p:cNvGraphicFramePr>
            <p:nvPr>
              <p:extLst>
                <p:ext uri="{D42A27DB-BD31-4B8C-83A1-F6EECF244321}">
                  <p14:modId xmlns:p14="http://schemas.microsoft.com/office/powerpoint/2010/main" val="1745722594"/>
                </p:ext>
              </p:extLst>
            </p:nvPr>
          </p:nvGraphicFramePr>
          <p:xfrm>
            <a:off x="762000" y="1600200"/>
            <a:ext cx="3911600" cy="4216400"/>
          </p:xfrm>
          <a:graphic>
            <a:graphicData uri="http://schemas.openxmlformats.org/presentationml/2006/ole">
              <mc:AlternateContent xmlns:mc="http://schemas.openxmlformats.org/markup-compatibility/2006">
                <mc:Choice xmlns:v="urn:schemas-microsoft-com:vml" Requires="v">
                  <p:oleObj spid="_x0000_s7352" name="Worksheet" r:id="rId7" imgW="3911600" imgH="4216400" progId="Excel.Sheet.8">
                    <p:embed/>
                  </p:oleObj>
                </mc:Choice>
                <mc:Fallback>
                  <p:oleObj name="Worksheet" r:id="rId7" imgW="3911600" imgH="4216400" progId="Excel.Sheet.8">
                    <p:embed/>
                    <p:pic>
                      <p:nvPicPr>
                        <p:cNvPr id="0" name=""/>
                        <p:cNvPicPr/>
                        <p:nvPr/>
                      </p:nvPicPr>
                      <p:blipFill>
                        <a:blip r:embed="rId8"/>
                        <a:stretch>
                          <a:fillRect/>
                        </a:stretch>
                      </p:blipFill>
                      <p:spPr>
                        <a:xfrm>
                          <a:off x="762000" y="1600200"/>
                          <a:ext cx="3911600" cy="4216400"/>
                        </a:xfrm>
                        <a:prstGeom prst="rect">
                          <a:avLst/>
                        </a:prstGeom>
                      </p:spPr>
                    </p:pic>
                  </p:oleObj>
                </mc:Fallback>
              </mc:AlternateContent>
            </a:graphicData>
          </a:graphic>
        </p:graphicFrame>
        <p:sp>
          <p:nvSpPr>
            <p:cNvPr id="8" name="TextBox 7"/>
            <p:cNvSpPr txBox="1"/>
            <p:nvPr/>
          </p:nvSpPr>
          <p:spPr>
            <a:xfrm>
              <a:off x="2565758" y="5726668"/>
              <a:ext cx="1380757" cy="369332"/>
            </a:xfrm>
            <a:prstGeom prst="rect">
              <a:avLst/>
            </a:prstGeom>
            <a:noFill/>
          </p:spPr>
          <p:txBody>
            <a:bodyPr wrap="none" rtlCol="0">
              <a:spAutoFit/>
            </a:bodyPr>
            <a:lstStyle/>
            <a:p>
              <a:r>
                <a:rPr lang="en-US" b="1" dirty="0" smtClean="0"/>
                <a:t>Intervention</a:t>
              </a:r>
              <a:endParaRPr lang="en-US" b="1" dirty="0"/>
            </a:p>
          </p:txBody>
        </p:sp>
      </p:grpSp>
    </p:spTree>
    <p:extLst>
      <p:ext uri="{BB962C8B-B14F-4D97-AF65-F5344CB8AC3E}">
        <p14:creationId xmlns:p14="http://schemas.microsoft.com/office/powerpoint/2010/main" val="2775113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rPr>
              <a:t>Normothermia Audit Tool  </a:t>
            </a:r>
            <a:r>
              <a:rPr lang="en-US" sz="1800" dirty="0" smtClean="0">
                <a:solidFill>
                  <a:srgbClr val="FFFFFF"/>
                </a:solidFill>
              </a:rPr>
              <a:t>(1 of 2) </a:t>
            </a:r>
            <a:endParaRPr lang="en-US" sz="3200" dirty="0">
              <a:solidFill>
                <a:srgbClr val="FFFFFF"/>
              </a:solidFill>
            </a:endParaRPr>
          </a:p>
        </p:txBody>
      </p:sp>
      <p:pic>
        <p:nvPicPr>
          <p:cNvPr id="6" name="Picture 5" descr="Sample of Normothermia Audit Tool&#10;1. Patient name&#10;2. Medical record number&#10;3. Date of operation&#10;4. Procedure&#10;5. Surgeon&#10;6. Anesthesiologist or CRNA&#10;7. Temperature (°C) on arrival to preoperative area&#10;8. Temperature (°C) in preoperative area prior to going to operating room&#10;9. Convective warmer used in preoperative area? (i.e.,  Bair Hugger)&#10;10. First temperature (°C) in operating room&#10;11. Temperature (°C) at or just prior to time of incision&#10;" title="Normothermia Audit Tool Screen 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434802"/>
            <a:ext cx="7543800" cy="4889798"/>
          </a:xfrm>
          <a:prstGeom prst="rect">
            <a:avLst/>
          </a:prstGeom>
        </p:spPr>
      </p:pic>
    </p:spTree>
    <p:extLst>
      <p:ext uri="{BB962C8B-B14F-4D97-AF65-F5344CB8AC3E}">
        <p14:creationId xmlns:p14="http://schemas.microsoft.com/office/powerpoint/2010/main" val="1670774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rPr>
              <a:t>Normothermia Audit </a:t>
            </a:r>
            <a:r>
              <a:rPr lang="en-US" sz="3200" dirty="0">
                <a:solidFill>
                  <a:srgbClr val="FFFFFF"/>
                </a:solidFill>
              </a:rPr>
              <a:t>Tool </a:t>
            </a:r>
            <a:r>
              <a:rPr lang="en-US" sz="3200" dirty="0" smtClean="0">
                <a:solidFill>
                  <a:srgbClr val="FFFFFF"/>
                </a:solidFill>
              </a:rPr>
              <a:t> </a:t>
            </a:r>
            <a:r>
              <a:rPr lang="en-US" sz="1800" dirty="0" smtClean="0">
                <a:solidFill>
                  <a:srgbClr val="FFFFFF"/>
                </a:solidFill>
              </a:rPr>
              <a:t>(2 </a:t>
            </a:r>
            <a:r>
              <a:rPr lang="en-US" sz="1800" dirty="0">
                <a:solidFill>
                  <a:srgbClr val="FFFFFF"/>
                </a:solidFill>
              </a:rPr>
              <a:t>of 2</a:t>
            </a:r>
            <a:r>
              <a:rPr lang="en-US" sz="1800" dirty="0" smtClean="0">
                <a:solidFill>
                  <a:srgbClr val="FFFFFF"/>
                </a:solidFill>
              </a:rPr>
              <a:t>) </a:t>
            </a:r>
            <a:endParaRPr lang="en-US" sz="3200" dirty="0">
              <a:solidFill>
                <a:srgbClr val="FFFFFF"/>
              </a:solidFill>
            </a:endParaRPr>
          </a:p>
        </p:txBody>
      </p:sp>
      <p:pic>
        <p:nvPicPr>
          <p:cNvPr id="5" name="Picture 4" descr="12. Final temperature (°C) in the operating room &#10;13. Convective warmer used intra-operatively?&#10;14. Patient temperature (°C) on arrival to PACU/ICU &#10;15. Was the patient’s temperature maintained at 36°C or above during the entire perioperative period?&#10;16. If the patient’s temperature was documented below 36°C, where was the patient located at that time? [pre-op, at incision, case stop, PACU/ICU]&#10;17. Length of Case (Anesthesia start to stop time)&#10;" title="Normothermia Audit Tool Screen 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71" y="1600200"/>
            <a:ext cx="8184229" cy="4572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solidFill>
              </a:rPr>
              <a:t>Learning Objectives</a:t>
            </a:r>
            <a:endParaRPr lang="en-US" sz="3200" dirty="0">
              <a:solidFill>
                <a:schemeClr val="bg1"/>
              </a:solidFill>
            </a:endParaRPr>
          </a:p>
        </p:txBody>
      </p:sp>
      <p:sp>
        <p:nvSpPr>
          <p:cNvPr id="4" name="Content Placeholder 3"/>
          <p:cNvSpPr>
            <a:spLocks noGrp="1"/>
          </p:cNvSpPr>
          <p:nvPr>
            <p:ph idx="1"/>
          </p:nvPr>
        </p:nvSpPr>
        <p:spPr>
          <a:xfrm>
            <a:off x="457200" y="1524000"/>
            <a:ext cx="8229600" cy="4616648"/>
          </a:xfrm>
        </p:spPr>
        <p:txBody>
          <a:bodyPr>
            <a:spAutoFit/>
          </a:bodyPr>
          <a:lstStyle/>
          <a:p>
            <a:pPr marL="0" lvl="0" indent="0">
              <a:spcBef>
                <a:spcPts val="0"/>
              </a:spcBef>
              <a:spcAft>
                <a:spcPts val="600"/>
              </a:spcAft>
              <a:buNone/>
            </a:pPr>
            <a:r>
              <a:rPr lang="en-US" sz="2400" dirty="0"/>
              <a:t>After this session, you will be able </a:t>
            </a:r>
            <a:r>
              <a:rPr lang="en-US" sz="2400" dirty="0" smtClean="0"/>
              <a:t>to—</a:t>
            </a:r>
          </a:p>
          <a:p>
            <a:pPr>
              <a:spcBef>
                <a:spcPts val="0"/>
              </a:spcBef>
              <a:spcAft>
                <a:spcPts val="600"/>
              </a:spcAft>
            </a:pPr>
            <a:r>
              <a:rPr lang="en-US" sz="2400" dirty="0" smtClean="0"/>
              <a:t>Develop and implement a surgical site infection (SSI) reduction goal and prevention </a:t>
            </a:r>
            <a:r>
              <a:rPr lang="en-US" sz="2400" dirty="0"/>
              <a:t>bundle that addresses up to three surgical care </a:t>
            </a:r>
            <a:r>
              <a:rPr lang="en-US" sz="2400" dirty="0" smtClean="0"/>
              <a:t>processes</a:t>
            </a:r>
          </a:p>
          <a:p>
            <a:pPr>
              <a:spcBef>
                <a:spcPts val="0"/>
              </a:spcBef>
              <a:spcAft>
                <a:spcPts val="600"/>
              </a:spcAft>
            </a:pPr>
            <a:r>
              <a:rPr lang="en-US" sz="2400" dirty="0" smtClean="0"/>
              <a:t>Build a bundle based on the results of your staff safety assessment</a:t>
            </a:r>
          </a:p>
          <a:p>
            <a:pPr>
              <a:spcBef>
                <a:spcPts val="0"/>
              </a:spcBef>
              <a:spcAft>
                <a:spcPts val="600"/>
              </a:spcAft>
            </a:pPr>
            <a:r>
              <a:rPr lang="en-US" sz="2400" dirty="0" smtClean="0"/>
              <a:t>Review how to initiate audits of your processes</a:t>
            </a:r>
          </a:p>
          <a:p>
            <a:pPr>
              <a:spcBef>
                <a:spcPts val="0"/>
              </a:spcBef>
              <a:spcAft>
                <a:spcPts val="600"/>
              </a:spcAft>
            </a:pPr>
            <a:r>
              <a:rPr lang="en-US" sz="2400" dirty="0" smtClean="0"/>
              <a:t>Create a team performance goal (improvement in outcome)</a:t>
            </a:r>
          </a:p>
          <a:p>
            <a:pPr>
              <a:spcBef>
                <a:spcPts val="0"/>
              </a:spcBef>
              <a:spcAft>
                <a:spcPts val="600"/>
              </a:spcAft>
            </a:pPr>
            <a:r>
              <a:rPr lang="en-US" sz="2400" dirty="0" smtClean="0"/>
              <a:t>Proceed with improvements without strong evidence base</a:t>
            </a:r>
          </a:p>
          <a:p>
            <a:pPr>
              <a:spcBef>
                <a:spcPts val="0"/>
              </a:spcBef>
              <a:spcAft>
                <a:spcPts val="600"/>
              </a:spcAft>
            </a:pPr>
            <a:r>
              <a:rPr lang="en-US" sz="2400" dirty="0" smtClean="0"/>
              <a:t>Locate AHRQ Safety </a:t>
            </a:r>
            <a:r>
              <a:rPr lang="en-US" sz="2400" dirty="0"/>
              <a:t>P</a:t>
            </a:r>
            <a:r>
              <a:rPr lang="en-US" sz="2400" dirty="0" smtClean="0"/>
              <a:t>rogram for Surgery resources on the project Web site</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lean surgical instruments on a sterile table. Along with the next image of used instruments, this image shows the physical separation between used and unused surgery implements."/>
          <p:cNvPicPr>
            <a:picLocks noGrp="1"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183478" y="1600200"/>
            <a:ext cx="3397922" cy="2209800"/>
          </a:xfrm>
          <a:prstGeom prst="rect">
            <a:avLst/>
          </a:prstGeom>
          <a:ln w="9525">
            <a:solidFill>
              <a:schemeClr val="tx1">
                <a:lumMod val="50000"/>
                <a:lumOff val="50000"/>
              </a:schemeClr>
            </a:solidFill>
            <a:miter lim="800000"/>
            <a:headEnd/>
            <a:tailEnd/>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sp>
        <p:nvSpPr>
          <p:cNvPr id="2" name="Title 1"/>
          <p:cNvSpPr>
            <a:spLocks noGrp="1"/>
          </p:cNvSpPr>
          <p:nvPr>
            <p:ph type="title"/>
          </p:nvPr>
        </p:nvSpPr>
        <p:spPr/>
        <p:txBody>
          <a:bodyPr>
            <a:noAutofit/>
          </a:bodyPr>
          <a:lstStyle/>
          <a:p>
            <a:r>
              <a:rPr lang="en-US" sz="3200" dirty="0" smtClean="0">
                <a:solidFill>
                  <a:srgbClr val="FFFFFF"/>
                </a:solidFill>
              </a:rPr>
              <a:t>Separation of Clean and Dirty</a:t>
            </a:r>
            <a:r>
              <a:rPr lang="en-US" sz="3200" dirty="0" smtClean="0"/>
              <a:t> </a:t>
            </a:r>
            <a:r>
              <a:rPr lang="en-US" sz="3200" dirty="0" smtClean="0">
                <a:solidFill>
                  <a:srgbClr val="FFFFFF"/>
                </a:solidFill>
              </a:rPr>
              <a:t>Instruments</a:t>
            </a:r>
            <a:endParaRPr lang="en-US" sz="3200" dirty="0">
              <a:solidFill>
                <a:srgbClr val="FFFFFF"/>
              </a:solidFill>
            </a:endParaRPr>
          </a:p>
        </p:txBody>
      </p:sp>
      <p:pic>
        <p:nvPicPr>
          <p:cNvPr id="6" name="Picture 5" descr="Instruments used in surgery stored in a separate bowl marked &quot;dirty.&quot; Along with the precededing image of sterile instruments, this image shows the physical separation between used and unused surgery implement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505200"/>
            <a:ext cx="3352800" cy="2371493"/>
          </a:xfrm>
          <a:prstGeom prst="rect">
            <a:avLst/>
          </a:prstGeom>
          <a:ln w="9525">
            <a:solidFill>
              <a:schemeClr val="tx1">
                <a:lumMod val="50000"/>
                <a:lumOff val="5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8" name="Content Placeholder 3"/>
          <p:cNvSpPr>
            <a:spLocks noGrp="1"/>
          </p:cNvSpPr>
          <p:nvPr>
            <p:ph sz="quarter" idx="4294967295"/>
          </p:nvPr>
        </p:nvSpPr>
        <p:spPr>
          <a:xfrm>
            <a:off x="4191000" y="1482328"/>
            <a:ext cx="4724400" cy="4308872"/>
          </a:xfrm>
          <a:prstGeom prst="rect">
            <a:avLst/>
          </a:prstGeom>
        </p:spPr>
        <p:txBody>
          <a:bodyPr wrap="square">
            <a:spAutoFit/>
          </a:bodyPr>
          <a:lstStyle/>
          <a:p>
            <a:pPr marL="0" indent="0">
              <a:spcBef>
                <a:spcPts val="0"/>
              </a:spcBef>
              <a:buNone/>
            </a:pPr>
            <a:r>
              <a:rPr lang="en-US" sz="2800" dirty="0" smtClean="0">
                <a:solidFill>
                  <a:schemeClr val="accent5"/>
                </a:solidFill>
              </a:rPr>
              <a:t>Interventions</a:t>
            </a:r>
          </a:p>
          <a:p>
            <a:pPr>
              <a:spcBef>
                <a:spcPts val="0"/>
              </a:spcBef>
              <a:spcAft>
                <a:spcPts val="1200"/>
              </a:spcAft>
            </a:pPr>
            <a:r>
              <a:rPr lang="en-US" sz="2400" dirty="0" smtClean="0"/>
              <a:t>Separate tray of instruments used for bowel anastomosis</a:t>
            </a:r>
          </a:p>
          <a:p>
            <a:pPr>
              <a:spcBef>
                <a:spcPts val="0"/>
              </a:spcBef>
              <a:spcAft>
                <a:spcPts val="1200"/>
              </a:spcAft>
            </a:pPr>
            <a:r>
              <a:rPr lang="en-US" sz="2400" dirty="0" smtClean="0"/>
              <a:t>Extra suction along with both bovie tip and gloves opened and changed after anastomosis</a:t>
            </a:r>
          </a:p>
          <a:p>
            <a:pPr>
              <a:spcBef>
                <a:spcPts val="0"/>
              </a:spcBef>
              <a:spcAft>
                <a:spcPts val="1200"/>
              </a:spcAft>
            </a:pPr>
            <a:r>
              <a:rPr lang="en-US" sz="2400" dirty="0" smtClean="0"/>
              <a:t>Educational sessions with scrub techs and nurses about instrument separation</a:t>
            </a:r>
          </a:p>
          <a:p>
            <a:pPr>
              <a:spcBef>
                <a:spcPts val="0"/>
              </a:spcBef>
              <a:spcAft>
                <a:spcPts val="1200"/>
              </a:spcAft>
            </a:pPr>
            <a:r>
              <a:rPr lang="en-US" sz="2400" dirty="0" smtClean="0"/>
              <a:t>Real-time audits</a:t>
            </a:r>
            <a:endParaRPr lang="en-US" sz="2400" dirty="0"/>
          </a:p>
        </p:txBody>
      </p:sp>
    </p:spTree>
    <p:extLst>
      <p:ext uri="{BB962C8B-B14F-4D97-AF65-F5344CB8AC3E}">
        <p14:creationId xmlns:p14="http://schemas.microsoft.com/office/powerpoint/2010/main" val="1276563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chemeClr val="accent5"/>
                </a:solidFill>
              </a:rPr>
              <a:t>BRINGING EMERGING EVIDENCE FOR SSI PREVENTION TO YOUR PATIENTS</a:t>
            </a:r>
            <a:endParaRPr lang="en-US" sz="3600" b="1" dirty="0">
              <a:solidFill>
                <a:schemeClr val="accent5"/>
              </a:solidFill>
            </a:endParaRPr>
          </a:p>
        </p:txBody>
      </p:sp>
    </p:spTree>
    <p:extLst>
      <p:ext uri="{BB962C8B-B14F-4D97-AF65-F5344CB8AC3E}">
        <p14:creationId xmlns:p14="http://schemas.microsoft.com/office/powerpoint/2010/main" val="2679881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solidFill>
              </a:rPr>
              <a:t>Emerging Evidence for SSI Prevention</a:t>
            </a:r>
            <a:endParaRPr lang="en-US" sz="3200" dirty="0">
              <a:solidFill>
                <a:schemeClr val="bg1"/>
              </a:solidFill>
            </a:endParaRPr>
          </a:p>
        </p:txBody>
      </p:sp>
      <p:sp>
        <p:nvSpPr>
          <p:cNvPr id="4" name="Content Placeholder 3"/>
          <p:cNvSpPr>
            <a:spLocks noGrp="1"/>
          </p:cNvSpPr>
          <p:nvPr>
            <p:ph idx="1"/>
          </p:nvPr>
        </p:nvSpPr>
        <p:spPr/>
        <p:txBody>
          <a:bodyPr>
            <a:normAutofit/>
          </a:bodyPr>
          <a:lstStyle/>
          <a:p>
            <a:pPr>
              <a:spcBef>
                <a:spcPts val="0"/>
              </a:spcBef>
              <a:spcAft>
                <a:spcPts val="1200"/>
              </a:spcAft>
            </a:pPr>
            <a:r>
              <a:rPr lang="en-US" sz="2800" dirty="0" smtClean="0"/>
              <a:t>Antibiotic usage</a:t>
            </a:r>
          </a:p>
          <a:p>
            <a:pPr lvl="1">
              <a:spcBef>
                <a:spcPts val="0"/>
              </a:spcBef>
              <a:spcAft>
                <a:spcPts val="1200"/>
              </a:spcAft>
            </a:pPr>
            <a:r>
              <a:rPr lang="en-US" sz="2400" dirty="0" smtClean="0"/>
              <a:t>Redosing</a:t>
            </a:r>
            <a:endParaRPr lang="en-US" sz="2400" dirty="0"/>
          </a:p>
          <a:p>
            <a:pPr lvl="1">
              <a:spcBef>
                <a:spcPts val="0"/>
              </a:spcBef>
              <a:spcAft>
                <a:spcPts val="1200"/>
              </a:spcAft>
            </a:pPr>
            <a:r>
              <a:rPr lang="en-US" sz="2400" dirty="0" smtClean="0"/>
              <a:t>Weight-based dosing of cephalosporins</a:t>
            </a:r>
          </a:p>
          <a:p>
            <a:pPr>
              <a:spcBef>
                <a:spcPts val="0"/>
              </a:spcBef>
              <a:spcAft>
                <a:spcPts val="1200"/>
              </a:spcAft>
            </a:pPr>
            <a:r>
              <a:rPr lang="en-US" sz="2800" dirty="0" smtClean="0"/>
              <a:t>Utilization of mechanical bowel preparation with oral antibiotics </a:t>
            </a:r>
          </a:p>
          <a:p>
            <a:pPr>
              <a:spcBef>
                <a:spcPts val="0"/>
              </a:spcBef>
              <a:spcAft>
                <a:spcPts val="1200"/>
              </a:spcAft>
            </a:pPr>
            <a:r>
              <a:rPr lang="en-US" sz="2800" dirty="0" smtClean="0"/>
              <a:t>Normoglycemia/prevention of hyperglycemia</a:t>
            </a:r>
          </a:p>
          <a:p>
            <a:pPr>
              <a:spcBef>
                <a:spcPts val="0"/>
              </a:spcBef>
              <a:spcAft>
                <a:spcPts val="1200"/>
              </a:spcAft>
            </a:pPr>
            <a:r>
              <a:rPr lang="en-US" sz="2800" dirty="0" smtClean="0"/>
              <a:t>Standardization of skin preparation</a:t>
            </a:r>
          </a:p>
          <a:p>
            <a:pPr marL="0" indent="0">
              <a:spcBef>
                <a:spcPts val="0"/>
              </a:spcBef>
              <a:spcAft>
                <a:spcPts val="1200"/>
              </a:spcAft>
              <a:buNone/>
            </a:pPr>
            <a:endParaRPr lang="en-US" sz="2800" dirty="0"/>
          </a:p>
        </p:txBody>
      </p:sp>
    </p:spTree>
    <p:extLst>
      <p:ext uri="{BB962C8B-B14F-4D97-AF65-F5344CB8AC3E}">
        <p14:creationId xmlns:p14="http://schemas.microsoft.com/office/powerpoint/2010/main" val="3042633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an ASHP article titled “Clinical Practice Guidelines for Antimicrobial Prophylaxis in Surge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80711"/>
            <a:ext cx="7848600" cy="5443889"/>
          </a:xfrm>
          <a:prstGeom prst="rect">
            <a:avLst/>
          </a:prstGeom>
          <a:ln>
            <a:solidFill>
              <a:schemeClr val="bg1">
                <a:lumMod val="75000"/>
              </a:schemeClr>
            </a:solidFill>
          </a:ln>
        </p:spPr>
      </p:pic>
      <p:sp>
        <p:nvSpPr>
          <p:cNvPr id="8" name="TextBox 7"/>
          <p:cNvSpPr txBox="1"/>
          <p:nvPr/>
        </p:nvSpPr>
        <p:spPr>
          <a:xfrm>
            <a:off x="838200" y="6248400"/>
            <a:ext cx="1356782" cy="338554"/>
          </a:xfrm>
          <a:prstGeom prst="rect">
            <a:avLst/>
          </a:prstGeom>
          <a:noFill/>
        </p:spPr>
        <p:txBody>
          <a:bodyPr wrap="none" rtlCol="0">
            <a:spAutoFit/>
          </a:bodyPr>
          <a:lstStyle/>
          <a:p>
            <a:r>
              <a:rPr lang="en-US" sz="1600" i="1" dirty="0" smtClean="0">
                <a:solidFill>
                  <a:schemeClr val="bg1">
                    <a:lumMod val="65000"/>
                  </a:schemeClr>
                </a:solidFill>
              </a:rPr>
              <a:t>Source: ASHP</a:t>
            </a:r>
            <a:r>
              <a:rPr lang="en-US" sz="1600" i="1" baseline="30000" dirty="0" smtClean="0">
                <a:solidFill>
                  <a:schemeClr val="bg1">
                    <a:lumMod val="65000"/>
                  </a:schemeClr>
                </a:solidFill>
              </a:rPr>
              <a:t>6</a:t>
            </a:r>
            <a:endParaRPr lang="en-US" sz="1600" i="1" baseline="30000" dirty="0">
              <a:solidFill>
                <a:schemeClr val="bg1">
                  <a:lumMod val="65000"/>
                </a:schemeClr>
              </a:solidFill>
            </a:endParaRPr>
          </a:p>
        </p:txBody>
      </p:sp>
    </p:spTree>
    <p:extLst>
      <p:ext uri="{BB962C8B-B14F-4D97-AF65-F5344CB8AC3E}">
        <p14:creationId xmlns:p14="http://schemas.microsoft.com/office/powerpoint/2010/main" val="1685663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Antimicrobial Prophylaxis in Surgery</a:t>
            </a:r>
            <a:endParaRPr lang="en-US" dirty="0"/>
          </a:p>
        </p:txBody>
      </p:sp>
      <p:pic>
        <p:nvPicPr>
          <p:cNvPr id="9218" name="Picture 2" descr="A table depicting recommended doses and redosing intervals for commonly used antimicrobials for surgery prophylaxis for adults and pediatrics.&#10;"/>
          <p:cNvPicPr>
            <a:picLocks noChangeAspect="1" noChangeArrowheads="1"/>
          </p:cNvPicPr>
          <p:nvPr/>
        </p:nvPicPr>
        <p:blipFill rotWithShape="1">
          <a:blip r:embed="rId3">
            <a:extLst>
              <a:ext uri="{28A0092B-C50C-407E-A947-70E740481C1C}">
                <a14:useLocalDpi xmlns:a14="http://schemas.microsoft.com/office/drawing/2010/main" val="0"/>
              </a:ext>
            </a:extLst>
          </a:blip>
          <a:srcRect t="1" r="8251" b="20662"/>
          <a:stretch/>
        </p:blipFill>
        <p:spPr bwMode="auto">
          <a:xfrm>
            <a:off x="1371600" y="909672"/>
            <a:ext cx="6431978" cy="544093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Right Arrow 4" descr="An arrow pointing to the right at cefoxitin"/>
          <p:cNvSpPr/>
          <p:nvPr/>
        </p:nvSpPr>
        <p:spPr>
          <a:xfrm>
            <a:off x="161396" y="2738472"/>
            <a:ext cx="978408" cy="146844"/>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7" name="Right Arrow 6" descr="An arrow pointing to the right at Cefazolin"/>
          <p:cNvSpPr/>
          <p:nvPr/>
        </p:nvSpPr>
        <p:spPr>
          <a:xfrm>
            <a:off x="161396" y="2281272"/>
            <a:ext cx="978408" cy="146844"/>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8" name="Right Arrow 7" descr="An arrow pointing to the right at gentamicin"/>
          <p:cNvSpPr/>
          <p:nvPr/>
        </p:nvSpPr>
        <p:spPr>
          <a:xfrm>
            <a:off x="161396" y="3805272"/>
            <a:ext cx="978408" cy="146844"/>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0" name="Left Brace 9" descr="A bracket surrounding oral antibiotics for colorectal surgery prophylaxis: Erythromycin; Metronidazole; Neomycin."/>
          <p:cNvSpPr/>
          <p:nvPr/>
        </p:nvSpPr>
        <p:spPr>
          <a:xfrm>
            <a:off x="1173481" y="5710272"/>
            <a:ext cx="350519" cy="690528"/>
          </a:xfrm>
          <a:prstGeom prst="leftBrace">
            <a:avLst/>
          </a:prstGeom>
          <a:solidFill>
            <a:schemeClr val="bg1"/>
          </a:solidFill>
          <a:ln w="28575">
            <a:solidFill>
              <a:srgbClr val="4BACC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ight Arrow 11" descr="An arrow pointing to the right "/>
          <p:cNvSpPr/>
          <p:nvPr/>
        </p:nvSpPr>
        <p:spPr>
          <a:xfrm>
            <a:off x="161396" y="6017850"/>
            <a:ext cx="978408" cy="146844"/>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1" name="TextBox 10" descr="Bowel prep"/>
          <p:cNvSpPr txBox="1"/>
          <p:nvPr/>
        </p:nvSpPr>
        <p:spPr>
          <a:xfrm>
            <a:off x="70400" y="5329272"/>
            <a:ext cx="1301200" cy="646331"/>
          </a:xfrm>
          <a:prstGeom prst="rect">
            <a:avLst/>
          </a:prstGeom>
          <a:noFill/>
        </p:spPr>
        <p:txBody>
          <a:bodyPr wrap="square" rtlCol="0">
            <a:spAutoFit/>
          </a:bodyPr>
          <a:lstStyle/>
          <a:p>
            <a:pPr algn="r"/>
            <a:r>
              <a:rPr lang="en-US" dirty="0" smtClean="0"/>
              <a:t>Bowel preparation</a:t>
            </a:r>
            <a:endParaRPr lang="en-US" dirty="0"/>
          </a:p>
        </p:txBody>
      </p:sp>
      <p:sp>
        <p:nvSpPr>
          <p:cNvPr id="14" name="TextBox 13" descr="Redosing and weight based dosing"/>
          <p:cNvSpPr txBox="1"/>
          <p:nvPr/>
        </p:nvSpPr>
        <p:spPr>
          <a:xfrm>
            <a:off x="7467600" y="2700650"/>
            <a:ext cx="1905000" cy="923330"/>
          </a:xfrm>
          <a:prstGeom prst="rect">
            <a:avLst/>
          </a:prstGeom>
          <a:noFill/>
        </p:spPr>
        <p:txBody>
          <a:bodyPr wrap="square" rtlCol="0">
            <a:spAutoFit/>
          </a:bodyPr>
          <a:lstStyle/>
          <a:p>
            <a:r>
              <a:rPr lang="en-US" dirty="0" smtClean="0"/>
              <a:t>Redosing and weight-based </a:t>
            </a:r>
            <a:r>
              <a:rPr lang="en-US" dirty="0"/>
              <a:t>d</a:t>
            </a:r>
            <a:r>
              <a:rPr lang="en-US" dirty="0" smtClean="0"/>
              <a:t>osing</a:t>
            </a:r>
            <a:endParaRPr lang="en-US" dirty="0"/>
          </a:p>
        </p:txBody>
      </p:sp>
      <p:sp>
        <p:nvSpPr>
          <p:cNvPr id="13" name="Right Brace 12" descr="A bracket surrounding recommended dosing intervals by the hour."/>
          <p:cNvSpPr/>
          <p:nvPr/>
        </p:nvSpPr>
        <p:spPr>
          <a:xfrm>
            <a:off x="6781800" y="1671672"/>
            <a:ext cx="533400" cy="4038600"/>
          </a:xfrm>
          <a:prstGeom prst="righ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840655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Johns Hopkins Hospital </a:t>
            </a:r>
            <a:r>
              <a:rPr lang="en-US" dirty="0"/>
              <a:t>Antibiotic Poster</a:t>
            </a:r>
            <a:r>
              <a:rPr lang="en-US" sz="2000" dirty="0"/>
              <a:t> </a:t>
            </a:r>
            <a:endParaRPr lang="en-US" dirty="0"/>
          </a:p>
        </p:txBody>
      </p:sp>
      <p:pic>
        <p:nvPicPr>
          <p:cNvPr id="8204" name="Picture 12" descr="A table depicting perioperative antibiotic prophylaxis to prevent surgical site infec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1125"/>
            <a:ext cx="91440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457200" y="762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lgn="ctr"/>
            <a:endParaRPr lang="en-US" sz="3200" dirty="0">
              <a:solidFill>
                <a:srgbClr val="FFFFFF"/>
              </a:solidFill>
            </a:endParaRPr>
          </a:p>
        </p:txBody>
      </p:sp>
      <p:sp>
        <p:nvSpPr>
          <p:cNvPr id="8" name="TextBox 7"/>
          <p:cNvSpPr txBox="1"/>
          <p:nvPr/>
        </p:nvSpPr>
        <p:spPr>
          <a:xfrm>
            <a:off x="1219200" y="1255693"/>
            <a:ext cx="7696200" cy="954107"/>
          </a:xfrm>
          <a:prstGeom prst="rect">
            <a:avLst/>
          </a:prstGeom>
          <a:solidFill>
            <a:schemeClr val="bg1"/>
          </a:solidFill>
        </p:spPr>
        <p:txBody>
          <a:bodyPr wrap="square" rtlCol="0">
            <a:spAutoFit/>
          </a:bodyPr>
          <a:lstStyle/>
          <a:p>
            <a:pPr algn="ctr"/>
            <a:r>
              <a:rPr lang="en-US" sz="2800" dirty="0" smtClean="0">
                <a:latin typeface="Calibri"/>
                <a:cs typeface="Calibri"/>
              </a:rPr>
              <a:t>Perioperative Antibiotic Prophylaxis To </a:t>
            </a:r>
          </a:p>
          <a:p>
            <a:pPr algn="ctr"/>
            <a:r>
              <a:rPr lang="en-US" sz="2800" dirty="0" smtClean="0">
                <a:latin typeface="Calibri"/>
                <a:cs typeface="Calibri"/>
              </a:rPr>
              <a:t>Prevent Surgical Site Infection</a:t>
            </a:r>
            <a:endParaRPr lang="en-US" sz="2800" dirty="0">
              <a:latin typeface="Calibri"/>
              <a:cs typeface="Calibri"/>
            </a:endParaRPr>
          </a:p>
        </p:txBody>
      </p:sp>
    </p:spTree>
    <p:extLst>
      <p:ext uri="{BB962C8B-B14F-4D97-AF65-F5344CB8AC3E}">
        <p14:creationId xmlns:p14="http://schemas.microsoft.com/office/powerpoint/2010/main" val="3797766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FFFFF"/>
                </a:solidFill>
              </a:rPr>
              <a:t>Interventions To Improve Antibiotic Efficacy</a:t>
            </a:r>
            <a:endParaRPr lang="en-US" sz="3200" dirty="0">
              <a:solidFill>
                <a:srgbClr val="FFFFFF"/>
              </a:solidFill>
            </a:endParaRPr>
          </a:p>
        </p:txBody>
      </p:sp>
      <p:sp>
        <p:nvSpPr>
          <p:cNvPr id="4" name="Content Placeholder 3"/>
          <p:cNvSpPr>
            <a:spLocks noGrp="1"/>
          </p:cNvSpPr>
          <p:nvPr>
            <p:ph idx="1"/>
          </p:nvPr>
        </p:nvSpPr>
        <p:spPr/>
        <p:txBody>
          <a:bodyPr>
            <a:noAutofit/>
          </a:bodyPr>
          <a:lstStyle/>
          <a:p>
            <a:pPr>
              <a:spcBef>
                <a:spcPts val="0"/>
              </a:spcBef>
              <a:spcAft>
                <a:spcPts val="600"/>
              </a:spcAft>
            </a:pPr>
            <a:r>
              <a:rPr lang="en-US" sz="2400" dirty="0" smtClean="0"/>
              <a:t>Standardize weight-based dosing of cephalosporins</a:t>
            </a:r>
            <a:endParaRPr lang="en-US" sz="2400" dirty="0"/>
          </a:p>
          <a:p>
            <a:pPr>
              <a:spcBef>
                <a:spcPts val="0"/>
              </a:spcBef>
              <a:spcAft>
                <a:spcPts val="600"/>
              </a:spcAft>
            </a:pPr>
            <a:r>
              <a:rPr lang="en-US" sz="2400" dirty="0" smtClean="0"/>
              <a:t>Standardize antibiotics redosing</a:t>
            </a:r>
          </a:p>
          <a:p>
            <a:pPr lvl="1">
              <a:spcBef>
                <a:spcPts val="0"/>
              </a:spcBef>
              <a:spcAft>
                <a:spcPts val="600"/>
              </a:spcAft>
            </a:pPr>
            <a:r>
              <a:rPr lang="en-US" sz="2000" dirty="0" smtClean="0"/>
              <a:t>Maintain therapeutic antibiotic serum levels throughout procedure</a:t>
            </a:r>
            <a:endParaRPr lang="en-US" sz="2000" dirty="0"/>
          </a:p>
          <a:p>
            <a:pPr lvl="1">
              <a:spcBef>
                <a:spcPts val="0"/>
              </a:spcBef>
              <a:spcAft>
                <a:spcPts val="600"/>
              </a:spcAft>
            </a:pPr>
            <a:r>
              <a:rPr lang="en-US" sz="2000" dirty="0" smtClean="0"/>
              <a:t>Reconsider the use of cefoxitin due to its short redosing interval</a:t>
            </a:r>
          </a:p>
          <a:p>
            <a:pPr>
              <a:spcBef>
                <a:spcPts val="0"/>
              </a:spcBef>
              <a:spcAft>
                <a:spcPts val="600"/>
              </a:spcAft>
            </a:pPr>
            <a:r>
              <a:rPr lang="en-US" sz="2400" dirty="0" smtClean="0"/>
              <a:t>Audit your practice!</a:t>
            </a:r>
          </a:p>
          <a:p>
            <a:pPr>
              <a:spcBef>
                <a:spcPts val="0"/>
              </a:spcBef>
              <a:spcAft>
                <a:spcPts val="600"/>
              </a:spcAft>
            </a:pPr>
            <a:r>
              <a:rPr lang="en-US" sz="2400" dirty="0" smtClean="0"/>
              <a:t>Standardize selections based on your hospital procedures</a:t>
            </a:r>
          </a:p>
          <a:p>
            <a:pPr>
              <a:spcBef>
                <a:spcPts val="0"/>
              </a:spcBef>
              <a:spcAft>
                <a:spcPts val="600"/>
              </a:spcAft>
            </a:pPr>
            <a:r>
              <a:rPr lang="en-US" sz="2400" dirty="0" smtClean="0"/>
              <a:t>Engage surgery, nursing, and anesthesia areas to implement a standard protocol</a:t>
            </a:r>
          </a:p>
          <a:p>
            <a:pPr>
              <a:spcBef>
                <a:spcPts val="0"/>
              </a:spcBef>
              <a:spcAft>
                <a:spcPts val="600"/>
              </a:spcAft>
            </a:pPr>
            <a:r>
              <a:rPr lang="en-US" sz="2400" dirty="0" smtClean="0"/>
              <a:t>Consider integrating into electronic medical record, if available</a:t>
            </a:r>
          </a:p>
          <a:p>
            <a:pPr>
              <a:spcBef>
                <a:spcPts val="0"/>
              </a:spcBef>
              <a:spcAft>
                <a:spcPts val="600"/>
              </a:spcAft>
            </a:pPr>
            <a:r>
              <a:rPr lang="en-US" sz="2400" dirty="0" smtClean="0"/>
              <a:t>Audit your results and share success</a:t>
            </a:r>
            <a:endParaRPr lang="en-US" sz="2400" dirty="0"/>
          </a:p>
        </p:txBody>
      </p:sp>
    </p:spTree>
    <p:extLst>
      <p:ext uri="{BB962C8B-B14F-4D97-AF65-F5344CB8AC3E}">
        <p14:creationId xmlns:p14="http://schemas.microsoft.com/office/powerpoint/2010/main" val="2978002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rPr>
              <a:t>Hyperglycemia and Infection</a:t>
            </a:r>
            <a:endParaRPr lang="en-US" sz="3200" dirty="0">
              <a:solidFill>
                <a:srgbClr val="FFFFFF"/>
              </a:solidFill>
            </a:endParaRPr>
          </a:p>
        </p:txBody>
      </p:sp>
      <p:sp>
        <p:nvSpPr>
          <p:cNvPr id="8" name="TextBox 7"/>
          <p:cNvSpPr txBox="1"/>
          <p:nvPr/>
        </p:nvSpPr>
        <p:spPr>
          <a:xfrm>
            <a:off x="5257800" y="1219200"/>
            <a:ext cx="3505200" cy="1261884"/>
          </a:xfrm>
          <a:prstGeom prst="rect">
            <a:avLst/>
          </a:prstGeom>
          <a:solidFill>
            <a:srgbClr val="FFFFFF"/>
          </a:solidFill>
        </p:spPr>
        <p:txBody>
          <a:bodyPr wrap="square" rtlCol="0">
            <a:spAutoFit/>
          </a:bodyPr>
          <a:lstStyle/>
          <a:p>
            <a:r>
              <a:rPr lang="en-US" sz="2800" dirty="0">
                <a:solidFill>
                  <a:srgbClr val="0098AA"/>
                </a:solidFill>
                <a:cs typeface="Arial"/>
              </a:rPr>
              <a:t>Goal</a:t>
            </a:r>
          </a:p>
          <a:p>
            <a:r>
              <a:rPr lang="en-US" sz="2400" dirty="0">
                <a:cs typeface="Arial"/>
              </a:rPr>
              <a:t>Glucose &lt;180mg/dl in all hospitalized </a:t>
            </a:r>
            <a:r>
              <a:rPr lang="en-US" sz="2400" dirty="0" smtClean="0">
                <a:cs typeface="Arial"/>
              </a:rPr>
              <a:t>patients</a:t>
            </a:r>
            <a:endParaRPr lang="en-US" sz="2400" dirty="0">
              <a:cs typeface="Arial"/>
            </a:endParaRPr>
          </a:p>
        </p:txBody>
      </p:sp>
      <p:sp>
        <p:nvSpPr>
          <p:cNvPr id="9" name="TextBox 8"/>
          <p:cNvSpPr txBox="1"/>
          <p:nvPr/>
        </p:nvSpPr>
        <p:spPr>
          <a:xfrm>
            <a:off x="609600" y="5739824"/>
            <a:ext cx="4953000" cy="58477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smtClean="0"/>
              <a:t>Postoperative hyperglycemia is associated with an </a:t>
            </a:r>
          </a:p>
          <a:p>
            <a:pPr algn="ctr"/>
            <a:r>
              <a:rPr lang="en-US" sz="1600" dirty="0" smtClean="0"/>
              <a:t>increased risk of SSI in general surgery patients.</a:t>
            </a:r>
            <a:endParaRPr lang="en-US" sz="1600" dirty="0"/>
          </a:p>
        </p:txBody>
      </p:sp>
      <p:sp>
        <p:nvSpPr>
          <p:cNvPr id="4" name="Content Placeholder 3"/>
          <p:cNvSpPr>
            <a:spLocks noGrp="1"/>
          </p:cNvSpPr>
          <p:nvPr>
            <p:ph idx="1"/>
          </p:nvPr>
        </p:nvSpPr>
        <p:spPr>
          <a:xfrm>
            <a:off x="457200" y="1219200"/>
            <a:ext cx="4876800" cy="4734296"/>
          </a:xfrm>
        </p:spPr>
        <p:txBody>
          <a:bodyPr>
            <a:noAutofit/>
          </a:bodyPr>
          <a:lstStyle/>
          <a:p>
            <a:pPr marL="0" indent="0">
              <a:buNone/>
            </a:pPr>
            <a:r>
              <a:rPr lang="en-US" sz="2800" dirty="0" smtClean="0">
                <a:solidFill>
                  <a:srgbClr val="0098AA"/>
                </a:solidFill>
              </a:rPr>
              <a:t>Background</a:t>
            </a:r>
            <a:endParaRPr lang="en-US" sz="2800" dirty="0">
              <a:solidFill>
                <a:srgbClr val="0098AA"/>
              </a:solidFill>
            </a:endParaRPr>
          </a:p>
          <a:p>
            <a:r>
              <a:rPr lang="en-US" sz="2400" dirty="0" smtClean="0"/>
              <a:t>Hyperglycemia </a:t>
            </a:r>
            <a:r>
              <a:rPr lang="en-US" sz="2400" dirty="0"/>
              <a:t>is common </a:t>
            </a:r>
            <a:r>
              <a:rPr lang="en-US" sz="2400" dirty="0" smtClean="0"/>
              <a:t>in hospitalized patients</a:t>
            </a:r>
          </a:p>
          <a:p>
            <a:r>
              <a:rPr lang="en-US" sz="2400" dirty="0" smtClean="0"/>
              <a:t>38</a:t>
            </a:r>
            <a:r>
              <a:rPr lang="en-US" sz="2400" dirty="0"/>
              <a:t>% of medical and surgical patients had </a:t>
            </a:r>
            <a:r>
              <a:rPr lang="en-US" sz="2400" dirty="0" smtClean="0"/>
              <a:t>hyperglycemia</a:t>
            </a:r>
          </a:p>
          <a:p>
            <a:pPr lvl="1"/>
            <a:r>
              <a:rPr lang="en-US" sz="2000" dirty="0" smtClean="0"/>
              <a:t>26</a:t>
            </a:r>
            <a:r>
              <a:rPr lang="en-US" sz="2000" dirty="0"/>
              <a:t>% </a:t>
            </a:r>
            <a:r>
              <a:rPr lang="en-US" sz="2000" dirty="0" smtClean="0"/>
              <a:t>diabetic</a:t>
            </a:r>
          </a:p>
          <a:p>
            <a:pPr lvl="1"/>
            <a:r>
              <a:rPr lang="en-US" sz="2000" dirty="0" smtClean="0"/>
              <a:t>12</a:t>
            </a:r>
            <a:r>
              <a:rPr lang="en-US" sz="2000" dirty="0"/>
              <a:t>% </a:t>
            </a:r>
            <a:r>
              <a:rPr lang="en-US" sz="2000" dirty="0" smtClean="0"/>
              <a:t>nondiabetic</a:t>
            </a:r>
          </a:p>
          <a:p>
            <a:r>
              <a:rPr lang="en-US" sz="2400" dirty="0" smtClean="0"/>
              <a:t>In </a:t>
            </a:r>
            <a:r>
              <a:rPr lang="en-US" sz="2400" dirty="0"/>
              <a:t>cardiac surgery, degree of </a:t>
            </a:r>
            <a:r>
              <a:rPr lang="en-US" sz="2400" dirty="0" smtClean="0"/>
              <a:t>postoperative hyperglycemia </a:t>
            </a:r>
            <a:r>
              <a:rPr lang="en-US" sz="2400" dirty="0"/>
              <a:t>correlates with SSI, adopted as SCIP </a:t>
            </a:r>
            <a:r>
              <a:rPr lang="en-US" sz="2400" dirty="0" smtClean="0"/>
              <a:t>measures</a:t>
            </a:r>
          </a:p>
        </p:txBody>
      </p:sp>
      <p:grpSp>
        <p:nvGrpSpPr>
          <p:cNvPr id="13" name="Group 12" descr="Line graph shows the correlation between infection rate and Post-Op Glucose levels. Post-operative hyperglycemia is associated with increased risk of SSI in general surgery patients. Reference: Ramos, et al. 2008." title="Hypoglycemia and SSI"/>
          <p:cNvGrpSpPr/>
          <p:nvPr/>
        </p:nvGrpSpPr>
        <p:grpSpPr>
          <a:xfrm>
            <a:off x="5080374" y="2383686"/>
            <a:ext cx="3458979" cy="2891134"/>
            <a:chOff x="5080374" y="2688486"/>
            <a:chExt cx="3458979" cy="2891134"/>
          </a:xfrm>
        </p:grpSpPr>
        <p:pic>
          <p:nvPicPr>
            <p:cNvPr id="6" name="Picture 5" descr="Line graph shows the correlation between infection rate and Post-Op Glucose levels. Post-operative hyperglycemia is associated with increased risk of SSI in general surgery patients.&#10;&#10;Reference: Ramos, et al. 2008."/>
            <p:cNvPicPr>
              <a:picLocks noChangeAspect="1" noChangeArrowheads="1"/>
            </p:cNvPicPr>
            <p:nvPr/>
          </p:nvPicPr>
          <p:blipFill rotWithShape="1">
            <a:blip r:embed="rId3">
              <a:extLst>
                <a:ext uri="{28A0092B-C50C-407E-A947-70E740481C1C}">
                  <a14:useLocalDpi xmlns:a14="http://schemas.microsoft.com/office/drawing/2010/main" val="0"/>
                </a:ext>
              </a:extLst>
            </a:blip>
            <a:srcRect l="3124" t="28655" r="12028" b="7977"/>
            <a:stretch/>
          </p:blipFill>
          <p:spPr bwMode="auto">
            <a:xfrm>
              <a:off x="5080374" y="2688486"/>
              <a:ext cx="3458979" cy="289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867400" y="5267326"/>
              <a:ext cx="2438400" cy="307777"/>
            </a:xfrm>
            <a:prstGeom prst="rect">
              <a:avLst/>
            </a:prstGeom>
            <a:solidFill>
              <a:schemeClr val="bg1"/>
            </a:solidFill>
          </p:spPr>
          <p:txBody>
            <a:bodyPr wrap="square" rtlCol="0">
              <a:spAutoFit/>
            </a:bodyPr>
            <a:lstStyle/>
            <a:p>
              <a:pPr algn="ctr"/>
              <a:r>
                <a:rPr lang="en-US" sz="1400" b="1" dirty="0" smtClean="0"/>
                <a:t>Postoperative Glucose Levels</a:t>
              </a:r>
              <a:endParaRPr lang="en-US" sz="1400" b="1" dirty="0"/>
            </a:p>
          </p:txBody>
        </p:sp>
        <p:sp>
          <p:nvSpPr>
            <p:cNvPr id="12" name="TextBox 11"/>
            <p:cNvSpPr txBox="1"/>
            <p:nvPr/>
          </p:nvSpPr>
          <p:spPr>
            <a:xfrm rot="16200000">
              <a:off x="4189512" y="3808512"/>
              <a:ext cx="2133599" cy="307777"/>
            </a:xfrm>
            <a:prstGeom prst="rect">
              <a:avLst/>
            </a:prstGeom>
            <a:solidFill>
              <a:schemeClr val="bg1"/>
            </a:solidFill>
          </p:spPr>
          <p:txBody>
            <a:bodyPr wrap="square" rtlCol="0">
              <a:spAutoFit/>
            </a:bodyPr>
            <a:lstStyle/>
            <a:p>
              <a:pPr algn="ctr"/>
              <a:r>
                <a:rPr lang="en-US" sz="1400" b="1" dirty="0" smtClean="0"/>
                <a:t>Infection (%)</a:t>
              </a:r>
              <a:endParaRPr lang="en-US" sz="1400" b="1" dirty="0"/>
            </a:p>
          </p:txBody>
        </p:sp>
      </p:grpSp>
    </p:spTree>
    <p:extLst>
      <p:ext uri="{BB962C8B-B14F-4D97-AF65-F5344CB8AC3E}">
        <p14:creationId xmlns:p14="http://schemas.microsoft.com/office/powerpoint/2010/main" val="2950495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3200" dirty="0" smtClean="0">
                <a:solidFill>
                  <a:schemeClr val="bg1"/>
                </a:solidFill>
              </a:rPr>
              <a:t>University of Washington/Glucose Control</a:t>
            </a:r>
            <a:endParaRPr lang="en-US" sz="3200" dirty="0">
              <a:solidFill>
                <a:schemeClr val="bg1"/>
              </a:solidFill>
            </a:endParaRPr>
          </a:p>
        </p:txBody>
      </p:sp>
      <p:pic>
        <p:nvPicPr>
          <p:cNvPr id="9218" name="Picture 2" descr="An image of a glucose auditing tool used by the University of Washing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6229350" cy="505484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5513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rPr>
              <a:t>Could You Improve Glycemic Management?</a:t>
            </a:r>
            <a:endParaRPr lang="en-US" sz="3200" dirty="0">
              <a:solidFill>
                <a:schemeClr val="bg1"/>
              </a:solidFill>
            </a:endParaRPr>
          </a:p>
        </p:txBody>
      </p:sp>
      <p:sp>
        <p:nvSpPr>
          <p:cNvPr id="4" name="Content Placeholder 3"/>
          <p:cNvSpPr>
            <a:spLocks noGrp="1"/>
          </p:cNvSpPr>
          <p:nvPr>
            <p:ph idx="1"/>
          </p:nvPr>
        </p:nvSpPr>
        <p:spPr/>
        <p:txBody>
          <a:bodyPr>
            <a:noAutofit/>
          </a:bodyPr>
          <a:lstStyle/>
          <a:p>
            <a:pPr>
              <a:spcBef>
                <a:spcPts val="0"/>
              </a:spcBef>
              <a:spcAft>
                <a:spcPts val="1200"/>
              </a:spcAft>
            </a:pPr>
            <a:r>
              <a:rPr lang="en-US" sz="2800" dirty="0" smtClean="0"/>
              <a:t>Audit your current practice</a:t>
            </a:r>
          </a:p>
          <a:p>
            <a:pPr>
              <a:spcBef>
                <a:spcPts val="0"/>
              </a:spcBef>
              <a:spcAft>
                <a:spcPts val="1200"/>
              </a:spcAft>
            </a:pPr>
            <a:r>
              <a:rPr lang="en-US" sz="2800" dirty="0" smtClean="0"/>
              <a:t>Do you have a policy?</a:t>
            </a:r>
            <a:endParaRPr lang="en-US" sz="2800" dirty="0"/>
          </a:p>
          <a:p>
            <a:pPr>
              <a:spcBef>
                <a:spcPts val="0"/>
              </a:spcBef>
              <a:spcAft>
                <a:spcPts val="1200"/>
              </a:spcAft>
            </a:pPr>
            <a:r>
              <a:rPr lang="en-US" sz="2800" dirty="0" smtClean="0"/>
              <a:t>Consider gathering a multidisciplinary team </a:t>
            </a:r>
            <a:r>
              <a:rPr lang="en-US" sz="2800" dirty="0"/>
              <a:t>to develop a protocol for your </a:t>
            </a:r>
            <a:r>
              <a:rPr lang="en-US" sz="2800" dirty="0" smtClean="0"/>
              <a:t>hospital</a:t>
            </a:r>
          </a:p>
          <a:p>
            <a:pPr lvl="1">
              <a:spcBef>
                <a:spcPts val="0"/>
              </a:spcBef>
              <a:spcAft>
                <a:spcPts val="1200"/>
              </a:spcAft>
              <a:buClr>
                <a:schemeClr val="accent5"/>
              </a:buClr>
            </a:pPr>
            <a:r>
              <a:rPr lang="en-US" sz="2400" dirty="0"/>
              <a:t>Endocrinology </a:t>
            </a:r>
          </a:p>
          <a:p>
            <a:pPr lvl="1">
              <a:spcBef>
                <a:spcPts val="0"/>
              </a:spcBef>
              <a:spcAft>
                <a:spcPts val="1200"/>
              </a:spcAft>
              <a:buClr>
                <a:schemeClr val="accent5"/>
              </a:buClr>
            </a:pPr>
            <a:r>
              <a:rPr lang="en-US" sz="2400" dirty="0"/>
              <a:t>Surgery </a:t>
            </a:r>
          </a:p>
          <a:p>
            <a:pPr lvl="1">
              <a:spcBef>
                <a:spcPts val="0"/>
              </a:spcBef>
              <a:spcAft>
                <a:spcPts val="1200"/>
              </a:spcAft>
              <a:buClr>
                <a:schemeClr val="accent5"/>
              </a:buClr>
            </a:pPr>
            <a:r>
              <a:rPr lang="en-US" sz="2400" dirty="0"/>
              <a:t>Anesthesiology</a:t>
            </a:r>
          </a:p>
          <a:p>
            <a:pPr lvl="1">
              <a:spcBef>
                <a:spcPts val="0"/>
              </a:spcBef>
              <a:spcAft>
                <a:spcPts val="1200"/>
              </a:spcAft>
              <a:buClr>
                <a:schemeClr val="accent5"/>
              </a:buClr>
            </a:pPr>
            <a:r>
              <a:rPr lang="en-US" sz="2400" dirty="0" smtClean="0"/>
              <a:t>Nursing, ward and preoperative</a:t>
            </a:r>
            <a:endParaRPr lang="en-US" dirty="0"/>
          </a:p>
        </p:txBody>
      </p:sp>
    </p:spTree>
    <p:extLst>
      <p:ext uri="{BB962C8B-B14F-4D97-AF65-F5344CB8AC3E}">
        <p14:creationId xmlns:p14="http://schemas.microsoft.com/office/powerpoint/2010/main" val="960305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rPr>
              <a:t>Background</a:t>
            </a:r>
            <a:r>
              <a:rPr lang="en-US" sz="3200" baseline="30000" dirty="0" smtClean="0">
                <a:solidFill>
                  <a:srgbClr val="FFFFFF"/>
                </a:solidFill>
              </a:rPr>
              <a:t>1</a:t>
            </a:r>
            <a:endParaRPr lang="en-US" sz="3200" baseline="30000" dirty="0">
              <a:solidFill>
                <a:srgbClr val="FFFFFF"/>
              </a:solidFill>
            </a:endParaRPr>
          </a:p>
        </p:txBody>
      </p:sp>
      <p:sp>
        <p:nvSpPr>
          <p:cNvPr id="4" name="Content Placeholder 3"/>
          <p:cNvSpPr>
            <a:spLocks noGrp="1"/>
          </p:cNvSpPr>
          <p:nvPr>
            <p:ph idx="1"/>
          </p:nvPr>
        </p:nvSpPr>
        <p:spPr/>
        <p:txBody>
          <a:bodyPr>
            <a:normAutofit/>
          </a:bodyPr>
          <a:lstStyle/>
          <a:p>
            <a:pPr marL="0" indent="0">
              <a:spcBef>
                <a:spcPts val="0"/>
              </a:spcBef>
              <a:spcAft>
                <a:spcPts val="1200"/>
              </a:spcAft>
              <a:buNone/>
            </a:pPr>
            <a:r>
              <a:rPr lang="en-US" sz="2800" dirty="0">
                <a:solidFill>
                  <a:srgbClr val="4BACC6"/>
                </a:solidFill>
              </a:rPr>
              <a:t>Surgical </a:t>
            </a:r>
            <a:r>
              <a:rPr lang="en-US" sz="2800" dirty="0" smtClean="0">
                <a:solidFill>
                  <a:srgbClr val="4BACC6"/>
                </a:solidFill>
              </a:rPr>
              <a:t>site </a:t>
            </a:r>
            <a:r>
              <a:rPr lang="en-US" sz="2800" dirty="0">
                <a:solidFill>
                  <a:srgbClr val="4BACC6"/>
                </a:solidFill>
              </a:rPr>
              <a:t>i</a:t>
            </a:r>
            <a:r>
              <a:rPr lang="en-US" sz="2800" dirty="0" smtClean="0">
                <a:solidFill>
                  <a:srgbClr val="4BACC6"/>
                </a:solidFill>
              </a:rPr>
              <a:t>nfections—</a:t>
            </a:r>
          </a:p>
          <a:p>
            <a:pPr>
              <a:spcBef>
                <a:spcPts val="0"/>
              </a:spcBef>
              <a:spcAft>
                <a:spcPts val="1200"/>
              </a:spcAft>
            </a:pPr>
            <a:r>
              <a:rPr lang="en-US" sz="2400" dirty="0" smtClean="0"/>
              <a:t>Are the most common nosocomial infections in the surgical patient</a:t>
            </a:r>
          </a:p>
          <a:p>
            <a:pPr>
              <a:spcBef>
                <a:spcPts val="0"/>
              </a:spcBef>
              <a:spcAft>
                <a:spcPts val="1200"/>
              </a:spcAft>
            </a:pPr>
            <a:r>
              <a:rPr lang="en-US" sz="2400" dirty="0" smtClean="0"/>
              <a:t>Are the most common colorectal abdominal surgery complications (3–30%)</a:t>
            </a:r>
          </a:p>
          <a:p>
            <a:pPr>
              <a:spcBef>
                <a:spcPts val="0"/>
              </a:spcBef>
              <a:spcAft>
                <a:spcPts val="1200"/>
              </a:spcAft>
            </a:pPr>
            <a:r>
              <a:rPr lang="en-US" sz="2400" dirty="0" smtClean="0"/>
              <a:t>Are associated with increased length of stay, readmission, and mortality</a:t>
            </a:r>
          </a:p>
          <a:p>
            <a:pPr>
              <a:spcBef>
                <a:spcPts val="0"/>
              </a:spcBef>
              <a:spcAft>
                <a:spcPts val="1200"/>
              </a:spcAft>
            </a:pPr>
            <a:r>
              <a:rPr lang="en-US" sz="2400" dirty="0" smtClean="0"/>
              <a:t>Cost, depending on infection location, </a:t>
            </a:r>
            <a:r>
              <a:rPr lang="en-US" sz="2400" dirty="0"/>
              <a:t>$</a:t>
            </a:r>
            <a:r>
              <a:rPr lang="en-US" sz="2400" dirty="0" smtClean="0"/>
              <a:t>6,200–$15,000 per patient  (superficial vs. organ space)</a:t>
            </a:r>
            <a:endParaRPr lang="en-US" sz="2400" dirty="0"/>
          </a:p>
        </p:txBody>
      </p:sp>
      <p:sp>
        <p:nvSpPr>
          <p:cNvPr id="6" name="TextBox 5"/>
          <p:cNvSpPr txBox="1"/>
          <p:nvPr/>
        </p:nvSpPr>
        <p:spPr>
          <a:xfrm>
            <a:off x="1181100" y="11938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64652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solidFill>
              </a:rPr>
              <a:t>Preparation of the Surgical Site</a:t>
            </a:r>
            <a:endParaRPr lang="en-US" sz="3200" dirty="0">
              <a:solidFill>
                <a:schemeClr val="bg1"/>
              </a:solidFill>
            </a:endParaRPr>
          </a:p>
        </p:txBody>
      </p:sp>
      <p:sp>
        <p:nvSpPr>
          <p:cNvPr id="4" name="Content Placeholder 3"/>
          <p:cNvSpPr>
            <a:spLocks noGrp="1"/>
          </p:cNvSpPr>
          <p:nvPr>
            <p:ph idx="1"/>
          </p:nvPr>
        </p:nvSpPr>
        <p:spPr>
          <a:xfrm>
            <a:off x="457200" y="1524000"/>
            <a:ext cx="3962400" cy="4734296"/>
          </a:xfrm>
        </p:spPr>
        <p:txBody>
          <a:bodyPr>
            <a:noAutofit/>
          </a:bodyPr>
          <a:lstStyle/>
          <a:p>
            <a:pPr marL="0" indent="0">
              <a:buNone/>
            </a:pPr>
            <a:r>
              <a:rPr lang="en-US" sz="2400" dirty="0" smtClean="0">
                <a:solidFill>
                  <a:schemeClr val="accent5"/>
                </a:solidFill>
              </a:rPr>
              <a:t>Background</a:t>
            </a:r>
          </a:p>
          <a:p>
            <a:r>
              <a:rPr lang="en-US" sz="2400" dirty="0" smtClean="0"/>
              <a:t>More than a thousand bacteria types reside on the skin</a:t>
            </a:r>
          </a:p>
          <a:p>
            <a:r>
              <a:rPr lang="en-US" sz="2400" dirty="0" smtClean="0"/>
              <a:t>Staphylococcus and streptococcus species, among many others</a:t>
            </a:r>
          </a:p>
          <a:p>
            <a:pPr marL="0" indent="0">
              <a:buNone/>
            </a:pPr>
            <a:endParaRPr lang="en-US" sz="2400" dirty="0" smtClean="0"/>
          </a:p>
          <a:p>
            <a:pPr marL="0" indent="0">
              <a:buNone/>
            </a:pPr>
            <a:r>
              <a:rPr lang="en-US" sz="2400" dirty="0" smtClean="0">
                <a:solidFill>
                  <a:srgbClr val="4BACC6"/>
                </a:solidFill>
              </a:rPr>
              <a:t>Goal of Skin </a:t>
            </a:r>
            <a:r>
              <a:rPr lang="en-US" sz="2400" dirty="0">
                <a:solidFill>
                  <a:srgbClr val="4BACC6"/>
                </a:solidFill>
              </a:rPr>
              <a:t>P</a:t>
            </a:r>
            <a:r>
              <a:rPr lang="en-US" sz="2400" dirty="0" smtClean="0">
                <a:solidFill>
                  <a:srgbClr val="4BACC6"/>
                </a:solidFill>
              </a:rPr>
              <a:t>reparation</a:t>
            </a:r>
            <a:endParaRPr lang="en-US" sz="2400" dirty="0">
              <a:solidFill>
                <a:srgbClr val="4BACC6"/>
              </a:solidFill>
            </a:endParaRPr>
          </a:p>
          <a:p>
            <a:r>
              <a:rPr lang="en-US" sz="2400" dirty="0" smtClean="0"/>
              <a:t>Reduce bacterial burden on skin prior to incision</a:t>
            </a:r>
          </a:p>
        </p:txBody>
      </p:sp>
      <p:sp>
        <p:nvSpPr>
          <p:cNvPr id="6" name="Content Placeholder 3"/>
          <p:cNvSpPr txBox="1">
            <a:spLocks/>
          </p:cNvSpPr>
          <p:nvPr/>
        </p:nvSpPr>
        <p:spPr>
          <a:xfrm>
            <a:off x="4419600" y="1524000"/>
            <a:ext cx="4343400" cy="411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dirty="0" smtClean="0">
                <a:solidFill>
                  <a:srgbClr val="4BACC6"/>
                </a:solidFill>
                <a:latin typeface="+mn-lt"/>
              </a:rPr>
              <a:t>Best Practice Skin Preparation</a:t>
            </a:r>
          </a:p>
          <a:p>
            <a:pPr defTabSz="457200">
              <a:buClr>
                <a:schemeClr val="accent5"/>
              </a:buClr>
              <a:buFont typeface="Arial"/>
              <a:buChar char="•"/>
            </a:pPr>
            <a:r>
              <a:rPr lang="en-US" sz="2400" dirty="0">
                <a:latin typeface="+mn-lt"/>
                <a:cs typeface="+mn-cs"/>
              </a:rPr>
              <a:t>Dual agent skin preparation</a:t>
            </a:r>
          </a:p>
          <a:p>
            <a:pPr marL="742950" lvl="2" indent="-342900" defTabSz="457200">
              <a:buClr>
                <a:schemeClr val="accent5"/>
              </a:buClr>
              <a:buFont typeface="Arial"/>
              <a:buChar char="•"/>
            </a:pPr>
            <a:r>
              <a:rPr lang="en-US" sz="2400" dirty="0">
                <a:latin typeface="+mn-lt"/>
                <a:cs typeface="+mn-cs"/>
              </a:rPr>
              <a:t>Chlorhexidine + alcohol OR</a:t>
            </a:r>
          </a:p>
          <a:p>
            <a:pPr marL="742950" lvl="2" indent="-342900" defTabSz="457200">
              <a:buClr>
                <a:schemeClr val="accent5"/>
              </a:buClr>
              <a:buFont typeface="Arial"/>
              <a:buChar char="•"/>
            </a:pPr>
            <a:r>
              <a:rPr lang="en-US" sz="2400" dirty="0">
                <a:latin typeface="+mn-lt"/>
                <a:cs typeface="+mn-cs"/>
              </a:rPr>
              <a:t>Povidone + iodine + alcohol</a:t>
            </a:r>
          </a:p>
          <a:p>
            <a:pPr defTabSz="457200">
              <a:buClr>
                <a:schemeClr val="accent5"/>
              </a:buClr>
              <a:buFont typeface="Arial"/>
              <a:buChar char="•"/>
            </a:pPr>
            <a:r>
              <a:rPr lang="en-US" sz="2400" dirty="0">
                <a:latin typeface="+mn-lt"/>
                <a:cs typeface="+mn-cs"/>
              </a:rPr>
              <a:t>Include alcohol to increase durability of sterilization</a:t>
            </a:r>
          </a:p>
          <a:p>
            <a:pPr defTabSz="457200">
              <a:buClr>
                <a:schemeClr val="accent5"/>
              </a:buClr>
              <a:buFont typeface="Arial"/>
              <a:buChar char="•"/>
            </a:pPr>
            <a:r>
              <a:rPr lang="en-US" sz="2400" dirty="0">
                <a:latin typeface="+mn-lt"/>
                <a:cs typeface="+mn-cs"/>
              </a:rPr>
              <a:t>Apply to specification, both in duration and amount</a:t>
            </a:r>
          </a:p>
          <a:p>
            <a:pPr defTabSz="457200">
              <a:buClr>
                <a:schemeClr val="accent5"/>
              </a:buClr>
              <a:buFont typeface="Arial"/>
              <a:buChar char="•"/>
            </a:pPr>
            <a:r>
              <a:rPr lang="en-US" sz="2400" dirty="0">
                <a:latin typeface="+mn-lt"/>
                <a:cs typeface="+mn-cs"/>
              </a:rPr>
              <a:t>Must be dry before incision</a:t>
            </a:r>
          </a:p>
        </p:txBody>
      </p:sp>
    </p:spTree>
    <p:extLst>
      <p:ext uri="{BB962C8B-B14F-4D97-AF65-F5344CB8AC3E}">
        <p14:creationId xmlns:p14="http://schemas.microsoft.com/office/powerpoint/2010/main" val="1482625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n image of a journal article  from the New England Journal of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75" y="640080"/>
            <a:ext cx="6676625" cy="329184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descr="An image of a journal  article from Infection Control Hospital Epidemi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307080"/>
            <a:ext cx="7344770" cy="301752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descr="ChloraPrep better than Betadine&#10;"/>
          <p:cNvSpPr txBox="1"/>
          <p:nvPr/>
        </p:nvSpPr>
        <p:spPr>
          <a:xfrm>
            <a:off x="6324600" y="1706880"/>
            <a:ext cx="2133600" cy="646331"/>
          </a:xfrm>
          <a:prstGeom prst="rect">
            <a:avLst/>
          </a:prstGeom>
          <a:solidFill>
            <a:schemeClr val="accent5">
              <a:lumMod val="60000"/>
              <a:lumOff val="40000"/>
            </a:schemeClr>
          </a:solidFill>
          <a:ln>
            <a:noFill/>
          </a:ln>
          <a:effectLst/>
        </p:spPr>
        <p:txBody>
          <a:bodyPr wrap="square" rtlCol="0">
            <a:noAutofit/>
          </a:bodyPr>
          <a:lstStyle/>
          <a:p>
            <a:pPr algn="ctr"/>
            <a:r>
              <a:rPr lang="en-US" dirty="0" smtClean="0">
                <a:latin typeface="Gill Sans MT"/>
                <a:cs typeface="Gill Sans MT"/>
              </a:rPr>
              <a:t>ChloraPrep better than Betadine</a:t>
            </a:r>
            <a:endParaRPr lang="en-US" dirty="0">
              <a:latin typeface="Gill Sans MT"/>
              <a:cs typeface="Gill Sans MT"/>
            </a:endParaRPr>
          </a:p>
        </p:txBody>
      </p:sp>
      <p:sp>
        <p:nvSpPr>
          <p:cNvPr id="8" name="TextBox 7" descr="ChloraPrep and DuraPrep better than Betadine&#10;"/>
          <p:cNvSpPr txBox="1"/>
          <p:nvPr/>
        </p:nvSpPr>
        <p:spPr>
          <a:xfrm>
            <a:off x="6781800" y="3679150"/>
            <a:ext cx="2133600" cy="923330"/>
          </a:xfrm>
          <a:prstGeom prst="rect">
            <a:avLst/>
          </a:prstGeom>
          <a:solidFill>
            <a:schemeClr val="accent5">
              <a:lumMod val="60000"/>
              <a:lumOff val="40000"/>
            </a:schemeClr>
          </a:solidFill>
          <a:ln>
            <a:noFill/>
          </a:ln>
          <a:effectLst/>
        </p:spPr>
        <p:txBody>
          <a:bodyPr wrap="square" rtlCol="0">
            <a:spAutoFit/>
          </a:bodyPr>
          <a:lstStyle>
            <a:defPPr>
              <a:defRPr lang="en-US"/>
            </a:defPPr>
            <a:lvl1pPr algn="ctr">
              <a:defRPr>
                <a:effectLst>
                  <a:outerShdw blurRad="50800" dist="38100" dir="2700000" algn="tl" rotWithShape="0">
                    <a:prstClr val="black">
                      <a:alpha val="40000"/>
                    </a:prstClr>
                  </a:outerShdw>
                </a:effectLst>
              </a:defRPr>
            </a:lvl1pPr>
          </a:lstStyle>
          <a:p>
            <a:r>
              <a:rPr lang="en-US" dirty="0" smtClean="0">
                <a:effectLst/>
                <a:latin typeface="Gill Sans MT"/>
                <a:cs typeface="Gill Sans MT"/>
              </a:rPr>
              <a:t>ChloraPrep </a:t>
            </a:r>
            <a:r>
              <a:rPr lang="en-US" dirty="0">
                <a:effectLst/>
                <a:latin typeface="Gill Sans MT"/>
                <a:cs typeface="Gill Sans MT"/>
              </a:rPr>
              <a:t>and </a:t>
            </a:r>
            <a:r>
              <a:rPr lang="en-US" dirty="0" smtClean="0">
                <a:effectLst/>
                <a:latin typeface="Gill Sans MT"/>
                <a:cs typeface="Gill Sans MT"/>
              </a:rPr>
              <a:t>DuraPrep </a:t>
            </a:r>
            <a:r>
              <a:rPr lang="en-US" dirty="0">
                <a:effectLst/>
                <a:latin typeface="Gill Sans MT"/>
                <a:cs typeface="Gill Sans MT"/>
              </a:rPr>
              <a:t>better than Betadine</a:t>
            </a:r>
          </a:p>
        </p:txBody>
      </p:sp>
    </p:spTree>
    <p:extLst>
      <p:ext uri="{BB962C8B-B14F-4D97-AF65-F5344CB8AC3E}">
        <p14:creationId xmlns:p14="http://schemas.microsoft.com/office/powerpoint/2010/main" val="1045041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solidFill>
              </a:rPr>
              <a:t>Is Skin Preparation an Area You Could Improve?</a:t>
            </a:r>
            <a:endParaRPr lang="en-US" sz="3200" dirty="0">
              <a:solidFill>
                <a:schemeClr val="bg1"/>
              </a:solidFill>
            </a:endParaRPr>
          </a:p>
        </p:txBody>
      </p:sp>
      <p:sp>
        <p:nvSpPr>
          <p:cNvPr id="4" name="Content Placeholder 3"/>
          <p:cNvSpPr>
            <a:spLocks noGrp="1"/>
          </p:cNvSpPr>
          <p:nvPr>
            <p:ph idx="1"/>
          </p:nvPr>
        </p:nvSpPr>
        <p:spPr>
          <a:xfrm>
            <a:off x="457200" y="1524000"/>
            <a:ext cx="5562600" cy="4734296"/>
          </a:xfrm>
        </p:spPr>
        <p:txBody>
          <a:bodyPr>
            <a:noAutofit/>
          </a:bodyPr>
          <a:lstStyle/>
          <a:p>
            <a:pPr marL="0" indent="0">
              <a:lnSpc>
                <a:spcPct val="110000"/>
              </a:lnSpc>
              <a:spcBef>
                <a:spcPts val="0"/>
              </a:spcBef>
              <a:buNone/>
            </a:pPr>
            <a:r>
              <a:rPr lang="en-US" sz="2800" dirty="0">
                <a:solidFill>
                  <a:srgbClr val="0098AA"/>
                </a:solidFill>
                <a:latin typeface="Calibri"/>
                <a:ea typeface="ＭＳ Ｐゴシック" charset="0"/>
                <a:cs typeface="Calibri"/>
              </a:rPr>
              <a:t>Audit Your Practices</a:t>
            </a:r>
          </a:p>
          <a:p>
            <a:pPr>
              <a:lnSpc>
                <a:spcPct val="110000"/>
              </a:lnSpc>
              <a:spcBef>
                <a:spcPts val="0"/>
              </a:spcBef>
              <a:spcAft>
                <a:spcPts val="600"/>
              </a:spcAft>
            </a:pPr>
            <a:r>
              <a:rPr lang="en-US" sz="2400" dirty="0">
                <a:latin typeface="Calibri"/>
                <a:cs typeface="Calibri"/>
              </a:rPr>
              <a:t>What is being used for what cases?</a:t>
            </a:r>
          </a:p>
          <a:p>
            <a:pPr>
              <a:lnSpc>
                <a:spcPct val="110000"/>
              </a:lnSpc>
              <a:spcBef>
                <a:spcPts val="0"/>
              </a:spcBef>
              <a:spcAft>
                <a:spcPts val="600"/>
              </a:spcAft>
            </a:pPr>
            <a:r>
              <a:rPr lang="en-US" sz="2400" dirty="0">
                <a:latin typeface="Calibri"/>
                <a:cs typeface="Calibri"/>
              </a:rPr>
              <a:t>Who is doing the prep?</a:t>
            </a:r>
          </a:p>
          <a:p>
            <a:pPr>
              <a:lnSpc>
                <a:spcPct val="110000"/>
              </a:lnSpc>
              <a:spcBef>
                <a:spcPts val="0"/>
              </a:spcBef>
              <a:spcAft>
                <a:spcPts val="600"/>
              </a:spcAft>
            </a:pPr>
            <a:r>
              <a:rPr lang="en-US" sz="2400" dirty="0">
                <a:latin typeface="Calibri"/>
                <a:cs typeface="Calibri"/>
              </a:rPr>
              <a:t>How long are they taking for the prep</a:t>
            </a:r>
            <a:r>
              <a:rPr lang="en-US" sz="2400" dirty="0" smtClean="0">
                <a:latin typeface="Calibri"/>
                <a:cs typeface="Calibri"/>
              </a:rPr>
              <a:t>?</a:t>
            </a:r>
            <a:endParaRPr lang="en-US" sz="2400" dirty="0">
              <a:solidFill>
                <a:srgbClr val="0098AA"/>
              </a:solidFill>
              <a:latin typeface="Calibri"/>
              <a:cs typeface="Calibri"/>
            </a:endParaRPr>
          </a:p>
          <a:p>
            <a:pPr marL="0" indent="0">
              <a:spcBef>
                <a:spcPts val="1200"/>
              </a:spcBef>
              <a:buNone/>
            </a:pPr>
            <a:r>
              <a:rPr lang="en-US" sz="2800" dirty="0">
                <a:solidFill>
                  <a:srgbClr val="0098AA"/>
                </a:solidFill>
                <a:latin typeface="Calibri"/>
                <a:cs typeface="Calibri"/>
              </a:rPr>
              <a:t>Develop Standardized Educational Plan </a:t>
            </a:r>
            <a:r>
              <a:rPr lang="en-US" sz="2800" dirty="0" smtClean="0">
                <a:solidFill>
                  <a:srgbClr val="0098AA"/>
                </a:solidFill>
                <a:latin typeface="Calibri"/>
                <a:cs typeface="Calibri"/>
              </a:rPr>
              <a:t>To </a:t>
            </a:r>
            <a:r>
              <a:rPr lang="en-US" sz="2800" dirty="0">
                <a:solidFill>
                  <a:srgbClr val="0098AA"/>
                </a:solidFill>
                <a:latin typeface="Calibri"/>
                <a:cs typeface="Calibri"/>
              </a:rPr>
              <a:t>Engage Frontline Providers</a:t>
            </a:r>
          </a:p>
          <a:p>
            <a:pPr>
              <a:lnSpc>
                <a:spcPct val="110000"/>
              </a:lnSpc>
              <a:spcBef>
                <a:spcPts val="0"/>
              </a:spcBef>
              <a:spcAft>
                <a:spcPts val="600"/>
              </a:spcAft>
            </a:pPr>
            <a:r>
              <a:rPr lang="en-US" sz="2400" dirty="0">
                <a:latin typeface="Calibri"/>
                <a:cs typeface="Calibri"/>
              </a:rPr>
              <a:t>In-service training sessions</a:t>
            </a:r>
          </a:p>
          <a:p>
            <a:pPr>
              <a:lnSpc>
                <a:spcPct val="110000"/>
              </a:lnSpc>
              <a:spcBef>
                <a:spcPts val="0"/>
              </a:spcBef>
              <a:spcAft>
                <a:spcPts val="600"/>
              </a:spcAft>
            </a:pPr>
            <a:r>
              <a:rPr lang="en-US" sz="2400" dirty="0">
                <a:latin typeface="Calibri"/>
                <a:cs typeface="Calibri"/>
              </a:rPr>
              <a:t>Video education</a:t>
            </a:r>
          </a:p>
          <a:p>
            <a:pPr>
              <a:lnSpc>
                <a:spcPct val="110000"/>
              </a:lnSpc>
              <a:spcBef>
                <a:spcPts val="0"/>
              </a:spcBef>
              <a:spcAft>
                <a:spcPts val="600"/>
              </a:spcAft>
            </a:pPr>
            <a:r>
              <a:rPr lang="en-US" sz="2400" dirty="0">
                <a:latin typeface="Calibri"/>
                <a:cs typeface="Calibri"/>
              </a:rPr>
              <a:t>Change doctor preference </a:t>
            </a:r>
            <a:r>
              <a:rPr lang="en-US" sz="2400" dirty="0" smtClean="0">
                <a:latin typeface="Calibri"/>
                <a:cs typeface="Calibri"/>
              </a:rPr>
              <a:t>cards</a:t>
            </a:r>
            <a:endParaRPr lang="en-US" sz="2400" dirty="0">
              <a:latin typeface="Calibri"/>
              <a:cs typeface="Calibri"/>
            </a:endParaRPr>
          </a:p>
        </p:txBody>
      </p:sp>
      <p:sp>
        <p:nvSpPr>
          <p:cNvPr id="6" name="Content Placeholder 3"/>
          <p:cNvSpPr txBox="1">
            <a:spLocks/>
          </p:cNvSpPr>
          <p:nvPr/>
        </p:nvSpPr>
        <p:spPr>
          <a:xfrm>
            <a:off x="457200" y="1219200"/>
            <a:ext cx="5486400" cy="464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endParaRPr lang="en-US" sz="2400" dirty="0">
              <a:latin typeface="+mn-lt"/>
              <a:cs typeface="+mn-cs"/>
            </a:endParaRPr>
          </a:p>
        </p:txBody>
      </p:sp>
      <p:sp>
        <p:nvSpPr>
          <p:cNvPr id="8" name="TextBox 7" descr="Audit again after implementing your interventions. &#10;How well did you do? Share the results!&#10;"/>
          <p:cNvSpPr txBox="1"/>
          <p:nvPr/>
        </p:nvSpPr>
        <p:spPr>
          <a:xfrm>
            <a:off x="5943600" y="2667000"/>
            <a:ext cx="2895600" cy="22467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spcBef>
                <a:spcPts val="1200"/>
              </a:spcBef>
              <a:spcAft>
                <a:spcPts val="1200"/>
              </a:spcAft>
            </a:pPr>
            <a:r>
              <a:rPr lang="en-US" sz="2400" dirty="0"/>
              <a:t>Audit again after </a:t>
            </a:r>
            <a:r>
              <a:rPr lang="en-US" sz="2400" dirty="0" smtClean="0"/>
              <a:t>implementing your </a:t>
            </a:r>
            <a:r>
              <a:rPr lang="en-US" sz="2400" dirty="0"/>
              <a:t>interventions. </a:t>
            </a:r>
            <a:endParaRPr lang="en-US" sz="2400" dirty="0" smtClean="0"/>
          </a:p>
          <a:p>
            <a:pPr algn="ctr">
              <a:spcBef>
                <a:spcPts val="1200"/>
              </a:spcBef>
              <a:spcAft>
                <a:spcPts val="1200"/>
              </a:spcAft>
            </a:pPr>
            <a:r>
              <a:rPr lang="en-US" sz="2400" dirty="0" smtClean="0"/>
              <a:t>How </a:t>
            </a:r>
            <a:r>
              <a:rPr lang="en-US" sz="2400" dirty="0"/>
              <a:t>well did you do? </a:t>
            </a:r>
            <a:r>
              <a:rPr lang="en-US" sz="2400" dirty="0" smtClean="0"/>
              <a:t>Share </a:t>
            </a:r>
            <a:r>
              <a:rPr lang="en-US" sz="2400" dirty="0"/>
              <a:t>the results!</a:t>
            </a:r>
          </a:p>
        </p:txBody>
      </p:sp>
    </p:spTree>
    <p:extLst>
      <p:ext uri="{BB962C8B-B14F-4D97-AF65-F5344CB8AC3E}">
        <p14:creationId xmlns:p14="http://schemas.microsoft.com/office/powerpoint/2010/main" val="2135796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rPr>
              <a:t>Key Takeaways </a:t>
            </a:r>
            <a:endParaRPr lang="en-US" sz="3200" dirty="0">
              <a:solidFill>
                <a:srgbClr val="FFFFFF"/>
              </a:solidFill>
            </a:endParaRPr>
          </a:p>
        </p:txBody>
      </p:sp>
      <p:sp>
        <p:nvSpPr>
          <p:cNvPr id="4" name="Content Placeholder 3"/>
          <p:cNvSpPr>
            <a:spLocks noGrp="1"/>
          </p:cNvSpPr>
          <p:nvPr>
            <p:ph idx="1"/>
          </p:nvPr>
        </p:nvSpPr>
        <p:spPr/>
        <p:txBody>
          <a:bodyPr>
            <a:normAutofit/>
          </a:bodyPr>
          <a:lstStyle/>
          <a:p>
            <a:pPr>
              <a:spcBef>
                <a:spcPts val="0"/>
              </a:spcBef>
              <a:spcAft>
                <a:spcPts val="1200"/>
              </a:spcAft>
            </a:pPr>
            <a:r>
              <a:rPr lang="en-US" sz="2800" dirty="0" smtClean="0">
                <a:ea typeface="ＭＳ Ｐゴシック" charset="0"/>
                <a:cs typeface="ＭＳ Ｐゴシック" charset="0"/>
              </a:rPr>
              <a:t>No single SSI prevention bundle exists</a:t>
            </a:r>
          </a:p>
          <a:p>
            <a:pPr lvl="1">
              <a:spcBef>
                <a:spcPts val="0"/>
              </a:spcBef>
              <a:spcAft>
                <a:spcPts val="1200"/>
              </a:spcAft>
              <a:buClr>
                <a:schemeClr val="accent5"/>
              </a:buClr>
            </a:pPr>
            <a:r>
              <a:rPr lang="en-US" sz="2400" dirty="0" smtClean="0">
                <a:ea typeface="ＭＳ Ｐゴシック" charset="0"/>
                <a:cs typeface="ＭＳ Ｐゴシック" charset="0"/>
              </a:rPr>
              <a:t>You need to identify the LOCAL defects</a:t>
            </a:r>
            <a:endParaRPr lang="en-US" sz="2400" dirty="0" smtClean="0"/>
          </a:p>
          <a:p>
            <a:pPr>
              <a:spcBef>
                <a:spcPts val="0"/>
              </a:spcBef>
              <a:spcAft>
                <a:spcPts val="1200"/>
              </a:spcAft>
            </a:pPr>
            <a:r>
              <a:rPr lang="en-US" sz="2800" dirty="0" smtClean="0"/>
              <a:t>Auditing is a practical and feasible strategy to evaluate performance and surface defects</a:t>
            </a:r>
          </a:p>
          <a:p>
            <a:pPr>
              <a:spcBef>
                <a:spcPts val="0"/>
              </a:spcBef>
              <a:spcAft>
                <a:spcPts val="1200"/>
              </a:spcAft>
            </a:pPr>
            <a:r>
              <a:rPr lang="en-US" sz="2800" dirty="0" smtClean="0"/>
              <a:t>Tools provide a guideline and are adaptable to your local environment</a:t>
            </a:r>
          </a:p>
          <a:p>
            <a:pPr>
              <a:spcBef>
                <a:spcPts val="0"/>
              </a:spcBef>
              <a:spcAft>
                <a:spcPts val="1200"/>
              </a:spcAft>
            </a:pPr>
            <a:r>
              <a:rPr lang="en-US" sz="2800" dirty="0" smtClean="0"/>
              <a:t>CUSP methodology empowers frontline staff</a:t>
            </a:r>
            <a:endParaRPr lang="en-US" sz="2800" dirty="0"/>
          </a:p>
        </p:txBody>
      </p:sp>
    </p:spTree>
    <p:extLst>
      <p:ext uri="{BB962C8B-B14F-4D97-AF65-F5344CB8AC3E}">
        <p14:creationId xmlns:p14="http://schemas.microsoft.com/office/powerpoint/2010/main" val="3554994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solidFill>
              </a:rPr>
              <a:t>Action Items </a:t>
            </a:r>
            <a:endParaRPr lang="en-US" sz="3200" dirty="0">
              <a:solidFill>
                <a:schemeClr val="bg1"/>
              </a:solidFill>
            </a:endParaRPr>
          </a:p>
        </p:txBody>
      </p:sp>
      <p:sp>
        <p:nvSpPr>
          <p:cNvPr id="4" name="Content Placeholder 3"/>
          <p:cNvSpPr>
            <a:spLocks noGrp="1"/>
          </p:cNvSpPr>
          <p:nvPr>
            <p:ph idx="1"/>
          </p:nvPr>
        </p:nvSpPr>
        <p:spPr/>
        <p:txBody>
          <a:bodyPr>
            <a:noAutofit/>
          </a:bodyPr>
          <a:lstStyle/>
          <a:p>
            <a:pPr>
              <a:spcBef>
                <a:spcPts val="0"/>
              </a:spcBef>
              <a:spcAft>
                <a:spcPts val="1200"/>
              </a:spcAft>
            </a:pPr>
            <a:r>
              <a:rPr lang="en-US" sz="2800" dirty="0" smtClean="0"/>
              <a:t>Review staff safety assessment results</a:t>
            </a:r>
          </a:p>
          <a:p>
            <a:pPr>
              <a:spcBef>
                <a:spcPts val="0"/>
              </a:spcBef>
              <a:spcAft>
                <a:spcPts val="1200"/>
              </a:spcAft>
            </a:pPr>
            <a:r>
              <a:rPr lang="en-US" sz="2800" dirty="0" smtClean="0"/>
              <a:t>Pick 2–3 audit tools based on frontline feedback, SCIP measures, and emerging evidence </a:t>
            </a:r>
          </a:p>
          <a:p>
            <a:pPr>
              <a:spcBef>
                <a:spcPts val="0"/>
              </a:spcBef>
              <a:spcAft>
                <a:spcPts val="1200"/>
              </a:spcAft>
            </a:pPr>
            <a:r>
              <a:rPr lang="en-US" sz="2800" dirty="0" smtClean="0"/>
              <a:t>Audit 5–10 patients with each tool</a:t>
            </a:r>
          </a:p>
          <a:p>
            <a:pPr>
              <a:spcBef>
                <a:spcPts val="0"/>
              </a:spcBef>
              <a:spcAft>
                <a:spcPts val="1200"/>
              </a:spcAft>
            </a:pPr>
            <a:r>
              <a:rPr lang="en-US" sz="2800" dirty="0" smtClean="0"/>
              <a:t>Create a performance goal for each intervention</a:t>
            </a:r>
          </a:p>
          <a:p>
            <a:pPr>
              <a:spcBef>
                <a:spcPts val="0"/>
              </a:spcBef>
              <a:spcAft>
                <a:spcPts val="1200"/>
              </a:spcAft>
            </a:pPr>
            <a:r>
              <a:rPr lang="en-US" sz="2800" dirty="0" smtClean="0"/>
              <a:t>Develop your bundle</a:t>
            </a:r>
          </a:p>
          <a:p>
            <a:pPr>
              <a:spcBef>
                <a:spcPts val="0"/>
              </a:spcBef>
              <a:spcAft>
                <a:spcPts val="1200"/>
              </a:spcAft>
            </a:pPr>
            <a:r>
              <a:rPr lang="en-US" sz="2800" dirty="0" smtClean="0"/>
              <a:t>Implement interventions for </a:t>
            </a:r>
            <a:r>
              <a:rPr lang="en-US" sz="2800" dirty="0"/>
              <a:t>system </a:t>
            </a:r>
            <a:r>
              <a:rPr lang="en-US" sz="2800" dirty="0" smtClean="0"/>
              <a:t>changes</a:t>
            </a:r>
          </a:p>
          <a:p>
            <a:pPr>
              <a:spcBef>
                <a:spcPts val="0"/>
              </a:spcBef>
              <a:spcAft>
                <a:spcPts val="1200"/>
              </a:spcAft>
            </a:pPr>
            <a:r>
              <a:rPr lang="en-US" sz="2800" dirty="0" smtClean="0"/>
              <a:t>Share </a:t>
            </a:r>
            <a:r>
              <a:rPr lang="en-US" sz="2800" dirty="0"/>
              <a:t>your </a:t>
            </a:r>
            <a:r>
              <a:rPr lang="en-US" sz="2800" dirty="0" smtClean="0"/>
              <a:t>tools, </a:t>
            </a:r>
            <a:r>
              <a:rPr lang="en-US" sz="2800" dirty="0"/>
              <a:t>ideas for new </a:t>
            </a:r>
            <a:r>
              <a:rPr lang="en-US" sz="2800" dirty="0" smtClean="0"/>
              <a:t>tools, and results</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rPr>
              <a:t>References </a:t>
            </a:r>
            <a:endParaRPr lang="en-US" sz="3200" dirty="0">
              <a:solidFill>
                <a:srgbClr val="FFFFFF"/>
              </a:solidFill>
            </a:endParaRPr>
          </a:p>
        </p:txBody>
      </p:sp>
      <p:sp>
        <p:nvSpPr>
          <p:cNvPr id="4" name="Content Placeholder 3"/>
          <p:cNvSpPr>
            <a:spLocks noGrp="1"/>
          </p:cNvSpPr>
          <p:nvPr>
            <p:ph idx="1"/>
          </p:nvPr>
        </p:nvSpPr>
        <p:spPr/>
        <p:txBody>
          <a:bodyPr>
            <a:noAutofit/>
          </a:bodyPr>
          <a:lstStyle/>
          <a:p>
            <a:pPr marL="406400" indent="-406400">
              <a:spcBef>
                <a:spcPts val="0"/>
              </a:spcBef>
              <a:spcAft>
                <a:spcPts val="1200"/>
              </a:spcAft>
              <a:buFont typeface="+mj-lt"/>
              <a:buAutoNum type="arabicPeriod"/>
            </a:pPr>
            <a:r>
              <a:rPr lang="en-US" sz="2000" dirty="0"/>
              <a:t>Wick EC, Hobson DB, Bennett JL, et al. Implementation of a </a:t>
            </a:r>
            <a:r>
              <a:rPr lang="en-US" sz="2000" dirty="0" smtClean="0"/>
              <a:t>surgical comprehensive unit-based safety program </a:t>
            </a:r>
            <a:r>
              <a:rPr lang="en-US" sz="2000" dirty="0"/>
              <a:t>to </a:t>
            </a:r>
            <a:r>
              <a:rPr lang="en-US" sz="2000" dirty="0" smtClean="0"/>
              <a:t>reduce surgical site infections</a:t>
            </a:r>
            <a:r>
              <a:rPr lang="en-US" sz="2000" dirty="0"/>
              <a:t>. JACS. 2012; 215(2):193-200</a:t>
            </a:r>
            <a:r>
              <a:rPr lang="en-US" sz="2000" dirty="0" smtClean="0"/>
              <a:t>. </a:t>
            </a:r>
            <a:r>
              <a:rPr lang="en-US" sz="2000" dirty="0"/>
              <a:t>PMID: </a:t>
            </a:r>
            <a:r>
              <a:rPr lang="en-US" sz="2000" dirty="0" smtClean="0"/>
              <a:t>22632912.</a:t>
            </a:r>
            <a:endParaRPr lang="en-US" sz="2000" dirty="0"/>
          </a:p>
          <a:p>
            <a:pPr marL="406400" indent="-406400">
              <a:spcBef>
                <a:spcPts val="0"/>
              </a:spcBef>
              <a:spcAft>
                <a:spcPts val="1200"/>
              </a:spcAft>
              <a:buFont typeface="+mj-lt"/>
              <a:buAutoNum type="arabicPeriod"/>
            </a:pPr>
            <a:r>
              <a:rPr lang="en-US" sz="2000" dirty="0"/>
              <a:t>National Healthcare Safety Network. CDC/NHSN Surveillance Definitions for Specific Types of Infections. In: NHSN Patient Safety Component Manual. Atlanta: Centers for Disease Control and Prevention; January 2014:chapter 17. www.cdc.gov/nhsn/PDFs/pscManual/17pscNosInfDef_current.pdf. Accessed June 11, 2014.</a:t>
            </a:r>
          </a:p>
          <a:p>
            <a:pPr marL="406400" indent="-406400">
              <a:spcBef>
                <a:spcPts val="0"/>
              </a:spcBef>
              <a:spcAft>
                <a:spcPts val="1200"/>
              </a:spcAft>
              <a:buFont typeface="+mj-lt"/>
              <a:buAutoNum type="arabicPeriod"/>
            </a:pPr>
            <a:r>
              <a:rPr lang="en-US" sz="2000" dirty="0" smtClean="0"/>
              <a:t>Centers </a:t>
            </a:r>
            <a:r>
              <a:rPr lang="en-US" sz="2000" dirty="0"/>
              <a:t>for Medicare &amp; Medicaid Services. Hospital Compare. www.medicare.gov/hospitalcompare/profile.html#profTab=2&amp;ID=210009&amp;loc=21287&amp;lat=39.2962372&amp;lng=-76.5928888&amp;name=johns%20hopkins%20hospital. Accessed May 30, 2010</a:t>
            </a:r>
            <a:r>
              <a:rPr lang="en-US" sz="2000"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rPr>
              <a:t>References </a:t>
            </a:r>
            <a:endParaRPr lang="en-US" sz="3200" dirty="0">
              <a:solidFill>
                <a:srgbClr val="FFFFFF"/>
              </a:solidFill>
            </a:endParaRPr>
          </a:p>
        </p:txBody>
      </p:sp>
      <p:sp>
        <p:nvSpPr>
          <p:cNvPr id="4" name="Content Placeholder 3"/>
          <p:cNvSpPr>
            <a:spLocks noGrp="1"/>
          </p:cNvSpPr>
          <p:nvPr>
            <p:ph idx="1"/>
          </p:nvPr>
        </p:nvSpPr>
        <p:spPr/>
        <p:txBody>
          <a:bodyPr>
            <a:noAutofit/>
          </a:bodyPr>
          <a:lstStyle/>
          <a:p>
            <a:pPr marL="406400" indent="-406400">
              <a:spcBef>
                <a:spcPts val="0"/>
              </a:spcBef>
              <a:spcAft>
                <a:spcPts val="1200"/>
              </a:spcAft>
              <a:buFont typeface="+mj-lt"/>
              <a:buAutoNum type="arabicPeriod" startAt="4"/>
            </a:pPr>
            <a:r>
              <a:rPr lang="en-US" sz="2000" dirty="0"/>
              <a:t>Johns Hopkins Medicine, Health Library. Surgical Site Infections. www.hopkinsmedicine.org/healthlibrary/conditions/surgical_care/surgical_site_infections_134,144/. Accessed June 19, 2015. </a:t>
            </a:r>
            <a:endParaRPr lang="en-US" sz="2000" dirty="0" smtClean="0"/>
          </a:p>
          <a:p>
            <a:pPr marL="406400" indent="-406400">
              <a:spcBef>
                <a:spcPts val="0"/>
              </a:spcBef>
              <a:spcAft>
                <a:spcPts val="1200"/>
              </a:spcAft>
              <a:buFont typeface="+mj-lt"/>
              <a:buAutoNum type="arabicPeriod" startAt="4"/>
            </a:pPr>
            <a:r>
              <a:rPr lang="en-US" sz="2000" dirty="0" smtClean="0"/>
              <a:t>Hendren S, Englesbe MJ, Brooks L, et al. Prophylactic antibiotic practices for colectomy in Michigan. Am J Surg. 2011;201(3):290-293. </a:t>
            </a:r>
            <a:r>
              <a:rPr lang="en-US" sz="2000" dirty="0"/>
              <a:t>PMID: </a:t>
            </a:r>
            <a:r>
              <a:rPr lang="en-US" sz="2000" dirty="0" smtClean="0"/>
              <a:t>21367365.</a:t>
            </a:r>
          </a:p>
          <a:p>
            <a:pPr marL="406400" indent="-406400">
              <a:spcBef>
                <a:spcPts val="0"/>
              </a:spcBef>
              <a:spcAft>
                <a:spcPts val="1200"/>
              </a:spcAft>
              <a:buFont typeface="+mj-lt"/>
              <a:buAutoNum type="arabicPeriod" startAt="4"/>
            </a:pPr>
            <a:r>
              <a:rPr lang="en-US" sz="2000" dirty="0" smtClean="0"/>
              <a:t>American </a:t>
            </a:r>
            <a:r>
              <a:rPr lang="en-US" sz="2000" dirty="0"/>
              <a:t>Society of Health-System Pharmacists. Clinical Practice Guidelines for Antimicrobial Prophylaxis in Surgery. http://www.ashp.org/surgical-guidelines</a:t>
            </a:r>
            <a:r>
              <a:rPr lang="en-US" sz="2000" dirty="0" smtClean="0"/>
              <a:t>. </a:t>
            </a:r>
            <a:r>
              <a:rPr lang="en-US" sz="2000" dirty="0"/>
              <a:t>doi:10.2146/ajhp120568. Also note: Bratzler DW, Dellinger EP, Olsen KM, et al. Clinical practice guidelines for antimicrobial prophylaxis in surgery. American Journal of Health-System Pharmacy. 2013 Feb 1;70(3):195-283. </a:t>
            </a:r>
            <a:r>
              <a:rPr lang="en-US" sz="2000" dirty="0" smtClean="0"/>
              <a:t>PMID</a:t>
            </a:r>
            <a:r>
              <a:rPr lang="en-US" sz="2000" dirty="0"/>
              <a:t>: 23327981</a:t>
            </a:r>
            <a:r>
              <a:rPr lang="en-US" sz="2000" dirty="0" smtClean="0"/>
              <a:t>. </a:t>
            </a:r>
            <a:r>
              <a:rPr lang="fr-FR" sz="2000" dirty="0" smtClean="0">
                <a:hlinkClick r:id="rId2"/>
              </a:rPr>
              <a:t>http://www.ashp.org/surgical-guidelines</a:t>
            </a:r>
            <a:r>
              <a:rPr lang="fr-FR" sz="2000" dirty="0" smtClean="0"/>
              <a:t>.</a:t>
            </a:r>
            <a:endParaRPr lang="en-US" sz="2000" dirty="0" smtClean="0"/>
          </a:p>
          <a:p>
            <a:pPr marL="406400" lvl="1" indent="-406400">
              <a:spcBef>
                <a:spcPts val="0"/>
              </a:spcBef>
              <a:spcAft>
                <a:spcPts val="1200"/>
              </a:spcAft>
              <a:buNone/>
            </a:pPr>
            <a:r>
              <a:rPr lang="en-US" sz="2000" dirty="0" smtClean="0"/>
              <a:t>	</a:t>
            </a:r>
            <a:endParaRPr lang="en-US" sz="2000" dirty="0"/>
          </a:p>
        </p:txBody>
      </p:sp>
    </p:spTree>
    <p:extLst>
      <p:ext uri="{BB962C8B-B14F-4D97-AF65-F5344CB8AC3E}">
        <p14:creationId xmlns:p14="http://schemas.microsoft.com/office/powerpoint/2010/main" val="989820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rPr>
              <a:t>SSI Definitions</a:t>
            </a:r>
            <a:r>
              <a:rPr lang="en-US" sz="3200" baseline="30000" dirty="0">
                <a:solidFill>
                  <a:srgbClr val="FFFFFF"/>
                </a:solidFill>
              </a:rPr>
              <a:t>2</a:t>
            </a:r>
          </a:p>
        </p:txBody>
      </p:sp>
      <p:sp>
        <p:nvSpPr>
          <p:cNvPr id="4" name="Content Placeholder 3"/>
          <p:cNvSpPr>
            <a:spLocks noGrp="1"/>
          </p:cNvSpPr>
          <p:nvPr>
            <p:ph idx="1"/>
          </p:nvPr>
        </p:nvSpPr>
        <p:spPr>
          <a:xfrm>
            <a:off x="457200" y="1524000"/>
            <a:ext cx="3124200" cy="4734296"/>
          </a:xfrm>
        </p:spPr>
        <p:txBody>
          <a:bodyPr>
            <a:noAutofit/>
          </a:bodyPr>
          <a:lstStyle/>
          <a:p>
            <a:pPr marL="0" indent="0">
              <a:spcBef>
                <a:spcPts val="0"/>
              </a:spcBef>
              <a:spcAft>
                <a:spcPts val="300"/>
              </a:spcAft>
              <a:buNone/>
            </a:pPr>
            <a:r>
              <a:rPr lang="en-US" sz="2800" dirty="0" smtClean="0">
                <a:solidFill>
                  <a:srgbClr val="4BACC6"/>
                </a:solidFill>
                <a:ea typeface="+mj-ea"/>
              </a:rPr>
              <a:t>Superficial</a:t>
            </a:r>
          </a:p>
          <a:p>
            <a:pPr>
              <a:spcBef>
                <a:spcPts val="0"/>
              </a:spcBef>
              <a:spcAft>
                <a:spcPts val="300"/>
              </a:spcAft>
            </a:pPr>
            <a:r>
              <a:rPr lang="en-US" sz="2200" dirty="0" smtClean="0"/>
              <a:t>Purulent drainage from wound</a:t>
            </a:r>
          </a:p>
          <a:p>
            <a:pPr>
              <a:spcBef>
                <a:spcPts val="0"/>
              </a:spcBef>
              <a:spcAft>
                <a:spcPts val="300"/>
              </a:spcAft>
            </a:pPr>
            <a:r>
              <a:rPr lang="en-US" sz="2200" dirty="0" smtClean="0"/>
              <a:t>Positive wound culture</a:t>
            </a:r>
          </a:p>
          <a:p>
            <a:pPr>
              <a:spcBef>
                <a:spcPts val="0"/>
              </a:spcBef>
              <a:spcAft>
                <a:spcPts val="300"/>
              </a:spcAft>
            </a:pPr>
            <a:r>
              <a:rPr lang="en-US" sz="2200" dirty="0" smtClean="0"/>
              <a:t>Pain, redness, swelling</a:t>
            </a:r>
          </a:p>
          <a:p>
            <a:pPr>
              <a:spcBef>
                <a:spcPts val="0"/>
              </a:spcBef>
              <a:spcAft>
                <a:spcPts val="300"/>
              </a:spcAft>
            </a:pPr>
            <a:r>
              <a:rPr lang="en-US" sz="2200" dirty="0" smtClean="0"/>
              <a:t>Diagnosis by surgeon</a:t>
            </a:r>
          </a:p>
        </p:txBody>
      </p:sp>
      <p:pic>
        <p:nvPicPr>
          <p:cNvPr id="5" name="Picture 4" descr="Drawing of a surgical site infection. A vertical incision with small stitches shows signs of redness, warmth, tenderness and drainage (pus).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36" t="51517" b="1556"/>
          <a:stretch/>
        </p:blipFill>
        <p:spPr bwMode="auto">
          <a:xfrm>
            <a:off x="5791200" y="3611587"/>
            <a:ext cx="3005544" cy="269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3"/>
          <p:cNvSpPr txBox="1">
            <a:spLocks/>
          </p:cNvSpPr>
          <p:nvPr/>
        </p:nvSpPr>
        <p:spPr>
          <a:xfrm>
            <a:off x="6540500" y="1524000"/>
            <a:ext cx="2451100" cy="2667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5"/>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spcBef>
                <a:spcPts val="0"/>
              </a:spcBef>
              <a:spcAft>
                <a:spcPts val="300"/>
              </a:spcAft>
              <a:buClr>
                <a:schemeClr val="accent5"/>
              </a:buClr>
              <a:buNone/>
            </a:pPr>
            <a:r>
              <a:rPr lang="en-US" sz="2800" dirty="0">
                <a:solidFill>
                  <a:srgbClr val="4BACC6"/>
                </a:solidFill>
                <a:latin typeface="+mn-lt"/>
                <a:ea typeface="+mj-ea"/>
                <a:cs typeface="+mn-cs"/>
              </a:rPr>
              <a:t>Organ Space</a:t>
            </a:r>
          </a:p>
          <a:p>
            <a:pPr defTabSz="457200">
              <a:spcBef>
                <a:spcPts val="0"/>
              </a:spcBef>
              <a:spcAft>
                <a:spcPts val="300"/>
              </a:spcAft>
              <a:buClr>
                <a:schemeClr val="accent5"/>
              </a:buClr>
              <a:buFont typeface="Arial"/>
              <a:buChar char="•"/>
            </a:pPr>
            <a:r>
              <a:rPr lang="en-US" sz="2200" dirty="0">
                <a:latin typeface="+mn-lt"/>
                <a:cs typeface="+mn-cs"/>
              </a:rPr>
              <a:t>Infection in the surgical cavity (abdomen)</a:t>
            </a:r>
          </a:p>
        </p:txBody>
      </p:sp>
      <p:sp>
        <p:nvSpPr>
          <p:cNvPr id="8" name="Content Placeholder 3"/>
          <p:cNvSpPr txBox="1">
            <a:spLocks/>
          </p:cNvSpPr>
          <p:nvPr/>
        </p:nvSpPr>
        <p:spPr>
          <a:xfrm>
            <a:off x="3581400" y="1524000"/>
            <a:ext cx="29718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5"/>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spcBef>
                <a:spcPts val="0"/>
              </a:spcBef>
              <a:spcAft>
                <a:spcPts val="300"/>
              </a:spcAft>
              <a:buClr>
                <a:schemeClr val="accent5"/>
              </a:buClr>
              <a:buNone/>
            </a:pPr>
            <a:r>
              <a:rPr lang="en-US" sz="2800" dirty="0">
                <a:solidFill>
                  <a:srgbClr val="4BACC6"/>
                </a:solidFill>
                <a:latin typeface="+mn-lt"/>
                <a:ea typeface="+mj-ea"/>
                <a:cs typeface="+mn-cs"/>
              </a:rPr>
              <a:t>Deep</a:t>
            </a:r>
          </a:p>
          <a:p>
            <a:pPr defTabSz="457200">
              <a:spcBef>
                <a:spcPts val="0"/>
              </a:spcBef>
              <a:spcAft>
                <a:spcPts val="300"/>
              </a:spcAft>
              <a:buClr>
                <a:schemeClr val="accent5"/>
              </a:buClr>
              <a:buFont typeface="Arial"/>
              <a:buChar char="•"/>
            </a:pPr>
            <a:r>
              <a:rPr lang="en-US" sz="2200" dirty="0">
                <a:latin typeface="+mn-lt"/>
                <a:cs typeface="+mn-cs"/>
              </a:rPr>
              <a:t>Purulent drainage from deep aspect of the wound</a:t>
            </a:r>
          </a:p>
          <a:p>
            <a:pPr defTabSz="457200">
              <a:spcBef>
                <a:spcPts val="0"/>
              </a:spcBef>
              <a:spcAft>
                <a:spcPts val="300"/>
              </a:spcAft>
              <a:buClr>
                <a:schemeClr val="accent5"/>
              </a:buClr>
              <a:buFont typeface="Arial"/>
              <a:buChar char="•"/>
            </a:pPr>
            <a:r>
              <a:rPr lang="en-US" sz="2200" dirty="0">
                <a:latin typeface="+mn-lt"/>
                <a:cs typeface="+mn-cs"/>
              </a:rPr>
              <a:t>Dehiscence</a:t>
            </a:r>
          </a:p>
          <a:p>
            <a:pPr defTabSz="457200">
              <a:spcBef>
                <a:spcPts val="0"/>
              </a:spcBef>
              <a:spcAft>
                <a:spcPts val="300"/>
              </a:spcAft>
              <a:buClr>
                <a:schemeClr val="accent5"/>
              </a:buClr>
              <a:buFont typeface="Arial"/>
              <a:buChar char="•"/>
            </a:pPr>
            <a:r>
              <a:rPr lang="en-US" sz="2200" dirty="0">
                <a:latin typeface="+mn-lt"/>
                <a:cs typeface="+mn-cs"/>
              </a:rPr>
              <a:t>Abscess on exam or CT scan</a:t>
            </a:r>
          </a:p>
        </p:txBody>
      </p:sp>
    </p:spTree>
    <p:extLst>
      <p:ext uri="{BB962C8B-B14F-4D97-AF65-F5344CB8AC3E}">
        <p14:creationId xmlns:p14="http://schemas.microsoft.com/office/powerpoint/2010/main" val="1395938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rPr>
              <a:t>JHH Colorectal Surgery Readmissions</a:t>
            </a:r>
            <a:endParaRPr lang="en-US" dirty="0"/>
          </a:p>
        </p:txBody>
      </p:sp>
      <p:sp>
        <p:nvSpPr>
          <p:cNvPr id="7" name="Title 1"/>
          <p:cNvSpPr txBox="1">
            <a:spLocks/>
          </p:cNvSpPr>
          <p:nvPr/>
        </p:nvSpPr>
        <p:spPr>
          <a:xfrm>
            <a:off x="304800" y="1447800"/>
            <a:ext cx="8229600" cy="523220"/>
          </a:xfrm>
          <a:prstGeom prst="rect">
            <a:avLst/>
          </a:prstGeom>
        </p:spPr>
        <p:txBody>
          <a:bodyPr vert="horz" lIns="91440" tIns="45720" rIns="91440" bIns="45720" rtlCol="0" anchor="ctr">
            <a:sp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r>
              <a:rPr lang="en-US" sz="2800" dirty="0" smtClean="0">
                <a:solidFill>
                  <a:schemeClr val="accent5"/>
                </a:solidFill>
                <a:latin typeface="+mn-lt"/>
              </a:rPr>
              <a:t>Readmission Rate: 17.6% (2009–12)</a:t>
            </a:r>
            <a:endParaRPr lang="en-US" sz="2800" dirty="0">
              <a:solidFill>
                <a:schemeClr val="accent5"/>
              </a:solidFill>
              <a:latin typeface="+mn-lt"/>
            </a:endParaRPr>
          </a:p>
        </p:txBody>
      </p:sp>
      <p:graphicFrame>
        <p:nvGraphicFramePr>
          <p:cNvPr id="6" name="Table 5" descr="Table depicting readmission rates in 2009-2012 Columns are labeled Characteristics, readmitted patients, non-readmitted patients, p value, odds ratio. The rows are labeled intraoperative: ostomy present or  ostomy not present; length of operation, mean hours. Postoperative surgical site infection (superficial incisional SSI, deep incisional SSI, organ space SSI), length of stay, 30-day mortality." title="JHH Colorectal Surgery Readmissions"/>
          <p:cNvGraphicFramePr>
            <a:graphicFrameLocks noGrp="1"/>
          </p:cNvGraphicFramePr>
          <p:nvPr>
            <p:extLst>
              <p:ext uri="{D42A27DB-BD31-4B8C-83A1-F6EECF244321}">
                <p14:modId xmlns:p14="http://schemas.microsoft.com/office/powerpoint/2010/main" val="2088946640"/>
              </p:ext>
            </p:extLst>
          </p:nvPr>
        </p:nvGraphicFramePr>
        <p:xfrm>
          <a:off x="304801" y="1981200"/>
          <a:ext cx="8562340" cy="4020312"/>
        </p:xfrm>
        <a:graphic>
          <a:graphicData uri="http://schemas.openxmlformats.org/drawingml/2006/table">
            <a:tbl>
              <a:tblPr firstRow="1" bandRow="1">
                <a:tableStyleId>{912C8C85-51F0-491E-9774-3900AFEF0FD7}</a:tableStyleId>
              </a:tblPr>
              <a:tblGrid>
                <a:gridCol w="3352799"/>
                <a:gridCol w="1714500"/>
                <a:gridCol w="1714500"/>
                <a:gridCol w="838200"/>
                <a:gridCol w="942341"/>
              </a:tblGrid>
              <a:tr h="370840">
                <a:tc>
                  <a:txBody>
                    <a:bodyPr/>
                    <a:lstStyle/>
                    <a:p>
                      <a:pPr>
                        <a:lnSpc>
                          <a:spcPct val="90000"/>
                        </a:lnSpc>
                      </a:pPr>
                      <a:r>
                        <a:rPr lang="en-US" sz="1400" dirty="0" smtClean="0"/>
                        <a:t>CHARACTERISTICS</a:t>
                      </a:r>
                      <a:endParaRPr lang="en-US" sz="1400" b="0" dirty="0"/>
                    </a:p>
                  </a:txBody>
                  <a:tcPr anchor="b"/>
                </a:tc>
                <a:tc>
                  <a:txBody>
                    <a:bodyPr/>
                    <a:lstStyle/>
                    <a:p>
                      <a:pPr>
                        <a:lnSpc>
                          <a:spcPct val="90000"/>
                        </a:lnSpc>
                      </a:pPr>
                      <a:r>
                        <a:rPr lang="en-US" sz="1400" dirty="0" smtClean="0"/>
                        <a:t>READMITTED PATIENTS</a:t>
                      </a:r>
                    </a:p>
                    <a:p>
                      <a:pPr>
                        <a:lnSpc>
                          <a:spcPct val="90000"/>
                        </a:lnSpc>
                      </a:pPr>
                      <a:r>
                        <a:rPr lang="en-US" sz="1400" dirty="0" smtClean="0"/>
                        <a:t>n=129, NO. (%)</a:t>
                      </a:r>
                      <a:endParaRPr lang="en-US" sz="1400" b="0" dirty="0"/>
                    </a:p>
                  </a:txBody>
                  <a:tcPr anchor="b"/>
                </a:tc>
                <a:tc>
                  <a:txBody>
                    <a:bodyPr/>
                    <a:lstStyle/>
                    <a:p>
                      <a:pPr>
                        <a:lnSpc>
                          <a:spcPct val="90000"/>
                        </a:lnSpc>
                      </a:pPr>
                      <a:r>
                        <a:rPr lang="en-US" sz="1400" dirty="0" smtClean="0"/>
                        <a:t>NON-READMITTED PATIENTS</a:t>
                      </a:r>
                    </a:p>
                    <a:p>
                      <a:pPr>
                        <a:lnSpc>
                          <a:spcPct val="90000"/>
                        </a:lnSpc>
                      </a:pPr>
                      <a:r>
                        <a:rPr lang="en-US" sz="1400" dirty="0" smtClean="0"/>
                        <a:t>n=606, NO. (%)</a:t>
                      </a:r>
                      <a:endParaRPr lang="en-US" sz="1400" b="0" dirty="0" smtClean="0"/>
                    </a:p>
                  </a:txBody>
                  <a:tcPr anchor="b"/>
                </a:tc>
                <a:tc>
                  <a:txBody>
                    <a:bodyPr/>
                    <a:lstStyle/>
                    <a:p>
                      <a:pPr>
                        <a:lnSpc>
                          <a:spcPct val="90000"/>
                        </a:lnSpc>
                      </a:pPr>
                      <a:r>
                        <a:rPr lang="en-US" sz="1400" dirty="0" smtClean="0"/>
                        <a:t>P</a:t>
                      </a:r>
                      <a:endParaRPr lang="en-US" sz="1400" b="0" dirty="0"/>
                    </a:p>
                  </a:txBody>
                  <a:tcPr anchor="b"/>
                </a:tc>
                <a:tc>
                  <a:txBody>
                    <a:bodyPr/>
                    <a:lstStyle/>
                    <a:p>
                      <a:pPr>
                        <a:lnSpc>
                          <a:spcPct val="90000"/>
                        </a:lnSpc>
                      </a:pPr>
                      <a:r>
                        <a:rPr lang="en-US" sz="1400" dirty="0" smtClean="0"/>
                        <a:t>ODDS RATIO</a:t>
                      </a:r>
                      <a:endParaRPr lang="en-US" sz="1400" b="0" dirty="0"/>
                    </a:p>
                  </a:txBody>
                  <a:tcPr anchor="b"/>
                </a:tc>
              </a:tr>
              <a:tr h="259080">
                <a:tc gridSpan="5">
                  <a:txBody>
                    <a:bodyPr/>
                    <a:lstStyle/>
                    <a:p>
                      <a:r>
                        <a:rPr lang="en-US" sz="1400" b="1" dirty="0" smtClean="0"/>
                        <a:t>INTRAOPERATIVE</a:t>
                      </a:r>
                      <a:endParaRPr lang="en-US" sz="1400" b="1" dirty="0"/>
                    </a:p>
                  </a:txBody>
                  <a:tcP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marL="0" marR="0" lvl="1" indent="0" algn="l" defTabSz="457200" rtl="0" eaLnBrk="1" fontAlgn="auto" latinLnBrk="0" hangingPunct="1">
                        <a:lnSpc>
                          <a:spcPct val="100000"/>
                        </a:lnSpc>
                        <a:spcBef>
                          <a:spcPts val="0"/>
                        </a:spcBef>
                        <a:spcAft>
                          <a:spcPts val="0"/>
                        </a:spcAft>
                        <a:buClrTx/>
                        <a:buSzTx/>
                        <a:buFont typeface="Arial"/>
                        <a:buNone/>
                        <a:tabLst/>
                        <a:defRPr/>
                      </a:pPr>
                      <a:r>
                        <a:rPr lang="en-US" sz="1400" baseline="0" dirty="0" smtClean="0"/>
                        <a:t>Ostomy present</a:t>
                      </a:r>
                    </a:p>
                  </a:txBody>
                  <a:tcPr/>
                </a:tc>
                <a:tc>
                  <a:txBody>
                    <a:bodyPr/>
                    <a:lstStyle/>
                    <a:p>
                      <a:r>
                        <a:rPr lang="en-US" sz="1400" dirty="0" smtClean="0"/>
                        <a:t>74 (57)</a:t>
                      </a:r>
                      <a:endParaRPr lang="en-US" sz="1400" dirty="0"/>
                    </a:p>
                  </a:txBody>
                  <a:tcPr/>
                </a:tc>
                <a:tc>
                  <a:txBody>
                    <a:bodyPr/>
                    <a:lstStyle/>
                    <a:p>
                      <a:r>
                        <a:rPr lang="en-US" sz="1400" dirty="0" smtClean="0"/>
                        <a:t>220 (36)</a:t>
                      </a:r>
                      <a:endParaRPr lang="en-US" sz="1400" dirty="0"/>
                    </a:p>
                  </a:txBody>
                  <a:tcPr/>
                </a:tc>
                <a:tc>
                  <a:txBody>
                    <a:bodyPr/>
                    <a:lstStyle/>
                    <a:p>
                      <a:r>
                        <a:rPr lang="en-US" sz="1400" dirty="0" smtClean="0"/>
                        <a:t>&lt;0.001</a:t>
                      </a:r>
                      <a:endParaRPr lang="en-US" sz="1400" dirty="0"/>
                    </a:p>
                  </a:txBody>
                  <a:tcPr/>
                </a:tc>
                <a:tc>
                  <a:txBody>
                    <a:bodyPr/>
                    <a:lstStyle/>
                    <a:p>
                      <a:r>
                        <a:rPr lang="en-US" sz="1400" dirty="0" smtClean="0"/>
                        <a:t>2.59</a:t>
                      </a:r>
                      <a:endParaRPr lang="en-US" sz="1400" dirty="0"/>
                    </a:p>
                  </a:txBody>
                  <a:tcPr/>
                </a:tc>
              </a:tr>
              <a:tr h="259079">
                <a:tc>
                  <a:txBody>
                    <a:bodyPr/>
                    <a:lstStyle/>
                    <a:p>
                      <a:pPr marL="0" marR="0" lvl="1" indent="0" algn="l" defTabSz="457200" rtl="0" eaLnBrk="1" fontAlgn="auto" latinLnBrk="0" hangingPunct="1">
                        <a:lnSpc>
                          <a:spcPct val="100000"/>
                        </a:lnSpc>
                        <a:spcBef>
                          <a:spcPts val="0"/>
                        </a:spcBef>
                        <a:spcAft>
                          <a:spcPts val="0"/>
                        </a:spcAft>
                        <a:buClrTx/>
                        <a:buSzTx/>
                        <a:buFont typeface="Arial"/>
                        <a:buNone/>
                        <a:tabLst/>
                        <a:defRPr/>
                      </a:pPr>
                      <a:r>
                        <a:rPr lang="en-US" sz="1400" baseline="0" dirty="0" smtClean="0"/>
                        <a:t>Ostomy not present</a:t>
                      </a:r>
                      <a:endParaRPr lang="en-US" sz="1400" dirty="0" smtClean="0"/>
                    </a:p>
                  </a:txBody>
                  <a:tcPr/>
                </a:tc>
                <a:tc>
                  <a:txBody>
                    <a:bodyPr/>
                    <a:lstStyle/>
                    <a:p>
                      <a:r>
                        <a:rPr lang="en-US" sz="1400" dirty="0" smtClean="0"/>
                        <a:t>55 (43)</a:t>
                      </a:r>
                      <a:endParaRPr lang="en-US" sz="1400" dirty="0"/>
                    </a:p>
                  </a:txBody>
                  <a:tcPr/>
                </a:tc>
                <a:tc>
                  <a:txBody>
                    <a:bodyPr/>
                    <a:lstStyle/>
                    <a:p>
                      <a:r>
                        <a:rPr lang="en-US" sz="1400" dirty="0" smtClean="0"/>
                        <a:t>386 (64)</a:t>
                      </a:r>
                      <a:endParaRPr lang="en-US" sz="1400" dirty="0"/>
                    </a:p>
                  </a:txBody>
                  <a:tcPr/>
                </a:tc>
                <a:tc>
                  <a:txBody>
                    <a:bodyPr/>
                    <a:lstStyle/>
                    <a:p>
                      <a:endParaRPr lang="en-US" sz="1400" dirty="0">
                        <a:solidFill>
                          <a:schemeClr val="bg1">
                            <a:lumMod val="65000"/>
                          </a:schemeClr>
                        </a:solidFill>
                      </a:endParaRPr>
                    </a:p>
                  </a:txBody>
                  <a:tcPr/>
                </a:tc>
                <a:tc>
                  <a:txBody>
                    <a:bodyPr/>
                    <a:lstStyle/>
                    <a:p>
                      <a:endParaRPr lang="en-US" sz="1400" dirty="0">
                        <a:solidFill>
                          <a:schemeClr val="bg1">
                            <a:lumMod val="65000"/>
                          </a:schemeClr>
                        </a:solidFill>
                      </a:endParaRPr>
                    </a:p>
                  </a:txBody>
                  <a:tcPr/>
                </a:tc>
              </a:tr>
              <a:tr h="274319">
                <a:tc>
                  <a:txBody>
                    <a:bodyPr/>
                    <a:lstStyle/>
                    <a:p>
                      <a:r>
                        <a:rPr lang="en-US" sz="1400" dirty="0" smtClean="0"/>
                        <a:t>Length of operation, mean hours (range)</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4.9 (1.5-12.2)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4.2 (1.0-14.0)</a:t>
                      </a:r>
                    </a:p>
                  </a:txBody>
                  <a:tcPr/>
                </a:tc>
                <a:tc>
                  <a:txBody>
                    <a:bodyPr/>
                    <a:lstStyle/>
                    <a:p>
                      <a:endParaRPr lang="en-US" sz="1400" dirty="0">
                        <a:solidFill>
                          <a:schemeClr val="bg1">
                            <a:lumMod val="65000"/>
                          </a:schemeClr>
                        </a:solidFill>
                      </a:endParaRPr>
                    </a:p>
                  </a:txBody>
                  <a:tcPr/>
                </a:tc>
                <a:tc>
                  <a:txBody>
                    <a:bodyPr/>
                    <a:lstStyle/>
                    <a:p>
                      <a:endParaRPr lang="en-US" sz="1400" dirty="0">
                        <a:solidFill>
                          <a:schemeClr val="bg1">
                            <a:lumMod val="65000"/>
                          </a:schemeClr>
                        </a:solidFill>
                      </a:endParaRPr>
                    </a:p>
                  </a:txBody>
                  <a:tcPr/>
                </a:tc>
              </a:tr>
              <a:tr h="289559">
                <a:tc gridSpan="5">
                  <a:txBody>
                    <a:bodyPr/>
                    <a:lstStyle/>
                    <a:p>
                      <a:r>
                        <a:rPr lang="en-US" sz="1400" b="1" dirty="0" smtClean="0"/>
                        <a:t>POSTOPERATIVE</a:t>
                      </a:r>
                      <a:endParaRPr lang="en-US" sz="1400" b="1" dirty="0"/>
                    </a:p>
                  </a:txBody>
                  <a:tcPr anchor="b">
                    <a:solidFill>
                      <a:srgbClr val="FDEA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9560">
                <a:tc>
                  <a:txBody>
                    <a:bodyPr/>
                    <a:lstStyle/>
                    <a:p>
                      <a:r>
                        <a:rPr lang="en-US" sz="1400" dirty="0" smtClean="0"/>
                        <a:t>Surgical site infection (SSI)</a:t>
                      </a:r>
                      <a:endParaRPr lang="en-US" sz="1400" dirty="0"/>
                    </a:p>
                  </a:txBody>
                  <a:tcPr/>
                </a:tc>
                <a:tc>
                  <a:txBody>
                    <a:bodyPr/>
                    <a:lstStyle/>
                    <a:p>
                      <a:r>
                        <a:rPr lang="en-US" sz="1400" dirty="0" smtClean="0"/>
                        <a:t>58 (45)</a:t>
                      </a:r>
                      <a:endParaRPr lang="en-US" sz="1400" dirty="0"/>
                    </a:p>
                  </a:txBody>
                  <a:tcPr/>
                </a:tc>
                <a:tc>
                  <a:txBody>
                    <a:bodyPr/>
                    <a:lstStyle/>
                    <a:p>
                      <a:r>
                        <a:rPr lang="en-US" sz="1400" dirty="0" smtClean="0"/>
                        <a:t>108 (18)</a:t>
                      </a:r>
                      <a:endParaRPr lang="en-US" sz="1400" dirty="0"/>
                    </a:p>
                  </a:txBody>
                  <a:tcPr/>
                </a:tc>
                <a:tc>
                  <a:txBody>
                    <a:bodyPr/>
                    <a:lstStyle/>
                    <a:p>
                      <a:r>
                        <a:rPr lang="en-US" sz="1400" dirty="0" smtClean="0"/>
                        <a:t>&lt;0.001</a:t>
                      </a:r>
                      <a:endParaRPr lang="en-US" sz="1400" dirty="0"/>
                    </a:p>
                  </a:txBody>
                  <a:tcPr/>
                </a:tc>
                <a:tc>
                  <a:txBody>
                    <a:bodyPr/>
                    <a:lstStyle/>
                    <a:p>
                      <a:r>
                        <a:rPr lang="en-US" sz="1400" dirty="0" smtClean="0"/>
                        <a:t>3.39</a:t>
                      </a:r>
                      <a:endParaRPr lang="en-US" sz="1400" dirty="0"/>
                    </a:p>
                  </a:txBody>
                  <a:tcPr/>
                </a:tc>
              </a:tr>
              <a:tr h="304800">
                <a:tc>
                  <a:txBody>
                    <a:bodyPr/>
                    <a:lstStyle/>
                    <a:p>
                      <a:pPr marL="628650" lvl="1" indent="-171450">
                        <a:buFont typeface="Arial"/>
                        <a:buChar char="•"/>
                      </a:pPr>
                      <a:r>
                        <a:rPr lang="en-US" sz="1400" dirty="0" smtClean="0"/>
                        <a:t>Superficial</a:t>
                      </a:r>
                      <a:r>
                        <a:rPr lang="en-US" sz="1400" baseline="0" dirty="0" smtClean="0"/>
                        <a:t> incisional SSI</a:t>
                      </a:r>
                      <a:endParaRPr lang="en-US" sz="1400" dirty="0"/>
                    </a:p>
                  </a:txBody>
                  <a:tcPr/>
                </a:tc>
                <a:tc>
                  <a:txBody>
                    <a:bodyPr/>
                    <a:lstStyle/>
                    <a:p>
                      <a:r>
                        <a:rPr lang="en-US" sz="1400" dirty="0" smtClean="0"/>
                        <a:t>27 (21)</a:t>
                      </a:r>
                      <a:endParaRPr lang="en-US" sz="1400" dirty="0"/>
                    </a:p>
                  </a:txBody>
                  <a:tcPr/>
                </a:tc>
                <a:tc>
                  <a:txBody>
                    <a:bodyPr/>
                    <a:lstStyle/>
                    <a:p>
                      <a:r>
                        <a:rPr lang="en-US" sz="1400" dirty="0" smtClean="0"/>
                        <a:t>89 (14.7)</a:t>
                      </a:r>
                      <a:endParaRPr lang="en-US" sz="1400" dirty="0"/>
                    </a:p>
                  </a:txBody>
                  <a:tcPr/>
                </a:tc>
                <a:tc>
                  <a:txBody>
                    <a:bodyPr/>
                    <a:lstStyle/>
                    <a:p>
                      <a:r>
                        <a:rPr lang="en-US" sz="1400" dirty="0" smtClean="0"/>
                        <a:t>0.043</a:t>
                      </a:r>
                      <a:endParaRPr lang="en-US" sz="1400" dirty="0"/>
                    </a:p>
                  </a:txBody>
                  <a:tcPr/>
                </a:tc>
                <a:tc>
                  <a:txBody>
                    <a:bodyPr/>
                    <a:lstStyle/>
                    <a:p>
                      <a:r>
                        <a:rPr lang="en-US" sz="1400" dirty="0" smtClean="0"/>
                        <a:t>1.74</a:t>
                      </a:r>
                      <a:endParaRPr lang="en-US" sz="1400" dirty="0"/>
                    </a:p>
                  </a:txBody>
                  <a:tcPr/>
                </a:tc>
              </a:tr>
              <a:tr h="304800">
                <a:tc>
                  <a:txBody>
                    <a:bodyPr/>
                    <a:lstStyle/>
                    <a:p>
                      <a:pPr marL="628650" lvl="1" indent="-171450">
                        <a:buFont typeface="Arial"/>
                        <a:buChar char="•"/>
                      </a:pPr>
                      <a:r>
                        <a:rPr lang="en-US" sz="1400" dirty="0" smtClean="0"/>
                        <a:t>Deep incisional SSI</a:t>
                      </a:r>
                      <a:endParaRPr lang="en-US" sz="1400" dirty="0"/>
                    </a:p>
                  </a:txBody>
                  <a:tcPr/>
                </a:tc>
                <a:tc>
                  <a:txBody>
                    <a:bodyPr/>
                    <a:lstStyle/>
                    <a:p>
                      <a:r>
                        <a:rPr lang="en-US" sz="1400" dirty="0" smtClean="0"/>
                        <a:t>4 (3.1)</a:t>
                      </a:r>
                      <a:endParaRPr lang="en-US" sz="1400" dirty="0"/>
                    </a:p>
                  </a:txBody>
                  <a:tcPr/>
                </a:tc>
                <a:tc>
                  <a:txBody>
                    <a:bodyPr/>
                    <a:lstStyle/>
                    <a:p>
                      <a:r>
                        <a:rPr lang="en-US" sz="1400" dirty="0" smtClean="0"/>
                        <a:t>2 (0.3)</a:t>
                      </a:r>
                      <a:endParaRPr lang="en-US" sz="1400" dirty="0"/>
                    </a:p>
                  </a:txBody>
                  <a:tcPr/>
                </a:tc>
                <a:tc>
                  <a:txBody>
                    <a:bodyPr/>
                    <a:lstStyle/>
                    <a:p>
                      <a:r>
                        <a:rPr lang="en-US" sz="1400" dirty="0" smtClean="0"/>
                        <a:t>0.004</a:t>
                      </a:r>
                      <a:endParaRPr lang="en-US" sz="1400" dirty="0"/>
                    </a:p>
                  </a:txBody>
                  <a:tcPr/>
                </a:tc>
                <a:tc>
                  <a:txBody>
                    <a:bodyPr/>
                    <a:lstStyle/>
                    <a:p>
                      <a:r>
                        <a:rPr lang="en-US" sz="1400" dirty="0" smtClean="0"/>
                        <a:t>14.78</a:t>
                      </a:r>
                      <a:endParaRPr lang="en-US" sz="1400" dirty="0"/>
                    </a:p>
                  </a:txBody>
                  <a:tcPr/>
                </a:tc>
              </a:tr>
              <a:tr h="304800">
                <a:tc>
                  <a:txBody>
                    <a:bodyPr/>
                    <a:lstStyle/>
                    <a:p>
                      <a:pPr marL="628650" lvl="1" indent="-171450">
                        <a:buFont typeface="Arial"/>
                        <a:buChar char="•"/>
                      </a:pPr>
                      <a:r>
                        <a:rPr lang="en-US" sz="1400" dirty="0" smtClean="0"/>
                        <a:t>Organ space SSI</a:t>
                      </a:r>
                      <a:endParaRPr lang="en-US" sz="1400" dirty="0"/>
                    </a:p>
                  </a:txBody>
                  <a:tcPr/>
                </a:tc>
                <a:tc>
                  <a:txBody>
                    <a:bodyPr/>
                    <a:lstStyle/>
                    <a:p>
                      <a:r>
                        <a:rPr lang="en-US" sz="1400" dirty="0" smtClean="0"/>
                        <a:t>27 (21)</a:t>
                      </a:r>
                      <a:endParaRPr lang="en-US" sz="1400" dirty="0"/>
                    </a:p>
                  </a:txBody>
                  <a:tcPr/>
                </a:tc>
                <a:tc>
                  <a:txBody>
                    <a:bodyPr/>
                    <a:lstStyle/>
                    <a:p>
                      <a:r>
                        <a:rPr lang="en-US" sz="1400" dirty="0" smtClean="0"/>
                        <a:t>17 (2.8)</a:t>
                      </a:r>
                      <a:endParaRPr lang="en-US" sz="1400" dirty="0"/>
                    </a:p>
                  </a:txBody>
                  <a:tcPr/>
                </a:tc>
                <a:tc>
                  <a:txBody>
                    <a:bodyPr/>
                    <a:lstStyle/>
                    <a:p>
                      <a:r>
                        <a:rPr lang="en-US" sz="1400" dirty="0" smtClean="0"/>
                        <a:t>&lt;0.001</a:t>
                      </a:r>
                      <a:endParaRPr lang="en-US" sz="1400" dirty="0"/>
                    </a:p>
                  </a:txBody>
                  <a:tcPr/>
                </a:tc>
                <a:tc>
                  <a:txBody>
                    <a:bodyPr/>
                    <a:lstStyle/>
                    <a:p>
                      <a:r>
                        <a:rPr lang="en-US" sz="1400" dirty="0" smtClean="0"/>
                        <a:t>11.54</a:t>
                      </a:r>
                      <a:endParaRPr lang="en-US" sz="1400" dirty="0"/>
                    </a:p>
                  </a:txBody>
                  <a:tcPr/>
                </a:tc>
              </a:tr>
              <a:tr h="228600">
                <a:tc>
                  <a:txBody>
                    <a:bodyPr/>
                    <a:lstStyle/>
                    <a:p>
                      <a:pPr marL="0" indent="0">
                        <a:buFont typeface="Arial"/>
                        <a:buNone/>
                      </a:pPr>
                      <a:r>
                        <a:rPr lang="en-US" sz="1400" dirty="0" smtClean="0"/>
                        <a:t>Length</a:t>
                      </a:r>
                      <a:r>
                        <a:rPr lang="en-US" sz="1400" baseline="0" dirty="0" smtClean="0"/>
                        <a:t> of stay, median days (range)</a:t>
                      </a:r>
                      <a:endParaRPr lang="en-US" sz="1400" dirty="0"/>
                    </a:p>
                  </a:txBody>
                  <a:tcPr/>
                </a:tc>
                <a:tc>
                  <a:txBody>
                    <a:bodyPr/>
                    <a:lstStyle/>
                    <a:p>
                      <a:r>
                        <a:rPr lang="en-US" sz="1400" dirty="0" smtClean="0"/>
                        <a:t>9 (3-65)</a:t>
                      </a:r>
                      <a:endParaRPr lang="en-US" sz="1400" dirty="0"/>
                    </a:p>
                  </a:txBody>
                  <a:tcPr/>
                </a:tc>
                <a:tc>
                  <a:txBody>
                    <a:bodyPr/>
                    <a:lstStyle/>
                    <a:p>
                      <a:r>
                        <a:rPr lang="en-US" sz="1400" dirty="0" smtClean="0"/>
                        <a:t>7 (1-153)</a:t>
                      </a:r>
                      <a:endParaRPr lang="en-US" sz="1400" dirty="0"/>
                    </a:p>
                  </a:txBody>
                  <a:tcPr/>
                </a:tc>
                <a:tc>
                  <a:txBody>
                    <a:bodyPr/>
                    <a:lstStyle/>
                    <a:p>
                      <a:endParaRPr lang="en-US" sz="1400" dirty="0">
                        <a:solidFill>
                          <a:srgbClr val="A6A6A6"/>
                        </a:solidFill>
                      </a:endParaRPr>
                    </a:p>
                  </a:txBody>
                  <a:tcPr/>
                </a:tc>
                <a:tc>
                  <a:txBody>
                    <a:bodyPr/>
                    <a:lstStyle/>
                    <a:p>
                      <a:endParaRPr lang="en-US" sz="1400" dirty="0">
                        <a:solidFill>
                          <a:srgbClr val="A6A6A6"/>
                        </a:solidFill>
                      </a:endParaRPr>
                    </a:p>
                  </a:txBody>
                  <a:tcPr/>
                </a:tc>
              </a:tr>
              <a:tr h="259080">
                <a:tc>
                  <a:txBody>
                    <a:bodyPr/>
                    <a:lstStyle/>
                    <a:p>
                      <a:pPr marL="0" indent="0">
                        <a:buFont typeface="Arial"/>
                        <a:buNone/>
                      </a:pPr>
                      <a:r>
                        <a:rPr lang="en-US" sz="1400" dirty="0" smtClean="0"/>
                        <a:t>30-day mortality</a:t>
                      </a:r>
                      <a:endParaRPr lang="en-US" sz="1400" dirty="0"/>
                    </a:p>
                  </a:txBody>
                  <a:tcPr/>
                </a:tc>
                <a:tc>
                  <a:txBody>
                    <a:bodyPr/>
                    <a:lstStyle/>
                    <a:p>
                      <a:r>
                        <a:rPr lang="en-US" sz="1400" dirty="0" smtClean="0"/>
                        <a:t>1 (0.8)</a:t>
                      </a:r>
                      <a:endParaRPr lang="en-US" sz="1400" dirty="0"/>
                    </a:p>
                  </a:txBody>
                  <a:tcPr/>
                </a:tc>
                <a:tc>
                  <a:txBody>
                    <a:bodyPr/>
                    <a:lstStyle/>
                    <a:p>
                      <a:r>
                        <a:rPr lang="en-US" sz="1400" dirty="0" smtClean="0"/>
                        <a:t>19 (3.1)</a:t>
                      </a:r>
                      <a:endParaRPr lang="en-US" sz="1400" dirty="0"/>
                    </a:p>
                  </a:txBody>
                  <a:tcPr/>
                </a:tc>
                <a:tc>
                  <a:txBody>
                    <a:bodyPr/>
                    <a:lstStyle/>
                    <a:p>
                      <a:endParaRPr lang="en-US" sz="1400" dirty="0">
                        <a:solidFill>
                          <a:srgbClr val="A6A6A6"/>
                        </a:solidFill>
                      </a:endParaRPr>
                    </a:p>
                  </a:txBody>
                  <a:tcPr/>
                </a:tc>
                <a:tc>
                  <a:txBody>
                    <a:bodyPr/>
                    <a:lstStyle/>
                    <a:p>
                      <a:endParaRPr lang="en-US" sz="1400" dirty="0">
                        <a:solidFill>
                          <a:srgbClr val="A6A6A6"/>
                        </a:solidFill>
                      </a:endParaRPr>
                    </a:p>
                  </a:txBody>
                  <a:tcPr/>
                </a:tc>
              </a:tr>
            </a:tbl>
          </a:graphicData>
        </a:graphic>
      </p:graphicFrame>
    </p:spTree>
    <p:extLst>
      <p:ext uri="{BB962C8B-B14F-4D97-AF65-F5344CB8AC3E}">
        <p14:creationId xmlns:p14="http://schemas.microsoft.com/office/powerpoint/2010/main" val="2611693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Pathogenesis of </a:t>
            </a:r>
            <a:r>
              <a:rPr lang="en-US" dirty="0" smtClean="0">
                <a:solidFill>
                  <a:schemeClr val="bg1"/>
                </a:solidFill>
              </a:rPr>
              <a:t>SSI</a:t>
            </a:r>
            <a:endParaRPr lang="en-US" dirty="0"/>
          </a:p>
        </p:txBody>
      </p:sp>
      <p:sp>
        <p:nvSpPr>
          <p:cNvPr id="14" name="Title 1"/>
          <p:cNvSpPr txBox="1">
            <a:spLocks/>
          </p:cNvSpPr>
          <p:nvPr/>
        </p:nvSpPr>
        <p:spPr>
          <a:xfrm>
            <a:off x="457200" y="228600"/>
            <a:ext cx="82296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lgn="ctr"/>
            <a:endParaRPr lang="en-US" sz="3200" dirty="0">
              <a:solidFill>
                <a:schemeClr val="bg1"/>
              </a:solidFill>
            </a:endParaRPr>
          </a:p>
        </p:txBody>
      </p:sp>
      <p:grpSp>
        <p:nvGrpSpPr>
          <p:cNvPr id="12" name="Group 11" descr="Image is a Venn diagram illustrating interplay between bacteria, host, and procedure interactions which can contribute to surgical site infections. Each component is shown as a separate but overlapping circle." title="Pathogenesis of SSI"/>
          <p:cNvGrpSpPr/>
          <p:nvPr/>
        </p:nvGrpSpPr>
        <p:grpSpPr>
          <a:xfrm>
            <a:off x="1477442" y="1600200"/>
            <a:ext cx="5853492" cy="4432278"/>
            <a:chOff x="1828800" y="2055071"/>
            <a:chExt cx="5257800" cy="3608217"/>
          </a:xfrm>
        </p:grpSpPr>
        <p:sp>
          <p:nvSpPr>
            <p:cNvPr id="13" name="Oval 12"/>
            <p:cNvSpPr>
              <a:spLocks noChangeArrowheads="1"/>
            </p:cNvSpPr>
            <p:nvPr/>
          </p:nvSpPr>
          <p:spPr bwMode="auto">
            <a:xfrm>
              <a:off x="1828800" y="2971800"/>
              <a:ext cx="3200400" cy="205740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prstTxWarp prst="textNoShape">
                <a:avLst/>
              </a:prstTxWarp>
            </a:bodyPr>
            <a:lstStyle/>
            <a:p>
              <a:pPr eaLnBrk="1" hangingPunct="1"/>
              <a:endParaRPr lang="en-US" kern="1200" dirty="0" smtClean="0">
                <a:solidFill>
                  <a:schemeClr val="accent2"/>
                </a:solidFill>
                <a:latin typeface="Arial" charset="0"/>
                <a:ea typeface="+mn-ea"/>
              </a:endParaRPr>
            </a:p>
          </p:txBody>
        </p:sp>
        <p:sp>
          <p:nvSpPr>
            <p:cNvPr id="15" name="Oval 14"/>
            <p:cNvSpPr>
              <a:spLocks noChangeArrowheads="1"/>
            </p:cNvSpPr>
            <p:nvPr/>
          </p:nvSpPr>
          <p:spPr bwMode="auto">
            <a:xfrm>
              <a:off x="3718645" y="2055071"/>
              <a:ext cx="3200400" cy="2057400"/>
            </a:xfrm>
            <a:prstGeom prst="ellipse">
              <a:avLst/>
            </a:prstGeom>
            <a:gradFill flip="none" rotWithShape="1">
              <a:gsLst>
                <a:gs pos="0">
                  <a:srgbClr val="00B050">
                    <a:alpha val="66000"/>
                  </a:srgbClr>
                </a:gs>
                <a:gs pos="50000">
                  <a:srgbClr val="00B050">
                    <a:alpha val="66000"/>
                  </a:srgbClr>
                </a:gs>
                <a:gs pos="100000">
                  <a:srgbClr val="92D050">
                    <a:alpha val="66000"/>
                  </a:srgbClr>
                </a:gs>
              </a:gsLst>
              <a:lin ang="5400000" scaled="0"/>
              <a:tileRect/>
            </a:gradFill>
            <a:ln w="28575">
              <a:solidFill>
                <a:schemeClr val="lt1">
                  <a:hueOff val="0"/>
                  <a:satOff val="0"/>
                  <a:lumOff val="0"/>
                </a:schemeClr>
              </a:solidFill>
              <a:round/>
              <a:headEnd/>
              <a:tailEnd/>
            </a:ln>
            <a:effectLst/>
          </p:spPr>
          <p:txBody>
            <a:bodyPr wrap="none" anchor="ctr">
              <a:prstTxWarp prst="textNoShape">
                <a:avLst/>
              </a:prstTxWarp>
            </a:bodyPr>
            <a:lstStyle/>
            <a:p>
              <a:pPr eaLnBrk="1" hangingPunct="1"/>
              <a:endParaRPr lang="en-US" kern="1200" dirty="0" smtClean="0">
                <a:solidFill>
                  <a:schemeClr val="bg1"/>
                </a:solidFill>
                <a:latin typeface="Arial" charset="0"/>
                <a:ea typeface="+mn-ea"/>
              </a:endParaRPr>
            </a:p>
          </p:txBody>
        </p:sp>
        <p:sp>
          <p:nvSpPr>
            <p:cNvPr id="16" name="Oval 15"/>
            <p:cNvSpPr>
              <a:spLocks noChangeArrowheads="1"/>
            </p:cNvSpPr>
            <p:nvPr/>
          </p:nvSpPr>
          <p:spPr bwMode="auto">
            <a:xfrm>
              <a:off x="3886200" y="3605888"/>
              <a:ext cx="3200400" cy="2057400"/>
            </a:xfrm>
            <a:prstGeom prst="ellipse">
              <a:avLst/>
            </a:prstGeom>
            <a:gradFill flip="none" rotWithShape="1">
              <a:gsLst>
                <a:gs pos="0">
                  <a:schemeClr val="accent5">
                    <a:tint val="100000"/>
                    <a:shade val="100000"/>
                    <a:satMod val="130000"/>
                    <a:alpha val="70000"/>
                  </a:schemeClr>
                </a:gs>
                <a:gs pos="100000">
                  <a:schemeClr val="accent5">
                    <a:tint val="50000"/>
                    <a:shade val="100000"/>
                    <a:satMod val="350000"/>
                    <a:alpha val="70000"/>
                  </a:schemeClr>
                </a:gs>
              </a:gsLst>
              <a:lin ang="16200000" scaled="0"/>
              <a:tileRect/>
            </a:gradFill>
            <a:ln>
              <a:headEnd/>
              <a:tailEnd/>
            </a:ln>
          </p:spPr>
          <p:style>
            <a:lnRef idx="1">
              <a:schemeClr val="accent5"/>
            </a:lnRef>
            <a:fillRef idx="3">
              <a:schemeClr val="accent5"/>
            </a:fillRef>
            <a:effectRef idx="2">
              <a:schemeClr val="accent5"/>
            </a:effectRef>
            <a:fontRef idx="minor">
              <a:schemeClr val="lt1"/>
            </a:fontRef>
          </p:style>
          <p:txBody>
            <a:bodyPr wrap="none" anchor="ctr">
              <a:prstTxWarp prst="textNoShape">
                <a:avLst/>
              </a:prstTxWarp>
            </a:bodyPr>
            <a:lstStyle/>
            <a:p>
              <a:pPr eaLnBrk="1" hangingPunct="1"/>
              <a:endParaRPr lang="en-US" kern="1200" dirty="0" smtClean="0">
                <a:solidFill>
                  <a:schemeClr val="accent2"/>
                </a:solidFill>
                <a:latin typeface="Arial" charset="0"/>
                <a:ea typeface="+mn-ea"/>
              </a:endParaRPr>
            </a:p>
          </p:txBody>
        </p:sp>
        <p:sp>
          <p:nvSpPr>
            <p:cNvPr id="17" name="Text Box 9"/>
            <p:cNvSpPr txBox="1">
              <a:spLocks noChangeArrowheads="1"/>
            </p:cNvSpPr>
            <p:nvPr/>
          </p:nvSpPr>
          <p:spPr bwMode="auto">
            <a:xfrm>
              <a:off x="2484958" y="3581400"/>
              <a:ext cx="1677961" cy="576274"/>
            </a:xfrm>
            <a:prstGeom prst="rect">
              <a:avLst/>
            </a:prstGeom>
            <a:noFill/>
            <a:ln w="9525">
              <a:noFill/>
              <a:miter lim="800000"/>
              <a:headEnd/>
              <a:tailEnd/>
            </a:ln>
            <a:effectLst/>
          </p:spPr>
          <p:txBody>
            <a:bodyPr wrap="none">
              <a:prstTxWarp prst="textNoShape">
                <a:avLst/>
              </a:prstTxWarp>
              <a:spAutoFit/>
            </a:bodyPr>
            <a:lstStyle/>
            <a:p>
              <a:pPr eaLnBrk="1" hangingPunct="1"/>
              <a:r>
                <a:rPr lang="en-US" sz="4000" kern="1200" dirty="0">
                  <a:effectLst>
                    <a:outerShdw blurRad="50800" dist="38100" dir="2700000" algn="tl" rotWithShape="0">
                      <a:schemeClr val="bg1">
                        <a:alpha val="43000"/>
                      </a:schemeClr>
                    </a:outerShdw>
                  </a:effectLst>
                  <a:latin typeface="Gill Sans MT"/>
                  <a:ea typeface="+mn-ea"/>
                  <a:cs typeface="Gill Sans MT"/>
                </a:rPr>
                <a:t>Bacteria</a:t>
              </a:r>
            </a:p>
          </p:txBody>
        </p:sp>
        <p:sp>
          <p:nvSpPr>
            <p:cNvPr id="18" name="Text Box 10"/>
            <p:cNvSpPr txBox="1">
              <a:spLocks noChangeArrowheads="1"/>
            </p:cNvSpPr>
            <p:nvPr/>
          </p:nvSpPr>
          <p:spPr bwMode="auto">
            <a:xfrm>
              <a:off x="4542358" y="4457941"/>
              <a:ext cx="2107673" cy="576274"/>
            </a:xfrm>
            <a:prstGeom prst="rect">
              <a:avLst/>
            </a:prstGeom>
            <a:noFill/>
            <a:ln w="9525">
              <a:noFill/>
              <a:miter lim="800000"/>
              <a:headEnd/>
              <a:tailEnd/>
            </a:ln>
            <a:effectLst/>
          </p:spPr>
          <p:txBody>
            <a:bodyPr wrap="none">
              <a:prstTxWarp prst="textNoShape">
                <a:avLst/>
              </a:prstTxWarp>
              <a:spAutoFit/>
            </a:bodyPr>
            <a:lstStyle/>
            <a:p>
              <a:pPr eaLnBrk="1" hangingPunct="1"/>
              <a:r>
                <a:rPr lang="en-US" sz="4000" kern="1200" dirty="0" smtClean="0">
                  <a:effectLst>
                    <a:outerShdw blurRad="50800" dist="38100" dir="2700000" algn="tl" rotWithShape="0">
                      <a:schemeClr val="bg1">
                        <a:alpha val="43000"/>
                      </a:schemeClr>
                    </a:outerShdw>
                  </a:effectLst>
                  <a:latin typeface="Gill Sans MT"/>
                  <a:ea typeface="+mn-ea"/>
                  <a:cs typeface="Gill Sans MT"/>
                </a:rPr>
                <a:t>Procedure</a:t>
              </a:r>
              <a:endParaRPr lang="en-US" sz="4000" kern="1200" dirty="0">
                <a:effectLst>
                  <a:outerShdw blurRad="50800" dist="38100" dir="2700000" algn="tl" rotWithShape="0">
                    <a:schemeClr val="bg1">
                      <a:alpha val="43000"/>
                    </a:schemeClr>
                  </a:outerShdw>
                </a:effectLst>
                <a:latin typeface="Gill Sans MT"/>
                <a:ea typeface="+mn-ea"/>
                <a:cs typeface="Gill Sans MT"/>
              </a:endParaRPr>
            </a:p>
          </p:txBody>
        </p:sp>
        <p:sp>
          <p:nvSpPr>
            <p:cNvPr id="19" name="Text Box 11"/>
            <p:cNvSpPr txBox="1">
              <a:spLocks noChangeArrowheads="1"/>
            </p:cNvSpPr>
            <p:nvPr/>
          </p:nvSpPr>
          <p:spPr bwMode="auto">
            <a:xfrm>
              <a:off x="4882216" y="2667000"/>
              <a:ext cx="1113263" cy="576274"/>
            </a:xfrm>
            <a:prstGeom prst="rect">
              <a:avLst/>
            </a:prstGeom>
            <a:noFill/>
            <a:ln w="9525">
              <a:noFill/>
              <a:miter lim="800000"/>
              <a:headEnd/>
              <a:tailEnd/>
            </a:ln>
            <a:effectLst/>
          </p:spPr>
          <p:txBody>
            <a:bodyPr wrap="none">
              <a:prstTxWarp prst="textNoShape">
                <a:avLst/>
              </a:prstTxWarp>
              <a:spAutoFit/>
            </a:bodyPr>
            <a:lstStyle/>
            <a:p>
              <a:pPr eaLnBrk="1" hangingPunct="1"/>
              <a:r>
                <a:rPr lang="en-US" sz="4000" kern="1200" dirty="0">
                  <a:effectLst>
                    <a:outerShdw blurRad="50800" dist="38100" dir="2700000" algn="tl" rotWithShape="0">
                      <a:schemeClr val="bg1">
                        <a:alpha val="43000"/>
                      </a:schemeClr>
                    </a:outerShdw>
                  </a:effectLst>
                  <a:latin typeface="Gill Sans MT"/>
                  <a:ea typeface="+mn-ea"/>
                  <a:cs typeface="Gill Sans MT"/>
                </a:rPr>
                <a:t>Host</a:t>
              </a:r>
            </a:p>
          </p:txBody>
        </p:sp>
      </p:grpSp>
    </p:spTree>
    <p:extLst>
      <p:ext uri="{BB962C8B-B14F-4D97-AF65-F5344CB8AC3E}">
        <p14:creationId xmlns:p14="http://schemas.microsoft.com/office/powerpoint/2010/main" val="2491996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solidFill>
              </a:rPr>
              <a:t>No Single SSI Prevention Bundle </a:t>
            </a:r>
            <a:endParaRPr lang="en-US" sz="3200" dirty="0">
              <a:solidFill>
                <a:schemeClr val="bg1"/>
              </a:solidFill>
            </a:endParaRPr>
          </a:p>
        </p:txBody>
      </p:sp>
      <p:sp>
        <p:nvSpPr>
          <p:cNvPr id="4" name="Content Placeholder 3"/>
          <p:cNvSpPr>
            <a:spLocks noGrp="1"/>
          </p:cNvSpPr>
          <p:nvPr>
            <p:ph idx="1"/>
          </p:nvPr>
        </p:nvSpPr>
        <p:spPr/>
        <p:txBody>
          <a:bodyPr>
            <a:noAutofit/>
          </a:bodyPr>
          <a:lstStyle/>
          <a:p>
            <a:pPr>
              <a:spcBef>
                <a:spcPts val="0"/>
              </a:spcBef>
              <a:spcAft>
                <a:spcPts val="1200"/>
              </a:spcAft>
            </a:pPr>
            <a:r>
              <a:rPr lang="en-US" sz="2400" dirty="0" smtClean="0">
                <a:ea typeface="ＭＳ Ｐゴシック" charset="0"/>
              </a:rPr>
              <a:t>Deeper dive into SCIP measures to identify local defects</a:t>
            </a:r>
          </a:p>
          <a:p>
            <a:pPr>
              <a:spcBef>
                <a:spcPts val="0"/>
              </a:spcBef>
              <a:spcAft>
                <a:spcPts val="1200"/>
              </a:spcAft>
            </a:pPr>
            <a:r>
              <a:rPr lang="en-US" sz="2400" dirty="0" smtClean="0">
                <a:ea typeface="ＭＳ Ｐゴシック" charset="0"/>
              </a:rPr>
              <a:t>Emerging evidence</a:t>
            </a:r>
          </a:p>
          <a:p>
            <a:pPr lvl="1">
              <a:spcBef>
                <a:spcPts val="0"/>
              </a:spcBef>
              <a:spcAft>
                <a:spcPts val="1200"/>
              </a:spcAft>
            </a:pPr>
            <a:r>
              <a:rPr lang="en-US" sz="2000" dirty="0" smtClean="0"/>
              <a:t>Antibiotics redosing and weight-based dosing </a:t>
            </a:r>
          </a:p>
          <a:p>
            <a:pPr lvl="1">
              <a:spcBef>
                <a:spcPts val="0"/>
              </a:spcBef>
              <a:spcAft>
                <a:spcPts val="1200"/>
              </a:spcAft>
            </a:pPr>
            <a:r>
              <a:rPr lang="en-US" sz="2000" dirty="0" smtClean="0"/>
              <a:t>Maintenance of normoglycemia</a:t>
            </a:r>
          </a:p>
          <a:p>
            <a:pPr lvl="1">
              <a:spcBef>
                <a:spcPts val="0"/>
              </a:spcBef>
              <a:spcAft>
                <a:spcPts val="1200"/>
              </a:spcAft>
            </a:pPr>
            <a:r>
              <a:rPr lang="en-US" sz="2000" dirty="0" smtClean="0"/>
              <a:t>Mechanical bowel preparation with oral antibiotics </a:t>
            </a:r>
          </a:p>
          <a:p>
            <a:pPr lvl="1">
              <a:spcBef>
                <a:spcPts val="0"/>
              </a:spcBef>
              <a:spcAft>
                <a:spcPts val="1200"/>
              </a:spcAft>
            </a:pPr>
            <a:r>
              <a:rPr lang="en-US" sz="2000" dirty="0" smtClean="0"/>
              <a:t>Standardization of skin preparation</a:t>
            </a:r>
            <a:endParaRPr lang="en-US" sz="2000" dirty="0" smtClean="0">
              <a:ea typeface="ＭＳ Ｐゴシック" charset="0"/>
            </a:endParaRPr>
          </a:p>
          <a:p>
            <a:pPr>
              <a:spcBef>
                <a:spcPts val="0"/>
              </a:spcBef>
              <a:spcAft>
                <a:spcPts val="1200"/>
              </a:spcAft>
            </a:pPr>
            <a:r>
              <a:rPr lang="en-US" sz="2400" dirty="0" smtClean="0">
                <a:ea typeface="ＭＳ Ｐゴシック" charset="0"/>
                <a:cs typeface="ＭＳ Ｐゴシック" charset="0"/>
              </a:rPr>
              <a:t>Capitalize on frontline wisdom</a:t>
            </a:r>
          </a:p>
          <a:p>
            <a:pPr lvl="1">
              <a:spcBef>
                <a:spcPts val="0"/>
              </a:spcBef>
              <a:spcAft>
                <a:spcPts val="1200"/>
              </a:spcAft>
            </a:pPr>
            <a:r>
              <a:rPr lang="en-US" sz="2000" dirty="0" smtClean="0">
                <a:ea typeface="ＭＳ Ｐゴシック" charset="0"/>
              </a:rPr>
              <a:t>Comprehensive </a:t>
            </a:r>
            <a:r>
              <a:rPr lang="en-US" sz="2000" dirty="0">
                <a:ea typeface="ＭＳ Ｐゴシック" charset="0"/>
              </a:rPr>
              <a:t>U</a:t>
            </a:r>
            <a:r>
              <a:rPr lang="en-US" sz="2000" dirty="0" smtClean="0">
                <a:ea typeface="ＭＳ Ｐゴシック" charset="0"/>
              </a:rPr>
              <a:t>nit-based </a:t>
            </a:r>
            <a:r>
              <a:rPr lang="en-US" sz="2000" dirty="0">
                <a:ea typeface="ＭＳ Ｐゴシック" charset="0"/>
              </a:rPr>
              <a:t>S</a:t>
            </a:r>
            <a:r>
              <a:rPr lang="en-US" sz="2000" dirty="0" smtClean="0">
                <a:ea typeface="ＭＳ Ｐゴシック" charset="0"/>
              </a:rPr>
              <a:t>afety </a:t>
            </a:r>
            <a:r>
              <a:rPr lang="en-US" sz="2000" dirty="0">
                <a:ea typeface="ＭＳ Ｐゴシック" charset="0"/>
              </a:rPr>
              <a:t>P</a:t>
            </a:r>
            <a:r>
              <a:rPr lang="en-US" sz="2000" dirty="0" smtClean="0">
                <a:ea typeface="ＭＳ Ｐゴシック" charset="0"/>
              </a:rPr>
              <a:t>rogram (CUSP)</a:t>
            </a:r>
            <a:endParaRPr lang="en-US" sz="2000" dirty="0">
              <a:ea typeface="ＭＳ Ｐゴシック" charset="0"/>
            </a:endParaRPr>
          </a:p>
          <a:p>
            <a:pPr lvl="1">
              <a:spcBef>
                <a:spcPts val="0"/>
              </a:spcBef>
              <a:spcAft>
                <a:spcPts val="1200"/>
              </a:spcAft>
            </a:pPr>
            <a:r>
              <a:rPr lang="en-US" sz="2000" dirty="0" smtClean="0">
                <a:ea typeface="ＭＳ Ｐゴシック" charset="0"/>
              </a:rPr>
              <a:t>Staff Safety Assessment (SSA)</a:t>
            </a:r>
          </a:p>
          <a:p>
            <a:pPr>
              <a:spcBef>
                <a:spcPts val="0"/>
              </a:spcBef>
              <a:spcAft>
                <a:spcPts val="1200"/>
              </a:spcAft>
            </a:pP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smtClean="0">
                <a:solidFill>
                  <a:schemeClr val="accent5"/>
                </a:solidFill>
              </a:rPr>
              <a:t>Deeper dive into scip measures to identify local defects </a:t>
            </a:r>
            <a:endParaRPr lang="en-US" dirty="0">
              <a:solidFill>
                <a:schemeClr val="accent5"/>
              </a:solidFill>
            </a:endParaRPr>
          </a:p>
        </p:txBody>
      </p:sp>
    </p:spTree>
    <p:extLst>
      <p:ext uri="{BB962C8B-B14F-4D97-AF65-F5344CB8AC3E}">
        <p14:creationId xmlns:p14="http://schemas.microsoft.com/office/powerpoint/2010/main" val="216141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Does SCIP Provide Enough Information</a:t>
            </a:r>
            <a:r>
              <a:rPr lang="en-US" dirty="0" smtClean="0"/>
              <a:t>?</a:t>
            </a:r>
            <a:r>
              <a:rPr lang="en-US" baseline="30000" dirty="0" smtClean="0"/>
              <a:t>3</a:t>
            </a:r>
            <a:endParaRPr lang="en-US" baseline="30000" dirty="0"/>
          </a:p>
        </p:txBody>
      </p:sp>
      <p:sp>
        <p:nvSpPr>
          <p:cNvPr id="8" name="Slide Number Placeholder 2"/>
          <p:cNvSpPr>
            <a:spLocks noGrp="1"/>
          </p:cNvSpPr>
          <p:nvPr>
            <p:ph type="sldNum" sz="quarter" idx="4294967295"/>
          </p:nvPr>
        </p:nvSpPr>
        <p:spPr>
          <a:xfrm>
            <a:off x="0" y="6324600"/>
            <a:ext cx="2133600" cy="365125"/>
          </a:xfrm>
          <a:prstGeom prst="rect">
            <a:avLst/>
          </a:prstGeom>
        </p:spPr>
        <p:txBody>
          <a:bodyPr/>
          <a:lstStyle/>
          <a:p>
            <a:pPr algn="l"/>
            <a:fld id="{E507B00A-00F3-40B4-9FBC-773D3E654F20}" type="slidenum">
              <a:rPr lang="en-US" sz="1100" smtClean="0"/>
              <a:pPr algn="l"/>
              <a:t>9</a:t>
            </a:fld>
            <a:endParaRPr lang="en-US" sz="1100" dirty="0"/>
          </a:p>
        </p:txBody>
      </p:sp>
      <p:graphicFrame>
        <p:nvGraphicFramePr>
          <p:cNvPr id="4" name="Table 3" descr="Surgery patients who were given an antibiotic at the right time (within one hour before surgery) to help prevent infection; JH 98%, Other 97%&#10;Surgery patients who were given the right kind of antibiotic to help prevent infection; JH 98%, Other 98%&#10;Surgery patients whose preventive antibiotics were stopped at the right time (within 24 hours after surgery); JH 100%, Other 96%&#10;Surgery patients needing hair removed from the surgical area before surgery, who had hair removed using a safer method (electric clippers or hair removal cream – not a razor); JH 100%, Other 100%&#10;Patients having surgery who wee actively warmed in the operating room or whose body temperature was near normal by the end of surgery; JH 98%, Other 99%"/>
          <p:cNvGraphicFramePr>
            <a:graphicFrameLocks noGrp="1"/>
          </p:cNvGraphicFramePr>
          <p:nvPr>
            <p:extLst>
              <p:ext uri="{D42A27DB-BD31-4B8C-83A1-F6EECF244321}">
                <p14:modId xmlns:p14="http://schemas.microsoft.com/office/powerpoint/2010/main" val="3091611541"/>
              </p:ext>
            </p:extLst>
          </p:nvPr>
        </p:nvGraphicFramePr>
        <p:xfrm>
          <a:off x="207135" y="1524000"/>
          <a:ext cx="8708265" cy="4328160"/>
        </p:xfrm>
        <a:graphic>
          <a:graphicData uri="http://schemas.openxmlformats.org/drawingml/2006/table">
            <a:tbl>
              <a:tblPr firstRow="1" bandRow="1">
                <a:tableStyleId>{93296810-A885-4BE3-A3E7-6D5BEEA58F35}</a:tableStyleId>
              </a:tblPr>
              <a:tblGrid>
                <a:gridCol w="6096001"/>
                <a:gridCol w="1219200"/>
                <a:gridCol w="1393064"/>
              </a:tblGrid>
              <a:tr h="370840">
                <a:tc>
                  <a:txBody>
                    <a:bodyPr/>
                    <a:lstStyle/>
                    <a:p>
                      <a:endParaRPr lang="en-US" dirty="0">
                        <a:latin typeface="+mj-lt"/>
                      </a:endParaRPr>
                    </a:p>
                  </a:txBody>
                  <a:tcPr/>
                </a:tc>
                <a:tc>
                  <a:txBody>
                    <a:bodyPr/>
                    <a:lstStyle/>
                    <a:p>
                      <a:pPr algn="ctr"/>
                      <a:r>
                        <a:rPr lang="en-US" sz="1600" dirty="0" smtClean="0"/>
                        <a:t>JOHNS HOPKINS</a:t>
                      </a:r>
                      <a:endParaRPr lang="en-US" sz="1600" baseline="30000" dirty="0">
                        <a:latin typeface="+mn-lt"/>
                        <a:cs typeface="Gill Sans MT"/>
                      </a:endParaRPr>
                    </a:p>
                  </a:txBody>
                  <a:tcPr/>
                </a:tc>
                <a:tc>
                  <a:txBody>
                    <a:bodyPr/>
                    <a:lstStyle/>
                    <a:p>
                      <a:pPr algn="ctr"/>
                      <a:r>
                        <a:rPr lang="en-US" sz="1600" dirty="0" smtClean="0"/>
                        <a:t>COMPARISON HOSPITALS</a:t>
                      </a:r>
                      <a:endParaRPr lang="en-US" sz="1600" dirty="0">
                        <a:latin typeface="+mn-lt"/>
                        <a:cs typeface="Gill Sans MT"/>
                      </a:endParaRPr>
                    </a:p>
                  </a:txBody>
                  <a:tcPr/>
                </a:tc>
              </a:tr>
              <a:tr h="370840">
                <a:tc>
                  <a:txBody>
                    <a:bodyPr/>
                    <a:lstStyle/>
                    <a:p>
                      <a:r>
                        <a:rPr lang="en-US" sz="1800" dirty="0" smtClean="0"/>
                        <a:t>Surgery patients who were given an antibiotic at the right time (within 1 hour before</a:t>
                      </a:r>
                      <a:r>
                        <a:rPr lang="en-US" sz="1800" baseline="0" dirty="0" smtClean="0"/>
                        <a:t> surgery) to help prevent infection</a:t>
                      </a:r>
                      <a:endParaRPr lang="en-US" sz="1800" dirty="0">
                        <a:latin typeface="+mj-lt"/>
                        <a:cs typeface="Gill Sans MT"/>
                      </a:endParaRPr>
                    </a:p>
                  </a:txBody>
                  <a:tcPr/>
                </a:tc>
                <a:tc>
                  <a:txBody>
                    <a:bodyPr/>
                    <a:lstStyle/>
                    <a:p>
                      <a:pPr algn="ctr"/>
                      <a:r>
                        <a:rPr lang="en-US" sz="1800" dirty="0" smtClean="0"/>
                        <a:t>98%</a:t>
                      </a:r>
                      <a:endParaRPr lang="en-US" sz="1800" dirty="0">
                        <a:latin typeface="+mn-lt"/>
                        <a:cs typeface="Gill Sans MT"/>
                      </a:endParaRPr>
                    </a:p>
                  </a:txBody>
                  <a:tcPr/>
                </a:tc>
                <a:tc>
                  <a:txBody>
                    <a:bodyPr/>
                    <a:lstStyle/>
                    <a:p>
                      <a:pPr algn="ctr"/>
                      <a:r>
                        <a:rPr lang="en-US" sz="1800" dirty="0" smtClean="0"/>
                        <a:t>97%</a:t>
                      </a:r>
                      <a:endParaRPr lang="en-US" sz="1800" dirty="0">
                        <a:latin typeface="+mn-lt"/>
                        <a:cs typeface="Gill Sans MT"/>
                      </a:endParaRPr>
                    </a:p>
                  </a:txBody>
                  <a:tcPr/>
                </a:tc>
              </a:tr>
              <a:tr h="370840">
                <a:tc>
                  <a:txBody>
                    <a:bodyPr/>
                    <a:lstStyle/>
                    <a:p>
                      <a:r>
                        <a:rPr lang="en-US" sz="1800" dirty="0" smtClean="0"/>
                        <a:t>Surgery patients who were given the right kind of antibiotic to help prevent</a:t>
                      </a:r>
                      <a:r>
                        <a:rPr lang="en-US" sz="1800" baseline="0" dirty="0" smtClean="0"/>
                        <a:t> infection</a:t>
                      </a:r>
                      <a:endParaRPr lang="en-US" sz="1800" dirty="0">
                        <a:latin typeface="+mj-lt"/>
                        <a:cs typeface="Gill Sans MT"/>
                      </a:endParaRPr>
                    </a:p>
                  </a:txBody>
                  <a:tcPr/>
                </a:tc>
                <a:tc>
                  <a:txBody>
                    <a:bodyPr/>
                    <a:lstStyle/>
                    <a:p>
                      <a:pPr algn="ctr"/>
                      <a:r>
                        <a:rPr lang="en-US" sz="1800" dirty="0" smtClean="0"/>
                        <a:t>98%</a:t>
                      </a:r>
                      <a:endParaRPr lang="en-US" sz="1800" dirty="0">
                        <a:latin typeface="+mn-lt"/>
                        <a:cs typeface="Gill Sans MT"/>
                      </a:endParaRPr>
                    </a:p>
                  </a:txBody>
                  <a:tcPr/>
                </a:tc>
                <a:tc>
                  <a:txBody>
                    <a:bodyPr/>
                    <a:lstStyle/>
                    <a:p>
                      <a:pPr algn="ctr"/>
                      <a:r>
                        <a:rPr lang="en-US" sz="1800" dirty="0" smtClean="0"/>
                        <a:t>98%</a:t>
                      </a:r>
                      <a:endParaRPr lang="en-US" sz="1800" dirty="0">
                        <a:latin typeface="+mn-lt"/>
                        <a:cs typeface="Gill Sans MT"/>
                      </a:endParaRPr>
                    </a:p>
                  </a:txBody>
                  <a:tcPr/>
                </a:tc>
              </a:tr>
              <a:tr h="370840">
                <a:tc>
                  <a:txBody>
                    <a:bodyPr/>
                    <a:lstStyle/>
                    <a:p>
                      <a:r>
                        <a:rPr lang="en-US" sz="1800" dirty="0" smtClean="0"/>
                        <a:t>Surgery patients whose preventive</a:t>
                      </a:r>
                      <a:r>
                        <a:rPr lang="en-US" sz="1800" baseline="0" dirty="0" smtClean="0"/>
                        <a:t> antibiotics were stopped at the right time (within 24 hours after surgery)</a:t>
                      </a:r>
                      <a:endParaRPr lang="en-US" sz="1800" dirty="0">
                        <a:latin typeface="+mj-lt"/>
                        <a:cs typeface="Gill Sans MT"/>
                      </a:endParaRPr>
                    </a:p>
                  </a:txBody>
                  <a:tcPr/>
                </a:tc>
                <a:tc>
                  <a:txBody>
                    <a:bodyPr/>
                    <a:lstStyle/>
                    <a:p>
                      <a:pPr algn="ctr"/>
                      <a:r>
                        <a:rPr lang="en-US" sz="1800" dirty="0" smtClean="0"/>
                        <a:t>100%</a:t>
                      </a:r>
                      <a:endParaRPr lang="en-US" sz="1800" dirty="0">
                        <a:latin typeface="+mn-lt"/>
                        <a:cs typeface="Gill Sans MT"/>
                      </a:endParaRPr>
                    </a:p>
                  </a:txBody>
                  <a:tcPr/>
                </a:tc>
                <a:tc>
                  <a:txBody>
                    <a:bodyPr/>
                    <a:lstStyle/>
                    <a:p>
                      <a:pPr algn="ctr"/>
                      <a:r>
                        <a:rPr lang="en-US" sz="1800" dirty="0" smtClean="0"/>
                        <a:t>96%</a:t>
                      </a:r>
                      <a:endParaRPr lang="en-US" sz="1800" dirty="0">
                        <a:latin typeface="+mn-lt"/>
                        <a:cs typeface="Gill Sans MT"/>
                      </a:endParaRPr>
                    </a:p>
                  </a:txBody>
                  <a:tcPr/>
                </a:tc>
              </a:tr>
              <a:tr h="370840">
                <a:tc>
                  <a:txBody>
                    <a:bodyPr/>
                    <a:lstStyle/>
                    <a:p>
                      <a:r>
                        <a:rPr lang="en-US" sz="1800" dirty="0" smtClean="0"/>
                        <a:t>Surgery patients who had hair removed from the surgical area before surgery using a safer method (electric clippers or hair removal cream instead of a razor)</a:t>
                      </a:r>
                      <a:endParaRPr lang="en-US" sz="1800" dirty="0">
                        <a:latin typeface="+mj-lt"/>
                        <a:cs typeface="Gill Sans MT"/>
                      </a:endParaRPr>
                    </a:p>
                  </a:txBody>
                  <a:tcPr/>
                </a:tc>
                <a:tc>
                  <a:txBody>
                    <a:bodyPr/>
                    <a:lstStyle/>
                    <a:p>
                      <a:pPr algn="ctr"/>
                      <a:r>
                        <a:rPr lang="en-US" sz="1800" dirty="0" smtClean="0"/>
                        <a:t>100%</a:t>
                      </a:r>
                      <a:endParaRPr lang="en-US" sz="1800" dirty="0">
                        <a:latin typeface="+mn-lt"/>
                        <a:cs typeface="Gill Sans MT"/>
                      </a:endParaRPr>
                    </a:p>
                  </a:txBody>
                  <a:tcPr/>
                </a:tc>
                <a:tc>
                  <a:txBody>
                    <a:bodyPr/>
                    <a:lstStyle/>
                    <a:p>
                      <a:pPr algn="ctr"/>
                      <a:r>
                        <a:rPr lang="en-US" sz="1800" dirty="0" smtClean="0"/>
                        <a:t>100%</a:t>
                      </a:r>
                      <a:endParaRPr lang="en-US" sz="1800" dirty="0">
                        <a:latin typeface="+mn-lt"/>
                        <a:cs typeface="Gill Sans MT"/>
                      </a:endParaRPr>
                    </a:p>
                  </a:txBody>
                  <a:tcPr/>
                </a:tc>
              </a:tr>
              <a:tr h="370840">
                <a:tc>
                  <a:txBody>
                    <a:bodyPr/>
                    <a:lstStyle/>
                    <a:p>
                      <a:r>
                        <a:rPr lang="en-US" sz="1800" dirty="0" smtClean="0"/>
                        <a:t>Surgery patients who were actively warmed in the operating room or whose body temperature</a:t>
                      </a:r>
                      <a:r>
                        <a:rPr lang="en-US" sz="1800" baseline="0" dirty="0" smtClean="0"/>
                        <a:t> was near normal by the end of surgery</a:t>
                      </a:r>
                      <a:endParaRPr lang="en-US" sz="1800" dirty="0">
                        <a:latin typeface="+mj-lt"/>
                        <a:cs typeface="Gill Sans MT"/>
                      </a:endParaRPr>
                    </a:p>
                  </a:txBody>
                  <a:tcPr/>
                </a:tc>
                <a:tc>
                  <a:txBody>
                    <a:bodyPr/>
                    <a:lstStyle/>
                    <a:p>
                      <a:pPr algn="ctr"/>
                      <a:r>
                        <a:rPr lang="en-US" sz="1800" dirty="0" smtClean="0"/>
                        <a:t>98%</a:t>
                      </a:r>
                      <a:endParaRPr lang="en-US" sz="1800" dirty="0">
                        <a:latin typeface="+mn-lt"/>
                        <a:cs typeface="Gill Sans MT"/>
                      </a:endParaRPr>
                    </a:p>
                  </a:txBody>
                  <a:tcPr/>
                </a:tc>
                <a:tc>
                  <a:txBody>
                    <a:bodyPr/>
                    <a:lstStyle/>
                    <a:p>
                      <a:pPr algn="ctr"/>
                      <a:r>
                        <a:rPr lang="en-US" sz="1800" dirty="0" smtClean="0"/>
                        <a:t>99%</a:t>
                      </a:r>
                      <a:endParaRPr lang="en-US" sz="1800" dirty="0">
                        <a:latin typeface="+mn-lt"/>
                        <a:cs typeface="Gill Sans MT"/>
                      </a:endParaRPr>
                    </a:p>
                  </a:txBody>
                  <a:tcPr/>
                </a:tc>
              </a:tr>
            </a:tbl>
          </a:graphicData>
        </a:graphic>
      </p:graphicFrame>
    </p:spTree>
    <p:extLst>
      <p:ext uri="{BB962C8B-B14F-4D97-AF65-F5344CB8AC3E}">
        <p14:creationId xmlns:p14="http://schemas.microsoft.com/office/powerpoint/2010/main" val="2917271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 for Pag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25268</TotalTime>
  <Words>5132</Words>
  <Application>Microsoft Office PowerPoint</Application>
  <PresentationFormat>On-screen Show (4:3)</PresentationFormat>
  <Paragraphs>467</Paragraphs>
  <Slides>36</Slides>
  <Notes>34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Design for Page 1</vt:lpstr>
      <vt:lpstr>HAI Cusp Slide template</vt:lpstr>
      <vt:lpstr>Worksheet</vt:lpstr>
      <vt:lpstr>Building Your SSI Prevention Bundle</vt:lpstr>
      <vt:lpstr>Learning Objectives</vt:lpstr>
      <vt:lpstr>Background1</vt:lpstr>
      <vt:lpstr>SSI Definitions2</vt:lpstr>
      <vt:lpstr>JHH Colorectal Surgery Readmissions</vt:lpstr>
      <vt:lpstr>Pathogenesis of SSI</vt:lpstr>
      <vt:lpstr>No Single SSI Prevention Bundle </vt:lpstr>
      <vt:lpstr>Deeper dive into scip measures to identify local defects </vt:lpstr>
      <vt:lpstr>Does SCIP Provide Enough Information?3</vt:lpstr>
      <vt:lpstr>Observed to Expected Outcome Ratio</vt:lpstr>
      <vt:lpstr>Safety Issues &amp; Improvement Opportunities4</vt:lpstr>
      <vt:lpstr>Perioperative Antibiotic Compliance</vt:lpstr>
      <vt:lpstr>Auditing Your Practice</vt:lpstr>
      <vt:lpstr>How Do We Conduct Audits?</vt:lpstr>
      <vt:lpstr>Intervention: Gentamicin Antibiotic Dosing</vt:lpstr>
      <vt:lpstr>Antibiotic Audit Tool </vt:lpstr>
      <vt:lpstr>Intervention: Normothermia</vt:lpstr>
      <vt:lpstr>Normothermia Audit Tool  (1 of 2) </vt:lpstr>
      <vt:lpstr>Normothermia Audit Tool  (2 of 2) </vt:lpstr>
      <vt:lpstr>Separation of Clean and Dirty Instruments</vt:lpstr>
      <vt:lpstr>BRINGING EMERGING EVIDENCE FOR SSI PREVENTION TO YOUR PATIENTS</vt:lpstr>
      <vt:lpstr>Emerging Evidence for SSI Prevention</vt:lpstr>
      <vt:lpstr>PowerPoint Presentation</vt:lpstr>
      <vt:lpstr>Antimicrobial Prophylaxis in Surgery</vt:lpstr>
      <vt:lpstr>Johns Hopkins Hospital Antibiotic Poster </vt:lpstr>
      <vt:lpstr>Interventions To Improve Antibiotic Efficacy</vt:lpstr>
      <vt:lpstr>Hyperglycemia and Infection</vt:lpstr>
      <vt:lpstr>University of Washington/Glucose Control</vt:lpstr>
      <vt:lpstr>Could You Improve Glycemic Management?</vt:lpstr>
      <vt:lpstr>Preparation of the Surgical Site</vt:lpstr>
      <vt:lpstr>PowerPoint Presentation</vt:lpstr>
      <vt:lpstr>Is Skin Preparation an Area You Could Improve?</vt:lpstr>
      <vt:lpstr>Key Takeaways </vt:lpstr>
      <vt:lpstr>Action Items </vt:lpstr>
      <vt:lpstr>References </vt:lpstr>
      <vt:lpstr>References </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Building Your SSI Prevention Bundle</dc:title>
  <dc:subject>AHRQ Safety Program for Surgery</dc:subject>
  <dc:creator>Agency for Health Care Research and Quality (AHRQ)</dc:creator>
  <cp:keywords>SSI, surgical safety, intervention bundle, normothermia, glucose control, antibiotic redosing, preoperative skin preparation</cp:keywords>
  <cp:lastModifiedBy>Chris Heidenrich OCKT</cp:lastModifiedBy>
  <cp:revision>317</cp:revision>
  <cp:lastPrinted>2014-06-10T15:05:07Z</cp:lastPrinted>
  <dcterms:created xsi:type="dcterms:W3CDTF">2012-03-06T21:09:36Z</dcterms:created>
  <dcterms:modified xsi:type="dcterms:W3CDTF">2017-11-04T06:34:19Z</dcterms:modified>
  <cp:category>safety program for surgery, patient safety, SUSP, CUSP, quality improvement</cp:category>
</cp:coreProperties>
</file>