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53"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8" r:id="rId34"/>
    <p:sldId id="430"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1" autoAdjust="0"/>
    <p:restoredTop sz="79954" autoAdjust="0"/>
  </p:normalViewPr>
  <p:slideViewPr>
    <p:cSldViewPr>
      <p:cViewPr varScale="1">
        <p:scale>
          <a:sx n="93" d="100"/>
          <a:sy n="93" d="100"/>
        </p:scale>
        <p:origin x="-2154" y="-96"/>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rmstrong:Library:Caches:TemporaryItems:Outlook%20Temp:JHH%20NSQIP%20rates_for%20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Sheet1!$A$2</c:f>
              <c:strCache>
                <c:ptCount val="1"/>
                <c:pt idx="0">
                  <c:v>Appropriate hair removal</c:v>
                </c:pt>
              </c:strCache>
            </c:strRef>
          </c:tx>
          <c:marker>
            <c:symbol val="star"/>
            <c:size val="5"/>
          </c:marker>
          <c:cat>
            <c:strRef>
              <c:f>Sheet1!$B$1:$F$1</c:f>
              <c:strCache>
                <c:ptCount val="5"/>
                <c:pt idx="0">
                  <c:v>2006</c:v>
                </c:pt>
                <c:pt idx="1">
                  <c:v>2007</c:v>
                </c:pt>
                <c:pt idx="2">
                  <c:v>2008</c:v>
                </c:pt>
                <c:pt idx="3">
                  <c:v>2009</c:v>
                </c:pt>
                <c:pt idx="4">
                  <c:v>2010</c:v>
                </c:pt>
              </c:strCache>
            </c:strRef>
          </c:cat>
          <c:val>
            <c:numRef>
              <c:f>Sheet1!$B$2:$F$2</c:f>
              <c:numCache>
                <c:formatCode>General</c:formatCode>
                <c:ptCount val="5"/>
                <c:pt idx="2" formatCode="0%">
                  <c:v>0.95</c:v>
                </c:pt>
                <c:pt idx="3" formatCode="0%">
                  <c:v>0.98</c:v>
                </c:pt>
                <c:pt idx="4" formatCode="0%">
                  <c:v>1</c:v>
                </c:pt>
              </c:numCache>
            </c:numRef>
          </c:val>
          <c:smooth val="0"/>
        </c:ser>
        <c:ser>
          <c:idx val="1"/>
          <c:order val="1"/>
          <c:tx>
            <c:strRef>
              <c:f>Sheet1!$A$3</c:f>
              <c:strCache>
                <c:ptCount val="1"/>
                <c:pt idx="0">
                  <c:v>Timely receipt of antibiotic</c:v>
                </c:pt>
              </c:strCache>
            </c:strRef>
          </c:tx>
          <c:marker>
            <c:symbol val="diamond"/>
            <c:size val="5"/>
          </c:marker>
          <c:cat>
            <c:strRef>
              <c:f>Sheet1!$B$1:$F$1</c:f>
              <c:strCache>
                <c:ptCount val="5"/>
                <c:pt idx="0">
                  <c:v>2006</c:v>
                </c:pt>
                <c:pt idx="1">
                  <c:v>2007</c:v>
                </c:pt>
                <c:pt idx="2">
                  <c:v>2008</c:v>
                </c:pt>
                <c:pt idx="3">
                  <c:v>2009</c:v>
                </c:pt>
                <c:pt idx="4">
                  <c:v>2010</c:v>
                </c:pt>
              </c:strCache>
            </c:strRef>
          </c:cat>
          <c:val>
            <c:numRef>
              <c:f>Sheet1!$B$3:$F$3</c:f>
              <c:numCache>
                <c:formatCode>0%</c:formatCode>
                <c:ptCount val="5"/>
                <c:pt idx="0">
                  <c:v>0.78</c:v>
                </c:pt>
                <c:pt idx="1">
                  <c:v>0.83</c:v>
                </c:pt>
                <c:pt idx="2">
                  <c:v>0.87</c:v>
                </c:pt>
                <c:pt idx="3">
                  <c:v>0.92</c:v>
                </c:pt>
                <c:pt idx="4">
                  <c:v>0.97</c:v>
                </c:pt>
              </c:numCache>
            </c:numRef>
          </c:val>
          <c:smooth val="0"/>
        </c:ser>
        <c:ser>
          <c:idx val="2"/>
          <c:order val="2"/>
          <c:tx>
            <c:strRef>
              <c:f>Sheet1!$A$4</c:f>
              <c:strCache>
                <c:ptCount val="1"/>
                <c:pt idx="0">
                  <c:v>Appropriate antibiotic</c:v>
                </c:pt>
              </c:strCache>
            </c:strRef>
          </c:tx>
          <c:marker>
            <c:symbol val="triangle"/>
            <c:size val="5"/>
          </c:marker>
          <c:cat>
            <c:strRef>
              <c:f>Sheet1!$B$1:$F$1</c:f>
              <c:strCache>
                <c:ptCount val="5"/>
                <c:pt idx="0">
                  <c:v>2006</c:v>
                </c:pt>
                <c:pt idx="1">
                  <c:v>2007</c:v>
                </c:pt>
                <c:pt idx="2">
                  <c:v>2008</c:v>
                </c:pt>
                <c:pt idx="3">
                  <c:v>2009</c:v>
                </c:pt>
                <c:pt idx="4">
                  <c:v>2010</c:v>
                </c:pt>
              </c:strCache>
            </c:strRef>
          </c:cat>
          <c:val>
            <c:numRef>
              <c:f>Sheet1!$B$4:$F$4</c:f>
              <c:numCache>
                <c:formatCode>0%</c:formatCode>
                <c:ptCount val="5"/>
                <c:pt idx="0">
                  <c:v>0.9</c:v>
                </c:pt>
                <c:pt idx="1">
                  <c:v>0.9</c:v>
                </c:pt>
                <c:pt idx="2">
                  <c:v>0.93</c:v>
                </c:pt>
                <c:pt idx="3">
                  <c:v>0.95</c:v>
                </c:pt>
                <c:pt idx="4">
                  <c:v>0.98</c:v>
                </c:pt>
              </c:numCache>
            </c:numRef>
          </c:val>
          <c:smooth val="0"/>
        </c:ser>
        <c:ser>
          <c:idx val="3"/>
          <c:order val="3"/>
          <c:tx>
            <c:strRef>
              <c:f>Sheet1!$A$5</c:f>
              <c:strCache>
                <c:ptCount val="1"/>
                <c:pt idx="0">
                  <c:v>Antibiotics discontinued at right time</c:v>
                </c:pt>
              </c:strCache>
            </c:strRef>
          </c:tx>
          <c:marker>
            <c:symbol val="square"/>
            <c:size val="5"/>
          </c:marker>
          <c:cat>
            <c:strRef>
              <c:f>Sheet1!$B$1:$F$1</c:f>
              <c:strCache>
                <c:ptCount val="5"/>
                <c:pt idx="0">
                  <c:v>2006</c:v>
                </c:pt>
                <c:pt idx="1">
                  <c:v>2007</c:v>
                </c:pt>
                <c:pt idx="2">
                  <c:v>2008</c:v>
                </c:pt>
                <c:pt idx="3">
                  <c:v>2009</c:v>
                </c:pt>
                <c:pt idx="4">
                  <c:v>2010</c:v>
                </c:pt>
              </c:strCache>
            </c:strRef>
          </c:cat>
          <c:val>
            <c:numRef>
              <c:f>Sheet1!$B$5:$F$5</c:f>
              <c:numCache>
                <c:formatCode>0%</c:formatCode>
                <c:ptCount val="5"/>
                <c:pt idx="0">
                  <c:v>0.74</c:v>
                </c:pt>
                <c:pt idx="1">
                  <c:v>0.8</c:v>
                </c:pt>
                <c:pt idx="2">
                  <c:v>0.86</c:v>
                </c:pt>
                <c:pt idx="3">
                  <c:v>0.9</c:v>
                </c:pt>
                <c:pt idx="4">
                  <c:v>0.96</c:v>
                </c:pt>
              </c:numCache>
            </c:numRef>
          </c:val>
          <c:smooth val="0"/>
        </c:ser>
        <c:dLbls>
          <c:showLegendKey val="0"/>
          <c:showVal val="0"/>
          <c:showCatName val="0"/>
          <c:showSerName val="0"/>
          <c:showPercent val="0"/>
          <c:showBubbleSize val="0"/>
        </c:dLbls>
        <c:marker val="1"/>
        <c:smooth val="0"/>
        <c:axId val="99436032"/>
        <c:axId val="99437568"/>
      </c:lineChart>
      <c:catAx>
        <c:axId val="99436032"/>
        <c:scaling>
          <c:orientation val="minMax"/>
        </c:scaling>
        <c:delete val="0"/>
        <c:axPos val="b"/>
        <c:majorTickMark val="out"/>
        <c:minorTickMark val="none"/>
        <c:tickLblPos val="nextTo"/>
        <c:crossAx val="99437568"/>
        <c:crosses val="autoZero"/>
        <c:auto val="1"/>
        <c:lblAlgn val="ctr"/>
        <c:lblOffset val="100"/>
        <c:noMultiLvlLbl val="0"/>
      </c:catAx>
      <c:valAx>
        <c:axId val="99437568"/>
        <c:scaling>
          <c:orientation val="minMax"/>
          <c:max val="1"/>
          <c:min val="0.4"/>
        </c:scaling>
        <c:delete val="0"/>
        <c:axPos val="l"/>
        <c:majorGridlines/>
        <c:numFmt formatCode="0%" sourceLinked="0"/>
        <c:majorTickMark val="out"/>
        <c:minorTickMark val="none"/>
        <c:tickLblPos val="nextTo"/>
        <c:crossAx val="99436032"/>
        <c:crosses val="autoZero"/>
        <c:crossBetween val="between"/>
      </c:valAx>
    </c:plotArea>
    <c:legend>
      <c:legendPos val="r"/>
      <c:layout>
        <c:manualLayout>
          <c:xMode val="edge"/>
          <c:yMode val="edge"/>
          <c:x val="0.66136409350700298"/>
          <c:y val="7.4857344220861294E-2"/>
          <c:w val="0.29070987654321001"/>
          <c:h val="0.81633469427432703"/>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053691275167696"/>
          <c:y val="0.23702031602708801"/>
          <c:w val="0.394295302013423"/>
          <c:h val="0.55079006772009098"/>
        </c:manualLayout>
      </c:layout>
      <c:barChart>
        <c:barDir val="col"/>
        <c:grouping val="clustered"/>
        <c:varyColors val="0"/>
        <c:ser>
          <c:idx val="0"/>
          <c:order val="0"/>
          <c:tx>
            <c:strRef>
              <c:f>Sheet1!$B$1</c:f>
              <c:strCache>
                <c:ptCount val="1"/>
                <c:pt idx="0">
                  <c:v>2004</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numFmt formatCode="General\%" sourceLinked="0"/>
            <c:spPr>
              <a:noFill/>
              <a:ln w="26028">
                <a:noFill/>
              </a:ln>
            </c:spPr>
            <c:txPr>
              <a:bodyPr/>
              <a:lstStyle/>
              <a:p>
                <a:pPr>
                  <a:defRPr sz="1600" b="1" i="0" u="none" strike="noStrike" baseline="0">
                    <a:solidFill>
                      <a:srgbClr val="000000"/>
                    </a:solidFill>
                    <a:latin typeface="Arial"/>
                    <a:ea typeface="Arial"/>
                    <a:cs typeface="Arial"/>
                  </a:defRPr>
                </a:pPr>
                <a:endParaRPr lang="en-US"/>
              </a:p>
            </c:txPr>
            <c:dLblPos val="inEnd"/>
            <c:showLegendKey val="0"/>
            <c:showVal val="1"/>
            <c:showCatName val="0"/>
            <c:showSerName val="0"/>
            <c:showPercent val="0"/>
            <c:showBubbleSize val="0"/>
            <c:showLeaderLines val="0"/>
          </c:dLbls>
          <c:cat>
            <c:strRef>
              <c:f>Sheet1!$A$2:$A$4</c:f>
              <c:strCache>
                <c:ptCount val="2"/>
                <c:pt idx="0">
                  <c:v>Safety Climate</c:v>
                </c:pt>
                <c:pt idx="1">
                  <c:v>Teamwork Climate</c:v>
                </c:pt>
              </c:strCache>
            </c:strRef>
          </c:cat>
          <c:val>
            <c:numRef>
              <c:f>Sheet1!$B$2:$B$4</c:f>
              <c:numCache>
                <c:formatCode>General</c:formatCode>
                <c:ptCount val="2"/>
                <c:pt idx="0">
                  <c:v>84</c:v>
                </c:pt>
                <c:pt idx="1">
                  <c:v>82</c:v>
                </c:pt>
              </c:numCache>
            </c:numRef>
          </c:val>
        </c:ser>
        <c:ser>
          <c:idx val="1"/>
          <c:order val="1"/>
          <c:tx>
            <c:strRef>
              <c:f>Sheet1!$C$1</c:f>
              <c:strCache>
                <c:ptCount val="1"/>
                <c:pt idx="0">
                  <c:v>2007</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numFmt formatCode="General\%" sourceLinked="0"/>
            <c:spPr>
              <a:noFill/>
              <a:ln w="26028">
                <a:noFill/>
              </a:ln>
            </c:spPr>
            <c:txPr>
              <a:bodyPr/>
              <a:lstStyle/>
              <a:p>
                <a:pPr>
                  <a:defRPr sz="1600" b="1" i="0" u="none" strike="noStrike" baseline="0">
                    <a:solidFill>
                      <a:schemeClr val="tx1"/>
                    </a:solidFill>
                    <a:latin typeface="Arial"/>
                    <a:ea typeface="Arial"/>
                    <a:cs typeface="Arial"/>
                  </a:defRPr>
                </a:pPr>
                <a:endParaRPr lang="en-US"/>
              </a:p>
            </c:txPr>
            <c:dLblPos val="inEnd"/>
            <c:showLegendKey val="0"/>
            <c:showVal val="1"/>
            <c:showCatName val="0"/>
            <c:showSerName val="0"/>
            <c:showPercent val="0"/>
            <c:showBubbleSize val="0"/>
            <c:showLeaderLines val="0"/>
          </c:dLbls>
          <c:cat>
            <c:strRef>
              <c:f>Sheet1!$A$2:$A$4</c:f>
              <c:strCache>
                <c:ptCount val="2"/>
                <c:pt idx="0">
                  <c:v>Safety Climate</c:v>
                </c:pt>
                <c:pt idx="1">
                  <c:v>Teamwork Climate</c:v>
                </c:pt>
              </c:strCache>
            </c:strRef>
          </c:cat>
          <c:val>
            <c:numRef>
              <c:f>Sheet1!$C$2:$C$4</c:f>
              <c:numCache>
                <c:formatCode>General</c:formatCode>
                <c:ptCount val="2"/>
                <c:pt idx="0">
                  <c:v>23</c:v>
                </c:pt>
                <c:pt idx="1">
                  <c:v>22</c:v>
                </c:pt>
              </c:numCache>
            </c:numRef>
          </c:val>
        </c:ser>
        <c:dLbls>
          <c:showLegendKey val="0"/>
          <c:showVal val="0"/>
          <c:showCatName val="0"/>
          <c:showSerName val="0"/>
          <c:showPercent val="0"/>
          <c:showBubbleSize val="0"/>
        </c:dLbls>
        <c:gapWidth val="40"/>
        <c:axId val="104135680"/>
        <c:axId val="101909248"/>
      </c:barChart>
      <c:catAx>
        <c:axId val="104135680"/>
        <c:scaling>
          <c:orientation val="minMax"/>
        </c:scaling>
        <c:delete val="0"/>
        <c:axPos val="b"/>
        <c:numFmt formatCode="General" sourceLinked="1"/>
        <c:majorTickMark val="out"/>
        <c:minorTickMark val="none"/>
        <c:tickLblPos val="nextTo"/>
        <c:spPr>
          <a:ln w="3254">
            <a:solidFill>
              <a:srgbClr val="000000"/>
            </a:solidFill>
            <a:prstDash val="solid"/>
          </a:ln>
        </c:spPr>
        <c:txPr>
          <a:bodyPr rot="0" vert="horz"/>
          <a:lstStyle/>
          <a:p>
            <a:pPr>
              <a:defRPr sz="1317" b="1" i="0" u="none" strike="noStrike" baseline="0">
                <a:solidFill>
                  <a:srgbClr val="000000"/>
                </a:solidFill>
                <a:latin typeface="Arial Narrow"/>
                <a:ea typeface="Arial Narrow"/>
                <a:cs typeface="Arial Narrow"/>
              </a:defRPr>
            </a:pPr>
            <a:endParaRPr lang="en-US"/>
          </a:p>
        </c:txPr>
        <c:crossAx val="101909248"/>
        <c:crosses val="autoZero"/>
        <c:auto val="1"/>
        <c:lblAlgn val="ctr"/>
        <c:lblOffset val="100"/>
        <c:tickLblSkip val="1"/>
        <c:tickMarkSkip val="1"/>
        <c:noMultiLvlLbl val="0"/>
      </c:catAx>
      <c:valAx>
        <c:axId val="101909248"/>
        <c:scaling>
          <c:orientation val="minMax"/>
          <c:max val="100"/>
        </c:scaling>
        <c:delete val="0"/>
        <c:axPos val="l"/>
        <c:majorGridlines>
          <c:spPr>
            <a:ln w="3254">
              <a:solidFill>
                <a:srgbClr val="000000"/>
              </a:solidFill>
              <a:prstDash val="solid"/>
            </a:ln>
          </c:spPr>
        </c:majorGridlines>
        <c:numFmt formatCode="General" sourceLinked="1"/>
        <c:majorTickMark val="out"/>
        <c:minorTickMark val="none"/>
        <c:tickLblPos val="nextTo"/>
        <c:spPr>
          <a:ln w="3254">
            <a:solidFill>
              <a:srgbClr val="000000"/>
            </a:solidFill>
            <a:prstDash val="solid"/>
          </a:ln>
        </c:spPr>
        <c:txPr>
          <a:bodyPr rot="0" vert="horz"/>
          <a:lstStyle/>
          <a:p>
            <a:pPr>
              <a:defRPr sz="907" b="0" i="0" u="none" strike="noStrike" baseline="0">
                <a:solidFill>
                  <a:srgbClr val="000000"/>
                </a:solidFill>
                <a:latin typeface="Arial Narrow"/>
                <a:ea typeface="Arial Narrow"/>
                <a:cs typeface="Arial Narrow"/>
              </a:defRPr>
            </a:pPr>
            <a:endParaRPr lang="en-US"/>
          </a:p>
        </c:txPr>
        <c:crossAx val="104135680"/>
        <c:crosses val="autoZero"/>
        <c:crossBetween val="between"/>
        <c:majorUnit val="10"/>
        <c:minorUnit val="10"/>
      </c:valAx>
      <c:spPr>
        <a:solidFill>
          <a:srgbClr val="FFFFFF"/>
        </a:solidFill>
        <a:ln w="13014">
          <a:solidFill>
            <a:srgbClr val="FFFFFF"/>
          </a:solidFill>
          <a:prstDash val="solid"/>
        </a:ln>
      </c:spPr>
    </c:plotArea>
    <c:legend>
      <c:legendPos val="r"/>
      <c:layout>
        <c:manualLayout>
          <c:xMode val="edge"/>
          <c:yMode val="edge"/>
          <c:x val="0.61986301369862995"/>
          <c:y val="0.91666666666666696"/>
          <c:w val="0.36643835616438403"/>
          <c:h val="7.6190476190476197E-2"/>
        </c:manualLayout>
      </c:layout>
      <c:overlay val="0"/>
      <c:spPr>
        <a:solidFill>
          <a:srgbClr val="FFFFFF"/>
        </a:solidFill>
        <a:ln w="3254">
          <a:solidFill>
            <a:srgbClr val="000000"/>
          </a:solidFill>
          <a:prstDash val="solid"/>
        </a:ln>
      </c:spPr>
      <c:txPr>
        <a:bodyPr/>
        <a:lstStyle/>
        <a:p>
          <a:pPr>
            <a:defRPr sz="1712"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96"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766566946888106E-2"/>
          <c:y val="8.8877130530673795E-2"/>
          <c:w val="0.92157728874646005"/>
          <c:h val="0.78075257791793196"/>
        </c:manualLayout>
      </c:layout>
      <c:lineChart>
        <c:grouping val="standard"/>
        <c:varyColors val="0"/>
        <c:ser>
          <c:idx val="0"/>
          <c:order val="0"/>
          <c:cat>
            <c:strRef>
              <c:f>Sheet1!$B$1:$S$1</c:f>
              <c:strCache>
                <c:ptCount val="18"/>
                <c:pt idx="0">
                  <c:v>Q3 09</c:v>
                </c:pt>
                <c:pt idx="1">
                  <c:v>Q4 09</c:v>
                </c:pt>
                <c:pt idx="2">
                  <c:v>Q1 10</c:v>
                </c:pt>
                <c:pt idx="3">
                  <c:v>Q2 10</c:v>
                </c:pt>
                <c:pt idx="4">
                  <c:v>Q3 10</c:v>
                </c:pt>
                <c:pt idx="5">
                  <c:v>Q4 10</c:v>
                </c:pt>
                <c:pt idx="6">
                  <c:v>Q1 11</c:v>
                </c:pt>
                <c:pt idx="7">
                  <c:v>Q2 11</c:v>
                </c:pt>
                <c:pt idx="8">
                  <c:v>Q3 11</c:v>
                </c:pt>
                <c:pt idx="9">
                  <c:v>Q4 11</c:v>
                </c:pt>
                <c:pt idx="10">
                  <c:v>Q1 12</c:v>
                </c:pt>
                <c:pt idx="11">
                  <c:v>Q2 12</c:v>
                </c:pt>
                <c:pt idx="12">
                  <c:v>Q3 12</c:v>
                </c:pt>
                <c:pt idx="13">
                  <c:v>Q4 12</c:v>
                </c:pt>
                <c:pt idx="14">
                  <c:v>Q1 13</c:v>
                </c:pt>
                <c:pt idx="15">
                  <c:v>Q2 13</c:v>
                </c:pt>
                <c:pt idx="16">
                  <c:v>Q3 13</c:v>
                </c:pt>
                <c:pt idx="17">
                  <c:v>Q4 13</c:v>
                </c:pt>
              </c:strCache>
            </c:strRef>
          </c:cat>
          <c:val>
            <c:numRef>
              <c:f>Sheet1!$B$2:$S$2</c:f>
              <c:numCache>
                <c:formatCode>0%</c:formatCode>
                <c:ptCount val="18"/>
                <c:pt idx="0">
                  <c:v>0.42</c:v>
                </c:pt>
                <c:pt idx="1">
                  <c:v>0.17</c:v>
                </c:pt>
                <c:pt idx="2">
                  <c:v>0.28999999999999998</c:v>
                </c:pt>
                <c:pt idx="3">
                  <c:v>0.26</c:v>
                </c:pt>
                <c:pt idx="4">
                  <c:v>0.16</c:v>
                </c:pt>
                <c:pt idx="5">
                  <c:v>0.2</c:v>
                </c:pt>
                <c:pt idx="6">
                  <c:v>0.1</c:v>
                </c:pt>
                <c:pt idx="7">
                  <c:v>0.18</c:v>
                </c:pt>
                <c:pt idx="8">
                  <c:v>0.21</c:v>
                </c:pt>
                <c:pt idx="9">
                  <c:v>0.24</c:v>
                </c:pt>
                <c:pt idx="10">
                  <c:v>0.15</c:v>
                </c:pt>
                <c:pt idx="11">
                  <c:v>0.21</c:v>
                </c:pt>
                <c:pt idx="12">
                  <c:v>0.13</c:v>
                </c:pt>
                <c:pt idx="13">
                  <c:v>0.18</c:v>
                </c:pt>
                <c:pt idx="14">
                  <c:v>0.12</c:v>
                </c:pt>
                <c:pt idx="15" formatCode="0.00%">
                  <c:v>4.4999999999999998E-2</c:v>
                </c:pt>
                <c:pt idx="16" formatCode="0.00%">
                  <c:v>0.14749999999999999</c:v>
                </c:pt>
                <c:pt idx="17" formatCode="0.00%">
                  <c:v>1.72E-2</c:v>
                </c:pt>
              </c:numCache>
            </c:numRef>
          </c:val>
          <c:smooth val="0"/>
        </c:ser>
        <c:dLbls>
          <c:dLblPos val="r"/>
          <c:showLegendKey val="0"/>
          <c:showVal val="1"/>
          <c:showCatName val="0"/>
          <c:showSerName val="0"/>
          <c:showPercent val="0"/>
          <c:showBubbleSize val="0"/>
        </c:dLbls>
        <c:marker val="1"/>
        <c:smooth val="0"/>
        <c:axId val="104042880"/>
        <c:axId val="104044800"/>
      </c:lineChart>
      <c:catAx>
        <c:axId val="104042880"/>
        <c:scaling>
          <c:orientation val="minMax"/>
        </c:scaling>
        <c:delete val="0"/>
        <c:axPos val="b"/>
        <c:title>
          <c:tx>
            <c:rich>
              <a:bodyPr/>
              <a:lstStyle/>
              <a:p>
                <a:pPr>
                  <a:defRPr/>
                </a:pPr>
                <a:r>
                  <a:rPr lang="en-US" dirty="0"/>
                  <a:t>Time Period</a:t>
                </a:r>
              </a:p>
            </c:rich>
          </c:tx>
          <c:overlay val="0"/>
        </c:title>
        <c:majorTickMark val="out"/>
        <c:minorTickMark val="none"/>
        <c:tickLblPos val="nextTo"/>
        <c:crossAx val="104044800"/>
        <c:crosses val="autoZero"/>
        <c:auto val="1"/>
        <c:lblAlgn val="ctr"/>
        <c:lblOffset val="100"/>
        <c:noMultiLvlLbl val="0"/>
      </c:catAx>
      <c:valAx>
        <c:axId val="104044800"/>
        <c:scaling>
          <c:orientation val="minMax"/>
        </c:scaling>
        <c:delete val="0"/>
        <c:axPos val="l"/>
        <c:majorGridlines/>
        <c:title>
          <c:tx>
            <c:rich>
              <a:bodyPr rot="-5400000" vert="horz"/>
              <a:lstStyle/>
              <a:p>
                <a:pPr>
                  <a:defRPr/>
                </a:pPr>
                <a:r>
                  <a:rPr lang="en-US" dirty="0"/>
                  <a:t>SSI Rate</a:t>
                </a:r>
                <a:r>
                  <a:rPr lang="en-US" baseline="0" dirty="0"/>
                  <a:t> (%)</a:t>
                </a:r>
                <a:endParaRPr lang="en-US" dirty="0"/>
              </a:p>
            </c:rich>
          </c:tx>
          <c:overlay val="0"/>
        </c:title>
        <c:numFmt formatCode="0%" sourceLinked="1"/>
        <c:majorTickMark val="out"/>
        <c:minorTickMark val="none"/>
        <c:tickLblPos val="nextTo"/>
        <c:crossAx val="104042880"/>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C28E9-6F1F-40ED-9D33-30842548F777}" type="doc">
      <dgm:prSet loTypeId="urn:microsoft.com/office/officeart/2005/8/layout/venn1" loCatId="relationship" qsTypeId="urn:microsoft.com/office/officeart/2005/8/quickstyle/simple1" qsCatId="simple" csTypeId="urn:microsoft.com/office/officeart/2005/8/colors/accent1_2" csCatId="accent1" phldr="1"/>
      <dgm:spPr/>
    </dgm:pt>
    <dgm:pt modelId="{D7B1395C-7517-4A49-8C27-F4E0AC651D44}">
      <dgm:prSet phldrT="[Text]" custT="1">
        <dgm:style>
          <a:lnRef idx="0">
            <a:schemeClr val="accent1"/>
          </a:lnRef>
          <a:fillRef idx="3">
            <a:schemeClr val="accent1"/>
          </a:fillRef>
          <a:effectRef idx="3">
            <a:schemeClr val="accent1"/>
          </a:effectRef>
          <a:fontRef idx="minor">
            <a:schemeClr val="lt1"/>
          </a:fontRef>
        </dgm:style>
      </dgm:prSet>
      <dgm:spPr>
        <a:gradFill flip="none" rotWithShape="0">
          <a:gsLst>
            <a:gs pos="0">
              <a:schemeClr val="accent1">
                <a:shade val="51000"/>
                <a:satMod val="130000"/>
                <a:alpha val="61000"/>
              </a:schemeClr>
            </a:gs>
            <a:gs pos="80000">
              <a:schemeClr val="accent1">
                <a:shade val="93000"/>
                <a:satMod val="130000"/>
                <a:alpha val="61000"/>
              </a:schemeClr>
            </a:gs>
            <a:gs pos="100000">
              <a:schemeClr val="accent1">
                <a:shade val="94000"/>
                <a:satMod val="135000"/>
                <a:alpha val="61000"/>
              </a:schemeClr>
            </a:gs>
          </a:gsLst>
          <a:lin ang="16200000" scaled="0"/>
          <a:tileRect/>
        </a:gradFill>
        <a:ln/>
        <a:effectLst>
          <a:outerShdw blurRad="50800" dist="38100" dir="5400000" algn="t" rotWithShape="0">
            <a:prstClr val="black">
              <a:alpha val="40000"/>
            </a:prstClr>
          </a:outerShdw>
        </a:effectLst>
      </dgm:spPr>
      <dgm:t>
        <a:bodyPr/>
        <a:lstStyle/>
        <a:p>
          <a:pPr>
            <a:spcAft>
              <a:spcPts val="0"/>
            </a:spcAft>
          </a:pPr>
          <a:r>
            <a:rPr lang="en-US" sz="2800" b="0" dirty="0" smtClean="0">
              <a:latin typeface="Gill Sans"/>
              <a:cs typeface="Gill Sans"/>
            </a:rPr>
            <a:t>Technical</a:t>
          </a:r>
        </a:p>
        <a:p>
          <a:pPr>
            <a:spcAft>
              <a:spcPts val="0"/>
            </a:spcAft>
          </a:pPr>
          <a:r>
            <a:rPr lang="en-US" sz="2800" b="0" dirty="0" smtClean="0">
              <a:latin typeface="Gill Sans"/>
              <a:cs typeface="Gill Sans"/>
            </a:rPr>
            <a:t>Work</a:t>
          </a:r>
          <a:endParaRPr lang="en-US" sz="2800" b="0" dirty="0">
            <a:latin typeface="Gill Sans"/>
            <a:cs typeface="Gill Sans"/>
          </a:endParaRPr>
        </a:p>
      </dgm:t>
      <dgm:extLst>
        <a:ext uri="{E40237B7-FDA0-4F09-8148-C483321AD2D9}">
          <dgm14:cNvPr xmlns:dgm14="http://schemas.microsoft.com/office/drawing/2010/diagram" id="0" name="" descr="Overlapping circles: one circle labeled &quot;Technical Work&quot; and another circle labeled &quot;Adaptive Work.&quot; In the center where the two circles overlap, is the &quot;Sweet Spot.&quot;" title="Venn Diagram of Technical and Adaptive Work"/>
        </a:ext>
      </dgm:extLst>
    </dgm:pt>
    <dgm:pt modelId="{98F810C7-4369-4A32-B331-269703BA17C7}" type="parTrans" cxnId="{16208B20-5054-4C01-A6AB-332322010E04}">
      <dgm:prSet/>
      <dgm:spPr/>
      <dgm:t>
        <a:bodyPr/>
        <a:lstStyle/>
        <a:p>
          <a:endParaRPr lang="en-US" b="0">
            <a:latin typeface="Gill Sans"/>
            <a:cs typeface="Gill Sans"/>
          </a:endParaRPr>
        </a:p>
      </dgm:t>
    </dgm:pt>
    <dgm:pt modelId="{714D6A41-EC0D-4063-9B09-4914AA0933C2}" type="sibTrans" cxnId="{16208B20-5054-4C01-A6AB-332322010E04}">
      <dgm:prSet/>
      <dgm:spPr/>
      <dgm:t>
        <a:bodyPr/>
        <a:lstStyle/>
        <a:p>
          <a:endParaRPr lang="en-US" b="0">
            <a:latin typeface="Gill Sans"/>
            <a:cs typeface="Gill Sans"/>
          </a:endParaRPr>
        </a:p>
      </dgm:t>
    </dgm:pt>
    <dgm:pt modelId="{54D45ED7-5DC4-4794-876C-0205A249EB7E}">
      <dgm:prSet phldrT="[Text]" custT="1">
        <dgm:style>
          <a:lnRef idx="0">
            <a:schemeClr val="accent6"/>
          </a:lnRef>
          <a:fillRef idx="3">
            <a:schemeClr val="accent6"/>
          </a:fillRef>
          <a:effectRef idx="3">
            <a:schemeClr val="accent6"/>
          </a:effectRef>
          <a:fontRef idx="minor">
            <a:schemeClr val="lt1"/>
          </a:fontRef>
        </dgm:style>
      </dgm:prSet>
      <dgm:spPr>
        <a:gradFill flip="none" rotWithShape="0">
          <a:gsLst>
            <a:gs pos="0">
              <a:schemeClr val="accent6">
                <a:shade val="51000"/>
                <a:satMod val="130000"/>
                <a:alpha val="50000"/>
              </a:schemeClr>
            </a:gs>
            <a:gs pos="80000">
              <a:schemeClr val="accent6">
                <a:shade val="93000"/>
                <a:satMod val="130000"/>
                <a:alpha val="50000"/>
              </a:schemeClr>
            </a:gs>
            <a:gs pos="100000">
              <a:schemeClr val="accent6">
                <a:shade val="94000"/>
                <a:satMod val="135000"/>
                <a:alpha val="50000"/>
              </a:schemeClr>
            </a:gs>
          </a:gsLst>
          <a:lin ang="16200000" scaled="0"/>
          <a:tileRect/>
        </a:gradFill>
        <a:ln/>
        <a:effectLst>
          <a:outerShdw blurRad="50800" dist="38100" dir="5400000" algn="t" rotWithShape="0">
            <a:prstClr val="black">
              <a:alpha val="40000"/>
            </a:prstClr>
          </a:outerShdw>
        </a:effectLst>
      </dgm:spPr>
      <dgm:t>
        <a:bodyPr/>
        <a:lstStyle/>
        <a:p>
          <a:pPr>
            <a:spcAft>
              <a:spcPts val="0"/>
            </a:spcAft>
          </a:pPr>
          <a:r>
            <a:rPr lang="en-US" sz="2800" b="0" dirty="0" smtClean="0">
              <a:latin typeface="Gill Sans"/>
              <a:cs typeface="Gill Sans"/>
            </a:rPr>
            <a:t>Adaptive</a:t>
          </a:r>
        </a:p>
        <a:p>
          <a:pPr>
            <a:spcAft>
              <a:spcPts val="0"/>
            </a:spcAft>
          </a:pPr>
          <a:r>
            <a:rPr lang="en-US" sz="2800" b="0" dirty="0" smtClean="0">
              <a:latin typeface="Gill Sans"/>
              <a:cs typeface="Gill Sans"/>
            </a:rPr>
            <a:t> Work</a:t>
          </a:r>
          <a:endParaRPr lang="en-US" sz="2800" b="0" dirty="0">
            <a:latin typeface="Gill Sans"/>
            <a:cs typeface="Gill Sans"/>
          </a:endParaRPr>
        </a:p>
      </dgm:t>
    </dgm:pt>
    <dgm:pt modelId="{C211ADB9-85B8-4145-883C-A66580E1039B}" type="parTrans" cxnId="{604CF38E-FF47-4C38-9595-B4AF44BE79BD}">
      <dgm:prSet/>
      <dgm:spPr/>
      <dgm:t>
        <a:bodyPr/>
        <a:lstStyle/>
        <a:p>
          <a:endParaRPr lang="en-US" b="0">
            <a:latin typeface="Gill Sans"/>
            <a:cs typeface="Gill Sans"/>
          </a:endParaRPr>
        </a:p>
      </dgm:t>
    </dgm:pt>
    <dgm:pt modelId="{24CC9991-53A9-4C73-B2D0-8A2C02EA4D42}" type="sibTrans" cxnId="{604CF38E-FF47-4C38-9595-B4AF44BE79BD}">
      <dgm:prSet/>
      <dgm:spPr/>
      <dgm:t>
        <a:bodyPr/>
        <a:lstStyle/>
        <a:p>
          <a:endParaRPr lang="en-US" b="0">
            <a:latin typeface="Gill Sans"/>
            <a:cs typeface="Gill Sans"/>
          </a:endParaRPr>
        </a:p>
      </dgm:t>
    </dgm:pt>
    <dgm:pt modelId="{DED12033-AC83-4468-BE17-4915AE9273D8}" type="pres">
      <dgm:prSet presAssocID="{0FEC28E9-6F1F-40ED-9D33-30842548F777}" presName="compositeShape" presStyleCnt="0">
        <dgm:presLayoutVars>
          <dgm:chMax val="7"/>
          <dgm:dir/>
          <dgm:resizeHandles val="exact"/>
        </dgm:presLayoutVars>
      </dgm:prSet>
      <dgm:spPr/>
    </dgm:pt>
    <dgm:pt modelId="{5949050A-8551-42C0-AC1D-2BEE1C1179E1}" type="pres">
      <dgm:prSet presAssocID="{D7B1395C-7517-4A49-8C27-F4E0AC651D44}" presName="circ1" presStyleLbl="vennNode1" presStyleIdx="0" presStyleCnt="2"/>
      <dgm:spPr/>
      <dgm:t>
        <a:bodyPr/>
        <a:lstStyle/>
        <a:p>
          <a:endParaRPr lang="en-US"/>
        </a:p>
      </dgm:t>
    </dgm:pt>
    <dgm:pt modelId="{8E50350B-CDD3-4FF2-847C-BA311E807384}" type="pres">
      <dgm:prSet presAssocID="{D7B1395C-7517-4A49-8C27-F4E0AC651D44}" presName="circ1Tx" presStyleLbl="revTx" presStyleIdx="0" presStyleCnt="0">
        <dgm:presLayoutVars>
          <dgm:chMax val="0"/>
          <dgm:chPref val="0"/>
          <dgm:bulletEnabled val="1"/>
        </dgm:presLayoutVars>
      </dgm:prSet>
      <dgm:spPr/>
      <dgm:t>
        <a:bodyPr/>
        <a:lstStyle/>
        <a:p>
          <a:endParaRPr lang="en-US"/>
        </a:p>
      </dgm:t>
    </dgm:pt>
    <dgm:pt modelId="{59702549-83F8-423D-9263-9A91829A96EE}" type="pres">
      <dgm:prSet presAssocID="{54D45ED7-5DC4-4794-876C-0205A249EB7E}" presName="circ2" presStyleLbl="vennNode1" presStyleIdx="1" presStyleCnt="2" custLinFactNeighborX="-5269" custLinFactNeighborY="400"/>
      <dgm:spPr/>
      <dgm:t>
        <a:bodyPr/>
        <a:lstStyle/>
        <a:p>
          <a:endParaRPr lang="en-US"/>
        </a:p>
      </dgm:t>
    </dgm:pt>
    <dgm:pt modelId="{5DA129D7-57E5-43F5-86FF-B37108F1EED5}" type="pres">
      <dgm:prSet presAssocID="{54D45ED7-5DC4-4794-876C-0205A249EB7E}" presName="circ2Tx" presStyleLbl="revTx" presStyleIdx="0" presStyleCnt="0">
        <dgm:presLayoutVars>
          <dgm:chMax val="0"/>
          <dgm:chPref val="0"/>
          <dgm:bulletEnabled val="1"/>
        </dgm:presLayoutVars>
      </dgm:prSet>
      <dgm:spPr/>
      <dgm:t>
        <a:bodyPr/>
        <a:lstStyle/>
        <a:p>
          <a:endParaRPr lang="en-US"/>
        </a:p>
      </dgm:t>
    </dgm:pt>
  </dgm:ptLst>
  <dgm:cxnLst>
    <dgm:cxn modelId="{951974D4-6380-E745-A295-368536EE077C}" type="presOf" srcId="{D7B1395C-7517-4A49-8C27-F4E0AC651D44}" destId="{8E50350B-CDD3-4FF2-847C-BA311E807384}" srcOrd="1" destOrd="0" presId="urn:microsoft.com/office/officeart/2005/8/layout/venn1"/>
    <dgm:cxn modelId="{23A12B7B-5D1A-6442-9B9A-6B76536761A6}" type="presOf" srcId="{54D45ED7-5DC4-4794-876C-0205A249EB7E}" destId="{59702549-83F8-423D-9263-9A91829A96EE}" srcOrd="0" destOrd="0" presId="urn:microsoft.com/office/officeart/2005/8/layout/venn1"/>
    <dgm:cxn modelId="{16208B20-5054-4C01-A6AB-332322010E04}" srcId="{0FEC28E9-6F1F-40ED-9D33-30842548F777}" destId="{D7B1395C-7517-4A49-8C27-F4E0AC651D44}" srcOrd="0" destOrd="0" parTransId="{98F810C7-4369-4A32-B331-269703BA17C7}" sibTransId="{714D6A41-EC0D-4063-9B09-4914AA0933C2}"/>
    <dgm:cxn modelId="{6FAB6DC6-DCCC-C244-844F-9B794D6FE524}" type="presOf" srcId="{54D45ED7-5DC4-4794-876C-0205A249EB7E}" destId="{5DA129D7-57E5-43F5-86FF-B37108F1EED5}" srcOrd="1" destOrd="0" presId="urn:microsoft.com/office/officeart/2005/8/layout/venn1"/>
    <dgm:cxn modelId="{943CD9F6-0F43-A144-BBC9-075DD67B4DD8}" type="presOf" srcId="{0FEC28E9-6F1F-40ED-9D33-30842548F777}" destId="{DED12033-AC83-4468-BE17-4915AE9273D8}" srcOrd="0" destOrd="0" presId="urn:microsoft.com/office/officeart/2005/8/layout/venn1"/>
    <dgm:cxn modelId="{604CF38E-FF47-4C38-9595-B4AF44BE79BD}" srcId="{0FEC28E9-6F1F-40ED-9D33-30842548F777}" destId="{54D45ED7-5DC4-4794-876C-0205A249EB7E}" srcOrd="1" destOrd="0" parTransId="{C211ADB9-85B8-4145-883C-A66580E1039B}" sibTransId="{24CC9991-53A9-4C73-B2D0-8A2C02EA4D42}"/>
    <dgm:cxn modelId="{7ECE9C52-7518-BF48-A23D-3C59735793E7}" type="presOf" srcId="{D7B1395C-7517-4A49-8C27-F4E0AC651D44}" destId="{5949050A-8551-42C0-AC1D-2BEE1C1179E1}" srcOrd="0" destOrd="0" presId="urn:microsoft.com/office/officeart/2005/8/layout/venn1"/>
    <dgm:cxn modelId="{979BE011-6754-784D-9BAC-595A312C0DD3}" type="presParOf" srcId="{DED12033-AC83-4468-BE17-4915AE9273D8}" destId="{5949050A-8551-42C0-AC1D-2BEE1C1179E1}" srcOrd="0" destOrd="0" presId="urn:microsoft.com/office/officeart/2005/8/layout/venn1"/>
    <dgm:cxn modelId="{6ADDE139-3F83-EF41-B4FB-06D258030E73}" type="presParOf" srcId="{DED12033-AC83-4468-BE17-4915AE9273D8}" destId="{8E50350B-CDD3-4FF2-847C-BA311E807384}" srcOrd="1" destOrd="0" presId="urn:microsoft.com/office/officeart/2005/8/layout/venn1"/>
    <dgm:cxn modelId="{EF32E89C-C6ED-314C-A164-387EC1791591}" type="presParOf" srcId="{DED12033-AC83-4468-BE17-4915AE9273D8}" destId="{59702549-83F8-423D-9263-9A91829A96EE}" srcOrd="2" destOrd="0" presId="urn:microsoft.com/office/officeart/2005/8/layout/venn1"/>
    <dgm:cxn modelId="{2BFC9AA8-27FF-5140-91FD-9C9D16C90EF4}" type="presParOf" srcId="{DED12033-AC83-4468-BE17-4915AE9273D8}" destId="{5DA129D7-57E5-43F5-86FF-B37108F1EED5}" srcOrd="3" destOrd="0" presId="urn:microsoft.com/office/officeart/2005/8/layout/ven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2F4E9-0498-984A-9126-C132466CB586}" type="doc">
      <dgm:prSet loTypeId="urn:microsoft.com/office/officeart/2005/8/layout/radial4" loCatId="" qsTypeId="urn:microsoft.com/office/officeart/2005/8/quickstyle/simple5" qsCatId="simple" csTypeId="urn:microsoft.com/office/officeart/2005/8/colors/colorful2" csCatId="colorful" phldr="1"/>
      <dgm:spPr/>
      <dgm:t>
        <a:bodyPr/>
        <a:lstStyle/>
        <a:p>
          <a:endParaRPr lang="en-US"/>
        </a:p>
      </dgm:t>
    </dgm:pt>
    <dgm:pt modelId="{387488F1-467B-E24F-8B39-651E7D95ADF7}">
      <dgm:prSet phldrT="[Text]"/>
      <dgm:spPr/>
      <dgm:t>
        <a:bodyPr/>
        <a:lstStyle/>
        <a:p>
          <a:r>
            <a:rPr lang="en-US" dirty="0" smtClean="0">
              <a:solidFill>
                <a:schemeClr val="tx1"/>
              </a:solidFill>
            </a:rPr>
            <a:t>CULTURE OF SAFETY</a:t>
          </a:r>
          <a:endParaRPr lang="en-US" dirty="0">
            <a:solidFill>
              <a:schemeClr val="tx1"/>
            </a:solidFill>
          </a:endParaRPr>
        </a:p>
      </dgm:t>
    </dgm:pt>
    <dgm:pt modelId="{3CFF1E97-0D53-CF41-B57F-BDB79276F941}" type="parTrans" cxnId="{C3AB4DE4-924F-EB4E-827E-2CE3628D0614}">
      <dgm:prSet/>
      <dgm:spPr/>
      <dgm:t>
        <a:bodyPr/>
        <a:lstStyle/>
        <a:p>
          <a:endParaRPr lang="en-US">
            <a:solidFill>
              <a:schemeClr val="tx1"/>
            </a:solidFill>
          </a:endParaRPr>
        </a:p>
      </dgm:t>
    </dgm:pt>
    <dgm:pt modelId="{6E6B1E01-B60C-174D-8DDB-75574E0E816C}" type="sibTrans" cxnId="{C3AB4DE4-924F-EB4E-827E-2CE3628D0614}">
      <dgm:prSet/>
      <dgm:spPr/>
      <dgm:t>
        <a:bodyPr/>
        <a:lstStyle/>
        <a:p>
          <a:endParaRPr lang="en-US">
            <a:solidFill>
              <a:schemeClr val="tx1"/>
            </a:solidFill>
          </a:endParaRPr>
        </a:p>
      </dgm:t>
    </dgm:pt>
    <dgm:pt modelId="{1AA3FAA3-67D3-4A45-ACF6-4A0D6635FADE}">
      <dgm:prSet phldrT="[Text]"/>
      <dgm:spPr/>
      <dgm:t>
        <a:bodyPr/>
        <a:lstStyle/>
        <a:p>
          <a:r>
            <a:rPr lang="en-US" dirty="0" smtClean="0">
              <a:solidFill>
                <a:schemeClr val="tx1"/>
              </a:solidFill>
            </a:rPr>
            <a:t>Teamwork processes   (backup behavior)</a:t>
          </a:r>
          <a:endParaRPr lang="en-US" dirty="0">
            <a:solidFill>
              <a:schemeClr val="tx1"/>
            </a:solidFill>
          </a:endParaRPr>
        </a:p>
      </dgm:t>
    </dgm:pt>
    <dgm:pt modelId="{EC637B44-D370-0141-872B-DC1E6E8FB1A0}" type="parTrans" cxnId="{B2031DF0-71DC-4849-8E12-8578BA3834F6}">
      <dgm:prSet/>
      <dgm:spPr/>
      <dgm:t>
        <a:bodyPr/>
        <a:lstStyle/>
        <a:p>
          <a:endParaRPr lang="en-US">
            <a:solidFill>
              <a:schemeClr val="tx1"/>
            </a:solidFill>
          </a:endParaRPr>
        </a:p>
      </dgm:t>
    </dgm:pt>
    <dgm:pt modelId="{F40A2F7D-9458-604B-8BE8-416FC8EF2BA9}" type="sibTrans" cxnId="{B2031DF0-71DC-4849-8E12-8578BA3834F6}">
      <dgm:prSet/>
      <dgm:spPr/>
      <dgm:t>
        <a:bodyPr/>
        <a:lstStyle/>
        <a:p>
          <a:endParaRPr lang="en-US">
            <a:solidFill>
              <a:schemeClr val="tx1"/>
            </a:solidFill>
          </a:endParaRPr>
        </a:p>
      </dgm:t>
    </dgm:pt>
    <dgm:pt modelId="{38EE8D00-B6DD-C948-84CA-46F80CA23A2C}">
      <dgm:prSet phldrT="[Text]"/>
      <dgm:spPr/>
      <dgm:t>
        <a:bodyPr/>
        <a:lstStyle/>
        <a:p>
          <a:r>
            <a:rPr lang="en-US" dirty="0" smtClean="0">
              <a:solidFill>
                <a:schemeClr val="tx1"/>
              </a:solidFill>
            </a:rPr>
            <a:t>Resource allocation practices</a:t>
          </a:r>
          <a:endParaRPr lang="en-US" dirty="0">
            <a:solidFill>
              <a:schemeClr val="tx1"/>
            </a:solidFill>
          </a:endParaRPr>
        </a:p>
      </dgm:t>
    </dgm:pt>
    <dgm:pt modelId="{B112E855-FD2A-3441-AC53-962DAC205814}" type="parTrans" cxnId="{55B674E9-0E9B-AB4B-8772-C2771975678E}">
      <dgm:prSet/>
      <dgm:spPr/>
      <dgm:t>
        <a:bodyPr/>
        <a:lstStyle/>
        <a:p>
          <a:endParaRPr lang="en-US">
            <a:solidFill>
              <a:schemeClr val="tx1"/>
            </a:solidFill>
          </a:endParaRPr>
        </a:p>
      </dgm:t>
    </dgm:pt>
    <dgm:pt modelId="{3345E230-F4D9-904F-8AB0-EA029534DCC5}" type="sibTrans" cxnId="{55B674E9-0E9B-AB4B-8772-C2771975678E}">
      <dgm:prSet/>
      <dgm:spPr/>
      <dgm:t>
        <a:bodyPr/>
        <a:lstStyle/>
        <a:p>
          <a:endParaRPr lang="en-US">
            <a:solidFill>
              <a:schemeClr val="tx1"/>
            </a:solidFill>
          </a:endParaRPr>
        </a:p>
      </dgm:t>
    </dgm:pt>
    <dgm:pt modelId="{0DCF8B29-4FD8-114C-BB08-B7CCAB922C07}">
      <dgm:prSet phldrT="[Text]"/>
      <dgm:spPr/>
      <dgm:t>
        <a:bodyPr/>
        <a:lstStyle/>
        <a:p>
          <a:r>
            <a:rPr lang="en-US" dirty="0" smtClean="0">
              <a:solidFill>
                <a:schemeClr val="tx1"/>
              </a:solidFill>
            </a:rPr>
            <a:t>Error detection and correction systems</a:t>
          </a:r>
          <a:endParaRPr lang="en-US" dirty="0">
            <a:solidFill>
              <a:schemeClr val="tx1"/>
            </a:solidFill>
          </a:endParaRPr>
        </a:p>
      </dgm:t>
    </dgm:pt>
    <dgm:pt modelId="{D50B6A00-CBC6-A842-8C1F-4B5D06FABCD2}" type="parTrans" cxnId="{C8E0D3E2-99C7-8C4F-A31A-6D25AAD4364A}">
      <dgm:prSet/>
      <dgm:spPr/>
      <dgm:t>
        <a:bodyPr/>
        <a:lstStyle/>
        <a:p>
          <a:endParaRPr lang="en-US">
            <a:solidFill>
              <a:schemeClr val="tx1"/>
            </a:solidFill>
          </a:endParaRPr>
        </a:p>
      </dgm:t>
    </dgm:pt>
    <dgm:pt modelId="{5A7F7D19-D828-ED44-98A2-FB5D6D25A32F}" type="sibTrans" cxnId="{C8E0D3E2-99C7-8C4F-A31A-6D25AAD4364A}">
      <dgm:prSet/>
      <dgm:spPr/>
      <dgm:t>
        <a:bodyPr/>
        <a:lstStyle/>
        <a:p>
          <a:endParaRPr lang="en-US">
            <a:solidFill>
              <a:schemeClr val="tx1"/>
            </a:solidFill>
          </a:endParaRPr>
        </a:p>
      </dgm:t>
    </dgm:pt>
    <dgm:pt modelId="{0E45C7B1-E679-B14F-85F4-AA5B8AC0F1D6}">
      <dgm:prSet phldrT="[Text]" custT="1"/>
      <dgm:spPr/>
      <dgm:t>
        <a:bodyPr/>
        <a:lstStyle/>
        <a:p>
          <a:r>
            <a:rPr lang="en-US" sz="1800" dirty="0" smtClean="0">
              <a:solidFill>
                <a:schemeClr val="tx1"/>
              </a:solidFill>
            </a:rPr>
            <a:t>Formal and informal leader actions and expectations</a:t>
          </a:r>
          <a:endParaRPr lang="en-US" sz="1800" dirty="0">
            <a:solidFill>
              <a:schemeClr val="tx1"/>
            </a:solidFill>
          </a:endParaRPr>
        </a:p>
      </dgm:t>
    </dgm:pt>
    <dgm:pt modelId="{6C068DCF-6084-8B4F-9441-AE09511DEAC5}" type="parTrans" cxnId="{DAA61788-9487-D04C-A6F6-0B61A06D0126}">
      <dgm:prSet/>
      <dgm:spPr/>
      <dgm:t>
        <a:bodyPr/>
        <a:lstStyle/>
        <a:p>
          <a:endParaRPr lang="en-US">
            <a:solidFill>
              <a:schemeClr val="tx1"/>
            </a:solidFill>
          </a:endParaRPr>
        </a:p>
      </dgm:t>
    </dgm:pt>
    <dgm:pt modelId="{4D98A7CB-C918-A441-9649-4DEBA4005A51}" type="sibTrans" cxnId="{DAA61788-9487-D04C-A6F6-0B61A06D0126}">
      <dgm:prSet/>
      <dgm:spPr/>
      <dgm:t>
        <a:bodyPr/>
        <a:lstStyle/>
        <a:p>
          <a:endParaRPr lang="en-US">
            <a:solidFill>
              <a:schemeClr val="tx1"/>
            </a:solidFill>
          </a:endParaRPr>
        </a:p>
      </dgm:t>
    </dgm:pt>
    <dgm:pt modelId="{B46CB2FF-B192-9C49-977D-C9F40994B5B7}">
      <dgm:prSet phldrT="[Text]" custT="1"/>
      <dgm:spPr/>
      <dgm:t>
        <a:bodyPr/>
        <a:lstStyle/>
        <a:p>
          <a:r>
            <a:rPr lang="en-US" sz="1800" dirty="0" smtClean="0">
              <a:solidFill>
                <a:schemeClr val="tx1"/>
              </a:solidFill>
            </a:rPr>
            <a:t>Feedback, reward, and corrective action practices</a:t>
          </a:r>
          <a:endParaRPr lang="en-US" sz="1800" dirty="0">
            <a:solidFill>
              <a:schemeClr val="tx1"/>
            </a:solidFill>
          </a:endParaRPr>
        </a:p>
      </dgm:t>
      <dgm:extLst>
        <a:ext uri="{E40237B7-FDA0-4F09-8148-C483321AD2D9}">
          <dgm14:cNvPr xmlns:dgm14="http://schemas.microsoft.com/office/drawing/2010/diagram" id="0" name="" descr="This image is of a converging radial that outlines six domains of safety culture. The central red circle is labeled culture of safety. Surrounding this red circle are six boxes with arrows pointing to the circle. These boxes are labeled: &#10;1. Communication patterns and language&#10;2. Feedback, reward, and corrective action practices&#10;3. Formal and informal leader actions and expectations&#10;4. Teamwork processes (e.g., backup behavior)&#10;5. Resource allocation practices&#10;6. Error-detection and corrective systems&#10;&#10;Based on definitions of culture proposed by Dr. Edgar Schein, MIT Sloan School of Management. Source: Armstrong Institute for Patient Safety and Quality, Johns Hopkins Medicine" title="The core aspects of safety culture"/>
        </a:ext>
      </dgm:extLst>
    </dgm:pt>
    <dgm:pt modelId="{5DA1B1EF-0E08-2044-B809-23A89A66B7C8}" type="parTrans" cxnId="{CB55185B-1FDD-544A-909A-3112721E896F}">
      <dgm:prSet/>
      <dgm:spPr/>
      <dgm:t>
        <a:bodyPr/>
        <a:lstStyle/>
        <a:p>
          <a:endParaRPr lang="en-US">
            <a:solidFill>
              <a:schemeClr val="tx1"/>
            </a:solidFill>
          </a:endParaRPr>
        </a:p>
      </dgm:t>
    </dgm:pt>
    <dgm:pt modelId="{B95C1C14-743D-324F-9CC2-90D397ABAC9F}" type="sibTrans" cxnId="{CB55185B-1FDD-544A-909A-3112721E896F}">
      <dgm:prSet/>
      <dgm:spPr/>
      <dgm:t>
        <a:bodyPr/>
        <a:lstStyle/>
        <a:p>
          <a:endParaRPr lang="en-US">
            <a:solidFill>
              <a:schemeClr val="tx1"/>
            </a:solidFill>
          </a:endParaRPr>
        </a:p>
      </dgm:t>
    </dgm:pt>
    <dgm:pt modelId="{945FB0E0-BD7E-BD4B-94C9-58BBDE170F77}">
      <dgm:prSet phldrT="[Text]" custT="1"/>
      <dgm:spPr/>
      <dgm:t>
        <a:bodyPr/>
        <a:lstStyle/>
        <a:p>
          <a:r>
            <a:rPr lang="en-US" sz="1800" dirty="0" smtClean="0">
              <a:solidFill>
                <a:schemeClr val="tx1"/>
              </a:solidFill>
            </a:rPr>
            <a:t>Communication patterns and language</a:t>
          </a:r>
          <a:endParaRPr lang="en-US" sz="1800" dirty="0">
            <a:solidFill>
              <a:schemeClr val="tx1"/>
            </a:solidFill>
          </a:endParaRPr>
        </a:p>
      </dgm:t>
    </dgm:pt>
    <dgm:pt modelId="{6A9EE467-70FB-7340-8532-FCAFAF679B9C}" type="parTrans" cxnId="{824D22CD-945F-9E48-886A-287118E8FB6C}">
      <dgm:prSet/>
      <dgm:spPr/>
      <dgm:t>
        <a:bodyPr/>
        <a:lstStyle/>
        <a:p>
          <a:endParaRPr lang="en-US">
            <a:solidFill>
              <a:schemeClr val="tx1"/>
            </a:solidFill>
          </a:endParaRPr>
        </a:p>
      </dgm:t>
    </dgm:pt>
    <dgm:pt modelId="{B11F0ABE-1DD1-5D42-93F1-1442819E9C18}" type="sibTrans" cxnId="{824D22CD-945F-9E48-886A-287118E8FB6C}">
      <dgm:prSet/>
      <dgm:spPr/>
      <dgm:t>
        <a:bodyPr/>
        <a:lstStyle/>
        <a:p>
          <a:endParaRPr lang="en-US">
            <a:solidFill>
              <a:schemeClr val="tx1"/>
            </a:solidFill>
          </a:endParaRPr>
        </a:p>
      </dgm:t>
    </dgm:pt>
    <dgm:pt modelId="{8A10F073-FFC7-2D44-9FB9-0E987CC628A9}" type="pres">
      <dgm:prSet presAssocID="{9382F4E9-0498-984A-9126-C132466CB586}" presName="cycle" presStyleCnt="0">
        <dgm:presLayoutVars>
          <dgm:chMax val="1"/>
          <dgm:dir/>
          <dgm:animLvl val="ctr"/>
          <dgm:resizeHandles val="exact"/>
        </dgm:presLayoutVars>
      </dgm:prSet>
      <dgm:spPr/>
      <dgm:t>
        <a:bodyPr/>
        <a:lstStyle/>
        <a:p>
          <a:endParaRPr lang="en-US"/>
        </a:p>
      </dgm:t>
    </dgm:pt>
    <dgm:pt modelId="{4C2801BD-FABC-3F43-87EE-3348859D78AD}" type="pres">
      <dgm:prSet presAssocID="{387488F1-467B-E24F-8B39-651E7D95ADF7}" presName="centerShape" presStyleLbl="node0" presStyleIdx="0" presStyleCnt="1"/>
      <dgm:spPr/>
      <dgm:t>
        <a:bodyPr/>
        <a:lstStyle/>
        <a:p>
          <a:endParaRPr lang="en-US"/>
        </a:p>
      </dgm:t>
    </dgm:pt>
    <dgm:pt modelId="{9C01E992-E3D7-C145-A383-5C199F3DD9D9}" type="pres">
      <dgm:prSet presAssocID="{6A9EE467-70FB-7340-8532-FCAFAF679B9C}" presName="parTrans" presStyleLbl="bgSibTrans2D1" presStyleIdx="0" presStyleCnt="6"/>
      <dgm:spPr/>
      <dgm:t>
        <a:bodyPr/>
        <a:lstStyle/>
        <a:p>
          <a:endParaRPr lang="en-US"/>
        </a:p>
      </dgm:t>
    </dgm:pt>
    <dgm:pt modelId="{D5676C07-CF84-E54C-8D93-A1B6670FE36C}" type="pres">
      <dgm:prSet presAssocID="{945FB0E0-BD7E-BD4B-94C9-58BBDE170F77}" presName="node" presStyleLbl="node1" presStyleIdx="0" presStyleCnt="6" custScaleX="130469">
        <dgm:presLayoutVars>
          <dgm:bulletEnabled val="1"/>
        </dgm:presLayoutVars>
      </dgm:prSet>
      <dgm:spPr/>
      <dgm:t>
        <a:bodyPr/>
        <a:lstStyle/>
        <a:p>
          <a:endParaRPr lang="en-US"/>
        </a:p>
      </dgm:t>
    </dgm:pt>
    <dgm:pt modelId="{BC7CD69B-9EFB-5341-9450-7914D12D2D82}" type="pres">
      <dgm:prSet presAssocID="{5DA1B1EF-0E08-2044-B809-23A89A66B7C8}" presName="parTrans" presStyleLbl="bgSibTrans2D1" presStyleIdx="1" presStyleCnt="6"/>
      <dgm:spPr/>
      <dgm:t>
        <a:bodyPr/>
        <a:lstStyle/>
        <a:p>
          <a:endParaRPr lang="en-US"/>
        </a:p>
      </dgm:t>
    </dgm:pt>
    <dgm:pt modelId="{062FC528-FF8E-B14B-BF71-54FC9F942960}" type="pres">
      <dgm:prSet presAssocID="{B46CB2FF-B192-9C49-977D-C9F40994B5B7}" presName="node" presStyleLbl="node1" presStyleIdx="1" presStyleCnt="6" custScaleX="130469" custRadScaleRad="98336" custRadScaleInc="-22589">
        <dgm:presLayoutVars>
          <dgm:bulletEnabled val="1"/>
        </dgm:presLayoutVars>
      </dgm:prSet>
      <dgm:spPr/>
      <dgm:t>
        <a:bodyPr/>
        <a:lstStyle/>
        <a:p>
          <a:endParaRPr lang="en-US"/>
        </a:p>
      </dgm:t>
    </dgm:pt>
    <dgm:pt modelId="{9995905A-E41B-AB49-B6A5-CF9E4FA5D7C9}" type="pres">
      <dgm:prSet presAssocID="{6C068DCF-6084-8B4F-9441-AE09511DEAC5}" presName="parTrans" presStyleLbl="bgSibTrans2D1" presStyleIdx="2" presStyleCnt="6"/>
      <dgm:spPr/>
      <dgm:t>
        <a:bodyPr/>
        <a:lstStyle/>
        <a:p>
          <a:endParaRPr lang="en-US"/>
        </a:p>
      </dgm:t>
    </dgm:pt>
    <dgm:pt modelId="{FB5EB8E5-5ABA-EF4E-AF1C-06E252B2AF10}" type="pres">
      <dgm:prSet presAssocID="{0E45C7B1-E679-B14F-85F4-AA5B8AC0F1D6}" presName="node" presStyleLbl="node1" presStyleIdx="2" presStyleCnt="6" custScaleX="130191" custRadScaleRad="101579" custRadScaleInc="-8552">
        <dgm:presLayoutVars>
          <dgm:bulletEnabled val="1"/>
        </dgm:presLayoutVars>
      </dgm:prSet>
      <dgm:spPr/>
      <dgm:t>
        <a:bodyPr/>
        <a:lstStyle/>
        <a:p>
          <a:endParaRPr lang="en-US"/>
        </a:p>
      </dgm:t>
    </dgm:pt>
    <dgm:pt modelId="{AD56DFB0-EE77-BD44-B5D8-C0FE43A54823}" type="pres">
      <dgm:prSet presAssocID="{EC637B44-D370-0141-872B-DC1E6E8FB1A0}" presName="parTrans" presStyleLbl="bgSibTrans2D1" presStyleIdx="3" presStyleCnt="6"/>
      <dgm:spPr/>
      <dgm:t>
        <a:bodyPr/>
        <a:lstStyle/>
        <a:p>
          <a:endParaRPr lang="en-US"/>
        </a:p>
      </dgm:t>
    </dgm:pt>
    <dgm:pt modelId="{F9FBB3ED-3221-3C44-A9AF-6B50A1F14E38}" type="pres">
      <dgm:prSet presAssocID="{1AA3FAA3-67D3-4A45-ACF6-4A0D6635FADE}" presName="node" presStyleLbl="node1" presStyleIdx="3" presStyleCnt="6" custScaleX="130469" custRadScaleRad="101557" custRadScaleInc="8439">
        <dgm:presLayoutVars>
          <dgm:bulletEnabled val="1"/>
        </dgm:presLayoutVars>
      </dgm:prSet>
      <dgm:spPr/>
      <dgm:t>
        <a:bodyPr/>
        <a:lstStyle/>
        <a:p>
          <a:endParaRPr lang="en-US"/>
        </a:p>
      </dgm:t>
    </dgm:pt>
    <dgm:pt modelId="{4FCDEA6F-91DE-2F44-86B0-7321E0C77246}" type="pres">
      <dgm:prSet presAssocID="{B112E855-FD2A-3441-AC53-962DAC205814}" presName="parTrans" presStyleLbl="bgSibTrans2D1" presStyleIdx="4" presStyleCnt="6"/>
      <dgm:spPr/>
      <dgm:t>
        <a:bodyPr/>
        <a:lstStyle/>
        <a:p>
          <a:endParaRPr lang="en-US"/>
        </a:p>
      </dgm:t>
    </dgm:pt>
    <dgm:pt modelId="{38116AF3-D54A-7445-814D-782F8F416393}" type="pres">
      <dgm:prSet presAssocID="{38EE8D00-B6DD-C948-84CA-46F80CA23A2C}" presName="node" presStyleLbl="node1" presStyleIdx="4" presStyleCnt="6" custScaleX="130469" custRadScaleRad="98335" custRadScaleInc="22589">
        <dgm:presLayoutVars>
          <dgm:bulletEnabled val="1"/>
        </dgm:presLayoutVars>
      </dgm:prSet>
      <dgm:spPr/>
      <dgm:t>
        <a:bodyPr/>
        <a:lstStyle/>
        <a:p>
          <a:endParaRPr lang="en-US"/>
        </a:p>
      </dgm:t>
    </dgm:pt>
    <dgm:pt modelId="{B8FC34D9-B949-2747-97EC-875EDC6FDE01}" type="pres">
      <dgm:prSet presAssocID="{D50B6A00-CBC6-A842-8C1F-4B5D06FABCD2}" presName="parTrans" presStyleLbl="bgSibTrans2D1" presStyleIdx="5" presStyleCnt="6"/>
      <dgm:spPr/>
      <dgm:t>
        <a:bodyPr/>
        <a:lstStyle/>
        <a:p>
          <a:endParaRPr lang="en-US"/>
        </a:p>
      </dgm:t>
    </dgm:pt>
    <dgm:pt modelId="{54BC30C6-D642-7A42-A439-22A64802CEE4}" type="pres">
      <dgm:prSet presAssocID="{0DCF8B29-4FD8-114C-BB08-B7CCAB922C07}" presName="node" presStyleLbl="node1" presStyleIdx="5" presStyleCnt="6" custScaleX="130469">
        <dgm:presLayoutVars>
          <dgm:bulletEnabled val="1"/>
        </dgm:presLayoutVars>
      </dgm:prSet>
      <dgm:spPr/>
      <dgm:t>
        <a:bodyPr/>
        <a:lstStyle/>
        <a:p>
          <a:endParaRPr lang="en-US"/>
        </a:p>
      </dgm:t>
    </dgm:pt>
  </dgm:ptLst>
  <dgm:cxnLst>
    <dgm:cxn modelId="{7AECA2B9-E943-4F41-8665-4C8F8037B0CF}" type="presOf" srcId="{945FB0E0-BD7E-BD4B-94C9-58BBDE170F77}" destId="{D5676C07-CF84-E54C-8D93-A1B6670FE36C}" srcOrd="0" destOrd="0" presId="urn:microsoft.com/office/officeart/2005/8/layout/radial4"/>
    <dgm:cxn modelId="{C8E0D3E2-99C7-8C4F-A31A-6D25AAD4364A}" srcId="{387488F1-467B-E24F-8B39-651E7D95ADF7}" destId="{0DCF8B29-4FD8-114C-BB08-B7CCAB922C07}" srcOrd="5" destOrd="0" parTransId="{D50B6A00-CBC6-A842-8C1F-4B5D06FABCD2}" sibTransId="{5A7F7D19-D828-ED44-98A2-FB5D6D25A32F}"/>
    <dgm:cxn modelId="{FE50D982-A133-C946-91D6-00C39F0D04AC}" type="presOf" srcId="{1AA3FAA3-67D3-4A45-ACF6-4A0D6635FADE}" destId="{F9FBB3ED-3221-3C44-A9AF-6B50A1F14E38}" srcOrd="0" destOrd="0" presId="urn:microsoft.com/office/officeart/2005/8/layout/radial4"/>
    <dgm:cxn modelId="{CB55185B-1FDD-544A-909A-3112721E896F}" srcId="{387488F1-467B-E24F-8B39-651E7D95ADF7}" destId="{B46CB2FF-B192-9C49-977D-C9F40994B5B7}" srcOrd="1" destOrd="0" parTransId="{5DA1B1EF-0E08-2044-B809-23A89A66B7C8}" sibTransId="{B95C1C14-743D-324F-9CC2-90D397ABAC9F}"/>
    <dgm:cxn modelId="{55B674E9-0E9B-AB4B-8772-C2771975678E}" srcId="{387488F1-467B-E24F-8B39-651E7D95ADF7}" destId="{38EE8D00-B6DD-C948-84CA-46F80CA23A2C}" srcOrd="4" destOrd="0" parTransId="{B112E855-FD2A-3441-AC53-962DAC205814}" sibTransId="{3345E230-F4D9-904F-8AB0-EA029534DCC5}"/>
    <dgm:cxn modelId="{824D22CD-945F-9E48-886A-287118E8FB6C}" srcId="{387488F1-467B-E24F-8B39-651E7D95ADF7}" destId="{945FB0E0-BD7E-BD4B-94C9-58BBDE170F77}" srcOrd="0" destOrd="0" parTransId="{6A9EE467-70FB-7340-8532-FCAFAF679B9C}" sibTransId="{B11F0ABE-1DD1-5D42-93F1-1442819E9C18}"/>
    <dgm:cxn modelId="{26BD3ABB-E847-6348-9243-E34E7A6B9CE2}" type="presOf" srcId="{D50B6A00-CBC6-A842-8C1F-4B5D06FABCD2}" destId="{B8FC34D9-B949-2747-97EC-875EDC6FDE01}" srcOrd="0" destOrd="0" presId="urn:microsoft.com/office/officeart/2005/8/layout/radial4"/>
    <dgm:cxn modelId="{0207B1B3-21FC-4C4A-A4F8-18ED530A5211}" type="presOf" srcId="{B112E855-FD2A-3441-AC53-962DAC205814}" destId="{4FCDEA6F-91DE-2F44-86B0-7321E0C77246}" srcOrd="0" destOrd="0" presId="urn:microsoft.com/office/officeart/2005/8/layout/radial4"/>
    <dgm:cxn modelId="{2F23A5E8-DA9B-D649-BB47-59B039304D4C}" type="presOf" srcId="{0DCF8B29-4FD8-114C-BB08-B7CCAB922C07}" destId="{54BC30C6-D642-7A42-A439-22A64802CEE4}" srcOrd="0" destOrd="0" presId="urn:microsoft.com/office/officeart/2005/8/layout/radial4"/>
    <dgm:cxn modelId="{F5050BAA-E1B9-A34A-BAEA-AF354CAE43BF}" type="presOf" srcId="{0E45C7B1-E679-B14F-85F4-AA5B8AC0F1D6}" destId="{FB5EB8E5-5ABA-EF4E-AF1C-06E252B2AF10}" srcOrd="0" destOrd="0" presId="urn:microsoft.com/office/officeart/2005/8/layout/radial4"/>
    <dgm:cxn modelId="{C3AB4DE4-924F-EB4E-827E-2CE3628D0614}" srcId="{9382F4E9-0498-984A-9126-C132466CB586}" destId="{387488F1-467B-E24F-8B39-651E7D95ADF7}" srcOrd="0" destOrd="0" parTransId="{3CFF1E97-0D53-CF41-B57F-BDB79276F941}" sibTransId="{6E6B1E01-B60C-174D-8DDB-75574E0E816C}"/>
    <dgm:cxn modelId="{D43CDB67-CD01-074B-A941-D83BFE862082}" type="presOf" srcId="{387488F1-467B-E24F-8B39-651E7D95ADF7}" destId="{4C2801BD-FABC-3F43-87EE-3348859D78AD}" srcOrd="0" destOrd="0" presId="urn:microsoft.com/office/officeart/2005/8/layout/radial4"/>
    <dgm:cxn modelId="{B2031DF0-71DC-4849-8E12-8578BA3834F6}" srcId="{387488F1-467B-E24F-8B39-651E7D95ADF7}" destId="{1AA3FAA3-67D3-4A45-ACF6-4A0D6635FADE}" srcOrd="3" destOrd="0" parTransId="{EC637B44-D370-0141-872B-DC1E6E8FB1A0}" sibTransId="{F40A2F7D-9458-604B-8BE8-416FC8EF2BA9}"/>
    <dgm:cxn modelId="{5DB4BDF8-7D59-FF4B-B055-CD059E832565}" type="presOf" srcId="{6C068DCF-6084-8B4F-9441-AE09511DEAC5}" destId="{9995905A-E41B-AB49-B6A5-CF9E4FA5D7C9}" srcOrd="0" destOrd="0" presId="urn:microsoft.com/office/officeart/2005/8/layout/radial4"/>
    <dgm:cxn modelId="{D6D6D663-9376-9D49-8F6E-BB3FE69B3EC1}" type="presOf" srcId="{B46CB2FF-B192-9C49-977D-C9F40994B5B7}" destId="{062FC528-FF8E-B14B-BF71-54FC9F942960}" srcOrd="0" destOrd="0" presId="urn:microsoft.com/office/officeart/2005/8/layout/radial4"/>
    <dgm:cxn modelId="{0A1A4026-709E-FF49-8EEA-8BC89AF3FED9}" type="presOf" srcId="{5DA1B1EF-0E08-2044-B809-23A89A66B7C8}" destId="{BC7CD69B-9EFB-5341-9450-7914D12D2D82}" srcOrd="0" destOrd="0" presId="urn:microsoft.com/office/officeart/2005/8/layout/radial4"/>
    <dgm:cxn modelId="{421F6194-B189-5B46-8FEF-C1F79AD8880C}" type="presOf" srcId="{38EE8D00-B6DD-C948-84CA-46F80CA23A2C}" destId="{38116AF3-D54A-7445-814D-782F8F416393}" srcOrd="0" destOrd="0" presId="urn:microsoft.com/office/officeart/2005/8/layout/radial4"/>
    <dgm:cxn modelId="{B91EF474-517E-074F-834F-592E7E343B94}" type="presOf" srcId="{6A9EE467-70FB-7340-8532-FCAFAF679B9C}" destId="{9C01E992-E3D7-C145-A383-5C199F3DD9D9}" srcOrd="0" destOrd="0" presId="urn:microsoft.com/office/officeart/2005/8/layout/radial4"/>
    <dgm:cxn modelId="{1D535C20-9833-BE4A-A3D7-4B531880C525}" type="presOf" srcId="{9382F4E9-0498-984A-9126-C132466CB586}" destId="{8A10F073-FFC7-2D44-9FB9-0E987CC628A9}" srcOrd="0" destOrd="0" presId="urn:microsoft.com/office/officeart/2005/8/layout/radial4"/>
    <dgm:cxn modelId="{8F8A36B4-86C1-5E46-B6D5-5222E7D59DA7}" type="presOf" srcId="{EC637B44-D370-0141-872B-DC1E6E8FB1A0}" destId="{AD56DFB0-EE77-BD44-B5D8-C0FE43A54823}" srcOrd="0" destOrd="0" presId="urn:microsoft.com/office/officeart/2005/8/layout/radial4"/>
    <dgm:cxn modelId="{DAA61788-9487-D04C-A6F6-0B61A06D0126}" srcId="{387488F1-467B-E24F-8B39-651E7D95ADF7}" destId="{0E45C7B1-E679-B14F-85F4-AA5B8AC0F1D6}" srcOrd="2" destOrd="0" parTransId="{6C068DCF-6084-8B4F-9441-AE09511DEAC5}" sibTransId="{4D98A7CB-C918-A441-9649-4DEBA4005A51}"/>
    <dgm:cxn modelId="{8A6B7ACD-9700-D240-B846-30102AF92E8D}" type="presParOf" srcId="{8A10F073-FFC7-2D44-9FB9-0E987CC628A9}" destId="{4C2801BD-FABC-3F43-87EE-3348859D78AD}" srcOrd="0" destOrd="0" presId="urn:microsoft.com/office/officeart/2005/8/layout/radial4"/>
    <dgm:cxn modelId="{1A344B0D-1DEF-254A-B3B5-2635BC44DC21}" type="presParOf" srcId="{8A10F073-FFC7-2D44-9FB9-0E987CC628A9}" destId="{9C01E992-E3D7-C145-A383-5C199F3DD9D9}" srcOrd="1" destOrd="0" presId="urn:microsoft.com/office/officeart/2005/8/layout/radial4"/>
    <dgm:cxn modelId="{54451A63-8126-564D-9C76-A25E634BE367}" type="presParOf" srcId="{8A10F073-FFC7-2D44-9FB9-0E987CC628A9}" destId="{D5676C07-CF84-E54C-8D93-A1B6670FE36C}" srcOrd="2" destOrd="0" presId="urn:microsoft.com/office/officeart/2005/8/layout/radial4"/>
    <dgm:cxn modelId="{4FF0E038-2548-1148-80E8-F478963DCDA3}" type="presParOf" srcId="{8A10F073-FFC7-2D44-9FB9-0E987CC628A9}" destId="{BC7CD69B-9EFB-5341-9450-7914D12D2D82}" srcOrd="3" destOrd="0" presId="urn:microsoft.com/office/officeart/2005/8/layout/radial4"/>
    <dgm:cxn modelId="{265992DB-BEB3-064F-8B63-A3DD4B674DAF}" type="presParOf" srcId="{8A10F073-FFC7-2D44-9FB9-0E987CC628A9}" destId="{062FC528-FF8E-B14B-BF71-54FC9F942960}" srcOrd="4" destOrd="0" presId="urn:microsoft.com/office/officeart/2005/8/layout/radial4"/>
    <dgm:cxn modelId="{3B810246-A1D3-D641-BDCA-968102A76899}" type="presParOf" srcId="{8A10F073-FFC7-2D44-9FB9-0E987CC628A9}" destId="{9995905A-E41B-AB49-B6A5-CF9E4FA5D7C9}" srcOrd="5" destOrd="0" presId="urn:microsoft.com/office/officeart/2005/8/layout/radial4"/>
    <dgm:cxn modelId="{940BF6AD-5311-F040-8A4F-F3DA5B6DBA0C}" type="presParOf" srcId="{8A10F073-FFC7-2D44-9FB9-0E987CC628A9}" destId="{FB5EB8E5-5ABA-EF4E-AF1C-06E252B2AF10}" srcOrd="6" destOrd="0" presId="urn:microsoft.com/office/officeart/2005/8/layout/radial4"/>
    <dgm:cxn modelId="{72B5B7D2-6AC7-2B46-8C63-4E574171F9EA}" type="presParOf" srcId="{8A10F073-FFC7-2D44-9FB9-0E987CC628A9}" destId="{AD56DFB0-EE77-BD44-B5D8-C0FE43A54823}" srcOrd="7" destOrd="0" presId="urn:microsoft.com/office/officeart/2005/8/layout/radial4"/>
    <dgm:cxn modelId="{5347F592-15AA-A942-8D52-51EDF66CCC90}" type="presParOf" srcId="{8A10F073-FFC7-2D44-9FB9-0E987CC628A9}" destId="{F9FBB3ED-3221-3C44-A9AF-6B50A1F14E38}" srcOrd="8" destOrd="0" presId="urn:microsoft.com/office/officeart/2005/8/layout/radial4"/>
    <dgm:cxn modelId="{1237C69C-62FF-5244-A331-D7C0E7CAFEE1}" type="presParOf" srcId="{8A10F073-FFC7-2D44-9FB9-0E987CC628A9}" destId="{4FCDEA6F-91DE-2F44-86B0-7321E0C77246}" srcOrd="9" destOrd="0" presId="urn:microsoft.com/office/officeart/2005/8/layout/radial4"/>
    <dgm:cxn modelId="{43BE3280-A88C-9F46-BF16-232C72AE77DC}" type="presParOf" srcId="{8A10F073-FFC7-2D44-9FB9-0E987CC628A9}" destId="{38116AF3-D54A-7445-814D-782F8F416393}" srcOrd="10" destOrd="0" presId="urn:microsoft.com/office/officeart/2005/8/layout/radial4"/>
    <dgm:cxn modelId="{CB26E99C-3BF0-624F-957B-A318EEB6FACC}" type="presParOf" srcId="{8A10F073-FFC7-2D44-9FB9-0E987CC628A9}" destId="{B8FC34D9-B949-2747-97EC-875EDC6FDE01}" srcOrd="11" destOrd="0" presId="urn:microsoft.com/office/officeart/2005/8/layout/radial4"/>
    <dgm:cxn modelId="{78CD32EC-47DB-9546-9352-06516E9972F7}" type="presParOf" srcId="{8A10F073-FFC7-2D44-9FB9-0E987CC628A9}" destId="{54BC30C6-D642-7A42-A439-22A64802CEE4}"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E1ADB9-1CD2-7840-A06E-A13AF38E266E}"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77BDA771-942E-8F49-BAA8-E911D824C91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solidFill>
                <a:schemeClr val="tx1"/>
              </a:solidFill>
            </a:rPr>
            <a:t>When was this data collected and how? (online or paper survey, in-person interview)</a:t>
          </a:r>
          <a:endParaRPr lang="en-US" sz="2000" dirty="0">
            <a:solidFill>
              <a:schemeClr val="tx1"/>
            </a:solidFill>
          </a:endParaRPr>
        </a:p>
      </dgm:t>
    </dgm:pt>
    <dgm:pt modelId="{D0CBC9B7-42B4-0645-B9A0-84DE163CE0B0}" type="parTrans" cxnId="{E4114D8D-85F0-5949-A57F-3AC7B7880CC5}">
      <dgm:prSet/>
      <dgm:spPr/>
      <dgm:t>
        <a:bodyPr/>
        <a:lstStyle/>
        <a:p>
          <a:endParaRPr lang="en-US">
            <a:solidFill>
              <a:schemeClr val="tx1"/>
            </a:solidFill>
          </a:endParaRPr>
        </a:p>
      </dgm:t>
    </dgm:pt>
    <dgm:pt modelId="{2F3DB42D-1960-7949-A799-849FE0F8D109}" type="sibTrans" cxnId="{E4114D8D-85F0-5949-A57F-3AC7B7880CC5}">
      <dgm:prSet>
        <dgm:style>
          <a:lnRef idx="1">
            <a:schemeClr val="accent6"/>
          </a:lnRef>
          <a:fillRef idx="3">
            <a:schemeClr val="accent6"/>
          </a:fillRef>
          <a:effectRef idx="2">
            <a:schemeClr val="accent6"/>
          </a:effectRef>
          <a:fontRef idx="minor">
            <a:schemeClr val="lt1"/>
          </a:fontRef>
        </dgm:style>
      </dgm:prSet>
      <dgm:spPr/>
      <dgm:t>
        <a:bodyPr/>
        <a:lstStyle/>
        <a:p>
          <a:endParaRPr lang="en-US" dirty="0">
            <a:solidFill>
              <a:schemeClr val="tx1"/>
            </a:solidFill>
          </a:endParaRPr>
        </a:p>
      </dgm:t>
    </dgm:pt>
    <dgm:pt modelId="{A07BDA79-27F7-DF40-9CD9-AED82BD0F5C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solidFill>
                <a:schemeClr val="tx1"/>
              </a:solidFill>
            </a:rPr>
            <a:t>Who has access to this data?</a:t>
          </a:r>
          <a:endParaRPr lang="en-US" sz="2000" dirty="0">
            <a:solidFill>
              <a:schemeClr val="tx1"/>
            </a:solidFill>
          </a:endParaRPr>
        </a:p>
      </dgm:t>
    </dgm:pt>
    <dgm:pt modelId="{D5DC6954-881E-184A-860D-47335F05CDCA}" type="parTrans" cxnId="{27522F30-75C1-A44C-B179-845CC2F87B5D}">
      <dgm:prSet/>
      <dgm:spPr/>
      <dgm:t>
        <a:bodyPr/>
        <a:lstStyle/>
        <a:p>
          <a:endParaRPr lang="en-US">
            <a:solidFill>
              <a:schemeClr val="tx1"/>
            </a:solidFill>
          </a:endParaRPr>
        </a:p>
      </dgm:t>
    </dgm:pt>
    <dgm:pt modelId="{A726472C-9490-7840-AFC8-764B2E8C4E58}" type="sibTrans" cxnId="{27522F30-75C1-A44C-B179-845CC2F87B5D}">
      <dgm:prSet>
        <dgm:style>
          <a:lnRef idx="1">
            <a:schemeClr val="accent6"/>
          </a:lnRef>
          <a:fillRef idx="3">
            <a:schemeClr val="accent6"/>
          </a:fillRef>
          <a:effectRef idx="2">
            <a:schemeClr val="accent6"/>
          </a:effectRef>
          <a:fontRef idx="minor">
            <a:schemeClr val="lt1"/>
          </a:fontRef>
        </dgm:style>
      </dgm:prSet>
      <dgm:spPr/>
      <dgm:t>
        <a:bodyPr/>
        <a:lstStyle/>
        <a:p>
          <a:endParaRPr lang="en-US" dirty="0">
            <a:solidFill>
              <a:schemeClr val="tx1"/>
            </a:solidFill>
          </a:endParaRPr>
        </a:p>
      </dgm:t>
    </dgm:pt>
    <dgm:pt modelId="{7E7E43B3-5DB1-C646-B56F-D112FE61C67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solidFill>
                <a:schemeClr val="tx1"/>
              </a:solidFill>
            </a:rPr>
            <a:t>What aspects of culture were measured and what data was captured?</a:t>
          </a:r>
          <a:endParaRPr lang="en-US" sz="2000" dirty="0">
            <a:solidFill>
              <a:schemeClr val="tx1"/>
            </a:solidFill>
          </a:endParaRPr>
        </a:p>
      </dgm:t>
    </dgm:pt>
    <dgm:pt modelId="{6C205728-4B8B-D24C-BA69-E7F30834109B}" type="parTrans" cxnId="{9767E088-DFDD-8F4C-985F-79A12C93D0DB}">
      <dgm:prSet/>
      <dgm:spPr/>
      <dgm:t>
        <a:bodyPr/>
        <a:lstStyle/>
        <a:p>
          <a:endParaRPr lang="en-US">
            <a:solidFill>
              <a:schemeClr val="tx1"/>
            </a:solidFill>
          </a:endParaRPr>
        </a:p>
      </dgm:t>
    </dgm:pt>
    <dgm:pt modelId="{C8E0F2B7-CBA8-D349-85CF-D78B8A6C56DA}" type="sibTrans" cxnId="{9767E088-DFDD-8F4C-985F-79A12C93D0DB}">
      <dgm:prSet>
        <dgm:style>
          <a:lnRef idx="1">
            <a:schemeClr val="accent6"/>
          </a:lnRef>
          <a:fillRef idx="3">
            <a:schemeClr val="accent6"/>
          </a:fillRef>
          <a:effectRef idx="2">
            <a:schemeClr val="accent6"/>
          </a:effectRef>
          <a:fontRef idx="minor">
            <a:schemeClr val="lt1"/>
          </a:fontRef>
        </dgm:style>
      </dgm:prSet>
      <dgm:spPr/>
      <dgm:t>
        <a:bodyPr/>
        <a:lstStyle/>
        <a:p>
          <a:endParaRPr lang="en-US" dirty="0">
            <a:solidFill>
              <a:schemeClr val="tx1"/>
            </a:solidFill>
          </a:endParaRPr>
        </a:p>
      </dgm:t>
    </dgm:pt>
    <dgm:pt modelId="{765777AC-35E4-BF49-8C47-A7FD1FEAB37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solidFill>
                <a:schemeClr val="tx1"/>
              </a:solidFill>
            </a:rPr>
            <a:t>Where are copies of the raw data (spreadsheets) and reports (PDF file with charts and graphs)?</a:t>
          </a:r>
          <a:endParaRPr lang="en-US" sz="2000" dirty="0">
            <a:solidFill>
              <a:schemeClr val="tx1"/>
            </a:solidFill>
          </a:endParaRPr>
        </a:p>
      </dgm:t>
    </dgm:pt>
    <dgm:pt modelId="{0382DF3F-5723-E74F-BC38-7ADF05826E6E}" type="parTrans" cxnId="{E42C5E88-B0D7-074D-BF28-FAF74E91F49E}">
      <dgm:prSet/>
      <dgm:spPr/>
      <dgm:t>
        <a:bodyPr/>
        <a:lstStyle/>
        <a:p>
          <a:endParaRPr lang="en-US">
            <a:solidFill>
              <a:schemeClr val="tx1"/>
            </a:solidFill>
          </a:endParaRPr>
        </a:p>
      </dgm:t>
    </dgm:pt>
    <dgm:pt modelId="{23E515AC-F284-424A-9951-81E74827F7AB}" type="sibTrans" cxnId="{E42C5E88-B0D7-074D-BF28-FAF74E91F49E}">
      <dgm:prSet/>
      <dgm:spPr/>
      <dgm:t>
        <a:bodyPr/>
        <a:lstStyle/>
        <a:p>
          <a:endParaRPr lang="en-US">
            <a:solidFill>
              <a:schemeClr val="tx1"/>
            </a:solidFill>
          </a:endParaRPr>
        </a:p>
      </dgm:t>
    </dgm:pt>
    <dgm:pt modelId="{3F408DC7-9323-3541-ADC5-8B3827510663}" type="pres">
      <dgm:prSet presAssocID="{65E1ADB9-1CD2-7840-A06E-A13AF38E266E}" presName="outerComposite" presStyleCnt="0">
        <dgm:presLayoutVars>
          <dgm:chMax val="5"/>
          <dgm:dir/>
          <dgm:resizeHandles val="exact"/>
        </dgm:presLayoutVars>
      </dgm:prSet>
      <dgm:spPr/>
      <dgm:t>
        <a:bodyPr/>
        <a:lstStyle/>
        <a:p>
          <a:endParaRPr lang="en-US"/>
        </a:p>
      </dgm:t>
    </dgm:pt>
    <dgm:pt modelId="{739E56C7-0C3F-B143-8A9D-908C75EAA9D8}" type="pres">
      <dgm:prSet presAssocID="{65E1ADB9-1CD2-7840-A06E-A13AF38E266E}" presName="dummyMaxCanvas" presStyleCnt="0">
        <dgm:presLayoutVars/>
      </dgm:prSet>
      <dgm:spPr/>
    </dgm:pt>
    <dgm:pt modelId="{660F26A4-9261-E643-AD49-2319EC78EB81}" type="pres">
      <dgm:prSet presAssocID="{65E1ADB9-1CD2-7840-A06E-A13AF38E266E}" presName="FourNodes_1" presStyleLbl="node1" presStyleIdx="0" presStyleCnt="4" custScaleX="106044">
        <dgm:presLayoutVars>
          <dgm:bulletEnabled val="1"/>
        </dgm:presLayoutVars>
      </dgm:prSet>
      <dgm:spPr/>
      <dgm:t>
        <a:bodyPr/>
        <a:lstStyle/>
        <a:p>
          <a:endParaRPr lang="en-US"/>
        </a:p>
      </dgm:t>
    </dgm:pt>
    <dgm:pt modelId="{14168B91-2C2E-DB4A-B5FF-FDA09F8B3682}" type="pres">
      <dgm:prSet presAssocID="{65E1ADB9-1CD2-7840-A06E-A13AF38E266E}" presName="FourNodes_2" presStyleLbl="node1" presStyleIdx="1" presStyleCnt="4" custScaleX="106044">
        <dgm:presLayoutVars>
          <dgm:bulletEnabled val="1"/>
        </dgm:presLayoutVars>
      </dgm:prSet>
      <dgm:spPr/>
      <dgm:t>
        <a:bodyPr/>
        <a:lstStyle/>
        <a:p>
          <a:endParaRPr lang="en-US"/>
        </a:p>
      </dgm:t>
    </dgm:pt>
    <dgm:pt modelId="{D2C7A8FE-D789-AD4B-8C49-6C2DA173F7B1}" type="pres">
      <dgm:prSet presAssocID="{65E1ADB9-1CD2-7840-A06E-A13AF38E266E}" presName="FourNodes_3" presStyleLbl="node1" presStyleIdx="2" presStyleCnt="4" custScaleX="106044">
        <dgm:presLayoutVars>
          <dgm:bulletEnabled val="1"/>
        </dgm:presLayoutVars>
      </dgm:prSet>
      <dgm:spPr/>
      <dgm:t>
        <a:bodyPr/>
        <a:lstStyle/>
        <a:p>
          <a:endParaRPr lang="en-US"/>
        </a:p>
      </dgm:t>
    </dgm:pt>
    <dgm:pt modelId="{B7EC1FE7-3000-F84A-9214-7AB4512F6DE9}" type="pres">
      <dgm:prSet presAssocID="{65E1ADB9-1CD2-7840-A06E-A13AF38E266E}" presName="FourNodes_4" presStyleLbl="node1" presStyleIdx="3" presStyleCnt="4" custScaleX="106044">
        <dgm:presLayoutVars>
          <dgm:bulletEnabled val="1"/>
        </dgm:presLayoutVars>
      </dgm:prSet>
      <dgm:spPr/>
      <dgm:t>
        <a:bodyPr/>
        <a:lstStyle/>
        <a:p>
          <a:endParaRPr lang="en-US"/>
        </a:p>
      </dgm:t>
    </dgm:pt>
    <dgm:pt modelId="{4367FDA3-4E71-BD43-B3D8-5A2530D60B89}" type="pres">
      <dgm:prSet presAssocID="{65E1ADB9-1CD2-7840-A06E-A13AF38E266E}" presName="FourConn_1-2" presStyleLbl="fgAccFollowNode1" presStyleIdx="0" presStyleCnt="3">
        <dgm:presLayoutVars>
          <dgm:bulletEnabled val="1"/>
        </dgm:presLayoutVars>
      </dgm:prSet>
      <dgm:spPr/>
      <dgm:t>
        <a:bodyPr/>
        <a:lstStyle/>
        <a:p>
          <a:endParaRPr lang="en-US"/>
        </a:p>
      </dgm:t>
    </dgm:pt>
    <dgm:pt modelId="{8D0BA297-FDE2-B942-A48C-6FF516FFBADB}" type="pres">
      <dgm:prSet presAssocID="{65E1ADB9-1CD2-7840-A06E-A13AF38E266E}" presName="FourConn_2-3" presStyleLbl="fgAccFollowNode1" presStyleIdx="1" presStyleCnt="3">
        <dgm:presLayoutVars>
          <dgm:bulletEnabled val="1"/>
        </dgm:presLayoutVars>
      </dgm:prSet>
      <dgm:spPr/>
      <dgm:t>
        <a:bodyPr/>
        <a:lstStyle/>
        <a:p>
          <a:endParaRPr lang="en-US"/>
        </a:p>
      </dgm:t>
    </dgm:pt>
    <dgm:pt modelId="{D2873D77-5986-1748-967D-48B21C705094}" type="pres">
      <dgm:prSet presAssocID="{65E1ADB9-1CD2-7840-A06E-A13AF38E266E}" presName="FourConn_3-4" presStyleLbl="fgAccFollowNode1" presStyleIdx="2" presStyleCnt="3">
        <dgm:presLayoutVars>
          <dgm:bulletEnabled val="1"/>
        </dgm:presLayoutVars>
      </dgm:prSet>
      <dgm:spPr/>
      <dgm:t>
        <a:bodyPr/>
        <a:lstStyle/>
        <a:p>
          <a:endParaRPr lang="en-US"/>
        </a:p>
      </dgm:t>
    </dgm:pt>
    <dgm:pt modelId="{6ECAD9B1-9BD8-CD4A-A272-FDD41B4674FF}" type="pres">
      <dgm:prSet presAssocID="{65E1ADB9-1CD2-7840-A06E-A13AF38E266E}" presName="FourNodes_1_text" presStyleLbl="node1" presStyleIdx="3" presStyleCnt="4">
        <dgm:presLayoutVars>
          <dgm:bulletEnabled val="1"/>
        </dgm:presLayoutVars>
      </dgm:prSet>
      <dgm:spPr/>
      <dgm:t>
        <a:bodyPr/>
        <a:lstStyle/>
        <a:p>
          <a:endParaRPr lang="en-US"/>
        </a:p>
      </dgm:t>
    </dgm:pt>
    <dgm:pt modelId="{8DCFB531-FA28-6248-80D2-3DC529EAB4AA}" type="pres">
      <dgm:prSet presAssocID="{65E1ADB9-1CD2-7840-A06E-A13AF38E266E}" presName="FourNodes_2_text" presStyleLbl="node1" presStyleIdx="3" presStyleCnt="4">
        <dgm:presLayoutVars>
          <dgm:bulletEnabled val="1"/>
        </dgm:presLayoutVars>
      </dgm:prSet>
      <dgm:spPr/>
      <dgm:t>
        <a:bodyPr/>
        <a:lstStyle/>
        <a:p>
          <a:endParaRPr lang="en-US"/>
        </a:p>
      </dgm:t>
    </dgm:pt>
    <dgm:pt modelId="{92D1E136-4390-6245-83CE-EEC2499A9148}" type="pres">
      <dgm:prSet presAssocID="{65E1ADB9-1CD2-7840-A06E-A13AF38E266E}" presName="FourNodes_3_text" presStyleLbl="node1" presStyleIdx="3" presStyleCnt="4">
        <dgm:presLayoutVars>
          <dgm:bulletEnabled val="1"/>
        </dgm:presLayoutVars>
      </dgm:prSet>
      <dgm:spPr/>
      <dgm:t>
        <a:bodyPr/>
        <a:lstStyle/>
        <a:p>
          <a:endParaRPr lang="en-US"/>
        </a:p>
      </dgm:t>
    </dgm:pt>
    <dgm:pt modelId="{E1ED1A05-A4E3-B64E-8C99-029B0FB995BC}" type="pres">
      <dgm:prSet presAssocID="{65E1ADB9-1CD2-7840-A06E-A13AF38E266E}" presName="FourNodes_4_text" presStyleLbl="node1" presStyleIdx="3" presStyleCnt="4">
        <dgm:presLayoutVars>
          <dgm:bulletEnabled val="1"/>
        </dgm:presLayoutVars>
      </dgm:prSet>
      <dgm:spPr/>
      <dgm:t>
        <a:bodyPr/>
        <a:lstStyle/>
        <a:p>
          <a:endParaRPr lang="en-US"/>
        </a:p>
      </dgm:t>
    </dgm:pt>
  </dgm:ptLst>
  <dgm:cxnLst>
    <dgm:cxn modelId="{F2697AAC-B900-A046-B405-E72E03876B8A}" type="presOf" srcId="{7E7E43B3-5DB1-C646-B56F-D112FE61C677}" destId="{D2C7A8FE-D789-AD4B-8C49-6C2DA173F7B1}" srcOrd="0" destOrd="0" presId="urn:microsoft.com/office/officeart/2005/8/layout/vProcess5"/>
    <dgm:cxn modelId="{23A42EC2-8246-0A4C-90B4-5DEB01C9784D}" type="presOf" srcId="{A07BDA79-27F7-DF40-9CD9-AED82BD0F5C4}" destId="{8DCFB531-FA28-6248-80D2-3DC529EAB4AA}" srcOrd="1" destOrd="0" presId="urn:microsoft.com/office/officeart/2005/8/layout/vProcess5"/>
    <dgm:cxn modelId="{333774D6-A257-DA49-8046-A455FEA0B644}" type="presOf" srcId="{765777AC-35E4-BF49-8C47-A7FD1FEAB37C}" destId="{B7EC1FE7-3000-F84A-9214-7AB4512F6DE9}" srcOrd="0" destOrd="0" presId="urn:microsoft.com/office/officeart/2005/8/layout/vProcess5"/>
    <dgm:cxn modelId="{9767E088-DFDD-8F4C-985F-79A12C93D0DB}" srcId="{65E1ADB9-1CD2-7840-A06E-A13AF38E266E}" destId="{7E7E43B3-5DB1-C646-B56F-D112FE61C677}" srcOrd="2" destOrd="0" parTransId="{6C205728-4B8B-D24C-BA69-E7F30834109B}" sibTransId="{C8E0F2B7-CBA8-D349-85CF-D78B8A6C56DA}"/>
    <dgm:cxn modelId="{815D3BBA-0546-9B4A-A0DE-530AACD88E29}" type="presOf" srcId="{7E7E43B3-5DB1-C646-B56F-D112FE61C677}" destId="{92D1E136-4390-6245-83CE-EEC2499A9148}" srcOrd="1" destOrd="0" presId="urn:microsoft.com/office/officeart/2005/8/layout/vProcess5"/>
    <dgm:cxn modelId="{27522F30-75C1-A44C-B179-845CC2F87B5D}" srcId="{65E1ADB9-1CD2-7840-A06E-A13AF38E266E}" destId="{A07BDA79-27F7-DF40-9CD9-AED82BD0F5C4}" srcOrd="1" destOrd="0" parTransId="{D5DC6954-881E-184A-860D-47335F05CDCA}" sibTransId="{A726472C-9490-7840-AFC8-764B2E8C4E58}"/>
    <dgm:cxn modelId="{F18617A3-7A53-BC40-9AB6-8546FBCCEFAF}" type="presOf" srcId="{765777AC-35E4-BF49-8C47-A7FD1FEAB37C}" destId="{E1ED1A05-A4E3-B64E-8C99-029B0FB995BC}" srcOrd="1" destOrd="0" presId="urn:microsoft.com/office/officeart/2005/8/layout/vProcess5"/>
    <dgm:cxn modelId="{91C06B13-B659-5246-9702-AB0A9F8C46C3}" type="presOf" srcId="{77BDA771-942E-8F49-BAA8-E911D824C91C}" destId="{660F26A4-9261-E643-AD49-2319EC78EB81}" srcOrd="0" destOrd="0" presId="urn:microsoft.com/office/officeart/2005/8/layout/vProcess5"/>
    <dgm:cxn modelId="{3CDED753-65D7-6141-A353-805CCAE8A0D4}" type="presOf" srcId="{A07BDA79-27F7-DF40-9CD9-AED82BD0F5C4}" destId="{14168B91-2C2E-DB4A-B5FF-FDA09F8B3682}" srcOrd="0" destOrd="0" presId="urn:microsoft.com/office/officeart/2005/8/layout/vProcess5"/>
    <dgm:cxn modelId="{0BCDA483-ADBA-1749-A4B5-943DF9050CCE}" type="presOf" srcId="{65E1ADB9-1CD2-7840-A06E-A13AF38E266E}" destId="{3F408DC7-9323-3541-ADC5-8B3827510663}" srcOrd="0" destOrd="0" presId="urn:microsoft.com/office/officeart/2005/8/layout/vProcess5"/>
    <dgm:cxn modelId="{D3A4CF04-0C74-B34F-9932-240609DB2295}" type="presOf" srcId="{C8E0F2B7-CBA8-D349-85CF-D78B8A6C56DA}" destId="{D2873D77-5986-1748-967D-48B21C705094}" srcOrd="0" destOrd="0" presId="urn:microsoft.com/office/officeart/2005/8/layout/vProcess5"/>
    <dgm:cxn modelId="{E42C5E88-B0D7-074D-BF28-FAF74E91F49E}" srcId="{65E1ADB9-1CD2-7840-A06E-A13AF38E266E}" destId="{765777AC-35E4-BF49-8C47-A7FD1FEAB37C}" srcOrd="3" destOrd="0" parTransId="{0382DF3F-5723-E74F-BC38-7ADF05826E6E}" sibTransId="{23E515AC-F284-424A-9951-81E74827F7AB}"/>
    <dgm:cxn modelId="{B86CD646-6E6C-1046-9E1D-30D575D6A065}" type="presOf" srcId="{2F3DB42D-1960-7949-A799-849FE0F8D109}" destId="{4367FDA3-4E71-BD43-B3D8-5A2530D60B89}" srcOrd="0" destOrd="0" presId="urn:microsoft.com/office/officeart/2005/8/layout/vProcess5"/>
    <dgm:cxn modelId="{0ADF4D09-FEE3-3A4C-A6D5-4F4F9EBA397A}" type="presOf" srcId="{A726472C-9490-7840-AFC8-764B2E8C4E58}" destId="{8D0BA297-FDE2-B942-A48C-6FF516FFBADB}" srcOrd="0" destOrd="0" presId="urn:microsoft.com/office/officeart/2005/8/layout/vProcess5"/>
    <dgm:cxn modelId="{BC5AF9D5-FC4F-6943-8352-3B8F7FBB43AB}" type="presOf" srcId="{77BDA771-942E-8F49-BAA8-E911D824C91C}" destId="{6ECAD9B1-9BD8-CD4A-A272-FDD41B4674FF}" srcOrd="1" destOrd="0" presId="urn:microsoft.com/office/officeart/2005/8/layout/vProcess5"/>
    <dgm:cxn modelId="{E4114D8D-85F0-5949-A57F-3AC7B7880CC5}" srcId="{65E1ADB9-1CD2-7840-A06E-A13AF38E266E}" destId="{77BDA771-942E-8F49-BAA8-E911D824C91C}" srcOrd="0" destOrd="0" parTransId="{D0CBC9B7-42B4-0645-B9A0-84DE163CE0B0}" sibTransId="{2F3DB42D-1960-7949-A799-849FE0F8D109}"/>
    <dgm:cxn modelId="{5E7FD92A-B94E-7243-B5AB-0DF5A2F440F3}" type="presParOf" srcId="{3F408DC7-9323-3541-ADC5-8B3827510663}" destId="{739E56C7-0C3F-B143-8A9D-908C75EAA9D8}" srcOrd="0" destOrd="0" presId="urn:microsoft.com/office/officeart/2005/8/layout/vProcess5"/>
    <dgm:cxn modelId="{26D2FC0B-8A3C-134F-963B-96E7A036F306}" type="presParOf" srcId="{3F408DC7-9323-3541-ADC5-8B3827510663}" destId="{660F26A4-9261-E643-AD49-2319EC78EB81}" srcOrd="1" destOrd="0" presId="urn:microsoft.com/office/officeart/2005/8/layout/vProcess5"/>
    <dgm:cxn modelId="{B2A18DA0-F684-A745-A0F8-B22296D7D6CD}" type="presParOf" srcId="{3F408DC7-9323-3541-ADC5-8B3827510663}" destId="{14168B91-2C2E-DB4A-B5FF-FDA09F8B3682}" srcOrd="2" destOrd="0" presId="urn:microsoft.com/office/officeart/2005/8/layout/vProcess5"/>
    <dgm:cxn modelId="{C280D4E6-FF2C-CE42-A88F-8E3C6931BA00}" type="presParOf" srcId="{3F408DC7-9323-3541-ADC5-8B3827510663}" destId="{D2C7A8FE-D789-AD4B-8C49-6C2DA173F7B1}" srcOrd="3" destOrd="0" presId="urn:microsoft.com/office/officeart/2005/8/layout/vProcess5"/>
    <dgm:cxn modelId="{F8EC9032-290C-4447-A116-10D53C743EEE}" type="presParOf" srcId="{3F408DC7-9323-3541-ADC5-8B3827510663}" destId="{B7EC1FE7-3000-F84A-9214-7AB4512F6DE9}" srcOrd="4" destOrd="0" presId="urn:microsoft.com/office/officeart/2005/8/layout/vProcess5"/>
    <dgm:cxn modelId="{F7FC5299-0AF3-1049-A48F-5CE9337A1A45}" type="presParOf" srcId="{3F408DC7-9323-3541-ADC5-8B3827510663}" destId="{4367FDA3-4E71-BD43-B3D8-5A2530D60B89}" srcOrd="5" destOrd="0" presId="urn:microsoft.com/office/officeart/2005/8/layout/vProcess5"/>
    <dgm:cxn modelId="{772DBB43-8622-E444-9ACA-C5774EC28CAC}" type="presParOf" srcId="{3F408DC7-9323-3541-ADC5-8B3827510663}" destId="{8D0BA297-FDE2-B942-A48C-6FF516FFBADB}" srcOrd="6" destOrd="0" presId="urn:microsoft.com/office/officeart/2005/8/layout/vProcess5"/>
    <dgm:cxn modelId="{C9E1BFB5-18E3-9047-996F-D849C8FB209E}" type="presParOf" srcId="{3F408DC7-9323-3541-ADC5-8B3827510663}" destId="{D2873D77-5986-1748-967D-48B21C705094}" srcOrd="7" destOrd="0" presId="urn:microsoft.com/office/officeart/2005/8/layout/vProcess5"/>
    <dgm:cxn modelId="{5236972D-EE2D-6449-A137-8D0E350F499D}" type="presParOf" srcId="{3F408DC7-9323-3541-ADC5-8B3827510663}" destId="{6ECAD9B1-9BD8-CD4A-A272-FDD41B4674FF}" srcOrd="8" destOrd="0" presId="urn:microsoft.com/office/officeart/2005/8/layout/vProcess5"/>
    <dgm:cxn modelId="{AFC9B322-0E7E-EF45-A660-8B3B7F280A37}" type="presParOf" srcId="{3F408DC7-9323-3541-ADC5-8B3827510663}" destId="{8DCFB531-FA28-6248-80D2-3DC529EAB4AA}" srcOrd="9" destOrd="0" presId="urn:microsoft.com/office/officeart/2005/8/layout/vProcess5"/>
    <dgm:cxn modelId="{51DBCE4F-A759-3D4F-A199-BE52898C588A}" type="presParOf" srcId="{3F408DC7-9323-3541-ADC5-8B3827510663}" destId="{92D1E136-4390-6245-83CE-EEC2499A9148}" srcOrd="10" destOrd="0" presId="urn:microsoft.com/office/officeart/2005/8/layout/vProcess5"/>
    <dgm:cxn modelId="{33CE4382-7157-3A4A-9FBE-456A6C86F20A}" type="presParOf" srcId="{3F408DC7-9323-3541-ADC5-8B3827510663}" destId="{E1ED1A05-A4E3-B64E-8C99-029B0FB995BC}"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0.54854</cdr:x>
      <cdr:y>0.38575</cdr:y>
    </cdr:from>
    <cdr:to>
      <cdr:x>0.55109</cdr:x>
      <cdr:y>0.86574</cdr:y>
    </cdr:to>
    <cdr:cxnSp macro="">
      <cdr:nvCxnSpPr>
        <cdr:cNvPr id="9" name="Straight Arrow Connector 8"/>
        <cdr:cNvCxnSpPr>
          <a:cxnSpLocks xmlns:a="http://schemas.openxmlformats.org/drawingml/2006/main" noChangeShapeType="1"/>
        </cdr:cNvCxnSpPr>
      </cdr:nvCxnSpPr>
      <cdr:spPr bwMode="auto">
        <a:xfrm xmlns:a="http://schemas.openxmlformats.org/drawingml/2006/main">
          <a:off x="5740400" y="1993900"/>
          <a:ext cx="26647" cy="2481023"/>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0.39684</cdr:x>
      <cdr:y>0.32343</cdr:y>
    </cdr:from>
    <cdr:to>
      <cdr:x>0.39686</cdr:x>
      <cdr:y>0.87623</cdr:y>
    </cdr:to>
    <cdr:cxnSp macro="">
      <cdr:nvCxnSpPr>
        <cdr:cNvPr id="7" name="Straight Arrow Connector 6"/>
        <cdr:cNvCxnSpPr>
          <a:cxnSpLocks xmlns:a="http://schemas.openxmlformats.org/drawingml/2006/main" noChangeShapeType="1"/>
        </cdr:cNvCxnSpPr>
      </cdr:nvCxnSpPr>
      <cdr:spPr bwMode="auto">
        <a:xfrm xmlns:a="http://schemas.openxmlformats.org/drawingml/2006/main" flipH="1">
          <a:off x="4470400" y="1460252"/>
          <a:ext cx="170" cy="2495798"/>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0.34407</cdr:x>
      <cdr:y>0.52826</cdr:y>
    </cdr:from>
    <cdr:to>
      <cdr:x>0.34466</cdr:x>
      <cdr:y>0.87172</cdr:y>
    </cdr:to>
    <cdr:cxnSp macro="">
      <cdr:nvCxnSpPr>
        <cdr:cNvPr id="6" name="Straight Arrow Connector 5"/>
        <cdr:cNvCxnSpPr>
          <a:cxnSpLocks xmlns:a="http://schemas.openxmlformats.org/drawingml/2006/main" noChangeShapeType="1"/>
        </cdr:cNvCxnSpPr>
      </cdr:nvCxnSpPr>
      <cdr:spPr bwMode="auto">
        <a:xfrm xmlns:a="http://schemas.openxmlformats.org/drawingml/2006/main" flipH="1">
          <a:off x="3600624" y="2730500"/>
          <a:ext cx="6176" cy="1775334"/>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0.28636</cdr:x>
      <cdr:y>0.36494</cdr:y>
    </cdr:from>
    <cdr:to>
      <cdr:x>0.44971</cdr:x>
      <cdr:y>0.49855</cdr:y>
    </cdr:to>
    <cdr:sp macro="" textlink="">
      <cdr:nvSpPr>
        <cdr:cNvPr id="3" name="TextBox 2"/>
        <cdr:cNvSpPr txBox="1"/>
      </cdr:nvSpPr>
      <cdr:spPr>
        <a:xfrm xmlns:a="http://schemas.openxmlformats.org/drawingml/2006/main">
          <a:off x="2426074" y="1527146"/>
          <a:ext cx="1383925" cy="559111"/>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CUSP kickoff</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Antibiotic deficiencies</a:t>
          </a:r>
        </a:p>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addressed</a:t>
          </a:r>
        </a:p>
      </cdr:txBody>
    </cdr:sp>
  </cdr:relSizeAnchor>
  <cdr:relSizeAnchor xmlns:cdr="http://schemas.openxmlformats.org/drawingml/2006/chartDrawing">
    <cdr:from>
      <cdr:x>0.3148</cdr:x>
      <cdr:y>0.18645</cdr:y>
    </cdr:from>
    <cdr:to>
      <cdr:x>0.52166</cdr:x>
      <cdr:y>0.31927</cdr:y>
    </cdr:to>
    <cdr:sp macro="" textlink="">
      <cdr:nvSpPr>
        <cdr:cNvPr id="4" name="TextBox 3"/>
        <cdr:cNvSpPr txBox="1"/>
      </cdr:nvSpPr>
      <cdr:spPr>
        <a:xfrm xmlns:a="http://schemas.openxmlformats.org/drawingml/2006/main">
          <a:off x="2667000" y="780228"/>
          <a:ext cx="1752563" cy="555805"/>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Preoperative </a:t>
          </a:r>
          <a:r>
            <a:rPr lang="en-US" sz="1050" b="0" i="0" u="none" strike="noStrike" baseline="0" dirty="0">
              <a:solidFill>
                <a:srgbClr val="000000"/>
              </a:solidFill>
              <a:latin typeface="Arial"/>
              <a:ea typeface="Century Gothic"/>
              <a:cs typeface="Arial"/>
            </a:rPr>
            <a:t>warming</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Enhanced sterile technique</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Intervention checklist</a:t>
          </a:r>
        </a:p>
      </cdr:txBody>
    </cdr:sp>
  </cdr:relSizeAnchor>
  <cdr:relSizeAnchor xmlns:cdr="http://schemas.openxmlformats.org/drawingml/2006/chartDrawing">
    <cdr:from>
      <cdr:x>0.29087</cdr:x>
      <cdr:y>0.60442</cdr:y>
    </cdr:from>
    <cdr:to>
      <cdr:x>0.29126</cdr:x>
      <cdr:y>0.86779</cdr:y>
    </cdr:to>
    <cdr:cxnSp macro="">
      <cdr:nvCxnSpPr>
        <cdr:cNvPr id="5" name="Straight Arrow Connector 4"/>
        <cdr:cNvCxnSpPr>
          <a:cxnSpLocks xmlns:a="http://schemas.openxmlformats.org/drawingml/2006/main" noChangeShapeType="1"/>
        </cdr:cNvCxnSpPr>
      </cdr:nvCxnSpPr>
      <cdr:spPr bwMode="auto">
        <a:xfrm xmlns:a="http://schemas.openxmlformats.org/drawingml/2006/main" flipH="1">
          <a:off x="3043896" y="3124200"/>
          <a:ext cx="4104" cy="136132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0.53066</cdr:x>
      <cdr:y>0.23672</cdr:y>
    </cdr:from>
    <cdr:to>
      <cdr:x>0.68356</cdr:x>
      <cdr:y>0.40384</cdr:y>
    </cdr:to>
    <cdr:sp macro="" textlink="">
      <cdr:nvSpPr>
        <cdr:cNvPr id="8" name="TextBox 7"/>
        <cdr:cNvSpPr txBox="1"/>
      </cdr:nvSpPr>
      <cdr:spPr>
        <a:xfrm xmlns:a="http://schemas.openxmlformats.org/drawingml/2006/main">
          <a:off x="4495813" y="990589"/>
          <a:ext cx="1295388" cy="699349"/>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Briefing/Debriefing</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Mechanical bowel </a:t>
          </a:r>
        </a:p>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preparation with</a:t>
          </a:r>
        </a:p>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 </a:t>
          </a:r>
          <a:r>
            <a:rPr lang="en-US" sz="1050" b="0" i="0" u="none" strike="noStrike" baseline="0" dirty="0">
              <a:solidFill>
                <a:srgbClr val="000000"/>
              </a:solidFill>
              <a:latin typeface="Arial"/>
              <a:ea typeface="Century Gothic"/>
              <a:cs typeface="Arial"/>
            </a:rPr>
            <a:t>oral antibiotics</a:t>
          </a:r>
        </a:p>
      </cdr:txBody>
    </cdr:sp>
  </cdr:relSizeAnchor>
  <cdr:relSizeAnchor xmlns:cdr="http://schemas.openxmlformats.org/drawingml/2006/chartDrawing">
    <cdr:from>
      <cdr:x>0.70237</cdr:x>
      <cdr:y>0.64838</cdr:y>
    </cdr:from>
    <cdr:to>
      <cdr:x>0.70237</cdr:x>
      <cdr:y>0.87342</cdr:y>
    </cdr:to>
    <cdr:cxnSp macro="">
      <cdr:nvCxnSpPr>
        <cdr:cNvPr id="10" name="Straight Arrow Connector 9"/>
        <cdr:cNvCxnSpPr>
          <a:cxnSpLocks xmlns:a="http://schemas.openxmlformats.org/drawingml/2006/main" noChangeShapeType="1"/>
        </cdr:cNvCxnSpPr>
      </cdr:nvCxnSpPr>
      <cdr:spPr bwMode="auto">
        <a:xfrm xmlns:a="http://schemas.openxmlformats.org/drawingml/2006/main">
          <a:off x="5950559" y="2713243"/>
          <a:ext cx="0" cy="941713"/>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0.60261</cdr:x>
      <cdr:y>0.64056</cdr:y>
    </cdr:from>
    <cdr:to>
      <cdr:x>0.77334</cdr:x>
      <cdr:y>0.80535</cdr:y>
    </cdr:to>
    <cdr:sp macro="" textlink="">
      <cdr:nvSpPr>
        <cdr:cNvPr id="11" name="TextBox 10"/>
        <cdr:cNvSpPr txBox="1"/>
      </cdr:nvSpPr>
      <cdr:spPr>
        <a:xfrm xmlns:a="http://schemas.openxmlformats.org/drawingml/2006/main">
          <a:off x="5105400" y="2680539"/>
          <a:ext cx="1446438" cy="689588"/>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SSI investigation</a:t>
          </a:r>
        </a:p>
        <a:p xmlns:a="http://schemas.openxmlformats.org/drawingml/2006/main">
          <a:pPr algn="l" rtl="0">
            <a:defRPr sz="1000"/>
          </a:pPr>
          <a:r>
            <a:rPr lang="en-US" sz="1050" dirty="0" smtClean="0">
              <a:solidFill>
                <a:srgbClr val="000000"/>
              </a:solidFill>
              <a:latin typeface="Arial"/>
              <a:ea typeface="Century Gothic"/>
              <a:cs typeface="Arial"/>
            </a:rPr>
            <a:t>bowel preparation kits</a:t>
          </a:r>
        </a:p>
        <a:p xmlns:a="http://schemas.openxmlformats.org/drawingml/2006/main">
          <a:pPr algn="l" rtl="0">
            <a:tabLst>
              <a:tab pos="1144588" algn="l"/>
            </a:tabLst>
            <a:defRPr sz="1000"/>
          </a:pPr>
          <a:r>
            <a:rPr lang="en-US" sz="1050" dirty="0" smtClean="0">
              <a:solidFill>
                <a:srgbClr val="000000"/>
              </a:solidFill>
              <a:latin typeface="Arial"/>
              <a:ea typeface="Century Gothic"/>
              <a:cs typeface="Arial"/>
            </a:rPr>
            <a:t>Electronic medical</a:t>
          </a:r>
        </a:p>
        <a:p xmlns:a="http://schemas.openxmlformats.org/drawingml/2006/main">
          <a:pPr algn="l" rtl="0">
            <a:tabLst>
              <a:tab pos="1144588" algn="l"/>
            </a:tabLst>
            <a:defRPr sz="1000"/>
          </a:pPr>
          <a:r>
            <a:rPr lang="en-US" sz="1050" dirty="0">
              <a:solidFill>
                <a:srgbClr val="000000"/>
              </a:solidFill>
              <a:latin typeface="Arial"/>
              <a:ea typeface="Century Gothic"/>
              <a:cs typeface="Arial"/>
            </a:rPr>
            <a:t>r</a:t>
          </a:r>
          <a:r>
            <a:rPr lang="en-US" sz="1050" dirty="0" smtClean="0">
              <a:solidFill>
                <a:srgbClr val="000000"/>
              </a:solidFill>
              <a:latin typeface="Arial"/>
              <a:ea typeface="Century Gothic"/>
              <a:cs typeface="Arial"/>
            </a:rPr>
            <a:t>ecord support</a:t>
          </a:r>
          <a:endParaRPr lang="en-US" sz="1050" b="0" i="0" u="none" strike="noStrike" baseline="0" dirty="0">
            <a:solidFill>
              <a:srgbClr val="000000"/>
            </a:solidFill>
            <a:latin typeface="Arial"/>
            <a:ea typeface="Century Gothic"/>
            <a:cs typeface="Arial"/>
          </a:endParaRPr>
        </a:p>
      </cdr:txBody>
    </cdr:sp>
  </cdr:relSizeAnchor>
  <cdr:relSizeAnchor xmlns:cdr="http://schemas.openxmlformats.org/drawingml/2006/chartDrawing">
    <cdr:from>
      <cdr:x>0.11692</cdr:x>
      <cdr:y>0.65877</cdr:y>
    </cdr:from>
    <cdr:to>
      <cdr:x>0.3133</cdr:x>
      <cdr:y>0.79097</cdr:y>
    </cdr:to>
    <cdr:sp macro="" textlink="">
      <cdr:nvSpPr>
        <cdr:cNvPr id="16" name="TextBox 15"/>
        <cdr:cNvSpPr txBox="1"/>
      </cdr:nvSpPr>
      <cdr:spPr>
        <a:xfrm xmlns:a="http://schemas.openxmlformats.org/drawingml/2006/main">
          <a:off x="990600" y="2756739"/>
          <a:ext cx="1663741" cy="553210"/>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Skin prep protocol</a:t>
          </a:r>
        </a:p>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Pre</a:t>
          </a:r>
          <a:r>
            <a:rPr lang="en-US" sz="1050" dirty="0" smtClean="0">
              <a:solidFill>
                <a:srgbClr val="000000"/>
              </a:solidFill>
              <a:latin typeface="Arial"/>
              <a:ea typeface="Century Gothic"/>
              <a:cs typeface="Arial"/>
            </a:rPr>
            <a:t>operative</a:t>
          </a:r>
          <a:r>
            <a:rPr lang="en-US" sz="1050" b="0" i="0" u="none" strike="noStrike" baseline="0" dirty="0" smtClean="0">
              <a:solidFill>
                <a:srgbClr val="000000"/>
              </a:solidFill>
              <a:latin typeface="Arial"/>
              <a:ea typeface="Century Gothic"/>
              <a:cs typeface="Arial"/>
            </a:rPr>
            <a:t> </a:t>
          </a:r>
          <a:r>
            <a:rPr lang="en-US" sz="1050" b="0" i="0" u="none" strike="noStrike" baseline="0" dirty="0">
              <a:solidFill>
                <a:srgbClr val="000000"/>
              </a:solidFill>
              <a:latin typeface="Arial"/>
              <a:ea typeface="Century Gothic"/>
              <a:cs typeface="Arial"/>
            </a:rPr>
            <a:t>wash clothes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12/11/2017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12/11/2017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have embarked on a unique journey.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model we will use in this program builds on existing literature and includes two components, technical work and adaptive work.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291980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Technical work is the long list of evidence-based practice and includes interventions we know we should do to prevent complications, such as giving the right antibiotic at the right time and appropriately prepping the skin prior to incision. Many organizations have worked for years to standardize care and incorporate these interventions into local policies, protocols, and checklists to help ensure patients receive the right therapies. These checklists are helpful tools, but they only work if the staff is engaged to use them. </a:t>
            </a:r>
          </a:p>
          <a:p>
            <a:r>
              <a:rPr lang="en-US" sz="1200" kern="1200" dirty="0" smtClean="0">
                <a:solidFill>
                  <a:schemeClr val="tx1"/>
                </a:solidFill>
                <a:effectLst/>
                <a:latin typeface="+mn-lt"/>
                <a:ea typeface="+mn-ea"/>
                <a:cs typeface="+mn-cs"/>
              </a:rPr>
              <a:t>Adaptive work is the “intangible” components of work, like ensuring OR team members hold each other accountable for quality skin prep. Adaptive work addresses the attitudes, beliefs, and values of clinicians that drive behaviors, norms, and processes within our organizations and ORs. Addressing adaptive concerns tends to provide many challenges, but it is the only way to improve teamwork and safety culture. Checklists can only be effective if they are actually used.</a:t>
            </a:r>
            <a:r>
              <a:rPr lang="en-US" sz="1200" b="1"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150959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address the adaptive work, we will be using CUSP. CUSP builds on the principles of high-reliability organizations and provides a practical strategy to build capacity at the front line, engage and motivate frontline staff, and give them the voice they need to feel valued and the skills and tools they need to improve care.</a:t>
            </a:r>
          </a:p>
          <a:p>
            <a:r>
              <a:rPr lang="en-US" sz="1200" kern="1200" dirty="0" smtClean="0">
                <a:solidFill>
                  <a:schemeClr val="tx1"/>
                </a:solidFill>
                <a:effectLst/>
                <a:latin typeface="+mn-lt"/>
                <a:ea typeface="+mn-ea"/>
                <a:cs typeface="+mn-cs"/>
              </a:rPr>
              <a:t>CUSP is a five-step process: </a:t>
            </a:r>
          </a:p>
          <a:p>
            <a:pPr marL="228600" lvl="0" indent="-228600">
              <a:buFont typeface="+mj-lt"/>
              <a:buAutoNum type="arabicPeriod"/>
            </a:pPr>
            <a:r>
              <a:rPr lang="en-US" sz="1200" b="1" kern="1200" dirty="0" smtClean="0">
                <a:solidFill>
                  <a:schemeClr val="tx1"/>
                </a:solidFill>
                <a:effectLst/>
                <a:latin typeface="+mn-lt"/>
                <a:ea typeface="+mn-ea"/>
                <a:cs typeface="+mn-cs"/>
              </a:rPr>
              <a:t>Educate ALL staff on the science of patient safety</a:t>
            </a:r>
            <a:r>
              <a:rPr lang="en-US" sz="1200" kern="1200" dirty="0" smtClean="0">
                <a:solidFill>
                  <a:schemeClr val="tx1"/>
                </a:solidFill>
                <a:effectLst/>
                <a:latin typeface="+mn-lt"/>
                <a:ea typeface="+mn-ea"/>
                <a:cs typeface="+mn-cs"/>
              </a:rPr>
              <a:t> to help them develop a big-picture perspective, referred to as systems lenses in the Science of Safety program.</a:t>
            </a:r>
          </a:p>
          <a:p>
            <a:pPr marL="228600" lvl="0" indent="-228600">
              <a:buFont typeface="+mj-lt"/>
              <a:buAutoNum type="arabicPeriod"/>
            </a:pPr>
            <a:r>
              <a:rPr lang="en-US" sz="1200" b="1" kern="1200" dirty="0" smtClean="0">
                <a:solidFill>
                  <a:schemeClr val="tx1"/>
                </a:solidFill>
                <a:effectLst/>
                <a:latin typeface="+mn-lt"/>
                <a:ea typeface="+mn-ea"/>
                <a:cs typeface="+mn-cs"/>
              </a:rPr>
              <a:t>Identify defects</a:t>
            </a:r>
            <a:r>
              <a:rPr lang="en-US" sz="1200" kern="1200" dirty="0" smtClean="0">
                <a:solidFill>
                  <a:schemeClr val="tx1"/>
                </a:solidFill>
                <a:effectLst/>
                <a:latin typeface="+mn-lt"/>
                <a:ea typeface="+mn-ea"/>
                <a:cs typeface="+mn-cs"/>
              </a:rPr>
              <a:t> by asking staff how the next patient will be harmed and what they think can be done prevent harm. </a:t>
            </a:r>
          </a:p>
          <a:p>
            <a:pPr marL="228600" lvl="0" indent="-228600">
              <a:buFont typeface="+mj-lt"/>
              <a:buAutoNum type="arabicPeriod"/>
            </a:pPr>
            <a:r>
              <a:rPr lang="en-US" sz="1200" b="1" kern="1200" dirty="0" smtClean="0">
                <a:solidFill>
                  <a:schemeClr val="tx1"/>
                </a:solidFill>
                <a:effectLst/>
                <a:latin typeface="+mn-lt"/>
                <a:ea typeface="+mn-ea"/>
                <a:cs typeface="+mn-cs"/>
              </a:rPr>
              <a:t>Partner with a senior executive</a:t>
            </a:r>
            <a:r>
              <a:rPr lang="en-US" sz="1200" kern="1200" dirty="0" smtClean="0">
                <a:solidFill>
                  <a:schemeClr val="tx1"/>
                </a:solidFill>
                <a:effectLst/>
                <a:latin typeface="+mn-lt"/>
                <a:ea typeface="+mn-ea"/>
                <a:cs typeface="+mn-cs"/>
              </a:rPr>
              <a:t> within your organization. The senior leader should meet with the safety team at least monthly to help the team better prioritize improvement efforts, align them with current organizational priorities, and create accountability for staff and leadership.</a:t>
            </a:r>
          </a:p>
          <a:p>
            <a:pPr marL="228600" lvl="0" indent="-228600">
              <a:buFont typeface="+mj-lt"/>
              <a:buAutoNum type="arabicPeriod"/>
            </a:pPr>
            <a:r>
              <a:rPr lang="en-US" sz="1200" b="1" kern="1200" dirty="0" smtClean="0">
                <a:solidFill>
                  <a:schemeClr val="tx1"/>
                </a:solidFill>
                <a:effectLst/>
                <a:latin typeface="+mn-lt"/>
                <a:ea typeface="+mn-ea"/>
                <a:cs typeface="+mn-cs"/>
              </a:rPr>
              <a:t>Learn from defects</a:t>
            </a:r>
            <a:r>
              <a:rPr lang="en-US" sz="1200" kern="1200" dirty="0" smtClean="0">
                <a:solidFill>
                  <a:schemeClr val="tx1"/>
                </a:solidFill>
                <a:effectLst/>
                <a:latin typeface="+mn-lt"/>
                <a:ea typeface="+mn-ea"/>
                <a:cs typeface="+mn-cs"/>
              </a:rPr>
              <a:t> through collective sensemaking, such as by using structured tools to learn from one defect per quarter.</a:t>
            </a:r>
          </a:p>
          <a:p>
            <a:pPr marL="228600" lvl="0" indent="-228600">
              <a:buFont typeface="+mj-lt"/>
              <a:buAutoNum type="arabicPeriod"/>
            </a:pPr>
            <a:r>
              <a:rPr lang="en-US" sz="1200" b="1" kern="1200" dirty="0" smtClean="0">
                <a:solidFill>
                  <a:schemeClr val="tx1"/>
                </a:solidFill>
                <a:effectLst/>
                <a:latin typeface="+mn-lt"/>
                <a:ea typeface="+mn-ea"/>
                <a:cs typeface="+mn-cs"/>
              </a:rPr>
              <a:t>Implement teamwork tools and communication</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predominant teamwork tool will be briefings and debriefings based on the successful World Health Organization, or WHO, experience, and teams will be encouraged to adapt the tool for local use. We will be discussing implementation of briefing/debriefing and tapping into the vast experience of teams to learn together as we move forward. </a:t>
            </a:r>
          </a:p>
          <a:p>
            <a:r>
              <a:rPr lang="en-US" sz="1200" kern="1200" dirty="0" smtClean="0">
                <a:solidFill>
                  <a:schemeClr val="tx1"/>
                </a:solidFill>
                <a:effectLst/>
                <a:latin typeface="+mn-lt"/>
                <a:ea typeface="+mn-ea"/>
                <a:cs typeface="+mn-cs"/>
              </a:rPr>
              <a:t>This is an iterative process that, over time, can be a powerful way of improving patient safety culture.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227279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this program be different from other initiatives?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safety program for surgery is informed by the sciences, and not just the medical sciences (addressing the technical work needed), but also the social sciences. This ensures we address the local values, attitudes, and beliefs that drive our actions.</a:t>
            </a:r>
          </a:p>
          <a:p>
            <a:r>
              <a:rPr lang="en-US" sz="1200" kern="1200" dirty="0" smtClean="0">
                <a:solidFill>
                  <a:schemeClr val="tx1"/>
                </a:solidFill>
                <a:effectLst/>
                <a:latin typeface="+mn-lt"/>
                <a:ea typeface="+mn-ea"/>
                <a:cs typeface="+mn-cs"/>
              </a:rPr>
              <a:t>The program is led by clinicians and supported by management. Far too often, staff feel that quality improvement is something done TO them rather than something done WITH them.</a:t>
            </a:r>
          </a:p>
          <a:p>
            <a:r>
              <a:rPr lang="en-US" sz="1200" kern="1200" dirty="0" smtClean="0">
                <a:solidFill>
                  <a:schemeClr val="tx1"/>
                </a:solidFill>
                <a:effectLst/>
                <a:latin typeface="+mn-lt"/>
                <a:ea typeface="+mn-ea"/>
                <a:cs typeface="+mn-cs"/>
              </a:rPr>
              <a:t>This surgical safety program is guided by measures that clinicians believe are valid.</a:t>
            </a:r>
          </a:p>
          <a:p>
            <a:r>
              <a:rPr lang="en-US" sz="1200" kern="1200" dirty="0" smtClean="0">
                <a:solidFill>
                  <a:schemeClr val="tx1"/>
                </a:solidFill>
                <a:effectLst/>
                <a:latin typeface="+mn-lt"/>
                <a:ea typeface="+mn-ea"/>
                <a:cs typeface="+mn-cs"/>
              </a:rPr>
              <a:t>It provides an improvement framework that can be adapted to meet a hospital “where they are.” It recognizes that many organizations have worked for years to improve surgical care, and helps organizations identify their own defects that are likely leading to surgical complications, including SSI.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180776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safety program for surgery builds on the lessons learned from previous successful statewide efforts to improve culture and reduce healthcare-associated infections, or HAIs, including the Michigan Keystone ICU program. The Michigan Keystone intensive-care unit, or ICU, program was a multifaceted quality-improvement program that included a checklist to help ensure that providers complied with evidence-based recommendations for the prevention of two other common health care-associated infections, CLABSIs and VAP. </a:t>
            </a:r>
          </a:p>
          <a:p>
            <a:r>
              <a:rPr lang="en-US" sz="1200" kern="1200" dirty="0" smtClean="0">
                <a:solidFill>
                  <a:schemeClr val="tx1"/>
                </a:solidFill>
                <a:effectLst/>
                <a:latin typeface="+mn-lt"/>
                <a:ea typeface="+mn-ea"/>
                <a:cs typeface="+mn-cs"/>
              </a:rPr>
              <a:t>The results were quite impressive. They achieved a 66 percent reduction in CLABSIs and a 71 percent reduction in VAP in over 100 Michigan intensive care units.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79002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also builds on the lessons learned from National On the CUSP: Stop BSI program. That program included more than 1,000 ICUs across 44 states and was associated with a 43 percent reduction in CLABSI rates. While many organizations had been working on reducing CLABSI for years, the number of participating ICUs that achieved zero CLABSI rates for a quarter more than doubled during the program.</a:t>
            </a:r>
            <a:r>
              <a:rPr lang="en-US" dirty="0" smtClean="0">
                <a:effectLst/>
              </a:rPr>
              <a:t> </a:t>
            </a:r>
            <a:endParaRPr lang="en-US" baseline="30000" dirty="0">
              <a:latin typeface="Century Gothic" charset="0"/>
              <a:ea typeface="ＭＳ Ｐゴシック" charset="0"/>
              <a:cs typeface="Tahoma" charset="0"/>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184088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address the adaptive work, CUSP was used. CUSP is perhaps the best-validated approach to improve teamwork and safety culture on a large scale. In Michigan, CUSP implementation was associated with a dramatic reduction in the number of units that were in the “needs improvement zone” for both teamwork and safety culture.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79659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Evidence shows this approach works. At Hopkins, for example, we have been using this approach with the support of anesthesia, nursing, and surgical leadership. We asked our staff how the next patient will be harmed and what we can do about it. Combined with emerging evidence and local opportunities identified through auditing performance, we were able to achieve a 33 percent reduction in colorectal SSI rates.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114475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also know this effort of reaching out and tapping into the frontline staff can have additional value. As part of the CUSP program, one of the steps is asking your frontline staff what they think can be done to improve care.</a:t>
            </a:r>
          </a:p>
          <a:p>
            <a:r>
              <a:rPr lang="en-US" sz="1200" kern="1200" dirty="0" smtClean="0">
                <a:solidFill>
                  <a:schemeClr val="tx1"/>
                </a:solidFill>
                <a:effectLst/>
                <a:latin typeface="+mn-lt"/>
                <a:ea typeface="+mn-ea"/>
                <a:cs typeface="+mn-cs"/>
              </a:rPr>
              <a:t>In today’s environment, that is exceedingly important. Our frontline staff pointed out several things that increased value and efficiencies, some not directly related to surgical site infections.</a:t>
            </a:r>
          </a:p>
          <a:p>
            <a:r>
              <a:rPr lang="en-US" sz="1200" kern="1200" dirty="0" smtClean="0">
                <a:solidFill>
                  <a:schemeClr val="tx1"/>
                </a:solidFill>
                <a:effectLst/>
                <a:latin typeface="+mn-lt"/>
                <a:ea typeface="+mn-ea"/>
                <a:cs typeface="+mn-cs"/>
              </a:rPr>
              <a:t>For example, our staff appropriately pointed out that every single colorectal or laparoscopic GI team had to open and process a tray that includes more than 137 instruments, many which were never used. We had a chance to reduce costs and improve value. By partnering with our senior leadership through this CUSP teamwork process, we were able to create a new tray with 60 percent fewer instruments and undoubtedly, reduce costs and save time.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2347371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Yet another powerful example of the benefits of tapping into the wisdom of the frontline staff beyond just SSI prevention. </a:t>
            </a:r>
          </a:p>
          <a:p>
            <a:r>
              <a:rPr lang="en-US" sz="1200" kern="1200" dirty="0" smtClean="0">
                <a:solidFill>
                  <a:schemeClr val="tx1"/>
                </a:solidFill>
                <a:effectLst/>
                <a:latin typeface="+mn-lt"/>
                <a:ea typeface="+mn-ea"/>
                <a:cs typeface="+mn-cs"/>
              </a:rPr>
              <a:t>In the second CUSP step, we asked our teams what we could do to improve care. Teams responded by asking why some surgeons use an antibiotic irrigation within the abdomen and some surgeons don</a:t>
            </a:r>
            <a:r>
              <a:rPr lang="fr-F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 An extensive review of the literature found that no evidence supported the use of that irrigation. Through the partnership with senior leadership, the CUSP team was able to remove antibiotic irrigation products from the formulary, recognizing an impact of over $500,000 in annual savings. </a:t>
            </a:r>
          </a:p>
          <a:p>
            <a:r>
              <a:rPr lang="en-US" sz="1200" kern="1200" dirty="0" smtClean="0">
                <a:solidFill>
                  <a:schemeClr val="tx1"/>
                </a:solidFill>
                <a:effectLst/>
                <a:latin typeface="+mn-lt"/>
                <a:ea typeface="+mn-ea"/>
                <a:cs typeface="+mn-cs"/>
              </a:rPr>
              <a:t>Most remarkably, we were able to achieve this change by working WITH the surgeon team and gaining its buy-in on the current lack of supporting evidence for antibiotic irrigation. CUSP incorporates the exceedingly important adaptive measures that both allow staff to share observations and provide a forum for open discussion. Before the irrigation products were removed from the formulary, the surgeons were able to weigh in with their views and experiences and respond to the literature. By involving them in the CUSP process and the decision to discontinue the use of these products, even the surgeons previously using the irrigation products accepted and even embraced the discontinuation. </a:t>
            </a:r>
          </a:p>
          <a:p>
            <a:r>
              <a:rPr lang="en-US" sz="1200" kern="1200" dirty="0" smtClean="0">
                <a:solidFill>
                  <a:schemeClr val="tx1"/>
                </a:solidFill>
                <a:effectLst/>
                <a:latin typeface="+mn-lt"/>
                <a:ea typeface="+mn-ea"/>
                <a:cs typeface="+mn-cs"/>
              </a:rPr>
              <a:t>That is the power of CUSP. Of course, the half a million dollars saved each year doesn’t hurt either.</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FB402EC6-4C6C-4228-8CBA-3A4E71C1F455}" type="slidenum">
              <a:rPr lang="en-US" smtClean="0"/>
              <a:t>19</a:t>
            </a:fld>
            <a:endParaRPr lang="en-US" dirty="0"/>
          </a:p>
        </p:txBody>
      </p:sp>
    </p:spTree>
    <p:extLst>
      <p:ext uri="{BB962C8B-B14F-4D97-AF65-F5344CB8AC3E}">
        <p14:creationId xmlns:p14="http://schemas.microsoft.com/office/powerpoint/2010/main" val="177016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Margaret Mead was a popular and sometimes controversial cultural anthropologist in the 60’s and 70’s. This statement still resonates, particularly now in health care, because of the changing environment, and the constant pressures to do more for less. It is sometimes hard to see the big picture and appreciate the impact each of us has in improving patient outcomes.</a:t>
            </a:r>
          </a:p>
          <a:p>
            <a:r>
              <a:rPr lang="en-US" sz="1200" kern="1200" dirty="0" smtClean="0">
                <a:solidFill>
                  <a:schemeClr val="tx1"/>
                </a:solidFill>
                <a:effectLst/>
                <a:latin typeface="+mn-lt"/>
                <a:ea typeface="+mn-ea"/>
                <a:cs typeface="+mn-cs"/>
              </a:rPr>
              <a:t>Margaret Mead said, “Never doubt that a small group of thoughtful, committed citizens can change the world; indeed, it is the only thing that ever has.”</a:t>
            </a:r>
          </a:p>
          <a:p>
            <a:r>
              <a:rPr lang="en-US" sz="1200" kern="1200" dirty="0" smtClean="0">
                <a:solidFill>
                  <a:schemeClr val="tx1"/>
                </a:solidFill>
                <a:effectLst/>
                <a:latin typeface="+mn-lt"/>
                <a:ea typeface="+mn-ea"/>
                <a:cs typeface="+mn-cs"/>
              </a:rPr>
              <a:t>And in health care today, this feeling of not being part of something larger or understanding why the work we do is so meaningful can wear on us. So please accept our acknowledgement and recognition for the work you are doing toward improving patient safety.</a:t>
            </a:r>
          </a:p>
          <a:p>
            <a:r>
              <a:rPr lang="en-US" sz="1200" kern="1200" dirty="0" smtClean="0">
                <a:solidFill>
                  <a:schemeClr val="tx1"/>
                </a:solidFill>
                <a:effectLst/>
                <a:latin typeface="+mn-lt"/>
                <a:ea typeface="+mn-ea"/>
                <a:cs typeface="+mn-cs"/>
              </a:rPr>
              <a:t>These types of efforts and ultimately our frontline staff are the only ways to make significant improvements toward patient safety.</a:t>
            </a:r>
          </a:p>
          <a:p>
            <a:r>
              <a:rPr lang="en-US" sz="1200" kern="1200" dirty="0" smtClean="0">
                <a:solidFill>
                  <a:schemeClr val="tx1"/>
                </a:solidFill>
                <a:effectLst/>
                <a:latin typeface="+mn-lt"/>
                <a:ea typeface="+mn-ea"/>
                <a:cs typeface="+mn-cs"/>
              </a:rPr>
              <a:t>Without a doubt that work will be hard. It is hard to dedicate time and resources, and until our organizations decide to truly invest in the power of frontline staff and create that infrastructure, it will remain difficult.</a:t>
            </a:r>
          </a:p>
          <a:p>
            <a:r>
              <a:rPr lang="en-US" sz="1200" kern="1200" dirty="0" smtClean="0">
                <a:solidFill>
                  <a:schemeClr val="tx1"/>
                </a:solidFill>
                <a:effectLst/>
                <a:latin typeface="+mn-lt"/>
                <a:ea typeface="+mn-ea"/>
                <a:cs typeface="+mn-cs"/>
              </a:rPr>
              <a:t>It will take work, and it will take new work–CUSP work is new to many organizations. With this project you can focus your attention and augment your tools with ideas to jumpstart your efforts to improve care for surgical patients.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4279277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228313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750794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module, we’ll focus on how to work together as a team. The early decisions about how this team is formed will have large impacts on how successful your team ultimately is. We hear a lot about the importance of teamwork and patient safety from the perspective of teams involved in direct patient care, and how you work together on patient safety and quality improvement teams can have similar effects. </a:t>
            </a:r>
          </a:p>
          <a:p>
            <a:r>
              <a:rPr lang="en-US" sz="1200" kern="1200" dirty="0" smtClean="0">
                <a:solidFill>
                  <a:schemeClr val="tx1"/>
                </a:solidFill>
                <a:effectLst/>
                <a:latin typeface="+mn-lt"/>
                <a:ea typeface="+mn-ea"/>
                <a:cs typeface="+mn-cs"/>
              </a:rPr>
              <a:t>Give your team the best possible chance for success by thoughtfully building a strong surgical safety team. This can be one of the most challenging parts of the project, but also one of the most rewarding.</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2837911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this session, you will be able to—</a:t>
            </a:r>
          </a:p>
          <a:p>
            <a:r>
              <a:rPr lang="en-US" sz="1200" kern="1200" dirty="0" smtClean="0">
                <a:solidFill>
                  <a:schemeClr val="tx1"/>
                </a:solidFill>
                <a:effectLst/>
                <a:latin typeface="+mn-lt"/>
                <a:ea typeface="+mn-ea"/>
                <a:cs typeface="+mn-cs"/>
              </a:rPr>
              <a:t>Develop a strategy to engage frontline and executive team members in surgical safety work</a:t>
            </a:r>
          </a:p>
          <a:p>
            <a:r>
              <a:rPr lang="en-US" sz="1200" kern="1200" dirty="0" smtClean="0">
                <a:solidFill>
                  <a:schemeClr val="tx1"/>
                </a:solidFill>
                <a:effectLst/>
                <a:latin typeface="+mn-lt"/>
                <a:ea typeface="+mn-ea"/>
                <a:cs typeface="+mn-cs"/>
              </a:rPr>
              <a:t>Utilize basic strategies to encourage surgeon participation in surgical safety work</a:t>
            </a:r>
          </a:p>
          <a:p>
            <a:r>
              <a:rPr lang="en-US" sz="1200" kern="1200" dirty="0" smtClean="0">
                <a:solidFill>
                  <a:schemeClr val="tx1"/>
                </a:solidFill>
                <a:effectLst/>
                <a:latin typeface="+mn-lt"/>
                <a:ea typeface="+mn-ea"/>
                <a:cs typeface="+mn-cs"/>
              </a:rPr>
              <a:t>Identify team members and plan your first meeting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247777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There are no hard and fast rules about specifically who should or should not be on your surgical safety team. Teams will vary based on the specifics of your local needs and organization. However, both the literature and our experience give us several heuristics to think about as you begin to pull your team together, or reflect on how your existing teams are working.</a:t>
            </a:r>
          </a:p>
          <a:p>
            <a:r>
              <a:rPr lang="en-US" sz="1200" kern="1200" dirty="0" smtClean="0">
                <a:solidFill>
                  <a:schemeClr val="tx1"/>
                </a:solidFill>
                <a:effectLst/>
                <a:latin typeface="+mn-lt"/>
                <a:ea typeface="+mn-ea"/>
                <a:cs typeface="+mn-cs"/>
              </a:rPr>
              <a:t>First, let’s talk about “essential” and “enhancing” members of the safety team. The list of essential team members is primarily frontline staff. Anyone whose work is directly impacted by the changes your team will implement needs to have a seat at the table and a voice in the decisions. This is because of the ownership issues described above. Frontline staff need to own patient safety problems. They are the ones who understand how work actually gets done on a day-to-day basis. They are the ones who have a well-tuned sense of where the risks are, of what solutions will work. Ultimately, they are the ones who will have to change their behavior on the job to improve outcomes. These individuals should lead the surgical safety team.</a:t>
            </a:r>
          </a:p>
          <a:p>
            <a:r>
              <a:rPr lang="en-US" sz="1200" kern="1200" dirty="0" smtClean="0">
                <a:solidFill>
                  <a:schemeClr val="tx1"/>
                </a:solidFill>
                <a:effectLst/>
                <a:latin typeface="+mn-lt"/>
                <a:ea typeface="+mn-ea"/>
                <a:cs typeface="+mn-cs"/>
              </a:rPr>
              <a:t>In addition to frontline providers, we include the executive partner as an essential team member. We’ll discuss this role in more detail and why it is so critical later in the module.</a:t>
            </a:r>
          </a:p>
          <a:p>
            <a:r>
              <a:rPr lang="en-US" sz="1200" kern="1200" dirty="0" smtClean="0">
                <a:solidFill>
                  <a:schemeClr val="tx1"/>
                </a:solidFill>
                <a:effectLst/>
                <a:latin typeface="+mn-lt"/>
                <a:ea typeface="+mn-ea"/>
                <a:cs typeface="+mn-cs"/>
              </a:rPr>
              <a:t>Next, the enhancing team members are people with expertise and insight that will be invaluable to the team, but they are not involved in direct patient care. For example, working on SSIs, infection preventionists will have invaluable expertise in the best evidence available and measurement practices. However, their behavior is not what ultimately determines compliance to these strategies. Therefore, they should be in more of a consulting role to the frontline team members leading the effort.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336002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addition to frontline providers and executive leaders, safety teams should share some other key attributes. </a:t>
            </a:r>
          </a:p>
          <a:p>
            <a:r>
              <a:rPr lang="en-US" sz="1200" kern="1200" dirty="0" smtClean="0">
                <a:solidFill>
                  <a:schemeClr val="tx1"/>
                </a:solidFill>
                <a:effectLst/>
                <a:latin typeface="+mn-lt"/>
                <a:ea typeface="+mn-ea"/>
                <a:cs typeface="+mn-cs"/>
              </a:rPr>
              <a:t>First, the surgical safety team should understand that patient safety and safety culture are LOCAL. The people working together in a given area create the attitudes and expectations of staff that drive perceptions of what behavior is “normal” or accepted each day. Units in the same facility can vary dramatically in culture and in patient outcomes. </a:t>
            </a:r>
          </a:p>
          <a:p>
            <a:r>
              <a:rPr lang="en-US" sz="1200" kern="1200" dirty="0" smtClean="0">
                <a:solidFill>
                  <a:schemeClr val="tx1"/>
                </a:solidFill>
                <a:effectLst/>
                <a:latin typeface="+mn-lt"/>
                <a:ea typeface="+mn-ea"/>
                <a:cs typeface="+mn-cs"/>
              </a:rPr>
              <a:t>Second, that understanding of local culture must be paired with frontline team members who take ownership of patient safety issues. If culture is local, then only people within that culture can change it. </a:t>
            </a:r>
          </a:p>
          <a:p>
            <a:r>
              <a:rPr lang="en-US" sz="1200" kern="1200" dirty="0" smtClean="0">
                <a:solidFill>
                  <a:schemeClr val="tx1"/>
                </a:solidFill>
                <a:effectLst/>
                <a:latin typeface="+mn-lt"/>
                <a:ea typeface="+mn-ea"/>
                <a:cs typeface="+mn-cs"/>
              </a:rPr>
              <a:t>Third, the safety team should Include staff members who have different levels of experience. We already saw that the surgical safety team should be multidisciplinary, but also think about including people at different points in their career path. We tend to pick the same people for similar project teams. However, including less experienced staff members we can bring new perspectives, new ideas, and new energy to the work. Successful teams have engaged members, not just experienced members. </a:t>
            </a:r>
          </a:p>
          <a:p>
            <a:r>
              <a:rPr lang="en-US" sz="1200" kern="1200" dirty="0" smtClean="0">
                <a:solidFill>
                  <a:schemeClr val="tx1"/>
                </a:solidFill>
                <a:effectLst/>
                <a:latin typeface="+mn-lt"/>
                <a:ea typeface="+mn-ea"/>
                <a:cs typeface="+mn-cs"/>
              </a:rPr>
              <a:t>Fourth, your safety program team membership should be tailored to include members based on clinical intervention. Think about the “enhancing” team members, and when some of those may take more active roles in the work. You will shift focus over time and each of these pieces of the technical work may involve different people.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Would you reach out to different people if you were working on preoperative warming versus antibiotic redosing?</a:t>
            </a:r>
            <a:r>
              <a:rPr lang="en-US" dirty="0" smtClean="0">
                <a:effectLst/>
              </a:rPr>
              <a:t> </a:t>
            </a: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25</a:t>
            </a:fld>
            <a:endParaRPr lang="en-US" dirty="0"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Fifth, your team should meet regularly. You need consistent meetings to maintain focus and momentum. We recommend weekly meetings, particularly when you are getting started, but monthly meetings are a minimum.</a:t>
            </a:r>
          </a:p>
          <a:p>
            <a:r>
              <a:rPr lang="en-US" sz="1200" kern="1200" dirty="0" smtClean="0">
                <a:solidFill>
                  <a:schemeClr val="tx1"/>
                </a:solidFill>
                <a:effectLst/>
                <a:latin typeface="+mn-lt"/>
                <a:ea typeface="+mn-ea"/>
                <a:cs typeface="+mn-cs"/>
              </a:rPr>
              <a:t>Sixth, your team needs adequate resources including protected time. The executive partner can help obtain these resources. The scarcest resource and the biggest challenge is typically staff time. Your team leader, surgeon, anesthesia, nurse, and infection preventionist specialist will need 2 to 4 hours per week of protected time to engage in project work.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50901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effective group processes of safety teams include:</a:t>
            </a:r>
          </a:p>
          <a:p>
            <a:pPr lvl="0"/>
            <a:r>
              <a:rPr lang="en-US" sz="1200" kern="1200" dirty="0" smtClean="0">
                <a:solidFill>
                  <a:schemeClr val="tx1"/>
                </a:solidFill>
                <a:effectLst/>
                <a:latin typeface="+mn-lt"/>
                <a:ea typeface="+mn-ea"/>
                <a:cs typeface="+mn-cs"/>
              </a:rPr>
              <a:t>Role clarity,</a:t>
            </a:r>
          </a:p>
          <a:p>
            <a:pPr lvl="0"/>
            <a:r>
              <a:rPr lang="en-US" sz="1200" kern="1200" dirty="0" smtClean="0">
                <a:solidFill>
                  <a:schemeClr val="tx1"/>
                </a:solidFill>
                <a:effectLst/>
                <a:latin typeface="+mn-lt"/>
                <a:ea typeface="+mn-ea"/>
                <a:cs typeface="+mn-cs"/>
              </a:rPr>
              <a:t>Effective team communication,</a:t>
            </a:r>
          </a:p>
          <a:p>
            <a:pPr lvl="0"/>
            <a:r>
              <a:rPr lang="en-US" sz="1200" kern="1200" dirty="0" smtClean="0">
                <a:solidFill>
                  <a:schemeClr val="tx1"/>
                </a:solidFill>
                <a:effectLst/>
                <a:latin typeface="+mn-lt"/>
                <a:ea typeface="+mn-ea"/>
                <a:cs typeface="+mn-cs"/>
              </a:rPr>
              <a:t>Conflict resolution,</a:t>
            </a:r>
          </a:p>
          <a:p>
            <a:pPr lvl="0"/>
            <a:r>
              <a:rPr lang="en-US" sz="1200" kern="1200" dirty="0" smtClean="0">
                <a:solidFill>
                  <a:schemeClr val="tx1"/>
                </a:solidFill>
                <a:effectLst/>
                <a:latin typeface="+mn-lt"/>
                <a:ea typeface="+mn-ea"/>
                <a:cs typeface="+mn-cs"/>
              </a:rPr>
              <a:t>Education and engagement, </a:t>
            </a:r>
          </a:p>
          <a:p>
            <a:pPr lvl="0"/>
            <a:r>
              <a:rPr lang="en-US" sz="1200" kern="1200" dirty="0" smtClean="0">
                <a:solidFill>
                  <a:schemeClr val="tx1"/>
                </a:solidFill>
                <a:effectLst/>
                <a:latin typeface="+mn-lt"/>
                <a:ea typeface="+mn-ea"/>
                <a:cs typeface="+mn-cs"/>
              </a:rPr>
              <a:t>Senior leadership buy-in, and support, and</a:t>
            </a:r>
          </a:p>
          <a:p>
            <a:pPr lvl="0"/>
            <a:r>
              <a:rPr lang="en-US" sz="1200" kern="1200" dirty="0" smtClean="0">
                <a:solidFill>
                  <a:schemeClr val="tx1"/>
                </a:solidFill>
                <a:effectLst/>
                <a:latin typeface="+mn-lt"/>
                <a:ea typeface="+mn-ea"/>
                <a:cs typeface="+mn-cs"/>
              </a:rPr>
              <a:t>Norms. </a:t>
            </a:r>
          </a:p>
          <a:p>
            <a:r>
              <a:rPr lang="en-US" sz="1200" kern="1200" dirty="0" smtClean="0">
                <a:solidFill>
                  <a:schemeClr val="tx1"/>
                </a:solidFill>
                <a:effectLst/>
                <a:latin typeface="+mn-lt"/>
                <a:ea typeface="+mn-ea"/>
                <a:cs typeface="+mn-cs"/>
              </a:rPr>
              <a:t>Successful unit teams have reliable processes in place for team members to work and communicate efficiently. Effective group processes provide opportunities for unit teams to hone their skills in the areas of leadership, role clarity, development of shared interests, collaboration, and feedback.</a:t>
            </a:r>
          </a:p>
          <a:p>
            <a:r>
              <a:rPr lang="en-US" sz="1200" kern="1200" dirty="0" smtClean="0">
                <a:solidFill>
                  <a:schemeClr val="tx1"/>
                </a:solidFill>
                <a:effectLst/>
                <a:latin typeface="+mn-lt"/>
                <a:ea typeface="+mn-ea"/>
                <a:cs typeface="+mn-cs"/>
              </a:rPr>
              <a:t>Effective group work requires that all members share responsibility for group decisions and group interaction while working together on the surgical safety initiative.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1389339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Active involvement from senior leaders is a known success factor in safety and quality improvement. Relationships with senior leaders can be challenging to build and manage, but effectively engaging executives in this work pays dividends.</a:t>
            </a:r>
          </a:p>
          <a:p>
            <a:r>
              <a:rPr lang="en-US" sz="1200" kern="1200" dirty="0" smtClean="0">
                <a:solidFill>
                  <a:schemeClr val="tx1"/>
                </a:solidFill>
                <a:effectLst/>
                <a:latin typeface="+mn-lt"/>
                <a:ea typeface="+mn-ea"/>
                <a:cs typeface="+mn-cs"/>
              </a:rPr>
              <a:t>These leaders serve several critical functions. First, they can help teams to prioritize their efforts by aligning safety team objectives with other initiatives or priorities in the organization.</a:t>
            </a:r>
          </a:p>
          <a:p>
            <a:r>
              <a:rPr lang="en-US" sz="1200" kern="1200" dirty="0" smtClean="0">
                <a:solidFill>
                  <a:schemeClr val="tx1"/>
                </a:solidFill>
                <a:effectLst/>
                <a:latin typeface="+mn-lt"/>
                <a:ea typeface="+mn-ea"/>
                <a:cs typeface="+mn-cs"/>
              </a:rPr>
              <a:t>Second, executives are well positioned to help the team navigate administrative processes and bureaucracy. Many of the challenges uncovered in safety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may involve organizational policies, purchasing decisions, or interdependencies with other units or departments. Without assistance from someone with expertise and connections in these areas, these challenges may not be under the influence of frontline providers.</a:t>
            </a:r>
          </a:p>
          <a:p>
            <a:r>
              <a:rPr lang="en-US" sz="1200" kern="1200" dirty="0" smtClean="0">
                <a:solidFill>
                  <a:schemeClr val="tx1"/>
                </a:solidFill>
                <a:effectLst/>
                <a:latin typeface="+mn-lt"/>
                <a:ea typeface="+mn-ea"/>
                <a:cs typeface="+mn-cs"/>
              </a:rPr>
              <a:t>Third, the executive partner ensures that the team has the resources it needs to fix the problems it identifies. Typically, an organization’s most valuable resource is the time of its staff, so executives play a large part in setting priorities and ensuring people have time to participate in this work.</a:t>
            </a:r>
          </a:p>
          <a:p>
            <a:r>
              <a:rPr lang="en-US" sz="1200" kern="1200" dirty="0" smtClean="0">
                <a:solidFill>
                  <a:schemeClr val="tx1"/>
                </a:solidFill>
                <a:effectLst/>
                <a:latin typeface="+mn-lt"/>
                <a:ea typeface="+mn-ea"/>
                <a:cs typeface="+mn-cs"/>
              </a:rPr>
              <a:t>Fourth, effective executives have a hands-on leadership style. They come out of their offices to meet with staff in the clinical area on a regular basis. This helps to connect people across all levels of the organization and reinforces the value of your surgical safety work.</a:t>
            </a:r>
            <a:r>
              <a:rPr lang="en-US" dirty="0" smtClean="0">
                <a:effectLst/>
              </a:rPr>
              <a:t> </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28</a:t>
            </a:fld>
            <a:endParaRPr lang="en-US" dirty="0"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So, how do you start to build this relationship with your executive partner?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Start by contacting hospital administration for suggestions about who may be a good fit for the project. Remember, the executive does not have to have relevant clinical expertise. His or her role is to provide administrative guidance and support. The frontline providers on the team can solve their own work process issues.</a:t>
            </a:r>
          </a:p>
          <a:p>
            <a:r>
              <a:rPr lang="en-US" sz="1200" kern="1200" dirty="0" smtClean="0">
                <a:solidFill>
                  <a:schemeClr val="tx1"/>
                </a:solidFill>
                <a:effectLst/>
                <a:latin typeface="+mn-lt"/>
                <a:ea typeface="+mn-ea"/>
                <a:cs typeface="+mn-cs"/>
              </a:rPr>
              <a:t>A good candidate for an executive partner meets the following criteria: </a:t>
            </a:r>
          </a:p>
          <a:p>
            <a:pPr lvl="0"/>
            <a:r>
              <a:rPr lang="en-US" sz="1200" kern="1200" dirty="0" smtClean="0">
                <a:solidFill>
                  <a:schemeClr val="tx1"/>
                </a:solidFill>
                <a:effectLst/>
                <a:latin typeface="+mn-lt"/>
                <a:ea typeface="+mn-ea"/>
                <a:cs typeface="+mn-cs"/>
              </a:rPr>
              <a:t>Director level or above; </a:t>
            </a:r>
          </a:p>
          <a:p>
            <a:pPr lvl="0"/>
            <a:r>
              <a:rPr lang="en-US" sz="1200" kern="1200" dirty="0" smtClean="0">
                <a:solidFill>
                  <a:schemeClr val="tx1"/>
                </a:solidFill>
                <a:effectLst/>
                <a:latin typeface="+mn-lt"/>
                <a:ea typeface="+mn-ea"/>
                <a:cs typeface="+mn-cs"/>
              </a:rPr>
              <a:t>Available to attend rounds for at least one hour per month; and </a:t>
            </a:r>
          </a:p>
          <a:p>
            <a:pPr lvl="0"/>
            <a:r>
              <a:rPr lang="en-US" sz="1200" kern="1200" dirty="0" smtClean="0">
                <a:solidFill>
                  <a:schemeClr val="tx1"/>
                </a:solidFill>
                <a:effectLst/>
                <a:latin typeface="+mn-lt"/>
                <a:ea typeface="+mn-ea"/>
                <a:cs typeface="+mn-cs"/>
              </a:rPr>
              <a:t>Approachable about and comfortable with sensitive topics.</a:t>
            </a:r>
          </a:p>
          <a:p>
            <a:r>
              <a:rPr lang="en-US" sz="1200" kern="1200" dirty="0" smtClean="0">
                <a:solidFill>
                  <a:schemeClr val="tx1"/>
                </a:solidFill>
                <a:effectLst/>
                <a:latin typeface="+mn-lt"/>
                <a:ea typeface="+mn-ea"/>
                <a:cs typeface="+mn-cs"/>
              </a:rPr>
              <a:t>Ideally, you don’t want an executive partner who will dominate the conversation, but someone who will guide and support the team. </a:t>
            </a:r>
          </a:p>
          <a:p>
            <a:r>
              <a:rPr lang="en-US" sz="1200" kern="1200" dirty="0" smtClean="0">
                <a:solidFill>
                  <a:schemeClr val="tx1"/>
                </a:solidFill>
                <a:effectLst/>
                <a:latin typeface="+mn-lt"/>
                <a:ea typeface="+mn-ea"/>
                <a:cs typeface="+mn-cs"/>
              </a:rPr>
              <a:t>Other modules will cover more specifics about how to engage your executive partner. Initially, you will schedule a meeting to introduce the executive to the project, provide a tour of the perioperative area, and share your unit-level data.</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392897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From a high level, this presentation will cover the following topics.</a:t>
            </a:r>
          </a:p>
          <a:p>
            <a:r>
              <a:rPr lang="en-US" sz="1200" kern="1200" dirty="0" smtClean="0">
                <a:solidFill>
                  <a:schemeClr val="tx1"/>
                </a:solidFill>
                <a:effectLst/>
                <a:latin typeface="+mn-lt"/>
                <a:ea typeface="+mn-ea"/>
                <a:cs typeface="+mn-cs"/>
              </a:rPr>
              <a:t>You will be able to distinguish the AHRQ Safety Program for Surgery from that of other national improvement projects.</a:t>
            </a:r>
          </a:p>
          <a:p>
            <a:r>
              <a:rPr lang="en-US" sz="1200" kern="1200" dirty="0" smtClean="0">
                <a:solidFill>
                  <a:schemeClr val="tx1"/>
                </a:solidFill>
                <a:effectLst/>
                <a:latin typeface="+mn-lt"/>
                <a:ea typeface="+mn-ea"/>
                <a:cs typeface="+mn-cs"/>
              </a:rPr>
              <a:t>The connection between surgical safety teamwork and safety culture work as structured in the Comprehensive Unit-based Safety Program (CUSP) will be clear.</a:t>
            </a:r>
          </a:p>
          <a:p>
            <a:r>
              <a:rPr lang="en-US" sz="1200" kern="1200" dirty="0" smtClean="0">
                <a:solidFill>
                  <a:schemeClr val="tx1"/>
                </a:solidFill>
                <a:effectLst/>
                <a:latin typeface="+mn-lt"/>
                <a:ea typeface="+mn-ea"/>
                <a:cs typeface="+mn-cs"/>
              </a:rPr>
              <a:t>You will also be familiar and hopefully able to list the steps for developing a local surgical site infection (SSI) prevention bundle.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surgeon leader is charged with advancing the initiative, bridging communication gaps, and securing the buy-in of other surgeons to participate in the safety program initiative. </a:t>
            </a:r>
          </a:p>
          <a:p>
            <a:r>
              <a:rPr lang="en-US" sz="1200" kern="1200" dirty="0" smtClean="0">
                <a:solidFill>
                  <a:schemeClr val="tx1"/>
                </a:solidFill>
                <a:effectLst/>
                <a:latin typeface="+mn-lt"/>
                <a:ea typeface="+mn-ea"/>
                <a:cs typeface="+mn-cs"/>
              </a:rPr>
              <a:t>Surgeon leaders:</a:t>
            </a:r>
          </a:p>
          <a:p>
            <a:pPr lvl="0"/>
            <a:r>
              <a:rPr lang="en-US" sz="1200" kern="1200" dirty="0" smtClean="0">
                <a:solidFill>
                  <a:schemeClr val="tx1"/>
                </a:solidFill>
                <a:effectLst/>
                <a:latin typeface="+mn-lt"/>
                <a:ea typeface="+mn-ea"/>
                <a:cs typeface="+mn-cs"/>
              </a:rPr>
              <a:t>Serve as role models for surgical safety activities,</a:t>
            </a:r>
          </a:p>
          <a:p>
            <a:pPr lvl="0"/>
            <a:r>
              <a:rPr lang="en-US" sz="1200" kern="1200" dirty="0" smtClean="0">
                <a:solidFill>
                  <a:schemeClr val="tx1"/>
                </a:solidFill>
                <a:effectLst/>
                <a:latin typeface="+mn-lt"/>
                <a:ea typeface="+mn-ea"/>
                <a:cs typeface="+mn-cs"/>
              </a:rPr>
              <a:t>Meet with the safety team at least monthly,</a:t>
            </a:r>
          </a:p>
          <a:p>
            <a:pPr lvl="0"/>
            <a:r>
              <a:rPr lang="en-US" sz="1200" kern="1200" dirty="0" smtClean="0">
                <a:solidFill>
                  <a:schemeClr val="tx1"/>
                </a:solidFill>
                <a:effectLst/>
                <a:latin typeface="+mn-lt"/>
                <a:ea typeface="+mn-ea"/>
                <a:cs typeface="+mn-cs"/>
              </a:rPr>
              <a:t>Participate in monthly senior executive partnership meetings,</a:t>
            </a:r>
          </a:p>
          <a:p>
            <a:pPr lvl="0"/>
            <a:r>
              <a:rPr lang="en-US" sz="1200" kern="1200" dirty="0" smtClean="0">
                <a:solidFill>
                  <a:schemeClr val="tx1"/>
                </a:solidFill>
                <a:effectLst/>
                <a:latin typeface="+mn-lt"/>
                <a:ea typeface="+mn-ea"/>
                <a:cs typeface="+mn-cs"/>
              </a:rPr>
              <a:t>Communicate with surgeon groups as needed, and</a:t>
            </a:r>
          </a:p>
          <a:p>
            <a:pPr lvl="0"/>
            <a:r>
              <a:rPr lang="en-US" sz="1200" kern="1200" dirty="0" smtClean="0">
                <a:solidFill>
                  <a:schemeClr val="tx1"/>
                </a:solidFill>
                <a:effectLst/>
                <a:latin typeface="+mn-lt"/>
                <a:ea typeface="+mn-ea"/>
                <a:cs typeface="+mn-cs"/>
              </a:rPr>
              <a:t>Help carry out initiatives.</a:t>
            </a:r>
          </a:p>
          <a:p>
            <a:r>
              <a:rPr lang="en-US" sz="1200" kern="1200" dirty="0" smtClean="0">
                <a:solidFill>
                  <a:schemeClr val="tx1"/>
                </a:solidFill>
                <a:effectLst/>
                <a:latin typeface="+mn-lt"/>
                <a:ea typeface="+mn-ea"/>
                <a:cs typeface="+mn-cs"/>
              </a:rPr>
              <a:t>The surgeon leader typically advocates for and supports the initiative, providing the perspective of unit physicians. He or she assists the safety team by educating and communicating with surgeon peers to further the aims of the initiative and ensure the unit surgeons are involved with the program. </a:t>
            </a:r>
          </a:p>
          <a:p>
            <a:r>
              <a:rPr lang="en-US" sz="1200" kern="1200" dirty="0" smtClean="0">
                <a:solidFill>
                  <a:schemeClr val="tx1"/>
                </a:solidFill>
                <a:effectLst/>
                <a:latin typeface="+mn-lt"/>
                <a:ea typeface="+mn-ea"/>
                <a:cs typeface="+mn-cs"/>
              </a:rPr>
              <a:t>The surgeon leader is the surgeon equivalent of the nurse opinion leader or nurse manager on the safety team. The surgeon leader also serves as the communication link between unit physicians and the team. Surgeons on the unit have access to the surgeon leader to voice their concerns and needs. The surgeon leader attends meetings with the safety team at least monthly to help advance the initiative and take an active role in the unit team’s efforts. In addition to these meetings, the surgeon leader also joins monthly senior executive partnership meetings.</a:t>
            </a:r>
          </a:p>
          <a:p>
            <a:r>
              <a:rPr lang="en-US" sz="1200" kern="1200" dirty="0" smtClean="0">
                <a:solidFill>
                  <a:schemeClr val="tx1"/>
                </a:solidFill>
                <a:effectLst/>
                <a:latin typeface="+mn-lt"/>
                <a:ea typeface="+mn-ea"/>
                <a:cs typeface="+mn-cs"/>
              </a:rPr>
              <a:t>The surgeon leader plays a critical role in ensuring the hospital physicians are on the same page as the project lead. The surgeon leader functions as the leader for unit and hospital physicians while contributing to the initiative. Surgeons not serving on the surgical safety team can look to the surgeon leader for guidance and support when implementing the intervention. Having a respected surgeon leader on the team is imperative for addressing resistance to interventions.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Can you identify a potential surgeon leader at your hospital that has these characteristics?</a:t>
            </a:r>
          </a:p>
          <a:p>
            <a:r>
              <a:rPr lang="en-US" sz="1200" kern="1200" dirty="0" smtClean="0">
                <a:solidFill>
                  <a:schemeClr val="tx1"/>
                </a:solidFill>
                <a:effectLst/>
                <a:latin typeface="+mn-lt"/>
                <a:ea typeface="+mn-ea"/>
                <a:cs typeface="+mn-cs"/>
              </a:rPr>
              <a:t>Would he or she be a good candidate to participate in a safety team?</a:t>
            </a:r>
            <a:r>
              <a:rPr lang="en-US" dirty="0" smtClean="0">
                <a:effectLst/>
              </a:rPr>
              <a:t> </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30</a:t>
            </a:fld>
            <a:endParaRPr lang="en-US" dirty="0"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developing a surgical safety team, it is crucial to engage surgeons to work closely with members of the unit team. The surgeon champion recruited for this initiative must be capable of communicating and collaborating effectively with nurses, senior executives, and other team members participating in the initiative. </a:t>
            </a:r>
          </a:p>
          <a:p>
            <a:r>
              <a:rPr lang="en-US" sz="1200" kern="1200" dirty="0" smtClean="0">
                <a:solidFill>
                  <a:schemeClr val="tx1"/>
                </a:solidFill>
                <a:effectLst/>
                <a:latin typeface="+mn-lt"/>
                <a:ea typeface="+mn-ea"/>
                <a:cs typeface="+mn-cs"/>
              </a:rPr>
              <a:t>When engaging surgeons for the surgical safety team, it is important to:</a:t>
            </a:r>
          </a:p>
          <a:p>
            <a:pPr lvl="0"/>
            <a:r>
              <a:rPr lang="en-US" sz="1200" kern="1200" dirty="0" smtClean="0">
                <a:solidFill>
                  <a:schemeClr val="tx1"/>
                </a:solidFill>
                <a:effectLst/>
                <a:latin typeface="+mn-lt"/>
                <a:ea typeface="+mn-ea"/>
                <a:cs typeface="+mn-cs"/>
              </a:rPr>
              <a:t>Identify surgeon leaders,</a:t>
            </a:r>
          </a:p>
          <a:p>
            <a:pPr lvl="0"/>
            <a:r>
              <a:rPr lang="en-US" sz="1200" kern="1200" dirty="0" smtClean="0">
                <a:solidFill>
                  <a:schemeClr val="tx1"/>
                </a:solidFill>
                <a:effectLst/>
                <a:latin typeface="+mn-lt"/>
                <a:ea typeface="+mn-ea"/>
                <a:cs typeface="+mn-cs"/>
              </a:rPr>
              <a:t>Explain the role,</a:t>
            </a:r>
          </a:p>
          <a:p>
            <a:pPr lvl="0"/>
            <a:r>
              <a:rPr lang="en-US" sz="1200" kern="1200" dirty="0" smtClean="0">
                <a:solidFill>
                  <a:schemeClr val="tx1"/>
                </a:solidFill>
                <a:effectLst/>
                <a:latin typeface="+mn-lt"/>
                <a:ea typeface="+mn-ea"/>
                <a:cs typeface="+mn-cs"/>
              </a:rPr>
              <a:t>Listen to surgeon concerns,</a:t>
            </a:r>
          </a:p>
          <a:p>
            <a:pPr lvl="0"/>
            <a:r>
              <a:rPr lang="en-US" sz="1200" kern="1200" dirty="0" smtClean="0">
                <a:solidFill>
                  <a:schemeClr val="tx1"/>
                </a:solidFill>
                <a:effectLst/>
                <a:latin typeface="+mn-lt"/>
                <a:ea typeface="+mn-ea"/>
                <a:cs typeface="+mn-cs"/>
              </a:rPr>
              <a:t>Develop plans to address concerns,</a:t>
            </a:r>
          </a:p>
          <a:p>
            <a:pPr lvl="0"/>
            <a:r>
              <a:rPr lang="en-US" sz="1200" kern="1200" dirty="0" smtClean="0">
                <a:solidFill>
                  <a:schemeClr val="tx1"/>
                </a:solidFill>
                <a:effectLst/>
                <a:latin typeface="+mn-lt"/>
                <a:ea typeface="+mn-ea"/>
                <a:cs typeface="+mn-cs"/>
              </a:rPr>
              <a:t>Reward surgeon leaders,</a:t>
            </a:r>
          </a:p>
          <a:p>
            <a:pPr lvl="0"/>
            <a:r>
              <a:rPr lang="en-US" sz="1200" kern="1200" dirty="0" smtClean="0">
                <a:solidFill>
                  <a:schemeClr val="tx1"/>
                </a:solidFill>
                <a:effectLst/>
                <a:latin typeface="+mn-lt"/>
                <a:ea typeface="+mn-ea"/>
                <a:cs typeface="+mn-cs"/>
              </a:rPr>
              <a:t>Develop a vehicle for communication, and</a:t>
            </a:r>
          </a:p>
          <a:p>
            <a:pPr lvl="0"/>
            <a:r>
              <a:rPr lang="en-US" sz="1200" kern="1200" dirty="0" smtClean="0">
                <a:solidFill>
                  <a:schemeClr val="tx1"/>
                </a:solidFill>
                <a:effectLst/>
                <a:latin typeface="+mn-lt"/>
                <a:ea typeface="+mn-ea"/>
                <a:cs typeface="+mn-cs"/>
              </a:rPr>
              <a:t>Formalize communication plan.</a:t>
            </a:r>
          </a:p>
          <a:p>
            <a:r>
              <a:rPr lang="en-US" sz="1200" kern="1200" dirty="0" smtClean="0">
                <a:solidFill>
                  <a:schemeClr val="tx1"/>
                </a:solidFill>
                <a:effectLst/>
                <a:latin typeface="+mn-lt"/>
                <a:ea typeface="+mn-ea"/>
                <a:cs typeface="+mn-cs"/>
              </a:rPr>
              <a:t>Recruiting surgeons to join the initiative will depend on the safety team leader’s ability to tailor the program to match the surgeon leaders’ interests and experience.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you engage surgeons to participate in the surgical safety team?</a:t>
            </a:r>
            <a:r>
              <a:rPr lang="en-US" dirty="0" smtClean="0">
                <a:effectLst/>
              </a:rPr>
              <a:t> </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31</a:t>
            </a:fld>
            <a:endParaRPr lang="en-US" dirty="0"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know that some of the seemingly simple barriers can also be the most challenging. Just finding the time to meet can be difficult. But aligning the safety team’s efforts with existing meetings or educational activities can reduce some of the burden. For example, you can integrate safety meetings with regularly scheduled nurse training, unit meetings, grand rounds for physicians, or create joint grand rounds.</a:t>
            </a:r>
          </a:p>
          <a:p>
            <a:r>
              <a:rPr lang="en-US" sz="1200" kern="1200" dirty="0" smtClean="0">
                <a:solidFill>
                  <a:schemeClr val="tx1"/>
                </a:solidFill>
                <a:effectLst/>
                <a:latin typeface="+mn-lt"/>
                <a:ea typeface="+mn-ea"/>
                <a:cs typeface="+mn-cs"/>
              </a:rPr>
              <a:t>Create incentives for participating in the safety team. This can involve a broad range of creative ideas, from trying team improvement goals to financial incentives, to providing social networking incentives such as opportunities for people to present the team’s work to internal and external audiences. Additionally, participation in safety improvement work can be used for continuing education requirements.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32</a:t>
            </a:fld>
            <a:endParaRPr lang="en-US" dirty="0"/>
          </a:p>
        </p:txBody>
      </p:sp>
    </p:spTree>
    <p:extLst>
      <p:ext uri="{BB962C8B-B14F-4D97-AF65-F5344CB8AC3E}">
        <p14:creationId xmlns:p14="http://schemas.microsoft.com/office/powerpoint/2010/main" val="2189653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team roles and responsibilities tool ensures clarity about roles within the team. As with all of our tools, it is designed for editing. Please customize it to meet your needs. List the major project tasks and, as a group, identify a point person, a supporting team member, and target due dates for milestones. </a:t>
            </a:r>
          </a:p>
          <a:p>
            <a:r>
              <a:rPr lang="en-US" sz="1200" kern="1200" dirty="0" smtClean="0">
                <a:solidFill>
                  <a:schemeClr val="tx1"/>
                </a:solidFill>
                <a:effectLst/>
                <a:latin typeface="+mn-lt"/>
                <a:ea typeface="+mn-ea"/>
                <a:cs typeface="+mn-cs"/>
              </a:rPr>
              <a:t>The tool includes three categories: project tasks, adaptive CUSP tasks, and surgical technical tasks. It can help you organize the project tasks and make sure the work is distributed evenly. It is a communication tool that clarifies expectations and holds everyone accountable for their piece of the puzzle.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33</a:t>
            </a:fld>
            <a:endParaRPr lang="en-US" dirty="0"/>
          </a:p>
        </p:txBody>
      </p:sp>
    </p:spTree>
    <p:extLst>
      <p:ext uri="{BB962C8B-B14F-4D97-AF65-F5344CB8AC3E}">
        <p14:creationId xmlns:p14="http://schemas.microsoft.com/office/powerpoint/2010/main" val="200991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are a few of the technical tasks on the Surgical Team Roles and Responsibilities tool.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34</a:t>
            </a:fld>
            <a:endParaRPr lang="en-US" dirty="0"/>
          </a:p>
        </p:txBody>
      </p:sp>
    </p:spTree>
    <p:extLst>
      <p:ext uri="{BB962C8B-B14F-4D97-AF65-F5344CB8AC3E}">
        <p14:creationId xmlns:p14="http://schemas.microsoft.com/office/powerpoint/2010/main" val="696106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Action items for your team are listed here. </a:t>
            </a:r>
          </a:p>
          <a:p>
            <a:r>
              <a:rPr lang="en-US" sz="1200" kern="1200" dirty="0" smtClean="0">
                <a:solidFill>
                  <a:schemeClr val="tx1"/>
                </a:solidFill>
                <a:effectLst/>
                <a:latin typeface="+mn-lt"/>
                <a:ea typeface="+mn-ea"/>
                <a:cs typeface="+mn-cs"/>
              </a:rPr>
              <a:t>Recruit your team. Include a team lead, a nurse lead, a surgeon lead, and an executive partner along with other team members. </a:t>
            </a:r>
          </a:p>
          <a:p>
            <a:r>
              <a:rPr lang="en-US" sz="1200" kern="1200" dirty="0" smtClean="0">
                <a:solidFill>
                  <a:schemeClr val="tx1"/>
                </a:solidFill>
                <a:effectLst/>
                <a:latin typeface="+mn-lt"/>
                <a:ea typeface="+mn-ea"/>
                <a:cs typeface="+mn-cs"/>
              </a:rPr>
              <a:t>Record the names, roles, and contact information. Distribute to team members and post in a central location.</a:t>
            </a:r>
          </a:p>
          <a:p>
            <a:r>
              <a:rPr lang="en-US" sz="1200" kern="1200" dirty="0" smtClean="0">
                <a:solidFill>
                  <a:schemeClr val="tx1"/>
                </a:solidFill>
                <a:effectLst/>
                <a:latin typeface="+mn-lt"/>
                <a:ea typeface="+mn-ea"/>
                <a:cs typeface="+mn-cs"/>
              </a:rPr>
              <a:t>Be proactive in scheduling team meetings for the year. Calendars can fill up quickly and often months in advance, particularly for executives and surgeons.</a:t>
            </a:r>
          </a:p>
          <a:p>
            <a:r>
              <a:rPr lang="en-US" sz="1200" kern="1200" dirty="0" smtClean="0">
                <a:solidFill>
                  <a:schemeClr val="tx1"/>
                </a:solidFill>
                <a:effectLst/>
                <a:latin typeface="+mn-lt"/>
                <a:ea typeface="+mn-ea"/>
                <a:cs typeface="+mn-cs"/>
              </a:rPr>
              <a:t>Complete the Surgical Safety Team Tasks Roles and Responsibilities tool.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35</a:t>
            </a:fld>
            <a:endParaRPr lang="en-US" dirty="0"/>
          </a:p>
        </p:txBody>
      </p:sp>
    </p:spTree>
    <p:extLst>
      <p:ext uri="{BB962C8B-B14F-4D97-AF65-F5344CB8AC3E}">
        <p14:creationId xmlns:p14="http://schemas.microsoft.com/office/powerpoint/2010/main" val="2851066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module, you’ll learn about building and measuring patient safety culture. More specifically, you’ll consider the importance of safety culture for your improvement efforts, learn how to measure patient safety culture, and start thinking about how your team may use results from your safety culture assessment to meaningfully inform your efforts to improve care.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36</a:t>
            </a:fld>
            <a:endParaRPr lang="en-US" dirty="0"/>
          </a:p>
        </p:txBody>
      </p:sp>
    </p:spTree>
    <p:extLst>
      <p:ext uri="{BB962C8B-B14F-4D97-AF65-F5344CB8AC3E}">
        <p14:creationId xmlns:p14="http://schemas.microsoft.com/office/powerpoint/2010/main" val="4100959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Our goals in this module are to define safety culture from a behavioral standpoint and describe what that means for your change and improvement efforts related to this project. We’ll talk about why a strong safety culture is important for facilitating the work of your teams. We’ll consider best practices for measuring patient safety culture and then talk about how these practices are specifically related to the work you’ll do on this project.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37</a:t>
            </a:fld>
            <a:endParaRPr lang="en-US" dirty="0"/>
          </a:p>
        </p:txBody>
      </p:sp>
    </p:spTree>
    <p:extLst>
      <p:ext uri="{BB962C8B-B14F-4D97-AF65-F5344CB8AC3E}">
        <p14:creationId xmlns:p14="http://schemas.microsoft.com/office/powerpoint/2010/main" val="27087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What does patient safety culture mean from an operational standpoint? The literature defines safety culture as the perceived priority of safety relative to other goals. Safety culture is the compass that team members use to guide their behaviors, their attitudes, and their perceptions on the job.</a:t>
            </a:r>
          </a:p>
          <a:p>
            <a:r>
              <a:rPr lang="en-US" sz="1200" kern="1200" dirty="0" smtClean="0">
                <a:solidFill>
                  <a:schemeClr val="tx1"/>
                </a:solidFill>
                <a:effectLst/>
                <a:latin typeface="+mn-lt"/>
                <a:ea typeface="+mn-ea"/>
                <a:cs typeface="+mn-cs"/>
              </a:rPr>
              <a:t>Safety culture underpins notions of why certain things are done a certain way in clinical work areas. It sends signals to frontline staff about what they may get praised for and what they might get reprimanded for, and what is the “right” thing to do. Notice that “right” is in quotation marks, because a just, or “right” culture sends the signal that safety is the number one priority.</a:t>
            </a:r>
          </a:p>
          <a:p>
            <a:r>
              <a:rPr lang="en-US" sz="1200" kern="1200" dirty="0" smtClean="0">
                <a:solidFill>
                  <a:schemeClr val="tx1"/>
                </a:solidFill>
                <a:effectLst/>
                <a:latin typeface="+mn-lt"/>
                <a:ea typeface="+mn-ea"/>
                <a:cs typeface="+mn-cs"/>
              </a:rPr>
              <a:t>These signals can be in the form of:</a:t>
            </a:r>
          </a:p>
          <a:p>
            <a:pPr lvl="0"/>
            <a:r>
              <a:rPr lang="en-US" sz="1200" kern="1200" dirty="0" smtClean="0">
                <a:solidFill>
                  <a:schemeClr val="tx1"/>
                </a:solidFill>
                <a:effectLst/>
                <a:latin typeface="+mn-lt"/>
                <a:ea typeface="+mn-ea"/>
                <a:cs typeface="+mn-cs"/>
              </a:rPr>
              <a:t>Recognition for taking action in the protected time for patient safety improvement; and</a:t>
            </a:r>
          </a:p>
          <a:p>
            <a:pPr lvl="0"/>
            <a:r>
              <a:rPr lang="en-US" sz="1200" kern="1200" dirty="0" smtClean="0">
                <a:solidFill>
                  <a:schemeClr val="tx1"/>
                </a:solidFill>
                <a:effectLst/>
                <a:latin typeface="+mn-lt"/>
                <a:ea typeface="+mn-ea"/>
                <a:cs typeface="+mn-cs"/>
              </a:rPr>
              <a:t>Reinforcement and supports for taking action to protect patients.</a:t>
            </a:r>
          </a:p>
          <a:p>
            <a:r>
              <a:rPr lang="en-US" sz="1200" kern="1200" dirty="0" smtClean="0">
                <a:solidFill>
                  <a:schemeClr val="tx1"/>
                </a:solidFill>
                <a:effectLst/>
                <a:latin typeface="+mn-lt"/>
                <a:ea typeface="+mn-ea"/>
                <a:cs typeface="+mn-cs"/>
              </a:rPr>
              <a:t>Alternatively, in cultures where the “right” thing to do is to get people in and out of beds as fast as possible, patient safety efforts are likely to get less support.</a:t>
            </a:r>
          </a:p>
          <a:p>
            <a:r>
              <a:rPr lang="en-US" sz="1200" kern="1200" dirty="0" smtClean="0">
                <a:solidFill>
                  <a:schemeClr val="tx1"/>
                </a:solidFill>
                <a:effectLst/>
                <a:latin typeface="+mn-lt"/>
                <a:ea typeface="+mn-ea"/>
                <a:cs typeface="+mn-cs"/>
              </a:rPr>
              <a:t>We know culture provides the context for team success because it helps drive behavior on the job. This behavior on the job in turn drives our outcomes, things like patient safety as well as care provider safety and satisfaction.</a:t>
            </a:r>
          </a:p>
          <a:p>
            <a:r>
              <a:rPr lang="en-US" sz="1200" kern="1200" dirty="0" smtClean="0">
                <a:solidFill>
                  <a:schemeClr val="tx1"/>
                </a:solidFill>
                <a:effectLst/>
                <a:latin typeface="+mn-lt"/>
                <a:ea typeface="+mn-ea"/>
                <a:cs typeface="+mn-cs"/>
              </a:rPr>
              <a:t>The other important part to keep in mind as you look at the graphic on the right side of this slide is that culture is continuously evolving. Even though sometimes it seems like it takes a lot to change culture, your behavior and the behavior of your teams on the floor every day are helping to create culture.</a:t>
            </a:r>
            <a:r>
              <a:rPr lang="en-US" dirty="0" smtClean="0">
                <a:effectLst/>
              </a:rPr>
              <a:t> </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9857ECA2-847B-4125-B58B-6AA6829E6A30}"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work of Edgar Schein, a leading organizational and business scientist, helps us understand that patient safety culture is a broad umbrella term comprising many components including the following.</a:t>
            </a:r>
          </a:p>
          <a:p>
            <a:r>
              <a:rPr lang="en-US" sz="1200" b="1" i="1" kern="1200" dirty="0" smtClean="0">
                <a:solidFill>
                  <a:schemeClr val="tx1"/>
                </a:solidFill>
                <a:effectLst/>
                <a:latin typeface="+mn-lt"/>
                <a:ea typeface="+mn-ea"/>
                <a:cs typeface="+mn-cs"/>
              </a:rPr>
              <a:t>Communication patterns and language</a:t>
            </a:r>
          </a:p>
          <a:p>
            <a:r>
              <a:rPr lang="en-US" sz="1200" kern="1200" dirty="0" smtClean="0">
                <a:solidFill>
                  <a:schemeClr val="tx1"/>
                </a:solidFill>
                <a:effectLst/>
                <a:latin typeface="+mn-lt"/>
                <a:ea typeface="+mn-ea"/>
                <a:cs typeface="+mn-cs"/>
              </a:rPr>
              <a:t>This includes how people talk about issues like hazards or defects.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these framed as a positive learning experience or something to be ashamed of? </a:t>
            </a:r>
          </a:p>
          <a:p>
            <a:r>
              <a:rPr lang="en-US" sz="1200" b="1" kern="1200" dirty="0" smtClean="0">
                <a:solidFill>
                  <a:schemeClr val="tx1"/>
                </a:solidFill>
                <a:effectLst/>
                <a:latin typeface="+mn-lt"/>
                <a:ea typeface="+mn-ea"/>
                <a:cs typeface="+mn-cs"/>
              </a:rPr>
              <a:t>SAY:</a:t>
            </a:r>
          </a:p>
          <a:p>
            <a:r>
              <a:rPr lang="en-US" sz="1200" b="1" i="1" kern="1200" dirty="0" smtClean="0">
                <a:solidFill>
                  <a:schemeClr val="tx1"/>
                </a:solidFill>
                <a:effectLst/>
                <a:latin typeface="+mn-lt"/>
                <a:ea typeface="+mn-ea"/>
                <a:cs typeface="+mn-cs"/>
              </a:rPr>
              <a:t>Feedback, reward and corrective action practices, both formal and informal</a:t>
            </a:r>
          </a:p>
          <a:p>
            <a:r>
              <a:rPr lang="en-US" sz="1200" kern="1200" dirty="0" smtClean="0">
                <a:solidFill>
                  <a:schemeClr val="tx1"/>
                </a:solidFill>
                <a:effectLst/>
                <a:latin typeface="+mn-lt"/>
                <a:ea typeface="+mn-ea"/>
                <a:cs typeface="+mn-cs"/>
              </a:rPr>
              <a:t>This aspect of culture relates to where and how safe practice or speaking up in the name of safety is (or is not) recognized.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is personal responsibility for patient safety communicated and reinforced for all members of your work area?</a:t>
            </a:r>
          </a:p>
          <a:p>
            <a:r>
              <a:rPr lang="en-US" sz="1200" b="1" i="1" kern="1200" dirty="0" smtClean="0">
                <a:solidFill>
                  <a:schemeClr val="tx1"/>
                </a:solidFill>
                <a:effectLst/>
                <a:latin typeface="+mn-lt"/>
                <a:ea typeface="+mn-ea"/>
                <a:cs typeface="+mn-cs"/>
              </a:rPr>
              <a:t>Formal and informal leader actions and expectations </a:t>
            </a:r>
          </a:p>
          <a:p>
            <a:r>
              <a:rPr lang="en-US" sz="1200" kern="1200" dirty="0" smtClean="0">
                <a:solidFill>
                  <a:schemeClr val="tx1"/>
                </a:solidFill>
                <a:effectLst/>
                <a:latin typeface="+mn-lt"/>
                <a:ea typeface="+mn-ea"/>
                <a:cs typeface="+mn-cs"/>
              </a:rPr>
              <a:t>Do leaders really put safety as their number one priority?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Leaders who actively demonstrate that a culture of safety is the most critical goal of their work can drive meaningful change.</a:t>
            </a:r>
          </a:p>
          <a:p>
            <a:r>
              <a:rPr lang="en-US" sz="1200" b="1" i="1" kern="1200" dirty="0" smtClean="0">
                <a:solidFill>
                  <a:schemeClr val="tx1"/>
                </a:solidFill>
                <a:effectLst/>
                <a:latin typeface="+mn-lt"/>
                <a:ea typeface="+mn-ea"/>
                <a:cs typeface="+mn-cs"/>
              </a:rPr>
              <a:t>Teamwork processes are also a critically important component of culture</a:t>
            </a:r>
          </a:p>
          <a:p>
            <a:r>
              <a:rPr lang="en-US" sz="1200" kern="1200" dirty="0" smtClean="0">
                <a:solidFill>
                  <a:schemeClr val="tx1"/>
                </a:solidFill>
                <a:effectLst/>
                <a:latin typeface="+mn-lt"/>
                <a:ea typeface="+mn-ea"/>
                <a:cs typeface="+mn-cs"/>
              </a:rPr>
              <a:t>These include things like backup behavior.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people offer help if they see that somebody needs it?</a:t>
            </a:r>
          </a:p>
          <a:p>
            <a:r>
              <a:rPr lang="en-US" sz="1200" kern="1200" dirty="0" smtClean="0">
                <a:solidFill>
                  <a:schemeClr val="tx1"/>
                </a:solidFill>
                <a:effectLst/>
                <a:latin typeface="+mn-lt"/>
                <a:ea typeface="+mn-ea"/>
                <a:cs typeface="+mn-cs"/>
              </a:rPr>
              <a:t>Do the members of your work area or unit feel comfortable asking for help if they feel like they need support or an extra pair of hands?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Leaders can have a significant impact on safety culture when they model and reinforce good teamwork processes.</a:t>
            </a:r>
          </a:p>
          <a:p>
            <a:r>
              <a:rPr lang="en-US" sz="1200" b="1" i="1" kern="1200" dirty="0" smtClean="0">
                <a:solidFill>
                  <a:schemeClr val="tx1"/>
                </a:solidFill>
                <a:effectLst/>
                <a:latin typeface="+mn-lt"/>
                <a:ea typeface="+mn-ea"/>
                <a:cs typeface="+mn-cs"/>
              </a:rPr>
              <a:t>Resource allocation practices</a:t>
            </a:r>
          </a:p>
          <a:p>
            <a:r>
              <a:rPr lang="en-US" sz="1200" kern="1200" dirty="0" smtClean="0">
                <a:solidFill>
                  <a:schemeClr val="tx1"/>
                </a:solidFill>
                <a:effectLst/>
                <a:latin typeface="+mn-lt"/>
                <a:ea typeface="+mn-ea"/>
                <a:cs typeface="+mn-cs"/>
              </a:rPr>
              <a:t>We know this is always one of the biggest hurdles in patient safety and quality improvement initiatives. We tend to give lip service to patient safety and culture changes, but we do not always provide the resources to back that up. Resources can be in the form of protected time, as well as human and material resources. Adequate resources make a critical difference.</a:t>
            </a:r>
          </a:p>
          <a:p>
            <a:r>
              <a:rPr lang="en-US" sz="1200" b="1" i="1" kern="1200" dirty="0" smtClean="0">
                <a:solidFill>
                  <a:schemeClr val="tx1"/>
                </a:solidFill>
                <a:effectLst/>
                <a:latin typeface="+mn-lt"/>
                <a:ea typeface="+mn-ea"/>
                <a:cs typeface="+mn-cs"/>
              </a:rPr>
              <a:t>Error detection and correction systems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happens when people put in an error report? </a:t>
            </a:r>
          </a:p>
          <a:p>
            <a:r>
              <a:rPr lang="en-US" sz="1200" kern="1200" dirty="0" smtClean="0">
                <a:solidFill>
                  <a:schemeClr val="tx1"/>
                </a:solidFill>
                <a:effectLst/>
                <a:latin typeface="+mn-lt"/>
                <a:ea typeface="+mn-ea"/>
                <a:cs typeface="+mn-cs"/>
              </a:rPr>
              <a:t>What happens when they informally bring up a concern to another member of their team or to their work area leadership?</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Given that all of these elements combine to define patient safety culture, when we talk about this notion of “good culture” versus “not good culture,” sweeping labels are a misnomer. It’s uncommon for us to see work areas where all of these aspects of culture are poor or all are strong. More typically, you’ll find pockets of excellence and other areas of culture that need work. It’s important as you’re thinking about patient safety culture to identify the strengths and opportunities. Leverage those strengths to facilitate the improvement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For many patients, surgical care is a risky endeavor. Estimates suggest that 25 percent of patients undergoing inpatient surgeries develop complications, and these complications prolong hospital stays, lead to unnecessary readmissions, and can take their lives. Often, we hear that these complications, readmissions, and deaths are inevitable—our patients are old, our patients are sick—yet at least half of these adverse surgical events are preventable, and they take an immeasurable toll on our patients and their families.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does culture matter?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Patient safety culture influences:</a:t>
            </a:r>
          </a:p>
          <a:p>
            <a:pPr lvl="0"/>
            <a:r>
              <a:rPr lang="en-US" sz="1200" kern="1200" dirty="0" smtClean="0">
                <a:solidFill>
                  <a:schemeClr val="tx1"/>
                </a:solidFill>
                <a:effectLst/>
                <a:latin typeface="+mn-lt"/>
                <a:ea typeface="+mn-ea"/>
                <a:cs typeface="+mn-cs"/>
              </a:rPr>
              <a:t>Patient outcomes, including patient care experience,</a:t>
            </a:r>
          </a:p>
          <a:p>
            <a:pPr lvl="0"/>
            <a:r>
              <a:rPr lang="en-US" sz="1200" kern="1200" dirty="0" smtClean="0">
                <a:solidFill>
                  <a:schemeClr val="tx1"/>
                </a:solidFill>
                <a:effectLst/>
                <a:latin typeface="+mn-lt"/>
                <a:ea typeface="+mn-ea"/>
                <a:cs typeface="+mn-cs"/>
              </a:rPr>
              <a:t>Infection rates and sepsis rates,</a:t>
            </a:r>
          </a:p>
          <a:p>
            <a:pPr lvl="0"/>
            <a:r>
              <a:rPr lang="en-US" sz="1200" kern="1200" dirty="0" smtClean="0">
                <a:solidFill>
                  <a:schemeClr val="tx1"/>
                </a:solidFill>
                <a:effectLst/>
                <a:latin typeface="+mn-lt"/>
                <a:ea typeface="+mn-ea"/>
                <a:cs typeface="+mn-cs"/>
              </a:rPr>
              <a:t>Post-op hemorrhage,</a:t>
            </a:r>
          </a:p>
          <a:p>
            <a:pPr lvl="0"/>
            <a:r>
              <a:rPr lang="en-US" sz="1200" kern="1200" dirty="0" smtClean="0">
                <a:solidFill>
                  <a:schemeClr val="tx1"/>
                </a:solidFill>
                <a:effectLst/>
                <a:latin typeface="+mn-lt"/>
                <a:ea typeface="+mn-ea"/>
                <a:cs typeface="+mn-cs"/>
              </a:rPr>
              <a:t>Respiratory failure, </a:t>
            </a:r>
          </a:p>
          <a:p>
            <a:pPr lvl="0"/>
            <a:r>
              <a:rPr lang="en-US" sz="1200" kern="1200" dirty="0" smtClean="0">
                <a:solidFill>
                  <a:schemeClr val="tx1"/>
                </a:solidFill>
                <a:effectLst/>
                <a:latin typeface="+mn-lt"/>
                <a:ea typeface="+mn-ea"/>
                <a:cs typeface="+mn-cs"/>
              </a:rPr>
              <a:t>Accidental puncture and laceration, as well as general treatment or diagnostic errors. </a:t>
            </a:r>
          </a:p>
          <a:p>
            <a:r>
              <a:rPr lang="en-US" sz="1200" kern="1200" dirty="0" smtClean="0">
                <a:solidFill>
                  <a:schemeClr val="tx1"/>
                </a:solidFill>
                <a:effectLst/>
                <a:latin typeface="+mn-lt"/>
                <a:ea typeface="+mn-ea"/>
                <a:cs typeface="+mn-cs"/>
              </a:rPr>
              <a:t>Importantly, we also know that culture is related to clinician outcomes such as incident reporting and to clinician burnout and turnover.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Patient safety culture also influences the effectiveness of other safety and quality interventions.</a:t>
            </a:r>
          </a:p>
          <a:p>
            <a:r>
              <a:rPr lang="en-US" sz="1200" kern="1200" dirty="0" smtClean="0">
                <a:solidFill>
                  <a:schemeClr val="tx1"/>
                </a:solidFill>
                <a:effectLst/>
                <a:latin typeface="+mn-lt"/>
                <a:ea typeface="+mn-ea"/>
                <a:cs typeface="+mn-cs"/>
              </a:rPr>
              <a:t>However, if strengthening patient safety culture seems daunting, know that culture CAN meaningfully change through intervention. Some of the best evidence so far is for interventions that use multiple components, recognizing the multiple elements of patient safety culture we spoke of earlier.</a:t>
            </a:r>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 part of this work, safety culture is typically measured pre-CUSP. The rationale for this practice is to provide a baseline to diagnose both barriers and facilitators that may impact your improvement efforts. This baseline provides a point of comparison 12 or 18 months after the start of your improvement efforts.</a:t>
            </a:r>
          </a:p>
          <a:p>
            <a:r>
              <a:rPr lang="en-US" sz="1200" kern="1200" dirty="0" smtClean="0">
                <a:solidFill>
                  <a:schemeClr val="tx1"/>
                </a:solidFill>
                <a:effectLst/>
                <a:latin typeface="+mn-lt"/>
                <a:ea typeface="+mn-ea"/>
                <a:cs typeface="+mn-cs"/>
              </a:rPr>
              <a:t>It’s critical when measuring culture to use a reliable and valid survey instrument and to survey ALL members who do the majority of their work in the units or work areas participating in this project. That includes physicians, nurses, technicians, support staff, and others who spend the majority of their time in the participating work area.</a:t>
            </a:r>
          </a:p>
          <a:p>
            <a:r>
              <a:rPr lang="en-US" sz="1200" kern="1200" dirty="0" smtClean="0">
                <a:solidFill>
                  <a:schemeClr val="tx1"/>
                </a:solidFill>
                <a:effectLst/>
                <a:latin typeface="+mn-lt"/>
                <a:ea typeface="+mn-ea"/>
                <a:cs typeface="+mn-cs"/>
              </a:rPr>
              <a:t>For this project we are using the Hospital Survey on Patient Safety (HSOPS) that was developed by AHRQ. Several other surveys have been used to assess safety culture or safety climate. Though our examples will focus on HSOPS, the tools and strategies can be used with any survey instrument that your organization may use to assess safety culture. No matter what method you select, the critical point is that your efforts don’t stop at data collection.</a:t>
            </a:r>
          </a:p>
          <a:p>
            <a:r>
              <a:rPr lang="en-US" sz="1200" kern="1200" dirty="0" smtClean="0">
                <a:solidFill>
                  <a:schemeClr val="tx1"/>
                </a:solidFill>
                <a:effectLst/>
                <a:latin typeface="+mn-lt"/>
                <a:ea typeface="+mn-ea"/>
                <a:cs typeface="+mn-cs"/>
              </a:rPr>
              <a:t>Your teams will be using CUSP as an intervention to help improve your culture results.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42</a:t>
            </a:fld>
            <a:endParaRPr lang="en-US" dirty="0"/>
          </a:p>
        </p:txBody>
      </p:sp>
    </p:spTree>
    <p:extLst>
      <p:ext uri="{BB962C8B-B14F-4D97-AF65-F5344CB8AC3E}">
        <p14:creationId xmlns:p14="http://schemas.microsoft.com/office/powerpoint/2010/main" val="2900640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will take just a few minutes to review the details of the survey. If your organization uses a different survey is assess patient safety culture, it is important to understand similar details about it.</a:t>
            </a:r>
          </a:p>
          <a:p>
            <a:r>
              <a:rPr lang="en-US" sz="1200" kern="1200" dirty="0" smtClean="0">
                <a:solidFill>
                  <a:schemeClr val="tx1"/>
                </a:solidFill>
                <a:effectLst/>
                <a:latin typeface="+mn-lt"/>
                <a:ea typeface="+mn-ea"/>
                <a:cs typeface="+mn-cs"/>
              </a:rPr>
              <a:t>The HSOPS measures 10 composite scores, or dimensions, of safety culture. These dimensions provide insight into things like:</a:t>
            </a:r>
          </a:p>
          <a:p>
            <a:pPr lvl="0"/>
            <a:r>
              <a:rPr lang="en-US" sz="1200" kern="1200" dirty="0" smtClean="0">
                <a:solidFill>
                  <a:schemeClr val="tx1"/>
                </a:solidFill>
                <a:effectLst/>
                <a:latin typeface="+mn-lt"/>
                <a:ea typeface="+mn-ea"/>
                <a:cs typeface="+mn-cs"/>
              </a:rPr>
              <a:t>Supervisor and manager expectations and actions regarding patient safety</a:t>
            </a:r>
          </a:p>
          <a:p>
            <a:pPr lvl="0"/>
            <a:r>
              <a:rPr lang="en-US" sz="1200" kern="1200" dirty="0" smtClean="0">
                <a:solidFill>
                  <a:schemeClr val="tx1"/>
                </a:solidFill>
                <a:effectLst/>
                <a:latin typeface="+mn-lt"/>
                <a:ea typeface="+mn-ea"/>
                <a:cs typeface="+mn-cs"/>
              </a:rPr>
              <a:t>Actions promoting safety</a:t>
            </a:r>
          </a:p>
          <a:p>
            <a:pPr lvl="0"/>
            <a:r>
              <a:rPr lang="en-US" sz="1200" kern="1200" dirty="0" smtClean="0">
                <a:solidFill>
                  <a:schemeClr val="tx1"/>
                </a:solidFill>
                <a:effectLst/>
                <a:latin typeface="+mn-lt"/>
                <a:ea typeface="+mn-ea"/>
                <a:cs typeface="+mn-cs"/>
              </a:rPr>
              <a:t>Organizational learning and commitment to continue with improvement</a:t>
            </a:r>
          </a:p>
          <a:p>
            <a:pPr lvl="0"/>
            <a:r>
              <a:rPr lang="en-US" sz="1200" kern="1200" dirty="0" smtClean="0">
                <a:solidFill>
                  <a:schemeClr val="tx1"/>
                </a:solidFill>
                <a:effectLst/>
                <a:latin typeface="+mn-lt"/>
                <a:ea typeface="+mn-ea"/>
                <a:cs typeface="+mn-cs"/>
              </a:rPr>
              <a:t>Teamwork</a:t>
            </a:r>
          </a:p>
          <a:p>
            <a:pPr lvl="0"/>
            <a:r>
              <a:rPr lang="en-US" sz="1200" kern="1200" dirty="0" smtClean="0">
                <a:solidFill>
                  <a:schemeClr val="tx1"/>
                </a:solidFill>
                <a:effectLst/>
                <a:latin typeface="+mn-lt"/>
                <a:ea typeface="+mn-ea"/>
                <a:cs typeface="+mn-cs"/>
              </a:rPr>
              <a:t>Communication and more</a:t>
            </a:r>
          </a:p>
          <a:p>
            <a:r>
              <a:rPr lang="en-US" sz="1200" kern="1200" dirty="0" smtClean="0">
                <a:solidFill>
                  <a:schemeClr val="tx1"/>
                </a:solidFill>
                <a:effectLst/>
                <a:latin typeface="+mn-lt"/>
                <a:ea typeface="+mn-ea"/>
                <a:cs typeface="+mn-cs"/>
              </a:rPr>
              <a:t>A composite score really is just a roll-up score, an aggregate of several different questions. Composite scores provide your big-picture overview. You can then dive deeper and look at responses to specific questions in a targeted area that make up the composite scores.</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The example questions are listed with the alphanumeric order from the HSOPS.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43</a:t>
            </a:fld>
            <a:endParaRPr lang="en-US" dirty="0"/>
          </a:p>
        </p:txBody>
      </p:sp>
    </p:spTree>
    <p:extLst>
      <p:ext uri="{BB962C8B-B14F-4D97-AF65-F5344CB8AC3E}">
        <p14:creationId xmlns:p14="http://schemas.microsoft.com/office/powerpoint/2010/main" val="1606502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HSOPS also includes four outcome variables. These are self-reported outcomes that reflect an overall measure of clinician and staff perceptions of safety. There’s also an outcome question asking about the frequency of event reporting. They ask for an overall patient safety grade and then also ask your clinicians and staff to comment on the number of events reported in the last 12 months. </a:t>
            </a:r>
          </a:p>
          <a:p>
            <a:r>
              <a:rPr lang="en-US" sz="1200" kern="1200" dirty="0" smtClean="0">
                <a:solidFill>
                  <a:schemeClr val="tx1"/>
                </a:solidFill>
                <a:effectLst/>
                <a:latin typeface="+mn-lt"/>
                <a:ea typeface="+mn-ea"/>
                <a:cs typeface="+mn-cs"/>
              </a:rPr>
              <a:t>The survey also includes several background questions. It asks how long clinicians and staff have worked in their unit and how long they’ve worked in their particular hospital. Seniority in a particular unit or in a particular hospital can impact safety culture scores as well.</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44</a:t>
            </a:fld>
            <a:endParaRPr lang="en-US" dirty="0"/>
          </a:p>
        </p:txBody>
      </p:sp>
    </p:spTree>
    <p:extLst>
      <p:ext uri="{BB962C8B-B14F-4D97-AF65-F5344CB8AC3E}">
        <p14:creationId xmlns:p14="http://schemas.microsoft.com/office/powerpoint/2010/main" val="487559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Regardless of which survey you use to collect information about the culture of safety in your work area, it is important to ask several questions as part of your CUSP work. </a:t>
            </a:r>
          </a:p>
          <a:p>
            <a:r>
              <a:rPr lang="en-US" sz="1200" kern="1200" dirty="0" smtClean="0">
                <a:solidFill>
                  <a:schemeClr val="tx1"/>
                </a:solidFill>
                <a:effectLst/>
                <a:latin typeface="+mn-lt"/>
                <a:ea typeface="+mn-ea"/>
                <a:cs typeface="+mn-cs"/>
              </a:rPr>
              <a:t>These include:</a:t>
            </a:r>
          </a:p>
          <a:p>
            <a:r>
              <a:rPr lang="en-US" sz="1200" kern="1200" dirty="0" smtClean="0">
                <a:solidFill>
                  <a:schemeClr val="tx1"/>
                </a:solidFill>
                <a:effectLst/>
                <a:latin typeface="+mn-lt"/>
                <a:ea typeface="+mn-ea"/>
                <a:cs typeface="+mn-cs"/>
              </a:rPr>
              <a:t>Has data about the safety culture in our work area been collected in the last 12 months?</a:t>
            </a:r>
          </a:p>
          <a:p>
            <a:pPr lvl="0"/>
            <a:r>
              <a:rPr lang="en-US" sz="1200" kern="1200" dirty="0" smtClean="0">
                <a:solidFill>
                  <a:schemeClr val="tx1"/>
                </a:solidFill>
                <a:effectLst/>
                <a:latin typeface="+mn-lt"/>
                <a:ea typeface="+mn-ea"/>
                <a:cs typeface="+mn-cs"/>
              </a:rPr>
              <a:t>If not, can we, as part of our CUSP teamwork, administer a survey to collect information about safety culture in the work areas participating in this project?</a:t>
            </a:r>
          </a:p>
          <a:p>
            <a:pPr lvl="0"/>
            <a:r>
              <a:rPr lang="en-US" sz="1200" kern="1200" dirty="0" smtClean="0">
                <a:solidFill>
                  <a:schemeClr val="tx1"/>
                </a:solidFill>
                <a:effectLst/>
                <a:latin typeface="+mn-lt"/>
                <a:ea typeface="+mn-ea"/>
                <a:cs typeface="+mn-cs"/>
              </a:rPr>
              <a:t>If so, who has access to the results/data from this effort to measure safety culture?</a:t>
            </a:r>
          </a:p>
          <a:p>
            <a:r>
              <a:rPr lang="en-US" sz="1200" kern="1200" dirty="0" smtClean="0">
                <a:solidFill>
                  <a:schemeClr val="tx1"/>
                </a:solidFill>
                <a:effectLst/>
                <a:latin typeface="+mn-lt"/>
                <a:ea typeface="+mn-ea"/>
                <a:cs typeface="+mn-cs"/>
              </a:rPr>
              <a:t>If, so what data collection method was used?</a:t>
            </a:r>
          </a:p>
          <a:p>
            <a:pPr lvl="0"/>
            <a:r>
              <a:rPr lang="en-US" sz="1200" kern="1200" dirty="0" smtClean="0">
                <a:solidFill>
                  <a:schemeClr val="tx1"/>
                </a:solidFill>
                <a:effectLst/>
                <a:latin typeface="+mn-lt"/>
                <a:ea typeface="+mn-ea"/>
                <a:cs typeface="+mn-cs"/>
              </a:rPr>
              <a:t>Survey?</a:t>
            </a:r>
          </a:p>
          <a:p>
            <a:pPr lvl="0"/>
            <a:r>
              <a:rPr lang="en-US" sz="1200" kern="1200" dirty="0" smtClean="0">
                <a:solidFill>
                  <a:schemeClr val="tx1"/>
                </a:solidFill>
                <a:effectLst/>
                <a:latin typeface="+mn-lt"/>
                <a:ea typeface="+mn-ea"/>
                <a:cs typeface="+mn-cs"/>
              </a:rPr>
              <a:t>Interviews?</a:t>
            </a:r>
          </a:p>
          <a:p>
            <a:pPr lvl="0"/>
            <a:r>
              <a:rPr lang="en-US" sz="1200" kern="1200" dirty="0" smtClean="0">
                <a:solidFill>
                  <a:schemeClr val="tx1"/>
                </a:solidFill>
                <a:effectLst/>
                <a:latin typeface="+mn-lt"/>
                <a:ea typeface="+mn-ea"/>
                <a:cs typeface="+mn-cs"/>
              </a:rPr>
              <a:t>Focus groups?</a:t>
            </a:r>
          </a:p>
          <a:p>
            <a:pPr lvl="0"/>
            <a:r>
              <a:rPr lang="en-US" sz="1200" kern="1200" dirty="0" smtClean="0">
                <a:solidFill>
                  <a:schemeClr val="tx1"/>
                </a:solidFill>
                <a:effectLst/>
                <a:latin typeface="+mn-lt"/>
                <a:ea typeface="+mn-ea"/>
                <a:cs typeface="+mn-cs"/>
              </a:rPr>
              <a:t>Alternative method?</a:t>
            </a:r>
          </a:p>
          <a:p>
            <a:r>
              <a:rPr lang="en-US" sz="1200" kern="1200" dirty="0" smtClean="0">
                <a:solidFill>
                  <a:schemeClr val="tx1"/>
                </a:solidFill>
                <a:effectLst/>
                <a:latin typeface="+mn-lt"/>
                <a:ea typeface="+mn-ea"/>
                <a:cs typeface="+mn-cs"/>
              </a:rPr>
              <a:t>When was this information collected and how (e.g., online survey, paper survey, in person interviews)?</a:t>
            </a:r>
          </a:p>
          <a:p>
            <a:r>
              <a:rPr lang="en-US" sz="1200" kern="1200" dirty="0" smtClean="0">
                <a:solidFill>
                  <a:schemeClr val="tx1"/>
                </a:solidFill>
                <a:effectLst/>
                <a:latin typeface="+mn-lt"/>
                <a:ea typeface="+mn-ea"/>
                <a:cs typeface="+mn-cs"/>
              </a:rPr>
              <a:t>What aspects of culture were measurement/what data were captured?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Is it possible to obtain copies of the raw data (e.g., an excel file of responses) or only reports (e.g., PDF file with charts and graphs)?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45</a:t>
            </a:fld>
            <a:endParaRPr lang="en-US" dirty="0"/>
          </a:p>
        </p:txBody>
      </p:sp>
    </p:spTree>
    <p:extLst>
      <p:ext uri="{BB962C8B-B14F-4D97-AF65-F5344CB8AC3E}">
        <p14:creationId xmlns:p14="http://schemas.microsoft.com/office/powerpoint/2010/main" val="3869024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49</a:t>
            </a:fld>
            <a:endParaRPr lang="en-US" dirty="0"/>
          </a:p>
        </p:txBody>
      </p:sp>
    </p:spTree>
    <p:extLst>
      <p:ext uri="{BB962C8B-B14F-4D97-AF65-F5344CB8AC3E}">
        <p14:creationId xmlns:p14="http://schemas.microsoft.com/office/powerpoint/2010/main" val="597201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percentage of organizational change efforts fail?</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More than 70 percent fail.</a:t>
            </a:r>
          </a:p>
          <a:p>
            <a:r>
              <a:rPr lang="en-US" sz="1200" kern="1200" dirty="0" smtClean="0">
                <a:solidFill>
                  <a:schemeClr val="tx1"/>
                </a:solidFill>
                <a:effectLst/>
                <a:latin typeface="+mn-lt"/>
                <a:ea typeface="+mn-ea"/>
                <a:cs typeface="+mn-cs"/>
              </a:rPr>
              <a:t>But there is something redeeming about that figure. When change efforts fail, they often do for predictable reasons. </a:t>
            </a:r>
          </a:p>
          <a:p>
            <a:r>
              <a:rPr lang="en-US" sz="1200" kern="1200" dirty="0" smtClean="0">
                <a:solidFill>
                  <a:schemeClr val="tx1"/>
                </a:solidFill>
                <a:effectLst/>
                <a:latin typeface="+mn-lt"/>
                <a:ea typeface="+mn-ea"/>
                <a:cs typeface="+mn-cs"/>
              </a:rPr>
              <a:t>A postmortem or a debriefing after a loss is important, but you have to endure the loss or death. In a postmortem, an autopsy is performed to learn why a patient died. While it may be helpful to those interested in the results, it does not help the central figure in the medial drama–the patient.</a:t>
            </a:r>
          </a:p>
          <a:p>
            <a:r>
              <a:rPr lang="en-US" sz="1200" kern="1200" dirty="0" smtClean="0">
                <a:solidFill>
                  <a:schemeClr val="tx1"/>
                </a:solidFill>
                <a:effectLst/>
                <a:latin typeface="+mn-lt"/>
                <a:ea typeface="+mn-ea"/>
                <a:cs typeface="+mn-cs"/>
              </a:rPr>
              <a:t>You can identify reasons for failure with a premortem exercise. A premortem helps prevent losses from occurring. So, it’s used to identify potential barriers and vulnerabilities before they occur.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50</a:t>
            </a:fld>
            <a:endParaRPr lang="en-US" dirty="0"/>
          </a:p>
        </p:txBody>
      </p:sp>
    </p:spTree>
    <p:extLst>
      <p:ext uri="{BB962C8B-B14F-4D97-AF65-F5344CB8AC3E}">
        <p14:creationId xmlns:p14="http://schemas.microsoft.com/office/powerpoint/2010/main" val="3402475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There are four steps. Take these steps back to your team and complete the premortem exercise during your first surgical safety meeting. </a:t>
            </a:r>
          </a:p>
          <a:p>
            <a:r>
              <a:rPr lang="en-US" sz="1200" kern="1200" dirty="0" smtClean="0">
                <a:solidFill>
                  <a:schemeClr val="tx1"/>
                </a:solidFill>
                <a:effectLst/>
                <a:latin typeface="+mn-lt"/>
                <a:ea typeface="+mn-ea"/>
                <a:cs typeface="+mn-cs"/>
              </a:rPr>
              <a:t>First, imagine that it is two years into the future, and despite all of your efforts, the project has failed catastrophically.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happened?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Maybe no one in your team is engaged. Maybe no one even ever heard of Safety Program for Surgery and patient care hasn’t improved.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does your worst-case scenario look like?</a:t>
            </a:r>
            <a:r>
              <a:rPr lang="en-US" dirty="0" smtClean="0">
                <a:effectLst/>
              </a:rPr>
              <a:t> </a:t>
            </a:r>
            <a:endParaRPr lang="en-US" b="1"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51</a:t>
            </a:fld>
            <a:endParaRPr lang="en-US" dirty="0"/>
          </a:p>
        </p:txBody>
      </p:sp>
    </p:spTree>
    <p:extLst>
      <p:ext uri="{BB962C8B-B14F-4D97-AF65-F5344CB8AC3E}">
        <p14:creationId xmlns:p14="http://schemas.microsoft.com/office/powerpoint/2010/main" val="2464048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step two, you want to think about what could have caused your project to fail. So, take a couple minutes and brainstorm all of the reasons that the failure occurred.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Was your staff overburdened or were there too many competing priorities? </a:t>
            </a:r>
          </a:p>
          <a:p>
            <a:r>
              <a:rPr lang="en-US" sz="1200" kern="1200" dirty="0" smtClean="0">
                <a:solidFill>
                  <a:schemeClr val="tx1"/>
                </a:solidFill>
                <a:effectLst/>
                <a:latin typeface="+mn-lt"/>
                <a:ea typeface="+mn-ea"/>
                <a:cs typeface="+mn-cs"/>
              </a:rPr>
              <a:t>What happened? </a:t>
            </a:r>
          </a:p>
          <a:p>
            <a:r>
              <a:rPr lang="en-US" sz="1200" kern="1200" dirty="0" smtClean="0">
                <a:solidFill>
                  <a:schemeClr val="tx1"/>
                </a:solidFill>
                <a:effectLst/>
                <a:latin typeface="+mn-lt"/>
                <a:ea typeface="+mn-ea"/>
                <a:cs typeface="+mn-cs"/>
              </a:rPr>
              <a:t>What could have caused your project to fail?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52</a:t>
            </a:fld>
            <a:endParaRPr lang="en-US" dirty="0"/>
          </a:p>
        </p:txBody>
      </p:sp>
    </p:spTree>
    <p:extLst>
      <p:ext uri="{BB962C8B-B14F-4D97-AF65-F5344CB8AC3E}">
        <p14:creationId xmlns:p14="http://schemas.microsoft.com/office/powerpoint/2010/main" val="402765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Nationwide, we have made remarkable progress in specific measures to improve surgical care and reduce surgical-site infection, like giving the right antibiotic at the right time or clipping the skin as opposed to shaving the skin prior to a surgical incision as part of the Surgical Care Improvement Project, or SCIP. Yet, for the most part, these improvements have not translated into reduced infection rates or to improved outcomes.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might that be?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There are at least two important reasons. First, surgical site infections are exceedingly complex, and there are likely many defects, in addition to the SCIP measures, that come into play. For example, preventing surgical site infections is not just about giving the right antibiotic at the right time, but also about making sure patients receive the right dose of antibiotic and/or that those antibiotics are appropriately redosed. Similarly, we need to go beyond asking whether skin was shaved. Are we using the right agent for skin prep? Is the quality of skin prep appropriate to prevent surgical site infections?</a:t>
            </a:r>
          </a:p>
          <a:p>
            <a:r>
              <a:rPr lang="en-US" sz="1200" kern="1200" dirty="0" smtClean="0">
                <a:solidFill>
                  <a:schemeClr val="tx1"/>
                </a:solidFill>
                <a:effectLst/>
                <a:latin typeface="+mn-lt"/>
                <a:ea typeface="+mn-ea"/>
                <a:cs typeface="+mn-cs"/>
              </a:rPr>
              <a:t>The second reason these improvements have likely not translated into improved outcomes is that, for many hospitals, SCIP has become an exercise in “checking the box.” We often align our documentation, for example, to meet SCIP criteria. But for these improvement efforts to be successful, it takes much more than checking boxes. Our frontline staff needs to be engaged and to find value in their work. Until our staff is engaged rather than simply compliant when it comes to checking boxes, our patients are unlikely to see better outcomes despite our continued focus on SCIP measures.</a:t>
            </a:r>
          </a:p>
          <a:p>
            <a:r>
              <a:rPr lang="en-US" sz="1200" b="1"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Appropriate hair removal – Surgery patients needing hair removed from the surgical area before surgery, who had hair removed using a safer method (electric clippers or hair removal cream – not a razor</a:t>
            </a:r>
          </a:p>
          <a:p>
            <a:r>
              <a:rPr lang="en-US" sz="1200" kern="1200" dirty="0" smtClean="0">
                <a:solidFill>
                  <a:schemeClr val="tx1"/>
                </a:solidFill>
                <a:effectLst/>
                <a:latin typeface="+mn-lt"/>
                <a:ea typeface="+mn-ea"/>
                <a:cs typeface="+mn-cs"/>
              </a:rPr>
              <a:t>Timely receipt of antibiotic – Surgery patients who were given an antibiotic at the right time (within one hour before surgery) to help prevent infection</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1391090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step three, think about what actions you can take to prevent that failure from occurring. Prioritize the list generated in step two and identify ways that you can address the top two or three items. Also decide which contributing elements are most likely to occur and/or which are the easiest to fix. Basically, identify the low-hanging fruit. Then create a concrete plan to address those issues as well.</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specific actions can you take to avoid or manage these concerns?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53</a:t>
            </a:fld>
            <a:endParaRPr lang="en-US" dirty="0"/>
          </a:p>
        </p:txBody>
      </p:sp>
    </p:spTree>
    <p:extLst>
      <p:ext uri="{BB962C8B-B14F-4D97-AF65-F5344CB8AC3E}">
        <p14:creationId xmlns:p14="http://schemas.microsoft.com/office/powerpoint/2010/main" val="2739342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four involves revisiting the premortem. Review the list of things that might have caused your project to fail, and as the project continues, sensitize yourself to the things that you anticipated. Also, add any emerging obstacles.</a:t>
            </a:r>
          </a:p>
          <a:p>
            <a:r>
              <a:rPr lang="en-US" sz="1200" kern="1200" dirty="0" smtClean="0">
                <a:solidFill>
                  <a:schemeClr val="tx1"/>
                </a:solidFill>
                <a:effectLst/>
                <a:latin typeface="+mn-lt"/>
                <a:ea typeface="+mn-ea"/>
                <a:cs typeface="+mn-cs"/>
              </a:rPr>
              <a:t>I think as clinicians we learn to anticipate problems. That’s the same frame of mind to maintain through this project. Anticipate the reasons for failure and try to mitigate them before they can derail project success.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54</a:t>
            </a:fld>
            <a:endParaRPr lang="en-US" dirty="0"/>
          </a:p>
        </p:txBody>
      </p:sp>
    </p:spTree>
    <p:extLst>
      <p:ext uri="{BB962C8B-B14F-4D97-AF65-F5344CB8AC3E}">
        <p14:creationId xmlns:p14="http://schemas.microsoft.com/office/powerpoint/2010/main" val="3894923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Below is a summary of the different steps of the premortem.</a:t>
            </a:r>
          </a:p>
          <a:p>
            <a:pPr marL="228600" lvl="0" indent="-228600">
              <a:buFont typeface="+mj-lt"/>
              <a:buAutoNum type="arabicPeriod"/>
            </a:pPr>
            <a:r>
              <a:rPr lang="en-US" sz="1200" kern="1200" dirty="0" smtClean="0">
                <a:solidFill>
                  <a:schemeClr val="tx1"/>
                </a:solidFill>
                <a:effectLst/>
                <a:latin typeface="+mn-lt"/>
                <a:ea typeface="+mn-ea"/>
                <a:cs typeface="+mn-cs"/>
              </a:rPr>
              <a:t>Two years out, what does the worst-case scenario look like?</a:t>
            </a:r>
          </a:p>
          <a:p>
            <a:pPr marL="228600" lvl="0" indent="-228600">
              <a:buFont typeface="+mj-lt"/>
              <a:buAutoNum type="arabicPeriod"/>
            </a:pPr>
            <a:r>
              <a:rPr lang="en-US" sz="1200" kern="1200" dirty="0" smtClean="0">
                <a:solidFill>
                  <a:schemeClr val="tx1"/>
                </a:solidFill>
                <a:effectLst/>
                <a:latin typeface="+mn-lt"/>
                <a:ea typeface="+mn-ea"/>
                <a:cs typeface="+mn-cs"/>
              </a:rPr>
              <a:t>What could have caused your project to fail?</a:t>
            </a:r>
          </a:p>
          <a:p>
            <a:pPr marL="228600" lvl="0" indent="-228600">
              <a:buFont typeface="+mj-lt"/>
              <a:buAutoNum type="arabicPeriod"/>
            </a:pPr>
            <a:r>
              <a:rPr lang="en-US" sz="1200" kern="1200" dirty="0" smtClean="0">
                <a:solidFill>
                  <a:schemeClr val="tx1"/>
                </a:solidFill>
                <a:effectLst/>
                <a:latin typeface="+mn-lt"/>
                <a:ea typeface="+mn-ea"/>
                <a:cs typeface="+mn-cs"/>
              </a:rPr>
              <a:t>What specific actions can you take to avoid or manage these issues?</a:t>
            </a:r>
          </a:p>
          <a:p>
            <a:pPr marL="228600" lvl="0" indent="-228600">
              <a:buFont typeface="+mj-lt"/>
              <a:buAutoNum type="arabicPeriod"/>
            </a:pPr>
            <a:r>
              <a:rPr lang="en-US" sz="1200" kern="1200" dirty="0" smtClean="0">
                <a:solidFill>
                  <a:schemeClr val="tx1"/>
                </a:solidFill>
                <a:effectLst/>
                <a:latin typeface="+mn-lt"/>
                <a:ea typeface="+mn-ea"/>
                <a:cs typeface="+mn-cs"/>
              </a:rPr>
              <a:t>Review and anticipate potential problems throughout the project.</a:t>
            </a:r>
          </a:p>
          <a:p>
            <a:r>
              <a:rPr lang="en-US" sz="1200" kern="1200" dirty="0" smtClean="0">
                <a:solidFill>
                  <a:schemeClr val="tx1"/>
                </a:solidFill>
                <a:effectLst/>
                <a:latin typeface="+mn-lt"/>
                <a:ea typeface="+mn-ea"/>
                <a:cs typeface="+mn-cs"/>
              </a:rPr>
              <a:t>Complete this premortem exercise with your surgical safety team.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55</a:t>
            </a:fld>
            <a:endParaRPr lang="en-US" dirty="0"/>
          </a:p>
        </p:txBody>
      </p:sp>
    </p:spTree>
    <p:extLst>
      <p:ext uri="{BB962C8B-B14F-4D97-AF65-F5344CB8AC3E}">
        <p14:creationId xmlns:p14="http://schemas.microsoft.com/office/powerpoint/2010/main" val="187471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Safety Program for Surgery is funded by the Agency for Healthcare Research and Quality, or AHRQ.</a:t>
            </a:r>
          </a:p>
          <a:p>
            <a:r>
              <a:rPr lang="en-US" sz="1200" kern="1200" dirty="0" smtClean="0">
                <a:solidFill>
                  <a:schemeClr val="tx1"/>
                </a:solidFill>
                <a:effectLst/>
                <a:latin typeface="+mn-lt"/>
                <a:ea typeface="+mn-ea"/>
                <a:cs typeface="+mn-cs"/>
              </a:rPr>
              <a:t>It is a national improvement effort designed to reduce SSIs and other surgical complications through CUSP, or the Comprehensive Unit-based Safety Program.</a:t>
            </a:r>
          </a:p>
          <a:p>
            <a:r>
              <a:rPr lang="en-US" sz="1200" kern="1200" dirty="0" smtClean="0">
                <a:solidFill>
                  <a:schemeClr val="tx1"/>
                </a:solidFill>
                <a:effectLst/>
                <a:latin typeface="+mn-lt"/>
                <a:ea typeface="+mn-ea"/>
                <a:cs typeface="+mn-cs"/>
              </a:rPr>
              <a:t>Participation is open to individual hospitals of all sizes in the United States through mid-2015.</a:t>
            </a:r>
          </a:p>
          <a:p>
            <a:r>
              <a:rPr lang="en-US" sz="1200" kern="1200" dirty="0" smtClean="0">
                <a:solidFill>
                  <a:schemeClr val="tx1"/>
                </a:solidFill>
                <a:effectLst/>
                <a:latin typeface="+mn-lt"/>
                <a:ea typeface="+mn-ea"/>
                <a:cs typeface="+mn-cs"/>
              </a:rPr>
              <a:t>Surgical complications take an immeasurable toll on our patients and their families. By participating in this safety program, you are part of the solution.</a:t>
            </a:r>
            <a:r>
              <a:rPr lang="en-US" dirty="0" smtClean="0">
                <a:effectLst/>
              </a:rPr>
              <a:t> </a:t>
            </a:r>
            <a:endParaRPr lang="en-US" b="1"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293478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contrast to the mature evidence for preventing central line-associated bloodstream infections or ventilator-associated pneumonia, there likely is no single way to prevent SSIs. The defects leading to SSIs vary widely across different organizations. We also recognize that many hospitals have already spent significant energy and resources and may already be successful in some areas. It doesn’t make sense to ask hospitals to refocus on areas where they are doing well. In this program, we’ll learn about hospitals that are doing well and that take three different approaches to identify their local defects. Each participating team will be asked to participate in all three approaches.</a:t>
            </a:r>
          </a:p>
          <a:p>
            <a:r>
              <a:rPr lang="en-US" sz="1200" kern="1200" dirty="0" smtClean="0">
                <a:solidFill>
                  <a:schemeClr val="tx1"/>
                </a:solidFill>
                <a:effectLst/>
                <a:latin typeface="+mn-lt"/>
                <a:ea typeface="+mn-ea"/>
                <a:cs typeface="+mn-cs"/>
              </a:rPr>
              <a:t>First, dive deep into SCIP measures to identify opportunities for improvement by auditing or collecting a time-limited amount of data. For example, in addition to evaluating if patients are getting the right antibiotics at the right time as guided by SCIP, are we giving the right dose and appropriately redosing? </a:t>
            </a:r>
          </a:p>
          <a:p>
            <a:r>
              <a:rPr lang="en-US" sz="1200" kern="1200" dirty="0" smtClean="0">
                <a:solidFill>
                  <a:schemeClr val="tx1"/>
                </a:solidFill>
                <a:effectLst/>
                <a:latin typeface="+mn-lt"/>
                <a:ea typeface="+mn-ea"/>
                <a:cs typeface="+mn-cs"/>
              </a:rPr>
              <a:t>Second, we will focus on emerging evidence like selective use of bowel preps for colon surgery, antibiotic redosing, and use of ChloraPrep skin antiseptic for skin prep.</a:t>
            </a:r>
          </a:p>
          <a:p>
            <a:r>
              <a:rPr lang="en-US" sz="1200" kern="1200" dirty="0" smtClean="0">
                <a:solidFill>
                  <a:schemeClr val="tx1"/>
                </a:solidFill>
                <a:effectLst/>
                <a:latin typeface="+mn-lt"/>
                <a:ea typeface="+mn-ea"/>
                <a:cs typeface="+mn-cs"/>
              </a:rPr>
              <a:t>Most of the interventions though, will come from the third approach.</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Simply ask your frontline staff:</a:t>
            </a:r>
          </a:p>
          <a:p>
            <a:pPr lvl="0"/>
            <a:r>
              <a:rPr lang="en-US" sz="1200" kern="1200" dirty="0" smtClean="0">
                <a:solidFill>
                  <a:schemeClr val="tx1"/>
                </a:solidFill>
                <a:effectLst/>
                <a:latin typeface="+mn-lt"/>
                <a:ea typeface="+mn-ea"/>
                <a:cs typeface="+mn-cs"/>
              </a:rPr>
              <a:t>How they think the next patient will be harmed,</a:t>
            </a:r>
          </a:p>
          <a:p>
            <a:pPr lvl="0"/>
            <a:r>
              <a:rPr lang="en-US" sz="1200" kern="1200" dirty="0" smtClean="0">
                <a:solidFill>
                  <a:schemeClr val="tx1"/>
                </a:solidFill>
                <a:effectLst/>
                <a:latin typeface="+mn-lt"/>
                <a:ea typeface="+mn-ea"/>
                <a:cs typeface="+mn-cs"/>
              </a:rPr>
              <a:t>Why they will develop an SSI, and</a:t>
            </a:r>
          </a:p>
          <a:p>
            <a:pPr lvl="0"/>
            <a:r>
              <a:rPr lang="en-US" sz="1200" kern="1200" dirty="0" smtClean="0">
                <a:solidFill>
                  <a:schemeClr val="tx1"/>
                </a:solidFill>
                <a:effectLst/>
                <a:latin typeface="+mn-lt"/>
                <a:ea typeface="+mn-ea"/>
                <a:cs typeface="+mn-cs"/>
              </a:rPr>
              <a:t>What they think we can do to prevent these complications.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reality is that our frontline staff members have tremendous wisdom. Use it. They already know how patients will be harmed because they defend against harm every day. </a:t>
            </a:r>
          </a:p>
          <a:p>
            <a:r>
              <a:rPr lang="en-US" sz="1200" kern="1200" dirty="0" smtClean="0">
                <a:solidFill>
                  <a:schemeClr val="tx1"/>
                </a:solidFill>
                <a:effectLst/>
                <a:latin typeface="+mn-lt"/>
                <a:ea typeface="+mn-ea"/>
                <a:cs typeface="+mn-cs"/>
              </a:rPr>
              <a:t>We need to learn how to embed this challenging adaptive work into local practice to help ensure our staff members find value in the work they do.</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234737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project developed through partnerships with many world-renowned organizations to deliver cutting-edge patient safety initiatives. The Agency for Healthcare Research and Quality funded the project administered by Johns Hopkins Medicine’s Armstrong Institute for Patient Safety and Quality, American College of Surgeons National Surgical Quality Improvement Program, World Health Organization, and social science experts at the University of Pennsylvania.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260792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goals of the safety program are–</a:t>
            </a:r>
          </a:p>
          <a:p>
            <a:pPr lvl="0"/>
            <a:r>
              <a:rPr lang="en-US" sz="1200" kern="1200" dirty="0" smtClean="0">
                <a:solidFill>
                  <a:schemeClr val="tx1"/>
                </a:solidFill>
                <a:effectLst/>
                <a:latin typeface="+mn-lt"/>
                <a:ea typeface="+mn-ea"/>
                <a:cs typeface="+mn-cs"/>
              </a:rPr>
              <a:t>To decrease surgical-site infections and other complications, like venous thromboembolism, pneumonia, and readmissions, because these complications are a major driver for readmissions; and</a:t>
            </a:r>
          </a:p>
          <a:p>
            <a:r>
              <a:rPr lang="en-US" sz="1200" kern="1200" dirty="0" smtClean="0">
                <a:solidFill>
                  <a:schemeClr val="tx1"/>
                </a:solidFill>
                <a:effectLst/>
                <a:latin typeface="+mn-lt"/>
                <a:ea typeface="+mn-ea"/>
                <a:cs typeface="+mn-cs"/>
              </a:rPr>
              <a:t>To achieve significant improvements in safety culture as measured by the AHRQ HSOPS survey, or Hospital Survey on Patient Safety Culture.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411673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467600" y="6400800"/>
            <a:ext cx="1295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Overview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196901" cy="276999"/>
          </a:xfrm>
          <a:prstGeom prst="rect">
            <a:avLst/>
          </a:prstGeom>
          <a:noFill/>
        </p:spPr>
        <p:txBody>
          <a:bodyPr wrap="none" rtlCol="0">
            <a:spAutoFit/>
          </a:bodyPr>
          <a:lstStyle/>
          <a:p>
            <a:r>
              <a:rPr lang="en-US" sz="1200" dirty="0" smtClean="0">
                <a:solidFill>
                  <a:schemeClr val="bg1">
                    <a:lumMod val="65000"/>
                  </a:schemeClr>
                </a:solidFill>
              </a:rPr>
              <a:t>AHRQ Safety Program for Surgery – Onboarding </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
            </a:r>
            <a:br>
              <a:rPr lang="en-US" dirty="0" smtClean="0">
                <a:solidFill>
                  <a:schemeClr val="tx1"/>
                </a:solidFill>
              </a:rPr>
            </a:br>
            <a:r>
              <a:rPr lang="en-US" sz="4000" dirty="0" smtClean="0">
                <a:solidFill>
                  <a:schemeClr val="tx1"/>
                </a:solidFill>
              </a:rPr>
              <a:t>Program Overview</a:t>
            </a:r>
            <a:endParaRPr lang="en-US" sz="4000" dirty="0">
              <a:solidFill>
                <a:schemeClr val="tx1"/>
              </a:solidFill>
            </a:endParaRPr>
          </a:p>
        </p:txBody>
      </p:sp>
      <p:sp>
        <p:nvSpPr>
          <p:cNvPr id="6" name="Subtitle 1"/>
          <p:cNvSpPr>
            <a:spLocks noGrp="1"/>
          </p:cNvSpPr>
          <p:nvPr>
            <p:ph type="subTitle" idx="1"/>
          </p:nvPr>
        </p:nvSpPr>
        <p:spPr>
          <a:xfrm>
            <a:off x="457200" y="381000"/>
            <a:ext cx="8132262" cy="1371600"/>
          </a:xfrm>
        </p:spPr>
        <p:txBody>
          <a:bodyPr>
            <a:normAutofit fontScale="25000" lnSpcReduction="20000"/>
          </a:bodyPr>
          <a:lstStyle/>
          <a:p>
            <a:pPr>
              <a:spcBef>
                <a:spcPts val="0"/>
              </a:spcBef>
            </a:pPr>
            <a:r>
              <a:rPr lang="en-US" sz="16000" dirty="0">
                <a:solidFill>
                  <a:schemeClr val="bg1"/>
                </a:solidFill>
              </a:rPr>
              <a:t>AHRQ Safety </a:t>
            </a:r>
            <a:r>
              <a:rPr lang="en-US" sz="16000" dirty="0" smtClean="0">
                <a:solidFill>
                  <a:schemeClr val="bg1"/>
                </a:solidFill>
              </a:rPr>
              <a:t>Program </a:t>
            </a:r>
            <a:r>
              <a:rPr lang="en-US" sz="16000" dirty="0">
                <a:solidFill>
                  <a:schemeClr val="bg1"/>
                </a:solidFill>
              </a:rPr>
              <a:t>for </a:t>
            </a:r>
            <a:r>
              <a:rPr lang="en-US" sz="16000" dirty="0" smtClean="0">
                <a:solidFill>
                  <a:schemeClr val="bg1"/>
                </a:solidFill>
              </a:rPr>
              <a:t>Surgery</a:t>
            </a:r>
          </a:p>
          <a:p>
            <a:pPr>
              <a:spcBef>
                <a:spcPts val="0"/>
              </a:spcBef>
            </a:pPr>
            <a:endParaRPr lang="en-US" sz="2800" dirty="0" smtClean="0">
              <a:solidFill>
                <a:schemeClr val="bg1"/>
              </a:solidFill>
            </a:endParaRPr>
          </a:p>
          <a:p>
            <a:pPr>
              <a:spcBef>
                <a:spcPts val="0"/>
              </a:spcBef>
            </a:pPr>
            <a:endParaRPr lang="en-US" sz="2800" dirty="0">
              <a:solidFill>
                <a:schemeClr val="bg1"/>
              </a:solidFill>
            </a:endParaRPr>
          </a:p>
          <a:p>
            <a:pPr>
              <a:spcBef>
                <a:spcPts val="0"/>
              </a:spcBef>
            </a:pPr>
            <a:endParaRPr lang="en-US" sz="8000" dirty="0" smtClean="0">
              <a:solidFill>
                <a:schemeClr val="bg1"/>
              </a:solidFill>
            </a:endParaRPr>
          </a:p>
          <a:p>
            <a:pPr>
              <a:spcBef>
                <a:spcPts val="0"/>
              </a:spcBef>
            </a:pPr>
            <a:r>
              <a:rPr lang="en-US" sz="11200" dirty="0" smtClean="0">
                <a:solidFill>
                  <a:schemeClr val="bg1"/>
                </a:solidFill>
              </a:rPr>
              <a:t>Onboarding</a:t>
            </a:r>
            <a:endParaRPr lang="en-US" sz="11200" dirty="0">
              <a:solidFill>
                <a:schemeClr val="bg1"/>
              </a:solidFill>
            </a:endParaRPr>
          </a:p>
        </p:txBody>
      </p:sp>
      <p:sp>
        <p:nvSpPr>
          <p:cNvPr id="4" name="TextBox 3"/>
          <p:cNvSpPr txBox="1"/>
          <p:nvPr/>
        </p:nvSpPr>
        <p:spPr>
          <a:xfrm>
            <a:off x="6303130" y="5249917"/>
            <a:ext cx="2286332" cy="461665"/>
          </a:xfrm>
          <a:prstGeom prst="rect">
            <a:avLst/>
          </a:prstGeom>
          <a:noFill/>
        </p:spPr>
        <p:txBody>
          <a:bodyPr wrap="none" rtlCol="0">
            <a:spAutoFit/>
          </a:bodyPr>
          <a:lstStyle/>
          <a:p>
            <a:pPr algn="r"/>
            <a:r>
              <a:rPr lang="en-US" sz="1200" dirty="0" smtClean="0"/>
              <a:t>AHRQ Pub No. 16(18)-0004-15-EF</a:t>
            </a:r>
          </a:p>
          <a:p>
            <a:pPr algn="r"/>
            <a:r>
              <a:rPr lang="en-US" sz="1200" dirty="0" smtClean="0"/>
              <a:t>December 2017</a:t>
            </a:r>
            <a:endParaRPr lang="en-US" sz="1200" dirty="0"/>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dirty="0" smtClean="0"/>
              <a:t>Key Concepts:  Technical </a:t>
            </a:r>
            <a:r>
              <a:rPr lang="en-US" dirty="0"/>
              <a:t>a</a:t>
            </a:r>
            <a:r>
              <a:rPr lang="en-US" dirty="0" smtClean="0"/>
              <a:t>nd Adaptive Work</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25383088"/>
              </p:ext>
            </p:extLst>
          </p:nvPr>
        </p:nvGraphicFramePr>
        <p:xfrm>
          <a:off x="457200" y="1600200"/>
          <a:ext cx="8229600" cy="397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38600" y="3200400"/>
            <a:ext cx="1040732" cy="830997"/>
          </a:xfrm>
          <a:prstGeom prst="rect">
            <a:avLst/>
          </a:prstGeom>
          <a:noFill/>
        </p:spPr>
        <p:txBody>
          <a:bodyPr wrap="none" rtlCol="0">
            <a:spAutoFit/>
          </a:bodyPr>
          <a:lstStyle/>
          <a:p>
            <a:pPr algn="ctr"/>
            <a:r>
              <a:rPr lang="en-US" sz="2400" b="1" i="1" dirty="0" smtClean="0">
                <a:solidFill>
                  <a:schemeClr val="bg1">
                    <a:lumMod val="95000"/>
                  </a:schemeClr>
                </a:solidFill>
              </a:rPr>
              <a:t>Sweet </a:t>
            </a:r>
          </a:p>
          <a:p>
            <a:pPr algn="ctr"/>
            <a:r>
              <a:rPr lang="en-US" sz="2400" b="1" i="1" dirty="0" smtClean="0">
                <a:solidFill>
                  <a:schemeClr val="bg1">
                    <a:lumMod val="95000"/>
                  </a:schemeClr>
                </a:solidFill>
              </a:rPr>
              <a:t>Spot</a:t>
            </a:r>
            <a:endParaRPr lang="en-US" sz="2400" b="1" i="1" dirty="0">
              <a:solidFill>
                <a:schemeClr val="bg1">
                  <a:lumMod val="95000"/>
                </a:schemeClr>
              </a:solidFill>
            </a:endParaRPr>
          </a:p>
        </p:txBody>
      </p:sp>
    </p:spTree>
    <p:extLst>
      <p:ext uri="{BB962C8B-B14F-4D97-AF65-F5344CB8AC3E}">
        <p14:creationId xmlns:p14="http://schemas.microsoft.com/office/powerpoint/2010/main" val="370525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Concepts:  </a:t>
            </a:r>
            <a:r>
              <a:rPr lang="en-US" dirty="0" smtClean="0"/>
              <a:t>Technical </a:t>
            </a:r>
            <a:r>
              <a:rPr lang="en-US" dirty="0"/>
              <a:t>and Adaptive </a:t>
            </a:r>
            <a:r>
              <a:rPr lang="en-US" dirty="0" smtClean="0"/>
              <a:t>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7033978"/>
              </p:ext>
            </p:extLst>
          </p:nvPr>
        </p:nvGraphicFramePr>
        <p:xfrm>
          <a:off x="533400" y="1600200"/>
          <a:ext cx="8229600" cy="3839197"/>
        </p:xfrm>
        <a:graphic>
          <a:graphicData uri="http://schemas.openxmlformats.org/drawingml/2006/table">
            <a:tbl>
              <a:tblPr firstRow="1" bandRow="1">
                <a:tableStyleId>{10A1B5D5-9B99-4C35-A422-299274C87663}</a:tableStyleId>
              </a:tblPr>
              <a:tblGrid>
                <a:gridCol w="4114800"/>
                <a:gridCol w="4114800"/>
              </a:tblGrid>
              <a:tr h="685800">
                <a:tc>
                  <a:txBody>
                    <a:bodyPr/>
                    <a:lstStyle/>
                    <a:p>
                      <a:pPr algn="l">
                        <a:spcAft>
                          <a:spcPts val="1200"/>
                        </a:spcAft>
                      </a:pPr>
                      <a:r>
                        <a:rPr lang="en-US" sz="2400" dirty="0" smtClean="0"/>
                        <a:t>TECHNICAL WORK</a:t>
                      </a:r>
                      <a:endParaRPr lang="en-US" sz="2400" dirty="0">
                        <a:solidFill>
                          <a:schemeClr val="bg1"/>
                        </a:solidFill>
                        <a:latin typeface="Gill Sans"/>
                        <a:cs typeface="Gill Sans"/>
                      </a:endParaRPr>
                    </a:p>
                  </a:txBody>
                  <a:tcPr marL="92295" marR="92295" anchor="ctr"/>
                </a:tc>
                <a:tc>
                  <a:txBody>
                    <a:bodyPr/>
                    <a:lstStyle/>
                    <a:p>
                      <a:pPr algn="l">
                        <a:spcAft>
                          <a:spcPts val="1200"/>
                        </a:spcAft>
                      </a:pPr>
                      <a:r>
                        <a:rPr lang="en-US" sz="2400" dirty="0" smtClean="0"/>
                        <a:t>ADAPTIVE WORK</a:t>
                      </a:r>
                      <a:endParaRPr lang="en-US" sz="2400" dirty="0">
                        <a:latin typeface="Gill Sans"/>
                        <a:cs typeface="Gill Sans"/>
                      </a:endParaRPr>
                    </a:p>
                  </a:txBody>
                  <a:tcPr marL="92295" marR="92295" anchor="ctr"/>
                </a:tc>
              </a:tr>
              <a:tr h="1112519">
                <a:tc>
                  <a:txBody>
                    <a:bodyPr/>
                    <a:lstStyle/>
                    <a:p>
                      <a:pPr marL="0" marR="0" indent="0" algn="l" defTabSz="914400" rtl="0" eaLnBrk="1" fontAlgn="auto" latinLnBrk="0" hangingPunct="1">
                        <a:lnSpc>
                          <a:spcPct val="100000"/>
                        </a:lnSpc>
                        <a:spcBef>
                          <a:spcPts val="0"/>
                        </a:spcBef>
                        <a:spcAft>
                          <a:spcPts val="1200"/>
                        </a:spcAft>
                        <a:buClrTx/>
                        <a:buSzTx/>
                        <a:buFont typeface="Arial"/>
                        <a:buNone/>
                        <a:tabLst/>
                        <a:defRPr/>
                      </a:pPr>
                      <a:r>
                        <a:rPr lang="en-US" sz="1800" dirty="0" smtClean="0"/>
                        <a:t>Procedural components of work, like performing skin prep</a:t>
                      </a:r>
                      <a:endParaRPr lang="en-US" sz="1800" dirty="0" smtClean="0">
                        <a:latin typeface="Gill Sans"/>
                        <a:cs typeface="Gill Sans"/>
                      </a:endParaRPr>
                    </a:p>
                  </a:txBody>
                  <a:tcPr marL="92295" marR="92295"/>
                </a:tc>
                <a:tc>
                  <a:txBody>
                    <a:bodyPr/>
                    <a:lstStyle/>
                    <a:p>
                      <a:pPr marL="0" marR="0" indent="0" algn="l" defTabSz="914400" rtl="0" eaLnBrk="1" fontAlgn="auto" latinLnBrk="0" hangingPunct="1">
                        <a:lnSpc>
                          <a:spcPct val="100000"/>
                        </a:lnSpc>
                        <a:spcBef>
                          <a:spcPts val="0"/>
                        </a:spcBef>
                        <a:spcAft>
                          <a:spcPts val="1200"/>
                        </a:spcAft>
                        <a:buClrTx/>
                        <a:buSzTx/>
                        <a:buFont typeface="Arial"/>
                        <a:buNone/>
                        <a:tabLst/>
                        <a:defRPr/>
                      </a:pPr>
                      <a:r>
                        <a:rPr lang="en-US" sz="1800" dirty="0" smtClean="0"/>
                        <a:t>The “intangible” components of work, like ensuring an operating</a:t>
                      </a:r>
                      <a:r>
                        <a:rPr lang="en-US" sz="1800" baseline="0" dirty="0" smtClean="0"/>
                        <a:t> room</a:t>
                      </a:r>
                      <a:r>
                        <a:rPr lang="en-US" sz="1800" dirty="0" smtClean="0"/>
                        <a:t> team holds members accountable for quality skin prep</a:t>
                      </a:r>
                      <a:endParaRPr lang="en-US" sz="1800" dirty="0" smtClean="0">
                        <a:latin typeface="Gill Sans"/>
                        <a:cs typeface="Gill Sans"/>
                      </a:endParaRPr>
                    </a:p>
                  </a:txBody>
                  <a:tcPr marL="92295" marR="92295"/>
                </a:tc>
              </a:tr>
              <a:tr h="1371600">
                <a:tc>
                  <a:txBody>
                    <a:bodyPr/>
                    <a:lstStyle/>
                    <a:p>
                      <a:pPr marL="0" marR="0" indent="0" algn="l" defTabSz="914400" rtl="0" eaLnBrk="1" fontAlgn="auto" latinLnBrk="0" hangingPunct="1">
                        <a:lnSpc>
                          <a:spcPct val="100000"/>
                        </a:lnSpc>
                        <a:spcBef>
                          <a:spcPts val="0"/>
                        </a:spcBef>
                        <a:spcAft>
                          <a:spcPts val="1200"/>
                        </a:spcAft>
                        <a:buClrTx/>
                        <a:buSzTx/>
                        <a:buFont typeface="Arial"/>
                        <a:buNone/>
                        <a:tabLst/>
                        <a:defRPr/>
                      </a:pPr>
                      <a:r>
                        <a:rPr lang="en-US" sz="1800" dirty="0" smtClean="0"/>
                        <a:t>Work that we know we “should” do, like letting skin prep dry before incision </a:t>
                      </a:r>
                      <a:endParaRPr lang="en-US" sz="1800" dirty="0" smtClean="0">
                        <a:latin typeface="Gill Sans"/>
                        <a:cs typeface="Gill Sans"/>
                      </a:endParaRPr>
                    </a:p>
                  </a:txBody>
                  <a:tcPr marL="92295" marR="92295"/>
                </a:tc>
                <a:tc>
                  <a:txBody>
                    <a:bodyPr/>
                    <a:lstStyle/>
                    <a:p>
                      <a:pPr marL="0" marR="0" indent="0" algn="l" defTabSz="914400" rtl="0" eaLnBrk="1" fontAlgn="auto" latinLnBrk="0" hangingPunct="1">
                        <a:lnSpc>
                          <a:spcPct val="100000"/>
                        </a:lnSpc>
                        <a:spcBef>
                          <a:spcPts val="0"/>
                        </a:spcBef>
                        <a:spcAft>
                          <a:spcPts val="1200"/>
                        </a:spcAft>
                        <a:buClrTx/>
                        <a:buSzTx/>
                        <a:buFont typeface="Arial"/>
                        <a:buNone/>
                        <a:tabLst/>
                        <a:defRPr/>
                      </a:pPr>
                      <a:r>
                        <a:rPr lang="en-US" sz="1800" dirty="0" smtClean="0"/>
                        <a:t>Work that</a:t>
                      </a:r>
                      <a:r>
                        <a:rPr lang="en-US" sz="1800" baseline="0" dirty="0" smtClean="0"/>
                        <a:t> shapes the attitudes, beliefs, and values of clinicians, so they consistently perform tasks the way they know they “should”</a:t>
                      </a:r>
                      <a:endParaRPr lang="en-US" sz="1800" dirty="0" smtClean="0">
                        <a:latin typeface="Gill Sans"/>
                        <a:cs typeface="Gill Sans"/>
                      </a:endParaRPr>
                    </a:p>
                  </a:txBody>
                  <a:tcPr marL="92295" marR="92295"/>
                </a:tc>
              </a:tr>
              <a:tr h="593077">
                <a:tc>
                  <a:txBody>
                    <a:bodyPr/>
                    <a:lstStyle/>
                    <a:p>
                      <a:pPr marL="0" marR="0" indent="0" algn="l" defTabSz="914400" rtl="0" eaLnBrk="1" fontAlgn="auto" latinLnBrk="0" hangingPunct="1">
                        <a:lnSpc>
                          <a:spcPct val="100000"/>
                        </a:lnSpc>
                        <a:spcBef>
                          <a:spcPts val="0"/>
                        </a:spcBef>
                        <a:spcAft>
                          <a:spcPts val="1200"/>
                        </a:spcAft>
                        <a:buClrTx/>
                        <a:buSzTx/>
                        <a:buFont typeface="Arial"/>
                        <a:buNone/>
                        <a:tabLst/>
                        <a:defRPr/>
                      </a:pPr>
                      <a:r>
                        <a:rPr lang="en-US" sz="1800" dirty="0" smtClean="0"/>
                        <a:t>Evidence-based interventions</a:t>
                      </a:r>
                      <a:endParaRPr lang="en-US" sz="1800" dirty="0" smtClean="0">
                        <a:latin typeface="Gill Sans"/>
                        <a:cs typeface="Gill Sans"/>
                      </a:endParaRPr>
                    </a:p>
                  </a:txBody>
                  <a:tcPr marL="92295" marR="92295"/>
                </a:tc>
                <a:tc>
                  <a:txBody>
                    <a:bodyPr/>
                    <a:lstStyle/>
                    <a:p>
                      <a:pPr marL="0" marR="0" indent="0" algn="l" defTabSz="914400" rtl="0" eaLnBrk="1" fontAlgn="auto" latinLnBrk="0" hangingPunct="1">
                        <a:lnSpc>
                          <a:spcPct val="100000"/>
                        </a:lnSpc>
                        <a:spcBef>
                          <a:spcPts val="0"/>
                        </a:spcBef>
                        <a:spcAft>
                          <a:spcPts val="1200"/>
                        </a:spcAft>
                        <a:buClrTx/>
                        <a:buSzTx/>
                        <a:buFont typeface="Arial"/>
                        <a:buNone/>
                        <a:tabLst/>
                        <a:defRPr/>
                      </a:pPr>
                      <a:r>
                        <a:rPr lang="en-US" sz="1800" dirty="0" smtClean="0"/>
                        <a:t>Local culture</a:t>
                      </a:r>
                      <a:endParaRPr lang="en-US" sz="1800" dirty="0" smtClean="0">
                        <a:latin typeface="Gill Sans"/>
                        <a:cs typeface="Gill Sans"/>
                      </a:endParaRPr>
                    </a:p>
                  </a:txBody>
                  <a:tcPr marL="92295" marR="92295"/>
                </a:tc>
              </a:tr>
            </a:tbl>
          </a:graphicData>
        </a:graphic>
      </p:graphicFrame>
      <p:sp>
        <p:nvSpPr>
          <p:cNvPr id="7"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endParaRPr>
          </a:p>
        </p:txBody>
      </p:sp>
    </p:spTree>
    <p:extLst>
      <p:ext uri="{BB962C8B-B14F-4D97-AF65-F5344CB8AC3E}">
        <p14:creationId xmlns:p14="http://schemas.microsoft.com/office/powerpoint/2010/main" val="92946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cs typeface="Arial"/>
              </a:rPr>
              <a:t>Comprehensive Unit-</a:t>
            </a:r>
            <a:r>
              <a:rPr lang="en-US" dirty="0" smtClean="0">
                <a:cs typeface="Arial"/>
              </a:rPr>
              <a:t>based Safety Program</a:t>
            </a:r>
            <a:endParaRPr lang="en-US" i="1" baseline="30000" dirty="0"/>
          </a:p>
        </p:txBody>
      </p:sp>
      <p:sp>
        <p:nvSpPr>
          <p:cNvPr id="4" name="Content Placeholder 3"/>
          <p:cNvSpPr>
            <a:spLocks noGrp="1"/>
          </p:cNvSpPr>
          <p:nvPr>
            <p:ph idx="1"/>
          </p:nvPr>
        </p:nvSpPr>
        <p:spPr/>
        <p:txBody>
          <a:bodyPr>
            <a:noAutofit/>
          </a:bodyPr>
          <a:lstStyle/>
          <a:p>
            <a:pPr marL="0" indent="0">
              <a:spcBef>
                <a:spcPts val="0"/>
              </a:spcBef>
              <a:spcAft>
                <a:spcPts val="1200"/>
              </a:spcAft>
              <a:buNone/>
            </a:pPr>
            <a:r>
              <a:rPr lang="en-US" i="1" dirty="0">
                <a:solidFill>
                  <a:srgbClr val="4BACC6"/>
                </a:solidFill>
                <a:cs typeface="Tahoma" pitchFamily="34" charset="0"/>
              </a:rPr>
              <a:t>CUSP is a model to guide adaptive </a:t>
            </a:r>
            <a:r>
              <a:rPr lang="en-US" i="1" dirty="0" smtClean="0">
                <a:solidFill>
                  <a:srgbClr val="4BACC6"/>
                </a:solidFill>
                <a:cs typeface="Tahoma" pitchFamily="34" charset="0"/>
              </a:rPr>
              <a:t>work</a:t>
            </a:r>
            <a:r>
              <a:rPr lang="en-US" i="1" baseline="30000" dirty="0" smtClean="0">
                <a:solidFill>
                  <a:srgbClr val="4BACC6"/>
                </a:solidFill>
                <a:cs typeface="Tahoma" pitchFamily="34" charset="0"/>
              </a:rPr>
              <a:t>3</a:t>
            </a:r>
            <a:endParaRPr lang="en-US" dirty="0">
              <a:solidFill>
                <a:srgbClr val="4BACC6"/>
              </a:solidFill>
            </a:endParaRPr>
          </a:p>
          <a:p>
            <a:pPr marL="457200" indent="-457200">
              <a:spcBef>
                <a:spcPts val="0"/>
              </a:spcBef>
              <a:spcAft>
                <a:spcPts val="1200"/>
              </a:spcAft>
              <a:buFont typeface="+mj-lt"/>
              <a:buAutoNum type="arabicPeriod"/>
            </a:pPr>
            <a:r>
              <a:rPr lang="en-US" sz="2800" dirty="0" smtClean="0"/>
              <a:t>Educate staff on the science of safety  </a:t>
            </a:r>
            <a:endParaRPr lang="en-US" sz="2800" u="sng" dirty="0">
              <a:solidFill>
                <a:srgbClr val="666666"/>
              </a:solidFill>
            </a:endParaRPr>
          </a:p>
          <a:p>
            <a:pPr marL="457200" indent="-457200">
              <a:spcBef>
                <a:spcPts val="0"/>
              </a:spcBef>
              <a:spcAft>
                <a:spcPts val="1200"/>
              </a:spcAft>
              <a:buFont typeface="+mj-lt"/>
              <a:buAutoNum type="arabicPeriod"/>
            </a:pPr>
            <a:r>
              <a:rPr lang="en-US" sz="2800" dirty="0" smtClean="0"/>
              <a:t>Identify defects</a:t>
            </a:r>
          </a:p>
          <a:p>
            <a:pPr marL="457200" indent="-457200">
              <a:spcBef>
                <a:spcPts val="0"/>
              </a:spcBef>
              <a:spcAft>
                <a:spcPts val="1200"/>
              </a:spcAft>
              <a:buFont typeface="+mj-lt"/>
              <a:buAutoNum type="arabicPeriod"/>
            </a:pPr>
            <a:r>
              <a:rPr lang="en-US" sz="2800" dirty="0" smtClean="0"/>
              <a:t>Partner with a senior </a:t>
            </a:r>
            <a:r>
              <a:rPr lang="en-US" sz="2800" dirty="0"/>
              <a:t>e</a:t>
            </a:r>
            <a:r>
              <a:rPr lang="en-US" sz="2800" dirty="0" smtClean="0"/>
              <a:t>xecutive</a:t>
            </a:r>
          </a:p>
          <a:p>
            <a:pPr marL="457200" indent="-457200">
              <a:spcBef>
                <a:spcPts val="0"/>
              </a:spcBef>
              <a:spcAft>
                <a:spcPts val="1200"/>
              </a:spcAft>
              <a:buFont typeface="+mj-lt"/>
              <a:buAutoNum type="arabicPeriod"/>
            </a:pPr>
            <a:r>
              <a:rPr lang="en-US" sz="2800" dirty="0" smtClean="0"/>
              <a:t>Learn from defects</a:t>
            </a:r>
          </a:p>
          <a:p>
            <a:pPr marL="457200" indent="-457200">
              <a:spcBef>
                <a:spcPts val="0"/>
              </a:spcBef>
              <a:spcAft>
                <a:spcPts val="1200"/>
              </a:spcAft>
              <a:buFont typeface="+mj-lt"/>
              <a:buAutoNum type="arabicPeriod"/>
            </a:pPr>
            <a:r>
              <a:rPr lang="en-US" sz="2800" dirty="0" smtClean="0"/>
              <a:t>Improve teamwork and communication</a:t>
            </a:r>
          </a:p>
        </p:txBody>
      </p:sp>
    </p:spTree>
    <p:extLst>
      <p:ext uri="{BB962C8B-B14F-4D97-AF65-F5344CB8AC3E}">
        <p14:creationId xmlns:p14="http://schemas.microsoft.com/office/powerpoint/2010/main" val="3900477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Is the Safety Program for Surgery Different?</a:t>
            </a:r>
            <a:endParaRPr lang="en-US" dirty="0"/>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a:t>Informed by </a:t>
            </a:r>
            <a:r>
              <a:rPr lang="en-US" sz="2800" dirty="0" smtClean="0"/>
              <a:t>science and backed with evidence</a:t>
            </a:r>
          </a:p>
          <a:p>
            <a:pPr>
              <a:spcBef>
                <a:spcPts val="0"/>
              </a:spcBef>
              <a:spcAft>
                <a:spcPts val="1200"/>
              </a:spcAft>
            </a:pPr>
            <a:r>
              <a:rPr lang="en-US" sz="2800" dirty="0" smtClean="0"/>
              <a:t>Led by clinicians and supported by management</a:t>
            </a:r>
          </a:p>
          <a:p>
            <a:pPr>
              <a:spcBef>
                <a:spcPts val="0"/>
              </a:spcBef>
              <a:spcAft>
                <a:spcPts val="1200"/>
              </a:spcAft>
            </a:pPr>
            <a:r>
              <a:rPr lang="en-US" sz="2800" dirty="0" smtClean="0"/>
              <a:t>Guided by national and local measures</a:t>
            </a:r>
          </a:p>
          <a:p>
            <a:pPr>
              <a:spcBef>
                <a:spcPts val="0"/>
              </a:spcBef>
              <a:spcAft>
                <a:spcPts val="1200"/>
              </a:spcAft>
            </a:pPr>
            <a:r>
              <a:rPr lang="en-US" sz="2800" dirty="0" smtClean="0"/>
              <a:t>National implementation tailored to local context</a:t>
            </a:r>
            <a:endParaRPr lang="en-US" sz="2800" dirty="0"/>
          </a:p>
        </p:txBody>
      </p:sp>
    </p:spTree>
    <p:extLst>
      <p:ext uri="{BB962C8B-B14F-4D97-AF65-F5344CB8AC3E}">
        <p14:creationId xmlns:p14="http://schemas.microsoft.com/office/powerpoint/2010/main" val="238922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a:ea typeface="ＭＳ Ｐゴシック" charset="0"/>
                <a:cs typeface="Calibri"/>
              </a:rPr>
              <a:t>Building </a:t>
            </a:r>
            <a:r>
              <a:rPr lang="en-US" dirty="0">
                <a:latin typeface="Calibri"/>
                <a:ea typeface="ＭＳ Ｐゴシック" charset="0"/>
                <a:cs typeface="Calibri"/>
              </a:rPr>
              <a:t>on </a:t>
            </a:r>
            <a:r>
              <a:rPr lang="en-US" dirty="0" smtClean="0">
                <a:latin typeface="Calibri"/>
                <a:ea typeface="ＭＳ Ｐゴシック" charset="0"/>
                <a:cs typeface="Calibri"/>
              </a:rPr>
              <a:t>Previous State-Level Success. . .</a:t>
            </a:r>
            <a:endParaRPr lang="en-US" dirty="0">
              <a:latin typeface="Calibri"/>
              <a:cs typeface="Calibri"/>
            </a:endParaRPr>
          </a:p>
        </p:txBody>
      </p:sp>
      <p:sp>
        <p:nvSpPr>
          <p:cNvPr id="4" name="Content Placeholder 3"/>
          <p:cNvSpPr>
            <a:spLocks noGrp="1"/>
          </p:cNvSpPr>
          <p:nvPr>
            <p:ph idx="1"/>
          </p:nvPr>
        </p:nvSpPr>
        <p:spPr/>
        <p:txBody>
          <a:bodyPr>
            <a:noAutofit/>
          </a:bodyPr>
          <a:lstStyle/>
          <a:p>
            <a:pPr marL="0" indent="0">
              <a:spcBef>
                <a:spcPts val="0"/>
              </a:spcBef>
              <a:spcAft>
                <a:spcPts val="1200"/>
              </a:spcAft>
              <a:buNone/>
            </a:pPr>
            <a:r>
              <a:rPr lang="en-US" sz="2800" i="1" dirty="0">
                <a:solidFill>
                  <a:schemeClr val="accent5"/>
                </a:solidFill>
                <a:ea typeface="ＭＳ Ｐゴシック" charset="0"/>
                <a:cs typeface="Calibri"/>
              </a:rPr>
              <a:t>Michigan Keystone ICU </a:t>
            </a:r>
            <a:r>
              <a:rPr lang="en-US" sz="2800" i="1" dirty="0" smtClean="0">
                <a:solidFill>
                  <a:schemeClr val="accent5"/>
                </a:solidFill>
                <a:ea typeface="ＭＳ Ｐゴシック" charset="0"/>
                <a:cs typeface="Calibri"/>
              </a:rPr>
              <a:t>program</a:t>
            </a:r>
            <a:endParaRPr lang="en-US" sz="2800" dirty="0" smtClean="0">
              <a:latin typeface="Calibri"/>
              <a:ea typeface="ＭＳ Ｐゴシック" charset="0"/>
              <a:cs typeface="Calibri"/>
            </a:endParaRPr>
          </a:p>
          <a:p>
            <a:pPr>
              <a:spcBef>
                <a:spcPts val="0"/>
              </a:spcBef>
              <a:spcAft>
                <a:spcPts val="1200"/>
              </a:spcAft>
            </a:pPr>
            <a:r>
              <a:rPr lang="en-US" sz="2800" dirty="0" smtClean="0">
                <a:latin typeface="Calibri"/>
                <a:ea typeface="ＭＳ Ｐゴシック" charset="0"/>
                <a:cs typeface="Calibri"/>
              </a:rPr>
              <a:t>Reductions </a:t>
            </a:r>
            <a:r>
              <a:rPr lang="en-US" sz="2800" dirty="0">
                <a:latin typeface="Calibri"/>
                <a:ea typeface="ＭＳ Ｐゴシック" charset="0"/>
                <a:cs typeface="Calibri"/>
              </a:rPr>
              <a:t>in central line-associated blood stream infections (CLABSI</a:t>
            </a:r>
            <a:r>
              <a:rPr lang="en-US" sz="2800" dirty="0" smtClean="0">
                <a:latin typeface="Calibri"/>
                <a:ea typeface="ＭＳ Ｐゴシック" charset="0"/>
                <a:cs typeface="Calibri"/>
              </a:rPr>
              <a:t>)</a:t>
            </a:r>
            <a:r>
              <a:rPr lang="en-US" sz="2800" baseline="30000" dirty="0" smtClean="0">
                <a:latin typeface="Calibri"/>
                <a:ea typeface="ＭＳ Ｐゴシック" charset="0"/>
                <a:cs typeface="Calibri"/>
              </a:rPr>
              <a:t>3,4</a:t>
            </a:r>
            <a:endParaRPr lang="en-US" sz="2800" dirty="0">
              <a:latin typeface="Calibri"/>
              <a:ea typeface="ＭＳ Ｐゴシック" charset="0"/>
              <a:cs typeface="Calibri"/>
            </a:endParaRPr>
          </a:p>
          <a:p>
            <a:pPr>
              <a:spcBef>
                <a:spcPts val="0"/>
              </a:spcBef>
              <a:spcAft>
                <a:spcPts val="1200"/>
              </a:spcAft>
            </a:pPr>
            <a:r>
              <a:rPr lang="en-US" sz="2800" dirty="0">
                <a:latin typeface="Calibri"/>
                <a:ea typeface="ＭＳ Ｐゴシック" charset="0"/>
                <a:cs typeface="Calibri"/>
              </a:rPr>
              <a:t>Reductions in ventilator-associated pneumonias (VAP</a:t>
            </a:r>
            <a:r>
              <a:rPr lang="en-US" sz="2800" dirty="0" smtClean="0">
                <a:latin typeface="Calibri"/>
                <a:ea typeface="ＭＳ Ｐゴシック" charset="0"/>
                <a:cs typeface="Calibri"/>
              </a:rPr>
              <a:t>)</a:t>
            </a:r>
            <a:r>
              <a:rPr lang="en-US" sz="2800" baseline="30000" dirty="0">
                <a:latin typeface="Calibri"/>
                <a:ea typeface="ＭＳ Ｐゴシック" charset="0"/>
                <a:cs typeface="Calibri"/>
              </a:rPr>
              <a:t>5</a:t>
            </a:r>
            <a:r>
              <a:rPr lang="en-US" sz="2800" dirty="0" smtClean="0">
                <a:latin typeface="Calibri"/>
                <a:ea typeface="ＭＳ Ｐゴシック" charset="0"/>
                <a:cs typeface="Calibri"/>
              </a:rPr>
              <a:t> </a:t>
            </a:r>
          </a:p>
          <a:p>
            <a:pPr>
              <a:spcBef>
                <a:spcPts val="0"/>
              </a:spcBef>
              <a:spcAft>
                <a:spcPts val="1200"/>
              </a:spcAft>
            </a:pPr>
            <a:r>
              <a:rPr lang="en-US" sz="2800" dirty="0" smtClean="0">
                <a:latin typeface="Calibri"/>
                <a:ea typeface="ＭＳ Ｐゴシック" charset="0"/>
                <a:cs typeface="Calibri"/>
              </a:rPr>
              <a:t>Improvements in safety climate in intensive care units (ICUs)</a:t>
            </a:r>
            <a:r>
              <a:rPr lang="en-US" sz="2800" baseline="30000" dirty="0" smtClean="0">
                <a:latin typeface="Calibri"/>
                <a:ea typeface="ＭＳ Ｐゴシック" charset="0"/>
                <a:cs typeface="Calibri"/>
              </a:rPr>
              <a:t>6</a:t>
            </a:r>
            <a:r>
              <a:rPr lang="en-US" sz="2800" dirty="0" smtClean="0">
                <a:latin typeface="Calibri"/>
                <a:ea typeface="ＭＳ Ｐゴシック" charset="0"/>
                <a:cs typeface="Calibri"/>
              </a:rPr>
              <a:t> </a:t>
            </a:r>
            <a:endParaRPr lang="en-US" sz="2800" dirty="0">
              <a:latin typeface="Calibri"/>
              <a:ea typeface="ＭＳ Ｐゴシック" charset="0"/>
              <a:cs typeface="Calibri"/>
            </a:endParaRPr>
          </a:p>
          <a:p>
            <a:pPr lvl="1">
              <a:spcBef>
                <a:spcPts val="0"/>
              </a:spcBef>
              <a:spcAft>
                <a:spcPts val="1200"/>
              </a:spcAft>
            </a:pPr>
            <a:endParaRPr lang="en-US" sz="1600" dirty="0" smtClean="0">
              <a:latin typeface="Calibri"/>
              <a:cs typeface="Calibri"/>
            </a:endParaRPr>
          </a:p>
          <a:p>
            <a:pPr lvl="1">
              <a:spcBef>
                <a:spcPts val="0"/>
              </a:spcBef>
              <a:spcAft>
                <a:spcPts val="1200"/>
              </a:spcAft>
            </a:pPr>
            <a:endParaRPr lang="en-US" sz="1600" dirty="0">
              <a:latin typeface="Calibri"/>
              <a:cs typeface="Calibri"/>
            </a:endParaRPr>
          </a:p>
          <a:p>
            <a:pPr lvl="1">
              <a:spcBef>
                <a:spcPts val="0"/>
              </a:spcBef>
              <a:spcAft>
                <a:spcPts val="1200"/>
              </a:spcAft>
            </a:pPr>
            <a:endParaRPr lang="en-US" sz="1600" dirty="0">
              <a:latin typeface="Calibri"/>
              <a:ea typeface="ＭＳ Ｐゴシック" charset="0"/>
              <a:cs typeface="Calibri"/>
            </a:endParaRPr>
          </a:p>
          <a:p>
            <a:pPr marL="0" lvl="1" indent="0" algn="just">
              <a:spcBef>
                <a:spcPts val="0"/>
              </a:spcBef>
              <a:spcAft>
                <a:spcPts val="1200"/>
              </a:spcAft>
              <a:buSzPct val="100000"/>
              <a:buNone/>
            </a:pPr>
            <a:endParaRPr lang="en-US" sz="1600" dirty="0" smtClean="0">
              <a:latin typeface="Calibri"/>
              <a:ea typeface="ＭＳ Ｐゴシック" charset="0"/>
              <a:cs typeface="Calibri"/>
            </a:endParaRPr>
          </a:p>
        </p:txBody>
      </p:sp>
    </p:spTree>
    <p:extLst>
      <p:ext uri="{BB962C8B-B14F-4D97-AF65-F5344CB8AC3E}">
        <p14:creationId xmlns:p14="http://schemas.microsoft.com/office/powerpoint/2010/main" val="3107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 .And National-Level Highlights</a:t>
            </a:r>
            <a:endParaRPr lang="en-US" dirty="0"/>
          </a:p>
        </p:txBody>
      </p:sp>
      <p:sp>
        <p:nvSpPr>
          <p:cNvPr id="4" name="Content Placeholder 3"/>
          <p:cNvSpPr>
            <a:spLocks noGrp="1"/>
          </p:cNvSpPr>
          <p:nvPr>
            <p:ph idx="1"/>
          </p:nvPr>
        </p:nvSpPr>
        <p:spPr/>
        <p:txBody>
          <a:bodyPr>
            <a:normAutofit/>
          </a:bodyPr>
          <a:lstStyle/>
          <a:p>
            <a:pPr marL="0" indent="0">
              <a:spcAft>
                <a:spcPts val="600"/>
              </a:spcAft>
              <a:buNone/>
            </a:pPr>
            <a:r>
              <a:rPr lang="en-US" sz="2800" i="1" dirty="0">
                <a:solidFill>
                  <a:schemeClr val="accent5"/>
                </a:solidFill>
                <a:ea typeface="ＭＳ Ｐゴシック" charset="0"/>
              </a:rPr>
              <a:t>National On the CUSP: Stop BSI </a:t>
            </a:r>
            <a:r>
              <a:rPr lang="en-US" sz="2800" i="1" dirty="0" smtClean="0">
                <a:solidFill>
                  <a:schemeClr val="accent5"/>
                </a:solidFill>
                <a:ea typeface="ＭＳ Ｐゴシック" charset="0"/>
              </a:rPr>
              <a:t>program</a:t>
            </a:r>
            <a:r>
              <a:rPr lang="en-US" sz="2800" i="1" baseline="30000" dirty="0">
                <a:solidFill>
                  <a:schemeClr val="accent5"/>
                </a:solidFill>
                <a:ea typeface="ＭＳ Ｐゴシック" charset="0"/>
              </a:rPr>
              <a:t>7</a:t>
            </a:r>
            <a:endParaRPr lang="en-US" sz="2800" dirty="0" smtClean="0"/>
          </a:p>
          <a:p>
            <a:pPr>
              <a:spcAft>
                <a:spcPts val="600"/>
              </a:spcAft>
            </a:pPr>
            <a:r>
              <a:rPr lang="en-US" sz="2800" dirty="0" smtClean="0"/>
              <a:t>A </a:t>
            </a:r>
            <a:r>
              <a:rPr lang="en-US" sz="2800" dirty="0"/>
              <a:t>national initiative to implement a proven culture change model, </a:t>
            </a:r>
            <a:r>
              <a:rPr lang="en-US" sz="2800" dirty="0" smtClean="0"/>
              <a:t>CUSP, </a:t>
            </a:r>
            <a:r>
              <a:rPr lang="en-US" sz="2800" dirty="0"/>
              <a:t>and interventions to </a:t>
            </a:r>
            <a:r>
              <a:rPr lang="en-US" sz="2800" dirty="0" smtClean="0"/>
              <a:t>prevent CLABSI</a:t>
            </a:r>
            <a:endParaRPr lang="en-US" sz="2800" dirty="0">
              <a:latin typeface="Century Gothic" charset="0"/>
              <a:ea typeface="ＭＳ Ｐゴシック" charset="0"/>
              <a:cs typeface="Tahoma" charset="0"/>
            </a:endParaRPr>
          </a:p>
          <a:p>
            <a:pPr>
              <a:spcAft>
                <a:spcPts val="600"/>
              </a:spcAft>
            </a:pPr>
            <a:r>
              <a:rPr lang="en-US" sz="2800" dirty="0"/>
              <a:t>A total of </a:t>
            </a:r>
            <a:r>
              <a:rPr lang="en-US" sz="2800" dirty="0" smtClean="0"/>
              <a:t>1,071 intensive care units </a:t>
            </a:r>
            <a:r>
              <a:rPr lang="en-US" sz="2800" dirty="0"/>
              <a:t>in 45 S</a:t>
            </a:r>
            <a:r>
              <a:rPr lang="en-US" sz="2800" dirty="0" smtClean="0"/>
              <a:t>tates</a:t>
            </a:r>
            <a:endParaRPr lang="en-US" sz="2800" dirty="0"/>
          </a:p>
          <a:p>
            <a:pPr>
              <a:spcAft>
                <a:spcPts val="600"/>
              </a:spcAft>
            </a:pPr>
            <a:r>
              <a:rPr lang="en-US" sz="2800" dirty="0" smtClean="0"/>
              <a:t>A </a:t>
            </a:r>
            <a:r>
              <a:rPr lang="en-US" sz="2800" dirty="0"/>
              <a:t>43% reduction in CLABSI </a:t>
            </a:r>
            <a:r>
              <a:rPr lang="en-US" sz="2800" dirty="0" smtClean="0"/>
              <a:t>rates</a:t>
            </a:r>
            <a:endParaRPr lang="en-US" sz="2800" dirty="0"/>
          </a:p>
          <a:p>
            <a:pPr>
              <a:spcAft>
                <a:spcPts val="600"/>
              </a:spcAft>
            </a:pPr>
            <a:r>
              <a:rPr lang="en-US" sz="2800" dirty="0"/>
              <a:t>The number of </a:t>
            </a:r>
            <a:r>
              <a:rPr lang="en-US" sz="2800" dirty="0" smtClean="0"/>
              <a:t>intensive care units </a:t>
            </a:r>
            <a:r>
              <a:rPr lang="en-US" sz="2800" dirty="0"/>
              <a:t>that achieved CLABSI rate of </a:t>
            </a:r>
            <a:r>
              <a:rPr lang="en-US" sz="2800" dirty="0" smtClean="0"/>
              <a:t>zero </a:t>
            </a:r>
            <a:r>
              <a:rPr lang="en-US" sz="2800" dirty="0"/>
              <a:t>more than </a:t>
            </a:r>
            <a:r>
              <a:rPr lang="en-US" sz="2800" dirty="0" smtClean="0"/>
              <a:t>doubled</a:t>
            </a:r>
            <a:endParaRPr lang="en-US" sz="2800" dirty="0"/>
          </a:p>
        </p:txBody>
      </p:sp>
    </p:spTree>
    <p:extLst>
      <p:ext uri="{BB962C8B-B14F-4D97-AF65-F5344CB8AC3E}">
        <p14:creationId xmlns:p14="http://schemas.microsoft.com/office/powerpoint/2010/main" val="2204551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dirty="0" smtClean="0"/>
              <a:t>Positive Impact of CUSP on </a:t>
            </a:r>
            <a:br>
              <a:rPr lang="en-US" dirty="0" smtClean="0"/>
            </a:br>
            <a:r>
              <a:rPr lang="en-US" dirty="0" smtClean="0"/>
              <a:t>Michigan ICU Safety Culture</a:t>
            </a:r>
            <a:endParaRPr lang="en-US" dirty="0"/>
          </a:p>
        </p:txBody>
      </p:sp>
      <p:graphicFrame>
        <p:nvGraphicFramePr>
          <p:cNvPr id="4" name="Content Placeholder 4" descr="Bar graph shows positive impact of CUSP in Michigan ICUs. Percent responses to the question of whether the safety climate or teamwork climate needs improvement for the years 2004 and 2007 are shown. Statewide in 2004, 84% of respondents indicated that the safety climate needed improvement while 82% indicated that the teamwork climate needed improvement. In 2007, 23% of respondents indicated that the safety climate needed improvement while 22% indicated that teamwork needed improvement.&#10;&#10;References: Sexton JB, Berenholtz SM, Goeschel CA, et al. Assessing and improving safety climate in a large cohort of intensive care units. Crit Care Medicine. 2011 May;39(5):934-9. PMID: 21297460." title="Michigan ICU Safety Culture Chart, 2004 vs 2007"/>
          <p:cNvGraphicFramePr>
            <a:graphicFrameLocks noGrp="1" noChangeAspect="1"/>
          </p:cNvGraphicFramePr>
          <p:nvPr>
            <p:ph idx="1"/>
            <p:extLst>
              <p:ext uri="{D42A27DB-BD31-4B8C-83A1-F6EECF244321}">
                <p14:modId xmlns:p14="http://schemas.microsoft.com/office/powerpoint/2010/main" val="3651630286"/>
              </p:ext>
            </p:extLst>
          </p:nvPr>
        </p:nvGraphicFramePr>
        <p:xfrm>
          <a:off x="533400" y="1981200"/>
          <a:ext cx="8229600" cy="397351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txBox="1">
            <a:spLocks/>
          </p:cNvSpPr>
          <p:nvPr/>
        </p:nvSpPr>
        <p:spPr>
          <a:xfrm>
            <a:off x="457200" y="2133600"/>
            <a:ext cx="45720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5"/>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Arial"/>
              <a:buChar char="•"/>
            </a:pPr>
            <a:r>
              <a:rPr lang="en-US" sz="2400" kern="0" dirty="0">
                <a:latin typeface="Calibri"/>
                <a:cs typeface="Calibri"/>
              </a:rPr>
              <a:t>Less than 60% </a:t>
            </a:r>
            <a:r>
              <a:rPr lang="en-US" sz="2400" kern="0" dirty="0" smtClean="0">
                <a:latin typeface="Calibri"/>
                <a:cs typeface="Calibri"/>
              </a:rPr>
              <a:t>of ICU </a:t>
            </a:r>
            <a:r>
              <a:rPr lang="en-US" sz="2400" kern="0" dirty="0">
                <a:latin typeface="Calibri"/>
                <a:cs typeface="Calibri"/>
              </a:rPr>
              <a:t>respondents reported a “Good” safety or teamwork culture</a:t>
            </a:r>
          </a:p>
          <a:p>
            <a:pPr>
              <a:spcBef>
                <a:spcPts val="0"/>
              </a:spcBef>
              <a:spcAft>
                <a:spcPts val="600"/>
              </a:spcAft>
              <a:buFont typeface="Arial"/>
              <a:buChar char="•"/>
            </a:pPr>
            <a:r>
              <a:rPr lang="en-US" sz="2400" kern="0" dirty="0" smtClean="0">
                <a:latin typeface="Calibri"/>
                <a:cs typeface="Calibri"/>
              </a:rPr>
              <a:t>In 2004, most ICU staff reported that their unit’s safety and teamwork climate needed improvement</a:t>
            </a:r>
          </a:p>
          <a:p>
            <a:pPr>
              <a:spcBef>
                <a:spcPts val="0"/>
              </a:spcBef>
              <a:spcAft>
                <a:spcPts val="600"/>
              </a:spcAft>
              <a:buFont typeface="Arial"/>
              <a:buChar char="•"/>
            </a:pPr>
            <a:r>
              <a:rPr lang="en-US" sz="2400" kern="0" dirty="0" smtClean="0">
                <a:latin typeface="Calibri"/>
                <a:cs typeface="Calibri"/>
              </a:rPr>
              <a:t>By 2007 and after initiating CUSP, the “needs improvement” rate dropped to 22</a:t>
            </a:r>
            <a:r>
              <a:rPr lang="en-US" sz="2400" kern="0" dirty="0">
                <a:latin typeface="Calibri"/>
                <a:cs typeface="Calibri"/>
              </a:rPr>
              <a:t>–</a:t>
            </a:r>
            <a:r>
              <a:rPr lang="en-US" sz="2400" kern="0" dirty="0" smtClean="0">
                <a:latin typeface="Calibri"/>
                <a:cs typeface="Calibri"/>
              </a:rPr>
              <a:t>23%</a:t>
            </a:r>
            <a:r>
              <a:rPr lang="en-US" sz="2400" baseline="30000" dirty="0" smtClean="0">
                <a:latin typeface="Calibri"/>
                <a:cs typeface="Calibri"/>
              </a:rPr>
              <a:t>6</a:t>
            </a:r>
          </a:p>
        </p:txBody>
      </p:sp>
      <p:sp>
        <p:nvSpPr>
          <p:cNvPr id="7" name="Title 3"/>
          <p:cNvSpPr txBox="1">
            <a:spLocks/>
          </p:cNvSpPr>
          <p:nvPr/>
        </p:nvSpPr>
        <p:spPr>
          <a:xfrm>
            <a:off x="457200" y="1396563"/>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r>
              <a:rPr lang="en-US" sz="2800" dirty="0" smtClean="0">
                <a:solidFill>
                  <a:srgbClr val="000000"/>
                </a:solidFill>
              </a:rPr>
              <a:t>HAI rates drop </a:t>
            </a:r>
            <a:r>
              <a:rPr lang="en-US" sz="2800" dirty="0">
                <a:solidFill>
                  <a:srgbClr val="000000"/>
                </a:solidFill>
                <a:latin typeface="Arial" charset="0"/>
                <a:ea typeface="ＭＳ Ｐゴシック" charset="0"/>
                <a:cs typeface="ＭＳ Ｐゴシック" charset="0"/>
              </a:rPr>
              <a:t>w</a:t>
            </a:r>
            <a:r>
              <a:rPr lang="en-US" sz="2800" dirty="0" smtClean="0">
                <a:solidFill>
                  <a:srgbClr val="000000"/>
                </a:solidFill>
                <a:latin typeface="Arial" charset="0"/>
                <a:ea typeface="ＭＳ Ｐゴシック" charset="0"/>
                <a:cs typeface="ＭＳ Ｐゴシック" charset="0"/>
              </a:rPr>
              <a:t>hile safety culture increases</a:t>
            </a:r>
            <a:endParaRPr lang="en-US" sz="2800" baseline="30000" dirty="0" smtClean="0">
              <a:solidFill>
                <a:srgbClr val="000000"/>
              </a:solidFill>
            </a:endParaRPr>
          </a:p>
        </p:txBody>
      </p:sp>
      <p:sp>
        <p:nvSpPr>
          <p:cNvPr id="3" name="TextBox 2"/>
          <p:cNvSpPr txBox="1"/>
          <p:nvPr/>
        </p:nvSpPr>
        <p:spPr>
          <a:xfrm>
            <a:off x="5105400" y="2373987"/>
            <a:ext cx="3416320" cy="369332"/>
          </a:xfrm>
          <a:prstGeom prst="rect">
            <a:avLst/>
          </a:prstGeom>
          <a:noFill/>
        </p:spPr>
        <p:txBody>
          <a:bodyPr wrap="none" rtlCol="0">
            <a:spAutoFit/>
          </a:bodyPr>
          <a:lstStyle/>
          <a:p>
            <a:r>
              <a:rPr lang="en-US" b="1" dirty="0" smtClean="0"/>
              <a:t>“Needs Improvement” Responses</a:t>
            </a:r>
            <a:endParaRPr lang="en-US" b="1" dirty="0"/>
          </a:p>
        </p:txBody>
      </p:sp>
    </p:spTree>
    <p:extLst>
      <p:ext uri="{BB962C8B-B14F-4D97-AF65-F5344CB8AC3E}">
        <p14:creationId xmlns:p14="http://schemas.microsoft.com/office/powerpoint/2010/main" val="1347110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noAutofit/>
          </a:bodyPr>
          <a:lstStyle/>
          <a:p>
            <a:pPr>
              <a:defRPr/>
            </a:pPr>
            <a:r>
              <a:rPr lang="en-US" dirty="0">
                <a:solidFill>
                  <a:schemeClr val="bg1"/>
                </a:solidFill>
              </a:rPr>
              <a:t>This Improvement </a:t>
            </a:r>
            <a:r>
              <a:rPr lang="en-US" dirty="0" smtClean="0">
                <a:solidFill>
                  <a:schemeClr val="bg1"/>
                </a:solidFill>
              </a:rPr>
              <a:t>Model Works for Surgery</a:t>
            </a:r>
            <a:endParaRPr lang="en-US" i="1" baseline="30000" dirty="0" smtClean="0">
              <a:solidFill>
                <a:schemeClr val="bg1"/>
              </a:solidFill>
            </a:endParaRPr>
          </a:p>
        </p:txBody>
      </p:sp>
      <p:sp>
        <p:nvSpPr>
          <p:cNvPr id="6" name="Title 3"/>
          <p:cNvSpPr txBox="1">
            <a:spLocks/>
          </p:cNvSpPr>
          <p:nvPr/>
        </p:nvSpPr>
        <p:spPr>
          <a:xfrm>
            <a:off x="381000" y="152400"/>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b="1" baseline="30000" dirty="0" smtClean="0">
              <a:solidFill>
                <a:srgbClr val="FFFFFF"/>
              </a:solidFill>
            </a:endParaRPr>
          </a:p>
        </p:txBody>
      </p:sp>
      <p:graphicFrame>
        <p:nvGraphicFramePr>
          <p:cNvPr id="8" name="Chart 7" descr="Chart shows significant drop in SSI rate at Johns Hopkins Hospital as reported through NSQIP from third quarter 2009 through the fourth quarter of 2013. &#10;&#10;Developed at Johns Hopkins Armstrong Institute for Patient Safety and Quality" title="JHH Colorectal SSI rate (NSQIP)"/>
          <p:cNvGraphicFramePr>
            <a:graphicFrameLocks/>
          </p:cNvGraphicFramePr>
          <p:nvPr>
            <p:extLst>
              <p:ext uri="{D42A27DB-BD31-4B8C-83A1-F6EECF244321}">
                <p14:modId xmlns:p14="http://schemas.microsoft.com/office/powerpoint/2010/main" val="311362844"/>
              </p:ext>
            </p:extLst>
          </p:nvPr>
        </p:nvGraphicFramePr>
        <p:xfrm>
          <a:off x="381000" y="1739061"/>
          <a:ext cx="8472114" cy="41846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1457980"/>
            <a:ext cx="7374300" cy="523220"/>
          </a:xfrm>
          <a:prstGeom prst="rect">
            <a:avLst/>
          </a:prstGeom>
          <a:noFill/>
        </p:spPr>
        <p:txBody>
          <a:bodyPr wrap="none" rtlCol="0">
            <a:spAutoFit/>
          </a:bodyPr>
          <a:lstStyle/>
          <a:p>
            <a:r>
              <a:rPr lang="en-US" sz="2800" i="1" dirty="0">
                <a:solidFill>
                  <a:srgbClr val="4BACC6"/>
                </a:solidFill>
                <a:latin typeface="Arial" charset="0"/>
                <a:ea typeface="ＭＳ Ｐゴシック" charset="0"/>
                <a:cs typeface="ＭＳ Ｐゴシック" charset="0"/>
              </a:rPr>
              <a:t>Colorectal </a:t>
            </a:r>
            <a:r>
              <a:rPr lang="en-US" sz="2800" i="1" dirty="0" smtClean="0">
                <a:solidFill>
                  <a:srgbClr val="4BACC6"/>
                </a:solidFill>
                <a:latin typeface="Arial" charset="0"/>
                <a:ea typeface="ＭＳ Ｐゴシック" charset="0"/>
                <a:cs typeface="ＭＳ Ｐゴシック" charset="0"/>
              </a:rPr>
              <a:t>ACS NSQIP* </a:t>
            </a:r>
            <a:r>
              <a:rPr lang="en-US" sz="2800" i="1" dirty="0">
                <a:solidFill>
                  <a:srgbClr val="4BACC6"/>
                </a:solidFill>
                <a:latin typeface="Arial" charset="0"/>
                <a:ea typeface="ＭＳ Ｐゴシック" charset="0"/>
                <a:cs typeface="ＭＳ Ｐゴシック" charset="0"/>
              </a:rPr>
              <a:t>SSI rate at </a:t>
            </a:r>
            <a:r>
              <a:rPr lang="en-US" sz="2800" i="1" dirty="0" smtClean="0">
                <a:solidFill>
                  <a:srgbClr val="4BACC6"/>
                </a:solidFill>
                <a:latin typeface="Arial" charset="0"/>
                <a:ea typeface="ＭＳ Ｐゴシック" charset="0"/>
                <a:cs typeface="ＭＳ Ｐゴシック" charset="0"/>
              </a:rPr>
              <a:t>Hopkins</a:t>
            </a:r>
            <a:r>
              <a:rPr lang="en-US" sz="2800" i="1" baseline="30000" dirty="0" smtClean="0">
                <a:solidFill>
                  <a:srgbClr val="4BACC6"/>
                </a:solidFill>
                <a:latin typeface="Arial" charset="0"/>
                <a:ea typeface="ＭＳ Ｐゴシック" charset="0"/>
                <a:cs typeface="ＭＳ Ｐゴシック" charset="0"/>
              </a:rPr>
              <a:t>8</a:t>
            </a:r>
            <a:r>
              <a:rPr lang="en-US" sz="2800" i="1" dirty="0" smtClean="0">
                <a:solidFill>
                  <a:srgbClr val="4BACC6"/>
                </a:solidFill>
                <a:latin typeface="Arial" charset="0"/>
                <a:ea typeface="ＭＳ Ｐゴシック" charset="0"/>
                <a:cs typeface="ＭＳ Ｐゴシック" charset="0"/>
              </a:rPr>
              <a:t> </a:t>
            </a:r>
            <a:endParaRPr lang="en-US" sz="2800" dirty="0">
              <a:solidFill>
                <a:srgbClr val="4BACC6"/>
              </a:solidFill>
            </a:endParaRPr>
          </a:p>
        </p:txBody>
      </p:sp>
      <p:sp>
        <p:nvSpPr>
          <p:cNvPr id="4" name="TextBox 3"/>
          <p:cNvSpPr txBox="1"/>
          <p:nvPr/>
        </p:nvSpPr>
        <p:spPr>
          <a:xfrm>
            <a:off x="838200" y="5834390"/>
            <a:ext cx="5412898" cy="261610"/>
          </a:xfrm>
          <a:prstGeom prst="rect">
            <a:avLst/>
          </a:prstGeom>
          <a:noFill/>
        </p:spPr>
        <p:txBody>
          <a:bodyPr wrap="none" rtlCol="0">
            <a:spAutoFit/>
          </a:bodyPr>
          <a:lstStyle/>
          <a:p>
            <a:pPr algn="r"/>
            <a:r>
              <a:rPr lang="en-US" sz="1100" i="1" dirty="0" smtClean="0">
                <a:solidFill>
                  <a:schemeClr val="bg1">
                    <a:lumMod val="65000"/>
                  </a:schemeClr>
                </a:solidFill>
              </a:rPr>
              <a:t>*ACS NSQIP–American </a:t>
            </a:r>
            <a:r>
              <a:rPr lang="en-US" sz="1100" i="1" dirty="0">
                <a:solidFill>
                  <a:schemeClr val="bg1">
                    <a:lumMod val="65000"/>
                  </a:schemeClr>
                </a:solidFill>
              </a:rPr>
              <a:t>College of Surgeons National Surgical Quality Improvement Program</a:t>
            </a:r>
          </a:p>
        </p:txBody>
      </p:sp>
    </p:spTree>
    <p:extLst>
      <p:ext uri="{BB962C8B-B14F-4D97-AF65-F5344CB8AC3E}">
        <p14:creationId xmlns:p14="http://schemas.microsoft.com/office/powerpoint/2010/main" val="3972111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cs typeface="Arial" pitchFamily="34" charset="0"/>
              </a:rPr>
              <a:t>Case Study: </a:t>
            </a:r>
            <a:r>
              <a:rPr lang="en-US" altLang="en-US" dirty="0" smtClean="0">
                <a:cs typeface="Arial" pitchFamily="34" charset="0"/>
              </a:rPr>
              <a:t>Laparoscopic </a:t>
            </a:r>
            <a:r>
              <a:rPr lang="en-US" altLang="en-US" dirty="0">
                <a:cs typeface="Arial" pitchFamily="34" charset="0"/>
              </a:rPr>
              <a:t>Surgery </a:t>
            </a:r>
            <a:r>
              <a:rPr lang="en-US" altLang="en-US" dirty="0" smtClean="0">
                <a:cs typeface="Arial" pitchFamily="34" charset="0"/>
              </a:rPr>
              <a:t>Trays</a:t>
            </a:r>
            <a:endParaRPr lang="en-US" dirty="0"/>
          </a:p>
        </p:txBody>
      </p:sp>
      <p:sp>
        <p:nvSpPr>
          <p:cNvPr id="6" name="Content Placeholder 2"/>
          <p:cNvSpPr txBox="1">
            <a:spLocks/>
          </p:cNvSpPr>
          <p:nvPr/>
        </p:nvSpPr>
        <p:spPr>
          <a:xfrm>
            <a:off x="3593650" y="1539091"/>
            <a:ext cx="5093150" cy="4131900"/>
          </a:xfrm>
          <a:prstGeom prst="rect">
            <a:avLst/>
          </a:prstGeom>
        </p:spPr>
        <p:txBody>
          <a:bodyPr wrap="square">
            <a:sp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500"/>
              </a:spcAft>
              <a:buFontTx/>
              <a:buNone/>
            </a:pPr>
            <a:r>
              <a:rPr lang="en-US" altLang="en-US" dirty="0" smtClean="0">
                <a:latin typeface="Calibri"/>
                <a:cs typeface="Calibri"/>
              </a:rPr>
              <a:t>Laparoscopic gastrointestinal tray had 137 instruments including many unnecessary implements</a:t>
            </a:r>
          </a:p>
          <a:p>
            <a:pPr marL="0" indent="0">
              <a:spcBef>
                <a:spcPts val="0"/>
              </a:spcBef>
              <a:spcAft>
                <a:spcPts val="1500"/>
              </a:spcAft>
              <a:buFontTx/>
              <a:buNone/>
            </a:pPr>
            <a:r>
              <a:rPr lang="en-US" altLang="en-US" dirty="0">
                <a:latin typeface="Calibri"/>
                <a:cs typeface="Calibri"/>
              </a:rPr>
              <a:t>U</a:t>
            </a:r>
            <a:r>
              <a:rPr lang="en-US" altLang="en-US" dirty="0" smtClean="0">
                <a:latin typeface="Calibri"/>
                <a:cs typeface="Calibri"/>
              </a:rPr>
              <a:t>nionized employees processed open instruments, while contractors processed lap instruments</a:t>
            </a:r>
            <a:endParaRPr lang="en-US" altLang="en-US" dirty="0" smtClean="0">
              <a:solidFill>
                <a:srgbClr val="FF0000"/>
              </a:solidFill>
              <a:latin typeface="Calibri"/>
              <a:cs typeface="Calibri"/>
            </a:endParaRPr>
          </a:p>
          <a:p>
            <a:pPr marL="0" indent="0">
              <a:spcBef>
                <a:spcPts val="600"/>
              </a:spcBef>
              <a:spcAft>
                <a:spcPts val="2100"/>
              </a:spcAft>
              <a:buFontTx/>
              <a:buNone/>
            </a:pPr>
            <a:r>
              <a:rPr lang="en-US" altLang="en-US" dirty="0" smtClean="0">
                <a:latin typeface="Calibri"/>
                <a:cs typeface="Calibri"/>
              </a:rPr>
              <a:t>Reduced lap tray instruments by 60% to 54 key instruments</a:t>
            </a:r>
          </a:p>
          <a:p>
            <a:pPr marL="0" indent="0">
              <a:spcBef>
                <a:spcPts val="1800"/>
              </a:spcBef>
              <a:spcAft>
                <a:spcPts val="2100"/>
              </a:spcAft>
              <a:buFontTx/>
              <a:buNone/>
            </a:pPr>
            <a:r>
              <a:rPr lang="en-US" altLang="en-US" dirty="0" smtClean="0">
                <a:latin typeface="Calibri"/>
                <a:cs typeface="Calibri"/>
              </a:rPr>
              <a:t>Fewer instruments to count and turn over saved money and time</a:t>
            </a:r>
          </a:p>
        </p:txBody>
      </p:sp>
      <p:sp>
        <p:nvSpPr>
          <p:cNvPr id="7" name="Chevron 6" descr="&quot;Problem&quot; in arrow"/>
          <p:cNvSpPr/>
          <p:nvPr/>
        </p:nvSpPr>
        <p:spPr>
          <a:xfrm>
            <a:off x="689429" y="1524000"/>
            <a:ext cx="2678895" cy="869845"/>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Problem</a:t>
            </a:r>
            <a:endParaRPr lang="en-US" sz="2400" dirty="0">
              <a:solidFill>
                <a:schemeClr val="tx1"/>
              </a:solidFill>
              <a:latin typeface="Calibri"/>
              <a:cs typeface="Calibri"/>
            </a:endParaRPr>
          </a:p>
        </p:txBody>
      </p:sp>
      <p:sp>
        <p:nvSpPr>
          <p:cNvPr id="8" name="Chevron 7" descr="&quot;Barriers&quot; in arrow"/>
          <p:cNvSpPr/>
          <p:nvPr/>
        </p:nvSpPr>
        <p:spPr>
          <a:xfrm>
            <a:off x="689429" y="2654449"/>
            <a:ext cx="2678895" cy="869845"/>
          </a:xfrm>
          <a:prstGeom prst="chevron">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Barriers</a:t>
            </a:r>
            <a:endParaRPr lang="en-US" sz="2400" dirty="0">
              <a:solidFill>
                <a:schemeClr val="tx1"/>
              </a:solidFill>
              <a:latin typeface="Calibri"/>
              <a:cs typeface="Calibri"/>
            </a:endParaRPr>
          </a:p>
        </p:txBody>
      </p:sp>
      <p:sp>
        <p:nvSpPr>
          <p:cNvPr id="9" name="Chevron 8" descr="&quot;Intervention&quot; in arrows"/>
          <p:cNvSpPr/>
          <p:nvPr/>
        </p:nvSpPr>
        <p:spPr>
          <a:xfrm>
            <a:off x="689429" y="3784898"/>
            <a:ext cx="2678895" cy="869845"/>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tx1"/>
                </a:solidFill>
                <a:latin typeface="Calibri"/>
                <a:cs typeface="Calibri"/>
              </a:rPr>
              <a:t>Intervention</a:t>
            </a:r>
            <a:endParaRPr lang="en-US" sz="2400" dirty="0">
              <a:solidFill>
                <a:schemeClr val="tx1"/>
              </a:solidFill>
              <a:latin typeface="Calibri"/>
              <a:cs typeface="Calibri"/>
            </a:endParaRPr>
          </a:p>
        </p:txBody>
      </p:sp>
      <p:sp>
        <p:nvSpPr>
          <p:cNvPr id="10" name="Chevron 9" descr="&quot;Impact&quot; in arrow"/>
          <p:cNvSpPr/>
          <p:nvPr/>
        </p:nvSpPr>
        <p:spPr>
          <a:xfrm>
            <a:off x="689429" y="4915347"/>
            <a:ext cx="2678895" cy="869845"/>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solidFill>
                  <a:schemeClr val="tx1"/>
                </a:solidFill>
                <a:latin typeface="Calibri"/>
                <a:cs typeface="Calibri"/>
              </a:rPr>
              <a:t>Impact</a:t>
            </a:r>
            <a:endParaRPr lang="en-US" sz="2400" dirty="0">
              <a:solidFill>
                <a:schemeClr val="tx1"/>
              </a:solidFill>
              <a:latin typeface="Calibri"/>
              <a:cs typeface="Calibri"/>
            </a:endParaRPr>
          </a:p>
        </p:txBody>
      </p:sp>
      <p:cxnSp>
        <p:nvCxnSpPr>
          <p:cNvPr id="11" name="Straight Connector 10"/>
          <p:cNvCxnSpPr/>
          <p:nvPr/>
        </p:nvCxnSpPr>
        <p:spPr>
          <a:xfrm>
            <a:off x="4210260" y="2590800"/>
            <a:ext cx="36558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4210260" y="3657435"/>
            <a:ext cx="3655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10260" y="4787884"/>
            <a:ext cx="3655820"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itle 1"/>
          <p:cNvSpPr txBox="1">
            <a:spLocks/>
          </p:cNvSpPr>
          <p:nvPr/>
        </p:nvSpPr>
        <p:spPr>
          <a:xfrm>
            <a:off x="457200" y="261944"/>
            <a:ext cx="8229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altLang="en-US" sz="3200" dirty="0" smtClean="0">
              <a:solidFill>
                <a:srgbClr val="FFFFFF"/>
              </a:solidFill>
            </a:endParaRPr>
          </a:p>
        </p:txBody>
      </p:sp>
    </p:spTree>
    <p:extLst>
      <p:ext uri="{BB962C8B-B14F-4D97-AF65-F5344CB8AC3E}">
        <p14:creationId xmlns:p14="http://schemas.microsoft.com/office/powerpoint/2010/main" val="2413865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chor="ctr">
            <a:noAutofit/>
          </a:bodyPr>
          <a:lstStyle/>
          <a:p>
            <a:r>
              <a:rPr lang="en-US" altLang="en-US" dirty="0" smtClean="0">
                <a:cs typeface="Arial" pitchFamily="34" charset="0"/>
              </a:rPr>
              <a:t>Case Study: Antibiotic Irrigation</a:t>
            </a:r>
            <a:endParaRPr lang="en-US" altLang="en-US" dirty="0" smtClean="0"/>
          </a:p>
        </p:txBody>
      </p:sp>
      <p:sp>
        <p:nvSpPr>
          <p:cNvPr id="5" name="Content Placeholder 2"/>
          <p:cNvSpPr>
            <a:spLocks noGrp="1"/>
          </p:cNvSpPr>
          <p:nvPr>
            <p:ph idx="4294967295"/>
          </p:nvPr>
        </p:nvSpPr>
        <p:spPr>
          <a:xfrm>
            <a:off x="3576638" y="1558925"/>
            <a:ext cx="5567362" cy="4345805"/>
          </a:xfrm>
          <a:prstGeom prst="rect">
            <a:avLst/>
          </a:prstGeom>
        </p:spPr>
        <p:txBody>
          <a:bodyPr wrap="square">
            <a:spAutoFit/>
          </a:bodyPr>
          <a:lstStyle/>
          <a:p>
            <a:pPr marL="0" indent="0">
              <a:lnSpc>
                <a:spcPct val="90000"/>
              </a:lnSpc>
              <a:spcBef>
                <a:spcPts val="0"/>
              </a:spcBef>
              <a:spcAft>
                <a:spcPts val="2100"/>
              </a:spcAft>
              <a:buNone/>
            </a:pPr>
            <a:r>
              <a:rPr lang="en-US" altLang="en-US" sz="2400" dirty="0"/>
              <a:t>Frontline providers questioned the </a:t>
            </a:r>
            <a:r>
              <a:rPr lang="en-US" altLang="en-US" sz="2400" dirty="0" smtClean="0"/>
              <a:t>inconsistent </a:t>
            </a:r>
            <a:r>
              <a:rPr lang="en-US" altLang="en-US" sz="2400" dirty="0"/>
              <a:t>use of antibiotic irrigation </a:t>
            </a:r>
            <a:r>
              <a:rPr lang="en-US" altLang="en-US" sz="2400" dirty="0" smtClean="0"/>
              <a:t>among surgeons</a:t>
            </a:r>
            <a:endParaRPr lang="en-US" altLang="en-US" sz="2400" dirty="0"/>
          </a:p>
          <a:p>
            <a:pPr marL="0" indent="0">
              <a:lnSpc>
                <a:spcPct val="90000"/>
              </a:lnSpc>
              <a:spcBef>
                <a:spcPts val="0"/>
              </a:spcBef>
              <a:spcAft>
                <a:spcPts val="2100"/>
              </a:spcAft>
              <a:buNone/>
            </a:pPr>
            <a:r>
              <a:rPr lang="en-US" altLang="en-US" sz="2400" dirty="0"/>
              <a:t>Prominent surgeons </a:t>
            </a:r>
            <a:r>
              <a:rPr lang="en-US" altLang="en-US" sz="2400" dirty="0" smtClean="0"/>
              <a:t>used </a:t>
            </a:r>
            <a:r>
              <a:rPr lang="en-US" altLang="en-US" sz="2400" dirty="0"/>
              <a:t>antibiotic </a:t>
            </a:r>
            <a:r>
              <a:rPr lang="en-US" altLang="en-US" sz="2400" dirty="0" smtClean="0"/>
              <a:t>irrigation, posing a challenge to change</a:t>
            </a:r>
            <a:endParaRPr lang="en-US" altLang="en-US" sz="2400" dirty="0"/>
          </a:p>
          <a:p>
            <a:pPr marL="0" indent="0">
              <a:lnSpc>
                <a:spcPct val="90000"/>
              </a:lnSpc>
              <a:spcBef>
                <a:spcPts val="900"/>
              </a:spcBef>
              <a:spcAft>
                <a:spcPts val="2100"/>
              </a:spcAft>
              <a:buNone/>
            </a:pPr>
            <a:r>
              <a:rPr lang="en-US" altLang="en-US" sz="2400" dirty="0" smtClean="0"/>
              <a:t>A </a:t>
            </a:r>
            <a:r>
              <a:rPr lang="en-US" altLang="en-US" sz="2400" dirty="0"/>
              <a:t>literature </a:t>
            </a:r>
            <a:r>
              <a:rPr lang="en-US" altLang="en-US" sz="2400" dirty="0" smtClean="0"/>
              <a:t>review yielded no </a:t>
            </a:r>
            <a:r>
              <a:rPr lang="en-US" altLang="en-US" sz="2400" dirty="0"/>
              <a:t>evidence to support </a:t>
            </a:r>
            <a:r>
              <a:rPr lang="en-US" altLang="en-US" sz="2400" dirty="0" smtClean="0"/>
              <a:t>continued use, so removed </a:t>
            </a:r>
            <a:r>
              <a:rPr lang="en-US" altLang="en-US" sz="2400" dirty="0"/>
              <a:t>from hospital </a:t>
            </a:r>
            <a:r>
              <a:rPr lang="en-US" altLang="en-US" sz="2400" dirty="0" smtClean="0"/>
              <a:t>formulary</a:t>
            </a:r>
            <a:endParaRPr lang="en-US" altLang="en-US" sz="2400" dirty="0"/>
          </a:p>
          <a:p>
            <a:pPr marL="0" indent="0">
              <a:lnSpc>
                <a:spcPct val="90000"/>
              </a:lnSpc>
              <a:spcBef>
                <a:spcPts val="0"/>
              </a:spcBef>
              <a:spcAft>
                <a:spcPts val="2100"/>
              </a:spcAft>
              <a:buNone/>
            </a:pPr>
            <a:r>
              <a:rPr lang="en-US" altLang="en-US" sz="2400" dirty="0"/>
              <a:t>$</a:t>
            </a:r>
            <a:r>
              <a:rPr lang="en-US" altLang="en-US" sz="2400" dirty="0" smtClean="0"/>
              <a:t>537,000</a:t>
            </a:r>
            <a:r>
              <a:rPr lang="en-US" altLang="en-US" sz="2400" dirty="0"/>
              <a:t> </a:t>
            </a:r>
            <a:r>
              <a:rPr lang="en-US" altLang="en-US" sz="2400" dirty="0" smtClean="0"/>
              <a:t>annual </a:t>
            </a:r>
            <a:r>
              <a:rPr lang="en-US" altLang="en-US" sz="2400" dirty="0"/>
              <a:t>savings on antibiotic </a:t>
            </a:r>
            <a:r>
              <a:rPr lang="en-US" altLang="en-US" sz="2400" dirty="0" smtClean="0"/>
              <a:t>irrigation WITH surgeon buy-in</a:t>
            </a:r>
            <a:endParaRPr lang="en-US" altLang="en-US" sz="2400" dirty="0"/>
          </a:p>
        </p:txBody>
      </p:sp>
      <p:cxnSp>
        <p:nvCxnSpPr>
          <p:cNvPr id="10" name="Straight Connector 9"/>
          <p:cNvCxnSpPr/>
          <p:nvPr/>
        </p:nvCxnSpPr>
        <p:spPr>
          <a:xfrm>
            <a:off x="3986565" y="2678128"/>
            <a:ext cx="36558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3986565" y="3796442"/>
            <a:ext cx="3655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86565" y="4926891"/>
            <a:ext cx="3655820"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Chevron 17" descr="&quot;Problem&quot; in arrow"/>
          <p:cNvSpPr/>
          <p:nvPr/>
        </p:nvSpPr>
        <p:spPr>
          <a:xfrm>
            <a:off x="689429" y="1602832"/>
            <a:ext cx="2678895" cy="869845"/>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Problem</a:t>
            </a:r>
            <a:endParaRPr lang="en-US" sz="2400" dirty="0">
              <a:solidFill>
                <a:schemeClr val="tx1"/>
              </a:solidFill>
              <a:latin typeface="Calibri"/>
              <a:cs typeface="Calibri"/>
            </a:endParaRPr>
          </a:p>
        </p:txBody>
      </p:sp>
      <p:sp>
        <p:nvSpPr>
          <p:cNvPr id="19" name="Chevron 18" descr="&quot;Barriers&quot; in arrow"/>
          <p:cNvSpPr/>
          <p:nvPr/>
        </p:nvSpPr>
        <p:spPr>
          <a:xfrm>
            <a:off x="689429" y="2733281"/>
            <a:ext cx="2678895" cy="869845"/>
          </a:xfrm>
          <a:prstGeom prst="chevron">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Barriers</a:t>
            </a:r>
            <a:endParaRPr lang="en-US" sz="2400" dirty="0">
              <a:solidFill>
                <a:schemeClr val="tx1"/>
              </a:solidFill>
              <a:latin typeface="Calibri"/>
              <a:cs typeface="Calibri"/>
            </a:endParaRPr>
          </a:p>
        </p:txBody>
      </p:sp>
      <p:sp>
        <p:nvSpPr>
          <p:cNvPr id="20" name="Chevron 19" descr="&quot;Intervention&quot; in arrow"/>
          <p:cNvSpPr/>
          <p:nvPr/>
        </p:nvSpPr>
        <p:spPr>
          <a:xfrm>
            <a:off x="689429" y="3863730"/>
            <a:ext cx="2678895" cy="869845"/>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tx1"/>
                </a:solidFill>
                <a:latin typeface="Calibri"/>
                <a:cs typeface="Calibri"/>
              </a:rPr>
              <a:t>Intervention</a:t>
            </a:r>
            <a:endParaRPr lang="en-US" sz="2400" dirty="0">
              <a:solidFill>
                <a:schemeClr val="tx1"/>
              </a:solidFill>
              <a:latin typeface="Calibri"/>
              <a:cs typeface="Calibri"/>
            </a:endParaRPr>
          </a:p>
        </p:txBody>
      </p:sp>
      <p:sp>
        <p:nvSpPr>
          <p:cNvPr id="21" name="Chevron 20" descr="&quot;Impact&quot; in arrow"/>
          <p:cNvSpPr/>
          <p:nvPr/>
        </p:nvSpPr>
        <p:spPr>
          <a:xfrm>
            <a:off x="689429" y="4994179"/>
            <a:ext cx="2678895" cy="869845"/>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solidFill>
                  <a:schemeClr val="tx1"/>
                </a:solidFill>
                <a:latin typeface="Calibri"/>
                <a:cs typeface="Calibri"/>
              </a:rPr>
              <a:t>Impact</a:t>
            </a:r>
            <a:endParaRPr lang="en-US" sz="2400" dirty="0">
              <a:solidFill>
                <a:schemeClr val="tx1"/>
              </a:solidFill>
              <a:latin typeface="Calibri"/>
              <a:cs typeface="Calibri"/>
            </a:endParaRPr>
          </a:p>
        </p:txBody>
      </p:sp>
    </p:spTree>
    <p:extLst>
      <p:ext uri="{BB962C8B-B14F-4D97-AF65-F5344CB8AC3E}">
        <p14:creationId xmlns:p14="http://schemas.microsoft.com/office/powerpoint/2010/main" val="311730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447800" y="2152650"/>
            <a:ext cx="6142037" cy="3973513"/>
          </a:xfrm>
        </p:spPr>
        <p:txBody>
          <a:bodyPr/>
          <a:lstStyle/>
          <a:p>
            <a:pPr marL="0" indent="0">
              <a:buNone/>
            </a:pPr>
            <a:r>
              <a:rPr lang="en-US" dirty="0">
                <a:latin typeface="Calibri"/>
                <a:cs typeface="Calibri"/>
              </a:rPr>
              <a:t>Never doubt that a small group of thoughtful, committed citizens can change the world; indeed, it is the only thing that ever has.</a:t>
            </a:r>
          </a:p>
          <a:p>
            <a:endParaRPr lang="en-US" dirty="0">
              <a:latin typeface="Calibri"/>
              <a:cs typeface="Calibri"/>
            </a:endParaRPr>
          </a:p>
          <a:p>
            <a:pPr marL="0" indent="0" algn="r">
              <a:buNone/>
            </a:pPr>
            <a:r>
              <a:rPr lang="en-US" dirty="0">
                <a:solidFill>
                  <a:srgbClr val="4BACC6"/>
                </a:solidFill>
                <a:latin typeface="Calibri"/>
                <a:cs typeface="Calibri"/>
              </a:rPr>
              <a:t>--</a:t>
            </a:r>
            <a:r>
              <a:rPr lang="en-US" dirty="0">
                <a:solidFill>
                  <a:srgbClr val="41B649"/>
                </a:solidFill>
                <a:latin typeface="Calibri"/>
                <a:cs typeface="Calibri"/>
              </a:rPr>
              <a:t> </a:t>
            </a:r>
            <a:r>
              <a:rPr lang="en-US" dirty="0">
                <a:latin typeface="Calibri"/>
                <a:cs typeface="Calibri"/>
              </a:rPr>
              <a:t>Margaret </a:t>
            </a:r>
            <a:r>
              <a:rPr lang="en-US" dirty="0" smtClean="0">
                <a:latin typeface="Calibri"/>
                <a:cs typeface="Calibri"/>
              </a:rPr>
              <a:t>Mead</a:t>
            </a:r>
            <a:endParaRPr lang="en-US" dirty="0">
              <a:latin typeface="Calibri"/>
              <a:cs typeface="Calibri"/>
            </a:endParaRPr>
          </a:p>
        </p:txBody>
      </p:sp>
      <p:sp>
        <p:nvSpPr>
          <p:cNvPr id="3" name="Subtitle 3"/>
          <p:cNvSpPr txBox="1">
            <a:spLocks/>
          </p:cNvSpPr>
          <p:nvPr/>
        </p:nvSpPr>
        <p:spPr>
          <a:xfrm>
            <a:off x="1355912" y="1684248"/>
            <a:ext cx="6416488" cy="3810000"/>
          </a:xfrm>
          <a:prstGeom prst="rect">
            <a:avLst/>
          </a:prstGeom>
        </p:spPr>
        <p:txBody>
          <a:bodyPr>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latin typeface="Gill Sans"/>
              <a:cs typeface="Gill Sans"/>
            </a:endParaRPr>
          </a:p>
        </p:txBody>
      </p:sp>
      <p:sp>
        <p:nvSpPr>
          <p:cNvPr id="4" name="TextBox 3"/>
          <p:cNvSpPr txBox="1"/>
          <p:nvPr/>
        </p:nvSpPr>
        <p:spPr>
          <a:xfrm>
            <a:off x="731744" y="1696949"/>
            <a:ext cx="898712" cy="1569660"/>
          </a:xfrm>
          <a:prstGeom prst="rect">
            <a:avLst/>
          </a:prstGeom>
          <a:noFill/>
        </p:spPr>
        <p:txBody>
          <a:bodyPr wrap="square" rtlCol="0">
            <a:spAutoFit/>
          </a:bodyPr>
          <a:lstStyle/>
          <a:p>
            <a:r>
              <a:rPr lang="en-US" sz="9600" b="1" dirty="0" smtClean="0">
                <a:solidFill>
                  <a:schemeClr val="accent5"/>
                </a:solidFill>
                <a:latin typeface="Times New Roman"/>
                <a:cs typeface="Times New Roman"/>
              </a:rPr>
              <a:t>“</a:t>
            </a:r>
            <a:endParaRPr lang="en-US" sz="9600" b="1" dirty="0">
              <a:solidFill>
                <a:schemeClr val="accent5"/>
              </a:solidFill>
              <a:latin typeface="Times New Roman"/>
              <a:cs typeface="Times New Roman"/>
            </a:endParaRPr>
          </a:p>
        </p:txBody>
      </p:sp>
      <p:sp>
        <p:nvSpPr>
          <p:cNvPr id="5" name="TextBox 4"/>
          <p:cNvSpPr txBox="1"/>
          <p:nvPr/>
        </p:nvSpPr>
        <p:spPr>
          <a:xfrm>
            <a:off x="7086600" y="3276600"/>
            <a:ext cx="898712" cy="1569660"/>
          </a:xfrm>
          <a:prstGeom prst="rect">
            <a:avLst/>
          </a:prstGeom>
          <a:noFill/>
        </p:spPr>
        <p:txBody>
          <a:bodyPr wrap="square" rtlCol="0">
            <a:spAutoFit/>
          </a:bodyPr>
          <a:lstStyle/>
          <a:p>
            <a:r>
              <a:rPr lang="en-US" sz="9600" b="1" dirty="0" smtClean="0">
                <a:solidFill>
                  <a:schemeClr val="accent5"/>
                </a:solidFill>
                <a:latin typeface="Times New Roman"/>
                <a:cs typeface="Times New Roman"/>
              </a:rPr>
              <a:t>”</a:t>
            </a:r>
            <a:endParaRPr lang="en-US" sz="9600" b="1" dirty="0">
              <a:solidFill>
                <a:schemeClr val="accent5"/>
              </a:solidFill>
              <a:latin typeface="Times New Roman"/>
              <a:cs typeface="Times New Roman"/>
            </a:endParaRPr>
          </a:p>
        </p:txBody>
      </p:sp>
    </p:spTree>
    <p:extLst>
      <p:ext uri="{BB962C8B-B14F-4D97-AF65-F5344CB8AC3E}">
        <p14:creationId xmlns:p14="http://schemas.microsoft.com/office/powerpoint/2010/main" val="3999282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 </a:t>
            </a:r>
            <a:endParaRPr lang="en-US" dirty="0"/>
          </a:p>
        </p:txBody>
      </p:sp>
      <p:sp>
        <p:nvSpPr>
          <p:cNvPr id="4" name="Content Placeholder 3"/>
          <p:cNvSpPr>
            <a:spLocks noGrp="1"/>
          </p:cNvSpPr>
          <p:nvPr>
            <p:ph idx="1"/>
          </p:nvPr>
        </p:nvSpPr>
        <p:spPr/>
        <p:txBody>
          <a:bodyPr>
            <a:noAutofit/>
          </a:bodyPr>
          <a:lstStyle/>
          <a:p>
            <a:pPr marL="457200" indent="-457200">
              <a:spcBef>
                <a:spcPts val="0"/>
              </a:spcBef>
              <a:spcAft>
                <a:spcPts val="1200"/>
              </a:spcAft>
              <a:buAutoNum type="arabicPeriod"/>
              <a:tabLst>
                <a:tab pos="6524625" algn="l"/>
              </a:tabLst>
            </a:pPr>
            <a:r>
              <a:rPr lang="en-US" sz="1800" dirty="0" smtClean="0">
                <a:cs typeface="Arial" pitchFamily="34" charset="0"/>
              </a:rPr>
              <a:t>World Health Organization. WHO Surgical Safety Checklist. </a:t>
            </a:r>
            <a:r>
              <a:rPr lang="en-US" sz="1800" dirty="0">
                <a:latin typeface="Arial" pitchFamily="34" charset="0"/>
                <a:cs typeface="Arial" pitchFamily="34" charset="0"/>
              </a:rPr>
              <a:t>http://www.who.int/patientsafety/safesurgery/checklist/en/</a:t>
            </a:r>
            <a:r>
              <a:rPr lang="en-US" sz="1800" dirty="0" smtClean="0">
                <a:cs typeface="Arial" pitchFamily="34" charset="0"/>
              </a:rPr>
              <a:t>. Accessed May 19, 2015. </a:t>
            </a:r>
            <a:endParaRPr lang="en-US" sz="1800" dirty="0">
              <a:cs typeface="Arial" pitchFamily="34" charset="0"/>
            </a:endParaRPr>
          </a:p>
          <a:p>
            <a:pPr marL="457200" indent="-457200">
              <a:spcBef>
                <a:spcPts val="0"/>
              </a:spcBef>
              <a:spcAft>
                <a:spcPts val="1200"/>
              </a:spcAft>
              <a:buFontTx/>
              <a:buAutoNum type="arabicPeriod"/>
              <a:tabLst>
                <a:tab pos="6524625" algn="l"/>
              </a:tabLst>
            </a:pPr>
            <a:r>
              <a:rPr lang="en-US" sz="1800" dirty="0">
                <a:cs typeface="Arial" pitchFamily="34" charset="0"/>
              </a:rPr>
              <a:t>Centers for Medicare and Medicaid Services. National Impact Assessment of Medicare Quality Measures. </a:t>
            </a:r>
            <a:r>
              <a:rPr lang="en-US" sz="1800" dirty="0" smtClean="0"/>
              <a:t>www.cms.gov</a:t>
            </a:r>
            <a:r>
              <a:rPr lang="en-US" sz="1800" dirty="0"/>
              <a:t>/Medicare/Quality-Initiatives-Patient-Assessment-Instruments/QualityMeasures/Downloads/NationalImpactAssessmentofQualityMeasuresFINAL.PDF. Published March 2012. Accessed August 7, 2013. </a:t>
            </a:r>
            <a:endParaRPr lang="en-US" sz="1800" dirty="0" smtClean="0">
              <a:latin typeface="Arial" pitchFamily="34" charset="0"/>
              <a:cs typeface="Arial" pitchFamily="34" charset="0"/>
            </a:endParaRPr>
          </a:p>
          <a:p>
            <a:pPr marL="457200" indent="-457200">
              <a:spcBef>
                <a:spcPts val="0"/>
              </a:spcBef>
              <a:spcAft>
                <a:spcPts val="1200"/>
              </a:spcAft>
              <a:buFontTx/>
              <a:buAutoNum type="arabicPeriod"/>
              <a:tabLst>
                <a:tab pos="6524625" algn="l"/>
              </a:tabLst>
            </a:pPr>
            <a:r>
              <a:rPr lang="en-US" sz="1800" dirty="0" smtClean="0"/>
              <a:t>Pronovost </a:t>
            </a:r>
            <a:r>
              <a:rPr lang="en-US" sz="1800" dirty="0"/>
              <a:t>P, Needham D Berenholtz S, et al. An </a:t>
            </a:r>
            <a:r>
              <a:rPr lang="en-US" sz="1800" dirty="0" smtClean="0"/>
              <a:t>intervention to decrease catheter-related bloodstream infections in the </a:t>
            </a:r>
            <a:r>
              <a:rPr lang="en-US" sz="1800" dirty="0"/>
              <a:t>ICU. N Engl J Med. 2007;356(25):2660</a:t>
            </a:r>
            <a:r>
              <a:rPr lang="en-US" sz="1800" dirty="0" smtClean="0"/>
              <a:t>. </a:t>
            </a:r>
            <a:r>
              <a:rPr lang="en-US" sz="1800" dirty="0"/>
              <a:t>PMID: </a:t>
            </a:r>
            <a:r>
              <a:rPr lang="en-US" sz="1800" dirty="0" smtClean="0"/>
              <a:t>17192537.</a:t>
            </a:r>
            <a:endParaRPr lang="en-US" sz="1800" dirty="0"/>
          </a:p>
          <a:p>
            <a:pPr marL="457200" indent="-457200">
              <a:spcBef>
                <a:spcPts val="0"/>
              </a:spcBef>
              <a:spcAft>
                <a:spcPts val="1200"/>
              </a:spcAft>
              <a:buFontTx/>
              <a:buAutoNum type="arabicPeriod"/>
              <a:tabLst>
                <a:tab pos="6524625" algn="l"/>
              </a:tabLst>
            </a:pPr>
            <a:r>
              <a:rPr lang="en-US" sz="1800" dirty="0"/>
              <a:t>Pronovost P, Goeschel C, Colantuoni E, et al. </a:t>
            </a:r>
            <a:r>
              <a:rPr lang="en-US" sz="1800" dirty="0" smtClean="0"/>
              <a:t>sustaining reductions in catheter related bloodstream infections in </a:t>
            </a:r>
            <a:r>
              <a:rPr lang="en-US" sz="1800" dirty="0"/>
              <a:t>M</a:t>
            </a:r>
            <a:r>
              <a:rPr lang="en-US" sz="1800" dirty="0" smtClean="0"/>
              <a:t>ichigan intensive care units: Observational Study. BMJ. 2010; 340:c309. PMID: 20133365.</a:t>
            </a:r>
          </a:p>
          <a:p>
            <a:pPr marL="457200" indent="-457200">
              <a:spcBef>
                <a:spcPts val="0"/>
              </a:spcBef>
              <a:spcAft>
                <a:spcPts val="1200"/>
              </a:spcAft>
              <a:buFont typeface="+mj-lt"/>
              <a:buAutoNum type="arabicPeriod" startAt="5"/>
            </a:pPr>
            <a:endParaRPr lang="en-US" sz="1800" i="1" dirty="0"/>
          </a:p>
          <a:p>
            <a:pPr marL="457200" indent="-457200">
              <a:spcBef>
                <a:spcPts val="0"/>
              </a:spcBef>
              <a:spcAft>
                <a:spcPts val="1200"/>
              </a:spcAft>
              <a:buAutoNum type="arabicPeriod"/>
              <a:tabLst>
                <a:tab pos="6524625" algn="l"/>
              </a:tabLst>
            </a:pPr>
            <a:endParaRPr lang="en-US" sz="1800" dirty="0"/>
          </a:p>
          <a:p>
            <a:pPr marL="457200" indent="-457200">
              <a:spcBef>
                <a:spcPts val="0"/>
              </a:spcBef>
              <a:spcAft>
                <a:spcPts val="1200"/>
              </a:spcAft>
              <a:buFont typeface="+mj-lt"/>
              <a:buAutoNum type="arabicPeriod" startAt="5"/>
            </a:pPr>
            <a:endParaRPr lang="en-US" sz="1800" dirty="0" smtClean="0">
              <a:cs typeface="Arial" pitchFamily="34" charset="0"/>
            </a:endParaRPr>
          </a:p>
          <a:p>
            <a:pPr marL="457200" indent="-457200">
              <a:spcBef>
                <a:spcPts val="0"/>
              </a:spcBef>
              <a:spcAft>
                <a:spcPts val="1200"/>
              </a:spcAft>
              <a:buFont typeface="+mj-lt"/>
              <a:buAutoNum type="arabicPeriod" startAt="5"/>
            </a:pPr>
            <a:endParaRPr lang="en-US" sz="1800" dirty="0" smtClean="0">
              <a:cs typeface="Arial" pitchFamily="34" charset="0"/>
            </a:endParaRPr>
          </a:p>
          <a:p>
            <a:pPr>
              <a:spcBef>
                <a:spcPts val="0"/>
              </a:spcBef>
              <a:spcAft>
                <a:spcPts val="1200"/>
              </a:spcAft>
            </a:pPr>
            <a:endParaRPr lang="en-US" sz="1800" dirty="0" smtClean="0"/>
          </a:p>
          <a:p>
            <a:pPr marL="457200" indent="-457200">
              <a:spcBef>
                <a:spcPts val="0"/>
              </a:spcBef>
              <a:spcAft>
                <a:spcPts val="1200"/>
              </a:spcAft>
              <a:buFont typeface="+mj-lt"/>
              <a:buAutoNum type="arabicPeriod" startAt="5"/>
            </a:pPr>
            <a:endParaRPr lang="en-US" sz="1800" dirty="0" smtClean="0">
              <a:cs typeface="Arial" pitchFamily="34" charset="0"/>
            </a:endParaRPr>
          </a:p>
          <a:p>
            <a:pPr>
              <a:spcBef>
                <a:spcPts val="0"/>
              </a:spcBef>
              <a:spcAft>
                <a:spcPts val="1200"/>
              </a:spcAft>
            </a:pPr>
            <a:endParaRPr lang="en-US" sz="1800" dirty="0" smtClean="0"/>
          </a:p>
          <a:p>
            <a:pPr marL="457200" indent="-457200">
              <a:spcBef>
                <a:spcPts val="0"/>
              </a:spcBef>
              <a:spcAft>
                <a:spcPts val="1200"/>
              </a:spcAft>
              <a:buFont typeface="+mj-lt"/>
              <a:buAutoNum type="arabicPeriod" startAt="5"/>
            </a:pPr>
            <a:endParaRPr lang="en-US" sz="1800" dirty="0" smtClean="0"/>
          </a:p>
          <a:p>
            <a:pPr marL="457200" indent="-457200">
              <a:spcBef>
                <a:spcPts val="0"/>
              </a:spcBef>
              <a:spcAft>
                <a:spcPts val="1200"/>
              </a:spcAft>
              <a:buFont typeface="+mj-lt"/>
              <a:buAutoNum type="arabicPeriod" startAt="5"/>
            </a:pPr>
            <a:endParaRPr lang="en-US" sz="1800" dirty="0" smtClean="0"/>
          </a:p>
          <a:p>
            <a:pPr marL="457200" indent="-457200">
              <a:spcBef>
                <a:spcPts val="0"/>
              </a:spcBef>
              <a:spcAft>
                <a:spcPts val="1200"/>
              </a:spcAft>
              <a:buFont typeface="+mj-lt"/>
              <a:buAutoNum type="arabicPeriod" startAt="5"/>
            </a:pPr>
            <a:endParaRPr lang="en-US" sz="1800" dirty="0" smtClean="0"/>
          </a:p>
          <a:p>
            <a:pPr marL="457200" indent="-457200">
              <a:spcBef>
                <a:spcPts val="0"/>
              </a:spcBef>
              <a:spcAft>
                <a:spcPts val="1200"/>
              </a:spcAft>
              <a:buFont typeface="+mj-lt"/>
              <a:buAutoNum type="arabicPeriod" startAt="5"/>
            </a:pPr>
            <a:endParaRPr lang="en-US" sz="1800" dirty="0" smtClean="0"/>
          </a:p>
          <a:p>
            <a:pPr marL="0" indent="0">
              <a:spcBef>
                <a:spcPts val="0"/>
              </a:spcBef>
              <a:spcAft>
                <a:spcPts val="1200"/>
              </a:spcAft>
              <a:buNone/>
            </a:pPr>
            <a:endParaRPr lang="en-US" sz="1800" dirty="0" smtClean="0"/>
          </a:p>
          <a:p>
            <a:pPr marL="0" indent="0">
              <a:spcBef>
                <a:spcPts val="0"/>
              </a:spcBef>
              <a:spcAft>
                <a:spcPts val="1200"/>
              </a:spcAft>
              <a:buNone/>
            </a:pPr>
            <a:endParaRPr lang="en-US" sz="1800" dirty="0" smtClean="0"/>
          </a:p>
        </p:txBody>
      </p:sp>
    </p:spTree>
    <p:extLst>
      <p:ext uri="{BB962C8B-B14F-4D97-AF65-F5344CB8AC3E}">
        <p14:creationId xmlns:p14="http://schemas.microsoft.com/office/powerpoint/2010/main" val="253956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 </a:t>
            </a:r>
            <a:endParaRPr lang="en-US" dirty="0"/>
          </a:p>
        </p:txBody>
      </p:sp>
      <p:sp>
        <p:nvSpPr>
          <p:cNvPr id="4" name="Content Placeholder 3"/>
          <p:cNvSpPr>
            <a:spLocks noGrp="1"/>
          </p:cNvSpPr>
          <p:nvPr>
            <p:ph idx="1"/>
          </p:nvPr>
        </p:nvSpPr>
        <p:spPr/>
        <p:txBody>
          <a:bodyPr>
            <a:noAutofit/>
          </a:bodyPr>
          <a:lstStyle/>
          <a:p>
            <a:pPr marL="457200" indent="-457200">
              <a:spcBef>
                <a:spcPts val="0"/>
              </a:spcBef>
              <a:spcAft>
                <a:spcPts val="1200"/>
              </a:spcAft>
              <a:buFont typeface="+mj-lt"/>
              <a:buAutoNum type="arabicPeriod" startAt="5"/>
            </a:pPr>
            <a:r>
              <a:rPr lang="en-US" sz="1800" dirty="0"/>
              <a:t>Berenholtz S, Pham J, Thompson D, et al. </a:t>
            </a:r>
            <a:r>
              <a:rPr lang="en-US" sz="1800" dirty="0" smtClean="0"/>
              <a:t>Collaborative cohort study of an intervention to reduce ventilator-associated pneumonia in the intensive care unit. </a:t>
            </a:r>
            <a:r>
              <a:rPr lang="en-US" sz="1800" dirty="0"/>
              <a:t>Infect Control Hosp Epidemiol. 2011; 32(4): 305–314. PMID: </a:t>
            </a:r>
            <a:r>
              <a:rPr lang="en-US" sz="1800" dirty="0" smtClean="0"/>
              <a:t>21460481.</a:t>
            </a:r>
          </a:p>
          <a:p>
            <a:pPr marL="457200" indent="-457200">
              <a:spcBef>
                <a:spcPts val="0"/>
              </a:spcBef>
              <a:spcAft>
                <a:spcPts val="1200"/>
              </a:spcAft>
              <a:buFont typeface="+mj-lt"/>
              <a:buAutoNum type="arabicPeriod" startAt="5"/>
            </a:pPr>
            <a:r>
              <a:rPr lang="en-US" sz="1800" dirty="0" smtClean="0"/>
              <a:t>Sexton </a:t>
            </a:r>
            <a:r>
              <a:rPr lang="en-US" sz="1800" dirty="0"/>
              <a:t>JB, Berenholtz SM, Goeschel CA, et al. Assessing and improving safety climate in a large cohort of intensive care units. Crit Care Medicine. 2011 May</a:t>
            </a:r>
            <a:r>
              <a:rPr lang="en-US" sz="1800" dirty="0" smtClean="0"/>
              <a:t>;39</a:t>
            </a:r>
            <a:r>
              <a:rPr lang="en-US" sz="1800" dirty="0"/>
              <a:t>(5):934-9</a:t>
            </a:r>
            <a:r>
              <a:rPr lang="en-US" sz="1800" dirty="0" smtClean="0"/>
              <a:t>. </a:t>
            </a:r>
            <a:r>
              <a:rPr lang="en-US" sz="1800" dirty="0"/>
              <a:t>PMID: </a:t>
            </a:r>
            <a:r>
              <a:rPr lang="en-US" sz="1800" dirty="0" smtClean="0"/>
              <a:t>21297460.</a:t>
            </a:r>
            <a:endParaRPr lang="en-US" sz="1800" dirty="0"/>
          </a:p>
          <a:p>
            <a:pPr marL="457200" indent="-457200">
              <a:spcBef>
                <a:spcPts val="0"/>
              </a:spcBef>
              <a:spcAft>
                <a:spcPts val="1200"/>
              </a:spcAft>
              <a:buFont typeface="+mj-lt"/>
              <a:buAutoNum type="arabicPeriod" startAt="5"/>
            </a:pPr>
            <a:r>
              <a:rPr lang="en-US" sz="1800" dirty="0" smtClean="0"/>
              <a:t>Website </a:t>
            </a:r>
            <a:r>
              <a:rPr lang="en-US" sz="1800" dirty="0"/>
              <a:t>of the National Implementation of the Comprehensive Unit-based Safety Program to Eliminate Health Care-Associated </a:t>
            </a:r>
            <a:r>
              <a:rPr lang="en-US" sz="1800" dirty="0" smtClean="0"/>
              <a:t>Infections. www.onthecuspstophai.org</a:t>
            </a:r>
            <a:r>
              <a:rPr lang="en-US" sz="1800" dirty="0"/>
              <a:t>/. Accessed August 7, 2013. </a:t>
            </a:r>
            <a:endParaRPr lang="en-US" sz="1800" dirty="0" smtClean="0"/>
          </a:p>
          <a:p>
            <a:pPr marL="457200" indent="-457200">
              <a:spcBef>
                <a:spcPts val="0"/>
              </a:spcBef>
              <a:spcAft>
                <a:spcPts val="1200"/>
              </a:spcAft>
              <a:buFont typeface="+mj-lt"/>
              <a:buAutoNum type="arabicPeriod" startAt="5"/>
            </a:pPr>
            <a:r>
              <a:rPr lang="en-US" sz="1800" dirty="0" smtClean="0">
                <a:ea typeface="MS PGothic" charset="0"/>
              </a:rPr>
              <a:t>Wick EC, Hobson DB, Bennett JL, et al. Implementation of a surgical comprehensive unit-based safety program to reduce surgical site infections. </a:t>
            </a:r>
            <a:r>
              <a:rPr lang="en-US" sz="1800" dirty="0">
                <a:ea typeface="MS PGothic" charset="0"/>
              </a:rPr>
              <a:t>J Am Coll Surg. 2012; </a:t>
            </a:r>
            <a:r>
              <a:rPr lang="en-US" sz="1800" dirty="0" smtClean="0">
                <a:ea typeface="MS PGothic" charset="0"/>
              </a:rPr>
              <a:t>215(</a:t>
            </a:r>
            <a:r>
              <a:rPr lang="en-US" sz="1800" dirty="0">
                <a:ea typeface="MS PGothic" charset="0"/>
              </a:rPr>
              <a:t>2</a:t>
            </a:r>
            <a:r>
              <a:rPr lang="en-US" sz="1800" dirty="0" smtClean="0">
                <a:ea typeface="MS PGothic" charset="0"/>
              </a:rPr>
              <a:t>):193-200. </a:t>
            </a:r>
            <a:r>
              <a:rPr lang="en-US" sz="1800" dirty="0"/>
              <a:t>PMID: </a:t>
            </a:r>
            <a:r>
              <a:rPr lang="en-US" sz="1800" dirty="0" smtClean="0"/>
              <a:t>22632912.</a:t>
            </a:r>
            <a:endParaRPr lang="en-US" sz="1800" dirty="0"/>
          </a:p>
          <a:p>
            <a:pPr marL="609600" indent="-609600" algn="r">
              <a:spcBef>
                <a:spcPts val="0"/>
              </a:spcBef>
              <a:spcAft>
                <a:spcPts val="1200"/>
              </a:spcAft>
              <a:buNone/>
            </a:pPr>
            <a:r>
              <a:rPr lang="en-US" sz="1800" dirty="0"/>
              <a:t>	</a:t>
            </a:r>
          </a:p>
          <a:p>
            <a:pPr marL="457200" indent="-457200">
              <a:spcBef>
                <a:spcPts val="0"/>
              </a:spcBef>
              <a:spcAft>
                <a:spcPts val="1200"/>
              </a:spcAft>
              <a:buFont typeface="+mj-lt"/>
              <a:buAutoNum type="arabicPeriod" startAt="7"/>
            </a:pPr>
            <a:endParaRPr lang="en-US" sz="1800" i="1" dirty="0">
              <a:ea typeface="MS PGothic" charset="0"/>
            </a:endParaRPr>
          </a:p>
          <a:p>
            <a:pPr marL="457200" indent="-457200">
              <a:spcBef>
                <a:spcPts val="0"/>
              </a:spcBef>
              <a:spcAft>
                <a:spcPts val="1200"/>
              </a:spcAft>
              <a:buFont typeface="+mj-lt"/>
              <a:buAutoNum type="arabicPeriod" startAt="7"/>
            </a:pPr>
            <a:endParaRPr lang="en-US" sz="1800" dirty="0">
              <a:cs typeface="Arial" pitchFamily="34" charset="0"/>
            </a:endParaRPr>
          </a:p>
          <a:p>
            <a:pPr marL="0" indent="0">
              <a:spcBef>
                <a:spcPts val="0"/>
              </a:spcBef>
              <a:spcAft>
                <a:spcPts val="1200"/>
              </a:spcAft>
              <a:buNone/>
            </a:pPr>
            <a:endParaRPr lang="en-US" sz="1800" dirty="0"/>
          </a:p>
          <a:p>
            <a:pPr marL="457200" indent="-457200">
              <a:spcBef>
                <a:spcPts val="0"/>
              </a:spcBef>
              <a:spcAft>
                <a:spcPts val="1200"/>
              </a:spcAft>
              <a:buFont typeface="+mj-lt"/>
              <a:buAutoNum type="arabicPeriod" startAt="5"/>
            </a:pPr>
            <a:endParaRPr lang="en-US" sz="1800" i="1" dirty="0"/>
          </a:p>
          <a:p>
            <a:pPr marL="457200" indent="-457200">
              <a:spcBef>
                <a:spcPts val="0"/>
              </a:spcBef>
              <a:spcAft>
                <a:spcPts val="1200"/>
              </a:spcAft>
              <a:buAutoNum type="arabicPeriod"/>
              <a:tabLst>
                <a:tab pos="6524625" algn="l"/>
              </a:tabLst>
            </a:pPr>
            <a:endParaRPr lang="en-US" sz="1800" dirty="0"/>
          </a:p>
          <a:p>
            <a:pPr marL="457200" indent="-457200">
              <a:spcBef>
                <a:spcPts val="0"/>
              </a:spcBef>
              <a:spcAft>
                <a:spcPts val="1200"/>
              </a:spcAft>
              <a:buFont typeface="+mj-lt"/>
              <a:buAutoNum type="arabicPeriod" startAt="5"/>
            </a:pPr>
            <a:endParaRPr lang="en-US" sz="1800" dirty="0" smtClean="0">
              <a:cs typeface="Arial" pitchFamily="34" charset="0"/>
            </a:endParaRPr>
          </a:p>
          <a:p>
            <a:pPr marL="457200" indent="-457200">
              <a:spcBef>
                <a:spcPts val="0"/>
              </a:spcBef>
              <a:spcAft>
                <a:spcPts val="1200"/>
              </a:spcAft>
              <a:buFont typeface="+mj-lt"/>
              <a:buAutoNum type="arabicPeriod" startAt="5"/>
            </a:pPr>
            <a:endParaRPr lang="en-US" sz="1800" dirty="0" smtClean="0">
              <a:cs typeface="Arial" pitchFamily="34" charset="0"/>
            </a:endParaRPr>
          </a:p>
          <a:p>
            <a:pPr>
              <a:spcBef>
                <a:spcPts val="0"/>
              </a:spcBef>
              <a:spcAft>
                <a:spcPts val="1200"/>
              </a:spcAft>
            </a:pPr>
            <a:endParaRPr lang="en-US" sz="1800" dirty="0" smtClean="0"/>
          </a:p>
          <a:p>
            <a:pPr marL="457200" indent="-457200">
              <a:spcBef>
                <a:spcPts val="0"/>
              </a:spcBef>
              <a:spcAft>
                <a:spcPts val="1200"/>
              </a:spcAft>
              <a:buFont typeface="+mj-lt"/>
              <a:buAutoNum type="arabicPeriod" startAt="5"/>
            </a:pPr>
            <a:endParaRPr lang="en-US" sz="1800" dirty="0" smtClean="0">
              <a:cs typeface="Arial" pitchFamily="34" charset="0"/>
            </a:endParaRPr>
          </a:p>
          <a:p>
            <a:pPr>
              <a:spcBef>
                <a:spcPts val="0"/>
              </a:spcBef>
              <a:spcAft>
                <a:spcPts val="1200"/>
              </a:spcAft>
            </a:pPr>
            <a:endParaRPr lang="en-US" sz="1800" dirty="0" smtClean="0"/>
          </a:p>
          <a:p>
            <a:pPr marL="457200" indent="-457200">
              <a:spcBef>
                <a:spcPts val="0"/>
              </a:spcBef>
              <a:spcAft>
                <a:spcPts val="1200"/>
              </a:spcAft>
              <a:buFont typeface="+mj-lt"/>
              <a:buAutoNum type="arabicPeriod" startAt="5"/>
            </a:pPr>
            <a:endParaRPr lang="en-US" sz="1800" dirty="0" smtClean="0"/>
          </a:p>
          <a:p>
            <a:pPr marL="457200" indent="-457200">
              <a:spcBef>
                <a:spcPts val="0"/>
              </a:spcBef>
              <a:spcAft>
                <a:spcPts val="1200"/>
              </a:spcAft>
              <a:buFont typeface="+mj-lt"/>
              <a:buAutoNum type="arabicPeriod" startAt="5"/>
            </a:pPr>
            <a:endParaRPr lang="en-US" sz="1800" dirty="0" smtClean="0"/>
          </a:p>
          <a:p>
            <a:pPr marL="457200" indent="-457200">
              <a:spcBef>
                <a:spcPts val="0"/>
              </a:spcBef>
              <a:spcAft>
                <a:spcPts val="1200"/>
              </a:spcAft>
              <a:buFont typeface="+mj-lt"/>
              <a:buAutoNum type="arabicPeriod" startAt="5"/>
            </a:pPr>
            <a:endParaRPr lang="en-US" sz="1800" dirty="0" smtClean="0"/>
          </a:p>
          <a:p>
            <a:pPr marL="457200" indent="-457200">
              <a:spcBef>
                <a:spcPts val="0"/>
              </a:spcBef>
              <a:spcAft>
                <a:spcPts val="1200"/>
              </a:spcAft>
              <a:buFont typeface="+mj-lt"/>
              <a:buAutoNum type="arabicPeriod" startAt="5"/>
            </a:pPr>
            <a:endParaRPr lang="en-US" sz="1800" dirty="0" smtClean="0"/>
          </a:p>
          <a:p>
            <a:pPr marL="0" indent="0">
              <a:spcBef>
                <a:spcPts val="0"/>
              </a:spcBef>
              <a:spcAft>
                <a:spcPts val="1200"/>
              </a:spcAft>
              <a:buNone/>
            </a:pPr>
            <a:endParaRPr lang="en-US" sz="1800" dirty="0" smtClean="0"/>
          </a:p>
          <a:p>
            <a:pPr marL="0" indent="0">
              <a:spcBef>
                <a:spcPts val="0"/>
              </a:spcBef>
              <a:spcAft>
                <a:spcPts val="1200"/>
              </a:spcAft>
              <a:buNone/>
            </a:pPr>
            <a:endParaRPr lang="en-US" sz="1800" dirty="0" smtClean="0"/>
          </a:p>
        </p:txBody>
      </p:sp>
    </p:spTree>
    <p:extLst>
      <p:ext uri="{BB962C8B-B14F-4D97-AF65-F5344CB8AC3E}">
        <p14:creationId xmlns:p14="http://schemas.microsoft.com/office/powerpoint/2010/main" val="1080188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4BACC6"/>
                </a:solidFill>
              </a:rPr>
              <a:t>Building your surgical </a:t>
            </a:r>
            <a:br>
              <a:rPr lang="en-US" dirty="0" smtClean="0">
                <a:solidFill>
                  <a:srgbClr val="4BACC6"/>
                </a:solidFill>
              </a:rPr>
            </a:br>
            <a:r>
              <a:rPr lang="en-US" dirty="0" smtClean="0">
                <a:solidFill>
                  <a:srgbClr val="4BACC6"/>
                </a:solidFill>
              </a:rPr>
              <a:t>Safety program team</a:t>
            </a:r>
            <a:br>
              <a:rPr lang="en-US" dirty="0" smtClean="0">
                <a:solidFill>
                  <a:srgbClr val="4BACC6"/>
                </a:solidFill>
              </a:rPr>
            </a:br>
            <a:endParaRPr lang="en-US" sz="1800" dirty="0">
              <a:solidFill>
                <a:srgbClr val="4BACC6"/>
              </a:solidFill>
            </a:endParaRPr>
          </a:p>
        </p:txBody>
      </p:sp>
      <p:sp>
        <p:nvSpPr>
          <p:cNvPr id="8" name="Text Placeholder 7"/>
          <p:cNvSpPr>
            <a:spLocks noGrp="1"/>
          </p:cNvSpPr>
          <p:nvPr>
            <p:ph type="body" idx="1"/>
          </p:nvPr>
        </p:nvSpPr>
        <p:spPr/>
        <p:txBody>
          <a:bodyPr/>
          <a:lstStyle/>
          <a:p>
            <a:r>
              <a:rPr lang="en-US" i="1" dirty="0" smtClean="0"/>
              <a:t>Who is in the room with you?</a:t>
            </a:r>
            <a:endParaRPr lang="en-US" i="1" dirty="0"/>
          </a:p>
        </p:txBody>
      </p:sp>
      <p:sp>
        <p:nvSpPr>
          <p:cNvPr id="4" name="Subtitle 1"/>
          <p:cNvSpPr txBox="1">
            <a:spLocks/>
          </p:cNvSpPr>
          <p:nvPr/>
        </p:nvSpPr>
        <p:spPr>
          <a:xfrm>
            <a:off x="952500" y="381000"/>
            <a:ext cx="7239000" cy="17526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spcAft>
                <a:spcPts val="1800"/>
              </a:spcAft>
            </a:pPr>
            <a:r>
              <a:rPr lang="en-US" sz="4000" dirty="0" smtClean="0">
                <a:solidFill>
                  <a:schemeClr val="bg1"/>
                </a:solidFill>
              </a:rPr>
              <a:t>AHRQ Safety Program for Surgery</a:t>
            </a:r>
            <a:endParaRPr lang="en-US" sz="4800" dirty="0">
              <a:solidFill>
                <a:schemeClr val="bg1"/>
              </a:solidFill>
            </a:endParaRPr>
          </a:p>
        </p:txBody>
      </p:sp>
    </p:spTree>
    <p:extLst>
      <p:ext uri="{BB962C8B-B14F-4D97-AF65-F5344CB8AC3E}">
        <p14:creationId xmlns:p14="http://schemas.microsoft.com/office/powerpoint/2010/main" val="387000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Learning Objectives </a:t>
            </a:r>
            <a:endParaRPr lang="en-US" dirty="0">
              <a:solidFill>
                <a:schemeClr val="bg1"/>
              </a:solidFill>
            </a:endParaRPr>
          </a:p>
        </p:txBody>
      </p:sp>
      <p:sp>
        <p:nvSpPr>
          <p:cNvPr id="4" name="Content Placeholder 3"/>
          <p:cNvSpPr>
            <a:spLocks noGrp="1"/>
          </p:cNvSpPr>
          <p:nvPr>
            <p:ph idx="1"/>
          </p:nvPr>
        </p:nvSpPr>
        <p:spPr/>
        <p:txBody>
          <a:bodyPr>
            <a:normAutofit/>
          </a:bodyPr>
          <a:lstStyle/>
          <a:p>
            <a:pPr marL="0" indent="0">
              <a:spcBef>
                <a:spcPts val="0"/>
              </a:spcBef>
              <a:spcAft>
                <a:spcPts val="1200"/>
              </a:spcAft>
              <a:buNone/>
            </a:pPr>
            <a:r>
              <a:rPr lang="en-US" sz="2800" dirty="0"/>
              <a:t>After this session, you will be able </a:t>
            </a:r>
            <a:r>
              <a:rPr lang="en-US" sz="2800" dirty="0" smtClean="0"/>
              <a:t>to—</a:t>
            </a:r>
            <a:endParaRPr lang="en-US" sz="2800" dirty="0"/>
          </a:p>
          <a:p>
            <a:pPr>
              <a:spcBef>
                <a:spcPts val="0"/>
              </a:spcBef>
              <a:spcAft>
                <a:spcPts val="1200"/>
              </a:spcAft>
            </a:pPr>
            <a:r>
              <a:rPr lang="en-US" sz="2800" dirty="0"/>
              <a:t>Develop a strategy to engage frontline and executive team members in </a:t>
            </a:r>
            <a:r>
              <a:rPr lang="en-US" sz="2800" dirty="0" smtClean="0"/>
              <a:t>surgical safety </a:t>
            </a:r>
            <a:r>
              <a:rPr lang="en-US" sz="2800" dirty="0"/>
              <a:t>work</a:t>
            </a:r>
          </a:p>
          <a:p>
            <a:pPr>
              <a:spcBef>
                <a:spcPts val="0"/>
              </a:spcBef>
              <a:spcAft>
                <a:spcPts val="1200"/>
              </a:spcAft>
            </a:pPr>
            <a:r>
              <a:rPr lang="en-US" sz="2800" dirty="0"/>
              <a:t>Utilize basic strategies to encourage surgeon participation in </a:t>
            </a:r>
            <a:r>
              <a:rPr lang="en-US" sz="2800" dirty="0" smtClean="0"/>
              <a:t>surgical safety </a:t>
            </a:r>
            <a:r>
              <a:rPr lang="en-US" sz="2800" dirty="0"/>
              <a:t>work</a:t>
            </a:r>
          </a:p>
          <a:p>
            <a:pPr>
              <a:spcBef>
                <a:spcPts val="0"/>
              </a:spcBef>
              <a:spcAft>
                <a:spcPts val="1200"/>
              </a:spcAft>
            </a:pPr>
            <a:r>
              <a:rPr lang="en-US" sz="2800" dirty="0"/>
              <a:t>Identify </a:t>
            </a:r>
            <a:r>
              <a:rPr lang="en-US" sz="2800" dirty="0" smtClean="0"/>
              <a:t>team </a:t>
            </a:r>
            <a:r>
              <a:rPr lang="en-US" sz="2800" dirty="0"/>
              <a:t>members and plan your first </a:t>
            </a:r>
            <a:r>
              <a:rPr lang="en-US" sz="2800" dirty="0" smtClean="0"/>
              <a:t>meeting</a:t>
            </a:r>
            <a:endParaRPr lang="en-US" sz="2800" dirty="0"/>
          </a:p>
        </p:txBody>
      </p:sp>
      <p:sp>
        <p:nvSpPr>
          <p:cNvPr id="5" name="Content Placeholder 3"/>
          <p:cNvSpPr txBox="1">
            <a:spLocks/>
          </p:cNvSpPr>
          <p:nvPr/>
        </p:nvSpPr>
        <p:spPr>
          <a:xfrm>
            <a:off x="381000" y="12954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endParaRPr lang="en-US" sz="2400" dirty="0"/>
          </a:p>
        </p:txBody>
      </p:sp>
    </p:spTree>
    <p:extLst>
      <p:ext uri="{BB962C8B-B14F-4D97-AF65-F5344CB8AC3E}">
        <p14:creationId xmlns:p14="http://schemas.microsoft.com/office/powerpoint/2010/main" val="1061091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Perioperative</a:t>
            </a:r>
            <a:r>
              <a:rPr lang="en-US" dirty="0"/>
              <a:t> </a:t>
            </a:r>
            <a:r>
              <a:rPr lang="en-US" dirty="0" smtClean="0"/>
              <a:t>Safety Team Members</a:t>
            </a:r>
            <a:endParaRPr lang="en-US" dirty="0"/>
          </a:p>
        </p:txBody>
      </p:sp>
      <p:sp>
        <p:nvSpPr>
          <p:cNvPr id="4" name="Content Placeholder 3"/>
          <p:cNvSpPr>
            <a:spLocks noGrp="1"/>
          </p:cNvSpPr>
          <p:nvPr>
            <p:ph sz="half" idx="1"/>
          </p:nvPr>
        </p:nvSpPr>
        <p:spPr>
          <a:xfrm>
            <a:off x="457200" y="1600200"/>
            <a:ext cx="4038600" cy="4525963"/>
          </a:xfrm>
          <a:prstGeom prst="rect">
            <a:avLst/>
          </a:prstGeom>
        </p:spPr>
        <p:txBody>
          <a:bodyPr anchor="t">
            <a:noAutofit/>
          </a:bodyPr>
          <a:lstStyle/>
          <a:p>
            <a:pPr>
              <a:spcBef>
                <a:spcPts val="0"/>
              </a:spcBef>
              <a:spcAft>
                <a:spcPts val="600"/>
              </a:spcAft>
              <a:buNone/>
            </a:pPr>
            <a:r>
              <a:rPr lang="en-US" dirty="0" smtClean="0"/>
              <a:t>Essential Team Members</a:t>
            </a:r>
          </a:p>
          <a:p>
            <a:pPr>
              <a:spcBef>
                <a:spcPts val="0"/>
              </a:spcBef>
              <a:spcAft>
                <a:spcPts val="600"/>
              </a:spcAft>
            </a:pPr>
            <a:r>
              <a:rPr lang="en-US" sz="2400" dirty="0" smtClean="0"/>
              <a:t>Surgeons</a:t>
            </a:r>
          </a:p>
          <a:p>
            <a:pPr>
              <a:spcBef>
                <a:spcPts val="0"/>
              </a:spcBef>
              <a:spcAft>
                <a:spcPts val="600"/>
              </a:spcAft>
            </a:pPr>
            <a:r>
              <a:rPr lang="en-US" sz="2400" dirty="0" smtClean="0"/>
              <a:t>Anesthesiologists</a:t>
            </a:r>
          </a:p>
          <a:p>
            <a:pPr>
              <a:spcBef>
                <a:spcPts val="0"/>
              </a:spcBef>
              <a:spcAft>
                <a:spcPts val="600"/>
              </a:spcAft>
            </a:pPr>
            <a:r>
              <a:rPr lang="en-US" sz="2400" dirty="0" smtClean="0"/>
              <a:t>Nurse Anesthetists (CRNAs)</a:t>
            </a:r>
          </a:p>
          <a:p>
            <a:pPr>
              <a:spcBef>
                <a:spcPts val="0"/>
              </a:spcBef>
              <a:spcAft>
                <a:spcPts val="600"/>
              </a:spcAft>
            </a:pPr>
            <a:r>
              <a:rPr lang="en-US" sz="2400" dirty="0" smtClean="0"/>
              <a:t>Circulating nurses</a:t>
            </a:r>
          </a:p>
          <a:p>
            <a:pPr>
              <a:spcBef>
                <a:spcPts val="0"/>
              </a:spcBef>
              <a:spcAft>
                <a:spcPts val="600"/>
              </a:spcAft>
            </a:pPr>
            <a:r>
              <a:rPr lang="en-US" sz="2400" dirty="0" smtClean="0"/>
              <a:t>Scrub nurses/operating room technicians</a:t>
            </a:r>
          </a:p>
          <a:p>
            <a:pPr>
              <a:spcBef>
                <a:spcPts val="0"/>
              </a:spcBef>
              <a:spcAft>
                <a:spcPts val="600"/>
              </a:spcAft>
            </a:pPr>
            <a:r>
              <a:rPr lang="en-US" sz="2400" dirty="0" smtClean="0"/>
              <a:t>Perioperative nurses</a:t>
            </a:r>
          </a:p>
          <a:p>
            <a:pPr>
              <a:spcBef>
                <a:spcPts val="0"/>
              </a:spcBef>
              <a:spcAft>
                <a:spcPts val="600"/>
              </a:spcAft>
            </a:pPr>
            <a:r>
              <a:rPr lang="en-US" sz="2400" dirty="0" smtClean="0"/>
              <a:t>Executive partner</a:t>
            </a:r>
          </a:p>
          <a:p>
            <a:pPr>
              <a:spcBef>
                <a:spcPts val="0"/>
              </a:spcBef>
              <a:spcAft>
                <a:spcPts val="600"/>
              </a:spcAft>
            </a:pPr>
            <a:r>
              <a:rPr lang="en-US" sz="2400" dirty="0" smtClean="0"/>
              <a:t>Nurse leaders</a:t>
            </a:r>
          </a:p>
        </p:txBody>
      </p:sp>
      <p:sp>
        <p:nvSpPr>
          <p:cNvPr id="5" name="Content Placeholder 4"/>
          <p:cNvSpPr>
            <a:spLocks noGrp="1"/>
          </p:cNvSpPr>
          <p:nvPr>
            <p:ph sz="half" idx="2"/>
          </p:nvPr>
        </p:nvSpPr>
        <p:spPr>
          <a:xfrm>
            <a:off x="4648200" y="1600200"/>
            <a:ext cx="4038600" cy="4525963"/>
          </a:xfrm>
          <a:prstGeom prst="rect">
            <a:avLst/>
          </a:prstGeom>
        </p:spPr>
        <p:txBody>
          <a:bodyPr anchor="t">
            <a:noAutofit/>
          </a:bodyPr>
          <a:lstStyle/>
          <a:p>
            <a:pPr>
              <a:spcBef>
                <a:spcPts val="0"/>
              </a:spcBef>
              <a:spcAft>
                <a:spcPts val="600"/>
              </a:spcAft>
              <a:buNone/>
            </a:pPr>
            <a:r>
              <a:rPr lang="en-US" dirty="0" smtClean="0"/>
              <a:t>Enhancing Team Members</a:t>
            </a:r>
          </a:p>
          <a:p>
            <a:pPr>
              <a:spcBef>
                <a:spcPts val="0"/>
              </a:spcBef>
              <a:spcAft>
                <a:spcPts val="600"/>
              </a:spcAft>
            </a:pPr>
            <a:r>
              <a:rPr lang="en-US" sz="2400" dirty="0" smtClean="0"/>
              <a:t>Physician assistants</a:t>
            </a:r>
          </a:p>
          <a:p>
            <a:pPr>
              <a:spcBef>
                <a:spcPts val="0"/>
              </a:spcBef>
              <a:spcAft>
                <a:spcPts val="600"/>
              </a:spcAft>
            </a:pPr>
            <a:r>
              <a:rPr lang="en-US" sz="2400" dirty="0" smtClean="0"/>
              <a:t>Nurse educators</a:t>
            </a:r>
          </a:p>
          <a:p>
            <a:pPr>
              <a:spcBef>
                <a:spcPts val="0"/>
              </a:spcBef>
              <a:spcAft>
                <a:spcPts val="600"/>
              </a:spcAft>
            </a:pPr>
            <a:r>
              <a:rPr lang="en-US" sz="2400" dirty="0" smtClean="0"/>
              <a:t>Anesthesia assistants</a:t>
            </a:r>
          </a:p>
          <a:p>
            <a:pPr>
              <a:spcBef>
                <a:spcPts val="0"/>
              </a:spcBef>
              <a:spcAft>
                <a:spcPts val="600"/>
              </a:spcAft>
            </a:pPr>
            <a:r>
              <a:rPr lang="en-US" sz="2400" dirty="0" smtClean="0"/>
              <a:t>Infection preventionists</a:t>
            </a:r>
          </a:p>
          <a:p>
            <a:pPr>
              <a:spcBef>
                <a:spcPts val="0"/>
              </a:spcBef>
              <a:spcAft>
                <a:spcPts val="600"/>
              </a:spcAft>
            </a:pPr>
            <a:r>
              <a:rPr lang="en-US" sz="2400" dirty="0" smtClean="0"/>
              <a:t>Operating room directors</a:t>
            </a:r>
          </a:p>
          <a:p>
            <a:pPr>
              <a:spcBef>
                <a:spcPts val="0"/>
              </a:spcBef>
              <a:spcAft>
                <a:spcPts val="600"/>
              </a:spcAft>
            </a:pPr>
            <a:r>
              <a:rPr lang="en-US" sz="2400" dirty="0" smtClean="0"/>
              <a:t>Patient safety officers</a:t>
            </a:r>
          </a:p>
          <a:p>
            <a:pPr>
              <a:spcBef>
                <a:spcPts val="0"/>
              </a:spcBef>
              <a:spcAft>
                <a:spcPts val="600"/>
              </a:spcAft>
            </a:pPr>
            <a:r>
              <a:rPr lang="en-US" sz="2400" dirty="0" smtClean="0"/>
              <a:t>Chief quality officers</a:t>
            </a:r>
          </a:p>
          <a:p>
            <a:pPr>
              <a:spcBef>
                <a:spcPts val="0"/>
              </a:spcBef>
              <a:spcAft>
                <a:spcPts val="600"/>
              </a:spcAft>
            </a:pPr>
            <a:r>
              <a:rPr lang="en-US" sz="2400" dirty="0" smtClean="0"/>
              <a:t>Ancillary staff</a:t>
            </a:r>
          </a:p>
        </p:txBody>
      </p:sp>
    </p:spTree>
    <p:extLst>
      <p:ext uri="{BB962C8B-B14F-4D97-AF65-F5344CB8AC3E}">
        <p14:creationId xmlns:p14="http://schemas.microsoft.com/office/powerpoint/2010/main" val="166117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t>Your Surgical Safety Team</a:t>
            </a:r>
          </a:p>
        </p:txBody>
      </p:sp>
      <p:sp>
        <p:nvSpPr>
          <p:cNvPr id="2" name="Content Placeholder 1"/>
          <p:cNvSpPr>
            <a:spLocks noGrp="1"/>
          </p:cNvSpPr>
          <p:nvPr>
            <p:ph idx="1"/>
          </p:nvPr>
        </p:nvSpPr>
        <p:spPr/>
        <p:txBody>
          <a:bodyPr>
            <a:normAutofit/>
          </a:bodyPr>
          <a:lstStyle/>
          <a:p>
            <a:pPr>
              <a:spcBef>
                <a:spcPts val="0"/>
              </a:spcBef>
              <a:spcAft>
                <a:spcPts val="600"/>
              </a:spcAft>
            </a:pPr>
            <a:r>
              <a:rPr lang="en-US" sz="2800" dirty="0"/>
              <a:t>Understands that patient safety culture is LOCAL</a:t>
            </a:r>
          </a:p>
          <a:p>
            <a:pPr>
              <a:spcBef>
                <a:spcPts val="0"/>
              </a:spcBef>
              <a:spcAft>
                <a:spcPts val="600"/>
              </a:spcAft>
            </a:pPr>
            <a:r>
              <a:rPr lang="en-US" sz="2800" dirty="0" smtClean="0"/>
              <a:t>Is composed </a:t>
            </a:r>
            <a:r>
              <a:rPr lang="en-US" sz="2800" dirty="0"/>
              <a:t>of engaged frontline providers who take ownership of patient safety</a:t>
            </a:r>
          </a:p>
          <a:p>
            <a:pPr>
              <a:spcBef>
                <a:spcPts val="0"/>
              </a:spcBef>
              <a:spcAft>
                <a:spcPts val="600"/>
              </a:spcAft>
            </a:pPr>
            <a:r>
              <a:rPr lang="en-US" sz="2800" dirty="0"/>
              <a:t>Includes staff members who have different levels of experience</a:t>
            </a:r>
          </a:p>
          <a:p>
            <a:pPr>
              <a:spcBef>
                <a:spcPts val="0"/>
              </a:spcBef>
              <a:spcAft>
                <a:spcPts val="600"/>
              </a:spcAft>
            </a:pPr>
            <a:r>
              <a:rPr lang="en-US" sz="2800" dirty="0" smtClean="0"/>
              <a:t>Is tailored </a:t>
            </a:r>
            <a:r>
              <a:rPr lang="en-US" sz="2800" dirty="0"/>
              <a:t>to include members based on clinical </a:t>
            </a:r>
            <a:r>
              <a:rPr lang="en-US" sz="2800" dirty="0" smtClean="0"/>
              <a:t>intervention</a:t>
            </a:r>
            <a:endParaRPr lang="en-US" sz="2800" dirty="0"/>
          </a:p>
        </p:txBody>
      </p:sp>
    </p:spTree>
    <p:extLst>
      <p:ext uri="{BB962C8B-B14F-4D97-AF65-F5344CB8AC3E}">
        <p14:creationId xmlns:p14="http://schemas.microsoft.com/office/powerpoint/2010/main" val="261090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Surgical Safety Team Logistics</a:t>
            </a:r>
            <a:endParaRPr lang="en-US" dirty="0"/>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a:t>Meets </a:t>
            </a:r>
            <a:r>
              <a:rPr lang="en-US" sz="2800" dirty="0" smtClean="0"/>
              <a:t>regularly</a:t>
            </a:r>
          </a:p>
          <a:p>
            <a:pPr lvl="1">
              <a:spcBef>
                <a:spcPts val="0"/>
              </a:spcBef>
              <a:spcAft>
                <a:spcPts val="1200"/>
              </a:spcAft>
            </a:pPr>
            <a:r>
              <a:rPr lang="en-US" dirty="0"/>
              <a:t>W</a:t>
            </a:r>
            <a:r>
              <a:rPr lang="en-US" dirty="0" smtClean="0"/>
              <a:t>eekly ideal</a:t>
            </a:r>
            <a:endParaRPr lang="en-US" dirty="0"/>
          </a:p>
          <a:p>
            <a:pPr lvl="1">
              <a:spcBef>
                <a:spcPts val="0"/>
              </a:spcBef>
              <a:spcAft>
                <a:spcPts val="1200"/>
              </a:spcAft>
            </a:pPr>
            <a:r>
              <a:rPr lang="en-US" dirty="0"/>
              <a:t>M</a:t>
            </a:r>
            <a:r>
              <a:rPr lang="en-US" dirty="0" smtClean="0"/>
              <a:t>onthly </a:t>
            </a:r>
            <a:r>
              <a:rPr lang="en-US" dirty="0"/>
              <a:t>at a </a:t>
            </a:r>
            <a:r>
              <a:rPr lang="en-US" dirty="0" smtClean="0"/>
              <a:t>minimum</a:t>
            </a:r>
            <a:endParaRPr lang="en-US" dirty="0"/>
          </a:p>
          <a:p>
            <a:pPr>
              <a:spcBef>
                <a:spcPts val="0"/>
              </a:spcBef>
              <a:spcAft>
                <a:spcPts val="1200"/>
              </a:spcAft>
            </a:pPr>
            <a:r>
              <a:rPr lang="en-US" sz="2800" dirty="0"/>
              <a:t>Has adequate resources including protected </a:t>
            </a:r>
            <a:r>
              <a:rPr lang="en-US" sz="2800" dirty="0" smtClean="0"/>
              <a:t>time</a:t>
            </a:r>
          </a:p>
          <a:p>
            <a:pPr lvl="1">
              <a:spcBef>
                <a:spcPts val="0"/>
              </a:spcBef>
              <a:spcAft>
                <a:spcPts val="1200"/>
              </a:spcAft>
            </a:pPr>
            <a:r>
              <a:rPr lang="en-US" dirty="0" smtClean="0"/>
              <a:t>2 </a:t>
            </a:r>
            <a:r>
              <a:rPr lang="en-US" dirty="0"/>
              <a:t>to 4 hours per week for a team leader, surgeon, anesthesia, nurse, and infection </a:t>
            </a:r>
            <a:r>
              <a:rPr lang="en-US" dirty="0" smtClean="0"/>
              <a:t>preventionist</a:t>
            </a:r>
            <a:endParaRPr lang="en-US" dirty="0"/>
          </a:p>
        </p:txBody>
      </p:sp>
    </p:spTree>
    <p:extLst>
      <p:ext uri="{BB962C8B-B14F-4D97-AF65-F5344CB8AC3E}">
        <p14:creationId xmlns:p14="http://schemas.microsoft.com/office/powerpoint/2010/main" val="3835969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noGrp="1"/>
          </p:cNvSpPr>
          <p:nvPr>
            <p:ph type="title"/>
          </p:nvPr>
        </p:nvSpPr>
        <p:spPr>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smtClean="0"/>
              <a:t>Surgical Safety </a:t>
            </a:r>
            <a:r>
              <a:rPr kumimoji="0" lang="en-US" i="0" u="none" strike="noStrike" kern="1200" cap="none" spc="0" normalizeH="0" baseline="0" noProof="0" dirty="0" smtClean="0">
                <a:ln>
                  <a:noFill/>
                </a:ln>
                <a:effectLst/>
                <a:uLnTx/>
                <a:uFillTx/>
              </a:rPr>
              <a:t> Team Group Processes</a:t>
            </a:r>
          </a:p>
        </p:txBody>
      </p:sp>
      <p:grpSp>
        <p:nvGrpSpPr>
          <p:cNvPr id="5" name="Group 4" descr="Diagram illustrates the six effective group processes of safety teams. The term &quot;effective group processes&quot; is in the center and is surrounded by six circles that list each process. They are role clarity, effective team communication, conflict resolution, education and engagement, senior leadership buy-in and support, and norms. &#10;" title="Surgical Safety Team Group Processes"/>
          <p:cNvGrpSpPr/>
          <p:nvPr/>
        </p:nvGrpSpPr>
        <p:grpSpPr>
          <a:xfrm>
            <a:off x="1950773" y="1295400"/>
            <a:ext cx="5440627" cy="4838991"/>
            <a:chOff x="1734873" y="1409408"/>
            <a:chExt cx="5440627" cy="4838991"/>
          </a:xfrm>
        </p:grpSpPr>
        <p:sp>
          <p:nvSpPr>
            <p:cNvPr id="12" name="Freeform 11"/>
            <p:cNvSpPr/>
            <p:nvPr/>
          </p:nvSpPr>
          <p:spPr>
            <a:xfrm>
              <a:off x="2947366" y="2453678"/>
              <a:ext cx="2952718" cy="2635977"/>
            </a:xfrm>
            <a:custGeom>
              <a:avLst/>
              <a:gdLst>
                <a:gd name="connsiteX0" fmla="*/ 0 w 2606476"/>
                <a:gd name="connsiteY0" fmla="*/ 1303238 h 2606476"/>
                <a:gd name="connsiteX1" fmla="*/ 381711 w 2606476"/>
                <a:gd name="connsiteY1" fmla="*/ 381710 h 2606476"/>
                <a:gd name="connsiteX2" fmla="*/ 1303240 w 2606476"/>
                <a:gd name="connsiteY2" fmla="*/ 2 h 2606476"/>
                <a:gd name="connsiteX3" fmla="*/ 2224768 w 2606476"/>
                <a:gd name="connsiteY3" fmla="*/ 381713 h 2606476"/>
                <a:gd name="connsiteX4" fmla="*/ 2606476 w 2606476"/>
                <a:gd name="connsiteY4" fmla="*/ 1303242 h 2606476"/>
                <a:gd name="connsiteX5" fmla="*/ 2224766 w 2606476"/>
                <a:gd name="connsiteY5" fmla="*/ 2224771 h 2606476"/>
                <a:gd name="connsiteX6" fmla="*/ 1303237 w 2606476"/>
                <a:gd name="connsiteY6" fmla="*/ 2606480 h 2606476"/>
                <a:gd name="connsiteX7" fmla="*/ 381709 w 2606476"/>
                <a:gd name="connsiteY7" fmla="*/ 2224770 h 2606476"/>
                <a:gd name="connsiteX8" fmla="*/ 0 w 2606476"/>
                <a:gd name="connsiteY8" fmla="*/ 1303241 h 2606476"/>
                <a:gd name="connsiteX9" fmla="*/ 0 w 2606476"/>
                <a:gd name="connsiteY9" fmla="*/ 1303238 h 26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476" h="2606476">
                  <a:moveTo>
                    <a:pt x="0" y="1303238"/>
                  </a:moveTo>
                  <a:cubicBezTo>
                    <a:pt x="0" y="957598"/>
                    <a:pt x="137306" y="626114"/>
                    <a:pt x="381711" y="381710"/>
                  </a:cubicBezTo>
                  <a:cubicBezTo>
                    <a:pt x="626116" y="137306"/>
                    <a:pt x="957600" y="1"/>
                    <a:pt x="1303240" y="2"/>
                  </a:cubicBezTo>
                  <a:cubicBezTo>
                    <a:pt x="1648880" y="2"/>
                    <a:pt x="1980364" y="137308"/>
                    <a:pt x="2224768" y="381713"/>
                  </a:cubicBezTo>
                  <a:cubicBezTo>
                    <a:pt x="2469172" y="626118"/>
                    <a:pt x="2606477" y="957602"/>
                    <a:pt x="2606476" y="1303242"/>
                  </a:cubicBezTo>
                  <a:cubicBezTo>
                    <a:pt x="2606476" y="1648882"/>
                    <a:pt x="2469171" y="1980366"/>
                    <a:pt x="2224766" y="2224771"/>
                  </a:cubicBezTo>
                  <a:cubicBezTo>
                    <a:pt x="1980361" y="2469176"/>
                    <a:pt x="1648877" y="2606481"/>
                    <a:pt x="1303237" y="2606480"/>
                  </a:cubicBezTo>
                  <a:cubicBezTo>
                    <a:pt x="957597" y="2606480"/>
                    <a:pt x="626113" y="2469174"/>
                    <a:pt x="381709" y="2224770"/>
                  </a:cubicBezTo>
                  <a:cubicBezTo>
                    <a:pt x="137305" y="1980365"/>
                    <a:pt x="0" y="1648881"/>
                    <a:pt x="0" y="1303241"/>
                  </a:cubicBezTo>
                  <a:lnTo>
                    <a:pt x="0" y="1303238"/>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424890" tIns="424889" rIns="424890" bIns="424889" numCol="1" spcCol="1270" anchor="ctr" anchorCtr="0">
              <a:noAutofit/>
            </a:bodyPr>
            <a:lstStyle/>
            <a:p>
              <a:pPr lvl="0" algn="ctr" defTabSz="1511300">
                <a:lnSpc>
                  <a:spcPct val="90000"/>
                </a:lnSpc>
                <a:spcBef>
                  <a:spcPct val="0"/>
                </a:spcBef>
                <a:spcAft>
                  <a:spcPct val="35000"/>
                </a:spcAft>
              </a:pPr>
              <a:r>
                <a:rPr lang="en-US" sz="2800" kern="1200" dirty="0" smtClean="0">
                  <a:solidFill>
                    <a:schemeClr val="bg1"/>
                  </a:solidFill>
                  <a:latin typeface="Arial" pitchFamily="34" charset="0"/>
                  <a:cs typeface="Arial" pitchFamily="34" charset="0"/>
                </a:rPr>
                <a:t>Effective Group Processes</a:t>
              </a:r>
              <a:endParaRPr lang="en-US" sz="2800" kern="1200" dirty="0">
                <a:solidFill>
                  <a:schemeClr val="bg1"/>
                </a:solidFill>
                <a:latin typeface="Arial" pitchFamily="34" charset="0"/>
                <a:cs typeface="Arial" pitchFamily="34" charset="0"/>
              </a:endParaRPr>
            </a:p>
          </p:txBody>
        </p:sp>
        <p:sp>
          <p:nvSpPr>
            <p:cNvPr id="13" name="Freeform 12"/>
            <p:cNvSpPr/>
            <p:nvPr/>
          </p:nvSpPr>
          <p:spPr>
            <a:xfrm>
              <a:off x="1734873" y="2237131"/>
              <a:ext cx="2015357" cy="1665632"/>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213715" tIns="213715" rIns="213715" bIns="213715" numCol="1" spcCol="1270" anchor="ctr" anchorCtr="0">
              <a:noAutofit/>
            </a:bodyPr>
            <a:lstStyle/>
            <a:p>
              <a:pPr lvl="0" algn="ctr" defTabSz="8001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Norms</a:t>
              </a:r>
              <a:endParaRPr lang="en-US" sz="2000" kern="1200" dirty="0">
                <a:solidFill>
                  <a:schemeClr val="tx1"/>
                </a:solidFill>
                <a:latin typeface="Arial" pitchFamily="34" charset="0"/>
                <a:cs typeface="Arial" pitchFamily="34" charset="0"/>
              </a:endParaRPr>
            </a:p>
          </p:txBody>
        </p:sp>
        <p:sp>
          <p:nvSpPr>
            <p:cNvPr id="14" name="Freeform 13"/>
            <p:cNvSpPr/>
            <p:nvPr/>
          </p:nvSpPr>
          <p:spPr>
            <a:xfrm>
              <a:off x="3447508" y="1409408"/>
              <a:ext cx="2015357" cy="1665632"/>
            </a:xfrm>
            <a:custGeom>
              <a:avLst/>
              <a:gdLst>
                <a:gd name="connsiteX0" fmla="*/ 0 w 1447806"/>
                <a:gd name="connsiteY0" fmla="*/ 719518 h 1439035"/>
                <a:gd name="connsiteX1" fmla="*/ 213584 w 1447806"/>
                <a:gd name="connsiteY1" fmla="*/ 209199 h 1439035"/>
                <a:gd name="connsiteX2" fmla="*/ 723904 w 1447806"/>
                <a:gd name="connsiteY2" fmla="*/ 1 h 1439035"/>
                <a:gd name="connsiteX3" fmla="*/ 1234223 w 1447806"/>
                <a:gd name="connsiteY3" fmla="*/ 209200 h 1439035"/>
                <a:gd name="connsiteX4" fmla="*/ 1447806 w 1447806"/>
                <a:gd name="connsiteY4" fmla="*/ 719520 h 1439035"/>
                <a:gd name="connsiteX5" fmla="*/ 1234222 w 1447806"/>
                <a:gd name="connsiteY5" fmla="*/ 1229839 h 1439035"/>
                <a:gd name="connsiteX6" fmla="*/ 723902 w 1447806"/>
                <a:gd name="connsiteY6" fmla="*/ 1439038 h 1439035"/>
                <a:gd name="connsiteX7" fmla="*/ 213583 w 1447806"/>
                <a:gd name="connsiteY7" fmla="*/ 1229839 h 1439035"/>
                <a:gd name="connsiteX8" fmla="*/ 0 w 1447806"/>
                <a:gd name="connsiteY8" fmla="*/ 719519 h 1439035"/>
                <a:gd name="connsiteX9" fmla="*/ 0 w 1447806"/>
                <a:gd name="connsiteY9" fmla="*/ 719518 h 143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6" h="1439035">
                  <a:moveTo>
                    <a:pt x="0" y="719518"/>
                  </a:moveTo>
                  <a:cubicBezTo>
                    <a:pt x="0" y="527932"/>
                    <a:pt x="76874" y="344258"/>
                    <a:pt x="213584" y="209199"/>
                  </a:cubicBezTo>
                  <a:cubicBezTo>
                    <a:pt x="349214" y="75208"/>
                    <a:pt x="532675" y="1"/>
                    <a:pt x="723904" y="1"/>
                  </a:cubicBezTo>
                  <a:cubicBezTo>
                    <a:pt x="915133" y="1"/>
                    <a:pt x="1098594" y="75209"/>
                    <a:pt x="1234223" y="209200"/>
                  </a:cubicBezTo>
                  <a:cubicBezTo>
                    <a:pt x="1370933" y="344260"/>
                    <a:pt x="1447806" y="527934"/>
                    <a:pt x="1447806" y="719520"/>
                  </a:cubicBezTo>
                  <a:cubicBezTo>
                    <a:pt x="1447806" y="911106"/>
                    <a:pt x="1370933" y="1094780"/>
                    <a:pt x="1234222" y="1229839"/>
                  </a:cubicBezTo>
                  <a:cubicBezTo>
                    <a:pt x="1098592" y="1363830"/>
                    <a:pt x="915132" y="1439038"/>
                    <a:pt x="723902" y="1439038"/>
                  </a:cubicBezTo>
                  <a:cubicBezTo>
                    <a:pt x="532673" y="1439038"/>
                    <a:pt x="349212" y="1363830"/>
                    <a:pt x="213583" y="1229839"/>
                  </a:cubicBezTo>
                  <a:cubicBezTo>
                    <a:pt x="76873" y="1094780"/>
                    <a:pt x="0" y="911105"/>
                    <a:pt x="0" y="719519"/>
                  </a:cubicBezTo>
                  <a:lnTo>
                    <a:pt x="0" y="719518"/>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34886" tIns="233602" rIns="234886" bIns="233602" numCol="1" spcCol="1270" anchor="ctr" anchorCtr="0">
              <a:noAutofit/>
            </a:bodyPr>
            <a:lstStyle/>
            <a:p>
              <a:pPr lvl="0" algn="ctr" defTabSz="8001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Role Clarity</a:t>
              </a:r>
              <a:endParaRPr lang="en-US" sz="2000" kern="1200" dirty="0">
                <a:solidFill>
                  <a:schemeClr val="tx1"/>
                </a:solidFill>
                <a:latin typeface="Arial" pitchFamily="34" charset="0"/>
                <a:cs typeface="Arial" pitchFamily="34" charset="0"/>
              </a:endParaRPr>
            </a:p>
          </p:txBody>
        </p:sp>
        <p:sp>
          <p:nvSpPr>
            <p:cNvPr id="15" name="Freeform 14"/>
            <p:cNvSpPr/>
            <p:nvPr/>
          </p:nvSpPr>
          <p:spPr>
            <a:xfrm>
              <a:off x="5088783" y="2237131"/>
              <a:ext cx="2015357" cy="1665632"/>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lvl="0" algn="ctr" defTabSz="0">
                <a:lnSpc>
                  <a:spcPct val="90000"/>
                </a:lnSpc>
                <a:spcBef>
                  <a:spcPct val="0"/>
                </a:spcBef>
              </a:pPr>
              <a:r>
                <a:rPr lang="en-US" sz="2000" kern="1200" dirty="0" smtClean="0">
                  <a:solidFill>
                    <a:schemeClr val="tx1"/>
                  </a:solidFill>
                  <a:latin typeface="Arial" pitchFamily="34" charset="0"/>
                  <a:cs typeface="Arial" pitchFamily="34" charset="0"/>
                </a:rPr>
                <a:t>Effective Team </a:t>
              </a:r>
            </a:p>
            <a:p>
              <a:pPr lvl="0" algn="ctr" defTabSz="0">
                <a:lnSpc>
                  <a:spcPct val="90000"/>
                </a:lnSpc>
                <a:spcBef>
                  <a:spcPct val="0"/>
                </a:spcBef>
              </a:pPr>
              <a:r>
                <a:rPr lang="en-US" sz="2000" kern="1200" dirty="0" smtClean="0">
                  <a:solidFill>
                    <a:schemeClr val="tx1"/>
                  </a:solidFill>
                  <a:latin typeface="Arial" pitchFamily="34" charset="0"/>
                  <a:cs typeface="Arial" pitchFamily="34" charset="0"/>
                </a:rPr>
                <a:t>Communication</a:t>
              </a:r>
              <a:endParaRPr lang="en-US" sz="2000" kern="1200" dirty="0">
                <a:solidFill>
                  <a:schemeClr val="tx1"/>
                </a:solidFill>
                <a:latin typeface="Arial" pitchFamily="34" charset="0"/>
                <a:cs typeface="Arial" pitchFamily="34" charset="0"/>
              </a:endParaRPr>
            </a:p>
          </p:txBody>
        </p:sp>
        <p:sp>
          <p:nvSpPr>
            <p:cNvPr id="16" name="Freeform 15"/>
            <p:cNvSpPr/>
            <p:nvPr/>
          </p:nvSpPr>
          <p:spPr>
            <a:xfrm>
              <a:off x="5160143" y="3892574"/>
              <a:ext cx="2015357" cy="1665632"/>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213715" tIns="213715" rIns="213715" bIns="213715" numCol="1" spcCol="1270" anchor="ctr" anchorCtr="0">
              <a:noAutofit/>
            </a:bodyPr>
            <a:lstStyle/>
            <a:p>
              <a:pPr lvl="0" algn="ctr" defTabSz="8001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Conflict Resolution</a:t>
              </a:r>
              <a:endParaRPr lang="en-US" sz="2000" kern="1200" dirty="0">
                <a:solidFill>
                  <a:schemeClr val="tx1"/>
                </a:solidFill>
                <a:latin typeface="Arial" pitchFamily="34" charset="0"/>
                <a:cs typeface="Arial" pitchFamily="34" charset="0"/>
              </a:endParaRPr>
            </a:p>
          </p:txBody>
        </p:sp>
        <p:sp>
          <p:nvSpPr>
            <p:cNvPr id="17" name="Freeform 16"/>
            <p:cNvSpPr/>
            <p:nvPr/>
          </p:nvSpPr>
          <p:spPr>
            <a:xfrm>
              <a:off x="3447508" y="4582767"/>
              <a:ext cx="2015357" cy="1665632"/>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91440" tIns="91440" rIns="91440" bIns="91440" numCol="1" spcCol="1270" anchor="ctr" anchorCtr="0">
              <a:noAutofit/>
            </a:bodyPr>
            <a:lstStyle/>
            <a:p>
              <a:pPr lvl="0" algn="ctr" defTabSz="711200">
                <a:lnSpc>
                  <a:spcPct val="90000"/>
                </a:lnSpc>
                <a:spcBef>
                  <a:spcPct val="0"/>
                </a:spcBef>
              </a:pPr>
              <a:r>
                <a:rPr lang="en-US" sz="2000" kern="1200" dirty="0" smtClean="0">
                  <a:solidFill>
                    <a:schemeClr val="tx1"/>
                  </a:solidFill>
                  <a:latin typeface="Arial" pitchFamily="34" charset="0"/>
                  <a:cs typeface="Arial" pitchFamily="34" charset="0"/>
                </a:rPr>
                <a:t>Education </a:t>
              </a:r>
            </a:p>
            <a:p>
              <a:pPr lvl="0" algn="ctr" defTabSz="973138">
                <a:lnSpc>
                  <a:spcPct val="90000"/>
                </a:lnSpc>
                <a:spcBef>
                  <a:spcPct val="0"/>
                </a:spcBef>
              </a:pPr>
              <a:r>
                <a:rPr lang="en-US" sz="2000" kern="1200" dirty="0" smtClean="0">
                  <a:solidFill>
                    <a:schemeClr val="tx1"/>
                  </a:solidFill>
                  <a:latin typeface="Arial" pitchFamily="34" charset="0"/>
                  <a:cs typeface="Arial" pitchFamily="34" charset="0"/>
                </a:rPr>
                <a:t>and Engagement</a:t>
              </a:r>
              <a:endParaRPr lang="en-US" sz="2000" kern="1200" dirty="0">
                <a:solidFill>
                  <a:schemeClr val="tx1"/>
                </a:solidFill>
                <a:latin typeface="Arial" pitchFamily="34" charset="0"/>
                <a:cs typeface="Arial" pitchFamily="34" charset="0"/>
              </a:endParaRPr>
            </a:p>
          </p:txBody>
        </p:sp>
        <p:sp>
          <p:nvSpPr>
            <p:cNvPr id="18" name="Freeform 17"/>
            <p:cNvSpPr/>
            <p:nvPr/>
          </p:nvSpPr>
          <p:spPr>
            <a:xfrm>
              <a:off x="1734873" y="3892574"/>
              <a:ext cx="2015357" cy="1665632"/>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208635" tIns="208635" rIns="208635" bIns="208635" numCol="1" spcCol="1270" anchor="ctr" anchorCtr="0">
              <a:noAutofit/>
            </a:bodyPr>
            <a:lstStyle/>
            <a:p>
              <a:pPr lvl="0" algn="ctr" defTabSz="622300">
                <a:lnSpc>
                  <a:spcPct val="90000"/>
                </a:lnSpc>
                <a:spcBef>
                  <a:spcPct val="0"/>
                </a:spcBef>
              </a:pPr>
              <a:r>
                <a:rPr lang="en-US" sz="2000" kern="1200" dirty="0" smtClean="0">
                  <a:solidFill>
                    <a:schemeClr val="tx1"/>
                  </a:solidFill>
                  <a:latin typeface="Arial" pitchFamily="34" charset="0"/>
                  <a:cs typeface="Arial" pitchFamily="34" charset="0"/>
                </a:rPr>
                <a:t>Leadership </a:t>
              </a:r>
            </a:p>
            <a:p>
              <a:pPr lvl="0" algn="ctr" defTabSz="622300">
                <a:lnSpc>
                  <a:spcPct val="90000"/>
                </a:lnSpc>
                <a:spcBef>
                  <a:spcPct val="0"/>
                </a:spcBef>
              </a:pPr>
              <a:r>
                <a:rPr lang="en-US" sz="2000" kern="1200" dirty="0" smtClean="0">
                  <a:solidFill>
                    <a:schemeClr val="tx1"/>
                  </a:solidFill>
                  <a:latin typeface="Arial" pitchFamily="34" charset="0"/>
                  <a:cs typeface="Arial" pitchFamily="34" charset="0"/>
                </a:rPr>
                <a:t>Buy-In and Support</a:t>
              </a:r>
              <a:endParaRPr lang="en-US" sz="2000" kern="1200"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58396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r>
              <a:rPr lang="en-US" dirty="0" smtClean="0"/>
              <a:t>Role of Senior Executive Partner</a:t>
            </a:r>
          </a:p>
        </p:txBody>
      </p:sp>
      <p:sp>
        <p:nvSpPr>
          <p:cNvPr id="6148" name="Content Placeholder 5"/>
          <p:cNvSpPr>
            <a:spLocks noGrp="1"/>
          </p:cNvSpPr>
          <p:nvPr>
            <p:ph idx="1"/>
          </p:nvPr>
        </p:nvSpPr>
        <p:spPr/>
        <p:txBody>
          <a:bodyPr>
            <a:normAutofit/>
          </a:bodyPr>
          <a:lstStyle/>
          <a:p>
            <a:pPr>
              <a:spcBef>
                <a:spcPts val="0"/>
              </a:spcBef>
              <a:spcAft>
                <a:spcPts val="1800"/>
              </a:spcAft>
              <a:buSzPct val="100000"/>
              <a:buFont typeface="Arial" panose="020B0604020202020204" pitchFamily="34" charset="0"/>
              <a:buChar char="•"/>
            </a:pPr>
            <a:r>
              <a:rPr lang="en-US" sz="2800" dirty="0" smtClean="0"/>
              <a:t>Helps the team prioritize improvement efforts</a:t>
            </a:r>
          </a:p>
          <a:p>
            <a:pPr>
              <a:spcBef>
                <a:spcPts val="0"/>
              </a:spcBef>
              <a:spcAft>
                <a:spcPts val="1800"/>
              </a:spcAft>
              <a:buSzPct val="100000"/>
              <a:buFont typeface="Arial" panose="020B0604020202020204" pitchFamily="34" charset="0"/>
              <a:buChar char="•"/>
            </a:pPr>
            <a:r>
              <a:rPr lang="en-US" sz="2800" dirty="0" smtClean="0"/>
              <a:t>Helps the team navigate organizational bureaucracy</a:t>
            </a:r>
          </a:p>
          <a:p>
            <a:pPr>
              <a:spcBef>
                <a:spcPts val="0"/>
              </a:spcBef>
              <a:spcAft>
                <a:spcPts val="1800"/>
              </a:spcAft>
              <a:buSzPct val="100000"/>
              <a:buFont typeface="Arial" panose="020B0604020202020204" pitchFamily="34" charset="0"/>
              <a:buChar char="•"/>
            </a:pPr>
            <a:r>
              <a:rPr lang="en-US" sz="2800" dirty="0" smtClean="0"/>
              <a:t>Ensures the safety team has necessary resources to fix problems</a:t>
            </a:r>
          </a:p>
          <a:p>
            <a:pPr>
              <a:spcBef>
                <a:spcPts val="0"/>
              </a:spcBef>
              <a:spcAft>
                <a:spcPts val="1800"/>
              </a:spcAft>
              <a:buSzPct val="100000"/>
              <a:buFont typeface="Arial" panose="020B0604020202020204" pitchFamily="34" charset="0"/>
              <a:buChar char="•"/>
            </a:pPr>
            <a:r>
              <a:rPr lang="en-US" sz="2800" dirty="0" smtClean="0"/>
              <a:t>“Comes out of the office” to meet monthly with members of health care team in their clinical area</a:t>
            </a:r>
          </a:p>
        </p:txBody>
      </p:sp>
    </p:spTree>
    <p:extLst>
      <p:ext uri="{BB962C8B-B14F-4D97-AF65-F5344CB8AC3E}">
        <p14:creationId xmlns:p14="http://schemas.microsoft.com/office/powerpoint/2010/main" val="17497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Finding a Senior Executive Partner </a:t>
            </a:r>
            <a:endParaRPr lang="en-US" dirty="0"/>
          </a:p>
        </p:txBody>
      </p:sp>
      <p:sp>
        <p:nvSpPr>
          <p:cNvPr id="4" name="Content Placeholder 3"/>
          <p:cNvSpPr>
            <a:spLocks noGrp="1"/>
          </p:cNvSpPr>
          <p:nvPr>
            <p:ph idx="1"/>
          </p:nvPr>
        </p:nvSpPr>
        <p:spPr/>
        <p:txBody>
          <a:bodyPr>
            <a:noAutofit/>
          </a:bodyPr>
          <a:lstStyle/>
          <a:p>
            <a:pPr>
              <a:spcBef>
                <a:spcPts val="0"/>
              </a:spcBef>
              <a:spcAft>
                <a:spcPts val="1200"/>
              </a:spcAft>
            </a:pPr>
            <a:r>
              <a:rPr lang="en-US" sz="2800" dirty="0" smtClean="0">
                <a:latin typeface="Calibri"/>
                <a:ea typeface="ＭＳ Ｐゴシック" charset="0"/>
                <a:cs typeface="Calibri"/>
              </a:rPr>
              <a:t>Contact hospital management to determine which senior executive will best fit the perioperative area and the following criteria:</a:t>
            </a:r>
          </a:p>
          <a:p>
            <a:pPr lvl="1">
              <a:spcBef>
                <a:spcPts val="0"/>
              </a:spcBef>
              <a:spcAft>
                <a:spcPts val="1200"/>
              </a:spcAft>
            </a:pPr>
            <a:r>
              <a:rPr lang="en-US" sz="2400" dirty="0" smtClean="0">
                <a:latin typeface="Calibri"/>
                <a:ea typeface="ＭＳ Ｐゴシック" charset="0"/>
                <a:cs typeface="Calibri"/>
              </a:rPr>
              <a:t>Director level or above</a:t>
            </a:r>
          </a:p>
          <a:p>
            <a:pPr lvl="1">
              <a:spcBef>
                <a:spcPts val="0"/>
              </a:spcBef>
              <a:spcAft>
                <a:spcPts val="1200"/>
              </a:spcAft>
            </a:pPr>
            <a:r>
              <a:rPr lang="en-US" sz="2400" dirty="0" smtClean="0">
                <a:latin typeface="Calibri"/>
                <a:ea typeface="ＭＳ Ｐゴシック" charset="0"/>
                <a:cs typeface="Calibri"/>
              </a:rPr>
              <a:t>Available to attend rounds for at least </a:t>
            </a:r>
            <a:r>
              <a:rPr lang="en-US" sz="2400" dirty="0">
                <a:latin typeface="Calibri"/>
                <a:ea typeface="ＭＳ Ｐゴシック" charset="0"/>
                <a:cs typeface="Calibri"/>
              </a:rPr>
              <a:t>1</a:t>
            </a:r>
            <a:r>
              <a:rPr lang="en-US" sz="2400" dirty="0" smtClean="0">
                <a:latin typeface="Calibri"/>
                <a:ea typeface="ＭＳ Ｐゴシック" charset="0"/>
                <a:cs typeface="Calibri"/>
              </a:rPr>
              <a:t> hour per month</a:t>
            </a:r>
          </a:p>
          <a:p>
            <a:pPr lvl="1">
              <a:spcBef>
                <a:spcPts val="0"/>
              </a:spcBef>
              <a:spcAft>
                <a:spcPts val="1200"/>
              </a:spcAft>
            </a:pPr>
            <a:r>
              <a:rPr lang="en-US" sz="2400" dirty="0" smtClean="0">
                <a:latin typeface="Calibri"/>
                <a:ea typeface="ＭＳ Ｐゴシック" charset="0"/>
                <a:cs typeface="Calibri"/>
              </a:rPr>
              <a:t>Approachable about and comfortable with sensitive topics</a:t>
            </a:r>
          </a:p>
          <a:p>
            <a:pPr>
              <a:spcBef>
                <a:spcPts val="0"/>
              </a:spcBef>
              <a:spcAft>
                <a:spcPts val="1200"/>
              </a:spcAft>
            </a:pPr>
            <a:r>
              <a:rPr lang="en-US" sz="2800" dirty="0" smtClean="0">
                <a:latin typeface="Calibri"/>
                <a:ea typeface="ＭＳ Ｐゴシック" charset="0"/>
                <a:cs typeface="Calibri"/>
              </a:rPr>
              <a:t>Set up a meeting to introduce the project, provide a tour of the perioperative area, and share unit-level information</a:t>
            </a:r>
          </a:p>
          <a:p>
            <a:pPr>
              <a:spcAft>
                <a:spcPts val="1200"/>
              </a:spcAft>
            </a:pPr>
            <a:endParaRPr lang="en-US" sz="2800" dirty="0">
              <a:latin typeface="Calibri"/>
              <a:cs typeface="Calibri"/>
            </a:endParaRPr>
          </a:p>
        </p:txBody>
      </p:sp>
    </p:spTree>
    <p:extLst>
      <p:ext uri="{BB962C8B-B14F-4D97-AF65-F5344CB8AC3E}">
        <p14:creationId xmlns:p14="http://schemas.microsoft.com/office/powerpoint/2010/main" val="19788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Learning Objectives</a:t>
            </a:r>
            <a:endParaRPr lang="en-US" sz="32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smtClean="0"/>
              <a:t>After </a:t>
            </a:r>
            <a:r>
              <a:rPr lang="en-US" sz="2800" dirty="0"/>
              <a:t>this session, you will be able </a:t>
            </a:r>
            <a:r>
              <a:rPr lang="en-US" sz="2800" dirty="0" smtClean="0"/>
              <a:t>to—</a:t>
            </a:r>
            <a:endParaRPr lang="en-US" sz="2800" dirty="0" smtClean="0">
              <a:ea typeface="ＭＳ Ｐゴシック" charset="0"/>
            </a:endParaRPr>
          </a:p>
          <a:p>
            <a:pPr marL="463550" indent="-463550">
              <a:spcBef>
                <a:spcPts val="0"/>
              </a:spcBef>
              <a:spcAft>
                <a:spcPts val="1200"/>
              </a:spcAft>
              <a:defRPr/>
            </a:pPr>
            <a:r>
              <a:rPr lang="en-US" sz="2800" dirty="0" smtClean="0">
                <a:ea typeface="ＭＳ Ｐゴシック" charset="0"/>
              </a:rPr>
              <a:t>Distinguish this safety program from </a:t>
            </a:r>
            <a:r>
              <a:rPr lang="en-US" sz="2800" dirty="0">
                <a:ea typeface="ＭＳ Ｐゴシック" charset="0"/>
              </a:rPr>
              <a:t>that of other national improvement projects</a:t>
            </a:r>
          </a:p>
          <a:p>
            <a:pPr marL="463550" indent="-463550">
              <a:spcBef>
                <a:spcPts val="0"/>
              </a:spcBef>
              <a:spcAft>
                <a:spcPts val="1200"/>
              </a:spcAft>
              <a:defRPr/>
            </a:pPr>
            <a:r>
              <a:rPr lang="en-US" sz="2800" dirty="0">
                <a:ea typeface="ＭＳ Ｐゴシック" charset="0"/>
              </a:rPr>
              <a:t>Describe the connection between </a:t>
            </a:r>
            <a:r>
              <a:rPr lang="en-US" sz="2800" dirty="0" smtClean="0">
                <a:ea typeface="ＭＳ Ｐゴシック" charset="0"/>
              </a:rPr>
              <a:t>surgical safety teamwork </a:t>
            </a:r>
            <a:r>
              <a:rPr lang="en-US" sz="2800" dirty="0">
                <a:ea typeface="ＭＳ Ｐゴシック" charset="0"/>
              </a:rPr>
              <a:t>and safety culture work as structured in the Comprehensive Unit-based Safety Program (CUSP)</a:t>
            </a:r>
          </a:p>
          <a:p>
            <a:pPr marL="463550" indent="-463550">
              <a:spcBef>
                <a:spcPts val="0"/>
              </a:spcBef>
              <a:spcAft>
                <a:spcPts val="1200"/>
              </a:spcAft>
              <a:defRPr/>
            </a:pPr>
            <a:r>
              <a:rPr lang="en-US" sz="2800" dirty="0">
                <a:ea typeface="ＭＳ Ｐゴシック" charset="0"/>
              </a:rPr>
              <a:t>List the steps for developing a local surgical site infection (SSI) prevention </a:t>
            </a:r>
            <a:r>
              <a:rPr lang="en-US" sz="2800" dirty="0" smtClean="0">
                <a:ea typeface="ＭＳ Ｐゴシック" charset="0"/>
              </a:rPr>
              <a:t>bundle</a:t>
            </a: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414683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t>Role of Surgeon Leader</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a:ea typeface="ＭＳ Ｐゴシック" charset="0"/>
              </a:rPr>
              <a:t>Serves as role model for </a:t>
            </a:r>
            <a:r>
              <a:rPr lang="en-US" sz="2800" dirty="0" smtClean="0">
                <a:ea typeface="ＭＳ Ｐゴシック" charset="0"/>
              </a:rPr>
              <a:t>surgical safety </a:t>
            </a:r>
            <a:r>
              <a:rPr lang="en-US" sz="2800" dirty="0">
                <a:ea typeface="ＭＳ Ｐゴシック" charset="0"/>
              </a:rPr>
              <a:t>activities</a:t>
            </a:r>
          </a:p>
          <a:p>
            <a:pPr>
              <a:spcBef>
                <a:spcPts val="0"/>
              </a:spcBef>
              <a:spcAft>
                <a:spcPts val="1200"/>
              </a:spcAft>
            </a:pPr>
            <a:r>
              <a:rPr lang="en-US" sz="2800" dirty="0">
                <a:ea typeface="ＭＳ Ｐゴシック" charset="0"/>
              </a:rPr>
              <a:t>Meets with </a:t>
            </a:r>
            <a:r>
              <a:rPr lang="en-US" sz="2800" dirty="0" smtClean="0">
                <a:ea typeface="ＭＳ Ｐゴシック" charset="0"/>
              </a:rPr>
              <a:t>safety </a:t>
            </a:r>
            <a:r>
              <a:rPr lang="en-US" sz="2800" dirty="0">
                <a:ea typeface="ＭＳ Ｐゴシック" charset="0"/>
              </a:rPr>
              <a:t>team at least </a:t>
            </a:r>
            <a:r>
              <a:rPr lang="en-US" sz="2800" dirty="0" smtClean="0">
                <a:ea typeface="ＭＳ Ｐゴシック" charset="0"/>
              </a:rPr>
              <a:t>monthly</a:t>
            </a:r>
          </a:p>
          <a:p>
            <a:pPr>
              <a:spcBef>
                <a:spcPts val="0"/>
              </a:spcBef>
              <a:spcAft>
                <a:spcPts val="1200"/>
              </a:spcAft>
            </a:pPr>
            <a:r>
              <a:rPr lang="en-US" sz="2800" dirty="0">
                <a:ea typeface="ＭＳ Ｐゴシック" charset="0"/>
              </a:rPr>
              <a:t>Participates in monthly senior executive partnership meetings </a:t>
            </a:r>
          </a:p>
          <a:p>
            <a:pPr>
              <a:spcBef>
                <a:spcPts val="0"/>
              </a:spcBef>
              <a:spcAft>
                <a:spcPts val="1200"/>
              </a:spcAft>
            </a:pPr>
            <a:r>
              <a:rPr lang="en-US" sz="2800" dirty="0">
                <a:ea typeface="ＭＳ Ｐゴシック" charset="0"/>
              </a:rPr>
              <a:t>Communicates with physician group as needed </a:t>
            </a:r>
          </a:p>
          <a:p>
            <a:pPr>
              <a:spcBef>
                <a:spcPts val="0"/>
              </a:spcBef>
              <a:spcAft>
                <a:spcPts val="1200"/>
              </a:spcAft>
            </a:pPr>
            <a:r>
              <a:rPr lang="en-US" sz="2800" dirty="0">
                <a:ea typeface="ＭＳ Ｐゴシック" charset="0"/>
              </a:rPr>
              <a:t>Assists with implementation of </a:t>
            </a:r>
            <a:r>
              <a:rPr lang="en-US" sz="2800" dirty="0" smtClean="0">
                <a:ea typeface="ＭＳ Ｐゴシック" charset="0"/>
              </a:rPr>
              <a:t>interventions</a:t>
            </a:r>
            <a:endParaRPr lang="en-US" sz="2800" dirty="0">
              <a:ea typeface="ＭＳ Ｐゴシック" charset="0"/>
            </a:endParaRPr>
          </a:p>
        </p:txBody>
      </p:sp>
    </p:spTree>
    <p:extLst>
      <p:ext uri="{BB962C8B-B14F-4D97-AF65-F5344CB8AC3E}">
        <p14:creationId xmlns:p14="http://schemas.microsoft.com/office/powerpoint/2010/main" val="165342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r>
              <a:rPr lang="en-US" dirty="0" smtClean="0"/>
              <a:t>Engage Surgeons on the Surgical Safety Team</a:t>
            </a:r>
          </a:p>
        </p:txBody>
      </p:sp>
      <p:grpSp>
        <p:nvGrpSpPr>
          <p:cNvPr id="2" name="Group 12" descr="Identify physician leaders, create a forum for this role, listen to physician concerns, develop plans to address concerns, reward physician leaders, create a vehicle for communication, develop a plan for communications.    &#10;&#10;Information presented in orange squares for visual interest. &#10;Image Source: Armstrong Institute for Patient Safety and Quality&#10;" title="Engage Surgeons on the Surgical Safety Team"/>
          <p:cNvGrpSpPr/>
          <p:nvPr/>
        </p:nvGrpSpPr>
        <p:grpSpPr>
          <a:xfrm>
            <a:off x="624360" y="1815433"/>
            <a:ext cx="8051800" cy="3747167"/>
            <a:chOff x="990600" y="2268775"/>
            <a:chExt cx="7242048" cy="3569153"/>
          </a:xfrm>
        </p:grpSpPr>
        <p:sp>
          <p:nvSpPr>
            <p:cNvPr id="14" name="Freeform 13"/>
            <p:cNvSpPr/>
            <p:nvPr/>
          </p:nvSpPr>
          <p:spPr>
            <a:xfrm>
              <a:off x="990600" y="2268775"/>
              <a:ext cx="1755648" cy="167615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solidFill>
                    <a:srgbClr val="000000"/>
                  </a:solidFill>
                  <a:latin typeface="Arial" pitchFamily="34" charset="0"/>
                  <a:cs typeface="Arial" pitchFamily="34" charset="0"/>
                </a:rPr>
                <a:t>Identify </a:t>
              </a:r>
              <a:r>
                <a:rPr lang="en-US" sz="2000" dirty="0" smtClean="0">
                  <a:solidFill>
                    <a:srgbClr val="000000"/>
                  </a:solidFill>
                  <a:latin typeface="Arial" pitchFamily="34" charset="0"/>
                  <a:cs typeface="Arial" pitchFamily="34" charset="0"/>
                </a:rPr>
                <a:t>surgeon</a:t>
              </a:r>
              <a:r>
                <a:rPr lang="en-US" sz="2000" kern="1200" dirty="0" smtClean="0">
                  <a:solidFill>
                    <a:srgbClr val="000000"/>
                  </a:solidFill>
                  <a:latin typeface="Arial" pitchFamily="34" charset="0"/>
                  <a:cs typeface="Arial" pitchFamily="34" charset="0"/>
                </a:rPr>
                <a:t> leaders</a:t>
              </a:r>
              <a:endParaRPr lang="en-US" sz="2000" kern="1200" dirty="0">
                <a:solidFill>
                  <a:srgbClr val="000000"/>
                </a:solidFill>
                <a:latin typeface="Arial" pitchFamily="34" charset="0"/>
                <a:cs typeface="Arial" pitchFamily="34" charset="0"/>
              </a:endParaRPr>
            </a:p>
          </p:txBody>
        </p:sp>
        <p:sp>
          <p:nvSpPr>
            <p:cNvPr id="15" name="Freeform 14"/>
            <p:cNvSpPr/>
            <p:nvPr/>
          </p:nvSpPr>
          <p:spPr>
            <a:xfrm>
              <a:off x="2819400" y="2268775"/>
              <a:ext cx="1755648" cy="167615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solidFill>
                    <a:srgbClr val="000000"/>
                  </a:solidFill>
                  <a:latin typeface="Arial" pitchFamily="34" charset="0"/>
                  <a:cs typeface="Arial" pitchFamily="34" charset="0"/>
                </a:rPr>
                <a:t>Explain this role</a:t>
              </a:r>
              <a:endParaRPr lang="en-US" sz="2000" kern="1200" dirty="0">
                <a:solidFill>
                  <a:srgbClr val="000000"/>
                </a:solidFill>
                <a:latin typeface="Arial" pitchFamily="34" charset="0"/>
                <a:cs typeface="Arial" pitchFamily="34" charset="0"/>
              </a:endParaRPr>
            </a:p>
          </p:txBody>
        </p:sp>
        <p:sp>
          <p:nvSpPr>
            <p:cNvPr id="16" name="Freeform 15"/>
            <p:cNvSpPr/>
            <p:nvPr/>
          </p:nvSpPr>
          <p:spPr>
            <a:xfrm>
              <a:off x="5486400" y="4161771"/>
              <a:ext cx="1849613" cy="1676157"/>
            </a:xfrm>
            <a:custGeom>
              <a:avLst/>
              <a:gdLst>
                <a:gd name="connsiteX0" fmla="*/ 0 w 1218501"/>
                <a:gd name="connsiteY0" fmla="*/ 203088 h 1625600"/>
                <a:gd name="connsiteX1" fmla="*/ 59483 w 1218501"/>
                <a:gd name="connsiteY1" fmla="*/ 59483 h 1625600"/>
                <a:gd name="connsiteX2" fmla="*/ 203088 w 1218501"/>
                <a:gd name="connsiteY2" fmla="*/ 0 h 1625600"/>
                <a:gd name="connsiteX3" fmla="*/ 1015413 w 1218501"/>
                <a:gd name="connsiteY3" fmla="*/ 0 h 1625600"/>
                <a:gd name="connsiteX4" fmla="*/ 1159018 w 1218501"/>
                <a:gd name="connsiteY4" fmla="*/ 59483 h 1625600"/>
                <a:gd name="connsiteX5" fmla="*/ 1218501 w 1218501"/>
                <a:gd name="connsiteY5" fmla="*/ 203088 h 1625600"/>
                <a:gd name="connsiteX6" fmla="*/ 1218501 w 1218501"/>
                <a:gd name="connsiteY6" fmla="*/ 1422512 h 1625600"/>
                <a:gd name="connsiteX7" fmla="*/ 1159018 w 1218501"/>
                <a:gd name="connsiteY7" fmla="*/ 1566117 h 1625600"/>
                <a:gd name="connsiteX8" fmla="*/ 1015413 w 1218501"/>
                <a:gd name="connsiteY8" fmla="*/ 1625600 h 1625600"/>
                <a:gd name="connsiteX9" fmla="*/ 203088 w 1218501"/>
                <a:gd name="connsiteY9" fmla="*/ 1625600 h 1625600"/>
                <a:gd name="connsiteX10" fmla="*/ 59483 w 1218501"/>
                <a:gd name="connsiteY10" fmla="*/ 1566117 h 1625600"/>
                <a:gd name="connsiteX11" fmla="*/ 0 w 1218501"/>
                <a:gd name="connsiteY11" fmla="*/ 1422512 h 1625600"/>
                <a:gd name="connsiteX12" fmla="*/ 0 w 1218501"/>
                <a:gd name="connsiteY12" fmla="*/ 203088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501" h="1625600">
                  <a:moveTo>
                    <a:pt x="0" y="203088"/>
                  </a:moveTo>
                  <a:cubicBezTo>
                    <a:pt x="0" y="149226"/>
                    <a:pt x="21397" y="97569"/>
                    <a:pt x="59483" y="59483"/>
                  </a:cubicBezTo>
                  <a:cubicBezTo>
                    <a:pt x="97569" y="21397"/>
                    <a:pt x="149226" y="0"/>
                    <a:pt x="203088" y="0"/>
                  </a:cubicBezTo>
                  <a:lnTo>
                    <a:pt x="1015413" y="0"/>
                  </a:lnTo>
                  <a:cubicBezTo>
                    <a:pt x="1069275" y="0"/>
                    <a:pt x="1120932" y="21397"/>
                    <a:pt x="1159018" y="59483"/>
                  </a:cubicBezTo>
                  <a:cubicBezTo>
                    <a:pt x="1197104" y="97569"/>
                    <a:pt x="1218501" y="149226"/>
                    <a:pt x="1218501" y="203088"/>
                  </a:cubicBezTo>
                  <a:lnTo>
                    <a:pt x="1218501" y="1422512"/>
                  </a:lnTo>
                  <a:cubicBezTo>
                    <a:pt x="1218501" y="1476374"/>
                    <a:pt x="1197104" y="1528031"/>
                    <a:pt x="1159018" y="1566117"/>
                  </a:cubicBezTo>
                  <a:cubicBezTo>
                    <a:pt x="1120932" y="1604203"/>
                    <a:pt x="1069275" y="1625600"/>
                    <a:pt x="1015413" y="1625600"/>
                  </a:cubicBezTo>
                  <a:lnTo>
                    <a:pt x="203088" y="1625600"/>
                  </a:lnTo>
                  <a:cubicBezTo>
                    <a:pt x="149226" y="1625600"/>
                    <a:pt x="97569" y="1604203"/>
                    <a:pt x="59483" y="1566117"/>
                  </a:cubicBezTo>
                  <a:cubicBezTo>
                    <a:pt x="21397" y="1528031"/>
                    <a:pt x="0" y="1476374"/>
                    <a:pt x="0" y="1422512"/>
                  </a:cubicBezTo>
                  <a:lnTo>
                    <a:pt x="0" y="20308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1392" tIns="101392" rIns="101392" bIns="101392" numCol="1" spcCol="1270" anchor="ctr" anchorCtr="0">
              <a:noAutofit/>
            </a:bodyPr>
            <a:lstStyle/>
            <a:p>
              <a:pPr lvl="0" algn="ctr" defTabSz="488950">
                <a:lnSpc>
                  <a:spcPct val="90000"/>
                </a:lnSpc>
                <a:spcBef>
                  <a:spcPct val="0"/>
                </a:spcBef>
                <a:spcAft>
                  <a:spcPct val="35000"/>
                </a:spcAft>
              </a:pPr>
              <a:r>
                <a:rPr lang="en-US" sz="2000" kern="1200" dirty="0" smtClean="0">
                  <a:solidFill>
                    <a:srgbClr val="000000"/>
                  </a:solidFill>
                  <a:latin typeface="Arial" pitchFamily="34" charset="0"/>
                  <a:cs typeface="Arial" pitchFamily="34" charset="0"/>
                </a:rPr>
                <a:t>Formalize    plan for communications</a:t>
              </a:r>
              <a:endParaRPr lang="en-US" sz="2000" kern="1200" dirty="0">
                <a:solidFill>
                  <a:srgbClr val="000000"/>
                </a:solidFill>
                <a:latin typeface="Arial" pitchFamily="34" charset="0"/>
                <a:cs typeface="Arial" pitchFamily="34" charset="0"/>
              </a:endParaRPr>
            </a:p>
          </p:txBody>
        </p:sp>
        <p:sp>
          <p:nvSpPr>
            <p:cNvPr id="17" name="Freeform 16"/>
            <p:cNvSpPr/>
            <p:nvPr/>
          </p:nvSpPr>
          <p:spPr>
            <a:xfrm>
              <a:off x="4648200" y="2268775"/>
              <a:ext cx="1755648" cy="167615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solidFill>
                    <a:srgbClr val="000000"/>
                  </a:solidFill>
                  <a:latin typeface="Arial" pitchFamily="34" charset="0"/>
                  <a:cs typeface="Arial" pitchFamily="34" charset="0"/>
                </a:rPr>
                <a:t>Listen to </a:t>
              </a:r>
              <a:r>
                <a:rPr lang="en-US" sz="2000" dirty="0" smtClean="0">
                  <a:solidFill>
                    <a:srgbClr val="000000"/>
                  </a:solidFill>
                  <a:latin typeface="Arial" pitchFamily="34" charset="0"/>
                  <a:cs typeface="Arial" pitchFamily="34" charset="0"/>
                </a:rPr>
                <a:t>surgeo</a:t>
              </a:r>
              <a:r>
                <a:rPr lang="en-US" sz="2000" kern="1200" dirty="0" smtClean="0">
                  <a:solidFill>
                    <a:srgbClr val="000000"/>
                  </a:solidFill>
                  <a:latin typeface="Arial" pitchFamily="34" charset="0"/>
                  <a:cs typeface="Arial" pitchFamily="34" charset="0"/>
                </a:rPr>
                <a:t>n concerns</a:t>
              </a:r>
              <a:endParaRPr lang="en-US" sz="2000" kern="1200" dirty="0">
                <a:solidFill>
                  <a:srgbClr val="000000"/>
                </a:solidFill>
                <a:latin typeface="Arial" pitchFamily="34" charset="0"/>
                <a:cs typeface="Arial" pitchFamily="34" charset="0"/>
              </a:endParaRPr>
            </a:p>
          </p:txBody>
        </p:sp>
        <p:sp>
          <p:nvSpPr>
            <p:cNvPr id="18" name="Freeform 17"/>
            <p:cNvSpPr/>
            <p:nvPr/>
          </p:nvSpPr>
          <p:spPr>
            <a:xfrm>
              <a:off x="6477000" y="2268775"/>
              <a:ext cx="1755648" cy="167615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solidFill>
                    <a:srgbClr val="000000"/>
                  </a:solidFill>
                  <a:latin typeface="Arial" pitchFamily="34" charset="0"/>
                  <a:cs typeface="Arial" pitchFamily="34" charset="0"/>
                </a:rPr>
                <a:t>Develop plans to address concerns</a:t>
              </a:r>
              <a:endParaRPr lang="en-US" sz="2000" kern="1200" dirty="0">
                <a:solidFill>
                  <a:srgbClr val="000000"/>
                </a:solidFill>
                <a:latin typeface="Arial" pitchFamily="34" charset="0"/>
                <a:cs typeface="Arial" pitchFamily="34" charset="0"/>
              </a:endParaRPr>
            </a:p>
          </p:txBody>
        </p:sp>
        <p:sp>
          <p:nvSpPr>
            <p:cNvPr id="19" name="Freeform 18"/>
            <p:cNvSpPr/>
            <p:nvPr/>
          </p:nvSpPr>
          <p:spPr>
            <a:xfrm>
              <a:off x="1828800" y="4161770"/>
              <a:ext cx="1755648" cy="167615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solidFill>
                    <a:srgbClr val="000000"/>
                  </a:solidFill>
                  <a:latin typeface="Arial" pitchFamily="34" charset="0"/>
                  <a:cs typeface="Arial" pitchFamily="34" charset="0"/>
                </a:rPr>
                <a:t>Reward </a:t>
              </a:r>
              <a:r>
                <a:rPr lang="en-US" sz="2000" dirty="0" smtClean="0">
                  <a:solidFill>
                    <a:srgbClr val="000000"/>
                  </a:solidFill>
                  <a:latin typeface="Arial" pitchFamily="34" charset="0"/>
                  <a:cs typeface="Arial" pitchFamily="34" charset="0"/>
                </a:rPr>
                <a:t>surgeo</a:t>
              </a:r>
              <a:r>
                <a:rPr lang="en-US" sz="2000" kern="1200" dirty="0" smtClean="0">
                  <a:solidFill>
                    <a:srgbClr val="000000"/>
                  </a:solidFill>
                  <a:latin typeface="Arial" pitchFamily="34" charset="0"/>
                  <a:cs typeface="Arial" pitchFamily="34" charset="0"/>
                </a:rPr>
                <a:t>n leaders</a:t>
              </a:r>
              <a:endParaRPr lang="en-US" sz="2000" kern="1200" dirty="0">
                <a:solidFill>
                  <a:srgbClr val="000000"/>
                </a:solidFill>
                <a:latin typeface="Arial" pitchFamily="34" charset="0"/>
                <a:cs typeface="Arial" pitchFamily="34" charset="0"/>
              </a:endParaRPr>
            </a:p>
          </p:txBody>
        </p:sp>
        <p:sp>
          <p:nvSpPr>
            <p:cNvPr id="20" name="Freeform 19"/>
            <p:cNvSpPr>
              <a:spLocks/>
            </p:cNvSpPr>
            <p:nvPr/>
          </p:nvSpPr>
          <p:spPr>
            <a:xfrm>
              <a:off x="3657600" y="4161771"/>
              <a:ext cx="1753240" cy="1676157"/>
            </a:xfrm>
            <a:custGeom>
              <a:avLst/>
              <a:gdLst>
                <a:gd name="connsiteX0" fmla="*/ 0 w 1200740"/>
                <a:gd name="connsiteY0" fmla="*/ 200127 h 1625600"/>
                <a:gd name="connsiteX1" fmla="*/ 58616 w 1200740"/>
                <a:gd name="connsiteY1" fmla="*/ 58616 h 1625600"/>
                <a:gd name="connsiteX2" fmla="*/ 200127 w 1200740"/>
                <a:gd name="connsiteY2" fmla="*/ 0 h 1625600"/>
                <a:gd name="connsiteX3" fmla="*/ 1000613 w 1200740"/>
                <a:gd name="connsiteY3" fmla="*/ 0 h 1625600"/>
                <a:gd name="connsiteX4" fmla="*/ 1142124 w 1200740"/>
                <a:gd name="connsiteY4" fmla="*/ 58616 h 1625600"/>
                <a:gd name="connsiteX5" fmla="*/ 1200740 w 1200740"/>
                <a:gd name="connsiteY5" fmla="*/ 200127 h 1625600"/>
                <a:gd name="connsiteX6" fmla="*/ 1200740 w 1200740"/>
                <a:gd name="connsiteY6" fmla="*/ 1425473 h 1625600"/>
                <a:gd name="connsiteX7" fmla="*/ 1142124 w 1200740"/>
                <a:gd name="connsiteY7" fmla="*/ 1566984 h 1625600"/>
                <a:gd name="connsiteX8" fmla="*/ 1000613 w 1200740"/>
                <a:gd name="connsiteY8" fmla="*/ 1625600 h 1625600"/>
                <a:gd name="connsiteX9" fmla="*/ 200127 w 1200740"/>
                <a:gd name="connsiteY9" fmla="*/ 1625600 h 1625600"/>
                <a:gd name="connsiteX10" fmla="*/ 58616 w 1200740"/>
                <a:gd name="connsiteY10" fmla="*/ 1566984 h 1625600"/>
                <a:gd name="connsiteX11" fmla="*/ 0 w 1200740"/>
                <a:gd name="connsiteY11" fmla="*/ 1425473 h 1625600"/>
                <a:gd name="connsiteX12" fmla="*/ 0 w 1200740"/>
                <a:gd name="connsiteY12" fmla="*/ 20012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740" h="1625600">
                  <a:moveTo>
                    <a:pt x="0" y="200127"/>
                  </a:moveTo>
                  <a:cubicBezTo>
                    <a:pt x="0" y="147050"/>
                    <a:pt x="21085" y="96147"/>
                    <a:pt x="58616" y="58616"/>
                  </a:cubicBezTo>
                  <a:cubicBezTo>
                    <a:pt x="96147" y="21085"/>
                    <a:pt x="147050" y="0"/>
                    <a:pt x="200127" y="0"/>
                  </a:cubicBezTo>
                  <a:lnTo>
                    <a:pt x="1000613" y="0"/>
                  </a:lnTo>
                  <a:cubicBezTo>
                    <a:pt x="1053690" y="0"/>
                    <a:pt x="1104593" y="21085"/>
                    <a:pt x="1142124" y="58616"/>
                  </a:cubicBezTo>
                  <a:cubicBezTo>
                    <a:pt x="1179655" y="96147"/>
                    <a:pt x="1200740" y="147050"/>
                    <a:pt x="1200740" y="200127"/>
                  </a:cubicBezTo>
                  <a:lnTo>
                    <a:pt x="1200740" y="1425473"/>
                  </a:lnTo>
                  <a:cubicBezTo>
                    <a:pt x="1200740" y="1478550"/>
                    <a:pt x="1179655" y="1529453"/>
                    <a:pt x="1142124" y="1566984"/>
                  </a:cubicBezTo>
                  <a:cubicBezTo>
                    <a:pt x="1104593" y="1604515"/>
                    <a:pt x="1053690" y="1625600"/>
                    <a:pt x="1000613" y="1625600"/>
                  </a:cubicBezTo>
                  <a:lnTo>
                    <a:pt x="200127" y="1625600"/>
                  </a:lnTo>
                  <a:cubicBezTo>
                    <a:pt x="147050" y="1625600"/>
                    <a:pt x="96147" y="1604515"/>
                    <a:pt x="58616" y="1566984"/>
                  </a:cubicBezTo>
                  <a:cubicBezTo>
                    <a:pt x="21085" y="1529453"/>
                    <a:pt x="0" y="1478550"/>
                    <a:pt x="0" y="1425473"/>
                  </a:cubicBezTo>
                  <a:lnTo>
                    <a:pt x="0" y="200127"/>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0525" tIns="100525" rIns="100525" bIns="100525" numCol="1" spcCol="1270" anchor="ctr" anchorCtr="0">
              <a:noAutofit/>
            </a:bodyPr>
            <a:lstStyle/>
            <a:p>
              <a:pPr lvl="0" algn="ctr" defTabSz="488950">
                <a:lnSpc>
                  <a:spcPct val="90000"/>
                </a:lnSpc>
                <a:spcBef>
                  <a:spcPct val="0"/>
                </a:spcBef>
                <a:spcAft>
                  <a:spcPct val="35000"/>
                </a:spcAft>
              </a:pPr>
              <a:r>
                <a:rPr lang="en-US" sz="2000" dirty="0" smtClean="0">
                  <a:solidFill>
                    <a:srgbClr val="000000"/>
                  </a:solidFill>
                  <a:latin typeface="Arial" pitchFamily="34" charset="0"/>
                  <a:cs typeface="Arial" pitchFamily="34" charset="0"/>
                </a:rPr>
                <a:t>Determine best </a:t>
              </a:r>
              <a:r>
                <a:rPr lang="en-US" sz="2000" kern="1200" dirty="0" smtClean="0">
                  <a:solidFill>
                    <a:srgbClr val="000000"/>
                  </a:solidFill>
                  <a:latin typeface="Arial" pitchFamily="34" charset="0"/>
                  <a:cs typeface="Arial" pitchFamily="34" charset="0"/>
                </a:rPr>
                <a:t> vehicle for communication</a:t>
              </a:r>
              <a:endParaRPr lang="en-US" sz="2000" kern="1200"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46244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Practical Tips for Scheduling Meetings </a:t>
            </a:r>
            <a:endParaRPr lang="en-US" dirty="0"/>
          </a:p>
        </p:txBody>
      </p:sp>
      <p:sp>
        <p:nvSpPr>
          <p:cNvPr id="4" name="Content Placeholder 3"/>
          <p:cNvSpPr>
            <a:spLocks noGrp="1"/>
          </p:cNvSpPr>
          <p:nvPr>
            <p:ph idx="1"/>
          </p:nvPr>
        </p:nvSpPr>
        <p:spPr/>
        <p:txBody>
          <a:bodyPr>
            <a:normAutofit/>
          </a:bodyPr>
          <a:lstStyle/>
          <a:p>
            <a:pPr>
              <a:spcAft>
                <a:spcPts val="600"/>
              </a:spcAft>
            </a:pPr>
            <a:r>
              <a:rPr lang="en-US" sz="2800" dirty="0" smtClean="0"/>
              <a:t>Incorporate surgical safety team meetings into ongoing educational activities to ease scheduling challenges</a:t>
            </a:r>
          </a:p>
          <a:p>
            <a:pPr lvl="1">
              <a:spcAft>
                <a:spcPts val="600"/>
              </a:spcAft>
            </a:pPr>
            <a:r>
              <a:rPr lang="en-US" sz="2400" dirty="0" smtClean="0"/>
              <a:t>Regularly scheduled nurse training</a:t>
            </a:r>
          </a:p>
          <a:p>
            <a:pPr lvl="1">
              <a:spcAft>
                <a:spcPts val="600"/>
              </a:spcAft>
            </a:pPr>
            <a:r>
              <a:rPr lang="en-US" sz="2400" dirty="0" smtClean="0"/>
              <a:t>Grand rounds for physicians</a:t>
            </a:r>
          </a:p>
          <a:p>
            <a:pPr lvl="1">
              <a:spcAft>
                <a:spcPts val="600"/>
              </a:spcAft>
            </a:pPr>
            <a:r>
              <a:rPr lang="en-US" sz="2400" dirty="0" smtClean="0"/>
              <a:t>Grand rounds that include nurses</a:t>
            </a:r>
          </a:p>
          <a:p>
            <a:pPr>
              <a:spcAft>
                <a:spcPts val="600"/>
              </a:spcAft>
            </a:pPr>
            <a:r>
              <a:rPr lang="en-US" sz="2800" dirty="0" smtClean="0"/>
              <a:t>Offer incentives for participating</a:t>
            </a:r>
          </a:p>
        </p:txBody>
      </p:sp>
    </p:spTree>
    <p:extLst>
      <p:ext uri="{BB962C8B-B14F-4D97-AF65-F5344CB8AC3E}">
        <p14:creationId xmlns:p14="http://schemas.microsoft.com/office/powerpoint/2010/main" val="2320669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Surgical Roles and Responsibilities Tool</a:t>
            </a:r>
            <a:endParaRPr lang="en-US" i="1" dirty="0"/>
          </a:p>
        </p:txBody>
      </p:sp>
      <p:sp>
        <p:nvSpPr>
          <p:cNvPr id="5"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endParaRPr>
          </a:p>
        </p:txBody>
      </p:sp>
      <p:pic>
        <p:nvPicPr>
          <p:cNvPr id="4" name="Picture 3" descr="Sample Team Roles and Responsibilities Form that lists project tasks (such as project calls, logistics, etc.) and columns for Primary contact, Supporting roles, and Target due dates. Tool features a list of tasks with three categories: project tasks, CUSP tasks, and SSI prevention tasks.&#10;&#10;Also includes two adaptive CUSP tasks.&#10;Educate Staff on the Science of Safety: Who will ensure all staff and providers receive training?&#10;Engaging Executives: Who will be liaison to the executive team member ensuring participation at meetings and presenting team updates?" title="Surgical Safety Team Tasks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229600" cy="5143500"/>
          </a:xfrm>
          <a:prstGeom prst="rect">
            <a:avLst/>
          </a:prstGeom>
        </p:spPr>
      </p:pic>
    </p:spTree>
    <p:extLst>
      <p:ext uri="{BB962C8B-B14F-4D97-AF65-F5344CB8AC3E}">
        <p14:creationId xmlns:p14="http://schemas.microsoft.com/office/powerpoint/2010/main" val="2372050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Roles and Responsibilities Tool</a:t>
            </a:r>
          </a:p>
        </p:txBody>
      </p:sp>
      <p:pic>
        <p:nvPicPr>
          <p:cNvPr id="3" name="Picture 2" descr="Team Roles and Responsibilities tool that lists project tasks (such as project calls, logistics, etc.) and columns for Primary contact, Supporting roles, and Target due dates. Tool features a list of tasks with three categories: project tasks, CUSP tasks, and SSI prevention tasks.&#10;&#10;Technical examples shown here:&#10;Audits: Who will collect and enter audit data?&#10;Data Reporting: Who will generate reports for surgical site infection rates?&#10;Data Feedback: Who will provide feedback on surgical site infection rates to frontline providers, the board of directors, hospital executives, or others?&#10;Implementation of Practice Changes: Who will lead efforts to align practice with evidence-based guidelines?" title="Team Roles and Responsibilities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66800"/>
            <a:ext cx="7924800" cy="5193227"/>
          </a:xfrm>
          <a:prstGeom prst="rect">
            <a:avLst/>
          </a:prstGeom>
        </p:spPr>
      </p:pic>
    </p:spTree>
    <p:extLst>
      <p:ext uri="{BB962C8B-B14F-4D97-AF65-F5344CB8AC3E}">
        <p14:creationId xmlns:p14="http://schemas.microsoft.com/office/powerpoint/2010/main" val="2528297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charset="0"/>
              </a:rPr>
              <a:t>Next Steps</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a:t>Recruit a team lead, nurse lead, surgeon lead, and executive partner along with other team members</a:t>
            </a:r>
          </a:p>
          <a:p>
            <a:pPr>
              <a:spcBef>
                <a:spcPts val="0"/>
              </a:spcBef>
              <a:spcAft>
                <a:spcPts val="1200"/>
              </a:spcAft>
            </a:pPr>
            <a:r>
              <a:rPr lang="en-US" sz="2800" dirty="0"/>
              <a:t>List team member names and contact information </a:t>
            </a:r>
            <a:r>
              <a:rPr lang="en-US" sz="2800" dirty="0" smtClean="0"/>
              <a:t>and </a:t>
            </a:r>
            <a:r>
              <a:rPr lang="en-US" sz="2800" dirty="0"/>
              <a:t>post </a:t>
            </a:r>
            <a:r>
              <a:rPr lang="en-US" sz="2800" dirty="0" smtClean="0"/>
              <a:t>in </a:t>
            </a:r>
            <a:r>
              <a:rPr lang="en-US" sz="2800" dirty="0"/>
              <a:t>a central location</a:t>
            </a:r>
          </a:p>
          <a:p>
            <a:pPr>
              <a:spcBef>
                <a:spcPts val="0"/>
              </a:spcBef>
              <a:spcAft>
                <a:spcPts val="1200"/>
              </a:spcAft>
            </a:pPr>
            <a:r>
              <a:rPr lang="en-US" sz="2800" dirty="0"/>
              <a:t>Schedule your </a:t>
            </a:r>
            <a:r>
              <a:rPr lang="en-US" sz="2800" dirty="0" smtClean="0"/>
              <a:t>meetings </a:t>
            </a:r>
            <a:r>
              <a:rPr lang="en-US" sz="2800" dirty="0"/>
              <a:t>for 6 to 12 months</a:t>
            </a:r>
          </a:p>
          <a:p>
            <a:pPr>
              <a:spcBef>
                <a:spcPts val="0"/>
              </a:spcBef>
              <a:spcAft>
                <a:spcPts val="1200"/>
              </a:spcAft>
            </a:pPr>
            <a:r>
              <a:rPr lang="en-US" sz="2800" dirty="0"/>
              <a:t>Complete </a:t>
            </a:r>
            <a:r>
              <a:rPr lang="en-US" sz="2800" dirty="0" smtClean="0"/>
              <a:t>the Surgical Safety Team Roles </a:t>
            </a:r>
            <a:r>
              <a:rPr lang="en-US" sz="2800" dirty="0"/>
              <a:t>and Responsibilities </a:t>
            </a:r>
            <a:r>
              <a:rPr lang="en-US" sz="2800" dirty="0" smtClean="0"/>
              <a:t>Tool </a:t>
            </a:r>
            <a:r>
              <a:rPr lang="en-US" sz="2800" dirty="0"/>
              <a:t>during your first </a:t>
            </a:r>
            <a:r>
              <a:rPr lang="en-US" sz="2800" dirty="0" smtClean="0"/>
              <a:t>meeting</a:t>
            </a:r>
            <a:endParaRPr lang="en-US" sz="2800" dirty="0"/>
          </a:p>
        </p:txBody>
      </p:sp>
    </p:spTree>
    <p:extLst>
      <p:ext uri="{BB962C8B-B14F-4D97-AF65-F5344CB8AC3E}">
        <p14:creationId xmlns:p14="http://schemas.microsoft.com/office/powerpoint/2010/main" val="102270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4BACC6"/>
                </a:solidFill>
              </a:rPr>
              <a:t>An introduction to building and measuring safety culture</a:t>
            </a:r>
            <a:br>
              <a:rPr lang="en-US" dirty="0" smtClean="0">
                <a:solidFill>
                  <a:srgbClr val="4BACC6"/>
                </a:solidFill>
              </a:rPr>
            </a:br>
            <a:endParaRPr lang="en-US" sz="1800" dirty="0">
              <a:solidFill>
                <a:srgbClr val="4BACC6"/>
              </a:solidFill>
            </a:endParaRPr>
          </a:p>
        </p:txBody>
      </p:sp>
      <p:sp>
        <p:nvSpPr>
          <p:cNvPr id="8" name="Text Placeholder 7"/>
          <p:cNvSpPr>
            <a:spLocks noGrp="1"/>
          </p:cNvSpPr>
          <p:nvPr>
            <p:ph type="body" idx="1"/>
          </p:nvPr>
        </p:nvSpPr>
        <p:spPr/>
        <p:txBody>
          <a:bodyPr/>
          <a:lstStyle/>
          <a:p>
            <a:r>
              <a:rPr lang="en-US" i="1" dirty="0" smtClean="0"/>
              <a:t>The “adaptive” glue that helps bond safe teams</a:t>
            </a:r>
            <a:endParaRPr lang="en-US" i="1" dirty="0"/>
          </a:p>
        </p:txBody>
      </p:sp>
      <p:sp>
        <p:nvSpPr>
          <p:cNvPr id="4" name="Subtitle 1"/>
          <p:cNvSpPr txBox="1">
            <a:spLocks/>
          </p:cNvSpPr>
          <p:nvPr/>
        </p:nvSpPr>
        <p:spPr>
          <a:xfrm>
            <a:off x="952500" y="381000"/>
            <a:ext cx="7239000" cy="17526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spcAft>
                <a:spcPts val="1800"/>
              </a:spcAft>
            </a:pPr>
            <a:r>
              <a:rPr lang="en-US" sz="4000" dirty="0" smtClean="0">
                <a:solidFill>
                  <a:schemeClr val="bg1"/>
                </a:solidFill>
              </a:rPr>
              <a:t>AHRQ Safety Program for Surgery</a:t>
            </a:r>
            <a:endParaRPr lang="en-US" sz="4800" dirty="0">
              <a:solidFill>
                <a:schemeClr val="bg1"/>
              </a:solidFill>
            </a:endParaRPr>
          </a:p>
        </p:txBody>
      </p:sp>
    </p:spTree>
    <p:extLst>
      <p:ext uri="{BB962C8B-B14F-4D97-AF65-F5344CB8AC3E}">
        <p14:creationId xmlns:p14="http://schemas.microsoft.com/office/powerpoint/2010/main" val="3135553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Learning Objectives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2800" dirty="0"/>
              <a:t>After this session, you will be able </a:t>
            </a:r>
            <a:r>
              <a:rPr lang="en-US" sz="2800" dirty="0" smtClean="0"/>
              <a:t>to—</a:t>
            </a:r>
            <a:endParaRPr lang="en-US" sz="2800" dirty="0"/>
          </a:p>
          <a:p>
            <a:pPr>
              <a:spcBef>
                <a:spcPts val="0"/>
              </a:spcBef>
              <a:spcAft>
                <a:spcPts val="1200"/>
              </a:spcAft>
            </a:pPr>
            <a:r>
              <a:rPr lang="en-US" sz="2800" dirty="0"/>
              <a:t>Define safety culture</a:t>
            </a:r>
          </a:p>
          <a:p>
            <a:pPr>
              <a:spcBef>
                <a:spcPts val="0"/>
              </a:spcBef>
              <a:spcAft>
                <a:spcPts val="1200"/>
              </a:spcAft>
            </a:pPr>
            <a:r>
              <a:rPr lang="en-US" sz="2800" dirty="0"/>
              <a:t>Describe why a safety culture is important for improvement efforts</a:t>
            </a:r>
          </a:p>
          <a:p>
            <a:pPr>
              <a:spcBef>
                <a:spcPts val="0"/>
              </a:spcBef>
              <a:spcAft>
                <a:spcPts val="1200"/>
              </a:spcAft>
            </a:pPr>
            <a:r>
              <a:rPr lang="en-US" sz="2800" dirty="0"/>
              <a:t>Explain the </a:t>
            </a:r>
            <a:r>
              <a:rPr lang="en-US" sz="2800" dirty="0" smtClean="0"/>
              <a:t>safety </a:t>
            </a:r>
            <a:r>
              <a:rPr lang="en-US" sz="2800" dirty="0"/>
              <a:t>culture measurement process </a:t>
            </a:r>
          </a:p>
        </p:txBody>
      </p:sp>
      <p:sp>
        <p:nvSpPr>
          <p:cNvPr id="6" name="Content Placeholder 3"/>
          <p:cNvSpPr txBox="1">
            <a:spLocks/>
          </p:cNvSpPr>
          <p:nvPr/>
        </p:nvSpPr>
        <p:spPr>
          <a:xfrm>
            <a:off x="457200" y="12954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2400" dirty="0" smtClean="0"/>
          </a:p>
        </p:txBody>
      </p:sp>
    </p:spTree>
    <p:extLst>
      <p:ext uri="{BB962C8B-B14F-4D97-AF65-F5344CB8AC3E}">
        <p14:creationId xmlns:p14="http://schemas.microsoft.com/office/powerpoint/2010/main" val="1486528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What Is Safety Culture?</a:t>
            </a:r>
            <a:endParaRPr lang="en-US" dirty="0"/>
          </a:p>
        </p:txBody>
      </p:sp>
      <p:sp>
        <p:nvSpPr>
          <p:cNvPr id="3" name="Content Placeholder 2"/>
          <p:cNvSpPr>
            <a:spLocks noGrp="1"/>
          </p:cNvSpPr>
          <p:nvPr>
            <p:ph idx="1"/>
          </p:nvPr>
        </p:nvSpPr>
        <p:spPr>
          <a:xfrm>
            <a:off x="457200" y="1524000"/>
            <a:ext cx="5638800" cy="4734296"/>
          </a:xfrm>
        </p:spPr>
        <p:txBody>
          <a:bodyPr/>
          <a:lstStyle/>
          <a:p>
            <a:pPr marL="0" indent="0">
              <a:spcBef>
                <a:spcPts val="0"/>
              </a:spcBef>
              <a:spcAft>
                <a:spcPts val="600"/>
              </a:spcAft>
              <a:buClr>
                <a:schemeClr val="accent5"/>
              </a:buClr>
              <a:buNone/>
            </a:pPr>
            <a:r>
              <a:rPr lang="en-US" sz="2800" dirty="0">
                <a:solidFill>
                  <a:srgbClr val="000000"/>
                </a:solidFill>
              </a:rPr>
              <a:t>Culture provides context for team success</a:t>
            </a:r>
            <a:endParaRPr lang="en-US" sz="2800" dirty="0">
              <a:solidFill>
                <a:srgbClr val="000000"/>
              </a:solidFill>
              <a:cs typeface="Calibri"/>
            </a:endParaRPr>
          </a:p>
          <a:p>
            <a:pPr>
              <a:spcBef>
                <a:spcPts val="0"/>
              </a:spcBef>
              <a:spcAft>
                <a:spcPts val="600"/>
              </a:spcAft>
            </a:pPr>
            <a:r>
              <a:rPr lang="en-US" sz="2400" dirty="0">
                <a:solidFill>
                  <a:srgbClr val="000000"/>
                </a:solidFill>
                <a:cs typeface="Calibri"/>
              </a:rPr>
              <a:t>Perceived priority of safety relative to other goals</a:t>
            </a:r>
          </a:p>
          <a:p>
            <a:pPr>
              <a:spcBef>
                <a:spcPts val="0"/>
              </a:spcBef>
              <a:spcAft>
                <a:spcPts val="600"/>
              </a:spcAft>
            </a:pPr>
            <a:r>
              <a:rPr lang="en-US" sz="2400" dirty="0">
                <a:solidFill>
                  <a:srgbClr val="000000"/>
                </a:solidFill>
                <a:cs typeface="Calibri"/>
              </a:rPr>
              <a:t>Culture is the compass team members use to guide their behaviors, </a:t>
            </a:r>
            <a:r>
              <a:rPr lang="en-US" sz="2400" dirty="0" smtClean="0">
                <a:solidFill>
                  <a:srgbClr val="000000"/>
                </a:solidFill>
                <a:cs typeface="Calibri"/>
              </a:rPr>
              <a:t>attitudes, </a:t>
            </a:r>
            <a:r>
              <a:rPr lang="en-US" sz="2400" dirty="0">
                <a:solidFill>
                  <a:srgbClr val="000000"/>
                </a:solidFill>
                <a:cs typeface="Calibri"/>
              </a:rPr>
              <a:t>and perceptions on the job</a:t>
            </a:r>
          </a:p>
          <a:p>
            <a:pPr lvl="1">
              <a:spcBef>
                <a:spcPts val="0"/>
              </a:spcBef>
              <a:spcAft>
                <a:spcPts val="600"/>
              </a:spcAft>
            </a:pPr>
            <a:r>
              <a:rPr lang="en-US" sz="2000" dirty="0">
                <a:solidFill>
                  <a:srgbClr val="000000"/>
                </a:solidFill>
                <a:cs typeface="Calibri"/>
              </a:rPr>
              <a:t>What will I get praised for?</a:t>
            </a:r>
          </a:p>
          <a:p>
            <a:pPr lvl="1">
              <a:spcBef>
                <a:spcPts val="0"/>
              </a:spcBef>
              <a:spcAft>
                <a:spcPts val="600"/>
              </a:spcAft>
            </a:pPr>
            <a:r>
              <a:rPr lang="en-US" sz="2000" dirty="0">
                <a:solidFill>
                  <a:srgbClr val="000000"/>
                </a:solidFill>
                <a:cs typeface="Calibri"/>
              </a:rPr>
              <a:t>What will I get reprimanded for?</a:t>
            </a:r>
          </a:p>
          <a:p>
            <a:pPr lvl="1">
              <a:spcBef>
                <a:spcPts val="0"/>
              </a:spcBef>
              <a:spcAft>
                <a:spcPts val="600"/>
              </a:spcAft>
            </a:pPr>
            <a:r>
              <a:rPr lang="en-US" sz="2000" dirty="0">
                <a:solidFill>
                  <a:srgbClr val="000000"/>
                </a:solidFill>
                <a:cs typeface="Calibri"/>
              </a:rPr>
              <a:t>What is the “right” thing to do</a:t>
            </a:r>
            <a:r>
              <a:rPr lang="en-US" sz="2000" dirty="0" smtClean="0">
                <a:solidFill>
                  <a:srgbClr val="000000"/>
                </a:solidFill>
                <a:cs typeface="Calibri"/>
              </a:rPr>
              <a:t>?</a:t>
            </a:r>
            <a:endParaRPr lang="en-US" sz="2000" dirty="0">
              <a:solidFill>
                <a:srgbClr val="000000"/>
              </a:solidFill>
              <a:cs typeface="Calibri"/>
            </a:endParaRPr>
          </a:p>
        </p:txBody>
      </p:sp>
      <p:sp>
        <p:nvSpPr>
          <p:cNvPr id="9" name="Content Placeholder 3" descr="Visual organizer with three blue boxes and arrows showing relationship between boxes. Top box (1) is labeled &quot;Culture.&quot; Middle box (2) is labeled &quot;Behavior on the Job&quot; and Lower box (3) is labeled &quot;Outcomes.&quot; The &quot;Outcomes&quot; box includes two examples: patient and family safety and care provider safety. Silver arrows flow down between (1) Culture and (2) Behavior on the Job and between (2) and (3) Outcomes. A green arrow extends up underneath the middle box from (3) Outcomes to (1) Culture. A shorter green arrow extends from (2) Behavior on the job to (1) Culture.&#10;&#10;Small image of a compass as well."/>
          <p:cNvSpPr txBox="1">
            <a:spLocks/>
          </p:cNvSpPr>
          <p:nvPr/>
        </p:nvSpPr>
        <p:spPr>
          <a:xfrm>
            <a:off x="609600" y="1905000"/>
            <a:ext cx="52578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Clr>
                <a:schemeClr val="accent5"/>
              </a:buClr>
              <a:buNone/>
            </a:pPr>
            <a:endParaRPr lang="en-US" dirty="0" smtClean="0">
              <a:solidFill>
                <a:srgbClr val="000000"/>
              </a:solidFill>
              <a:latin typeface="Calibri"/>
              <a:cs typeface="Calibri"/>
            </a:endParaRPr>
          </a:p>
        </p:txBody>
      </p:sp>
      <p:grpSp>
        <p:nvGrpSpPr>
          <p:cNvPr id="16" name="Group 15" descr="Top box (1) is labeled &quot;Culture.&quot; Middle box (2) is labeled &quot;Behavior on the Job&quot; and Lower box (3) is labeled &quot;Outcomes.&quot; The &quot;Outcomes&quot; box includes two examples: patient and family safety and provider safety. &#10;Arrows connect all boxes to show cycle between culture, behavior on the job and outcome. Culture drives behavior on the job, which contributes to safety outcomes. Those outcomes in turn contribute to behavior on the job and the culture. " title="Safety Culture Cycle"/>
          <p:cNvGrpSpPr/>
          <p:nvPr/>
        </p:nvGrpSpPr>
        <p:grpSpPr>
          <a:xfrm>
            <a:off x="6248400" y="2133600"/>
            <a:ext cx="2590800" cy="3581400"/>
            <a:chOff x="6248400" y="2057400"/>
            <a:chExt cx="2590800" cy="3581400"/>
          </a:xfrm>
        </p:grpSpPr>
        <p:sp>
          <p:nvSpPr>
            <p:cNvPr id="7" name="Up Arrow 6"/>
            <p:cNvSpPr/>
            <p:nvPr/>
          </p:nvSpPr>
          <p:spPr>
            <a:xfrm>
              <a:off x="6553200" y="3048000"/>
              <a:ext cx="381000" cy="3810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 name="Up Arrow 11"/>
            <p:cNvSpPr/>
            <p:nvPr/>
          </p:nvSpPr>
          <p:spPr>
            <a:xfrm>
              <a:off x="7239000" y="3048000"/>
              <a:ext cx="381000" cy="16764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3" name="Up Arrow 12"/>
            <p:cNvSpPr/>
            <p:nvPr/>
          </p:nvSpPr>
          <p:spPr>
            <a:xfrm rot="10800000">
              <a:off x="7924799" y="3048000"/>
              <a:ext cx="381000" cy="3810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4" name="Up Arrow 13"/>
            <p:cNvSpPr/>
            <p:nvPr/>
          </p:nvSpPr>
          <p:spPr>
            <a:xfrm rot="10800000">
              <a:off x="7924800" y="4343399"/>
              <a:ext cx="381000" cy="3810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 name="Rectangle 3"/>
            <p:cNvSpPr/>
            <p:nvPr/>
          </p:nvSpPr>
          <p:spPr>
            <a:xfrm>
              <a:off x="6248400" y="2057400"/>
              <a:ext cx="2590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CULTURE</a:t>
              </a:r>
              <a:endParaRPr lang="en-US" sz="2400" b="1" dirty="0"/>
            </a:p>
          </p:txBody>
        </p:sp>
        <p:sp>
          <p:nvSpPr>
            <p:cNvPr id="10" name="Rectangle 9"/>
            <p:cNvSpPr/>
            <p:nvPr/>
          </p:nvSpPr>
          <p:spPr>
            <a:xfrm>
              <a:off x="6248400" y="3429000"/>
              <a:ext cx="2590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BEHAVIOR </a:t>
              </a:r>
            </a:p>
            <a:p>
              <a:pPr algn="ctr"/>
              <a:r>
                <a:rPr lang="en-US" sz="2400" b="1" dirty="0" smtClean="0"/>
                <a:t>ON THE JOB</a:t>
              </a:r>
              <a:endParaRPr lang="en-US" sz="2400" b="1" dirty="0"/>
            </a:p>
          </p:txBody>
        </p:sp>
        <p:sp>
          <p:nvSpPr>
            <p:cNvPr id="11" name="Rectangle 10"/>
            <p:cNvSpPr/>
            <p:nvPr/>
          </p:nvSpPr>
          <p:spPr>
            <a:xfrm>
              <a:off x="6248400" y="4724400"/>
              <a:ext cx="2590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OUTCOMES</a:t>
              </a:r>
            </a:p>
            <a:p>
              <a:pPr algn="ctr"/>
              <a:r>
                <a:rPr lang="en-US" sz="1600" dirty="0" smtClean="0"/>
                <a:t>Patient and Family Safety</a:t>
              </a:r>
            </a:p>
            <a:p>
              <a:pPr algn="ctr"/>
              <a:r>
                <a:rPr lang="en-US" sz="1600" dirty="0" smtClean="0"/>
                <a:t>Care Provider Safety</a:t>
              </a:r>
              <a:endParaRPr lang="en-US" sz="1600" dirty="0"/>
            </a:p>
          </p:txBody>
        </p:sp>
      </p:grpSp>
    </p:spTree>
    <p:extLst>
      <p:ext uri="{BB962C8B-B14F-4D97-AF65-F5344CB8AC3E}">
        <p14:creationId xmlns:p14="http://schemas.microsoft.com/office/powerpoint/2010/main" val="11734929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smtClean="0">
                <a:solidFill>
                  <a:schemeClr val="bg1"/>
                </a:solidFill>
              </a:rPr>
              <a:t>Core Aspects of a Safety Culture</a:t>
            </a:r>
            <a:r>
              <a:rPr lang="en-US" baseline="30000" dirty="0" smtClean="0">
                <a:solidFill>
                  <a:schemeClr val="bg1"/>
                </a:solidFill>
              </a:rPr>
              <a:t>1</a:t>
            </a:r>
            <a:endParaRPr lang="en-US" baseline="30000" dirty="0">
              <a:solidFill>
                <a:schemeClr val="bg1"/>
              </a:solidFill>
            </a:endParaRPr>
          </a:p>
        </p:txBody>
      </p:sp>
      <p:graphicFrame>
        <p:nvGraphicFramePr>
          <p:cNvPr id="6" name="Diagram 5" descr="Diagram of a converging radial that outlines six domains of safety culture. The central circle is labeled culture of safety. Surrounding this central circle are six boxes with arrows pointing to the circle. These boxes are labeled:&#10;1. Communication patterns and language&#10;2. Feedback, reward, and corrective action practices&#10;3. Formal and informal leader actions and expectations&#10;4. Teamwork processes (e.g., backup behavior)&#10;5. Resource allocation practices&#10;6. Error-detection and corrective system&#10;&#10;Based on definitions of culture proposed by Dr. Edgar Schein, MIT Sloan School of Management. Source: Armstrong Institute for Patient Safety and Quality&#10;" title="The core aspects of safety culture"/>
          <p:cNvGraphicFramePr/>
          <p:nvPr>
            <p:extLst>
              <p:ext uri="{D42A27DB-BD31-4B8C-83A1-F6EECF244321}">
                <p14:modId xmlns:p14="http://schemas.microsoft.com/office/powerpoint/2010/main" val="2286466140"/>
              </p:ext>
            </p:extLst>
          </p:nvPr>
        </p:nvGraphicFramePr>
        <p:xfrm>
          <a:off x="609600" y="1612900"/>
          <a:ext cx="8077200" cy="44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66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ea typeface="ＭＳ Ｐゴシック" charset="0"/>
              </a:rPr>
              <a:t>Why </a:t>
            </a:r>
            <a:r>
              <a:rPr lang="en-US" sz="3200" dirty="0" smtClean="0">
                <a:solidFill>
                  <a:schemeClr val="bg1"/>
                </a:solidFill>
                <a:ea typeface="ＭＳ Ｐゴシック" charset="0"/>
              </a:rPr>
              <a:t>Is </a:t>
            </a:r>
            <a:r>
              <a:rPr lang="en-US" dirty="0" smtClean="0">
                <a:solidFill>
                  <a:schemeClr val="bg1"/>
                </a:solidFill>
                <a:ea typeface="ＭＳ Ｐゴシック" charset="0"/>
              </a:rPr>
              <a:t>This </a:t>
            </a:r>
            <a:r>
              <a:rPr lang="en-US" sz="3200" dirty="0" smtClean="0">
                <a:solidFill>
                  <a:schemeClr val="bg1"/>
                </a:solidFill>
                <a:ea typeface="ＭＳ Ｐゴシック" charset="0"/>
              </a:rPr>
              <a:t>Work Important?</a:t>
            </a:r>
            <a:r>
              <a:rPr lang="en-US" sz="3200" baseline="30000" dirty="0" smtClean="0">
                <a:solidFill>
                  <a:schemeClr val="bg1"/>
                </a:solidFill>
              </a:rPr>
              <a:t>1</a:t>
            </a:r>
            <a:endParaRPr lang="en-US" sz="3200" dirty="0">
              <a:solidFill>
                <a:schemeClr val="bg1"/>
              </a:solidFill>
            </a:endParaRPr>
          </a:p>
        </p:txBody>
      </p:sp>
      <p:sp>
        <p:nvSpPr>
          <p:cNvPr id="4" name="Content Placeholder 3"/>
          <p:cNvSpPr>
            <a:spLocks noGrp="1"/>
          </p:cNvSpPr>
          <p:nvPr>
            <p:ph idx="1"/>
          </p:nvPr>
        </p:nvSpPr>
        <p:spPr/>
        <p:txBody>
          <a:bodyPr>
            <a:normAutofit/>
          </a:bodyPr>
          <a:lstStyle/>
          <a:p>
            <a:pPr marL="463550" indent="-463550">
              <a:spcBef>
                <a:spcPts val="0"/>
              </a:spcBef>
              <a:spcAft>
                <a:spcPts val="1200"/>
              </a:spcAft>
              <a:defRPr/>
            </a:pPr>
            <a:r>
              <a:rPr lang="en-US" sz="2800" dirty="0">
                <a:ea typeface="ＭＳ Ｐゴシック" charset="0"/>
              </a:rPr>
              <a:t>1 in 25 people will undergo surgery</a:t>
            </a:r>
          </a:p>
          <a:p>
            <a:pPr marL="463550" indent="-463550">
              <a:spcBef>
                <a:spcPts val="0"/>
              </a:spcBef>
              <a:spcAft>
                <a:spcPts val="1200"/>
              </a:spcAft>
              <a:defRPr/>
            </a:pPr>
            <a:r>
              <a:rPr lang="en-US" sz="2800" dirty="0">
                <a:ea typeface="ＭＳ Ｐゴシック" charset="0"/>
              </a:rPr>
              <a:t>7 million </a:t>
            </a:r>
            <a:r>
              <a:rPr lang="en-US" sz="2800" dirty="0" smtClean="0">
                <a:ea typeface="ＭＳ Ｐゴシック" charset="0"/>
              </a:rPr>
              <a:t>complications follow inpatient surgeries</a:t>
            </a:r>
          </a:p>
          <a:p>
            <a:pPr marL="863600" lvl="1" indent="-463550">
              <a:spcBef>
                <a:spcPts val="0"/>
              </a:spcBef>
              <a:spcAft>
                <a:spcPts val="1200"/>
              </a:spcAft>
              <a:defRPr/>
            </a:pPr>
            <a:r>
              <a:rPr lang="en-US" sz="2400" dirty="0" smtClean="0">
                <a:ea typeface="ＭＳ Ｐゴシック" charset="0"/>
              </a:rPr>
              <a:t>Complications impact 25% of inpatient surgeries </a:t>
            </a:r>
          </a:p>
          <a:p>
            <a:pPr marL="463550" indent="-463550">
              <a:spcBef>
                <a:spcPts val="0"/>
              </a:spcBef>
              <a:spcAft>
                <a:spcPts val="1200"/>
              </a:spcAft>
              <a:defRPr/>
            </a:pPr>
            <a:r>
              <a:rPr lang="en-US" sz="2800" dirty="0" smtClean="0">
                <a:ea typeface="ＭＳ Ｐゴシック" charset="0"/>
              </a:rPr>
              <a:t>1 </a:t>
            </a:r>
            <a:r>
              <a:rPr lang="en-US" sz="2800" dirty="0">
                <a:ea typeface="ＭＳ Ｐゴシック" charset="0"/>
              </a:rPr>
              <a:t>million </a:t>
            </a:r>
            <a:r>
              <a:rPr lang="en-US" sz="2800" dirty="0" smtClean="0">
                <a:ea typeface="ＭＳ Ｐゴシック" charset="0"/>
              </a:rPr>
              <a:t>deaths follow surgery</a:t>
            </a:r>
          </a:p>
          <a:p>
            <a:pPr marL="863600" lvl="1" indent="-463550">
              <a:spcBef>
                <a:spcPts val="0"/>
              </a:spcBef>
              <a:spcAft>
                <a:spcPts val="1200"/>
              </a:spcAft>
              <a:defRPr/>
            </a:pPr>
            <a:r>
              <a:rPr lang="en-US" sz="2400" dirty="0" smtClean="0">
                <a:ea typeface="ＭＳ Ｐゴシック" charset="0"/>
              </a:rPr>
              <a:t>Between 0.5 and 5% of surgical patients do not survive</a:t>
            </a:r>
          </a:p>
          <a:p>
            <a:pPr>
              <a:spcBef>
                <a:spcPts val="0"/>
              </a:spcBef>
              <a:spcAft>
                <a:spcPts val="600"/>
              </a:spcAft>
              <a:defRPr/>
            </a:pPr>
            <a:r>
              <a:rPr lang="en-US" sz="2800" dirty="0">
                <a:ea typeface="ＭＳ Ｐゴシック" charset="0"/>
              </a:rPr>
              <a:t>Surgery is linked to 50% of all hospital adverse events </a:t>
            </a:r>
          </a:p>
          <a:p>
            <a:pPr>
              <a:spcBef>
                <a:spcPts val="0"/>
              </a:spcBef>
              <a:spcAft>
                <a:spcPts val="600"/>
              </a:spcAft>
              <a:defRPr/>
            </a:pPr>
            <a:r>
              <a:rPr lang="en-US" sz="2800" dirty="0">
                <a:ea typeface="ＭＳ Ｐゴシック" charset="0"/>
              </a:rPr>
              <a:t>Most hospital adverse events are AVOIDABLE</a:t>
            </a:r>
          </a:p>
        </p:txBody>
      </p:sp>
    </p:spTree>
    <p:extLst>
      <p:ext uri="{BB962C8B-B14F-4D97-AF65-F5344CB8AC3E}">
        <p14:creationId xmlns:p14="http://schemas.microsoft.com/office/powerpoint/2010/main" val="3653414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Why Safety Culture </a:t>
            </a:r>
            <a:r>
              <a:rPr lang="en-US" dirty="0" smtClean="0">
                <a:solidFill>
                  <a:srgbClr val="FFFFFF"/>
                </a:solidFill>
              </a:rPr>
              <a:t>Matters</a:t>
            </a:r>
            <a:endParaRPr lang="en-US" i="1" baseline="30000" dirty="0"/>
          </a:p>
        </p:txBody>
      </p:sp>
      <p:sp>
        <p:nvSpPr>
          <p:cNvPr id="7" name="Content Placeholder 6"/>
          <p:cNvSpPr>
            <a:spLocks noGrp="1"/>
          </p:cNvSpPr>
          <p:nvPr>
            <p:ph idx="1"/>
          </p:nvPr>
        </p:nvSpPr>
        <p:spPr/>
        <p:txBody>
          <a:bodyPr>
            <a:normAutofit/>
          </a:bodyPr>
          <a:lstStyle/>
          <a:p>
            <a:pPr marL="0" indent="0">
              <a:spcBef>
                <a:spcPts val="0"/>
              </a:spcBef>
              <a:spcAft>
                <a:spcPts val="600"/>
              </a:spcAft>
              <a:buNone/>
            </a:pPr>
            <a:r>
              <a:rPr lang="en-US" sz="2800" i="1" dirty="0" smtClean="0">
                <a:solidFill>
                  <a:schemeClr val="accent5"/>
                </a:solidFill>
              </a:rPr>
              <a:t>Safety culture is related to outcomes</a:t>
            </a:r>
            <a:r>
              <a:rPr lang="en-US" sz="2800" i="1" baseline="30000" dirty="0" smtClean="0">
                <a:solidFill>
                  <a:schemeClr val="accent5"/>
                </a:solidFill>
              </a:rPr>
              <a:t>2-8</a:t>
            </a:r>
            <a:endParaRPr lang="en-US" sz="2800" dirty="0" smtClean="0"/>
          </a:p>
          <a:p>
            <a:pPr>
              <a:spcBef>
                <a:spcPts val="0"/>
              </a:spcBef>
              <a:spcAft>
                <a:spcPts val="600"/>
              </a:spcAft>
            </a:pPr>
            <a:r>
              <a:rPr lang="en-US" sz="2800" dirty="0" smtClean="0"/>
              <a:t>Patient outcomes</a:t>
            </a:r>
          </a:p>
          <a:p>
            <a:pPr lvl="1">
              <a:spcBef>
                <a:spcPts val="0"/>
              </a:spcBef>
              <a:spcAft>
                <a:spcPts val="600"/>
              </a:spcAft>
            </a:pPr>
            <a:r>
              <a:rPr lang="en-US" sz="2400" dirty="0" smtClean="0">
                <a:cs typeface="ＭＳ Ｐゴシック" charset="-128"/>
              </a:rPr>
              <a:t>Patient care experience</a:t>
            </a:r>
          </a:p>
          <a:p>
            <a:pPr lvl="1">
              <a:spcBef>
                <a:spcPts val="0"/>
              </a:spcBef>
              <a:spcAft>
                <a:spcPts val="600"/>
              </a:spcAft>
            </a:pPr>
            <a:r>
              <a:rPr lang="en-US" sz="2400" dirty="0" smtClean="0">
                <a:cs typeface="ＭＳ Ｐゴシック" charset="-128"/>
              </a:rPr>
              <a:t>Infection rates, sepsis</a:t>
            </a:r>
          </a:p>
          <a:p>
            <a:pPr lvl="1">
              <a:spcBef>
                <a:spcPts val="0"/>
              </a:spcBef>
              <a:spcAft>
                <a:spcPts val="600"/>
              </a:spcAft>
            </a:pPr>
            <a:r>
              <a:rPr lang="en-US" sz="2400" dirty="0" smtClean="0">
                <a:cs typeface="ＭＳ Ｐゴシック" charset="-128"/>
              </a:rPr>
              <a:t>Postoperative hemorrhage, respiratory failure, accidental puncture/laceration</a:t>
            </a:r>
          </a:p>
          <a:p>
            <a:pPr lvl="1">
              <a:spcBef>
                <a:spcPts val="0"/>
              </a:spcBef>
              <a:spcAft>
                <a:spcPts val="600"/>
              </a:spcAft>
            </a:pPr>
            <a:r>
              <a:rPr lang="en-US" sz="2400" dirty="0" smtClean="0">
                <a:cs typeface="ＭＳ Ｐゴシック" charset="-128"/>
              </a:rPr>
              <a:t>Treatment errors</a:t>
            </a:r>
            <a:endParaRPr lang="en-US" sz="2400" dirty="0" smtClean="0"/>
          </a:p>
          <a:p>
            <a:pPr>
              <a:spcBef>
                <a:spcPts val="0"/>
              </a:spcBef>
              <a:spcAft>
                <a:spcPts val="600"/>
              </a:spcAft>
            </a:pPr>
            <a:r>
              <a:rPr lang="en-US" sz="2800" dirty="0" smtClean="0"/>
              <a:t>Clinician outcomes</a:t>
            </a:r>
          </a:p>
          <a:p>
            <a:pPr lvl="1">
              <a:spcBef>
                <a:spcPts val="0"/>
              </a:spcBef>
              <a:spcAft>
                <a:spcPts val="600"/>
              </a:spcAft>
            </a:pPr>
            <a:r>
              <a:rPr lang="en-US" sz="2400" dirty="0" smtClean="0">
                <a:cs typeface="ＭＳ Ｐゴシック" charset="-128"/>
              </a:rPr>
              <a:t>Incident reporting</a:t>
            </a:r>
          </a:p>
          <a:p>
            <a:pPr lvl="1">
              <a:spcBef>
                <a:spcPts val="0"/>
              </a:spcBef>
              <a:spcAft>
                <a:spcPts val="600"/>
              </a:spcAft>
            </a:pPr>
            <a:r>
              <a:rPr lang="en-US" sz="2400" dirty="0" smtClean="0">
                <a:cs typeface="ＭＳ Ｐゴシック" charset="-128"/>
              </a:rPr>
              <a:t>Burnout/turnover</a:t>
            </a:r>
          </a:p>
          <a:p>
            <a:pPr>
              <a:spcBef>
                <a:spcPts val="0"/>
              </a:spcBef>
            </a:pPr>
            <a:endParaRPr lang="en-US" sz="3600" dirty="0"/>
          </a:p>
        </p:txBody>
      </p:sp>
      <p:sp>
        <p:nvSpPr>
          <p:cNvPr id="6"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endParaRPr>
          </a:p>
        </p:txBody>
      </p:sp>
    </p:spTree>
    <p:extLst>
      <p:ext uri="{BB962C8B-B14F-4D97-AF65-F5344CB8AC3E}">
        <p14:creationId xmlns:p14="http://schemas.microsoft.com/office/powerpoint/2010/main" val="474152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Why Safety Culture Matters</a:t>
            </a:r>
            <a:r>
              <a:rPr lang="en-US" baseline="30000" dirty="0" smtClean="0">
                <a:solidFill>
                  <a:srgbClr val="FFFFFF"/>
                </a:solidFill>
              </a:rPr>
              <a:t>9-12</a:t>
            </a:r>
            <a:endParaRPr lang="en-US" baseline="30000" dirty="0">
              <a:solidFill>
                <a:srgbClr val="FFFF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dirty="0"/>
              <a:t>Safety culture influences the effectiveness of other safety and quality interventions</a:t>
            </a:r>
          </a:p>
          <a:p>
            <a:pPr lvl="1">
              <a:spcBef>
                <a:spcPts val="0"/>
              </a:spcBef>
              <a:spcAft>
                <a:spcPts val="1200"/>
              </a:spcAft>
            </a:pPr>
            <a:r>
              <a:rPr lang="en-US" dirty="0"/>
              <a:t>Can enhance or inhibit effects of other interventions</a:t>
            </a:r>
          </a:p>
          <a:p>
            <a:pPr>
              <a:spcBef>
                <a:spcPts val="0"/>
              </a:spcBef>
              <a:spcAft>
                <a:spcPts val="1200"/>
              </a:spcAft>
            </a:pPr>
            <a:r>
              <a:rPr lang="en-US" dirty="0"/>
              <a:t>Safety culture can change through intervention</a:t>
            </a:r>
          </a:p>
          <a:p>
            <a:pPr lvl="1">
              <a:spcBef>
                <a:spcPts val="0"/>
              </a:spcBef>
              <a:spcAft>
                <a:spcPts val="1200"/>
              </a:spcAft>
            </a:pPr>
            <a:r>
              <a:rPr lang="en-US" dirty="0"/>
              <a:t>Best evidence for culture interventions that use multiple </a:t>
            </a:r>
            <a:r>
              <a:rPr lang="en-US" dirty="0" smtClean="0"/>
              <a:t>components</a:t>
            </a:r>
            <a:endParaRPr lang="en-US" dirty="0"/>
          </a:p>
        </p:txBody>
      </p:sp>
    </p:spTree>
    <p:extLst>
      <p:ext uri="{BB962C8B-B14F-4D97-AF65-F5344CB8AC3E}">
        <p14:creationId xmlns:p14="http://schemas.microsoft.com/office/powerpoint/2010/main" val="1749098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solidFill>
                  <a:srgbClr val="FFFFFF"/>
                </a:solidFill>
              </a:rPr>
              <a:t>CUSP </a:t>
            </a:r>
            <a:r>
              <a:rPr lang="en-US" dirty="0" smtClean="0">
                <a:solidFill>
                  <a:srgbClr val="FFFFFF"/>
                </a:solidFill>
              </a:rPr>
              <a:t>and </a:t>
            </a:r>
            <a:r>
              <a:rPr lang="en-US" dirty="0">
                <a:solidFill>
                  <a:srgbClr val="FFFFFF"/>
                </a:solidFill>
              </a:rPr>
              <a:t>Safety Culture</a:t>
            </a:r>
          </a:p>
        </p:txBody>
      </p:sp>
      <p:sp>
        <p:nvSpPr>
          <p:cNvPr id="7" name="Content Placeholder 6"/>
          <p:cNvSpPr>
            <a:spLocks noGrp="1"/>
          </p:cNvSpPr>
          <p:nvPr>
            <p:ph idx="1"/>
          </p:nvPr>
        </p:nvSpPr>
        <p:spPr/>
        <p:txBody>
          <a:bodyPr>
            <a:noAutofit/>
          </a:bodyPr>
          <a:lstStyle/>
          <a:p>
            <a:pPr>
              <a:spcBef>
                <a:spcPts val="0"/>
              </a:spcBef>
              <a:spcAft>
                <a:spcPts val="600"/>
              </a:spcAft>
            </a:pPr>
            <a:r>
              <a:rPr lang="en-US" sz="2800" dirty="0"/>
              <a:t>M</a:t>
            </a:r>
            <a:r>
              <a:rPr lang="en-US" sz="2800" dirty="0" smtClean="0"/>
              <a:t>easure safety culture at the start of the project</a:t>
            </a:r>
          </a:p>
          <a:p>
            <a:pPr lvl="1">
              <a:spcBef>
                <a:spcPts val="0"/>
              </a:spcBef>
              <a:spcAft>
                <a:spcPts val="600"/>
              </a:spcAft>
            </a:pPr>
            <a:r>
              <a:rPr lang="en-US" sz="2400" dirty="0"/>
              <a:t>Provides a baseline to diagnose barriers and facilitators that can impact improvement efforts</a:t>
            </a:r>
          </a:p>
          <a:p>
            <a:pPr lvl="1">
              <a:spcBef>
                <a:spcPts val="0"/>
              </a:spcBef>
              <a:spcAft>
                <a:spcPts val="600"/>
              </a:spcAft>
            </a:pPr>
            <a:r>
              <a:rPr lang="en-US" sz="2400" dirty="0" smtClean="0"/>
              <a:t>Then measure again 12 </a:t>
            </a:r>
            <a:r>
              <a:rPr lang="en-US" sz="2400" dirty="0"/>
              <a:t>months </a:t>
            </a:r>
            <a:r>
              <a:rPr lang="en-US" sz="2400" dirty="0" smtClean="0"/>
              <a:t>after </a:t>
            </a:r>
            <a:r>
              <a:rPr lang="en-US" sz="2400" dirty="0"/>
              <a:t>start of improvement </a:t>
            </a:r>
            <a:r>
              <a:rPr lang="en-US" sz="2400" dirty="0" smtClean="0"/>
              <a:t>efforts</a:t>
            </a:r>
          </a:p>
          <a:p>
            <a:pPr>
              <a:spcBef>
                <a:spcPts val="0"/>
              </a:spcBef>
              <a:spcAft>
                <a:spcPts val="600"/>
              </a:spcAft>
            </a:pPr>
            <a:r>
              <a:rPr lang="en-US" sz="2800" dirty="0" smtClean="0"/>
              <a:t>Use reliable and valid survey instrument</a:t>
            </a:r>
          </a:p>
          <a:p>
            <a:pPr lvl="1">
              <a:spcBef>
                <a:spcPts val="0"/>
              </a:spcBef>
              <a:spcAft>
                <a:spcPts val="600"/>
              </a:spcAft>
            </a:pPr>
            <a:r>
              <a:rPr lang="en-US" sz="2400" dirty="0" smtClean="0"/>
              <a:t>Hospital </a:t>
            </a:r>
            <a:r>
              <a:rPr lang="en-US" sz="2400" dirty="0"/>
              <a:t>Survey on Patient Safety (HSOPS)</a:t>
            </a:r>
          </a:p>
          <a:p>
            <a:pPr>
              <a:spcBef>
                <a:spcPts val="0"/>
              </a:spcBef>
              <a:spcAft>
                <a:spcPts val="600"/>
              </a:spcAft>
            </a:pPr>
            <a:r>
              <a:rPr lang="en-US" sz="2800" dirty="0"/>
              <a:t>CUSP is </a:t>
            </a:r>
            <a:r>
              <a:rPr lang="en-US" sz="2800" dirty="0" smtClean="0"/>
              <a:t>a proven </a:t>
            </a:r>
            <a:r>
              <a:rPr lang="en-US" sz="2800" dirty="0"/>
              <a:t>intervention that </a:t>
            </a:r>
            <a:r>
              <a:rPr lang="en-US" sz="2800" dirty="0" smtClean="0"/>
              <a:t>will help </a:t>
            </a:r>
            <a:r>
              <a:rPr lang="en-US" sz="2800" dirty="0"/>
              <a:t>you improve </a:t>
            </a:r>
            <a:r>
              <a:rPr lang="en-US" sz="2800" dirty="0" smtClean="0"/>
              <a:t>your safety culture results</a:t>
            </a:r>
            <a:endParaRPr lang="en-US" sz="2800" dirty="0"/>
          </a:p>
        </p:txBody>
      </p:sp>
    </p:spTree>
    <p:extLst>
      <p:ext uri="{BB962C8B-B14F-4D97-AF65-F5344CB8AC3E}">
        <p14:creationId xmlns:p14="http://schemas.microsoft.com/office/powerpoint/2010/main" val="272520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Example: HSOPS Questions &amp; Composite Scores</a:t>
            </a:r>
            <a:endParaRPr lang="en-US" dirty="0">
              <a:solidFill>
                <a:schemeClr val="bg1"/>
              </a:solidFill>
            </a:endParaRPr>
          </a:p>
        </p:txBody>
      </p:sp>
      <p:graphicFrame>
        <p:nvGraphicFramePr>
          <p:cNvPr id="6" name="Table 5" descr="Table shows HSOPS questions and composite scores. Column 1 shows 10 composite scores or &quot;dimensions&quot;. Column 2 shows the number of questions for each dimension and column 3 shows example questions."/>
          <p:cNvGraphicFramePr>
            <a:graphicFrameLocks noGrp="1"/>
          </p:cNvGraphicFramePr>
          <p:nvPr>
            <p:extLst>
              <p:ext uri="{D42A27DB-BD31-4B8C-83A1-F6EECF244321}">
                <p14:modId xmlns:p14="http://schemas.microsoft.com/office/powerpoint/2010/main" val="2200945723"/>
              </p:ext>
            </p:extLst>
          </p:nvPr>
        </p:nvGraphicFramePr>
        <p:xfrm>
          <a:off x="533400" y="1524000"/>
          <a:ext cx="7188199" cy="4683170"/>
        </p:xfrm>
        <a:graphic>
          <a:graphicData uri="http://schemas.openxmlformats.org/drawingml/2006/table">
            <a:tbl>
              <a:tblPr firstRow="1" bandRow="1">
                <a:tableStyleId>{10A1B5D5-9B99-4C35-A422-299274C87663}</a:tableStyleId>
              </a:tblPr>
              <a:tblGrid>
                <a:gridCol w="2850814"/>
                <a:gridCol w="1053514"/>
                <a:gridCol w="3283871"/>
              </a:tblGrid>
              <a:tr h="465522">
                <a:tc>
                  <a:txBody>
                    <a:bodyPr/>
                    <a:lstStyle/>
                    <a:p>
                      <a:pPr marL="0" indent="171450"/>
                      <a:r>
                        <a:rPr lang="en-US" sz="1400" dirty="0" smtClean="0"/>
                        <a:t>10 COMPOSITE SCORES </a:t>
                      </a:r>
                    </a:p>
                    <a:p>
                      <a:pPr marL="0" indent="171450"/>
                      <a:r>
                        <a:rPr lang="en-US" sz="1400" dirty="0" smtClean="0"/>
                        <a:t>(DIMENSIONS)</a:t>
                      </a:r>
                      <a:endParaRPr lang="en-US" sz="1400" dirty="0"/>
                    </a:p>
                  </a:txBody>
                  <a:tcPr marL="82151" marR="82151" marT="41075" marB="41075" anchor="b"/>
                </a:tc>
                <a:tc>
                  <a:txBody>
                    <a:bodyPr/>
                    <a:lstStyle/>
                    <a:p>
                      <a:r>
                        <a:rPr lang="en-US" sz="1400" dirty="0" smtClean="0"/>
                        <a:t>NO.</a:t>
                      </a:r>
                      <a:r>
                        <a:rPr lang="en-US" sz="1400" baseline="0" dirty="0" smtClean="0"/>
                        <a:t> OF QUESTIONS</a:t>
                      </a:r>
                      <a:endParaRPr lang="en-US" sz="1400" dirty="0"/>
                    </a:p>
                  </a:txBody>
                  <a:tcPr marL="82151" marR="82151" marT="41075" marB="41075" anchor="b"/>
                </a:tc>
                <a:tc>
                  <a:txBody>
                    <a:bodyPr/>
                    <a:lstStyle/>
                    <a:p>
                      <a:pPr algn="l"/>
                      <a:r>
                        <a:rPr lang="en-US" sz="1400" dirty="0" smtClean="0"/>
                        <a:t>EXAMPLE</a:t>
                      </a:r>
                      <a:r>
                        <a:rPr lang="en-US" sz="1400" baseline="0" dirty="0" smtClean="0"/>
                        <a:t> QUESTION</a:t>
                      </a:r>
                      <a:endParaRPr lang="en-US" sz="1400" dirty="0"/>
                    </a:p>
                  </a:txBody>
                  <a:tcPr marL="82151" marR="82151" marT="41075" marB="41075" anchor="b"/>
                </a:tc>
              </a:tr>
              <a:tr h="417430">
                <a:tc>
                  <a:txBody>
                    <a:bodyPr/>
                    <a:lstStyle/>
                    <a:p>
                      <a:pPr marL="234950" indent="-234950" algn="l">
                        <a:buFont typeface="+mj-lt"/>
                        <a:buNone/>
                      </a:pPr>
                      <a:r>
                        <a:rPr lang="en-US" sz="1100" dirty="0" smtClean="0"/>
                        <a:t>1.    Supervisor/manager expectations &amp; actions promoting patient safety </a:t>
                      </a:r>
                      <a:endParaRPr lang="en-US" sz="1100" dirty="0"/>
                    </a:p>
                  </a:txBody>
                  <a:tcPr marL="82151" marR="82151" marT="41075" marB="41075" anchor="ctr"/>
                </a:tc>
                <a:tc>
                  <a:txBody>
                    <a:bodyPr/>
                    <a:lstStyle/>
                    <a:p>
                      <a:pPr marL="174625" marR="0" indent="-174625" algn="ctr" defTabSz="914400" rtl="0" eaLnBrk="1" fontAlgn="auto" latinLnBrk="0" hangingPunct="1">
                        <a:lnSpc>
                          <a:spcPct val="100000"/>
                        </a:lnSpc>
                        <a:spcBef>
                          <a:spcPts val="0"/>
                        </a:spcBef>
                        <a:spcAft>
                          <a:spcPts val="0"/>
                        </a:spcAft>
                        <a:buClrTx/>
                        <a:buSzTx/>
                        <a:buFontTx/>
                        <a:buNone/>
                        <a:tabLst/>
                        <a:defRPr/>
                      </a:pPr>
                      <a:r>
                        <a:rPr lang="en-US" sz="1100" dirty="0" smtClean="0"/>
                        <a:t>4</a:t>
                      </a:r>
                      <a:endParaRPr lang="en-US" sz="1100" dirty="0"/>
                    </a:p>
                  </a:txBody>
                  <a:tcPr marL="82151" marR="82151" marT="41075" marB="41075" anchor="ctr"/>
                </a:tc>
                <a:tc>
                  <a:txBody>
                    <a:bodyPr/>
                    <a:lstStyle/>
                    <a:p>
                      <a:pPr marL="234950" indent="-234950" algn="l"/>
                      <a:r>
                        <a:rPr lang="en-US" sz="1100" dirty="0" smtClean="0"/>
                        <a:t>B1. My supervisor/manager seriously considers staff suggestions for improving patient safety.</a:t>
                      </a:r>
                    </a:p>
                  </a:txBody>
                  <a:tcPr marL="82151" marR="82151" marT="41075" marB="41075" anchor="ctr"/>
                </a:tc>
              </a:tr>
              <a:tr h="417430">
                <a:tc>
                  <a:txBody>
                    <a:bodyPr/>
                    <a:lstStyle/>
                    <a:p>
                      <a:pPr marL="234950" indent="-234950" algn="l"/>
                      <a:r>
                        <a:rPr lang="en-US" sz="1100" dirty="0" smtClean="0"/>
                        <a:t>2.    Organizational learning-continuous</a:t>
                      </a:r>
                      <a:r>
                        <a:rPr lang="en-US" sz="1100" baseline="0" dirty="0" smtClean="0"/>
                        <a:t> improvement</a:t>
                      </a:r>
                      <a:endParaRPr lang="en-US" sz="1100" dirty="0"/>
                    </a:p>
                  </a:txBody>
                  <a:tcPr marL="82151" marR="82151" marT="41075" marB="41075" anchor="ctr"/>
                </a:tc>
                <a:tc>
                  <a:txBody>
                    <a:bodyPr/>
                    <a:lstStyle/>
                    <a:p>
                      <a:pPr marL="228600" indent="-228600" algn="ctr" defTabSz="914400" rtl="0" eaLnBrk="1" latinLnBrk="0" hangingPunct="1"/>
                      <a:r>
                        <a:rPr lang="en-US" sz="1100" kern="1200" dirty="0" smtClean="0"/>
                        <a:t>3</a:t>
                      </a:r>
                      <a:endParaRPr lang="en-US" sz="1100" kern="1200" dirty="0" smtClean="0">
                        <a:solidFill>
                          <a:schemeClr val="dk1"/>
                        </a:solidFill>
                        <a:latin typeface="+mn-lt"/>
                        <a:ea typeface="+mn-ea"/>
                        <a:cs typeface="+mn-cs"/>
                      </a:endParaRPr>
                    </a:p>
                  </a:txBody>
                  <a:tcPr marL="82151" marR="82151" marT="41075" marB="41075" anchor="ctr"/>
                </a:tc>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100" dirty="0" smtClean="0"/>
                        <a:t>A9. Mistakes have led to positive changes here.</a:t>
                      </a:r>
                      <a:endParaRPr lang="en-US" sz="1100" dirty="0"/>
                    </a:p>
                  </a:txBody>
                  <a:tcPr marL="82151" marR="82151" marT="41075" marB="41075" anchor="ctr"/>
                </a:tc>
              </a:tr>
              <a:tr h="417430">
                <a:tc>
                  <a:txBody>
                    <a:bodyPr/>
                    <a:lstStyle/>
                    <a:p>
                      <a:pPr marL="234950" indent="-234950" algn="l"/>
                      <a:r>
                        <a:rPr lang="en-US" sz="1100" dirty="0" smtClean="0"/>
                        <a:t>3.   Teamwork within unit</a:t>
                      </a:r>
                      <a:endParaRPr lang="en-US" sz="1100" dirty="0"/>
                    </a:p>
                  </a:txBody>
                  <a:tcPr marL="82151" marR="82151" marT="41075" marB="41075" anchor="ctr"/>
                </a:tc>
                <a:tc>
                  <a:txBody>
                    <a:bodyPr/>
                    <a:lstStyle/>
                    <a:p>
                      <a:pPr marL="228600" indent="-228600" algn="ctr" defTabSz="914400" rtl="0" eaLnBrk="1" latinLnBrk="0" hangingPunct="1"/>
                      <a:r>
                        <a:rPr lang="en-US" sz="1100" kern="1200" dirty="0" smtClean="0"/>
                        <a:t>4</a:t>
                      </a:r>
                      <a:endParaRPr lang="en-US" sz="1100" kern="1200" dirty="0" smtClean="0">
                        <a:solidFill>
                          <a:schemeClr val="dk1"/>
                        </a:solidFill>
                        <a:latin typeface="+mn-lt"/>
                        <a:ea typeface="+mn-ea"/>
                        <a:cs typeface="+mn-cs"/>
                      </a:endParaRPr>
                    </a:p>
                  </a:txBody>
                  <a:tcPr marL="82151" marR="82151" marT="41075" marB="41075" anchor="ctr"/>
                </a:tc>
                <a:tc>
                  <a:txBody>
                    <a:bodyPr/>
                    <a:lstStyle/>
                    <a:p>
                      <a:pPr marL="228600" indent="-228600" algn="l"/>
                      <a:r>
                        <a:rPr lang="en-US" sz="1100" kern="1200" dirty="0" smtClean="0"/>
                        <a:t>A1. People support one another in this unit.</a:t>
                      </a:r>
                      <a:endParaRPr lang="en-US" sz="1100" dirty="0"/>
                    </a:p>
                  </a:txBody>
                  <a:tcPr marL="82151" marR="82151" marT="41075" marB="41075" anchor="ctr"/>
                </a:tc>
              </a:tr>
              <a:tr h="417430">
                <a:tc>
                  <a:txBody>
                    <a:bodyPr/>
                    <a:lstStyle/>
                    <a:p>
                      <a:pPr marL="346075" indent="-346075" algn="l"/>
                      <a:r>
                        <a:rPr lang="en-US" sz="1100" dirty="0" smtClean="0"/>
                        <a:t>4.    Communication</a:t>
                      </a:r>
                      <a:r>
                        <a:rPr lang="en-US" sz="1100" baseline="0" dirty="0" smtClean="0"/>
                        <a:t> openness</a:t>
                      </a:r>
                      <a:endParaRPr lang="en-US" sz="1100" dirty="0"/>
                    </a:p>
                  </a:txBody>
                  <a:tcPr marL="82151" marR="82151" marT="41075" marB="41075" anchor="ctr"/>
                </a:tc>
                <a:tc>
                  <a:txBody>
                    <a:bodyPr/>
                    <a:lstStyle/>
                    <a:p>
                      <a:pPr marL="228600" indent="-228600" algn="ctr" defTabSz="914400" rtl="0" eaLnBrk="1" latinLnBrk="0" hangingPunct="1"/>
                      <a:r>
                        <a:rPr lang="en-US" sz="1100" kern="1200" dirty="0" smtClean="0"/>
                        <a:t>3</a:t>
                      </a:r>
                      <a:endParaRPr lang="en-US" sz="1100" kern="1200" dirty="0" smtClean="0">
                        <a:solidFill>
                          <a:schemeClr val="dk1"/>
                        </a:solidFill>
                        <a:latin typeface="+mn-lt"/>
                        <a:ea typeface="+mn-ea"/>
                        <a:cs typeface="+mn-cs"/>
                      </a:endParaRPr>
                    </a:p>
                  </a:txBody>
                  <a:tcPr marL="82151" marR="82151" marT="41075" marB="41075" anchor="ctr"/>
                </a:tc>
                <a:tc>
                  <a:txBody>
                    <a:bodyPr/>
                    <a:lstStyle/>
                    <a:p>
                      <a:pPr marL="234950" indent="-234950" algn="l"/>
                      <a:r>
                        <a:rPr lang="en-US" sz="1100" dirty="0" smtClean="0"/>
                        <a:t>C4.	</a:t>
                      </a:r>
                      <a:r>
                        <a:rPr lang="en-US" sz="1100" kern="1200" dirty="0" smtClean="0"/>
                        <a:t>Staff feel free to question the decisions or actions of those with more authority.</a:t>
                      </a:r>
                      <a:endParaRPr lang="en-US" sz="1100" dirty="0"/>
                    </a:p>
                  </a:txBody>
                  <a:tcPr marL="82151" marR="82151" marT="41075" marB="41075" anchor="ctr"/>
                </a:tc>
              </a:tr>
              <a:tr h="417430">
                <a:tc>
                  <a:txBody>
                    <a:bodyPr/>
                    <a:lstStyle/>
                    <a:p>
                      <a:pPr marL="346075" indent="-346075" algn="l"/>
                      <a:r>
                        <a:rPr lang="en-US" sz="1100" kern="1200" dirty="0" smtClean="0"/>
                        <a:t>5.    Feedback &amp; communication about error</a:t>
                      </a:r>
                      <a:endParaRPr lang="en-US" sz="1100" kern="1200" dirty="0">
                        <a:solidFill>
                          <a:schemeClr val="dk1"/>
                        </a:solidFill>
                        <a:latin typeface="+mn-lt"/>
                        <a:ea typeface="+mn-ea"/>
                        <a:cs typeface="+mn-cs"/>
                      </a:endParaRPr>
                    </a:p>
                  </a:txBody>
                  <a:tcPr marL="82151" marR="82151" marT="41075" marB="41075" anchor="ctr"/>
                </a:tc>
                <a:tc>
                  <a:txBody>
                    <a:bodyPr/>
                    <a:lstStyle/>
                    <a:p>
                      <a:pPr marL="228600" marR="0" indent="-228600" algn="ctr" defTabSz="457200" rtl="0" eaLnBrk="1" fontAlgn="auto" latinLnBrk="0" hangingPunct="1">
                        <a:lnSpc>
                          <a:spcPct val="100000"/>
                        </a:lnSpc>
                        <a:spcBef>
                          <a:spcPts val="0"/>
                        </a:spcBef>
                        <a:spcAft>
                          <a:spcPts val="0"/>
                        </a:spcAft>
                        <a:buClrTx/>
                        <a:buSzTx/>
                        <a:buFontTx/>
                        <a:buNone/>
                        <a:tabLst/>
                        <a:defRPr/>
                      </a:pPr>
                      <a:r>
                        <a:rPr lang="en-US" sz="1100" kern="1200" dirty="0" smtClean="0"/>
                        <a:t>3</a:t>
                      </a:r>
                      <a:endParaRPr lang="en-US" sz="1100" kern="1200" dirty="0">
                        <a:solidFill>
                          <a:schemeClr val="dk1"/>
                        </a:solidFill>
                        <a:latin typeface="+mn-lt"/>
                        <a:ea typeface="+mn-ea"/>
                        <a:cs typeface="+mn-cs"/>
                      </a:endParaRPr>
                    </a:p>
                  </a:txBody>
                  <a:tcPr marL="82151" marR="82151" marT="41075" marB="41075" anchor="ctr"/>
                </a:tc>
                <a:tc>
                  <a:txBody>
                    <a:bodyPr/>
                    <a:lstStyle/>
                    <a:p>
                      <a:pPr marL="234950" marR="0" indent="-234950" algn="l" defTabSz="457200" rtl="0" eaLnBrk="1" fontAlgn="auto" latinLnBrk="0" hangingPunct="1">
                        <a:lnSpc>
                          <a:spcPct val="100000"/>
                        </a:lnSpc>
                        <a:spcBef>
                          <a:spcPts val="0"/>
                        </a:spcBef>
                        <a:spcAft>
                          <a:spcPts val="0"/>
                        </a:spcAft>
                        <a:buClrTx/>
                        <a:buSzTx/>
                        <a:buFontTx/>
                        <a:buNone/>
                        <a:tabLst/>
                        <a:defRPr/>
                      </a:pPr>
                      <a:r>
                        <a:rPr lang="en-US" sz="1100" kern="1200" dirty="0" smtClean="0"/>
                        <a:t>C1.	We are given feedback about changes put into place based on event reports.</a:t>
                      </a:r>
                      <a:endParaRPr lang="en-US" sz="1100" kern="1200" dirty="0">
                        <a:solidFill>
                          <a:schemeClr val="dk1"/>
                        </a:solidFill>
                        <a:latin typeface="+mn-lt"/>
                        <a:ea typeface="+mn-ea"/>
                        <a:cs typeface="+mn-cs"/>
                      </a:endParaRPr>
                    </a:p>
                  </a:txBody>
                  <a:tcPr marL="82151" marR="82151" marT="41075" marB="41075" anchor="ctr"/>
                </a:tc>
              </a:tr>
              <a:tr h="417430">
                <a:tc>
                  <a:txBody>
                    <a:bodyPr/>
                    <a:lstStyle/>
                    <a:p>
                      <a:pPr marL="234950" indent="-234950" algn="l"/>
                      <a:r>
                        <a:rPr lang="en-US" sz="1100" dirty="0" smtClean="0"/>
                        <a:t>6.    Nonpunitive</a:t>
                      </a:r>
                      <a:r>
                        <a:rPr lang="en-US" sz="1100" baseline="0" dirty="0" smtClean="0"/>
                        <a:t> response to error</a:t>
                      </a:r>
                      <a:endParaRPr lang="en-US" sz="1100" dirty="0"/>
                    </a:p>
                  </a:txBody>
                  <a:tcPr marL="82151" marR="82151" marT="41075" marB="41075" anchor="ctr"/>
                </a:tc>
                <a:tc>
                  <a:txBody>
                    <a:bodyPr/>
                    <a:lstStyle/>
                    <a:p>
                      <a:pPr algn="ctr"/>
                      <a:r>
                        <a:rPr lang="en-US" sz="1100" dirty="0" smtClean="0"/>
                        <a:t>3</a:t>
                      </a:r>
                      <a:endParaRPr lang="en-US" sz="1100" dirty="0"/>
                    </a:p>
                  </a:txBody>
                  <a:tcPr marL="82151" marR="82151" marT="41075" marB="41075" anchor="ctr"/>
                </a:tc>
                <a:tc>
                  <a:txBody>
                    <a:bodyPr/>
                    <a:lstStyle/>
                    <a:p>
                      <a:pPr marL="234950" marR="0" indent="-234950" algn="l" defTabSz="457200" rtl="0" eaLnBrk="1" fontAlgn="auto" latinLnBrk="0" hangingPunct="1">
                        <a:lnSpc>
                          <a:spcPct val="100000"/>
                        </a:lnSpc>
                        <a:spcBef>
                          <a:spcPts val="0"/>
                        </a:spcBef>
                        <a:spcAft>
                          <a:spcPts val="0"/>
                        </a:spcAft>
                        <a:buClrTx/>
                        <a:buSzTx/>
                        <a:buFontTx/>
                        <a:buNone/>
                        <a:tabLst/>
                        <a:defRPr/>
                      </a:pPr>
                      <a:r>
                        <a:rPr lang="en-US" sz="1100" dirty="0" smtClean="0"/>
                        <a:t>A8.	Staff feel like their mistakes are held against them. (negatively worded)</a:t>
                      </a:r>
                      <a:endParaRPr lang="en-US" sz="1100" dirty="0"/>
                    </a:p>
                  </a:txBody>
                  <a:tcPr marL="82151" marR="82151" marT="41075" marB="41075" anchor="ctr"/>
                </a:tc>
              </a:tr>
              <a:tr h="417430">
                <a:tc>
                  <a:txBody>
                    <a:bodyPr/>
                    <a:lstStyle/>
                    <a:p>
                      <a:pPr marL="234950" indent="-234950" algn="l">
                        <a:buAutoNum type="arabicPeriod" startAt="7"/>
                      </a:pPr>
                      <a:r>
                        <a:rPr lang="en-US" sz="1100" baseline="0" dirty="0" smtClean="0"/>
                        <a:t>Staffing</a:t>
                      </a:r>
                      <a:endParaRPr lang="en-US" sz="1100" dirty="0"/>
                    </a:p>
                  </a:txBody>
                  <a:tcPr marL="82151" marR="82151" marT="41075" marB="41075" anchor="ctr"/>
                </a:tc>
                <a:tc>
                  <a:txBody>
                    <a:bodyPr/>
                    <a:lstStyle/>
                    <a:p>
                      <a:pPr algn="ctr"/>
                      <a:r>
                        <a:rPr lang="en-US" sz="1100" dirty="0" smtClean="0"/>
                        <a:t>4</a:t>
                      </a:r>
                      <a:endParaRPr lang="en-US" sz="1100" dirty="0"/>
                    </a:p>
                  </a:txBody>
                  <a:tcPr marL="82151" marR="82151" marT="41075" marB="41075" anchor="ctr"/>
                </a:tc>
                <a:tc>
                  <a:txBody>
                    <a:bodyPr/>
                    <a:lstStyle/>
                    <a:p>
                      <a:pPr marL="234950" indent="-234950" algn="l"/>
                      <a:r>
                        <a:rPr lang="en-US" sz="1100" kern="1200" dirty="0" smtClean="0"/>
                        <a:t>A2.	We have enough staff to handle the workload.</a:t>
                      </a:r>
                      <a:endParaRPr lang="en-US" sz="1100" dirty="0"/>
                    </a:p>
                  </a:txBody>
                  <a:tcPr marL="82151" marR="82151" marT="41075" marB="41075" anchor="ctr"/>
                </a:tc>
              </a:tr>
              <a:tr h="417430">
                <a:tc>
                  <a:txBody>
                    <a:bodyPr/>
                    <a:lstStyle/>
                    <a:p>
                      <a:pPr marL="234950" indent="-234950" algn="l">
                        <a:buFont typeface="+mj-lt"/>
                        <a:buAutoNum type="arabicPeriod" startAt="8"/>
                      </a:pPr>
                      <a:r>
                        <a:rPr lang="en-US" sz="1100" dirty="0" smtClean="0"/>
                        <a:t>Hospital management</a:t>
                      </a:r>
                      <a:r>
                        <a:rPr lang="en-US" sz="1100" baseline="0" dirty="0" smtClean="0"/>
                        <a:t> support for patient safety</a:t>
                      </a:r>
                      <a:endParaRPr lang="en-US" sz="1100" dirty="0"/>
                    </a:p>
                  </a:txBody>
                  <a:tcPr marL="82151" marR="82151" marT="41075" marB="41075" anchor="ctr"/>
                </a:tc>
                <a:tc>
                  <a:txBody>
                    <a:bodyPr/>
                    <a:lstStyle/>
                    <a:p>
                      <a:pPr algn="ctr"/>
                      <a:r>
                        <a:rPr lang="en-US" sz="1100" dirty="0" smtClean="0"/>
                        <a:t>3</a:t>
                      </a:r>
                      <a:endParaRPr lang="en-US" sz="1100" dirty="0"/>
                    </a:p>
                  </a:txBody>
                  <a:tcPr marL="82151" marR="82151" marT="41075" marB="41075" anchor="ctr"/>
                </a:tc>
                <a:tc>
                  <a:txBody>
                    <a:bodyPr/>
                    <a:lstStyle/>
                    <a:p>
                      <a:pPr marL="234950" indent="-234950" algn="l" defTabSz="457200" rtl="0" eaLnBrk="1" latinLnBrk="0" hangingPunct="1"/>
                      <a:r>
                        <a:rPr lang="en-US" sz="1100" kern="1200" dirty="0" smtClean="0"/>
                        <a:t>F8. The actions of hospital management show that patient safety is a top priority.</a:t>
                      </a:r>
                      <a:endParaRPr lang="en-US" sz="1100" dirty="0"/>
                    </a:p>
                  </a:txBody>
                  <a:tcPr marL="82151" marR="82151" marT="41075" marB="41075" anchor="ctr"/>
                </a:tc>
              </a:tr>
              <a:tr h="417430">
                <a:tc>
                  <a:txBody>
                    <a:bodyPr/>
                    <a:lstStyle/>
                    <a:p>
                      <a:pPr marL="234950" indent="-234950" algn="l">
                        <a:buFont typeface="+mj-lt"/>
                        <a:buAutoNum type="arabicPeriod" startAt="9"/>
                      </a:pPr>
                      <a:r>
                        <a:rPr lang="en-US" sz="1100" dirty="0" smtClean="0"/>
                        <a:t>Teamwork across hospital units</a:t>
                      </a:r>
                      <a:endParaRPr lang="en-US" sz="1100" dirty="0"/>
                    </a:p>
                  </a:txBody>
                  <a:tcPr marL="82151" marR="82151" marT="41075" marB="41075" anchor="ctr"/>
                </a:tc>
                <a:tc>
                  <a:txBody>
                    <a:bodyPr/>
                    <a:lstStyle/>
                    <a:p>
                      <a:pPr algn="ctr"/>
                      <a:r>
                        <a:rPr lang="en-US" sz="1100" dirty="0" smtClean="0"/>
                        <a:t>4</a:t>
                      </a:r>
                      <a:endParaRPr lang="en-US" sz="1100" dirty="0"/>
                    </a:p>
                  </a:txBody>
                  <a:tcPr marL="82151" marR="82151" marT="41075" marB="41075" anchor="ctr"/>
                </a:tc>
                <a:tc>
                  <a:txBody>
                    <a:bodyPr/>
                    <a:lstStyle/>
                    <a:p>
                      <a:pPr marL="234950" marR="0" indent="-234950" algn="l" defTabSz="457200" rtl="0" eaLnBrk="1" fontAlgn="auto" latinLnBrk="0" hangingPunct="1">
                        <a:lnSpc>
                          <a:spcPct val="100000"/>
                        </a:lnSpc>
                        <a:spcBef>
                          <a:spcPts val="0"/>
                        </a:spcBef>
                        <a:spcAft>
                          <a:spcPts val="0"/>
                        </a:spcAft>
                        <a:buClrTx/>
                        <a:buSzTx/>
                        <a:buFontTx/>
                        <a:buNone/>
                        <a:tabLst/>
                        <a:defRPr/>
                      </a:pPr>
                      <a:r>
                        <a:rPr lang="en-US" sz="1100" kern="1200" dirty="0" smtClean="0"/>
                        <a:t>F4. There is good cooperation among hospital units that</a:t>
                      </a:r>
                      <a:r>
                        <a:rPr lang="en-US" sz="1100" kern="1200" baseline="0" dirty="0" smtClean="0"/>
                        <a:t> </a:t>
                      </a:r>
                      <a:r>
                        <a:rPr lang="en-US" sz="1100" kern="1200" dirty="0" smtClean="0"/>
                        <a:t>need to work together.</a:t>
                      </a:r>
                      <a:endParaRPr lang="en-US" sz="1100" kern="1200" dirty="0">
                        <a:solidFill>
                          <a:schemeClr val="dk1"/>
                        </a:solidFill>
                        <a:latin typeface="+mn-lt"/>
                        <a:ea typeface="+mn-ea"/>
                        <a:cs typeface="+mn-cs"/>
                      </a:endParaRPr>
                    </a:p>
                  </a:txBody>
                  <a:tcPr marL="82151" marR="82151" marT="41075" marB="41075" anchor="ctr"/>
                </a:tc>
              </a:tr>
              <a:tr h="417430">
                <a:tc>
                  <a:txBody>
                    <a:bodyPr/>
                    <a:lstStyle/>
                    <a:p>
                      <a:pPr marL="234950" indent="-234950" algn="l">
                        <a:buFont typeface="+mj-lt"/>
                        <a:buAutoNum type="arabicPeriod" startAt="10"/>
                      </a:pPr>
                      <a:r>
                        <a:rPr lang="en-US" sz="1100" dirty="0" smtClean="0"/>
                        <a:t>Hospital handoffs &amp;</a:t>
                      </a:r>
                      <a:r>
                        <a:rPr lang="en-US" sz="1100" baseline="0" dirty="0" smtClean="0"/>
                        <a:t> transitions</a:t>
                      </a:r>
                      <a:endParaRPr lang="en-US" sz="1100" dirty="0"/>
                    </a:p>
                  </a:txBody>
                  <a:tcPr marL="82151" marR="82151" marT="41075" marB="41075" anchor="ctr"/>
                </a:tc>
                <a:tc>
                  <a:txBody>
                    <a:bodyPr/>
                    <a:lstStyle/>
                    <a:p>
                      <a:pPr algn="ctr"/>
                      <a:r>
                        <a:rPr lang="en-US" sz="1100" dirty="0" smtClean="0"/>
                        <a:t>4</a:t>
                      </a:r>
                      <a:endParaRPr lang="en-US" sz="1100" dirty="0"/>
                    </a:p>
                  </a:txBody>
                  <a:tcPr marL="82151" marR="82151" marT="41075" marB="41075" anchor="ctr"/>
                </a:tc>
                <a:tc>
                  <a:txBody>
                    <a:bodyPr/>
                    <a:lstStyle/>
                    <a:p>
                      <a:pPr marL="234950" marR="0" indent="-234950" algn="l" defTabSz="457200" rtl="0" eaLnBrk="1" fontAlgn="auto" latinLnBrk="0" hangingPunct="1">
                        <a:lnSpc>
                          <a:spcPct val="100000"/>
                        </a:lnSpc>
                        <a:spcBef>
                          <a:spcPts val="0"/>
                        </a:spcBef>
                        <a:spcAft>
                          <a:spcPts val="0"/>
                        </a:spcAft>
                        <a:buClrTx/>
                        <a:buSzTx/>
                        <a:buFontTx/>
                        <a:buNone/>
                        <a:tabLst/>
                        <a:defRPr/>
                      </a:pPr>
                      <a:r>
                        <a:rPr lang="en-US" sz="1100" dirty="0" smtClean="0"/>
                        <a:t>F5.  Important patient care information is often lost during shift changes. (negatively worded)</a:t>
                      </a:r>
                      <a:endParaRPr lang="en-US" sz="1100" dirty="0"/>
                    </a:p>
                  </a:txBody>
                  <a:tcPr marL="82151" marR="82151" marT="41075" marB="41075" anchor="ctr"/>
                </a:tc>
              </a:tr>
            </a:tbl>
          </a:graphicData>
        </a:graphic>
      </p:graphicFrame>
    </p:spTree>
    <p:extLst>
      <p:ext uri="{BB962C8B-B14F-4D97-AF65-F5344CB8AC3E}">
        <p14:creationId xmlns:p14="http://schemas.microsoft.com/office/powerpoint/2010/main" val="1307863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HSOPS </a:t>
            </a:r>
            <a:r>
              <a:rPr lang="en-US" dirty="0" smtClean="0"/>
              <a:t>Questions &amp; </a:t>
            </a:r>
            <a:r>
              <a:rPr lang="en-US" dirty="0"/>
              <a:t>Composite </a:t>
            </a:r>
            <a:r>
              <a:rPr lang="en-US" dirty="0" smtClean="0"/>
              <a:t>Scores</a:t>
            </a:r>
            <a:endParaRPr lang="en-US" dirty="0"/>
          </a:p>
        </p:txBody>
      </p:sp>
      <p:graphicFrame>
        <p:nvGraphicFramePr>
          <p:cNvPr id="6" name="Table 5" descr="Table has three columns. Column 1 shows the four outcome variables in an HSOPS. Column 2 shows the number of questions associated with each variable and column 3 shows an example question to probe each outcome variable."/>
          <p:cNvGraphicFramePr>
            <a:graphicFrameLocks noGrp="1"/>
          </p:cNvGraphicFramePr>
          <p:nvPr>
            <p:extLst>
              <p:ext uri="{D42A27DB-BD31-4B8C-83A1-F6EECF244321}">
                <p14:modId xmlns:p14="http://schemas.microsoft.com/office/powerpoint/2010/main" val="3323335251"/>
              </p:ext>
            </p:extLst>
          </p:nvPr>
        </p:nvGraphicFramePr>
        <p:xfrm>
          <a:off x="457200" y="1524000"/>
          <a:ext cx="8382000" cy="3566160"/>
        </p:xfrm>
        <a:graphic>
          <a:graphicData uri="http://schemas.openxmlformats.org/drawingml/2006/table">
            <a:tbl>
              <a:tblPr firstRow="1" bandRow="1">
                <a:tableStyleId>{10A1B5D5-9B99-4C35-A422-299274C87663}</a:tableStyleId>
              </a:tblPr>
              <a:tblGrid>
                <a:gridCol w="3124200"/>
                <a:gridCol w="1447800"/>
                <a:gridCol w="3810000"/>
              </a:tblGrid>
              <a:tr h="370840">
                <a:tc>
                  <a:txBody>
                    <a:bodyPr/>
                    <a:lstStyle/>
                    <a:p>
                      <a:pPr marL="0" indent="0"/>
                      <a:r>
                        <a:rPr lang="en-US" dirty="0" smtClean="0"/>
                        <a:t>4 OUTCOME VARIABLES</a:t>
                      </a:r>
                      <a:endParaRPr lang="en-US" dirty="0"/>
                    </a:p>
                  </a:txBody>
                  <a:tcPr anchor="b"/>
                </a:tc>
                <a:tc>
                  <a:txBody>
                    <a:bodyPr/>
                    <a:lstStyle/>
                    <a:p>
                      <a:r>
                        <a:rPr lang="en-US" dirty="0" smtClean="0"/>
                        <a:t>NO.</a:t>
                      </a:r>
                      <a:r>
                        <a:rPr lang="en-US" baseline="0" dirty="0" smtClean="0"/>
                        <a:t> OF QUESTIONS</a:t>
                      </a:r>
                      <a:endParaRPr lang="en-US" dirty="0"/>
                    </a:p>
                  </a:txBody>
                  <a:tcPr anchor="b"/>
                </a:tc>
                <a:tc>
                  <a:txBody>
                    <a:bodyPr/>
                    <a:lstStyle/>
                    <a:p>
                      <a:r>
                        <a:rPr lang="en-US" dirty="0" smtClean="0"/>
                        <a:t>EXAMPLE</a:t>
                      </a:r>
                      <a:r>
                        <a:rPr lang="en-US" baseline="0" dirty="0" smtClean="0"/>
                        <a:t> QUESTION</a:t>
                      </a:r>
                      <a:endParaRPr lang="en-US" dirty="0"/>
                    </a:p>
                  </a:txBody>
                  <a:tcPr anchor="b"/>
                </a:tc>
              </a:tr>
              <a:tr h="731520">
                <a:tc>
                  <a:txBody>
                    <a:bodyPr/>
                    <a:lstStyle/>
                    <a:p>
                      <a:pPr marL="346075" indent="-346075" algn="l">
                        <a:buFont typeface="+mj-lt"/>
                        <a:buNone/>
                      </a:pPr>
                      <a:r>
                        <a:rPr lang="en-US" sz="1400" dirty="0" smtClean="0"/>
                        <a:t>1.   Overall perceptions of safety</a:t>
                      </a:r>
                      <a:endParaRPr lang="en-US" sz="1400" dirty="0"/>
                    </a:p>
                  </a:txBody>
                  <a:tcPr/>
                </a:tc>
                <a:tc>
                  <a:txBody>
                    <a:bodyPr/>
                    <a:lstStyle/>
                    <a:p>
                      <a:pPr marL="174625" marR="0" indent="-174625" algn="ctr" defTabSz="914400" rtl="0" eaLnBrk="1" fontAlgn="auto" latinLnBrk="0" hangingPunct="1">
                        <a:lnSpc>
                          <a:spcPct val="100000"/>
                        </a:lnSpc>
                        <a:spcBef>
                          <a:spcPts val="0"/>
                        </a:spcBef>
                        <a:spcAft>
                          <a:spcPts val="0"/>
                        </a:spcAft>
                        <a:buClrTx/>
                        <a:buSzTx/>
                        <a:buFontTx/>
                        <a:buNone/>
                        <a:tabLst/>
                        <a:defRPr/>
                      </a:pPr>
                      <a:r>
                        <a:rPr lang="en-US" sz="1400" dirty="0" smtClean="0"/>
                        <a:t>4</a:t>
                      </a:r>
                      <a:endParaRPr lang="en-US" sz="1400" dirty="0"/>
                    </a:p>
                  </a:txBody>
                  <a:tcPr/>
                </a:tc>
                <a:tc>
                  <a:txBody>
                    <a:bodyPr/>
                    <a:lstStyle/>
                    <a:p>
                      <a:pPr marL="457200" indent="-457200" algn="l"/>
                      <a:r>
                        <a:rPr lang="en-US" sz="1400" dirty="0" smtClean="0"/>
                        <a:t>A15.	Patient safety is never sacrificed to get more work done.</a:t>
                      </a:r>
                    </a:p>
                  </a:txBody>
                  <a:tcPr/>
                </a:tc>
              </a:tr>
              <a:tr h="731520">
                <a:tc>
                  <a:txBody>
                    <a:bodyPr/>
                    <a:lstStyle/>
                    <a:p>
                      <a:pPr marL="346075" indent="-346075" algn="l"/>
                      <a:r>
                        <a:rPr lang="en-US" sz="1400" dirty="0" smtClean="0"/>
                        <a:t>2.   Frequency of event reporting</a:t>
                      </a:r>
                      <a:endParaRPr lang="en-US" sz="1400" dirty="0"/>
                    </a:p>
                  </a:txBody>
                  <a:tcPr/>
                </a:tc>
                <a:tc>
                  <a:txBody>
                    <a:bodyPr/>
                    <a:lstStyle/>
                    <a:p>
                      <a:pPr marL="228600" indent="-228600" algn="ctr" defTabSz="914400" rtl="0" eaLnBrk="1" latinLnBrk="0" hangingPunct="1"/>
                      <a:r>
                        <a:rPr lang="en-US" sz="1400" kern="1200" dirty="0" smtClean="0"/>
                        <a:t>3</a:t>
                      </a:r>
                      <a:endParaRPr lang="en-US" sz="1400" kern="1200" dirty="0" smtClean="0">
                        <a:solidFill>
                          <a:schemeClr val="dk1"/>
                        </a:solidFill>
                        <a:latin typeface="+mn-lt"/>
                        <a:ea typeface="+mn-ea"/>
                        <a:cs typeface="+mn-cs"/>
                      </a:endParaRPr>
                    </a:p>
                  </a:txBody>
                  <a:tcPr/>
                </a:tc>
                <a:tc>
                  <a:txBody>
                    <a:bodyPr/>
                    <a:lstStyle/>
                    <a:p>
                      <a:pPr marL="457200" indent="-457200" algn="l"/>
                      <a:r>
                        <a:rPr lang="en-US" sz="1400" kern="1200" dirty="0" smtClean="0"/>
                        <a:t>D1.	When a mistake is made, but is caught and corrected before affecting the patient, how often is this reported?</a:t>
                      </a:r>
                      <a:endParaRPr lang="en-US" sz="1400" dirty="0"/>
                    </a:p>
                  </a:txBody>
                  <a:tcPr/>
                </a:tc>
              </a:tr>
              <a:tr h="731520">
                <a:tc>
                  <a:txBody>
                    <a:bodyPr/>
                    <a:lstStyle/>
                    <a:p>
                      <a:pPr marL="284163" indent="-284163" algn="l"/>
                      <a:r>
                        <a:rPr lang="en-US" sz="1400" dirty="0" smtClean="0"/>
                        <a:t>3.   Patient safety grade (of hospital unit)</a:t>
                      </a:r>
                      <a:endParaRPr lang="en-US" sz="1400" dirty="0"/>
                    </a:p>
                  </a:txBody>
                  <a:tcPr/>
                </a:tc>
                <a:tc>
                  <a:txBody>
                    <a:bodyPr/>
                    <a:lstStyle/>
                    <a:p>
                      <a:pPr marL="228600" indent="-228600" algn="ctr" defTabSz="914400" rtl="0" eaLnBrk="1" latinLnBrk="0" hangingPunct="1"/>
                      <a:r>
                        <a:rPr lang="en-US" sz="1400" kern="1200" dirty="0" smtClean="0"/>
                        <a:t>1</a:t>
                      </a:r>
                      <a:endParaRPr lang="en-US" sz="1400" kern="1200" dirty="0" smtClean="0">
                        <a:solidFill>
                          <a:schemeClr val="dk1"/>
                        </a:solidFill>
                        <a:latin typeface="+mn-lt"/>
                        <a:ea typeface="+mn-ea"/>
                        <a:cs typeface="+mn-cs"/>
                      </a:endParaRPr>
                    </a:p>
                  </a:txBody>
                  <a:tcPr/>
                </a:tc>
                <a:tc>
                  <a:txBody>
                    <a:bodyPr/>
                    <a:lstStyle/>
                    <a:p>
                      <a:pPr marL="457200" indent="-457200" algn="l"/>
                      <a:r>
                        <a:rPr lang="en-US" sz="1400" kern="1200" dirty="0" smtClean="0"/>
                        <a:t>E1.	Please give your work area/unit in this hospital an overall grade on patient safety.</a:t>
                      </a:r>
                      <a:endParaRPr lang="en-US" sz="1400" kern="1200" dirty="0" smtClean="0">
                        <a:solidFill>
                          <a:schemeClr val="dk1"/>
                        </a:solidFill>
                        <a:latin typeface="+mn-lt"/>
                        <a:ea typeface="+mn-ea"/>
                        <a:cs typeface="+mn-cs"/>
                      </a:endParaRPr>
                    </a:p>
                  </a:txBody>
                  <a:tcPr/>
                </a:tc>
              </a:tr>
              <a:tr h="731520">
                <a:tc>
                  <a:txBody>
                    <a:bodyPr/>
                    <a:lstStyle/>
                    <a:p>
                      <a:pPr marL="284163" indent="-284163" algn="l"/>
                      <a:r>
                        <a:rPr lang="en-US" sz="1400" dirty="0" smtClean="0"/>
                        <a:t>4.   Number of events reported in the last 12 months</a:t>
                      </a:r>
                      <a:endParaRPr lang="en-US" sz="1400" dirty="0"/>
                    </a:p>
                  </a:txBody>
                  <a:tcPr/>
                </a:tc>
                <a:tc>
                  <a:txBody>
                    <a:bodyPr/>
                    <a:lstStyle/>
                    <a:p>
                      <a:pPr marL="457200" indent="-457200" algn="ctr" defTabSz="457200" rtl="0" eaLnBrk="1" latinLnBrk="0" hangingPunct="1"/>
                      <a:r>
                        <a:rPr lang="en-US" sz="1400" kern="1200" dirty="0" smtClean="0"/>
                        <a:t>1</a:t>
                      </a:r>
                      <a:endParaRPr lang="en-US" sz="1400" kern="1200" dirty="0" smtClean="0">
                        <a:solidFill>
                          <a:schemeClr val="dk1"/>
                        </a:solidFill>
                        <a:latin typeface="+mn-lt"/>
                        <a:ea typeface="+mn-ea"/>
                        <a:cs typeface="+mn-cs"/>
                      </a:endParaRPr>
                    </a:p>
                  </a:txBody>
                  <a:tcPr/>
                </a:tc>
                <a:tc>
                  <a:txBody>
                    <a:bodyPr/>
                    <a:lstStyle/>
                    <a:p>
                      <a:pPr marL="457200" indent="-457200" algn="l" defTabSz="457200" rtl="0" eaLnBrk="1" latinLnBrk="0" hangingPunct="1"/>
                      <a:r>
                        <a:rPr lang="en-US" sz="1400" kern="1200" dirty="0" smtClean="0"/>
                        <a:t>G1.	In the past 12 months, how many event reports have you filled out and submitted?</a:t>
                      </a:r>
                      <a:endParaRPr lang="en-US" sz="1400" kern="1200" dirty="0" smtClean="0">
                        <a:solidFill>
                          <a:schemeClr val="dk1"/>
                        </a:solidFill>
                        <a:latin typeface="+mn-lt"/>
                        <a:ea typeface="+mn-ea"/>
                        <a:cs typeface="+mn-cs"/>
                      </a:endParaRPr>
                    </a:p>
                  </a:txBody>
                  <a:tcPr/>
                </a:tc>
              </a:tr>
            </a:tbl>
          </a:graphicData>
        </a:graphic>
      </p:graphicFrame>
      <p:sp>
        <p:nvSpPr>
          <p:cNvPr id="7" name="Title 1"/>
          <p:cNvSpPr txBox="1">
            <a:spLocks/>
          </p:cNvSpPr>
          <p:nvPr/>
        </p:nvSpPr>
        <p:spPr>
          <a:xfrm>
            <a:off x="228600" y="228600"/>
            <a:ext cx="85344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chemeClr val="bg1"/>
              </a:solidFill>
            </a:endParaRPr>
          </a:p>
        </p:txBody>
      </p:sp>
    </p:spTree>
    <p:extLst>
      <p:ext uri="{BB962C8B-B14F-4D97-AF65-F5344CB8AC3E}">
        <p14:creationId xmlns:p14="http://schemas.microsoft.com/office/powerpoint/2010/main" val="417170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Have Existing HSOPS Data?</a:t>
            </a:r>
            <a:endParaRPr lang="en-US" dirty="0">
              <a:solidFill>
                <a:schemeClr val="bg1"/>
              </a:solidFill>
            </a:endParaRPr>
          </a:p>
        </p:txBody>
      </p:sp>
      <p:sp>
        <p:nvSpPr>
          <p:cNvPr id="6" name="Content Placeholder 2"/>
          <p:cNvSpPr txBox="1">
            <a:spLocks/>
          </p:cNvSpPr>
          <p:nvPr/>
        </p:nvSpPr>
        <p:spPr>
          <a:xfrm>
            <a:off x="685800" y="1295400"/>
            <a:ext cx="7467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Aft>
                <a:spcPts val="600"/>
              </a:spcAft>
              <a:buNone/>
            </a:pPr>
            <a:r>
              <a:rPr lang="en-US" sz="2800" i="1" dirty="0" smtClean="0">
                <a:solidFill>
                  <a:schemeClr val="accent5"/>
                </a:solidFill>
                <a:latin typeface="Calibri"/>
                <a:cs typeface="Calibri"/>
              </a:rPr>
              <a:t>Have you collected </a:t>
            </a:r>
            <a:r>
              <a:rPr lang="en-US" sz="2800" i="1" dirty="0">
                <a:solidFill>
                  <a:schemeClr val="accent5"/>
                </a:solidFill>
                <a:latin typeface="Calibri"/>
                <a:cs typeface="Calibri"/>
              </a:rPr>
              <a:t>data about the safety culture in </a:t>
            </a:r>
            <a:r>
              <a:rPr lang="en-US" sz="2800" i="1" dirty="0" smtClean="0">
                <a:solidFill>
                  <a:schemeClr val="accent5"/>
                </a:solidFill>
                <a:latin typeface="Calibri"/>
                <a:cs typeface="Calibri"/>
              </a:rPr>
              <a:t>the last 12 months? </a:t>
            </a:r>
            <a:r>
              <a:rPr lang="en-US" sz="2800" i="1" dirty="0">
                <a:solidFill>
                  <a:schemeClr val="accent5"/>
                </a:solidFill>
                <a:latin typeface="Calibri"/>
                <a:cs typeface="Calibri"/>
              </a:rPr>
              <a:t>If </a:t>
            </a:r>
            <a:r>
              <a:rPr lang="en-US" sz="2800" i="1" dirty="0" smtClean="0">
                <a:solidFill>
                  <a:schemeClr val="accent5"/>
                </a:solidFill>
                <a:latin typeface="Calibri"/>
                <a:cs typeface="Calibri"/>
              </a:rPr>
              <a:t>yes—</a:t>
            </a:r>
          </a:p>
        </p:txBody>
      </p:sp>
      <p:graphicFrame>
        <p:nvGraphicFramePr>
          <p:cNvPr id="9" name="Diagram 8" descr="Questions presented in four orange boxes for visual interest; arrows show progression through questions/boxes."/>
          <p:cNvGraphicFramePr/>
          <p:nvPr>
            <p:extLst>
              <p:ext uri="{D42A27DB-BD31-4B8C-83A1-F6EECF244321}">
                <p14:modId xmlns:p14="http://schemas.microsoft.com/office/powerpoint/2010/main" val="1222947149"/>
              </p:ext>
            </p:extLst>
          </p:nvPr>
        </p:nvGraphicFramePr>
        <p:xfrm>
          <a:off x="838200" y="2235200"/>
          <a:ext cx="7620000" cy="3721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95921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FFFFFF"/>
                </a:solidFill>
              </a:rPr>
              <a:t>References</a:t>
            </a:r>
            <a:endParaRPr lang="en-US" dirty="0">
              <a:solidFill>
                <a:srgbClr val="FFFFFF"/>
              </a:solidFill>
            </a:endParaRPr>
          </a:p>
        </p:txBody>
      </p:sp>
      <p:sp>
        <p:nvSpPr>
          <p:cNvPr id="5" name="Content Placeholder 4"/>
          <p:cNvSpPr>
            <a:spLocks noGrp="1"/>
          </p:cNvSpPr>
          <p:nvPr>
            <p:ph idx="1"/>
          </p:nvPr>
        </p:nvSpPr>
        <p:spPr/>
        <p:txBody>
          <a:bodyPr>
            <a:noAutofit/>
          </a:bodyPr>
          <a:lstStyle/>
          <a:p>
            <a:pPr>
              <a:spcBef>
                <a:spcPts val="0"/>
              </a:spcBef>
              <a:spcAft>
                <a:spcPts val="600"/>
              </a:spcAft>
              <a:buFont typeface="+mj-lt"/>
              <a:buAutoNum type="arabicPeriod"/>
            </a:pPr>
            <a:r>
              <a:rPr lang="en-US" sz="1800" dirty="0" smtClean="0"/>
              <a:t>Schein </a:t>
            </a:r>
            <a:r>
              <a:rPr lang="en-US" sz="1800" dirty="0"/>
              <a:t>E. Organizational culture and leadership, 4</a:t>
            </a:r>
            <a:r>
              <a:rPr lang="en-US" sz="1800" baseline="30000" dirty="0"/>
              <a:t>th</a:t>
            </a:r>
            <a:r>
              <a:rPr lang="en-US" sz="1800" dirty="0"/>
              <a:t> </a:t>
            </a:r>
            <a:r>
              <a:rPr lang="en-US" sz="1800" dirty="0" smtClean="0"/>
              <a:t>ed. </a:t>
            </a:r>
            <a:r>
              <a:rPr lang="en-US" sz="1800" dirty="0"/>
              <a:t>San Francisco, CA: Jossey-</a:t>
            </a:r>
            <a:r>
              <a:rPr lang="en-US" sz="1800" dirty="0" smtClean="0"/>
              <a:t>Bass; </a:t>
            </a:r>
            <a:r>
              <a:rPr lang="en-US" sz="1800" dirty="0"/>
              <a:t>2010</a:t>
            </a:r>
            <a:r>
              <a:rPr lang="en-US" sz="1800" dirty="0" smtClean="0"/>
              <a:t>.</a:t>
            </a:r>
          </a:p>
          <a:p>
            <a:pPr>
              <a:spcBef>
                <a:spcPts val="0"/>
              </a:spcBef>
              <a:spcAft>
                <a:spcPts val="600"/>
              </a:spcAft>
              <a:buFont typeface="+mj-lt"/>
              <a:buAutoNum type="arabicPeriod"/>
            </a:pPr>
            <a:r>
              <a:rPr lang="sv-SE" sz="1800" dirty="0"/>
              <a:t>Huang DT, </a:t>
            </a:r>
            <a:r>
              <a:rPr lang="sv-SE" sz="1800" dirty="0" err="1"/>
              <a:t>Clermont</a:t>
            </a:r>
            <a:r>
              <a:rPr lang="sv-SE" sz="1800" dirty="0"/>
              <a:t> G, Kong L, </a:t>
            </a:r>
            <a:r>
              <a:rPr lang="sv-SE" sz="1800" dirty="0" smtClean="0"/>
              <a:t>et al. </a:t>
            </a:r>
            <a:r>
              <a:rPr lang="en-US" sz="1800" dirty="0"/>
              <a:t>Intensive care unit safety culture and outcomes: a US multicenter study. Int J Qual Health Care. 2010 Jun;22(3):151-61. PMID: </a:t>
            </a:r>
            <a:r>
              <a:rPr lang="en-US" sz="1800" dirty="0" smtClean="0"/>
              <a:t>20382662.</a:t>
            </a:r>
            <a:endParaRPr lang="en-US" sz="1800" dirty="0"/>
          </a:p>
          <a:p>
            <a:pPr>
              <a:spcBef>
                <a:spcPts val="0"/>
              </a:spcBef>
              <a:spcAft>
                <a:spcPts val="600"/>
              </a:spcAft>
              <a:buFont typeface="+mj-lt"/>
              <a:buAutoNum type="arabicPeriod"/>
            </a:pPr>
            <a:r>
              <a:rPr lang="sv-SE" sz="1800" dirty="0" err="1" smtClean="0"/>
              <a:t>MacDavitt</a:t>
            </a:r>
            <a:r>
              <a:rPr lang="sv-SE" sz="1800" dirty="0" smtClean="0"/>
              <a:t> </a:t>
            </a:r>
            <a:r>
              <a:rPr lang="sv-SE" sz="1800" dirty="0"/>
              <a:t>K, </a:t>
            </a:r>
            <a:r>
              <a:rPr lang="sv-SE" sz="1800" dirty="0" err="1"/>
              <a:t>Chou</a:t>
            </a:r>
            <a:r>
              <a:rPr lang="sv-SE" sz="1800" dirty="0"/>
              <a:t> SS, Stone PW. </a:t>
            </a:r>
            <a:r>
              <a:rPr lang="en-US" sz="1800" dirty="0"/>
              <a:t>Organizational climate and health care outcomes. Jt Comm J Qual Patient Saf. 2007 Nov;33(11 Suppl):45-56</a:t>
            </a:r>
            <a:r>
              <a:rPr lang="en-US" sz="1800" dirty="0" smtClean="0"/>
              <a:t>. </a:t>
            </a:r>
            <a:r>
              <a:rPr lang="en-US" sz="1800" dirty="0"/>
              <a:t>PMID: </a:t>
            </a:r>
            <a:r>
              <a:rPr lang="en-US" sz="1800" dirty="0" smtClean="0"/>
              <a:t>18057805.</a:t>
            </a:r>
            <a:endParaRPr lang="sv-SE" sz="1800" dirty="0" smtClean="0"/>
          </a:p>
          <a:p>
            <a:pPr>
              <a:spcBef>
                <a:spcPts val="0"/>
              </a:spcBef>
              <a:spcAft>
                <a:spcPts val="600"/>
              </a:spcAft>
              <a:buFont typeface="+mj-lt"/>
              <a:buAutoNum type="arabicPeriod"/>
            </a:pPr>
            <a:r>
              <a:rPr lang="sv-SE" sz="1800" dirty="0" err="1" smtClean="0"/>
              <a:t>Mardon</a:t>
            </a:r>
            <a:r>
              <a:rPr lang="sv-SE" sz="1800" dirty="0" smtClean="0"/>
              <a:t> </a:t>
            </a:r>
            <a:r>
              <a:rPr lang="sv-SE" sz="1800" dirty="0"/>
              <a:t>RE, </a:t>
            </a:r>
            <a:r>
              <a:rPr lang="sv-SE" sz="1800" dirty="0" err="1"/>
              <a:t>Khanna</a:t>
            </a:r>
            <a:r>
              <a:rPr lang="sv-SE" sz="1800" dirty="0"/>
              <a:t> K, </a:t>
            </a:r>
            <a:r>
              <a:rPr lang="sv-SE" sz="1800" dirty="0" err="1"/>
              <a:t>Sorra</a:t>
            </a:r>
            <a:r>
              <a:rPr lang="sv-SE" sz="1800" dirty="0"/>
              <a:t> J, </a:t>
            </a:r>
            <a:r>
              <a:rPr lang="sv-SE" sz="1800" dirty="0" smtClean="0"/>
              <a:t>et al. </a:t>
            </a:r>
            <a:r>
              <a:rPr lang="en-US" sz="1800" dirty="0"/>
              <a:t>Exploring relationships between hospital patient safety culture and adverse events. J Patient Saf. 2010 Dec;6(4):226-32</a:t>
            </a:r>
            <a:r>
              <a:rPr lang="en-US" sz="1800" dirty="0" smtClean="0"/>
              <a:t>. </a:t>
            </a:r>
            <a:r>
              <a:rPr lang="en-US" sz="1800" dirty="0"/>
              <a:t>PMID: </a:t>
            </a:r>
            <a:r>
              <a:rPr lang="en-US" sz="1800" dirty="0" smtClean="0"/>
              <a:t>21099551.</a:t>
            </a:r>
          </a:p>
          <a:p>
            <a:pPr>
              <a:spcBef>
                <a:spcPts val="0"/>
              </a:spcBef>
              <a:spcAft>
                <a:spcPts val="600"/>
              </a:spcAft>
              <a:buFont typeface="+mj-lt"/>
              <a:buAutoNum type="arabicPeriod"/>
            </a:pPr>
            <a:r>
              <a:rPr lang="pt-BR" sz="1800" dirty="0" smtClean="0"/>
              <a:t>Singer </a:t>
            </a:r>
            <a:r>
              <a:rPr lang="pt-BR" sz="1800" dirty="0"/>
              <a:t>SJ, </a:t>
            </a:r>
            <a:r>
              <a:rPr lang="pt-BR" sz="1800" dirty="0" err="1"/>
              <a:t>Falwell</a:t>
            </a:r>
            <a:r>
              <a:rPr lang="pt-BR" sz="1800" dirty="0"/>
              <a:t> A, Gaba DM, </a:t>
            </a:r>
            <a:r>
              <a:rPr lang="pt-BR" sz="1800" dirty="0" smtClean="0"/>
              <a:t>et al. </a:t>
            </a:r>
            <a:r>
              <a:rPr lang="en-US" sz="1800" dirty="0"/>
              <a:t>Identifying organizational cultures that promote patient safety. Health Care Manage Rev. 2009 Oct-Dec;34(4):300-11</a:t>
            </a:r>
            <a:r>
              <a:rPr lang="en-US" sz="1800" dirty="0" smtClean="0"/>
              <a:t>. </a:t>
            </a:r>
            <a:r>
              <a:rPr lang="en-US" sz="1800" dirty="0"/>
              <a:t>PMID: </a:t>
            </a:r>
            <a:r>
              <a:rPr lang="en-US" sz="1800" dirty="0" smtClean="0"/>
              <a:t>19858915.</a:t>
            </a:r>
          </a:p>
          <a:p>
            <a:pPr marL="0" indent="0">
              <a:spcBef>
                <a:spcPts val="0"/>
              </a:spcBef>
              <a:spcAft>
                <a:spcPts val="600"/>
              </a:spcAft>
              <a:buNone/>
            </a:pPr>
            <a:endParaRPr lang="en-US" sz="2000" dirty="0"/>
          </a:p>
        </p:txBody>
      </p:sp>
    </p:spTree>
    <p:extLst>
      <p:ext uri="{BB962C8B-B14F-4D97-AF65-F5344CB8AC3E}">
        <p14:creationId xmlns:p14="http://schemas.microsoft.com/office/powerpoint/2010/main" val="208959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FFFFFF"/>
                </a:solidFill>
              </a:rPr>
              <a:t>References</a:t>
            </a:r>
            <a:endParaRPr lang="en-US" dirty="0">
              <a:solidFill>
                <a:srgbClr val="FFFFFF"/>
              </a:solidFill>
            </a:endParaRPr>
          </a:p>
        </p:txBody>
      </p:sp>
      <p:sp>
        <p:nvSpPr>
          <p:cNvPr id="5" name="Content Placeholder 4"/>
          <p:cNvSpPr>
            <a:spLocks noGrp="1"/>
          </p:cNvSpPr>
          <p:nvPr>
            <p:ph idx="1"/>
          </p:nvPr>
        </p:nvSpPr>
        <p:spPr/>
        <p:txBody>
          <a:bodyPr>
            <a:noAutofit/>
          </a:bodyPr>
          <a:lstStyle/>
          <a:p>
            <a:pPr>
              <a:spcBef>
                <a:spcPts val="0"/>
              </a:spcBef>
              <a:spcAft>
                <a:spcPts val="600"/>
              </a:spcAft>
              <a:buFont typeface="+mj-lt"/>
              <a:buAutoNum type="arabicPeriod" startAt="6"/>
            </a:pPr>
            <a:r>
              <a:rPr lang="pt-BR" sz="1800" dirty="0" err="1"/>
              <a:t>Sorra</a:t>
            </a:r>
            <a:r>
              <a:rPr lang="pt-BR" sz="1800" dirty="0"/>
              <a:t> J, </a:t>
            </a:r>
            <a:r>
              <a:rPr lang="pt-BR" sz="1800" dirty="0" err="1"/>
              <a:t>Khanna</a:t>
            </a:r>
            <a:r>
              <a:rPr lang="pt-BR" sz="1800" dirty="0"/>
              <a:t> </a:t>
            </a:r>
            <a:r>
              <a:rPr lang="pt-BR" sz="1800" dirty="0" err="1"/>
              <a:t>K</a:t>
            </a:r>
            <a:r>
              <a:rPr lang="pt-BR" sz="1800" dirty="0"/>
              <a:t>, </a:t>
            </a:r>
            <a:r>
              <a:rPr lang="pt-BR" sz="1800" dirty="0" err="1"/>
              <a:t>Dyer</a:t>
            </a:r>
            <a:r>
              <a:rPr lang="pt-BR" sz="1800" dirty="0"/>
              <a:t> N, et al.</a:t>
            </a:r>
            <a:r>
              <a:rPr lang="en-US" sz="1800" dirty="0"/>
              <a:t> Exploring relationships between patient safety culture and patients' assessments of hospital care. J Patient Saf. 2012 Sep;8(3):131-9. PMID: 22785344.</a:t>
            </a:r>
          </a:p>
          <a:p>
            <a:pPr>
              <a:spcBef>
                <a:spcPts val="0"/>
              </a:spcBef>
              <a:spcAft>
                <a:spcPts val="600"/>
              </a:spcAft>
              <a:buFont typeface="+mj-lt"/>
              <a:buAutoNum type="arabicPeriod" startAt="6"/>
            </a:pPr>
            <a:r>
              <a:rPr lang="en-US" sz="1800" dirty="0" smtClean="0"/>
              <a:t>Sorra </a:t>
            </a:r>
            <a:r>
              <a:rPr lang="en-US" sz="1800" dirty="0"/>
              <a:t>JS, Nieva VF. </a:t>
            </a:r>
            <a:r>
              <a:rPr lang="en-US" sz="1800" dirty="0" smtClean="0"/>
              <a:t>Hospital survey on patient safety culture. </a:t>
            </a:r>
            <a:r>
              <a:rPr lang="en-US" sz="1800" dirty="0"/>
              <a:t>(Prepared by Westat, under Contract No. 290-96-0004). AHRQ Publication No. 04-0041. Rockville, MD: Agency for Healthcare Research and Quality. September 2004.</a:t>
            </a:r>
          </a:p>
          <a:p>
            <a:pPr>
              <a:spcBef>
                <a:spcPts val="0"/>
              </a:spcBef>
              <a:spcAft>
                <a:spcPts val="600"/>
              </a:spcAft>
              <a:buFont typeface="+mj-lt"/>
              <a:buAutoNum type="arabicPeriod" startAt="6"/>
            </a:pPr>
            <a:r>
              <a:rPr lang="en-US" sz="1800" dirty="0"/>
              <a:t>Weaver SJ. A configural approach to patient safety climate: The relationship between climate profile characteristics and patient safety. Doctoral dissertation. University of Central Florida. 2011</a:t>
            </a:r>
            <a:r>
              <a:rPr lang="en-US" sz="1800" dirty="0" smtClean="0"/>
              <a:t>.</a:t>
            </a:r>
          </a:p>
          <a:p>
            <a:pPr>
              <a:spcBef>
                <a:spcPts val="0"/>
              </a:spcBef>
              <a:spcAft>
                <a:spcPts val="600"/>
              </a:spcAft>
              <a:buFont typeface="+mj-lt"/>
              <a:buAutoNum type="arabicPeriod" startAt="6"/>
            </a:pPr>
            <a:r>
              <a:rPr lang="en-US" sz="1800" dirty="0" smtClean="0"/>
              <a:t>Haynes </a:t>
            </a:r>
            <a:r>
              <a:rPr lang="en-US" sz="1800" dirty="0"/>
              <a:t>AB, Weiser TG, Berry WR, </a:t>
            </a:r>
            <a:r>
              <a:rPr lang="en-US" sz="1800" dirty="0" smtClean="0"/>
              <a:t>et al. </a:t>
            </a:r>
            <a:r>
              <a:rPr lang="en-US" sz="1800" dirty="0"/>
              <a:t>Changes in safety attitude and relationship to decreased postoperative morbidity and mortality following implementation of a checklist-based surgical safety intervention. BMJ Qual Saf. 2011 Jan;20(1):102-7</a:t>
            </a:r>
            <a:r>
              <a:rPr lang="en-US" sz="1800" dirty="0" smtClean="0"/>
              <a:t>. </a:t>
            </a:r>
            <a:r>
              <a:rPr lang="en-US" sz="1800" dirty="0"/>
              <a:t>PMID: </a:t>
            </a:r>
            <a:r>
              <a:rPr lang="en-US" sz="1800" dirty="0" smtClean="0"/>
              <a:t>21228082.</a:t>
            </a:r>
          </a:p>
          <a:p>
            <a:pPr>
              <a:spcBef>
                <a:spcPts val="0"/>
              </a:spcBef>
              <a:spcAft>
                <a:spcPts val="600"/>
              </a:spcAft>
              <a:buFont typeface="+mj-lt"/>
              <a:buAutoNum type="arabicPeriod" startAt="6"/>
            </a:pPr>
            <a:r>
              <a:rPr lang="en-US" sz="1800" dirty="0" smtClean="0"/>
              <a:t>Morello </a:t>
            </a:r>
            <a:r>
              <a:rPr lang="en-US" sz="1800" dirty="0"/>
              <a:t>RT, Lowthian JA, Barker </a:t>
            </a:r>
            <a:r>
              <a:rPr lang="en-US" sz="1800" dirty="0" smtClean="0"/>
              <a:t>AL, et al.</a:t>
            </a:r>
            <a:r>
              <a:rPr lang="en-US" sz="1800" dirty="0"/>
              <a:t> </a:t>
            </a:r>
            <a:r>
              <a:rPr lang="en-US" sz="1800" dirty="0" smtClean="0"/>
              <a:t>Strategies for improving patient safety culture in hospitals: a systematic review. BMJ </a:t>
            </a:r>
            <a:r>
              <a:rPr lang="en-US" sz="1800" dirty="0"/>
              <a:t>Qual Saf. 2013 Jan;22(1):11-</a:t>
            </a:r>
            <a:r>
              <a:rPr lang="en-US" sz="1800" dirty="0" smtClean="0"/>
              <a:t>8. PMID</a:t>
            </a:r>
            <a:r>
              <a:rPr lang="en-US" sz="1800" dirty="0"/>
              <a:t>: </a:t>
            </a:r>
            <a:r>
              <a:rPr lang="en-US" sz="1800" dirty="0" smtClean="0"/>
              <a:t>22849965. </a:t>
            </a:r>
          </a:p>
          <a:p>
            <a:pPr marL="0" indent="0">
              <a:spcBef>
                <a:spcPts val="0"/>
              </a:spcBef>
              <a:spcAft>
                <a:spcPts val="600"/>
              </a:spcAft>
              <a:buNone/>
            </a:pPr>
            <a:endParaRPr lang="en-US" sz="1800" dirty="0"/>
          </a:p>
          <a:p>
            <a:pPr marL="0" indent="0">
              <a:spcBef>
                <a:spcPts val="0"/>
              </a:spcBef>
              <a:spcAft>
                <a:spcPts val="600"/>
              </a:spcAft>
              <a:buNone/>
            </a:pPr>
            <a:endParaRPr lang="en-US" sz="1800" dirty="0"/>
          </a:p>
        </p:txBody>
      </p:sp>
    </p:spTree>
    <p:extLst>
      <p:ext uri="{BB962C8B-B14F-4D97-AF65-F5344CB8AC3E}">
        <p14:creationId xmlns:p14="http://schemas.microsoft.com/office/powerpoint/2010/main" val="2567911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References</a:t>
            </a:r>
            <a:endParaRPr lang="en-US" dirty="0">
              <a:solidFill>
                <a:srgbClr val="FFFFFF"/>
              </a:solidFill>
            </a:endParaRPr>
          </a:p>
        </p:txBody>
      </p:sp>
      <p:sp>
        <p:nvSpPr>
          <p:cNvPr id="4" name="Content Placeholder 3"/>
          <p:cNvSpPr>
            <a:spLocks noGrp="1"/>
          </p:cNvSpPr>
          <p:nvPr>
            <p:ph idx="1"/>
          </p:nvPr>
        </p:nvSpPr>
        <p:spPr/>
        <p:txBody>
          <a:bodyPr>
            <a:normAutofit/>
          </a:bodyPr>
          <a:lstStyle/>
          <a:p>
            <a:pPr>
              <a:spcBef>
                <a:spcPts val="0"/>
              </a:spcBef>
              <a:spcAft>
                <a:spcPts val="600"/>
              </a:spcAft>
              <a:buFont typeface="+mj-lt"/>
              <a:buAutoNum type="arabicPeriod" startAt="11"/>
            </a:pPr>
            <a:r>
              <a:rPr lang="nl-NL" sz="1800" dirty="0"/>
              <a:t>V</a:t>
            </a:r>
            <a:r>
              <a:rPr lang="nl-NL" sz="1800" dirty="0" smtClean="0"/>
              <a:t>an </a:t>
            </a:r>
            <a:r>
              <a:rPr lang="nl-NL" sz="1800" dirty="0"/>
              <a:t>Noord I, de Bruijne MC, Twisk JW. </a:t>
            </a:r>
            <a:r>
              <a:rPr lang="en-US" sz="1800" dirty="0"/>
              <a:t>The relationship between patient safety culture and the implementation of organizational patient safety defences at emergency </a:t>
            </a:r>
            <a:r>
              <a:rPr lang="en-US" sz="1800" dirty="0" smtClean="0"/>
              <a:t>departments. </a:t>
            </a:r>
            <a:r>
              <a:rPr lang="en-US" sz="1800" dirty="0"/>
              <a:t>Int J Qual Health Care. 2010 Jun;22(3):162-9</a:t>
            </a:r>
            <a:r>
              <a:rPr lang="en-US" sz="1800" dirty="0" smtClean="0"/>
              <a:t>. </a:t>
            </a:r>
            <a:r>
              <a:rPr lang="en-US" sz="1800" dirty="0"/>
              <a:t>PMID: </a:t>
            </a:r>
            <a:r>
              <a:rPr lang="en-US" sz="1800" dirty="0" smtClean="0"/>
              <a:t>20382661.</a:t>
            </a:r>
            <a:endParaRPr lang="en-US" sz="1800" dirty="0"/>
          </a:p>
          <a:p>
            <a:pPr>
              <a:spcBef>
                <a:spcPts val="0"/>
              </a:spcBef>
              <a:spcAft>
                <a:spcPts val="600"/>
              </a:spcAft>
              <a:buFont typeface="+mj-lt"/>
              <a:buAutoNum type="arabicPeriod" startAt="11"/>
            </a:pPr>
            <a:r>
              <a:rPr lang="en-US" sz="1800" dirty="0" smtClean="0"/>
              <a:t>Weaver SJ, Dy S, Lubomski L, et al. Promoting A Culture Of Safety. In: Shekelle PG, Watcher RM, Pronovost PJ (Co-PIs.</a:t>
            </a:r>
            <a:r>
              <a:rPr lang="en-US" sz="1800" dirty="0"/>
              <a:t>). </a:t>
            </a:r>
            <a:r>
              <a:rPr lang="en-US" sz="1800" dirty="0" smtClean="0"/>
              <a:t>Making Healthcare Safer II: An Updated Critical Analysis Of The Evidence For Patient Safety Practices. Comparative Effectiveness Review No. 211. (Prepared by the Southern California-RAND Evidence-based Practice </a:t>
            </a:r>
            <a:r>
              <a:rPr lang="en-US" sz="1800" dirty="0"/>
              <a:t>C</a:t>
            </a:r>
            <a:r>
              <a:rPr lang="en-US" sz="1800" dirty="0" smtClean="0"/>
              <a:t>enter under Contract No. 290-2007-10062-I.) AHRQ Publication No. 13-E001-EF. </a:t>
            </a:r>
            <a:r>
              <a:rPr lang="en-US" sz="1800" dirty="0"/>
              <a:t>Rockville, </a:t>
            </a:r>
            <a:r>
              <a:rPr lang="en-US" sz="1800" dirty="0" smtClean="0"/>
              <a:t>MD: Agency for Healthcare Research and Quality. March 2013. www.ahrq.gov/research/findings/evidence-based-reports/ptsafetyuptp.html.</a:t>
            </a:r>
          </a:p>
        </p:txBody>
      </p:sp>
    </p:spTree>
    <p:extLst>
      <p:ext uri="{BB962C8B-B14F-4D97-AF65-F5344CB8AC3E}">
        <p14:creationId xmlns:p14="http://schemas.microsoft.com/office/powerpoint/2010/main" val="345363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Next steps</a:t>
            </a:r>
            <a:endParaRPr lang="en-US" sz="2000" dirty="0">
              <a:solidFill>
                <a:srgbClr val="4BACC6"/>
              </a:solidFill>
            </a:endParaRPr>
          </a:p>
        </p:txBody>
      </p:sp>
      <p:sp>
        <p:nvSpPr>
          <p:cNvPr id="3" name="Text Placeholder 2"/>
          <p:cNvSpPr>
            <a:spLocks noGrp="1"/>
          </p:cNvSpPr>
          <p:nvPr>
            <p:ph type="body" idx="1"/>
          </p:nvPr>
        </p:nvSpPr>
        <p:spPr/>
        <p:txBody>
          <a:bodyPr/>
          <a:lstStyle/>
          <a:p>
            <a:r>
              <a:rPr lang="en-US" i="1" dirty="0" smtClean="0"/>
              <a:t>We’re in this together.</a:t>
            </a:r>
            <a:endParaRPr lang="en-US" i="1" dirty="0"/>
          </a:p>
        </p:txBody>
      </p:sp>
      <p:sp>
        <p:nvSpPr>
          <p:cNvPr id="5" name="Subtitle 1"/>
          <p:cNvSpPr txBox="1">
            <a:spLocks/>
          </p:cNvSpPr>
          <p:nvPr/>
        </p:nvSpPr>
        <p:spPr>
          <a:xfrm>
            <a:off x="952500" y="381000"/>
            <a:ext cx="7239000" cy="17526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spcAft>
                <a:spcPts val="1800"/>
              </a:spcAft>
            </a:pPr>
            <a:r>
              <a:rPr lang="en-US" sz="4000" dirty="0" smtClean="0">
                <a:solidFill>
                  <a:schemeClr val="bg1"/>
                </a:solidFill>
              </a:rPr>
              <a:t>AHRQ Safety Program for Surgery</a:t>
            </a:r>
            <a:endParaRPr lang="en-US" sz="4800" dirty="0">
              <a:solidFill>
                <a:schemeClr val="bg1"/>
              </a:solidFill>
            </a:endParaRPr>
          </a:p>
        </p:txBody>
      </p:sp>
    </p:spTree>
    <p:extLst>
      <p:ext uri="{BB962C8B-B14F-4D97-AF65-F5344CB8AC3E}">
        <p14:creationId xmlns:p14="http://schemas.microsoft.com/office/powerpoint/2010/main" val="375625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Surgical </a:t>
            </a:r>
            <a:r>
              <a:rPr lang="en-US" sz="3200" dirty="0" smtClean="0"/>
              <a:t>Care Improvement </a:t>
            </a:r>
            <a:r>
              <a:rPr lang="en-US" sz="3200" dirty="0"/>
              <a:t>Project (SCIP)</a:t>
            </a:r>
            <a:r>
              <a:rPr lang="en-US" sz="3200" baseline="30000" dirty="0" smtClean="0"/>
              <a:t>2</a:t>
            </a:r>
            <a:endParaRPr lang="en-US" sz="3200" dirty="0"/>
          </a:p>
        </p:txBody>
      </p:sp>
      <p:graphicFrame>
        <p:nvGraphicFramePr>
          <p:cNvPr id="5" name="Content Placeholder 4" descr="CMS Surgical Care Improvement Project Infection Measures. Chart showing how the compliance with the CMS Surgical Care Improvement Project (SCIP) measures have improved between 2006 and 2010. Measures included are listed:&#10;1. Appropriate hair removal&#10;2. Timely receipt of antibiotic&#10;3. Appropriate antibiotic&#10;4. Antibiotics discontinued at right time&#10;&#10;Courtesy of CMS National Impact Assessment of Medicare Quality Measures. https://www.cms.gov/Medicare/Quality-Initiatives-Patient-Assessment-Instruments/QualityMeasures/Downloads/NationalImpactAssessmentofQualityMeasuresFINAL.PDF. March 2012; 42.&#10;" title="SCIP Infection Measures, 2006–2010"/>
          <p:cNvGraphicFramePr>
            <a:graphicFrameLocks noGrp="1"/>
          </p:cNvGraphicFramePr>
          <p:nvPr>
            <p:ph idx="1"/>
            <p:extLst>
              <p:ext uri="{D42A27DB-BD31-4B8C-83A1-F6EECF244321}">
                <p14:modId xmlns:p14="http://schemas.microsoft.com/office/powerpoint/2010/main" val="4129213334"/>
              </p:ext>
            </p:extLst>
          </p:nvPr>
        </p:nvGraphicFramePr>
        <p:xfrm>
          <a:off x="1219200" y="1981200"/>
          <a:ext cx="8229600" cy="397351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baseline="30000" dirty="0">
              <a:solidFill>
                <a:srgbClr val="FFFFFF"/>
              </a:solidFill>
            </a:endParaRPr>
          </a:p>
        </p:txBody>
      </p:sp>
      <p:sp>
        <p:nvSpPr>
          <p:cNvPr id="4" name="TextBox 3"/>
          <p:cNvSpPr txBox="1"/>
          <p:nvPr/>
        </p:nvSpPr>
        <p:spPr>
          <a:xfrm>
            <a:off x="1511300" y="1286530"/>
            <a:ext cx="5522402" cy="584776"/>
          </a:xfrm>
          <a:prstGeom prst="rect">
            <a:avLst/>
          </a:prstGeom>
          <a:noFill/>
        </p:spPr>
        <p:txBody>
          <a:bodyPr wrap="none" rtlCol="0">
            <a:spAutoFit/>
          </a:bodyPr>
          <a:lstStyle/>
          <a:p>
            <a:r>
              <a:rPr lang="en-US" sz="3200" i="1" dirty="0">
                <a:solidFill>
                  <a:srgbClr val="4BACC6"/>
                </a:solidFill>
              </a:rPr>
              <a:t>Infection Measures, 2006–2010</a:t>
            </a:r>
          </a:p>
        </p:txBody>
      </p:sp>
      <p:sp>
        <p:nvSpPr>
          <p:cNvPr id="3" name="TextBox 2"/>
          <p:cNvSpPr txBox="1"/>
          <p:nvPr/>
        </p:nvSpPr>
        <p:spPr>
          <a:xfrm>
            <a:off x="3962400" y="5943600"/>
            <a:ext cx="616800" cy="369332"/>
          </a:xfrm>
          <a:prstGeom prst="rect">
            <a:avLst/>
          </a:prstGeom>
          <a:noFill/>
        </p:spPr>
        <p:txBody>
          <a:bodyPr wrap="none" rtlCol="0">
            <a:spAutoFit/>
          </a:bodyPr>
          <a:lstStyle/>
          <a:p>
            <a:r>
              <a:rPr lang="en-US" b="1" dirty="0" smtClean="0"/>
              <a:t>Year</a:t>
            </a:r>
            <a:endParaRPr lang="en-US" b="1" dirty="0"/>
          </a:p>
        </p:txBody>
      </p:sp>
      <p:sp>
        <p:nvSpPr>
          <p:cNvPr id="6" name="TextBox 5"/>
          <p:cNvSpPr txBox="1"/>
          <p:nvPr/>
        </p:nvSpPr>
        <p:spPr>
          <a:xfrm>
            <a:off x="0" y="3124200"/>
            <a:ext cx="1371600" cy="1477328"/>
          </a:xfrm>
          <a:prstGeom prst="rect">
            <a:avLst/>
          </a:prstGeom>
          <a:noFill/>
        </p:spPr>
        <p:txBody>
          <a:bodyPr wrap="square" rtlCol="0">
            <a:spAutoFit/>
          </a:bodyPr>
          <a:lstStyle/>
          <a:p>
            <a:pPr algn="r"/>
            <a:r>
              <a:rPr lang="en-US" b="1" dirty="0" smtClean="0"/>
              <a:t>Percentage of cases compliant with intervention</a:t>
            </a:r>
            <a:endParaRPr lang="en-US" b="1" dirty="0"/>
          </a:p>
        </p:txBody>
      </p:sp>
    </p:spTree>
    <p:extLst>
      <p:ext uri="{BB962C8B-B14F-4D97-AF65-F5344CB8AC3E}">
        <p14:creationId xmlns:p14="http://schemas.microsoft.com/office/powerpoint/2010/main" val="488526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dirty="0">
                <a:solidFill>
                  <a:srgbClr val="FFFFFF"/>
                </a:solidFill>
                <a:cs typeface="Tahoma" charset="0"/>
              </a:rPr>
              <a:t>Preparing </a:t>
            </a:r>
            <a:r>
              <a:rPr lang="en-US" dirty="0" smtClean="0">
                <a:solidFill>
                  <a:srgbClr val="FFFFFF"/>
                </a:solidFill>
                <a:cs typeface="Tahoma" charset="0"/>
              </a:rPr>
              <a:t>To </a:t>
            </a:r>
            <a:r>
              <a:rPr lang="en-US" dirty="0">
                <a:solidFill>
                  <a:srgbClr val="FFFFFF"/>
                </a:solidFill>
                <a:cs typeface="Tahoma" charset="0"/>
              </a:rPr>
              <a:t>Lead</a:t>
            </a:r>
          </a:p>
        </p:txBody>
      </p:sp>
      <p:sp>
        <p:nvSpPr>
          <p:cNvPr id="16387" name="Rectangle 3"/>
          <p:cNvSpPr>
            <a:spLocks noGrp="1" noChangeArrowheads="1"/>
          </p:cNvSpPr>
          <p:nvPr>
            <p:ph idx="1"/>
          </p:nvPr>
        </p:nvSpPr>
        <p:spPr/>
        <p:txBody>
          <a:bodyPr>
            <a:normAutofit/>
          </a:bodyPr>
          <a:lstStyle/>
          <a:p>
            <a:pPr>
              <a:spcBef>
                <a:spcPts val="0"/>
              </a:spcBef>
              <a:spcAft>
                <a:spcPts val="1200"/>
              </a:spcAft>
            </a:pPr>
            <a:r>
              <a:rPr lang="en-US" sz="2800" dirty="0">
                <a:cs typeface="Tahoma" charset="0"/>
              </a:rPr>
              <a:t>In a </a:t>
            </a:r>
            <a:r>
              <a:rPr lang="en-US" sz="2800" b="1" dirty="0">
                <a:cs typeface="Tahoma" charset="0"/>
              </a:rPr>
              <a:t>postmortem</a:t>
            </a:r>
            <a:r>
              <a:rPr lang="en-US" sz="2800" dirty="0">
                <a:cs typeface="Tahoma" charset="0"/>
              </a:rPr>
              <a:t>, an autopsy is performed to learn why a patient died. While it may be helpful to those </a:t>
            </a:r>
            <a:r>
              <a:rPr lang="en-US" sz="2800" dirty="0" smtClean="0">
                <a:cs typeface="Tahoma" charset="0"/>
              </a:rPr>
              <a:t>interested in the </a:t>
            </a:r>
            <a:r>
              <a:rPr lang="en-US" sz="2800" dirty="0">
                <a:cs typeface="Tahoma" charset="0"/>
              </a:rPr>
              <a:t>results, it does not help the central figure in the medical drama</a:t>
            </a:r>
            <a:r>
              <a:rPr lang="en-US" sz="2800" i="1" dirty="0">
                <a:cs typeface="Tahoma" charset="0"/>
              </a:rPr>
              <a:t>—the patient</a:t>
            </a:r>
            <a:r>
              <a:rPr lang="en-US" sz="2800" dirty="0" smtClean="0">
                <a:cs typeface="Tahoma" charset="0"/>
              </a:rPr>
              <a:t>.</a:t>
            </a:r>
            <a:endParaRPr lang="en-US" sz="2800" dirty="0">
              <a:cs typeface="Tahoma" charset="0"/>
            </a:endParaRPr>
          </a:p>
          <a:p>
            <a:pPr>
              <a:spcBef>
                <a:spcPts val="0"/>
              </a:spcBef>
              <a:spcAft>
                <a:spcPts val="1200"/>
              </a:spcAft>
            </a:pPr>
            <a:r>
              <a:rPr lang="en-US" sz="2800" dirty="0">
                <a:cs typeface="Tahoma" charset="0"/>
              </a:rPr>
              <a:t>The </a:t>
            </a:r>
            <a:r>
              <a:rPr lang="en-US" sz="2800" b="1" dirty="0" smtClean="0">
                <a:solidFill>
                  <a:schemeClr val="accent5"/>
                </a:solidFill>
                <a:cs typeface="Tahoma" charset="0"/>
              </a:rPr>
              <a:t>Premortem </a:t>
            </a:r>
            <a:r>
              <a:rPr lang="en-US" sz="2800" b="1" dirty="0">
                <a:solidFill>
                  <a:schemeClr val="accent5"/>
                </a:solidFill>
                <a:cs typeface="Tahoma" charset="0"/>
              </a:rPr>
              <a:t>Exercise </a:t>
            </a:r>
            <a:r>
              <a:rPr lang="en-US" sz="2800" dirty="0">
                <a:cs typeface="Tahoma" charset="0"/>
              </a:rPr>
              <a:t>is used to identify potential barriers and vulnerabilities to project success before they occur. It builds intuition </a:t>
            </a:r>
            <a:r>
              <a:rPr lang="en-US" sz="2800" dirty="0" smtClean="0">
                <a:cs typeface="Tahoma" charset="0"/>
              </a:rPr>
              <a:t>about and </a:t>
            </a:r>
            <a:r>
              <a:rPr lang="en-US" sz="2800" dirty="0">
                <a:cs typeface="Tahoma" charset="0"/>
              </a:rPr>
              <a:t>sensitivity to future problems.</a:t>
            </a:r>
          </a:p>
        </p:txBody>
      </p:sp>
    </p:spTree>
    <p:extLst>
      <p:ext uri="{BB962C8B-B14F-4D97-AF65-F5344CB8AC3E}">
        <p14:creationId xmlns:p14="http://schemas.microsoft.com/office/powerpoint/2010/main" val="333154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a:solidFill>
                  <a:srgbClr val="FFFFFF"/>
                </a:solidFill>
                <a:cs typeface="Tahoma" charset="0"/>
              </a:rPr>
              <a:t>Premortem </a:t>
            </a:r>
            <a:r>
              <a:rPr lang="en-US" dirty="0" smtClean="0">
                <a:solidFill>
                  <a:srgbClr val="FFFFFF"/>
                </a:solidFill>
                <a:cs typeface="Tahoma" charset="0"/>
              </a:rPr>
              <a:t>Exercise</a:t>
            </a:r>
            <a:endParaRPr lang="en-US" i="1" dirty="0">
              <a:latin typeface="Arial" panose="020B0604020202020204" pitchFamily="34" charset="0"/>
              <a:cs typeface="Arial" panose="020B0604020202020204" pitchFamily="34" charset="0"/>
            </a:endParaRPr>
          </a:p>
        </p:txBody>
      </p:sp>
      <p:sp>
        <p:nvSpPr>
          <p:cNvPr id="17411" name="Rectangle 3"/>
          <p:cNvSpPr>
            <a:spLocks noGrp="1" noChangeArrowheads="1"/>
          </p:cNvSpPr>
          <p:nvPr>
            <p:ph idx="1"/>
          </p:nvPr>
        </p:nvSpPr>
        <p:spPr/>
        <p:txBody>
          <a:bodyPr>
            <a:normAutofit/>
          </a:bodyPr>
          <a:lstStyle/>
          <a:p>
            <a:pPr marL="0" indent="0">
              <a:spcBef>
                <a:spcPts val="0"/>
              </a:spcBef>
              <a:spcAft>
                <a:spcPts val="1200"/>
              </a:spcAft>
              <a:buNone/>
            </a:pPr>
            <a:r>
              <a:rPr lang="en-US" sz="2800" i="1" dirty="0">
                <a:solidFill>
                  <a:schemeClr val="accent5"/>
                </a:solidFill>
                <a:latin typeface="Arial" panose="020B0604020202020204" pitchFamily="34" charset="0"/>
                <a:cs typeface="Arial" panose="020B0604020202020204" pitchFamily="34" charset="0"/>
              </a:rPr>
              <a:t>Step </a:t>
            </a:r>
            <a:r>
              <a:rPr lang="en-US" sz="2800" i="1" dirty="0" smtClean="0">
                <a:solidFill>
                  <a:schemeClr val="accent5"/>
                </a:solidFill>
                <a:latin typeface="Arial" panose="020B0604020202020204" pitchFamily="34" charset="0"/>
                <a:cs typeface="Arial" panose="020B0604020202020204" pitchFamily="34" charset="0"/>
              </a:rPr>
              <a:t>1</a:t>
            </a:r>
            <a:endParaRPr lang="en-US" sz="2800" dirty="0" smtClean="0">
              <a:cs typeface="Tahoma" charset="0"/>
            </a:endParaRPr>
          </a:p>
          <a:p>
            <a:pPr>
              <a:spcBef>
                <a:spcPts val="0"/>
              </a:spcBef>
              <a:spcAft>
                <a:spcPts val="1200"/>
              </a:spcAft>
            </a:pPr>
            <a:r>
              <a:rPr lang="en-US" sz="2800" dirty="0" smtClean="0">
                <a:cs typeface="Tahoma" charset="0"/>
              </a:rPr>
              <a:t>Imagine </a:t>
            </a:r>
            <a:r>
              <a:rPr lang="en-US" sz="2800" dirty="0">
                <a:cs typeface="Tahoma" charset="0"/>
              </a:rPr>
              <a:t>that we are 2 years into the </a:t>
            </a:r>
            <a:r>
              <a:rPr lang="en-US" sz="2800" dirty="0" smtClean="0">
                <a:cs typeface="Tahoma" charset="0"/>
              </a:rPr>
              <a:t>future. </a:t>
            </a:r>
            <a:r>
              <a:rPr lang="en-US" sz="2800" dirty="0">
                <a:cs typeface="Tahoma" charset="0"/>
              </a:rPr>
              <a:t>D</a:t>
            </a:r>
            <a:r>
              <a:rPr lang="en-US" sz="2800" dirty="0" smtClean="0">
                <a:cs typeface="Tahoma" charset="0"/>
              </a:rPr>
              <a:t>espite </a:t>
            </a:r>
            <a:r>
              <a:rPr lang="en-US" sz="2800" dirty="0">
                <a:cs typeface="Tahoma" charset="0"/>
              </a:rPr>
              <a:t>all of the team</a:t>
            </a:r>
            <a:r>
              <a:rPr lang="ja-JP" altLang="en-US" sz="2800" dirty="0">
                <a:cs typeface="Tahoma" charset="0"/>
              </a:rPr>
              <a:t>’</a:t>
            </a:r>
            <a:r>
              <a:rPr lang="en-US" sz="2800" dirty="0">
                <a:cs typeface="Tahoma" charset="0"/>
              </a:rPr>
              <a:t>s efforts, the project has failed—catastrophically. Things have gone completely wrong on a number of fronts. </a:t>
            </a:r>
          </a:p>
          <a:p>
            <a:pPr>
              <a:spcBef>
                <a:spcPts val="0"/>
              </a:spcBef>
              <a:spcAft>
                <a:spcPts val="1200"/>
              </a:spcAft>
            </a:pPr>
            <a:r>
              <a:rPr lang="en-US" sz="2800" dirty="0">
                <a:cs typeface="Tahoma" charset="0"/>
              </a:rPr>
              <a:t>Now, ask: </a:t>
            </a:r>
          </a:p>
          <a:p>
            <a:pPr lvl="1">
              <a:spcBef>
                <a:spcPts val="0"/>
              </a:spcBef>
              <a:spcAft>
                <a:spcPts val="1200"/>
              </a:spcAft>
            </a:pPr>
            <a:r>
              <a:rPr lang="en-US" dirty="0">
                <a:cs typeface="Tahoma" charset="0"/>
              </a:rPr>
              <a:t>What does the </a:t>
            </a:r>
            <a:r>
              <a:rPr lang="en-US" b="1" dirty="0" smtClean="0">
                <a:cs typeface="Tahoma" charset="0"/>
              </a:rPr>
              <a:t>worst-case </a:t>
            </a:r>
            <a:r>
              <a:rPr lang="en-US" dirty="0">
                <a:cs typeface="Tahoma" charset="0"/>
              </a:rPr>
              <a:t>scenario</a:t>
            </a:r>
            <a:r>
              <a:rPr lang="en-US" b="1" dirty="0">
                <a:cs typeface="Tahoma" charset="0"/>
              </a:rPr>
              <a:t> </a:t>
            </a:r>
            <a:r>
              <a:rPr lang="en-US" dirty="0">
                <a:cs typeface="Tahoma" charset="0"/>
              </a:rPr>
              <a:t>look like?</a:t>
            </a:r>
          </a:p>
        </p:txBody>
      </p:sp>
      <p:sp>
        <p:nvSpPr>
          <p:cNvPr id="5" name="Rectangle 2"/>
          <p:cNvSpPr txBox="1">
            <a:spLocks noChangeArrowheads="1"/>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cs typeface="Tahoma" charset="0"/>
            </a:endParaRPr>
          </a:p>
        </p:txBody>
      </p:sp>
    </p:spTree>
    <p:extLst>
      <p:ext uri="{BB962C8B-B14F-4D97-AF65-F5344CB8AC3E}">
        <p14:creationId xmlns:p14="http://schemas.microsoft.com/office/powerpoint/2010/main" val="275000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smtClean="0">
                <a:solidFill>
                  <a:srgbClr val="FFFFFF"/>
                </a:solidFill>
                <a:cs typeface="Tahoma" charset="0"/>
              </a:rPr>
              <a:t>Premortem Exercise</a:t>
            </a:r>
            <a:endParaRPr lang="en-US" i="1" dirty="0">
              <a:latin typeface="Arial" panose="020B0604020202020204" pitchFamily="34" charset="0"/>
              <a:cs typeface="Arial" panose="020B0604020202020204" pitchFamily="34" charset="0"/>
            </a:endParaRPr>
          </a:p>
        </p:txBody>
      </p:sp>
      <p:sp>
        <p:nvSpPr>
          <p:cNvPr id="18435" name="Rectangle 3"/>
          <p:cNvSpPr>
            <a:spLocks noGrp="1" noChangeArrowheads="1"/>
          </p:cNvSpPr>
          <p:nvPr>
            <p:ph idx="1"/>
          </p:nvPr>
        </p:nvSpPr>
        <p:spPr/>
        <p:txBody>
          <a:bodyPr>
            <a:normAutofit/>
          </a:bodyPr>
          <a:lstStyle/>
          <a:p>
            <a:pPr marL="0" indent="0">
              <a:spcBef>
                <a:spcPts val="0"/>
              </a:spcBef>
              <a:spcAft>
                <a:spcPts val="1200"/>
              </a:spcAft>
              <a:buNone/>
            </a:pPr>
            <a:r>
              <a:rPr lang="en-US" sz="2800" i="1" dirty="0">
                <a:solidFill>
                  <a:srgbClr val="4BACC6"/>
                </a:solidFill>
                <a:latin typeface="Arial" panose="020B0604020202020204" pitchFamily="34" charset="0"/>
                <a:cs typeface="Arial" panose="020B0604020202020204" pitchFamily="34" charset="0"/>
              </a:rPr>
              <a:t>Step </a:t>
            </a:r>
            <a:r>
              <a:rPr lang="en-US" sz="2800" i="1" dirty="0" smtClean="0">
                <a:solidFill>
                  <a:srgbClr val="4BACC6"/>
                </a:solidFill>
                <a:latin typeface="Arial" panose="020B0604020202020204" pitchFamily="34" charset="0"/>
                <a:cs typeface="Arial" panose="020B0604020202020204" pitchFamily="34" charset="0"/>
              </a:rPr>
              <a:t>2</a:t>
            </a:r>
            <a:endParaRPr lang="en-US" sz="2800" dirty="0" smtClean="0">
              <a:cs typeface="Tahoma" charset="0"/>
            </a:endParaRPr>
          </a:p>
          <a:p>
            <a:pPr>
              <a:spcBef>
                <a:spcPts val="0"/>
              </a:spcBef>
              <a:spcAft>
                <a:spcPts val="1200"/>
              </a:spcAft>
            </a:pPr>
            <a:r>
              <a:rPr lang="en-US" sz="2800" dirty="0" smtClean="0">
                <a:cs typeface="Tahoma" charset="0"/>
              </a:rPr>
              <a:t>Think about </a:t>
            </a:r>
            <a:r>
              <a:rPr lang="en-US" sz="2800" dirty="0">
                <a:cs typeface="Tahoma" charset="0"/>
              </a:rPr>
              <a:t>the reasons for failure</a:t>
            </a:r>
            <a:r>
              <a:rPr lang="en-US" sz="2800" dirty="0" smtClean="0">
                <a:cs typeface="Tahoma" charset="0"/>
              </a:rPr>
              <a:t>.</a:t>
            </a:r>
            <a:endParaRPr lang="en-US" sz="2800" dirty="0">
              <a:cs typeface="Tahoma" charset="0"/>
            </a:endParaRPr>
          </a:p>
          <a:p>
            <a:pPr>
              <a:spcBef>
                <a:spcPts val="0"/>
              </a:spcBef>
              <a:spcAft>
                <a:spcPts val="1200"/>
              </a:spcAft>
            </a:pPr>
            <a:r>
              <a:rPr lang="en-US" sz="2800" dirty="0">
                <a:cs typeface="Tahoma" charset="0"/>
              </a:rPr>
              <a:t>Spend </a:t>
            </a:r>
            <a:r>
              <a:rPr lang="en-US" sz="2800" dirty="0" smtClean="0">
                <a:cs typeface="Tahoma" charset="0"/>
              </a:rPr>
              <a:t>10 </a:t>
            </a:r>
            <a:r>
              <a:rPr lang="en-US" sz="2800" dirty="0">
                <a:cs typeface="Tahoma" charset="0"/>
              </a:rPr>
              <a:t>minutes </a:t>
            </a:r>
            <a:r>
              <a:rPr lang="en-US" sz="2800" dirty="0" smtClean="0">
                <a:cs typeface="Tahoma" charset="0"/>
              </a:rPr>
              <a:t>recording </a:t>
            </a:r>
            <a:r>
              <a:rPr lang="en-US" sz="2800" dirty="0">
                <a:cs typeface="Tahoma" charset="0"/>
              </a:rPr>
              <a:t>the reasons you believe this failure </a:t>
            </a:r>
            <a:r>
              <a:rPr lang="en-US" sz="2800" dirty="0" smtClean="0">
                <a:cs typeface="Tahoma" charset="0"/>
              </a:rPr>
              <a:t>occurred.</a:t>
            </a:r>
            <a:endParaRPr lang="en-US" sz="2800" dirty="0">
              <a:cs typeface="Tahoma" charset="0"/>
            </a:endParaRPr>
          </a:p>
          <a:p>
            <a:pPr>
              <a:spcBef>
                <a:spcPts val="0"/>
              </a:spcBef>
              <a:spcAft>
                <a:spcPts val="1200"/>
              </a:spcAft>
            </a:pPr>
            <a:r>
              <a:rPr lang="en-US" sz="2800" dirty="0" smtClean="0">
                <a:cs typeface="Tahoma" charset="0"/>
              </a:rPr>
              <a:t>Now</a:t>
            </a:r>
            <a:r>
              <a:rPr lang="en-US" sz="2800" dirty="0">
                <a:cs typeface="Tahoma" charset="0"/>
              </a:rPr>
              <a:t>, </a:t>
            </a:r>
            <a:r>
              <a:rPr lang="en-US" sz="2800" dirty="0" smtClean="0">
                <a:cs typeface="Tahoma" charset="0"/>
              </a:rPr>
              <a:t>ask: </a:t>
            </a:r>
          </a:p>
          <a:p>
            <a:pPr lvl="1">
              <a:spcBef>
                <a:spcPts val="0"/>
              </a:spcBef>
              <a:spcAft>
                <a:spcPts val="1200"/>
              </a:spcAft>
            </a:pPr>
            <a:r>
              <a:rPr lang="en-US" dirty="0" smtClean="0">
                <a:cs typeface="Tahoma" charset="0"/>
              </a:rPr>
              <a:t>What </a:t>
            </a:r>
            <a:r>
              <a:rPr lang="en-US" dirty="0">
                <a:cs typeface="Tahoma" charset="0"/>
              </a:rPr>
              <a:t>could have </a:t>
            </a:r>
            <a:r>
              <a:rPr lang="en-US" b="1" dirty="0">
                <a:cs typeface="Tahoma" charset="0"/>
              </a:rPr>
              <a:t>caused</a:t>
            </a:r>
            <a:r>
              <a:rPr lang="en-US" dirty="0">
                <a:cs typeface="Tahoma" charset="0"/>
              </a:rPr>
              <a:t> our project to fail?</a:t>
            </a:r>
          </a:p>
        </p:txBody>
      </p:sp>
      <p:sp>
        <p:nvSpPr>
          <p:cNvPr id="5" name="Rectangle 2"/>
          <p:cNvSpPr txBox="1">
            <a:spLocks noChangeArrowheads="1"/>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cs typeface="Tahoma" charset="0"/>
            </a:endParaRPr>
          </a:p>
        </p:txBody>
      </p:sp>
    </p:spTree>
    <p:extLst>
      <p:ext uri="{BB962C8B-B14F-4D97-AF65-F5344CB8AC3E}">
        <p14:creationId xmlns:p14="http://schemas.microsoft.com/office/powerpoint/2010/main" val="126242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solidFill>
                  <a:srgbClr val="FFFFFF"/>
                </a:solidFill>
                <a:cs typeface="Tahoma" charset="0"/>
              </a:rPr>
              <a:t>Premortem </a:t>
            </a:r>
            <a:r>
              <a:rPr lang="en-US" dirty="0" smtClean="0">
                <a:solidFill>
                  <a:srgbClr val="FFFFFF"/>
                </a:solidFill>
                <a:cs typeface="Tahoma" charset="0"/>
              </a:rPr>
              <a:t>Exercise</a:t>
            </a:r>
            <a:endParaRPr lang="en-US" i="1"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p:txBody>
          <a:bodyPr>
            <a:normAutofit/>
          </a:bodyPr>
          <a:lstStyle/>
          <a:p>
            <a:pPr marL="0" indent="0">
              <a:spcBef>
                <a:spcPts val="0"/>
              </a:spcBef>
              <a:spcAft>
                <a:spcPts val="600"/>
              </a:spcAft>
              <a:buNone/>
            </a:pPr>
            <a:r>
              <a:rPr lang="en-US" sz="2800" i="1" dirty="0">
                <a:solidFill>
                  <a:srgbClr val="4BACC6"/>
                </a:solidFill>
                <a:latin typeface="Arial" panose="020B0604020202020204" pitchFamily="34" charset="0"/>
                <a:cs typeface="Arial" panose="020B0604020202020204" pitchFamily="34" charset="0"/>
              </a:rPr>
              <a:t>Step </a:t>
            </a:r>
            <a:r>
              <a:rPr lang="en-US" sz="2800" i="1" dirty="0" smtClean="0">
                <a:solidFill>
                  <a:srgbClr val="4BACC6"/>
                </a:solidFill>
                <a:latin typeface="Arial" panose="020B0604020202020204" pitchFamily="34" charset="0"/>
                <a:cs typeface="Arial" panose="020B0604020202020204" pitchFamily="34" charset="0"/>
              </a:rPr>
              <a:t>3</a:t>
            </a:r>
            <a:endParaRPr lang="en-US" sz="2800" dirty="0" smtClean="0">
              <a:cs typeface="Tahoma" charset="0"/>
            </a:endParaRPr>
          </a:p>
          <a:p>
            <a:pPr>
              <a:spcBef>
                <a:spcPts val="0"/>
              </a:spcBef>
              <a:spcAft>
                <a:spcPts val="600"/>
              </a:spcAft>
            </a:pPr>
            <a:r>
              <a:rPr lang="en-US" sz="2800" dirty="0" smtClean="0">
                <a:cs typeface="Tahoma" charset="0"/>
              </a:rPr>
              <a:t>Prioritize </a:t>
            </a:r>
            <a:r>
              <a:rPr lang="en-US" sz="2800" dirty="0">
                <a:cs typeface="Tahoma" charset="0"/>
              </a:rPr>
              <a:t>your list of potential reasons for failure</a:t>
            </a:r>
            <a:r>
              <a:rPr lang="en-US" sz="2800" dirty="0" smtClean="0">
                <a:cs typeface="Tahoma" charset="0"/>
              </a:rPr>
              <a:t>.</a:t>
            </a:r>
            <a:endParaRPr lang="en-US" sz="2800" dirty="0">
              <a:cs typeface="Tahoma" charset="0"/>
            </a:endParaRPr>
          </a:p>
          <a:p>
            <a:pPr>
              <a:spcBef>
                <a:spcPts val="0"/>
              </a:spcBef>
              <a:spcAft>
                <a:spcPts val="600"/>
              </a:spcAft>
            </a:pPr>
            <a:r>
              <a:rPr lang="en-US" sz="2800" dirty="0">
                <a:cs typeface="Tahoma" charset="0"/>
              </a:rPr>
              <a:t>Address the top </a:t>
            </a:r>
            <a:r>
              <a:rPr lang="en-US" sz="2800" dirty="0" smtClean="0">
                <a:cs typeface="Tahoma" charset="0"/>
              </a:rPr>
              <a:t>two </a:t>
            </a:r>
            <a:r>
              <a:rPr lang="en-US" sz="2800" dirty="0">
                <a:cs typeface="Tahoma" charset="0"/>
              </a:rPr>
              <a:t>or </a:t>
            </a:r>
            <a:r>
              <a:rPr lang="en-US" sz="2800" dirty="0" smtClean="0">
                <a:cs typeface="Tahoma" charset="0"/>
              </a:rPr>
              <a:t>three concerns. </a:t>
            </a:r>
            <a:endParaRPr lang="en-US" sz="2800" dirty="0">
              <a:cs typeface="Tahoma" charset="0"/>
            </a:endParaRPr>
          </a:p>
          <a:p>
            <a:pPr>
              <a:spcBef>
                <a:spcPts val="0"/>
              </a:spcBef>
              <a:spcAft>
                <a:spcPts val="600"/>
              </a:spcAft>
            </a:pPr>
            <a:r>
              <a:rPr lang="en-US" sz="2800" dirty="0">
                <a:cs typeface="Tahoma" charset="0"/>
              </a:rPr>
              <a:t>Now, ask:</a:t>
            </a:r>
          </a:p>
          <a:p>
            <a:pPr lvl="1">
              <a:spcBef>
                <a:spcPts val="0"/>
              </a:spcBef>
              <a:spcAft>
                <a:spcPts val="600"/>
              </a:spcAft>
            </a:pPr>
            <a:r>
              <a:rPr lang="en-US" dirty="0">
                <a:cs typeface="Tahoma" charset="0"/>
              </a:rPr>
              <a:t>What specific actions can you take to avoid or manage these </a:t>
            </a:r>
            <a:r>
              <a:rPr lang="en-US" dirty="0" smtClean="0">
                <a:cs typeface="Tahoma" charset="0"/>
              </a:rPr>
              <a:t>concerns</a:t>
            </a:r>
            <a:r>
              <a:rPr lang="en-US" dirty="0">
                <a:cs typeface="Tahoma" charset="0"/>
              </a:rPr>
              <a:t>? </a:t>
            </a:r>
          </a:p>
        </p:txBody>
      </p:sp>
      <p:sp>
        <p:nvSpPr>
          <p:cNvPr id="5" name="Rectangle 2"/>
          <p:cNvSpPr txBox="1">
            <a:spLocks noChangeArrowheads="1"/>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cs typeface="Tahoma" charset="0"/>
            </a:endParaRPr>
          </a:p>
        </p:txBody>
      </p:sp>
    </p:spTree>
    <p:extLst>
      <p:ext uri="{BB962C8B-B14F-4D97-AF65-F5344CB8AC3E}">
        <p14:creationId xmlns:p14="http://schemas.microsoft.com/office/powerpoint/2010/main" val="322359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dirty="0">
                <a:solidFill>
                  <a:srgbClr val="FFFFFF"/>
                </a:solidFill>
                <a:cs typeface="Tahoma" charset="0"/>
              </a:rPr>
              <a:t>Premortem Exercise</a:t>
            </a:r>
          </a:p>
        </p:txBody>
      </p:sp>
      <p:sp>
        <p:nvSpPr>
          <p:cNvPr id="20483" name="Rectangle 3"/>
          <p:cNvSpPr>
            <a:spLocks noGrp="1" noChangeArrowheads="1"/>
          </p:cNvSpPr>
          <p:nvPr>
            <p:ph idx="1"/>
          </p:nvPr>
        </p:nvSpPr>
        <p:spPr/>
        <p:txBody>
          <a:bodyPr>
            <a:normAutofit/>
          </a:bodyPr>
          <a:lstStyle/>
          <a:p>
            <a:pPr marL="0" indent="0">
              <a:spcBef>
                <a:spcPts val="0"/>
              </a:spcBef>
              <a:spcAft>
                <a:spcPts val="1200"/>
              </a:spcAft>
              <a:buNone/>
            </a:pPr>
            <a:r>
              <a:rPr lang="en-US" sz="2800" i="1" dirty="0">
                <a:solidFill>
                  <a:srgbClr val="4BACC6"/>
                </a:solidFill>
                <a:latin typeface="Arial" panose="020B0604020202020204" pitchFamily="34" charset="0"/>
                <a:cs typeface="Arial" panose="020B0604020202020204" pitchFamily="34" charset="0"/>
              </a:rPr>
              <a:t>Step </a:t>
            </a:r>
            <a:r>
              <a:rPr lang="en-US" sz="2800" i="1" dirty="0" smtClean="0">
                <a:solidFill>
                  <a:srgbClr val="4BACC6"/>
                </a:solidFill>
                <a:latin typeface="Arial" panose="020B0604020202020204" pitchFamily="34" charset="0"/>
                <a:cs typeface="Arial" panose="020B0604020202020204" pitchFamily="34" charset="0"/>
              </a:rPr>
              <a:t>4</a:t>
            </a:r>
            <a:endParaRPr lang="en-US" sz="2800" dirty="0" smtClean="0">
              <a:cs typeface="Tahoma" charset="0"/>
            </a:endParaRPr>
          </a:p>
          <a:p>
            <a:pPr>
              <a:spcBef>
                <a:spcPts val="0"/>
              </a:spcBef>
              <a:spcAft>
                <a:spcPts val="1200"/>
              </a:spcAft>
            </a:pPr>
            <a:r>
              <a:rPr lang="en-US" sz="2800" dirty="0" smtClean="0">
                <a:cs typeface="Tahoma" charset="0"/>
              </a:rPr>
              <a:t>Throughout </a:t>
            </a:r>
            <a:r>
              <a:rPr lang="en-US" sz="2800" dirty="0">
                <a:cs typeface="Tahoma" charset="0"/>
              </a:rPr>
              <a:t>your project, periodically review the potential problem </a:t>
            </a:r>
            <a:r>
              <a:rPr lang="en-US" sz="2800" dirty="0" smtClean="0">
                <a:cs typeface="Tahoma" charset="0"/>
              </a:rPr>
              <a:t>list with your team.</a:t>
            </a:r>
          </a:p>
          <a:p>
            <a:pPr>
              <a:spcBef>
                <a:spcPts val="0"/>
              </a:spcBef>
              <a:spcAft>
                <a:spcPts val="1200"/>
              </a:spcAft>
            </a:pPr>
            <a:r>
              <a:rPr lang="en-US" sz="2800" dirty="0" smtClean="0">
                <a:cs typeface="Tahoma" charset="0"/>
              </a:rPr>
              <a:t>This process will draw team awareness to emerging problems and help anticipate solutions.</a:t>
            </a:r>
            <a:endParaRPr lang="en-US" sz="2800" dirty="0">
              <a:cs typeface="Tahoma" charset="0"/>
            </a:endParaRPr>
          </a:p>
        </p:txBody>
      </p:sp>
      <p:sp>
        <p:nvSpPr>
          <p:cNvPr id="5" name="Rectangle 2"/>
          <p:cNvSpPr txBox="1">
            <a:spLocks noChangeArrowheads="1"/>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cs typeface="Tahoma" charset="0"/>
            </a:endParaRPr>
          </a:p>
        </p:txBody>
      </p:sp>
    </p:spTree>
    <p:extLst>
      <p:ext uri="{BB962C8B-B14F-4D97-AF65-F5344CB8AC3E}">
        <p14:creationId xmlns:p14="http://schemas.microsoft.com/office/powerpoint/2010/main" val="395865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latin typeface="Calibri"/>
                <a:cs typeface="Calibri"/>
              </a:rPr>
              <a:t>Premortem Summary</a:t>
            </a:r>
          </a:p>
        </p:txBody>
      </p:sp>
      <p:sp>
        <p:nvSpPr>
          <p:cNvPr id="21507" name="Content Placeholder 2"/>
          <p:cNvSpPr>
            <a:spLocks noGrp="1"/>
          </p:cNvSpPr>
          <p:nvPr>
            <p:ph idx="1"/>
          </p:nvPr>
        </p:nvSpPr>
        <p:spPr/>
        <p:txBody>
          <a:bodyPr>
            <a:normAutofit/>
          </a:bodyPr>
          <a:lstStyle/>
          <a:p>
            <a:pPr marL="457200" indent="-457200">
              <a:spcBef>
                <a:spcPts val="0"/>
              </a:spcBef>
              <a:spcAft>
                <a:spcPts val="1200"/>
              </a:spcAft>
              <a:buFont typeface="+mj-lt"/>
              <a:buAutoNum type="arabicPeriod"/>
              <a:tabLst>
                <a:tab pos="1828800" algn="l"/>
              </a:tabLst>
            </a:pPr>
            <a:r>
              <a:rPr lang="en-US" sz="2800" dirty="0" smtClean="0">
                <a:cs typeface="Tahoma" charset="0"/>
              </a:rPr>
              <a:t>Two </a:t>
            </a:r>
            <a:r>
              <a:rPr lang="en-US" sz="2800" dirty="0">
                <a:cs typeface="Tahoma" charset="0"/>
              </a:rPr>
              <a:t>years out, what does the </a:t>
            </a:r>
            <a:r>
              <a:rPr lang="en-US" sz="2800" dirty="0" smtClean="0">
                <a:cs typeface="Tahoma" charset="0"/>
              </a:rPr>
              <a:t>worst-case </a:t>
            </a:r>
            <a:r>
              <a:rPr lang="en-US" sz="2800" dirty="0">
                <a:cs typeface="Tahoma" charset="0"/>
              </a:rPr>
              <a:t>scenario look like</a:t>
            </a:r>
            <a:r>
              <a:rPr lang="en-US" sz="2800" dirty="0" smtClean="0">
                <a:cs typeface="Tahoma" charset="0"/>
              </a:rPr>
              <a:t>?</a:t>
            </a:r>
            <a:endParaRPr lang="en-US" sz="2800" dirty="0">
              <a:cs typeface="Tahoma" charset="0"/>
            </a:endParaRPr>
          </a:p>
          <a:p>
            <a:pPr marL="457200" indent="-457200">
              <a:spcBef>
                <a:spcPts val="0"/>
              </a:spcBef>
              <a:spcAft>
                <a:spcPts val="1200"/>
              </a:spcAft>
              <a:buFont typeface="+mj-lt"/>
              <a:buAutoNum type="arabicPeriod"/>
              <a:tabLst>
                <a:tab pos="1828800" algn="l"/>
              </a:tabLst>
            </a:pPr>
            <a:r>
              <a:rPr lang="en-US" sz="2800" dirty="0" smtClean="0">
                <a:cs typeface="Tahoma" charset="0"/>
              </a:rPr>
              <a:t>What </a:t>
            </a:r>
            <a:r>
              <a:rPr lang="en-US" sz="2800" dirty="0">
                <a:cs typeface="Tahoma" charset="0"/>
              </a:rPr>
              <a:t>could have caused your project to fail</a:t>
            </a:r>
            <a:r>
              <a:rPr lang="en-US" sz="2800" dirty="0" smtClean="0">
                <a:cs typeface="Tahoma" charset="0"/>
              </a:rPr>
              <a:t>?</a:t>
            </a:r>
            <a:endParaRPr lang="en-US" sz="2800" dirty="0">
              <a:cs typeface="Tahoma" charset="0"/>
            </a:endParaRPr>
          </a:p>
          <a:p>
            <a:pPr marL="457200" indent="-457200">
              <a:spcBef>
                <a:spcPts val="0"/>
              </a:spcBef>
              <a:spcAft>
                <a:spcPts val="1200"/>
              </a:spcAft>
              <a:buFont typeface="+mj-lt"/>
              <a:buAutoNum type="arabicPeriod"/>
              <a:tabLst>
                <a:tab pos="1828800" algn="l"/>
              </a:tabLst>
            </a:pPr>
            <a:r>
              <a:rPr lang="en-US" sz="2800" dirty="0" smtClean="0">
                <a:cs typeface="Tahoma" charset="0"/>
              </a:rPr>
              <a:t>What </a:t>
            </a:r>
            <a:r>
              <a:rPr lang="en-US" sz="2800" dirty="0">
                <a:cs typeface="Tahoma" charset="0"/>
              </a:rPr>
              <a:t>specific actions can you take to avoid or manage these issues</a:t>
            </a:r>
            <a:r>
              <a:rPr lang="en-US" sz="2800" dirty="0" smtClean="0">
                <a:cs typeface="Tahoma" charset="0"/>
              </a:rPr>
              <a:t>?</a:t>
            </a:r>
            <a:endParaRPr lang="en-US" sz="2800" dirty="0">
              <a:cs typeface="Tahoma" charset="0"/>
            </a:endParaRPr>
          </a:p>
          <a:p>
            <a:pPr marL="457200" indent="-457200">
              <a:spcBef>
                <a:spcPts val="0"/>
              </a:spcBef>
              <a:spcAft>
                <a:spcPts val="1200"/>
              </a:spcAft>
              <a:buFont typeface="+mj-lt"/>
              <a:buAutoNum type="arabicPeriod"/>
              <a:tabLst>
                <a:tab pos="1828800" algn="l"/>
              </a:tabLst>
            </a:pPr>
            <a:r>
              <a:rPr lang="en-US" sz="2800" dirty="0" smtClean="0">
                <a:cs typeface="Tahoma" charset="0"/>
              </a:rPr>
              <a:t>Review </a:t>
            </a:r>
            <a:r>
              <a:rPr lang="en-US" sz="2800" dirty="0">
                <a:cs typeface="Tahoma" charset="0"/>
              </a:rPr>
              <a:t>and </a:t>
            </a:r>
            <a:r>
              <a:rPr lang="en-US" sz="2800" dirty="0" smtClean="0">
                <a:cs typeface="Tahoma" charset="0"/>
              </a:rPr>
              <a:t>anticipate potential </a:t>
            </a:r>
            <a:r>
              <a:rPr lang="en-US" sz="2800" dirty="0">
                <a:cs typeface="Tahoma" charset="0"/>
              </a:rPr>
              <a:t>problems throughout the project.</a:t>
            </a:r>
          </a:p>
        </p:txBody>
      </p:sp>
    </p:spTree>
    <p:extLst>
      <p:ext uri="{BB962C8B-B14F-4D97-AF65-F5344CB8AC3E}">
        <p14:creationId xmlns:p14="http://schemas.microsoft.com/office/powerpoint/2010/main" val="150566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rPr>
              <a:t>What Is </a:t>
            </a:r>
            <a:r>
              <a:rPr lang="en-US" sz="3200" dirty="0" smtClean="0">
                <a:solidFill>
                  <a:srgbClr val="FFFFFF"/>
                </a:solidFill>
              </a:rPr>
              <a:t>the AHRQ Safety Program for Surgery?</a:t>
            </a:r>
            <a:endParaRPr lang="en-US" sz="3200" i="1" dirty="0"/>
          </a:p>
        </p:txBody>
      </p:sp>
      <p:sp>
        <p:nvSpPr>
          <p:cNvPr id="6" name="Content Placeholder 3"/>
          <p:cNvSpPr>
            <a:spLocks noGrp="1"/>
          </p:cNvSpPr>
          <p:nvPr>
            <p:ph idx="1"/>
          </p:nvPr>
        </p:nvSpPr>
        <p:spPr>
          <a:prstGeom prst="rect">
            <a:avLst/>
          </a:prstGeom>
        </p:spPr>
        <p:txBody>
          <a:bodyPr>
            <a:noAutofit/>
          </a:bodyPr>
          <a:lstStyle/>
          <a:p>
            <a:pPr>
              <a:spcBef>
                <a:spcPts val="0"/>
              </a:spcBef>
              <a:spcAft>
                <a:spcPts val="1200"/>
              </a:spcAft>
              <a:defRPr/>
            </a:pPr>
            <a:r>
              <a:rPr lang="en-US" dirty="0" smtClean="0"/>
              <a:t>National improvement effort for hospitals of all sizes and any surgical procedure type</a:t>
            </a:r>
          </a:p>
          <a:p>
            <a:pPr>
              <a:spcBef>
                <a:spcPts val="0"/>
              </a:spcBef>
              <a:spcAft>
                <a:spcPts val="1200"/>
              </a:spcAft>
              <a:defRPr/>
            </a:pPr>
            <a:r>
              <a:rPr lang="en-US" dirty="0"/>
              <a:t>Designed to reduce </a:t>
            </a:r>
            <a:r>
              <a:rPr lang="en-US" dirty="0" smtClean="0"/>
              <a:t>SSIs </a:t>
            </a:r>
            <a:r>
              <a:rPr lang="en-US" dirty="0"/>
              <a:t>and other surgical </a:t>
            </a:r>
            <a:r>
              <a:rPr lang="en-US" dirty="0" smtClean="0"/>
              <a:t>complications for any procedure type</a:t>
            </a:r>
          </a:p>
        </p:txBody>
      </p:sp>
      <p:sp>
        <p:nvSpPr>
          <p:cNvPr id="7"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endParaRPr>
          </a:p>
        </p:txBody>
      </p:sp>
    </p:spTree>
    <p:extLst>
      <p:ext uri="{BB962C8B-B14F-4D97-AF65-F5344CB8AC3E}">
        <p14:creationId xmlns:p14="http://schemas.microsoft.com/office/powerpoint/2010/main" val="88938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a:t>
            </a:r>
            <a:r>
              <a:rPr lang="en-US" sz="3200" dirty="0" smtClean="0"/>
              <a:t>the AHRQ </a:t>
            </a:r>
            <a:r>
              <a:rPr lang="en-US" sz="3200" dirty="0"/>
              <a:t>Safety Program for Surgery?</a:t>
            </a:r>
            <a:endParaRPr lang="en-US" sz="3200" dirty="0">
              <a:solidFill>
                <a:srgbClr val="000000"/>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t>Program will </a:t>
            </a:r>
            <a:r>
              <a:rPr lang="en-US" sz="2800" dirty="0"/>
              <a:t>teach you to embed adaptive work (CUSP</a:t>
            </a:r>
            <a:r>
              <a:rPr lang="en-US" sz="2800" dirty="0" smtClean="0"/>
              <a:t>) in your technical work (surgical care)</a:t>
            </a:r>
          </a:p>
          <a:p>
            <a:pPr>
              <a:spcBef>
                <a:spcPts val="0"/>
              </a:spcBef>
              <a:spcAft>
                <a:spcPts val="1200"/>
              </a:spcAft>
            </a:pPr>
            <a:r>
              <a:rPr lang="en-US" sz="2800" dirty="0" smtClean="0"/>
              <a:t>Unlike other SSI prevention projects, you will develop your own SSI prevention “bundle”</a:t>
            </a:r>
          </a:p>
          <a:p>
            <a:pPr lvl="1">
              <a:spcBef>
                <a:spcPts val="0"/>
              </a:spcBef>
              <a:spcAft>
                <a:spcPts val="1200"/>
              </a:spcAft>
            </a:pPr>
            <a:r>
              <a:rPr lang="en-US" dirty="0" smtClean="0"/>
              <a:t>There is no one “right” bundle for SSI prevention</a:t>
            </a:r>
          </a:p>
          <a:p>
            <a:pPr lvl="1">
              <a:spcBef>
                <a:spcPts val="0"/>
              </a:spcBef>
              <a:spcAft>
                <a:spcPts val="1200"/>
              </a:spcAft>
            </a:pPr>
            <a:r>
              <a:rPr lang="en-US" dirty="0" smtClean="0"/>
              <a:t>Tap the wisdom of your frontline staff to identify local defects</a:t>
            </a:r>
          </a:p>
        </p:txBody>
      </p:sp>
      <p:sp>
        <p:nvSpPr>
          <p:cNvPr id="6"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endParaRPr>
          </a:p>
        </p:txBody>
      </p:sp>
    </p:spTree>
    <p:extLst>
      <p:ext uri="{BB962C8B-B14F-4D97-AF65-F5344CB8AC3E}">
        <p14:creationId xmlns:p14="http://schemas.microsoft.com/office/powerpoint/2010/main" val="113083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Safety Program Leverages</a:t>
            </a:r>
            <a:r>
              <a:rPr lang="en-US" sz="3200" dirty="0"/>
              <a:t> </a:t>
            </a:r>
            <a:r>
              <a:rPr lang="en-US" sz="3200" dirty="0" smtClean="0"/>
              <a:t>National Leaders</a:t>
            </a:r>
            <a:endParaRPr lang="en-US" sz="3200" dirty="0"/>
          </a:p>
        </p:txBody>
      </p:sp>
      <p:sp>
        <p:nvSpPr>
          <p:cNvPr id="7"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3200" dirty="0">
              <a:solidFill>
                <a:srgbClr val="FFFFFF"/>
              </a:solidFill>
            </a:endParaRPr>
          </a:p>
        </p:txBody>
      </p:sp>
      <p:grpSp>
        <p:nvGrpSpPr>
          <p:cNvPr id="3" name="Group 2" descr="Johns Hopkins Medicine&#10;Armstrong Institute for Patient Safety and Quality&#10;Amercian College of Surgeons National Surgical Quality Improvment Program&#10;Agency for Healthcare Research and Quality&#10;University of Pennsylvania&#10;World Health Organization" title="Logos of National Leaders in the field of surgical quality improvement"/>
          <p:cNvGrpSpPr/>
          <p:nvPr/>
        </p:nvGrpSpPr>
        <p:grpSpPr>
          <a:xfrm>
            <a:off x="152400" y="1524000"/>
            <a:ext cx="8763000" cy="4037037"/>
            <a:chOff x="228600" y="2319155"/>
            <a:chExt cx="8763000" cy="4037037"/>
          </a:xfrm>
        </p:grpSpPr>
        <p:pic>
          <p:nvPicPr>
            <p:cNvPr id="6" name="Picture 5" descr="JHM_2C_P_H.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333" y="2319155"/>
              <a:ext cx="3942465" cy="1637754"/>
            </a:xfrm>
            <a:prstGeom prst="rect">
              <a:avLst/>
            </a:prstGeom>
          </p:spPr>
        </p:pic>
        <p:pic>
          <p:nvPicPr>
            <p:cNvPr id="2" name="Picture 1" descr="AI logo_blu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3985760"/>
              <a:ext cx="4455931" cy="846432"/>
            </a:xfrm>
            <a:prstGeom prst="rect">
              <a:avLst/>
            </a:prstGeom>
          </p:spPr>
        </p:pic>
        <p:pic>
          <p:nvPicPr>
            <p:cNvPr id="4" name="Picture 3" descr="Screen Shot 2014-04-14 at 9.05.3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917792"/>
              <a:ext cx="2819400" cy="995662"/>
            </a:xfrm>
            <a:prstGeom prst="rect">
              <a:avLst/>
            </a:prstGeom>
          </p:spPr>
        </p:pic>
        <p:pic>
          <p:nvPicPr>
            <p:cNvPr id="9" name="Picture 8" descr="Screen Shot 2014-04-14 at 9.02.3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5187792"/>
              <a:ext cx="3377079" cy="1165692"/>
            </a:xfrm>
            <a:prstGeom prst="rect">
              <a:avLst/>
            </a:prstGeom>
          </p:spPr>
        </p:pic>
        <p:pic>
          <p:nvPicPr>
            <p:cNvPr id="10" name="Picture 9" descr="Screen Shot 2014-04-14 at 9.01.5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5263992"/>
              <a:ext cx="2730500" cy="1092200"/>
            </a:xfrm>
            <a:prstGeom prst="rect">
              <a:avLst/>
            </a:prstGeom>
          </p:spPr>
        </p:pic>
        <p:pic>
          <p:nvPicPr>
            <p:cNvPr id="14" name="Picture 13" descr="Screen Shot 2014-04-14 at 9.24.35 AM.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19600" y="2340081"/>
              <a:ext cx="4572000" cy="1250600"/>
            </a:xfrm>
            <a:prstGeom prst="rect">
              <a:avLst/>
            </a:prstGeom>
          </p:spPr>
        </p:pic>
      </p:grpSp>
    </p:spTree>
    <p:extLst>
      <p:ext uri="{BB962C8B-B14F-4D97-AF65-F5344CB8AC3E}">
        <p14:creationId xmlns:p14="http://schemas.microsoft.com/office/powerpoint/2010/main" val="2401335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Shared Program Goals </a:t>
            </a:r>
            <a:endParaRPr lang="en-US" sz="3200" dirty="0"/>
          </a:p>
        </p:txBody>
      </p:sp>
      <p:sp>
        <p:nvSpPr>
          <p:cNvPr id="4" name="Content Placeholder 3"/>
          <p:cNvSpPr>
            <a:spLocks noGrp="1"/>
          </p:cNvSpPr>
          <p:nvPr>
            <p:ph idx="1"/>
          </p:nvPr>
        </p:nvSpPr>
        <p:spPr/>
        <p:txBody>
          <a:bodyPr>
            <a:normAutofit/>
          </a:bodyPr>
          <a:lstStyle/>
          <a:p>
            <a:pPr>
              <a:spcBef>
                <a:spcPts val="0"/>
              </a:spcBef>
              <a:spcAft>
                <a:spcPts val="1200"/>
              </a:spcAft>
            </a:pPr>
            <a:r>
              <a:rPr lang="en-US" dirty="0"/>
              <a:t>To achieve significant reductions in surgical site infection and surgical complication </a:t>
            </a:r>
            <a:r>
              <a:rPr lang="en-US" dirty="0" smtClean="0"/>
              <a:t>rates</a:t>
            </a:r>
          </a:p>
          <a:p>
            <a:pPr>
              <a:spcBef>
                <a:spcPts val="0"/>
              </a:spcBef>
              <a:spcAft>
                <a:spcPts val="1200"/>
              </a:spcAft>
            </a:pPr>
            <a:r>
              <a:rPr lang="en-US" dirty="0" smtClean="0"/>
              <a:t>To achieve significant improvements in safety culture</a:t>
            </a:r>
          </a:p>
        </p:txBody>
      </p:sp>
    </p:spTree>
    <p:extLst>
      <p:ext uri="{BB962C8B-B14F-4D97-AF65-F5344CB8AC3E}">
        <p14:creationId xmlns:p14="http://schemas.microsoft.com/office/powerpoint/2010/main" val="2769296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39941</TotalTime>
  <Words>10237</Words>
  <Application>Microsoft Office PowerPoint</Application>
  <PresentationFormat>On-screen Show (4:3)</PresentationFormat>
  <Paragraphs>763</Paragraphs>
  <Slides>55</Slides>
  <Notes>52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HAI Cusp Slide template</vt:lpstr>
      <vt:lpstr> Program Overview</vt:lpstr>
      <vt:lpstr>PowerPoint Presentation</vt:lpstr>
      <vt:lpstr>Learning Objectives</vt:lpstr>
      <vt:lpstr>Why Is This Work Important?1</vt:lpstr>
      <vt:lpstr>Surgical Care Improvement Project (SCIP)2</vt:lpstr>
      <vt:lpstr>What Is the AHRQ Safety Program for Surgery?</vt:lpstr>
      <vt:lpstr>What Is the AHRQ Safety Program for Surgery?</vt:lpstr>
      <vt:lpstr>Safety Program Leverages National Leaders</vt:lpstr>
      <vt:lpstr>Shared Program Goals </vt:lpstr>
      <vt:lpstr>Key Concepts:  Technical and Adaptive Work</vt:lpstr>
      <vt:lpstr>Key Concepts:  Technical and Adaptive Work</vt:lpstr>
      <vt:lpstr>Comprehensive Unit-based Safety Program</vt:lpstr>
      <vt:lpstr>How Is the Safety Program for Surgery Different?</vt:lpstr>
      <vt:lpstr>Building on Previous State-Level Success. . .</vt:lpstr>
      <vt:lpstr>. . .And National-Level Highlights</vt:lpstr>
      <vt:lpstr>Positive Impact of CUSP on  Michigan ICU Safety Culture</vt:lpstr>
      <vt:lpstr>This Improvement Model Works for Surgery</vt:lpstr>
      <vt:lpstr>Case Study: Laparoscopic Surgery Trays</vt:lpstr>
      <vt:lpstr>Case Study: Antibiotic Irrigation</vt:lpstr>
      <vt:lpstr>References </vt:lpstr>
      <vt:lpstr>References </vt:lpstr>
      <vt:lpstr>Building your surgical  Safety program team </vt:lpstr>
      <vt:lpstr>Learning Objectives </vt:lpstr>
      <vt:lpstr>Perioperative Safety Team Members</vt:lpstr>
      <vt:lpstr>Your Surgical Safety Team</vt:lpstr>
      <vt:lpstr>Surgical Safety Team Logistics</vt:lpstr>
      <vt:lpstr>Surgical Safety  Team Group Processes</vt:lpstr>
      <vt:lpstr>Role of Senior Executive Partner</vt:lpstr>
      <vt:lpstr>Finding a Senior Executive Partner </vt:lpstr>
      <vt:lpstr>Role of Surgeon Leader</vt:lpstr>
      <vt:lpstr>Engage Surgeons on the Surgical Safety Team</vt:lpstr>
      <vt:lpstr>Practical Tips for Scheduling Meetings </vt:lpstr>
      <vt:lpstr>Surgical Roles and Responsibilities Tool</vt:lpstr>
      <vt:lpstr>Surgical Roles and Responsibilities Tool</vt:lpstr>
      <vt:lpstr>Next Steps</vt:lpstr>
      <vt:lpstr>An introduction to building and measuring safety culture </vt:lpstr>
      <vt:lpstr>Learning Objectives</vt:lpstr>
      <vt:lpstr>What Is Safety Culture?</vt:lpstr>
      <vt:lpstr>Core Aspects of a Safety Culture1</vt:lpstr>
      <vt:lpstr>Why Safety Culture Matters</vt:lpstr>
      <vt:lpstr>Why Safety Culture Matters9-12</vt:lpstr>
      <vt:lpstr>CUSP and Safety Culture</vt:lpstr>
      <vt:lpstr>Example: HSOPS Questions &amp; Composite Scores</vt:lpstr>
      <vt:lpstr>Example: HSOPS Questions &amp; Composite Scores</vt:lpstr>
      <vt:lpstr>Have Existing HSOPS Data?</vt:lpstr>
      <vt:lpstr>References</vt:lpstr>
      <vt:lpstr>References</vt:lpstr>
      <vt:lpstr>References</vt:lpstr>
      <vt:lpstr>Next steps</vt:lpstr>
      <vt:lpstr>Preparing To Lead</vt:lpstr>
      <vt:lpstr>Premortem Exercise</vt:lpstr>
      <vt:lpstr>Premortem Exercise</vt:lpstr>
      <vt:lpstr>Premortem Exercise</vt:lpstr>
      <vt:lpstr>Premortem Exercise</vt:lpstr>
      <vt:lpstr>Premortem Summary</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Agency for Health Care Research and Quality (AHRQ)</dc:creator>
  <cp:keywords>SSI, premortem, safety culture, science of safety</cp:keywords>
  <cp:lastModifiedBy>Chris Heidenrich OCKT</cp:lastModifiedBy>
  <cp:revision>178</cp:revision>
  <cp:lastPrinted>2015-02-02T16:57:38Z</cp:lastPrinted>
  <dcterms:created xsi:type="dcterms:W3CDTF">2014-05-21T20:05:58Z</dcterms:created>
  <dcterms:modified xsi:type="dcterms:W3CDTF">2017-12-11T16:47:33Z</dcterms:modified>
  <cp:category>safety program for surgery, patient safety, CUSP, science of safety, surgical site infections, SUSP, healthcare associated infections</cp:category>
</cp:coreProperties>
</file>