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01" r:id="rId2"/>
    <p:sldId id="325" r:id="rId3"/>
    <p:sldId id="314" r:id="rId4"/>
    <p:sldId id="316" r:id="rId5"/>
    <p:sldId id="317" r:id="rId6"/>
    <p:sldId id="327" r:id="rId7"/>
    <p:sldId id="318" r:id="rId8"/>
    <p:sldId id="319" r:id="rId9"/>
    <p:sldId id="320" r:id="rId10"/>
    <p:sldId id="321" r:id="rId11"/>
    <p:sldId id="322" r:id="rId12"/>
    <p:sldId id="323" r:id="rId13"/>
    <p:sldId id="324" r:id="rId14"/>
    <p:sldId id="32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44" autoAdjust="0"/>
    <p:restoredTop sz="88800" autoAdjust="0"/>
  </p:normalViewPr>
  <p:slideViewPr>
    <p:cSldViewPr>
      <p:cViewPr varScale="1">
        <p:scale>
          <a:sx n="104" d="100"/>
          <a:sy n="104" d="100"/>
        </p:scale>
        <p:origin x="-1824" y="-78"/>
      </p:cViewPr>
      <p:guideLst>
        <p:guide orient="horz" pos="2160"/>
        <p:guide pos="2880"/>
      </p:guideLst>
    </p:cSldViewPr>
  </p:slideViewPr>
  <p:notesTextViewPr>
    <p:cViewPr>
      <p:scale>
        <a:sx n="1" d="1"/>
        <a:sy n="1" d="1"/>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module will cover Sustainability and the Premortem Tool. Projects can fail for many reasons, and the safe surgery project is no exception to this possibility. Understanding barriers that can impede project implementation will help your team plan for the sustainability of your project’s achievements.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a:t>
            </a:fld>
            <a:endParaRPr lang="en-US" dirty="0"/>
          </a:p>
        </p:txBody>
      </p:sp>
    </p:spTree>
    <p:extLst>
      <p:ext uri="{BB962C8B-B14F-4D97-AF65-F5344CB8AC3E}">
        <p14:creationId xmlns:p14="http://schemas.microsoft.com/office/powerpoint/2010/main" val="38939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step 4, prioritize the list of reasons why your safe surgery project could fail. Consider the concerns that you identified for each reason. Focus on the top two or three concerns that your group identified.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can your team implement to avoid or mitigate these failure points?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273934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Here’s a summary of the steps in the premortem exercise:</a:t>
            </a:r>
          </a:p>
          <a:p>
            <a:pPr lvl="0"/>
            <a:r>
              <a:rPr lang="en-US" sz="1200" kern="1200" dirty="0" smtClean="0">
                <a:solidFill>
                  <a:schemeClr val="tx1"/>
                </a:solidFill>
                <a:effectLst/>
                <a:latin typeface="+mn-lt"/>
                <a:ea typeface="+mn-ea"/>
                <a:cs typeface="+mn-cs"/>
              </a:rPr>
              <a:t>Two years after your safe surgery project has started, what would the worst-case scenario for your efforts look like? </a:t>
            </a:r>
          </a:p>
          <a:p>
            <a:pPr lvl="0"/>
            <a:r>
              <a:rPr lang="en-US" sz="1200" kern="1200" dirty="0" smtClean="0">
                <a:solidFill>
                  <a:schemeClr val="tx1"/>
                </a:solidFill>
                <a:effectLst/>
                <a:latin typeface="+mn-lt"/>
                <a:ea typeface="+mn-ea"/>
                <a:cs typeface="+mn-cs"/>
              </a:rPr>
              <a:t>What could have caused your project to fail?</a:t>
            </a:r>
          </a:p>
          <a:p>
            <a:pPr lvl="0"/>
            <a:r>
              <a:rPr lang="en-US" sz="1200" kern="1200" dirty="0" smtClean="0">
                <a:solidFill>
                  <a:schemeClr val="tx1"/>
                </a:solidFill>
                <a:effectLst/>
                <a:latin typeface="+mn-lt"/>
                <a:ea typeface="+mn-ea"/>
                <a:cs typeface="+mn-cs"/>
              </a:rPr>
              <a:t>What specific actions can you take to avoid or manage these issues?</a:t>
            </a:r>
          </a:p>
          <a:p>
            <a:pPr lvl="0"/>
            <a:r>
              <a:rPr lang="en-US" sz="1200" kern="1200" dirty="0" smtClean="0">
                <a:solidFill>
                  <a:schemeClr val="tx1"/>
                </a:solidFill>
                <a:effectLst/>
                <a:latin typeface="+mn-lt"/>
                <a:ea typeface="+mn-ea"/>
                <a:cs typeface="+mn-cs"/>
              </a:rPr>
              <a:t>Review and anticipate potential problems throughout the project.</a:t>
            </a:r>
          </a:p>
          <a:p>
            <a:r>
              <a:rPr lang="en-US" sz="1200" kern="1200" dirty="0" smtClean="0">
                <a:solidFill>
                  <a:schemeClr val="tx1"/>
                </a:solidFill>
                <a:effectLst/>
                <a:latin typeface="+mn-lt"/>
                <a:ea typeface="+mn-ea"/>
                <a:cs typeface="+mn-cs"/>
              </a:rPr>
              <a:t>Conduct this premortem exercise with your team and share your insights at a followup meeting.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187471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strategizing for sustainability: </a:t>
            </a:r>
          </a:p>
          <a:p>
            <a:r>
              <a:rPr lang="en-US" sz="1200" kern="1200" dirty="0" smtClean="0">
                <a:solidFill>
                  <a:schemeClr val="tx1"/>
                </a:solidFill>
                <a:effectLst/>
                <a:latin typeface="+mn-lt"/>
                <a:ea typeface="+mn-ea"/>
                <a:cs typeface="+mn-cs"/>
              </a:rPr>
              <a:t>Set goals for your sustainment.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elements of your safe surgery project do you want to maintain?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Target potential risks for failure in order to achieve success in sustainment. </a:t>
            </a:r>
          </a:p>
          <a:p>
            <a:r>
              <a:rPr lang="en-US" sz="1200" kern="1200" dirty="0" smtClean="0">
                <a:solidFill>
                  <a:schemeClr val="tx1"/>
                </a:solidFill>
                <a:effectLst/>
                <a:latin typeface="+mn-lt"/>
                <a:ea typeface="+mn-ea"/>
                <a:cs typeface="+mn-cs"/>
              </a:rPr>
              <a:t>Remember that sustainment is more than a project; it is a process. Embed your sustainability plan into your system, and revisit as you move forward.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12</a:t>
            </a:fld>
            <a:endParaRPr lang="en-US" dirty="0"/>
          </a:p>
        </p:txBody>
      </p:sp>
    </p:spTree>
    <p:extLst>
      <p:ext uri="{BB962C8B-B14F-4D97-AF65-F5344CB8AC3E}">
        <p14:creationId xmlns:p14="http://schemas.microsoft.com/office/powerpoint/2010/main" val="358667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Discuss these questions with your team. The resulting conversation will help you plan for sustainability of your safe surgery project.</a:t>
            </a:r>
          </a:p>
          <a:p>
            <a:r>
              <a:rPr lang="en-US" sz="1200" b="1" kern="1200" dirty="0" smtClean="0">
                <a:solidFill>
                  <a:schemeClr val="tx1"/>
                </a:solidFill>
                <a:effectLst/>
                <a:latin typeface="+mn-lt"/>
                <a:ea typeface="+mn-ea"/>
                <a:cs typeface="+mn-cs"/>
              </a:rPr>
              <a:t>ASK:</a:t>
            </a:r>
          </a:p>
          <a:p>
            <a:pPr lvl="0"/>
            <a:r>
              <a:rPr lang="en-US" sz="1200" kern="1200" dirty="0" smtClean="0">
                <a:solidFill>
                  <a:schemeClr val="tx1"/>
                </a:solidFill>
                <a:effectLst/>
                <a:latin typeface="+mn-lt"/>
                <a:ea typeface="+mn-ea"/>
                <a:cs typeface="+mn-cs"/>
              </a:rPr>
              <a:t>What aspects of the project are you planning to sustain and how?</a:t>
            </a:r>
          </a:p>
          <a:p>
            <a:pPr lvl="0"/>
            <a:r>
              <a:rPr lang="en-US" sz="1200" kern="1200" dirty="0" smtClean="0">
                <a:solidFill>
                  <a:schemeClr val="tx1"/>
                </a:solidFill>
                <a:effectLst/>
                <a:latin typeface="+mn-lt"/>
                <a:ea typeface="+mn-ea"/>
                <a:cs typeface="+mn-cs"/>
              </a:rPr>
              <a:t>What challenges do you predict for sustaining progress?</a:t>
            </a:r>
          </a:p>
          <a:p>
            <a:r>
              <a:rPr lang="en-US" sz="1200" kern="1200" dirty="0" smtClean="0">
                <a:solidFill>
                  <a:schemeClr val="tx1"/>
                </a:solidFill>
                <a:effectLst/>
                <a:latin typeface="+mn-lt"/>
                <a:ea typeface="+mn-ea"/>
                <a:cs typeface="+mn-cs"/>
              </a:rPr>
              <a:t>How will you address these challenges?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13</a:t>
            </a:fld>
            <a:endParaRPr lang="en-US" dirty="0"/>
          </a:p>
        </p:txBody>
      </p:sp>
    </p:spTree>
    <p:extLst>
      <p:ext uri="{BB962C8B-B14F-4D97-AF65-F5344CB8AC3E}">
        <p14:creationId xmlns:p14="http://schemas.microsoft.com/office/powerpoint/2010/main" val="138703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223823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this session, you will be able to list the benefits of looking at what could cause a project to fail to sustain. You will also be able to use the Premortem Tool from the Comprehensive Unit-based Safety Program (CUSP). </a:t>
            </a:r>
          </a:p>
          <a:p>
            <a:r>
              <a:rPr lang="en-US" sz="1200" kern="1200" dirty="0" smtClean="0">
                <a:solidFill>
                  <a:schemeClr val="tx1"/>
                </a:solidFill>
                <a:effectLst/>
                <a:latin typeface="+mn-lt"/>
                <a:ea typeface="+mn-ea"/>
                <a:cs typeface="+mn-cs"/>
              </a:rPr>
              <a:t>The premortem tool proactively raises awareness to potential risks, providing teams the opportunity to address those issues.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a:t>
            </a:fld>
            <a:endParaRPr lang="en-US" dirty="0"/>
          </a:p>
        </p:txBody>
      </p:sp>
    </p:spTree>
    <p:extLst>
      <p:ext uri="{BB962C8B-B14F-4D97-AF65-F5344CB8AC3E}">
        <p14:creationId xmlns:p14="http://schemas.microsoft.com/office/powerpoint/2010/main" val="359106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Projects often fail due to many circumstances. This project is no exception. Understanding potential barriers to and complications of project implementation can help teams prepare to sustain improvements. </a:t>
            </a:r>
          </a:p>
          <a:p>
            <a:r>
              <a:rPr lang="en-US" sz="1200" kern="1200" dirty="0" smtClean="0">
                <a:solidFill>
                  <a:schemeClr val="tx1"/>
                </a:solidFill>
                <a:effectLst/>
                <a:latin typeface="+mn-lt"/>
                <a:ea typeface="+mn-ea"/>
                <a:cs typeface="+mn-cs"/>
              </a:rPr>
              <a:t>This module will walk through ways to identify those barriers. Generally, a premortem is conducted at the beginning of the project. This allows teams to reflect on how the project might fail before it starts. In this module, the premortem exercise is framed to anticipate problems or barriers to sustainability.</a:t>
            </a:r>
          </a:p>
          <a:p>
            <a:r>
              <a:rPr lang="en-US" sz="1200" kern="1200" dirty="0" smtClean="0">
                <a:solidFill>
                  <a:schemeClr val="tx1"/>
                </a:solidFill>
                <a:effectLst/>
                <a:latin typeface="+mn-lt"/>
                <a:ea typeface="+mn-ea"/>
                <a:cs typeface="+mn-cs"/>
              </a:rPr>
              <a:t>The premortem is a step toward sustaining the surgical safety initiatives in your unit. The idea is to brainstorm for possible failure points in order to address them. </a:t>
            </a:r>
            <a:endParaRPr lang="en-US" dirty="0"/>
          </a:p>
        </p:txBody>
      </p:sp>
      <p:sp>
        <p:nvSpPr>
          <p:cNvPr id="4" name="Slide Number Placeholder 3"/>
          <p:cNvSpPr>
            <a:spLocks noGrp="1"/>
          </p:cNvSpPr>
          <p:nvPr>
            <p:ph type="sldNum" sz="quarter" idx="10"/>
          </p:nvPr>
        </p:nvSpPr>
        <p:spPr/>
        <p:txBody>
          <a:bodyPr/>
          <a:lstStyle/>
          <a:p>
            <a:fld id="{06E0FCE9-3A1B-40D3-83BA-45392825C884}" type="slidenum">
              <a:rPr lang="en-US" smtClean="0"/>
              <a:t>3</a:t>
            </a:fld>
            <a:endParaRPr lang="en-US" dirty="0"/>
          </a:p>
        </p:txBody>
      </p:sp>
    </p:spTree>
    <p:extLst>
      <p:ext uri="{BB962C8B-B14F-4D97-AF65-F5344CB8AC3E}">
        <p14:creationId xmlns:p14="http://schemas.microsoft.com/office/powerpoint/2010/main" val="428873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better understand the premortem, consider the postmortem process. In the postmortem, the autopsy is performed to find out why the patient died. While that is helpful to the clinicians and those interested in the results, it doesn’t help the patient.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340247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Similarly, doing a postmortem for a project after it ends doesn’t help the functioning project. A premortem encourages you to imagine that the project has failed and brainstorm the reasons that could lead to this failure. After barriers to success are identified, develop plans to mitigate the barriers. </a:t>
            </a:r>
          </a:p>
          <a:p>
            <a:r>
              <a:rPr lang="en-US" sz="1200" kern="1200" dirty="0" smtClean="0">
                <a:solidFill>
                  <a:schemeClr val="tx1"/>
                </a:solidFill>
                <a:effectLst/>
                <a:latin typeface="+mn-lt"/>
                <a:ea typeface="+mn-ea"/>
                <a:cs typeface="+mn-cs"/>
              </a:rPr>
              <a:t>Work on this exercise as a team. If you complete the exercise individually, have team members share their responses with the team.</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40247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premortem exercise is used identify potential barriers and vulnerabilities to long-term safe surgery project successes. The successful use of this tool helps to build team intuition for and sensitivity to future problems.</a:t>
            </a:r>
          </a:p>
          <a:p>
            <a:r>
              <a:rPr lang="en-US" sz="1200" kern="1200" dirty="0" smtClean="0">
                <a:solidFill>
                  <a:schemeClr val="tx1"/>
                </a:solidFill>
                <a:effectLst/>
                <a:latin typeface="+mn-lt"/>
                <a:ea typeface="+mn-ea"/>
                <a:cs typeface="+mn-cs"/>
              </a:rPr>
              <a:t>Projects fail when key stakeholders fail to speak up about their reservations during the planning stages. The premortem for sustainability focuses the safety team’s attention on the longevity of their intervention efforts. It allows the team to prepare a proactive approach to address those concerns.</a:t>
            </a:r>
          </a:p>
          <a:p>
            <a:r>
              <a:rPr lang="en-US" sz="1200" kern="1200" dirty="0" smtClean="0">
                <a:solidFill>
                  <a:schemeClr val="tx1"/>
                </a:solidFill>
                <a:effectLst/>
                <a:latin typeface="+mn-lt"/>
                <a:ea typeface="+mn-ea"/>
                <a:cs typeface="+mn-cs"/>
              </a:rPr>
              <a:t>There are four steps to completing the premortem exercise. The next few slides will review these four steps.</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340247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Imagine that you’re 2 years into the future, and despite all of your best efforts, the safe surgery project has failed.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might have gone wrong?</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Let’s assume patient care hasn’t improved. Perhaps no one in your team is engaged. Maybe no one was available to gather data. Maybe no one even ever heard of your safe surgery effort.  </a:t>
            </a:r>
          </a:p>
          <a:p>
            <a:r>
              <a:rPr lang="en-US" sz="1200" kern="1200" dirty="0" smtClean="0">
                <a:solidFill>
                  <a:schemeClr val="tx1"/>
                </a:solidFill>
                <a:effectLst/>
                <a:latin typeface="+mn-lt"/>
                <a:ea typeface="+mn-ea"/>
                <a:cs typeface="+mn-cs"/>
              </a:rPr>
              <a:t>In this first step, ask yourself what the worst-case scenario might look like.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24640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step two, consider the reasons that caused your project to fail. Do this as a team. Brainstorm and document all of these reasons. Ask each team member what she or he thinks could go wrong.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Was staff overburdened?</a:t>
            </a:r>
          </a:p>
          <a:p>
            <a:r>
              <a:rPr lang="en-US" sz="1200" kern="1200" dirty="0" smtClean="0">
                <a:solidFill>
                  <a:schemeClr val="tx1"/>
                </a:solidFill>
                <a:effectLst/>
                <a:latin typeface="+mn-lt"/>
                <a:ea typeface="+mn-ea"/>
                <a:cs typeface="+mn-cs"/>
              </a:rPr>
              <a:t>Were there too many competing priorities?</a:t>
            </a:r>
          </a:p>
          <a:p>
            <a:r>
              <a:rPr lang="en-US" sz="1200" kern="1200" dirty="0" smtClean="0">
                <a:solidFill>
                  <a:schemeClr val="tx1"/>
                </a:solidFill>
                <a:effectLst/>
                <a:latin typeface="+mn-lt"/>
                <a:ea typeface="+mn-ea"/>
                <a:cs typeface="+mn-cs"/>
              </a:rPr>
              <a:t>What could have caused our project to fail?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402765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step 3, identify the concerns that would be raised by each identified potential cause for failure.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Is one more likely to derail your effort than another?</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Which failures would impede sustainability of the safe surgery project? Use the scale shown here to rank your team’s concerns about each failure.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73934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txBox="1">
            <a:spLocks/>
          </p:cNvSpPr>
          <p:nvPr userDrawn="1"/>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Premortem Tool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0"/>
          </p:nvPr>
        </p:nvSpPr>
        <p:spPr>
          <a:xfrm>
            <a:off x="6629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9" name="Slide Number Placeholder 5"/>
          <p:cNvSpPr txBox="1">
            <a:spLocks/>
          </p:cNvSpPr>
          <p:nvPr userDrawn="1"/>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9" name="Slide Number Placeholder 5"/>
          <p:cNvSpPr txBox="1">
            <a:spLocks/>
          </p:cNvSpPr>
          <p:nvPr userDrawn="1"/>
        </p:nvSpPr>
        <p:spPr>
          <a:xfrm>
            <a:off x="6629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Premortem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Premortem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526575"/>
            <a:ext cx="3253135" cy="276999"/>
          </a:xfrm>
          <a:prstGeom prst="rect">
            <a:avLst/>
          </a:prstGeom>
          <a:noFill/>
        </p:spPr>
        <p:txBody>
          <a:bodyPr wrap="none" rtlCol="0">
            <a:spAutoFit/>
          </a:bodyPr>
          <a:lstStyle/>
          <a:p>
            <a:r>
              <a:rPr lang="en-US" sz="1200" dirty="0" smtClean="0">
                <a:solidFill>
                  <a:schemeClr val="tx1">
                    <a:lumMod val="50000"/>
                    <a:lumOff val="50000"/>
                  </a:schemeClr>
                </a:solidFill>
              </a:rPr>
              <a:t>AHRQ Safety Program</a:t>
            </a:r>
            <a:r>
              <a:rPr lang="en-US" sz="1200" baseline="0" dirty="0" smtClean="0">
                <a:solidFill>
                  <a:schemeClr val="tx1">
                    <a:lumMod val="50000"/>
                    <a:lumOff val="50000"/>
                  </a:schemeClr>
                </a:solidFill>
              </a:rPr>
              <a:t> for Surgery -- Sustainability</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hbr.org/2007/09/performing-a-project-premorte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ctrTitle"/>
          </p:nvPr>
        </p:nvSpPr>
        <p:spPr/>
        <p:txBody>
          <a:bodyPr/>
          <a:lstStyle/>
          <a:p>
            <a:r>
              <a:rPr lang="en-US" dirty="0" smtClean="0">
                <a:solidFill>
                  <a:schemeClr val="tx1"/>
                </a:solidFill>
              </a:rPr>
              <a:t>Sustainability and the Premortem Tool</a:t>
            </a:r>
            <a:endParaRPr lang="en-US" dirty="0">
              <a:solidFill>
                <a:schemeClr val="tx1"/>
              </a:solidFill>
            </a:endParaRPr>
          </a:p>
        </p:txBody>
      </p:sp>
      <p:sp>
        <p:nvSpPr>
          <p:cNvPr id="2" name="Subtitle 1"/>
          <p:cNvSpPr>
            <a:spLocks noGrp="1"/>
          </p:cNvSpPr>
          <p:nvPr>
            <p:ph type="subTitle" idx="1"/>
          </p:nvPr>
        </p:nvSpPr>
        <p:spPr>
          <a:xfrm>
            <a:off x="1028700" y="381000"/>
            <a:ext cx="7086600" cy="685800"/>
          </a:xfrm>
        </p:spPr>
        <p:txBody>
          <a:bodyPr>
            <a:no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Surgery</a:t>
            </a:r>
          </a:p>
          <a:p>
            <a:pPr>
              <a:spcBef>
                <a:spcPts val="0"/>
              </a:spcBef>
              <a:spcAft>
                <a:spcPts val="1800"/>
              </a:spcAft>
            </a:pPr>
            <a:r>
              <a:rPr lang="en-US" sz="2800" dirty="0" smtClean="0">
                <a:solidFill>
                  <a:schemeClr val="bg1"/>
                </a:solidFill>
              </a:rPr>
              <a:t>Sustainability</a:t>
            </a:r>
            <a:endParaRPr lang="en-US" sz="2800" dirty="0">
              <a:solidFill>
                <a:schemeClr val="bg1"/>
              </a:solidFill>
            </a:endParaRPr>
          </a:p>
        </p:txBody>
      </p:sp>
      <p:sp>
        <p:nvSpPr>
          <p:cNvPr id="3" name="TextBox 2"/>
          <p:cNvSpPr txBox="1"/>
          <p:nvPr/>
        </p:nvSpPr>
        <p:spPr>
          <a:xfrm>
            <a:off x="6705600" y="5378607"/>
            <a:ext cx="1967205" cy="400110"/>
          </a:xfrm>
          <a:prstGeom prst="rect">
            <a:avLst/>
          </a:prstGeom>
          <a:noFill/>
        </p:spPr>
        <p:txBody>
          <a:bodyPr wrap="none" rtlCol="0">
            <a:spAutoFit/>
          </a:bodyPr>
          <a:lstStyle/>
          <a:p>
            <a:pPr algn="r"/>
            <a:r>
              <a:rPr lang="en-US" sz="1000" dirty="0" smtClean="0"/>
              <a:t>AHRQ Pub. No. </a:t>
            </a:r>
            <a:r>
              <a:rPr lang="en-US" sz="1000" dirty="0" smtClean="0"/>
              <a:t>16(18)-</a:t>
            </a:r>
            <a:r>
              <a:rPr lang="en-US" sz="1000" dirty="0" smtClean="0"/>
              <a:t>0004-15-EF</a:t>
            </a:r>
          </a:p>
          <a:p>
            <a:pPr algn="r"/>
            <a:r>
              <a:rPr lang="en-US" sz="1000" dirty="0" smtClean="0"/>
              <a:t>December </a:t>
            </a:r>
            <a:r>
              <a:rPr lang="en-US" sz="1000" dirty="0" smtClean="0"/>
              <a:t>2017</a:t>
            </a:r>
            <a:endParaRPr lang="en-US" sz="1000" dirty="0"/>
          </a:p>
        </p:txBody>
      </p:sp>
    </p:spTree>
    <p:extLst>
      <p:ext uri="{BB962C8B-B14F-4D97-AF65-F5344CB8AC3E}">
        <p14:creationId xmlns:p14="http://schemas.microsoft.com/office/powerpoint/2010/main" val="262788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4000" dirty="0" smtClean="0">
                <a:latin typeface="Calibri"/>
                <a:cs typeface="Calibri"/>
              </a:rPr>
              <a:t>Premortem Exercise</a:t>
            </a:r>
            <a:endParaRPr lang="en-US" sz="4000" dirty="0">
              <a:latin typeface="Calibri"/>
              <a:cs typeface="Calibri"/>
            </a:endParaRPr>
          </a:p>
        </p:txBody>
      </p:sp>
      <p:sp>
        <p:nvSpPr>
          <p:cNvPr id="19459" name="Rectangle 3"/>
          <p:cNvSpPr>
            <a:spLocks noGrp="1" noChangeArrowheads="1"/>
          </p:cNvSpPr>
          <p:nvPr>
            <p:ph idx="1"/>
          </p:nvPr>
        </p:nvSpPr>
        <p:spPr>
          <a:xfrm>
            <a:off x="457200" y="1263396"/>
            <a:ext cx="8229600" cy="4734296"/>
          </a:xfrm>
        </p:spPr>
        <p:txBody>
          <a:bodyPr>
            <a:normAutofit/>
          </a:bodyPr>
          <a:lstStyle/>
          <a:p>
            <a:pPr marL="0" indent="0">
              <a:spcBef>
                <a:spcPts val="0"/>
              </a:spcBef>
              <a:spcAft>
                <a:spcPts val="1200"/>
              </a:spcAft>
              <a:buNone/>
            </a:pPr>
            <a:r>
              <a:rPr lang="en-US" sz="2800" dirty="0">
                <a:solidFill>
                  <a:srgbClr val="4BACC6"/>
                </a:solidFill>
                <a:latin typeface="Arial" panose="020B0604020202020204" pitchFamily="34" charset="0"/>
                <a:cs typeface="Arial" panose="020B0604020202020204" pitchFamily="34" charset="0"/>
              </a:rPr>
              <a:t>Step </a:t>
            </a:r>
            <a:r>
              <a:rPr lang="en-US" sz="2800" dirty="0" smtClean="0">
                <a:solidFill>
                  <a:srgbClr val="4BACC6"/>
                </a:solidFill>
                <a:latin typeface="Arial" panose="020B0604020202020204" pitchFamily="34" charset="0"/>
                <a:cs typeface="Arial" panose="020B0604020202020204" pitchFamily="34" charset="0"/>
              </a:rPr>
              <a:t>4</a:t>
            </a:r>
            <a:endParaRPr lang="en-US" sz="2800" dirty="0" smtClean="0">
              <a:cs typeface="Tahoma" charset="0"/>
            </a:endParaRPr>
          </a:p>
          <a:p>
            <a:pPr>
              <a:spcBef>
                <a:spcPts val="0"/>
              </a:spcBef>
              <a:spcAft>
                <a:spcPts val="1200"/>
              </a:spcAft>
            </a:pPr>
            <a:r>
              <a:rPr lang="en-US" sz="2800" dirty="0" smtClean="0">
                <a:cs typeface="Tahoma" charset="0"/>
              </a:rPr>
              <a:t>Prioritize </a:t>
            </a:r>
            <a:r>
              <a:rPr lang="en-US" sz="2800" dirty="0">
                <a:cs typeface="Tahoma" charset="0"/>
              </a:rPr>
              <a:t>your list of potential reasons for </a:t>
            </a:r>
            <a:r>
              <a:rPr lang="en-US" sz="2800" dirty="0" smtClean="0">
                <a:cs typeface="Tahoma" charset="0"/>
              </a:rPr>
              <a:t>failure</a:t>
            </a:r>
            <a:endParaRPr lang="en-US" sz="2800" dirty="0">
              <a:cs typeface="Tahoma" charset="0"/>
            </a:endParaRPr>
          </a:p>
          <a:p>
            <a:pPr>
              <a:spcBef>
                <a:spcPts val="0"/>
              </a:spcBef>
              <a:spcAft>
                <a:spcPts val="1200"/>
              </a:spcAft>
            </a:pPr>
            <a:r>
              <a:rPr lang="en-US" sz="2800" dirty="0">
                <a:cs typeface="Tahoma" charset="0"/>
              </a:rPr>
              <a:t>Address the top </a:t>
            </a:r>
            <a:r>
              <a:rPr lang="en-US" sz="2800" dirty="0" smtClean="0">
                <a:cs typeface="Tahoma" charset="0"/>
              </a:rPr>
              <a:t>two </a:t>
            </a:r>
            <a:r>
              <a:rPr lang="en-US" sz="2800" dirty="0">
                <a:cs typeface="Tahoma" charset="0"/>
              </a:rPr>
              <a:t>or </a:t>
            </a:r>
            <a:r>
              <a:rPr lang="en-US" sz="2800" dirty="0" smtClean="0">
                <a:cs typeface="Tahoma" charset="0"/>
              </a:rPr>
              <a:t>three concerns</a:t>
            </a:r>
            <a:endParaRPr lang="en-US" sz="2800" dirty="0">
              <a:cs typeface="Tahoma" charset="0"/>
            </a:endParaRPr>
          </a:p>
          <a:p>
            <a:pPr>
              <a:spcBef>
                <a:spcPts val="0"/>
              </a:spcBef>
              <a:spcAft>
                <a:spcPts val="1200"/>
              </a:spcAft>
            </a:pPr>
            <a:r>
              <a:rPr lang="en-US" sz="2800" dirty="0" smtClean="0">
                <a:cs typeface="Tahoma" charset="0"/>
              </a:rPr>
              <a:t>Ask your team:</a:t>
            </a:r>
            <a:endParaRPr lang="en-US" sz="2800" dirty="0">
              <a:cs typeface="Tahoma" charset="0"/>
            </a:endParaRPr>
          </a:p>
          <a:p>
            <a:pPr lvl="1">
              <a:spcBef>
                <a:spcPts val="0"/>
              </a:spcBef>
              <a:spcAft>
                <a:spcPts val="1200"/>
              </a:spcAft>
              <a:buClr>
                <a:schemeClr val="accent5"/>
              </a:buClr>
            </a:pPr>
            <a:r>
              <a:rPr lang="en-US" dirty="0">
                <a:cs typeface="Tahoma" charset="0"/>
              </a:rPr>
              <a:t>What specific actions can you take to avoid or manage these </a:t>
            </a:r>
            <a:r>
              <a:rPr lang="en-US" dirty="0" smtClean="0">
                <a:cs typeface="Tahoma" charset="0"/>
              </a:rPr>
              <a:t>concerns</a:t>
            </a:r>
            <a:r>
              <a:rPr lang="en-US" dirty="0">
                <a:cs typeface="Tahoma" charset="0"/>
              </a:rPr>
              <a:t>? </a:t>
            </a:r>
          </a:p>
        </p:txBody>
      </p:sp>
      <p:sp>
        <p:nvSpPr>
          <p:cNvPr id="6" name="Rectangle 2"/>
          <p:cNvSpPr txBox="1">
            <a:spLocks noChangeArrowheads="1"/>
          </p:cNvSpPr>
          <p:nvPr/>
        </p:nvSpPr>
        <p:spPr>
          <a:xfrm>
            <a:off x="533400" y="914400"/>
            <a:ext cx="7249886"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cs typeface="Tahoma" charset="0"/>
            </a:endParaRPr>
          </a:p>
        </p:txBody>
      </p:sp>
    </p:spTree>
    <p:extLst>
      <p:ext uri="{BB962C8B-B14F-4D97-AF65-F5344CB8AC3E}">
        <p14:creationId xmlns:p14="http://schemas.microsoft.com/office/powerpoint/2010/main" val="331966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a:cs typeface="Calibri"/>
              </a:rPr>
              <a:t>CUSP Premortem </a:t>
            </a:r>
            <a:r>
              <a:rPr lang="en-US" sz="4000" dirty="0">
                <a:latin typeface="Calibri"/>
                <a:cs typeface="Calibri"/>
              </a:rPr>
              <a:t>Summary</a:t>
            </a:r>
          </a:p>
        </p:txBody>
      </p:sp>
      <p:sp>
        <p:nvSpPr>
          <p:cNvPr id="21507" name="Content Placeholder 2"/>
          <p:cNvSpPr>
            <a:spLocks noGrp="1"/>
          </p:cNvSpPr>
          <p:nvPr>
            <p:ph idx="1"/>
          </p:nvPr>
        </p:nvSpPr>
        <p:spPr/>
        <p:txBody>
          <a:bodyPr>
            <a:normAutofit/>
          </a:bodyPr>
          <a:lstStyle/>
          <a:p>
            <a:pPr marL="457200" indent="-457200">
              <a:spcBef>
                <a:spcPts val="0"/>
              </a:spcBef>
              <a:spcAft>
                <a:spcPts val="1200"/>
              </a:spcAft>
              <a:buFont typeface="+mj-lt"/>
              <a:buAutoNum type="arabicPeriod"/>
              <a:tabLst>
                <a:tab pos="1828800" algn="l"/>
              </a:tabLst>
            </a:pPr>
            <a:r>
              <a:rPr lang="en-US" sz="2800" dirty="0" smtClean="0">
                <a:cs typeface="Tahoma" charset="0"/>
              </a:rPr>
              <a:t>Two </a:t>
            </a:r>
            <a:r>
              <a:rPr lang="en-US" sz="2800" dirty="0">
                <a:cs typeface="Tahoma" charset="0"/>
              </a:rPr>
              <a:t>years out, what does the </a:t>
            </a:r>
            <a:r>
              <a:rPr lang="en-US" sz="2800" dirty="0" smtClean="0">
                <a:cs typeface="Tahoma" charset="0"/>
              </a:rPr>
              <a:t>worst-case </a:t>
            </a:r>
            <a:r>
              <a:rPr lang="en-US" sz="2800" dirty="0">
                <a:cs typeface="Tahoma" charset="0"/>
              </a:rPr>
              <a:t>scenario look like</a:t>
            </a:r>
            <a:r>
              <a:rPr lang="en-US" sz="2800" dirty="0" smtClean="0">
                <a:cs typeface="Tahoma" charset="0"/>
              </a:rPr>
              <a:t>?</a:t>
            </a:r>
            <a:endParaRPr lang="en-US" sz="2800" dirty="0">
              <a:cs typeface="Tahoma" charset="0"/>
            </a:endParaRPr>
          </a:p>
          <a:p>
            <a:pPr marL="457200" indent="-457200">
              <a:spcBef>
                <a:spcPts val="0"/>
              </a:spcBef>
              <a:spcAft>
                <a:spcPts val="1200"/>
              </a:spcAft>
              <a:buFont typeface="+mj-lt"/>
              <a:buAutoNum type="arabicPeriod"/>
              <a:tabLst>
                <a:tab pos="1828800" algn="l"/>
              </a:tabLst>
            </a:pPr>
            <a:r>
              <a:rPr lang="en-US" sz="2800" dirty="0" smtClean="0">
                <a:cs typeface="Tahoma" charset="0"/>
              </a:rPr>
              <a:t>What </a:t>
            </a:r>
            <a:r>
              <a:rPr lang="en-US" sz="2800" dirty="0">
                <a:cs typeface="Tahoma" charset="0"/>
              </a:rPr>
              <a:t>could have caused your project to fail</a:t>
            </a:r>
            <a:r>
              <a:rPr lang="en-US" sz="2800" dirty="0" smtClean="0">
                <a:cs typeface="Tahoma" charset="0"/>
              </a:rPr>
              <a:t>?</a:t>
            </a:r>
            <a:endParaRPr lang="en-US" sz="2800" dirty="0">
              <a:cs typeface="Tahoma" charset="0"/>
            </a:endParaRPr>
          </a:p>
          <a:p>
            <a:pPr marL="457200" indent="-457200">
              <a:spcBef>
                <a:spcPts val="0"/>
              </a:spcBef>
              <a:spcAft>
                <a:spcPts val="1200"/>
              </a:spcAft>
              <a:buFont typeface="+mj-lt"/>
              <a:buAutoNum type="arabicPeriod"/>
              <a:tabLst>
                <a:tab pos="1828800" algn="l"/>
              </a:tabLst>
            </a:pPr>
            <a:r>
              <a:rPr lang="en-US" sz="2800" dirty="0" smtClean="0">
                <a:cs typeface="Tahoma" charset="0"/>
              </a:rPr>
              <a:t>What </a:t>
            </a:r>
            <a:r>
              <a:rPr lang="en-US" sz="2800" dirty="0">
                <a:cs typeface="Tahoma" charset="0"/>
              </a:rPr>
              <a:t>specific actions can you take to avoid or manage these issues</a:t>
            </a:r>
            <a:r>
              <a:rPr lang="en-US" sz="2800" dirty="0" smtClean="0">
                <a:cs typeface="Tahoma" charset="0"/>
              </a:rPr>
              <a:t>?</a:t>
            </a:r>
            <a:endParaRPr lang="en-US" sz="2800" dirty="0">
              <a:cs typeface="Tahoma" charset="0"/>
            </a:endParaRPr>
          </a:p>
        </p:txBody>
      </p:sp>
    </p:spTree>
    <p:extLst>
      <p:ext uri="{BB962C8B-B14F-4D97-AF65-F5344CB8AC3E}">
        <p14:creationId xmlns:p14="http://schemas.microsoft.com/office/powerpoint/2010/main" val="365876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Discussion</a:t>
            </a:r>
            <a:endParaRPr lang="en-US" sz="4000"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smtClean="0"/>
              <a:t>Set goals for sustainment – what do you want to maintain?</a:t>
            </a:r>
          </a:p>
          <a:p>
            <a:pPr>
              <a:spcBef>
                <a:spcPts val="0"/>
              </a:spcBef>
              <a:spcAft>
                <a:spcPts val="1200"/>
              </a:spcAft>
            </a:pPr>
            <a:r>
              <a:rPr lang="en-US" sz="2800" dirty="0" smtClean="0"/>
              <a:t>Target the potential risks for failure to achieve sustainment goals</a:t>
            </a:r>
          </a:p>
          <a:p>
            <a:pPr>
              <a:spcBef>
                <a:spcPts val="0"/>
              </a:spcBef>
              <a:spcAft>
                <a:spcPts val="1200"/>
              </a:spcAft>
            </a:pPr>
            <a:r>
              <a:rPr lang="en-US" sz="2800" dirty="0" smtClean="0"/>
              <a:t>Remember that sustainability is a process, not a project</a:t>
            </a:r>
          </a:p>
        </p:txBody>
      </p:sp>
    </p:spTree>
    <p:extLst>
      <p:ext uri="{BB962C8B-B14F-4D97-AF65-F5344CB8AC3E}">
        <p14:creationId xmlns:p14="http://schemas.microsoft.com/office/powerpoint/2010/main" val="199683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Discussion Questions</a:t>
            </a:r>
            <a:endParaRPr lang="en-US" sz="4000" dirty="0"/>
          </a:p>
        </p:txBody>
      </p:sp>
      <p:sp>
        <p:nvSpPr>
          <p:cNvPr id="3" name="Content Placeholder 2"/>
          <p:cNvSpPr>
            <a:spLocks noGrp="1"/>
          </p:cNvSpPr>
          <p:nvPr>
            <p:ph idx="1"/>
          </p:nvPr>
        </p:nvSpPr>
        <p:spPr/>
        <p:txBody>
          <a:bodyPr>
            <a:normAutofit/>
          </a:bodyPr>
          <a:lstStyle/>
          <a:p>
            <a:pPr marL="514350" indent="-514350">
              <a:spcBef>
                <a:spcPts val="0"/>
              </a:spcBef>
              <a:spcAft>
                <a:spcPts val="1200"/>
              </a:spcAft>
              <a:buFont typeface="+mj-lt"/>
              <a:buAutoNum type="arabicPeriod"/>
            </a:pPr>
            <a:r>
              <a:rPr lang="en-US" sz="2800" dirty="0" smtClean="0"/>
              <a:t>What </a:t>
            </a:r>
            <a:r>
              <a:rPr lang="en-US" sz="2800" dirty="0"/>
              <a:t>aspects of the project </a:t>
            </a:r>
            <a:r>
              <a:rPr lang="en-US" sz="2800" dirty="0" smtClean="0"/>
              <a:t>are </a:t>
            </a:r>
            <a:r>
              <a:rPr lang="en-US" sz="2800" dirty="0"/>
              <a:t>you planning on sustaining and how</a:t>
            </a:r>
            <a:r>
              <a:rPr lang="en-US" sz="2800" dirty="0" smtClean="0"/>
              <a:t>?</a:t>
            </a:r>
          </a:p>
          <a:p>
            <a:pPr marL="514350" indent="-514350">
              <a:spcBef>
                <a:spcPts val="0"/>
              </a:spcBef>
              <a:spcAft>
                <a:spcPts val="1200"/>
              </a:spcAft>
              <a:buFont typeface="+mj-lt"/>
              <a:buAutoNum type="arabicPeriod"/>
            </a:pPr>
            <a:r>
              <a:rPr lang="en-US" sz="2800" dirty="0"/>
              <a:t>What challenges do you predict for sustaining progress?</a:t>
            </a:r>
          </a:p>
          <a:p>
            <a:pPr marL="514350" indent="-514350">
              <a:spcBef>
                <a:spcPts val="0"/>
              </a:spcBef>
              <a:spcAft>
                <a:spcPts val="1200"/>
              </a:spcAft>
              <a:buFont typeface="+mj-lt"/>
              <a:buAutoNum type="arabicPeriod"/>
            </a:pPr>
            <a:r>
              <a:rPr lang="en-US" sz="2800" dirty="0"/>
              <a:t>How will you address these challenges?</a:t>
            </a:r>
          </a:p>
          <a:p>
            <a:pPr marL="514350" indent="-514350">
              <a:spcBef>
                <a:spcPts val="0"/>
              </a:spcBef>
              <a:spcAft>
                <a:spcPts val="1200"/>
              </a:spcAft>
              <a:buFont typeface="+mj-lt"/>
              <a:buAutoNum type="arabicPeriod"/>
            </a:pPr>
            <a:endParaRPr lang="en-US" sz="2800" dirty="0" smtClean="0"/>
          </a:p>
        </p:txBody>
      </p:sp>
    </p:spTree>
    <p:extLst>
      <p:ext uri="{BB962C8B-B14F-4D97-AF65-F5344CB8AC3E}">
        <p14:creationId xmlns:p14="http://schemas.microsoft.com/office/powerpoint/2010/main" val="704032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txBox="1">
            <a:spLocks noGrp="1"/>
          </p:cNvSpPr>
          <p:nvPr>
            <p:ph idx="1"/>
          </p:nvPr>
        </p:nvSpPr>
        <p:spPr>
          <a:xfrm>
            <a:off x="457200" y="1524000"/>
            <a:ext cx="8229600" cy="1569660"/>
          </a:xfrm>
          <a:prstGeom prst="rect">
            <a:avLst/>
          </a:prstGeom>
          <a:noFill/>
        </p:spPr>
        <p:txBody>
          <a:bodyPr wrap="square" rtlCol="0">
            <a:spAutoFit/>
          </a:bodyPr>
          <a:lstStyle/>
          <a:p>
            <a:pPr marL="514350" indent="-514350">
              <a:buFont typeface="+mj-lt"/>
              <a:buAutoNum type="arabicPeriod"/>
            </a:pPr>
            <a:r>
              <a:rPr lang="en-US" sz="2400" dirty="0" smtClean="0"/>
              <a:t>Klein G. Performing a Project Premortem. Harvard Business Review. </a:t>
            </a:r>
            <a:r>
              <a:rPr lang="en-US" sz="2400" dirty="0"/>
              <a:t>Sept </a:t>
            </a:r>
            <a:r>
              <a:rPr lang="en-US" sz="2400" dirty="0" smtClean="0"/>
              <a:t>2007. </a:t>
            </a:r>
            <a:r>
              <a:rPr lang="en-US" sz="2400" dirty="0">
                <a:hlinkClick r:id="rId3"/>
              </a:rPr>
              <a:t>https://hbr.org/2007/09/performing-a-project-</a:t>
            </a:r>
            <a:r>
              <a:rPr lang="en-US" sz="2400" dirty="0" smtClean="0">
                <a:hlinkClick r:id="rId3"/>
              </a:rPr>
              <a:t>premortem</a:t>
            </a:r>
            <a:r>
              <a:rPr lang="en-US" sz="2400" dirty="0" smtClean="0"/>
              <a:t>. Accessed Aug 22, 2015.</a:t>
            </a:r>
            <a:endParaRPr lang="en-US" sz="2400" dirty="0"/>
          </a:p>
        </p:txBody>
      </p:sp>
    </p:spTree>
    <p:extLst>
      <p:ext uri="{BB962C8B-B14F-4D97-AF65-F5344CB8AC3E}">
        <p14:creationId xmlns:p14="http://schemas.microsoft.com/office/powerpoint/2010/main" val="236459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a:t>
            </a:r>
            <a:endParaRPr lang="en-US" dirty="0"/>
          </a:p>
        </p:txBody>
      </p:sp>
      <p:sp>
        <p:nvSpPr>
          <p:cNvPr id="5" name="Content Placeholder 4"/>
          <p:cNvSpPr>
            <a:spLocks noGrp="1"/>
          </p:cNvSpPr>
          <p:nvPr>
            <p:ph idx="1"/>
          </p:nvPr>
        </p:nvSpPr>
        <p:spPr/>
        <p:txBody>
          <a:bodyPr/>
          <a:lstStyle/>
          <a:p>
            <a:pPr marL="0" indent="0">
              <a:spcBef>
                <a:spcPts val="0"/>
              </a:spcBef>
              <a:spcAft>
                <a:spcPts val="1200"/>
              </a:spcAft>
              <a:buNone/>
            </a:pPr>
            <a:r>
              <a:rPr lang="en-US" dirty="0"/>
              <a:t>After this session, you will be able </a:t>
            </a:r>
            <a:r>
              <a:rPr lang="en-US" dirty="0" smtClean="0"/>
              <a:t>to</a:t>
            </a:r>
            <a:r>
              <a:rPr lang="en-US" dirty="0"/>
              <a:t>–</a:t>
            </a:r>
            <a:endParaRPr lang="en-US" dirty="0" smtClean="0"/>
          </a:p>
          <a:p>
            <a:pPr>
              <a:spcBef>
                <a:spcPts val="0"/>
              </a:spcBef>
              <a:spcAft>
                <a:spcPts val="1200"/>
              </a:spcAft>
            </a:pPr>
            <a:r>
              <a:rPr lang="en-US" sz="2800" dirty="0" smtClean="0"/>
              <a:t>List benefits of a premortem exercise from the sustainability perspective</a:t>
            </a:r>
          </a:p>
          <a:p>
            <a:pPr>
              <a:spcBef>
                <a:spcPts val="0"/>
              </a:spcBef>
              <a:spcAft>
                <a:spcPts val="1200"/>
              </a:spcAft>
            </a:pPr>
            <a:r>
              <a:rPr lang="en-US" sz="2800" dirty="0" smtClean="0"/>
              <a:t>Use the Comprehensive Unit-based Safety Program (CUSP) Premortem Tool to identify risks to sustaining your efforts</a:t>
            </a:r>
            <a:endParaRPr lang="en-US" sz="2800" dirty="0"/>
          </a:p>
        </p:txBody>
      </p:sp>
    </p:spTree>
    <p:extLst>
      <p:ext uri="{BB962C8B-B14F-4D97-AF65-F5344CB8AC3E}">
        <p14:creationId xmlns:p14="http://schemas.microsoft.com/office/powerpoint/2010/main" val="260985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Problem Statement</a:t>
            </a:r>
            <a:endParaRPr lang="en-US" sz="4000" dirty="0"/>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Projects fail for many reasons</a:t>
            </a:r>
          </a:p>
          <a:p>
            <a:pPr>
              <a:spcBef>
                <a:spcPts val="0"/>
              </a:spcBef>
              <a:spcAft>
                <a:spcPts val="1200"/>
              </a:spcAft>
            </a:pPr>
            <a:r>
              <a:rPr lang="en-US" dirty="0" smtClean="0"/>
              <a:t>This safety project is no exception</a:t>
            </a:r>
          </a:p>
          <a:p>
            <a:pPr>
              <a:spcBef>
                <a:spcPts val="0"/>
              </a:spcBef>
              <a:spcAft>
                <a:spcPts val="1200"/>
              </a:spcAft>
            </a:pPr>
            <a:r>
              <a:rPr lang="en-US" dirty="0" smtClean="0"/>
              <a:t>Recognize </a:t>
            </a:r>
            <a:r>
              <a:rPr lang="en-US" dirty="0"/>
              <a:t>potential barriers and complications </a:t>
            </a:r>
            <a:r>
              <a:rPr lang="en-US" dirty="0" smtClean="0"/>
              <a:t>to aid project </a:t>
            </a:r>
            <a:r>
              <a:rPr lang="en-US" dirty="0"/>
              <a:t>implementation</a:t>
            </a:r>
          </a:p>
          <a:p>
            <a:pPr>
              <a:spcBef>
                <a:spcPts val="0"/>
              </a:spcBef>
              <a:spcAft>
                <a:spcPts val="1200"/>
              </a:spcAft>
            </a:pPr>
            <a:r>
              <a:rPr lang="en-US" dirty="0" smtClean="0"/>
              <a:t>Anticipate problems to </a:t>
            </a:r>
            <a:r>
              <a:rPr lang="en-US" dirty="0"/>
              <a:t>help teams </a:t>
            </a:r>
            <a:r>
              <a:rPr lang="en-US" dirty="0" smtClean="0"/>
              <a:t>sustain improvements</a:t>
            </a:r>
          </a:p>
        </p:txBody>
      </p:sp>
    </p:spTree>
    <p:extLst>
      <p:ext uri="{BB962C8B-B14F-4D97-AF65-F5344CB8AC3E}">
        <p14:creationId xmlns:p14="http://schemas.microsoft.com/office/powerpoint/2010/main" val="279891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dirty="0">
                <a:cs typeface="Tahoma" charset="0"/>
              </a:rPr>
              <a:t>Preparing </a:t>
            </a:r>
            <a:r>
              <a:rPr lang="en-US" sz="4000" dirty="0" smtClean="0">
                <a:cs typeface="Tahoma" charset="0"/>
              </a:rPr>
              <a:t>To Lead</a:t>
            </a:r>
            <a:r>
              <a:rPr lang="en-US" sz="4000" baseline="30000" dirty="0" smtClean="0">
                <a:cs typeface="Tahoma" charset="0"/>
              </a:rPr>
              <a:t>1</a:t>
            </a:r>
            <a:endParaRPr lang="en-US" sz="4000" baseline="30000" dirty="0">
              <a:cs typeface="Tahoma" charset="0"/>
            </a:endParaRPr>
          </a:p>
        </p:txBody>
      </p:sp>
      <p:sp>
        <p:nvSpPr>
          <p:cNvPr id="16387" name="Rectangle 3"/>
          <p:cNvSpPr>
            <a:spLocks noGrp="1" noChangeArrowheads="1"/>
          </p:cNvSpPr>
          <p:nvPr>
            <p:ph idx="1"/>
          </p:nvPr>
        </p:nvSpPr>
        <p:spPr>
          <a:xfrm>
            <a:off x="457200" y="1524000"/>
            <a:ext cx="4648200" cy="4734296"/>
          </a:xfrm>
        </p:spPr>
        <p:txBody>
          <a:bodyPr>
            <a:noAutofit/>
          </a:bodyPr>
          <a:lstStyle/>
          <a:p>
            <a:pPr>
              <a:spcBef>
                <a:spcPts val="0"/>
              </a:spcBef>
              <a:spcAft>
                <a:spcPts val="1200"/>
              </a:spcAft>
            </a:pPr>
            <a:r>
              <a:rPr lang="en-US" dirty="0">
                <a:cs typeface="Tahoma" charset="0"/>
              </a:rPr>
              <a:t>In a postmortem, an autopsy is performed to learn why a patient died. </a:t>
            </a:r>
            <a:endParaRPr lang="en-US" dirty="0" smtClean="0">
              <a:cs typeface="Tahoma" charset="0"/>
            </a:endParaRPr>
          </a:p>
          <a:p>
            <a:pPr>
              <a:spcBef>
                <a:spcPts val="0"/>
              </a:spcBef>
              <a:spcAft>
                <a:spcPts val="1200"/>
              </a:spcAft>
            </a:pPr>
            <a:r>
              <a:rPr lang="en-US" dirty="0" smtClean="0">
                <a:cs typeface="Tahoma" charset="0"/>
              </a:rPr>
              <a:t>While </a:t>
            </a:r>
            <a:r>
              <a:rPr lang="en-US" dirty="0">
                <a:cs typeface="Tahoma" charset="0"/>
              </a:rPr>
              <a:t>it may be </a:t>
            </a:r>
            <a:r>
              <a:rPr lang="en-US" dirty="0" smtClean="0">
                <a:cs typeface="Tahoma" charset="0"/>
              </a:rPr>
              <a:t>helpful, </a:t>
            </a:r>
            <a:r>
              <a:rPr lang="en-US" dirty="0">
                <a:cs typeface="Tahoma" charset="0"/>
              </a:rPr>
              <a:t>it does not help the central figure in the medical drama</a:t>
            </a:r>
            <a:r>
              <a:rPr lang="en-US" i="1" dirty="0" smtClean="0">
                <a:cs typeface="Tahoma" charset="0"/>
              </a:rPr>
              <a:t>—  the </a:t>
            </a:r>
            <a:r>
              <a:rPr lang="en-US" i="1" dirty="0">
                <a:cs typeface="Tahoma" charset="0"/>
              </a:rPr>
              <a:t>patient</a:t>
            </a:r>
            <a:r>
              <a:rPr lang="en-US" dirty="0" smtClean="0">
                <a:cs typeface="Tahoma" charset="0"/>
              </a:rPr>
              <a:t>.</a:t>
            </a:r>
            <a:endParaRPr lang="en-US" dirty="0">
              <a:cs typeface="Tahoma" charset="0"/>
            </a:endParaRPr>
          </a:p>
        </p:txBody>
      </p:sp>
      <p:pic>
        <p:nvPicPr>
          <p:cNvPr id="3" name="Picture 2" descr="Illustration of a foot with a toe tag." title="Toet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33334"/>
            <a:ext cx="3505200" cy="3424466"/>
          </a:xfrm>
          <a:prstGeom prst="rect">
            <a:avLst/>
          </a:prstGeom>
        </p:spPr>
      </p:pic>
    </p:spTree>
    <p:extLst>
      <p:ext uri="{BB962C8B-B14F-4D97-AF65-F5344CB8AC3E}">
        <p14:creationId xmlns:p14="http://schemas.microsoft.com/office/powerpoint/2010/main" val="378538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dirty="0">
                <a:cs typeface="Tahoma" charset="0"/>
              </a:rPr>
              <a:t>Preparing </a:t>
            </a:r>
            <a:r>
              <a:rPr lang="en-US" sz="4000" dirty="0" smtClean="0">
                <a:cs typeface="Tahoma" charset="0"/>
              </a:rPr>
              <a:t>To </a:t>
            </a:r>
            <a:r>
              <a:rPr lang="en-US" sz="4000" dirty="0">
                <a:cs typeface="Tahoma" charset="0"/>
              </a:rPr>
              <a:t>Lead</a:t>
            </a:r>
          </a:p>
        </p:txBody>
      </p:sp>
      <p:sp>
        <p:nvSpPr>
          <p:cNvPr id="16387" name="Rectangle 3"/>
          <p:cNvSpPr>
            <a:spLocks noGrp="1" noChangeArrowheads="1"/>
          </p:cNvSpPr>
          <p:nvPr>
            <p:ph idx="1"/>
          </p:nvPr>
        </p:nvSpPr>
        <p:spPr/>
        <p:txBody>
          <a:bodyPr>
            <a:noAutofit/>
          </a:bodyPr>
          <a:lstStyle/>
          <a:p>
            <a:pPr marL="0" indent="0">
              <a:spcBef>
                <a:spcPts val="0"/>
              </a:spcBef>
              <a:spcAft>
                <a:spcPts val="1200"/>
              </a:spcAft>
              <a:buClr>
                <a:schemeClr val="accent5">
                  <a:lumMod val="75000"/>
                </a:schemeClr>
              </a:buClr>
              <a:buNone/>
            </a:pPr>
            <a:r>
              <a:rPr lang="en-US" dirty="0" smtClean="0"/>
              <a:t>The Premortem Exercise helps you– </a:t>
            </a:r>
          </a:p>
          <a:p>
            <a:pPr>
              <a:spcBef>
                <a:spcPts val="0"/>
              </a:spcBef>
              <a:spcAft>
                <a:spcPts val="1200"/>
              </a:spcAft>
            </a:pPr>
            <a:r>
              <a:rPr lang="en-US" sz="2800" dirty="0"/>
              <a:t>I</a:t>
            </a:r>
            <a:r>
              <a:rPr lang="en-US" sz="2800" dirty="0" smtClean="0"/>
              <a:t>magine </a:t>
            </a:r>
            <a:r>
              <a:rPr lang="en-US" sz="2800" dirty="0"/>
              <a:t>the project has </a:t>
            </a:r>
            <a:r>
              <a:rPr lang="en-US" sz="2800" dirty="0" smtClean="0"/>
              <a:t>failed </a:t>
            </a:r>
          </a:p>
          <a:p>
            <a:pPr>
              <a:spcBef>
                <a:spcPts val="0"/>
              </a:spcBef>
              <a:spcAft>
                <a:spcPts val="1200"/>
              </a:spcAft>
            </a:pPr>
            <a:r>
              <a:rPr lang="en-US" sz="2800" dirty="0"/>
              <a:t>B</a:t>
            </a:r>
            <a:r>
              <a:rPr lang="en-US" sz="2800" dirty="0" smtClean="0"/>
              <a:t>rainstorm contributing factors that led to </a:t>
            </a:r>
            <a:r>
              <a:rPr lang="en-US" sz="2800" dirty="0"/>
              <a:t>this </a:t>
            </a:r>
            <a:r>
              <a:rPr lang="en-US" sz="2800" dirty="0" smtClean="0"/>
              <a:t>failure</a:t>
            </a:r>
          </a:p>
          <a:p>
            <a:pPr>
              <a:spcBef>
                <a:spcPts val="0"/>
              </a:spcBef>
              <a:spcAft>
                <a:spcPts val="1200"/>
              </a:spcAft>
            </a:pPr>
            <a:r>
              <a:rPr lang="en-US" sz="2800" dirty="0"/>
              <a:t>D</a:t>
            </a:r>
            <a:r>
              <a:rPr lang="en-US" sz="2800" dirty="0" smtClean="0"/>
              <a:t>evelop </a:t>
            </a:r>
            <a:r>
              <a:rPr lang="en-US" sz="2800" dirty="0"/>
              <a:t>plans to mitigate these </a:t>
            </a:r>
            <a:r>
              <a:rPr lang="en-US" sz="2800" dirty="0" smtClean="0"/>
              <a:t>barriers to sustaining success</a:t>
            </a:r>
            <a:endParaRPr lang="en-US" sz="2800" dirty="0"/>
          </a:p>
          <a:p>
            <a:pPr>
              <a:spcBef>
                <a:spcPts val="0"/>
              </a:spcBef>
              <a:spcAft>
                <a:spcPts val="1200"/>
              </a:spcAft>
              <a:buClr>
                <a:schemeClr val="accent5">
                  <a:lumMod val="75000"/>
                </a:schemeClr>
              </a:buClr>
            </a:pPr>
            <a:endParaRPr lang="en-US" dirty="0">
              <a:cs typeface="Tahoma" charset="0"/>
            </a:endParaRPr>
          </a:p>
        </p:txBody>
      </p:sp>
    </p:spTree>
    <p:extLst>
      <p:ext uri="{BB962C8B-B14F-4D97-AF65-F5344CB8AC3E}">
        <p14:creationId xmlns:p14="http://schemas.microsoft.com/office/powerpoint/2010/main" val="284892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dirty="0" smtClean="0">
                <a:cs typeface="Tahoma" charset="0"/>
              </a:rPr>
              <a:t>Preparing To Lead</a:t>
            </a:r>
            <a:endParaRPr lang="en-US" sz="4000" baseline="30000" dirty="0">
              <a:cs typeface="Tahoma" charset="0"/>
            </a:endParaRPr>
          </a:p>
        </p:txBody>
      </p:sp>
      <p:sp>
        <p:nvSpPr>
          <p:cNvPr id="16387" name="Rectangle 3"/>
          <p:cNvSpPr>
            <a:spLocks noGrp="1" noChangeArrowheads="1"/>
          </p:cNvSpPr>
          <p:nvPr>
            <p:ph idx="1"/>
          </p:nvPr>
        </p:nvSpPr>
        <p:spPr/>
        <p:txBody>
          <a:bodyPr>
            <a:noAutofit/>
          </a:bodyPr>
          <a:lstStyle/>
          <a:p>
            <a:pPr>
              <a:spcBef>
                <a:spcPts val="0"/>
              </a:spcBef>
              <a:spcAft>
                <a:spcPts val="1200"/>
              </a:spcAft>
            </a:pPr>
            <a:r>
              <a:rPr lang="en-US" dirty="0" smtClean="0">
                <a:cs typeface="Tahoma" charset="0"/>
              </a:rPr>
              <a:t>Identify </a:t>
            </a:r>
            <a:r>
              <a:rPr lang="en-US" dirty="0">
                <a:cs typeface="Tahoma" charset="0"/>
              </a:rPr>
              <a:t>potential barriers </a:t>
            </a:r>
            <a:r>
              <a:rPr lang="en-US" dirty="0" smtClean="0">
                <a:cs typeface="Tahoma" charset="0"/>
              </a:rPr>
              <a:t>and vulnerabilities</a:t>
            </a:r>
          </a:p>
          <a:p>
            <a:pPr>
              <a:spcBef>
                <a:spcPts val="0"/>
              </a:spcBef>
              <a:spcAft>
                <a:spcPts val="1200"/>
              </a:spcAft>
            </a:pPr>
            <a:r>
              <a:rPr lang="en-US" dirty="0" smtClean="0">
                <a:cs typeface="Tahoma" charset="0"/>
              </a:rPr>
              <a:t>Build </a:t>
            </a:r>
            <a:r>
              <a:rPr lang="en-US" dirty="0">
                <a:cs typeface="Tahoma" charset="0"/>
              </a:rPr>
              <a:t>intuition and sensitivity to future </a:t>
            </a:r>
            <a:r>
              <a:rPr lang="en-US" dirty="0" smtClean="0">
                <a:cs typeface="Tahoma" charset="0"/>
              </a:rPr>
              <a:t>problems</a:t>
            </a:r>
            <a:endParaRPr lang="en-US" dirty="0">
              <a:cs typeface="Tahoma" charset="0"/>
            </a:endParaRPr>
          </a:p>
          <a:p>
            <a:pPr>
              <a:spcBef>
                <a:spcPts val="0"/>
              </a:spcBef>
              <a:spcAft>
                <a:spcPts val="1200"/>
              </a:spcAft>
            </a:pPr>
            <a:r>
              <a:rPr lang="en-US" dirty="0">
                <a:cs typeface="Tahoma" charset="0"/>
              </a:rPr>
              <a:t>Encourage team members to speak up during planning stages</a:t>
            </a:r>
          </a:p>
          <a:p>
            <a:pPr>
              <a:spcBef>
                <a:spcPts val="0"/>
              </a:spcBef>
              <a:spcAft>
                <a:spcPts val="1200"/>
              </a:spcAft>
            </a:pPr>
            <a:r>
              <a:rPr lang="en-US" dirty="0" smtClean="0">
                <a:cs typeface="Tahoma" charset="0"/>
              </a:rPr>
              <a:t>Prepare proactive approach to address concerns</a:t>
            </a:r>
          </a:p>
        </p:txBody>
      </p:sp>
    </p:spTree>
    <p:extLst>
      <p:ext uri="{BB962C8B-B14F-4D97-AF65-F5344CB8AC3E}">
        <p14:creationId xmlns:p14="http://schemas.microsoft.com/office/powerpoint/2010/main" val="235940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sz="4000" dirty="0" smtClean="0">
                <a:latin typeface="+mn-lt"/>
                <a:cs typeface="Arial" panose="020B0604020202020204" pitchFamily="34" charset="0"/>
              </a:rPr>
              <a:t>Premortem Exercise</a:t>
            </a:r>
            <a:endParaRPr lang="en-US" sz="4000" dirty="0">
              <a:latin typeface="+mn-lt"/>
              <a:cs typeface="Arial" panose="020B0604020202020204" pitchFamily="34" charset="0"/>
            </a:endParaRPr>
          </a:p>
        </p:txBody>
      </p:sp>
      <p:sp>
        <p:nvSpPr>
          <p:cNvPr id="17411" name="Rectangle 3"/>
          <p:cNvSpPr>
            <a:spLocks noGrp="1" noChangeArrowheads="1"/>
          </p:cNvSpPr>
          <p:nvPr>
            <p:ph idx="1"/>
          </p:nvPr>
        </p:nvSpPr>
        <p:spPr>
          <a:xfrm>
            <a:off x="457200" y="1281684"/>
            <a:ext cx="8229600" cy="4734296"/>
          </a:xfrm>
        </p:spPr>
        <p:txBody>
          <a:bodyPr>
            <a:normAutofit/>
          </a:bodyPr>
          <a:lstStyle/>
          <a:p>
            <a:pPr marL="0" indent="0">
              <a:spcBef>
                <a:spcPts val="0"/>
              </a:spcBef>
              <a:spcAft>
                <a:spcPts val="1200"/>
              </a:spcAft>
              <a:buNone/>
            </a:pPr>
            <a:r>
              <a:rPr lang="en-US" sz="2800" dirty="0">
                <a:solidFill>
                  <a:srgbClr val="4BACC6"/>
                </a:solidFill>
                <a:latin typeface="Arial" panose="020B0604020202020204" pitchFamily="34" charset="0"/>
                <a:cs typeface="Arial" panose="020B0604020202020204" pitchFamily="34" charset="0"/>
              </a:rPr>
              <a:t>Step </a:t>
            </a:r>
            <a:r>
              <a:rPr lang="en-US" sz="2800" dirty="0" smtClean="0">
                <a:solidFill>
                  <a:srgbClr val="4BACC6"/>
                </a:solidFill>
                <a:latin typeface="Arial" panose="020B0604020202020204" pitchFamily="34" charset="0"/>
                <a:cs typeface="Arial" panose="020B0604020202020204" pitchFamily="34" charset="0"/>
              </a:rPr>
              <a:t>1</a:t>
            </a:r>
            <a:endParaRPr lang="en-US" sz="2800" dirty="0" smtClean="0">
              <a:cs typeface="Tahoma" charset="0"/>
            </a:endParaRPr>
          </a:p>
          <a:p>
            <a:pPr>
              <a:spcBef>
                <a:spcPts val="0"/>
              </a:spcBef>
              <a:spcAft>
                <a:spcPts val="1200"/>
              </a:spcAft>
            </a:pPr>
            <a:r>
              <a:rPr lang="en-US" sz="2800" dirty="0" smtClean="0">
                <a:cs typeface="Tahoma" charset="0"/>
              </a:rPr>
              <a:t>Imagine </a:t>
            </a:r>
            <a:r>
              <a:rPr lang="en-US" sz="2800" dirty="0">
                <a:cs typeface="Tahoma" charset="0"/>
              </a:rPr>
              <a:t>that </a:t>
            </a:r>
            <a:r>
              <a:rPr lang="en-US" sz="2800" dirty="0" smtClean="0">
                <a:cs typeface="Tahoma" charset="0"/>
              </a:rPr>
              <a:t>you </a:t>
            </a:r>
            <a:r>
              <a:rPr lang="en-US" sz="2800" dirty="0">
                <a:cs typeface="Tahoma" charset="0"/>
              </a:rPr>
              <a:t>are 2 years into the </a:t>
            </a:r>
            <a:r>
              <a:rPr lang="en-US" sz="2800" dirty="0" smtClean="0">
                <a:cs typeface="Tahoma" charset="0"/>
              </a:rPr>
              <a:t>future, and </a:t>
            </a:r>
            <a:r>
              <a:rPr lang="en-US" sz="2800" dirty="0">
                <a:cs typeface="Tahoma" charset="0"/>
              </a:rPr>
              <a:t>despite all of the </a:t>
            </a:r>
            <a:r>
              <a:rPr lang="en-US" sz="2800" dirty="0" smtClean="0">
                <a:cs typeface="Tahoma" charset="0"/>
              </a:rPr>
              <a:t>team’s </a:t>
            </a:r>
            <a:r>
              <a:rPr lang="en-US" sz="2800" dirty="0">
                <a:cs typeface="Tahoma" charset="0"/>
              </a:rPr>
              <a:t>efforts, </a:t>
            </a:r>
            <a:r>
              <a:rPr lang="en-US" sz="2800" dirty="0" smtClean="0">
                <a:cs typeface="Tahoma" charset="0"/>
              </a:rPr>
              <a:t>the surgical safety program has </a:t>
            </a:r>
            <a:r>
              <a:rPr lang="en-US" sz="2800" dirty="0">
                <a:cs typeface="Tahoma" charset="0"/>
              </a:rPr>
              <a:t>failed—</a:t>
            </a:r>
            <a:r>
              <a:rPr lang="en-US" sz="2800" dirty="0" smtClean="0">
                <a:cs typeface="Tahoma" charset="0"/>
              </a:rPr>
              <a:t>catastrophically </a:t>
            </a:r>
          </a:p>
          <a:p>
            <a:pPr>
              <a:spcBef>
                <a:spcPts val="0"/>
              </a:spcBef>
              <a:spcAft>
                <a:spcPts val="1200"/>
              </a:spcAft>
            </a:pPr>
            <a:r>
              <a:rPr lang="en-US" sz="2800" dirty="0" smtClean="0">
                <a:cs typeface="Tahoma" charset="0"/>
              </a:rPr>
              <a:t>Many things </a:t>
            </a:r>
            <a:r>
              <a:rPr lang="en-US" sz="2800" dirty="0">
                <a:cs typeface="Tahoma" charset="0"/>
              </a:rPr>
              <a:t>have gone completely </a:t>
            </a:r>
            <a:r>
              <a:rPr lang="en-US" sz="2800" dirty="0" smtClean="0">
                <a:cs typeface="Tahoma" charset="0"/>
              </a:rPr>
              <a:t>wrong</a:t>
            </a:r>
            <a:endParaRPr lang="en-US" sz="2800" dirty="0">
              <a:cs typeface="Tahoma" charset="0"/>
            </a:endParaRPr>
          </a:p>
          <a:p>
            <a:pPr>
              <a:spcBef>
                <a:spcPts val="0"/>
              </a:spcBef>
              <a:spcAft>
                <a:spcPts val="1200"/>
              </a:spcAft>
            </a:pPr>
            <a:r>
              <a:rPr lang="en-US" sz="2800" dirty="0" smtClean="0">
                <a:cs typeface="Tahoma" charset="0"/>
              </a:rPr>
              <a:t>Ask your team: </a:t>
            </a:r>
            <a:endParaRPr lang="en-US" sz="2800" dirty="0">
              <a:cs typeface="Tahoma" charset="0"/>
            </a:endParaRPr>
          </a:p>
          <a:p>
            <a:pPr lvl="1">
              <a:spcBef>
                <a:spcPts val="0"/>
              </a:spcBef>
              <a:spcAft>
                <a:spcPts val="1200"/>
              </a:spcAft>
              <a:buClr>
                <a:schemeClr val="accent5"/>
              </a:buClr>
            </a:pPr>
            <a:r>
              <a:rPr lang="en-US" dirty="0">
                <a:cs typeface="Tahoma" charset="0"/>
              </a:rPr>
              <a:t>What does the </a:t>
            </a:r>
            <a:r>
              <a:rPr lang="en-US" dirty="0" smtClean="0">
                <a:cs typeface="Tahoma" charset="0"/>
              </a:rPr>
              <a:t>worst-case </a:t>
            </a:r>
            <a:r>
              <a:rPr lang="en-US" dirty="0">
                <a:cs typeface="Tahoma" charset="0"/>
              </a:rPr>
              <a:t>scenario</a:t>
            </a:r>
            <a:r>
              <a:rPr lang="en-US" b="1" dirty="0">
                <a:cs typeface="Tahoma" charset="0"/>
              </a:rPr>
              <a:t> </a:t>
            </a:r>
            <a:r>
              <a:rPr lang="en-US" dirty="0">
                <a:cs typeface="Tahoma" charset="0"/>
              </a:rPr>
              <a:t>look </a:t>
            </a:r>
            <a:r>
              <a:rPr lang="en-US" dirty="0" smtClean="0">
                <a:cs typeface="Tahoma" charset="0"/>
              </a:rPr>
              <a:t>like</a:t>
            </a:r>
            <a:r>
              <a:rPr lang="en-US" dirty="0">
                <a:cs typeface="Tahoma" charset="0"/>
              </a:rPr>
              <a:t> </a:t>
            </a:r>
            <a:r>
              <a:rPr lang="en-US" dirty="0" smtClean="0">
                <a:cs typeface="Tahoma" charset="0"/>
              </a:rPr>
              <a:t>for you and your patients?</a:t>
            </a:r>
            <a:endParaRPr lang="en-US" dirty="0">
              <a:cs typeface="Tahoma" charset="0"/>
            </a:endParaRPr>
          </a:p>
        </p:txBody>
      </p:sp>
      <p:sp>
        <p:nvSpPr>
          <p:cNvPr id="8" name="Rectangle 2"/>
          <p:cNvSpPr txBox="1">
            <a:spLocks noChangeArrowheads="1"/>
          </p:cNvSpPr>
          <p:nvPr/>
        </p:nvSpPr>
        <p:spPr>
          <a:xfrm>
            <a:off x="457200" y="914400"/>
            <a:ext cx="7249886"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cs typeface="Tahoma" charset="0"/>
            </a:endParaRPr>
          </a:p>
        </p:txBody>
      </p:sp>
    </p:spTree>
    <p:extLst>
      <p:ext uri="{BB962C8B-B14F-4D97-AF65-F5344CB8AC3E}">
        <p14:creationId xmlns:p14="http://schemas.microsoft.com/office/powerpoint/2010/main" val="33697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sz="4000" dirty="0" smtClean="0">
                <a:latin typeface="+mn-lt"/>
                <a:cs typeface="Arial" panose="020B0604020202020204" pitchFamily="34" charset="0"/>
              </a:rPr>
              <a:t>Premortem Exercise</a:t>
            </a:r>
            <a:endParaRPr lang="en-US" sz="4000" dirty="0">
              <a:latin typeface="+mn-lt"/>
              <a:cs typeface="Arial" panose="020B0604020202020204" pitchFamily="34" charset="0"/>
            </a:endParaRPr>
          </a:p>
        </p:txBody>
      </p:sp>
      <p:sp>
        <p:nvSpPr>
          <p:cNvPr id="18435" name="Rectangle 3"/>
          <p:cNvSpPr>
            <a:spLocks noGrp="1" noChangeArrowheads="1"/>
          </p:cNvSpPr>
          <p:nvPr>
            <p:ph idx="1"/>
          </p:nvPr>
        </p:nvSpPr>
        <p:spPr>
          <a:xfrm>
            <a:off x="457200" y="1295400"/>
            <a:ext cx="8229600" cy="4734296"/>
          </a:xfrm>
        </p:spPr>
        <p:txBody>
          <a:bodyPr>
            <a:normAutofit/>
          </a:bodyPr>
          <a:lstStyle/>
          <a:p>
            <a:pPr marL="0" indent="0">
              <a:spcBef>
                <a:spcPts val="0"/>
              </a:spcBef>
              <a:spcAft>
                <a:spcPts val="1200"/>
              </a:spcAft>
              <a:buNone/>
            </a:pPr>
            <a:r>
              <a:rPr lang="en-US" sz="2800" dirty="0">
                <a:solidFill>
                  <a:srgbClr val="4BACC6"/>
                </a:solidFill>
                <a:latin typeface="Arial" panose="020B0604020202020204" pitchFamily="34" charset="0"/>
                <a:cs typeface="Arial" panose="020B0604020202020204" pitchFamily="34" charset="0"/>
              </a:rPr>
              <a:t>Step </a:t>
            </a:r>
            <a:r>
              <a:rPr lang="en-US" sz="2800" dirty="0" smtClean="0">
                <a:solidFill>
                  <a:srgbClr val="4BACC6"/>
                </a:solidFill>
                <a:latin typeface="Arial" panose="020B0604020202020204" pitchFamily="34" charset="0"/>
                <a:cs typeface="Arial" panose="020B0604020202020204" pitchFamily="34" charset="0"/>
              </a:rPr>
              <a:t>2</a:t>
            </a:r>
            <a:endParaRPr lang="en-US" sz="2800" dirty="0" smtClean="0">
              <a:cs typeface="Tahoma" charset="0"/>
            </a:endParaRPr>
          </a:p>
          <a:p>
            <a:pPr>
              <a:spcBef>
                <a:spcPts val="0"/>
              </a:spcBef>
              <a:spcAft>
                <a:spcPts val="1200"/>
              </a:spcAft>
            </a:pPr>
            <a:r>
              <a:rPr lang="en-US" sz="2800" dirty="0" smtClean="0">
                <a:cs typeface="Tahoma" charset="0"/>
              </a:rPr>
              <a:t>Generate </a:t>
            </a:r>
            <a:r>
              <a:rPr lang="en-US" sz="2800" dirty="0">
                <a:cs typeface="Tahoma" charset="0"/>
              </a:rPr>
              <a:t>the reasons for </a:t>
            </a:r>
            <a:r>
              <a:rPr lang="en-US" sz="2800" dirty="0" smtClean="0">
                <a:cs typeface="Tahoma" charset="0"/>
              </a:rPr>
              <a:t>this failure to sustain improvements</a:t>
            </a:r>
            <a:endParaRPr lang="en-US" sz="2800" dirty="0">
              <a:cs typeface="Tahoma" charset="0"/>
            </a:endParaRPr>
          </a:p>
          <a:p>
            <a:pPr>
              <a:spcBef>
                <a:spcPts val="0"/>
              </a:spcBef>
              <a:spcAft>
                <a:spcPts val="1200"/>
              </a:spcAft>
            </a:pPr>
            <a:r>
              <a:rPr lang="en-US" sz="2800" dirty="0">
                <a:cs typeface="Tahoma" charset="0"/>
              </a:rPr>
              <a:t>Spend </a:t>
            </a:r>
            <a:r>
              <a:rPr lang="en-US" sz="2800" dirty="0" smtClean="0">
                <a:cs typeface="Tahoma" charset="0"/>
              </a:rPr>
              <a:t>10 </a:t>
            </a:r>
            <a:r>
              <a:rPr lang="en-US" sz="2800" dirty="0">
                <a:cs typeface="Tahoma" charset="0"/>
              </a:rPr>
              <a:t>minutes </a:t>
            </a:r>
            <a:r>
              <a:rPr lang="en-US" sz="2800" dirty="0" smtClean="0">
                <a:cs typeface="Tahoma" charset="0"/>
              </a:rPr>
              <a:t>recording </a:t>
            </a:r>
            <a:r>
              <a:rPr lang="en-US" sz="2800" dirty="0">
                <a:cs typeface="Tahoma" charset="0"/>
              </a:rPr>
              <a:t>the reasons </a:t>
            </a:r>
            <a:r>
              <a:rPr lang="en-US" sz="2800" dirty="0" smtClean="0">
                <a:cs typeface="Tahoma" charset="0"/>
              </a:rPr>
              <a:t>that could cause this failure</a:t>
            </a:r>
            <a:endParaRPr lang="en-US" sz="2800" dirty="0">
              <a:cs typeface="Tahoma" charset="0"/>
            </a:endParaRPr>
          </a:p>
          <a:p>
            <a:pPr>
              <a:spcBef>
                <a:spcPts val="0"/>
              </a:spcBef>
              <a:spcAft>
                <a:spcPts val="1200"/>
              </a:spcAft>
            </a:pPr>
            <a:r>
              <a:rPr lang="en-US" sz="2800" dirty="0" smtClean="0">
                <a:cs typeface="Tahoma" charset="0"/>
              </a:rPr>
              <a:t>Ask your team: </a:t>
            </a:r>
          </a:p>
          <a:p>
            <a:pPr lvl="1">
              <a:spcBef>
                <a:spcPts val="0"/>
              </a:spcBef>
              <a:spcAft>
                <a:spcPts val="1200"/>
              </a:spcAft>
              <a:buClr>
                <a:schemeClr val="accent5">
                  <a:lumMod val="75000"/>
                </a:schemeClr>
              </a:buClr>
            </a:pPr>
            <a:r>
              <a:rPr lang="en-US" dirty="0" smtClean="0">
                <a:cs typeface="Tahoma" charset="0"/>
              </a:rPr>
              <a:t>What </a:t>
            </a:r>
            <a:r>
              <a:rPr lang="en-US" dirty="0">
                <a:cs typeface="Tahoma" charset="0"/>
              </a:rPr>
              <a:t>could have caused our project to fail?</a:t>
            </a:r>
          </a:p>
        </p:txBody>
      </p:sp>
      <p:sp>
        <p:nvSpPr>
          <p:cNvPr id="8" name="Rectangle 2"/>
          <p:cNvSpPr txBox="1">
            <a:spLocks noChangeArrowheads="1"/>
          </p:cNvSpPr>
          <p:nvPr/>
        </p:nvSpPr>
        <p:spPr>
          <a:xfrm>
            <a:off x="457200" y="914400"/>
            <a:ext cx="7249886"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cs typeface="Tahoma" charset="0"/>
            </a:endParaRPr>
          </a:p>
        </p:txBody>
      </p:sp>
    </p:spTree>
    <p:extLst>
      <p:ext uri="{BB962C8B-B14F-4D97-AF65-F5344CB8AC3E}">
        <p14:creationId xmlns:p14="http://schemas.microsoft.com/office/powerpoint/2010/main" val="105172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4000" dirty="0" smtClean="0">
                <a:latin typeface="Calibri"/>
                <a:cs typeface="Calibri"/>
              </a:rPr>
              <a:t>Premortem Exercise</a:t>
            </a:r>
            <a:endParaRPr lang="en-US" sz="4000" dirty="0">
              <a:latin typeface="Calibri"/>
              <a:cs typeface="Calibri"/>
            </a:endParaRPr>
          </a:p>
        </p:txBody>
      </p:sp>
      <p:sp>
        <p:nvSpPr>
          <p:cNvPr id="19459" name="Rectangle 3"/>
          <p:cNvSpPr>
            <a:spLocks noGrp="1" noChangeArrowheads="1"/>
          </p:cNvSpPr>
          <p:nvPr>
            <p:ph idx="1"/>
          </p:nvPr>
        </p:nvSpPr>
        <p:spPr>
          <a:xfrm>
            <a:off x="457200" y="1245108"/>
            <a:ext cx="8229600" cy="4734296"/>
          </a:xfrm>
        </p:spPr>
        <p:txBody>
          <a:bodyPr>
            <a:normAutofit/>
          </a:bodyPr>
          <a:lstStyle/>
          <a:p>
            <a:pPr marL="0" indent="0">
              <a:spcBef>
                <a:spcPts val="0"/>
              </a:spcBef>
              <a:spcAft>
                <a:spcPts val="1200"/>
              </a:spcAft>
              <a:buNone/>
            </a:pPr>
            <a:r>
              <a:rPr lang="en-US" sz="2800" dirty="0">
                <a:solidFill>
                  <a:srgbClr val="4BACC6"/>
                </a:solidFill>
                <a:latin typeface="Arial" panose="020B0604020202020204" pitchFamily="34" charset="0"/>
                <a:cs typeface="Arial" panose="020B0604020202020204" pitchFamily="34" charset="0"/>
              </a:rPr>
              <a:t>Step </a:t>
            </a:r>
            <a:r>
              <a:rPr lang="en-US" sz="2800" dirty="0" smtClean="0">
                <a:solidFill>
                  <a:srgbClr val="4BACC6"/>
                </a:solidFill>
                <a:latin typeface="Arial" panose="020B0604020202020204" pitchFamily="34" charset="0"/>
                <a:cs typeface="Arial" panose="020B0604020202020204" pitchFamily="34" charset="0"/>
              </a:rPr>
              <a:t>3</a:t>
            </a:r>
            <a:endParaRPr lang="en-US" sz="2800" dirty="0" smtClean="0">
              <a:cs typeface="Tahoma" charset="0"/>
            </a:endParaRPr>
          </a:p>
          <a:p>
            <a:pPr>
              <a:spcBef>
                <a:spcPts val="0"/>
              </a:spcBef>
              <a:spcAft>
                <a:spcPts val="1200"/>
              </a:spcAft>
            </a:pPr>
            <a:r>
              <a:rPr lang="en-US" sz="2800" dirty="0" smtClean="0">
                <a:cs typeface="Tahoma" charset="0"/>
              </a:rPr>
              <a:t>Identify the level of concern for each reason</a:t>
            </a:r>
          </a:p>
          <a:p>
            <a:pPr>
              <a:spcBef>
                <a:spcPts val="0"/>
              </a:spcBef>
              <a:spcAft>
                <a:spcPts val="1200"/>
              </a:spcAft>
            </a:pPr>
            <a:r>
              <a:rPr lang="en-US" sz="2800" dirty="0" smtClean="0">
                <a:cs typeface="Tahoma" charset="0"/>
              </a:rPr>
              <a:t>Use a scale of 1 to 5</a:t>
            </a:r>
          </a:p>
        </p:txBody>
      </p:sp>
      <p:sp>
        <p:nvSpPr>
          <p:cNvPr id="6" name="Rectangle 2"/>
          <p:cNvSpPr txBox="1">
            <a:spLocks noChangeArrowheads="1"/>
          </p:cNvSpPr>
          <p:nvPr/>
        </p:nvSpPr>
        <p:spPr>
          <a:xfrm>
            <a:off x="457200" y="914400"/>
            <a:ext cx="7249886"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cs typeface="Tahoma" charset="0"/>
            </a:endParaRPr>
          </a:p>
        </p:txBody>
      </p:sp>
      <p:grpSp>
        <p:nvGrpSpPr>
          <p:cNvPr id="8" name="Group 7" descr="Scale of 1 to 5 where&#10;&#10;1 Lowest&#10;2&#10;3 Moderate&#10;4&#10;5 Highest" title="Levels of Concern (Likert scale)"/>
          <p:cNvGrpSpPr/>
          <p:nvPr/>
        </p:nvGrpSpPr>
        <p:grpSpPr>
          <a:xfrm>
            <a:off x="1021977" y="3505200"/>
            <a:ext cx="7100047" cy="2514600"/>
            <a:chOff x="838200" y="3429000"/>
            <a:chExt cx="7315200" cy="2590800"/>
          </a:xfrm>
        </p:grpSpPr>
        <p:grpSp>
          <p:nvGrpSpPr>
            <p:cNvPr id="5" name="Group 4"/>
            <p:cNvGrpSpPr/>
            <p:nvPr/>
          </p:nvGrpSpPr>
          <p:grpSpPr>
            <a:xfrm>
              <a:off x="1025546" y="3694127"/>
              <a:ext cx="6940509" cy="2249473"/>
              <a:chOff x="1646282" y="3048000"/>
              <a:chExt cx="6940509" cy="2249473"/>
            </a:xfrm>
          </p:grpSpPr>
          <p:grpSp>
            <p:nvGrpSpPr>
              <p:cNvPr id="21" name="Group 20"/>
              <p:cNvGrpSpPr>
                <a:grpSpLocks/>
              </p:cNvGrpSpPr>
              <p:nvPr/>
            </p:nvGrpSpPr>
            <p:grpSpPr bwMode="auto">
              <a:xfrm>
                <a:off x="1646282" y="3581400"/>
                <a:ext cx="6940509" cy="1716073"/>
                <a:chOff x="190" y="0"/>
                <a:chExt cx="59216" cy="8763"/>
              </a:xfrm>
            </p:grpSpPr>
            <p:sp>
              <p:nvSpPr>
                <p:cNvPr id="22" name="Text Box 14" descr="A line scale that displays the level of concern&#10;The scale runs from lowest to moderate to highest level of concern&#10;The scale is numbered from 1 to 5."/>
                <p:cNvSpPr txBox="1">
                  <a:spLocks noChangeArrowheads="1"/>
                </p:cNvSpPr>
                <p:nvPr/>
              </p:nvSpPr>
              <p:spPr bwMode="auto">
                <a:xfrm>
                  <a:off x="447" y="0"/>
                  <a:ext cx="58959" cy="8763"/>
                </a:xfrm>
                <a:prstGeom prst="rect">
                  <a:avLst/>
                </a:prstGeom>
                <a:solidFill>
                  <a:srgbClr val="FFFFFF"/>
                </a:solidFill>
                <a:ln w="6350">
                  <a:noFill/>
                  <a:miter lim="800000"/>
                  <a:headEnd/>
                  <a:tailEnd/>
                </a:ln>
              </p:spPr>
              <p:txBody>
                <a:bodyPr rot="0" vert="horz" wrap="square" lIns="91440" tIns="45720" rIns="91440" bIns="45720" anchor="t" anchorCtr="0" upright="1">
                  <a:noAutofit/>
                </a:bodyPr>
                <a:lstStyle/>
                <a:p>
                  <a:pPr marL="0" marR="0">
                    <a:spcBef>
                      <a:spcPts val="0"/>
                    </a:spcBef>
                    <a:spcAft>
                      <a:spcPts val="0"/>
                    </a:spcAft>
                    <a:tabLst>
                      <a:tab pos="3203575" algn="ctr"/>
                      <a:tab pos="6451600" algn="dec"/>
                    </a:tabLst>
                  </a:pPr>
                  <a:r>
                    <a:rPr lang="en-US" dirty="0" smtClean="0">
                      <a:effectLst/>
                      <a:latin typeface="Calibri"/>
                      <a:ea typeface="Calibri"/>
                      <a:cs typeface="Times New Roman"/>
                    </a:rPr>
                    <a:t>Lowest	Moderate</a:t>
                  </a:r>
                  <a:r>
                    <a:rPr lang="en-US" dirty="0">
                      <a:effectLst/>
                      <a:latin typeface="Calibri"/>
                      <a:ea typeface="Calibri"/>
                      <a:cs typeface="Times New Roman"/>
                    </a:rPr>
                    <a:t>	</a:t>
                  </a:r>
                  <a:r>
                    <a:rPr lang="en-US" dirty="0" smtClean="0">
                      <a:effectLst/>
                      <a:latin typeface="Calibri"/>
                      <a:ea typeface="Calibri"/>
                      <a:cs typeface="Times New Roman"/>
                    </a:rPr>
                    <a:t>Highest </a:t>
                  </a:r>
                  <a:endParaRPr lang="en-US" dirty="0">
                    <a:effectLst/>
                    <a:latin typeface="Calibri"/>
                    <a:ea typeface="Calibri"/>
                    <a:cs typeface="Times New Roman"/>
                  </a:endParaRPr>
                </a:p>
                <a:p>
                  <a:pPr marL="0" marR="0">
                    <a:spcBef>
                      <a:spcPts val="0"/>
                    </a:spcBef>
                    <a:spcAft>
                      <a:spcPts val="0"/>
                    </a:spcAft>
                    <a:tabLst>
                      <a:tab pos="1371600" algn="ctr"/>
                      <a:tab pos="2743200" algn="ctr"/>
                      <a:tab pos="4114800" algn="ctr"/>
                      <a:tab pos="5429250" algn="ctr"/>
                    </a:tabLst>
                  </a:pPr>
                  <a:r>
                    <a:rPr lang="en-US" b="1" dirty="0">
                      <a:effectLst/>
                      <a:latin typeface="Calibri"/>
                      <a:ea typeface="Calibri"/>
                      <a:cs typeface="Times New Roman"/>
                    </a:rPr>
                    <a:t> </a:t>
                  </a:r>
                  <a:endParaRPr lang="en-US" dirty="0">
                    <a:effectLst/>
                    <a:latin typeface="Calibri"/>
                    <a:ea typeface="Calibri"/>
                    <a:cs typeface="Times New Roman"/>
                  </a:endParaRPr>
                </a:p>
              </p:txBody>
            </p:sp>
            <p:grpSp>
              <p:nvGrpSpPr>
                <p:cNvPr id="23" name="Group 22"/>
                <p:cNvGrpSpPr>
                  <a:grpSpLocks/>
                </p:cNvGrpSpPr>
                <p:nvPr/>
              </p:nvGrpSpPr>
              <p:grpSpPr bwMode="auto">
                <a:xfrm>
                  <a:off x="190" y="2476"/>
                  <a:ext cx="57290" cy="5492"/>
                  <a:chOff x="0" y="0"/>
                  <a:chExt cx="57289" cy="5492"/>
                </a:xfrm>
              </p:grpSpPr>
              <p:grpSp>
                <p:nvGrpSpPr>
                  <p:cNvPr id="24" name="Group 23"/>
                  <p:cNvGrpSpPr>
                    <a:grpSpLocks/>
                  </p:cNvGrpSpPr>
                  <p:nvPr/>
                </p:nvGrpSpPr>
                <p:grpSpPr bwMode="auto">
                  <a:xfrm>
                    <a:off x="1714" y="0"/>
                    <a:ext cx="54007" cy="2571"/>
                    <a:chOff x="0" y="0"/>
                    <a:chExt cx="54006" cy="2571"/>
                  </a:xfrm>
                </p:grpSpPr>
                <p:cxnSp>
                  <p:nvCxnSpPr>
                    <p:cNvPr id="30" name="Straight Connector 29"/>
                    <p:cNvCxnSpPr/>
                    <p:nvPr/>
                  </p:nvCxnSpPr>
                  <p:spPr bwMode="auto">
                    <a:xfrm>
                      <a:off x="0" y="1333"/>
                      <a:ext cx="5400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1" name="Straight Connector 30"/>
                    <p:cNvCxnSpPr/>
                    <p:nvPr/>
                  </p:nvCxnSpPr>
                  <p:spPr bwMode="auto">
                    <a:xfrm>
                      <a:off x="0" y="95"/>
                      <a:ext cx="0" cy="2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2" name="Straight Connector 31"/>
                    <p:cNvCxnSpPr/>
                    <p:nvPr/>
                  </p:nvCxnSpPr>
                  <p:spPr bwMode="auto">
                    <a:xfrm>
                      <a:off x="12858" y="0"/>
                      <a:ext cx="0" cy="2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Straight Connector 32"/>
                    <p:cNvCxnSpPr/>
                    <p:nvPr/>
                  </p:nvCxnSpPr>
                  <p:spPr bwMode="auto">
                    <a:xfrm>
                      <a:off x="53911" y="95"/>
                      <a:ext cx="0" cy="2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Straight Connector 33"/>
                    <p:cNvCxnSpPr/>
                    <p:nvPr/>
                  </p:nvCxnSpPr>
                  <p:spPr bwMode="auto">
                    <a:xfrm>
                      <a:off x="26384" y="95"/>
                      <a:ext cx="0" cy="2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Straight Connector 34"/>
                    <p:cNvCxnSpPr/>
                    <p:nvPr/>
                  </p:nvCxnSpPr>
                  <p:spPr bwMode="auto">
                    <a:xfrm>
                      <a:off x="40195" y="95"/>
                      <a:ext cx="0" cy="2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25" name="Text Box 8"/>
                  <p:cNvSpPr txBox="1">
                    <a:spLocks noChangeArrowheads="1"/>
                  </p:cNvSpPr>
                  <p:nvPr/>
                </p:nvSpPr>
                <p:spPr bwMode="auto">
                  <a:xfrm>
                    <a:off x="0" y="2571"/>
                    <a:ext cx="3473"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dirty="0">
                        <a:effectLst/>
                        <a:latin typeface="Calibri"/>
                        <a:ea typeface="Calibri"/>
                        <a:cs typeface="Times New Roman"/>
                      </a:rPr>
                      <a:t>1</a:t>
                    </a:r>
                  </a:p>
                </p:txBody>
              </p:sp>
              <p:sp>
                <p:nvSpPr>
                  <p:cNvPr id="26" name="Text Box 9"/>
                  <p:cNvSpPr txBox="1">
                    <a:spLocks noChangeArrowheads="1"/>
                  </p:cNvSpPr>
                  <p:nvPr/>
                </p:nvSpPr>
                <p:spPr bwMode="auto">
                  <a:xfrm>
                    <a:off x="12858" y="2571"/>
                    <a:ext cx="3474"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dirty="0">
                        <a:effectLst/>
                        <a:latin typeface="Calibri"/>
                        <a:ea typeface="Calibri"/>
                        <a:cs typeface="Times New Roman"/>
                      </a:rPr>
                      <a:t>2</a:t>
                    </a:r>
                  </a:p>
                </p:txBody>
              </p:sp>
              <p:sp>
                <p:nvSpPr>
                  <p:cNvPr id="27" name="Text Box 10"/>
                  <p:cNvSpPr txBox="1">
                    <a:spLocks noChangeArrowheads="1"/>
                  </p:cNvSpPr>
                  <p:nvPr/>
                </p:nvSpPr>
                <p:spPr bwMode="auto">
                  <a:xfrm>
                    <a:off x="26384" y="2571"/>
                    <a:ext cx="3473"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dirty="0">
                        <a:effectLst/>
                        <a:latin typeface="Calibri"/>
                        <a:ea typeface="Calibri"/>
                        <a:cs typeface="Times New Roman"/>
                      </a:rPr>
                      <a:t>3</a:t>
                    </a:r>
                  </a:p>
                </p:txBody>
              </p:sp>
              <p:sp>
                <p:nvSpPr>
                  <p:cNvPr id="28" name="Text Box 11"/>
                  <p:cNvSpPr txBox="1">
                    <a:spLocks noChangeArrowheads="1"/>
                  </p:cNvSpPr>
                  <p:nvPr/>
                </p:nvSpPr>
                <p:spPr bwMode="auto">
                  <a:xfrm>
                    <a:off x="40195" y="2571"/>
                    <a:ext cx="3473"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dirty="0">
                        <a:effectLst/>
                        <a:latin typeface="Calibri"/>
                        <a:ea typeface="Calibri"/>
                        <a:cs typeface="Times New Roman"/>
                      </a:rPr>
                      <a:t>4</a:t>
                    </a:r>
                  </a:p>
                </p:txBody>
              </p:sp>
              <p:sp>
                <p:nvSpPr>
                  <p:cNvPr id="29" name="Text Box 12"/>
                  <p:cNvSpPr txBox="1">
                    <a:spLocks noChangeArrowheads="1"/>
                  </p:cNvSpPr>
                  <p:nvPr/>
                </p:nvSpPr>
                <p:spPr bwMode="auto">
                  <a:xfrm>
                    <a:off x="53816" y="2571"/>
                    <a:ext cx="3473"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2400" dirty="0">
                        <a:effectLst/>
                        <a:latin typeface="Calibri"/>
                        <a:ea typeface="Calibri"/>
                        <a:cs typeface="Times New Roman"/>
                      </a:rPr>
                      <a:t>5</a:t>
                    </a:r>
                  </a:p>
                </p:txBody>
              </p:sp>
            </p:grpSp>
          </p:grpSp>
          <p:sp>
            <p:nvSpPr>
              <p:cNvPr id="2" name="TextBox 1"/>
              <p:cNvSpPr txBox="1"/>
              <p:nvPr/>
            </p:nvSpPr>
            <p:spPr>
              <a:xfrm>
                <a:off x="3884287" y="3048000"/>
                <a:ext cx="2464499" cy="461665"/>
              </a:xfrm>
              <a:prstGeom prst="rect">
                <a:avLst/>
              </a:prstGeom>
              <a:noFill/>
            </p:spPr>
            <p:txBody>
              <a:bodyPr wrap="none" rtlCol="0">
                <a:spAutoFit/>
              </a:bodyPr>
              <a:lstStyle/>
              <a:p>
                <a:r>
                  <a:rPr lang="en-US" sz="2400" b="1" i="1" dirty="0" smtClean="0"/>
                  <a:t>Levels of Concern</a:t>
                </a:r>
                <a:endParaRPr lang="en-US" sz="2400" b="1" i="1" dirty="0"/>
              </a:p>
            </p:txBody>
          </p:sp>
        </p:grpSp>
        <p:sp>
          <p:nvSpPr>
            <p:cNvPr id="7" name="Rectangle 6"/>
            <p:cNvSpPr/>
            <p:nvPr/>
          </p:nvSpPr>
          <p:spPr>
            <a:xfrm>
              <a:off x="838200" y="3429000"/>
              <a:ext cx="7315200" cy="2590800"/>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34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5526</TotalTime>
  <Words>1431</Words>
  <Application>Microsoft Office PowerPoint</Application>
  <PresentationFormat>On-screen Show (4:3)</PresentationFormat>
  <Paragraphs>147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HAI Cusp Slide template</vt:lpstr>
      <vt:lpstr>Sustainability and the Premortem Tool</vt:lpstr>
      <vt:lpstr>Learning Objectives</vt:lpstr>
      <vt:lpstr>Problem Statement</vt:lpstr>
      <vt:lpstr>Preparing To Lead1</vt:lpstr>
      <vt:lpstr>Preparing To Lead</vt:lpstr>
      <vt:lpstr>Preparing To Lead</vt:lpstr>
      <vt:lpstr>Premortem Exercise</vt:lpstr>
      <vt:lpstr>Premortem Exercise</vt:lpstr>
      <vt:lpstr>Premortem Exercise</vt:lpstr>
      <vt:lpstr>Premortem Exercise</vt:lpstr>
      <vt:lpstr>CUSP Premortem Summary</vt:lpstr>
      <vt:lpstr>Discussion</vt:lpstr>
      <vt:lpstr>Discussion Questions</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Premortem for Sustainability</dc:title>
  <dc:subject>AHRQ Safety Program for Surgery;</dc:subject>
  <dc:creator>Agency for Health Care Research and Quality (AHRQ)</dc:creator>
  <cp:keywords>SSI; Safety program for surgery; surgical safety; premortem</cp:keywords>
  <cp:lastModifiedBy>Chris Heidenrich OCKT</cp:lastModifiedBy>
  <cp:revision>79</cp:revision>
  <cp:lastPrinted>2015-02-02T16:57:38Z</cp:lastPrinted>
  <dcterms:created xsi:type="dcterms:W3CDTF">2014-05-21T20:05:58Z</dcterms:created>
  <dcterms:modified xsi:type="dcterms:W3CDTF">2017-11-20T22:41:41Z</dcterms:modified>
  <cp:category>AHRQ Safety Program for Surgery</cp:category>
</cp:coreProperties>
</file>