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25"/>
  </p:notesMasterIdLst>
  <p:sldIdLst>
    <p:sldId id="256" r:id="rId2"/>
    <p:sldId id="302" r:id="rId3"/>
    <p:sldId id="257" r:id="rId4"/>
    <p:sldId id="324" r:id="rId5"/>
    <p:sldId id="308" r:id="rId6"/>
    <p:sldId id="301" r:id="rId7"/>
    <p:sldId id="297" r:id="rId8"/>
    <p:sldId id="314" r:id="rId9"/>
    <p:sldId id="309" r:id="rId10"/>
    <p:sldId id="310" r:id="rId11"/>
    <p:sldId id="311" r:id="rId12"/>
    <p:sldId id="312" r:id="rId13"/>
    <p:sldId id="313" r:id="rId14"/>
    <p:sldId id="315" r:id="rId15"/>
    <p:sldId id="316" r:id="rId16"/>
    <p:sldId id="306" r:id="rId17"/>
    <p:sldId id="307" r:id="rId18"/>
    <p:sldId id="318" r:id="rId19"/>
    <p:sldId id="319" r:id="rId20"/>
    <p:sldId id="323" r:id="rId21"/>
    <p:sldId id="325" r:id="rId22"/>
    <p:sldId id="305"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60">
          <p15:clr>
            <a:srgbClr val="A4A3A4"/>
          </p15:clr>
        </p15:guide>
        <p15:guide id="2" pos="35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s, Tina" initials="TA" lastIdx="8" clrIdx="0"/>
  <p:cmAuthor id="1" name="Wojcik, Anna" initials="AW" lastIdx="14" clrIdx="1"/>
  <p:cmAuthor id="2" name="Heidenrich, Christine (AHRQ/OCKT) (CTR)" initials="HC" lastIdx="27" clrIdx="2"/>
  <p:cmAuthor id="3" name="BarbEdson" initials="BSE" lastIdx="1" clrIdx="3"/>
  <p:cmAuthor id="4" name="Windows User" initials="WU" lastIdx="13" clrIdx="4"/>
  <p:cmAuthor id="5" name="Johnson, Katie" initials="JK"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24F"/>
    <a:srgbClr val="E38989"/>
    <a:srgbClr val="A82828"/>
    <a:srgbClr val="276B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2229" autoAdjust="0"/>
  </p:normalViewPr>
  <p:slideViewPr>
    <p:cSldViewPr snapToGrid="0" snapToObjects="1">
      <p:cViewPr varScale="1">
        <p:scale>
          <a:sx n="66" d="100"/>
          <a:sy n="66" d="100"/>
        </p:scale>
        <p:origin x="-1380" y="-114"/>
      </p:cViewPr>
      <p:guideLst>
        <p:guide orient="horz" pos="3260"/>
        <p:guide pos="354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837AA-FA70-DE40-A63D-4BACA0CD2B3B}" type="datetimeFigureOut">
              <a:rPr lang="en-US" smtClean="0"/>
              <a:t>3/13/2017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517D5-E9BB-DA4C-92BC-0386379B95B6}" type="slidenum">
              <a:rPr lang="en-US" smtClean="0"/>
              <a:t>‹#›</a:t>
            </a:fld>
            <a:endParaRPr lang="en-US" dirty="0"/>
          </a:p>
        </p:txBody>
      </p:sp>
    </p:spTree>
    <p:extLst>
      <p:ext uri="{BB962C8B-B14F-4D97-AF65-F5344CB8AC3E}">
        <p14:creationId xmlns:p14="http://schemas.microsoft.com/office/powerpoint/2010/main" val="4623649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172523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5C517D5-E9BB-DA4C-92BC-0386379B95B6}" type="slidenum">
              <a:rPr lang="en-US" smtClean="0"/>
              <a:t>10</a:t>
            </a:fld>
            <a:endParaRPr lang="en-US" dirty="0"/>
          </a:p>
        </p:txBody>
      </p:sp>
    </p:spTree>
    <p:extLst>
      <p:ext uri="{BB962C8B-B14F-4D97-AF65-F5344CB8AC3E}">
        <p14:creationId xmlns:p14="http://schemas.microsoft.com/office/powerpoint/2010/main" val="160054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C517D5-E9BB-DA4C-92BC-0386379B95B6}" type="slidenum">
              <a:rPr lang="en-US" smtClean="0"/>
              <a:t>11</a:t>
            </a:fld>
            <a:endParaRPr lang="en-US" dirty="0"/>
          </a:p>
        </p:txBody>
      </p:sp>
    </p:spTree>
    <p:extLst>
      <p:ext uri="{BB962C8B-B14F-4D97-AF65-F5344CB8AC3E}">
        <p14:creationId xmlns:p14="http://schemas.microsoft.com/office/powerpoint/2010/main" val="35399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12</a:t>
            </a:fld>
            <a:endParaRPr lang="en-US" dirty="0"/>
          </a:p>
        </p:txBody>
      </p:sp>
    </p:spTree>
    <p:extLst>
      <p:ext uri="{BB962C8B-B14F-4D97-AF65-F5344CB8AC3E}">
        <p14:creationId xmlns:p14="http://schemas.microsoft.com/office/powerpoint/2010/main" val="340990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13</a:t>
            </a:fld>
            <a:endParaRPr lang="en-US" dirty="0"/>
          </a:p>
        </p:txBody>
      </p:sp>
    </p:spTree>
    <p:extLst>
      <p:ext uri="{BB962C8B-B14F-4D97-AF65-F5344CB8AC3E}">
        <p14:creationId xmlns:p14="http://schemas.microsoft.com/office/powerpoint/2010/main" val="26164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14</a:t>
            </a:fld>
            <a:endParaRPr lang="en-US" dirty="0"/>
          </a:p>
        </p:txBody>
      </p:sp>
    </p:spTree>
    <p:extLst>
      <p:ext uri="{BB962C8B-B14F-4D97-AF65-F5344CB8AC3E}">
        <p14:creationId xmlns:p14="http://schemas.microsoft.com/office/powerpoint/2010/main" val="176164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15</a:t>
            </a:fld>
            <a:endParaRPr lang="en-US" dirty="0"/>
          </a:p>
        </p:txBody>
      </p:sp>
    </p:spTree>
    <p:extLst>
      <p:ext uri="{BB962C8B-B14F-4D97-AF65-F5344CB8AC3E}">
        <p14:creationId xmlns:p14="http://schemas.microsoft.com/office/powerpoint/2010/main" val="8162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16</a:t>
            </a:fld>
            <a:endParaRPr lang="en-US" dirty="0"/>
          </a:p>
        </p:txBody>
      </p:sp>
    </p:spTree>
    <p:extLst>
      <p:ext uri="{BB962C8B-B14F-4D97-AF65-F5344CB8AC3E}">
        <p14:creationId xmlns:p14="http://schemas.microsoft.com/office/powerpoint/2010/main" val="1386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 Just Culture</a:t>
            </a:r>
          </a:p>
          <a:p>
            <a:r>
              <a:rPr lang="en-US" dirty="0" smtClean="0"/>
              <a:t>http://www.ahrq.gov/professionals/education/curriculum-tools/cusptoolkit/videos/07a_just_culture/index.html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17</a:t>
            </a:fld>
            <a:endParaRPr lang="en-US" dirty="0"/>
          </a:p>
        </p:txBody>
      </p:sp>
    </p:spTree>
    <p:extLst>
      <p:ext uri="{BB962C8B-B14F-4D97-AF65-F5344CB8AC3E}">
        <p14:creationId xmlns:p14="http://schemas.microsoft.com/office/powerpoint/2010/main" val="420807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11DF1-05D6-42EC-8045-FA2821B2B8DF}" type="slidenum">
              <a:rPr lang="en-US"/>
              <a:pPr fontAlgn="base">
                <a:spcBef>
                  <a:spcPct val="0"/>
                </a:spcBef>
                <a:spcAft>
                  <a:spcPct val="0"/>
                </a:spcAft>
              </a:pPr>
              <a:t>18</a:t>
            </a:fld>
            <a:endParaRPr lang="en-US" dirty="0"/>
          </a:p>
        </p:txBody>
      </p:sp>
    </p:spTree>
    <p:extLst>
      <p:ext uri="{BB962C8B-B14F-4D97-AF65-F5344CB8AC3E}">
        <p14:creationId xmlns:p14="http://schemas.microsoft.com/office/powerpoint/2010/main" val="285378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80B19-D78C-425E-921E-424679BE3F9C}"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37250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a:t>
            </a:fld>
            <a:endParaRPr lang="en-US" dirty="0"/>
          </a:p>
        </p:txBody>
      </p:sp>
    </p:spTree>
    <p:extLst>
      <p:ext uri="{BB962C8B-B14F-4D97-AF65-F5344CB8AC3E}">
        <p14:creationId xmlns:p14="http://schemas.microsoft.com/office/powerpoint/2010/main" val="137667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416CB-262F-4894-86D6-19235BAF6F27}" type="slidenum">
              <a:rPr lang="en-US"/>
              <a:pPr fontAlgn="base">
                <a:spcBef>
                  <a:spcPct val="0"/>
                </a:spcBef>
                <a:spcAft>
                  <a:spcPct val="0"/>
                </a:spcAft>
              </a:pPr>
              <a:t>20</a:t>
            </a:fld>
            <a:endParaRPr lang="en-US" dirty="0"/>
          </a:p>
        </p:txBody>
      </p:sp>
    </p:spTree>
    <p:extLst>
      <p:ext uri="{BB962C8B-B14F-4D97-AF65-F5344CB8AC3E}">
        <p14:creationId xmlns:p14="http://schemas.microsoft.com/office/powerpoint/2010/main" val="2887884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Video 2.4: Building Safety and Quality into the System</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517D5-E9BB-DA4C-92BC-0386379B95B6}" type="slidenum">
              <a:rPr lang="en-US" smtClean="0"/>
              <a:t>21</a:t>
            </a:fld>
            <a:endParaRPr lang="en-US" dirty="0"/>
          </a:p>
        </p:txBody>
      </p:sp>
    </p:spTree>
    <p:extLst>
      <p:ext uri="{BB962C8B-B14F-4D97-AF65-F5344CB8AC3E}">
        <p14:creationId xmlns:p14="http://schemas.microsoft.com/office/powerpoint/2010/main" val="272388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17DB802-9A1C-6848-A462-EE8C3F0836B8}" type="slidenum">
              <a:rPr lang="en-US" smtClean="0"/>
              <a:pPr/>
              <a:t>22</a:t>
            </a:fld>
            <a:endParaRPr lang="en-US" dirty="0"/>
          </a:p>
        </p:txBody>
      </p:sp>
    </p:spTree>
    <p:extLst>
      <p:ext uri="{BB962C8B-B14F-4D97-AF65-F5344CB8AC3E}">
        <p14:creationId xmlns:p14="http://schemas.microsoft.com/office/powerpoint/2010/main" val="3912558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23</a:t>
            </a:fld>
            <a:endParaRPr lang="en-US" dirty="0"/>
          </a:p>
        </p:txBody>
      </p:sp>
    </p:spTree>
    <p:extLst>
      <p:ext uri="{BB962C8B-B14F-4D97-AF65-F5344CB8AC3E}">
        <p14:creationId xmlns:p14="http://schemas.microsoft.com/office/powerpoint/2010/main" val="196298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5C517D5-E9BB-DA4C-92BC-0386379B95B6}" type="slidenum">
              <a:rPr lang="en-US" smtClean="0"/>
              <a:t>3</a:t>
            </a:fld>
            <a:endParaRPr lang="en-US" dirty="0"/>
          </a:p>
        </p:txBody>
      </p:sp>
    </p:spTree>
    <p:extLst>
      <p:ext uri="{BB962C8B-B14F-4D97-AF65-F5344CB8AC3E}">
        <p14:creationId xmlns:p14="http://schemas.microsoft.com/office/powerpoint/2010/main" val="275214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Video 2.1: Importance of Infection Prevention</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5C517D5-E9BB-DA4C-92BC-0386379B95B6}" type="slidenum">
              <a:rPr lang="en-US" smtClean="0"/>
              <a:t>4</a:t>
            </a:fld>
            <a:endParaRPr lang="en-US" dirty="0"/>
          </a:p>
        </p:txBody>
      </p:sp>
    </p:spTree>
    <p:extLst>
      <p:ext uri="{BB962C8B-B14F-4D97-AF65-F5344CB8AC3E}">
        <p14:creationId xmlns:p14="http://schemas.microsoft.com/office/powerpoint/2010/main" val="1595768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5</a:t>
            </a:fld>
            <a:endParaRPr lang="en-US" dirty="0"/>
          </a:p>
        </p:txBody>
      </p:sp>
    </p:spTree>
    <p:extLst>
      <p:ext uri="{BB962C8B-B14F-4D97-AF65-F5344CB8AC3E}">
        <p14:creationId xmlns:p14="http://schemas.microsoft.com/office/powerpoint/2010/main" val="37121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6</a:t>
            </a:fld>
            <a:endParaRPr lang="en-US" dirty="0"/>
          </a:p>
        </p:txBody>
      </p:sp>
    </p:spTree>
    <p:extLst>
      <p:ext uri="{BB962C8B-B14F-4D97-AF65-F5344CB8AC3E}">
        <p14:creationId xmlns:p14="http://schemas.microsoft.com/office/powerpoint/2010/main" val="379158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7</a:t>
            </a:fld>
            <a:endParaRPr lang="en-US" dirty="0"/>
          </a:p>
        </p:txBody>
      </p:sp>
    </p:spTree>
    <p:extLst>
      <p:ext uri="{BB962C8B-B14F-4D97-AF65-F5344CB8AC3E}">
        <p14:creationId xmlns:p14="http://schemas.microsoft.com/office/powerpoint/2010/main" val="274133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8</a:t>
            </a:fld>
            <a:endParaRPr lang="en-US" dirty="0"/>
          </a:p>
        </p:txBody>
      </p:sp>
    </p:spTree>
    <p:extLst>
      <p:ext uri="{BB962C8B-B14F-4D97-AF65-F5344CB8AC3E}">
        <p14:creationId xmlns:p14="http://schemas.microsoft.com/office/powerpoint/2010/main" val="18532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9</a:t>
            </a:fld>
            <a:endParaRPr lang="en-US" dirty="0"/>
          </a:p>
        </p:txBody>
      </p:sp>
    </p:spTree>
    <p:extLst>
      <p:ext uri="{BB962C8B-B14F-4D97-AF65-F5344CB8AC3E}">
        <p14:creationId xmlns:p14="http://schemas.microsoft.com/office/powerpoint/2010/main" val="2352826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hasCustomPrompt="1"/>
          </p:nvPr>
        </p:nvSpPr>
        <p:spPr>
          <a:xfrm>
            <a:off x="228600" y="122245"/>
            <a:ext cx="8763000" cy="1272886"/>
          </a:xfrm>
        </p:spPr>
        <p:txBody>
          <a:bodyPr/>
          <a:lstStyle>
            <a:lvl1pPr>
              <a:lnSpc>
                <a:spcPct val="150000"/>
              </a:lnSpc>
              <a:defRPr sz="3600"/>
            </a:lvl1pPr>
          </a:lstStyle>
          <a:p>
            <a:r>
              <a:rPr kumimoji="0" lang="en-US" sz="26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AHRQ Safety Program for Long-Term Care: HAIs/CAUTI</a:t>
            </a:r>
            <a:r>
              <a:rPr kumimoji="0" lang="en-US" sz="2600" b="1"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
            </a:r>
            <a:br>
              <a:rPr kumimoji="0" lang="en-US" sz="2600" b="1"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br>
            <a:r>
              <a:rPr kumimoji="0" lang="en-US" sz="26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Long-Term Care Safety Toolkit</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
        <p:nvSpPr>
          <p:cNvPr id="12" name="Rectangle 11"/>
          <p:cNvSpPr/>
          <p:nvPr/>
        </p:nvSpPr>
        <p:spPr>
          <a:xfrm>
            <a:off x="6951058" y="6477000"/>
            <a:ext cx="2192942" cy="369332"/>
          </a:xfrm>
          <a:prstGeom prst="rect">
            <a:avLst/>
          </a:prstGeom>
        </p:spPr>
        <p:txBody>
          <a:bodyPr wrap="square">
            <a:spAutoFit/>
          </a:bodyPr>
          <a:lstStyle/>
          <a:p>
            <a:pPr algn="r"/>
            <a:r>
              <a:rPr lang="en-US" sz="900" dirty="0" smtClean="0">
                <a:solidFill>
                  <a:schemeClr val="bg1"/>
                </a:solidFill>
                <a:latin typeface="Arial" panose="020B0604020202020204" pitchFamily="34" charset="0"/>
                <a:cs typeface="Arial" panose="020B0604020202020204" pitchFamily="34" charset="0"/>
              </a:rPr>
              <a:t>AHRQ Pub. No. 16(17)-0003-03-EF</a:t>
            </a:r>
          </a:p>
          <a:p>
            <a:pPr algn="r"/>
            <a:r>
              <a:rPr lang="en-US" sz="900" dirty="0" smtClean="0">
                <a:solidFill>
                  <a:schemeClr val="bg1"/>
                </a:solidFill>
                <a:latin typeface="Arial" panose="020B0604020202020204" pitchFamily="34" charset="0"/>
                <a:cs typeface="Arial" panose="020B0604020202020204" pitchFamily="34" charset="0"/>
              </a:rPr>
              <a:t>March 2017</a:t>
            </a:r>
            <a:endParaRPr lang="en-US" sz="9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338599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6"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8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6"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25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6675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658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Toolkit  </a:t>
            </a:r>
            <a:endParaRPr lang="en-US" dirty="0"/>
          </a:p>
        </p:txBody>
      </p:sp>
      <p:sp>
        <p:nvSpPr>
          <p:cNvPr id="8" name="Slide Number Placeholder 5"/>
          <p:cNvSpPr>
            <a:spLocks noGrp="1"/>
          </p:cNvSpPr>
          <p:nvPr>
            <p:ph type="sldNum" sz="quarter" idx="4"/>
          </p:nvPr>
        </p:nvSpPr>
        <p:spPr>
          <a:xfrm>
            <a:off x="7391400" y="6477000"/>
            <a:ext cx="1752600" cy="373062"/>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tint val="75000"/>
                  </a:schemeClr>
                </a:solidFill>
                <a:latin typeface="Arial" panose="020B0604020202020204" pitchFamily="34" charset="0"/>
                <a:cs typeface="Arial" panose="020B0604020202020204" pitchFamily="34" charset="0"/>
              </a:defRPr>
            </a:lvl1pPr>
          </a:lstStyle>
          <a:p>
            <a:endParaRPr lang="en-US" dirty="0" smtClean="0">
              <a:solidFill>
                <a:srgbClr val="FFFFFF"/>
              </a:solidFill>
              <a:ea typeface="Calibri" panose="020F0502020204030204" pitchFamily="34" charset="0"/>
            </a:endParaRPr>
          </a:p>
          <a:p>
            <a:r>
              <a:rPr lang="en-US" dirty="0" smtClean="0">
                <a:solidFill>
                  <a:srgbClr val="FFFFFF"/>
                </a:solidFill>
                <a:ea typeface="Calibri" panose="020F0502020204030204" pitchFamily="34" charset="0"/>
              </a:rPr>
              <a:t>Applying Safety Principles | </a:t>
            </a:r>
            <a:fld id="{D0C9C990-79A9-48BD-8275-246184B5F984}" type="slidenum">
              <a:rPr lang="en-US" smtClean="0">
                <a:solidFill>
                  <a:srgbClr val="FFFFFF"/>
                </a:solidFill>
                <a:ea typeface="Calibri" panose="020F0502020204030204" pitchFamily="34" charset="0"/>
              </a:rPr>
              <a:pPr/>
              <a:t>‹#›</a:t>
            </a:fld>
            <a:r>
              <a:rPr lang="en-US" dirty="0" smtClean="0">
                <a:solidFill>
                  <a:srgbClr val="FFFFFF"/>
                </a:solidFill>
                <a:ea typeface="Calibri" panose="020F0502020204030204" pitchFamily="34" charset="0"/>
              </a:rPr>
              <a:t> </a:t>
            </a:r>
            <a:endParaRPr lang="en-US" dirty="0" smtClean="0">
              <a:solidFill>
                <a:prstClr val="black"/>
              </a:solidFill>
            </a:endParaRPr>
          </a:p>
          <a:p>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154712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7"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417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12"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8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5"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4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4"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32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7"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71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7"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Applying Safety Principles |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05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pic>
        <p:nvPicPr>
          <p:cNvPr id="10" name="Picture 9"/>
          <p:cNvPicPr>
            <a:picLocks noChangeAspect="1"/>
          </p:cNvPicPr>
          <p:nvPr userDrawn="1"/>
        </p:nvPicPr>
        <p:blipFill rotWithShape="1">
          <a:blip r:embed="rId14">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Modules </a:t>
            </a:r>
            <a:endParaRPr lang="en-US" dirty="0"/>
          </a:p>
        </p:txBody>
      </p:sp>
      <p:sp>
        <p:nvSpPr>
          <p:cNvPr id="6" name="Slide Number Placeholder 5"/>
          <p:cNvSpPr>
            <a:spLocks noGrp="1"/>
          </p:cNvSpPr>
          <p:nvPr>
            <p:ph type="sldNum" sz="quarter" idx="4"/>
          </p:nvPr>
        </p:nvSpPr>
        <p:spPr>
          <a:xfrm>
            <a:off x="7391400" y="6477000"/>
            <a:ext cx="1752600" cy="373062"/>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tint val="75000"/>
                  </a:schemeClr>
                </a:solidFill>
                <a:latin typeface="Arial" panose="020B0604020202020204" pitchFamily="34" charset="0"/>
                <a:cs typeface="Arial" panose="020B0604020202020204" pitchFamily="34" charset="0"/>
              </a:defRPr>
            </a:lvl1pPr>
          </a:lstStyle>
          <a:p>
            <a:r>
              <a:rPr lang="en-US" dirty="0" smtClean="0">
                <a:solidFill>
                  <a:schemeClr val="bg1"/>
                </a:solidFill>
                <a:ea typeface="Calibri" panose="020F0502020204030204" pitchFamily="34" charset="0"/>
              </a:rPr>
              <a:t>Applying Safety Principles | </a:t>
            </a:r>
            <a:fld id="{D0C9C990-79A9-48BD-8275-246184B5F984}" type="slidenum">
              <a:rPr lang="en-US" smtClean="0">
                <a:solidFill>
                  <a:schemeClr val="bg1"/>
                </a:solidFill>
                <a:ea typeface="Calibri" panose="020F0502020204030204" pitchFamily="34" charset="0"/>
              </a:rPr>
              <a:pPr/>
              <a:t>‹#›</a:t>
            </a:fld>
            <a:r>
              <a:rPr lang="en-US" dirty="0" smtClean="0">
                <a:solidFill>
                  <a:schemeClr val="bg1"/>
                </a:solidFill>
                <a:ea typeface="Calibri" panose="020F0502020204030204" pitchFamily="34" charset="0"/>
              </a:rPr>
              <a:t> </a:t>
            </a:r>
            <a:endParaRPr lang="en-US" dirty="0"/>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7991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54" r:id="rId12"/>
  </p:sldLayoutIdLst>
  <p:timing>
    <p:tnLst>
      <p:par>
        <p:cTn id="1" dur="indefinite" restart="never" nodeType="tmRoot"/>
      </p:par>
    </p:tnLst>
  </p:timing>
  <p:hf sldNum="0" hdr="0" ftr="0" dt="0"/>
  <p:txStyles>
    <p:titleStyle>
      <a:lvl1pPr algn="ctr" defTabSz="457200" rtl="0" eaLnBrk="1" latinLnBrk="0" hangingPunct="1">
        <a:lnSpc>
          <a:spcPct val="90000"/>
        </a:lnSpc>
        <a:spcBef>
          <a:spcPct val="0"/>
        </a:spcBef>
        <a:buNone/>
        <a:defRPr lang="en-US" sz="3600" kern="1200" dirty="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lnSpc>
          <a:spcPct val="90000"/>
        </a:lnSpc>
        <a:spcBef>
          <a:spcPct val="20000"/>
        </a:spcBef>
        <a:buFont typeface="Arial"/>
        <a:buChar char="•"/>
        <a:defRPr lang="en-US" sz="3200" kern="1200" dirty="0" smtClean="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457200" rtl="0" eaLnBrk="1" latinLnBrk="0" hangingPunct="1">
        <a:lnSpc>
          <a:spcPct val="90000"/>
        </a:lnSpc>
        <a:spcBef>
          <a:spcPct val="20000"/>
        </a:spcBef>
        <a:buFont typeface="Arial"/>
        <a:buChar char="•"/>
        <a:defRPr lang="en-US" sz="3200" kern="1200" dirty="0" smtClean="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lnSpc>
          <a:spcPct val="90000"/>
        </a:lnSpc>
        <a:spcBef>
          <a:spcPct val="20000"/>
        </a:spcBef>
        <a:buFont typeface="Arial"/>
        <a:buChar char="•"/>
        <a:defRPr lang="en-US" sz="3200" kern="1200" dirty="0" smtClean="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lnSpc>
          <a:spcPct val="90000"/>
        </a:lnSpc>
        <a:spcBef>
          <a:spcPct val="20000"/>
        </a:spcBef>
        <a:buFont typeface="Arial"/>
        <a:buChar char="•"/>
        <a:defRPr lang="en-US" sz="3200" kern="1200" dirty="0" smtClean="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lnSpc>
          <a:spcPct val="90000"/>
        </a:lnSpc>
        <a:spcBef>
          <a:spcPct val="20000"/>
        </a:spcBef>
        <a:buFont typeface="Arial"/>
        <a:buChar char="•"/>
        <a:defRPr lang="en-US" sz="32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cusptoolkit/videos/07a_just_culture/index.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youtu.be/vx8n8g3c0y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tore.justculture.org/wp-content/uploads/flipbooks/healthcare/healthcare.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nhqualitycampaign.org/files/Implementation_Manual_Part_1_Attachments_1_and_2.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RblXySGGKG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5365" y="3441700"/>
            <a:ext cx="7969470" cy="1752600"/>
          </a:xfrm>
        </p:spPr>
        <p:txBody>
          <a:bodyPr>
            <a:normAutofit fontScale="92500" lnSpcReduction="10000"/>
          </a:bodyPr>
          <a:lstStyle/>
          <a:p>
            <a:r>
              <a:rPr lang="en-US" dirty="0" smtClean="0"/>
              <a:t>Module 1: Using </a:t>
            </a:r>
            <a:r>
              <a:rPr lang="en-US" dirty="0"/>
              <a:t>the Comprehensive </a:t>
            </a:r>
            <a:endParaRPr lang="en-US" dirty="0" smtClean="0"/>
          </a:p>
          <a:p>
            <a:r>
              <a:rPr lang="en-US" dirty="0" smtClean="0"/>
              <a:t>Long-Term Care Safety Modules:  </a:t>
            </a:r>
          </a:p>
          <a:p>
            <a:r>
              <a:rPr lang="en-US" dirty="0" smtClean="0"/>
              <a:t>Applying Safety Principles </a:t>
            </a:r>
            <a:endParaRPr lang="en-US" dirty="0"/>
          </a:p>
        </p:txBody>
      </p:sp>
      <p:sp>
        <p:nvSpPr>
          <p:cNvPr id="2" name="Title 1"/>
          <p:cNvSpPr>
            <a:spLocks noGrp="1"/>
          </p:cNvSpPr>
          <p:nvPr>
            <p:ph type="ctrTitle"/>
          </p:nvPr>
        </p:nvSpPr>
        <p:spPr/>
        <p:txBody>
          <a:bodyPr>
            <a:normAutofit/>
          </a:bodyPr>
          <a:lstStyle/>
          <a:p>
            <a:r>
              <a:rPr lang="en-US" sz="2400" dirty="0">
                <a:solidFill>
                  <a:prstClr val="white"/>
                </a:solidFill>
              </a:rPr>
              <a:t>AHRQ Safety Program for Long-Term Care: HAIs/CAUTI</a:t>
            </a:r>
            <a:br>
              <a:rPr lang="en-US" sz="2400" dirty="0">
                <a:solidFill>
                  <a:prstClr val="white"/>
                </a:solidFill>
              </a:rPr>
            </a:br>
            <a:r>
              <a:rPr lang="en-US" sz="2400" dirty="0">
                <a:solidFill>
                  <a:prstClr val="white"/>
                </a:solidFill>
              </a:rPr>
              <a:t>Long-Term Care Safety </a:t>
            </a:r>
            <a:r>
              <a:rPr lang="en-US" sz="2400" dirty="0" smtClean="0">
                <a:solidFill>
                  <a:prstClr val="white"/>
                </a:solidFill>
              </a:rPr>
              <a:t>Modules </a:t>
            </a:r>
            <a:endParaRPr lang="en-US" dirty="0">
              <a:solidFill>
                <a:schemeClr val="accent5">
                  <a:lumMod val="75000"/>
                </a:schemeClr>
              </a:solidFill>
            </a:endParaRPr>
          </a:p>
        </p:txBody>
      </p:sp>
    </p:spTree>
    <p:extLst>
      <p:ext uri="{BB962C8B-B14F-4D97-AF65-F5344CB8AC3E}">
        <p14:creationId xmlns:p14="http://schemas.microsoft.com/office/powerpoint/2010/main" val="4168830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Staff Empowerment</a:t>
            </a:r>
          </a:p>
        </p:txBody>
      </p:sp>
      <p:sp>
        <p:nvSpPr>
          <p:cNvPr id="3" name="Content Placeholder 2"/>
          <p:cNvSpPr>
            <a:spLocks noGrp="1"/>
          </p:cNvSpPr>
          <p:nvPr>
            <p:ph idx="1"/>
          </p:nvPr>
        </p:nvSpPr>
        <p:spPr/>
        <p:txBody>
          <a:bodyPr>
            <a:normAutofit/>
          </a:bodyPr>
          <a:lstStyle/>
          <a:p>
            <a:r>
              <a:rPr lang="en-US" dirty="0"/>
              <a:t>R</a:t>
            </a:r>
            <a:r>
              <a:rPr lang="en-US" dirty="0" smtClean="0"/>
              <a:t>esources </a:t>
            </a:r>
            <a:r>
              <a:rPr lang="en-US" dirty="0"/>
              <a:t>and tools to support independent </a:t>
            </a:r>
            <a:r>
              <a:rPr lang="en-US" dirty="0" smtClean="0"/>
              <a:t>decisionmaking </a:t>
            </a:r>
            <a:r>
              <a:rPr lang="en-US" dirty="0"/>
              <a:t>by LTC team </a:t>
            </a:r>
            <a:r>
              <a:rPr lang="en-US" dirty="0" smtClean="0"/>
              <a:t>members</a:t>
            </a:r>
            <a:endParaRPr lang="en-US" dirty="0"/>
          </a:p>
        </p:txBody>
      </p:sp>
      <p:pic>
        <p:nvPicPr>
          <p:cNvPr id="5" name="Picture 4" descr="image of a tool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592" y="1984375"/>
            <a:ext cx="5334815" cy="3877046"/>
          </a:xfrm>
          <a:prstGeom prst="rect">
            <a:avLst/>
          </a:prstGeom>
        </p:spPr>
      </p:pic>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408796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Teamwork </a:t>
            </a:r>
            <a:r>
              <a:rPr lang="en-US" dirty="0" smtClean="0"/>
              <a:t>and </a:t>
            </a:r>
            <a:r>
              <a:rPr lang="en-US" dirty="0"/>
              <a:t>Communication</a:t>
            </a:r>
          </a:p>
        </p:txBody>
      </p:sp>
      <p:sp>
        <p:nvSpPr>
          <p:cNvPr id="3" name="Content Placeholder 2"/>
          <p:cNvSpPr>
            <a:spLocks noGrp="1"/>
          </p:cNvSpPr>
          <p:nvPr>
            <p:ph idx="1"/>
          </p:nvPr>
        </p:nvSpPr>
        <p:spPr>
          <a:xfrm>
            <a:off x="457200" y="1080656"/>
            <a:ext cx="8229600" cy="3792970"/>
          </a:xfrm>
        </p:spPr>
        <p:txBody>
          <a:bodyPr>
            <a:normAutofit/>
          </a:bodyPr>
          <a:lstStyle/>
          <a:p>
            <a:r>
              <a:rPr lang="en-US" dirty="0"/>
              <a:t>C</a:t>
            </a:r>
            <a:r>
              <a:rPr lang="en-US" dirty="0" smtClean="0"/>
              <a:t>oncepts </a:t>
            </a:r>
            <a:r>
              <a:rPr lang="en-US" dirty="0"/>
              <a:t>and tools to improve communication among </a:t>
            </a:r>
            <a:r>
              <a:rPr lang="en-US" dirty="0" smtClean="0"/>
              <a:t>LTC team members</a:t>
            </a:r>
          </a:p>
          <a:p>
            <a:r>
              <a:rPr lang="en-US" dirty="0" smtClean="0"/>
              <a:t>Tools for communicating with residents and family members</a:t>
            </a:r>
            <a:endParaRPr lang="en-US" dirty="0"/>
          </a:p>
          <a:p>
            <a:endParaRPr lang="en-US" dirty="0"/>
          </a:p>
        </p:txBody>
      </p:sp>
      <p:pic>
        <p:nvPicPr>
          <p:cNvPr id="5" name="Picture 4" descr="image of a gorup of people with a resident in a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53" y="3124694"/>
            <a:ext cx="4842535" cy="3228357"/>
          </a:xfrm>
          <a:prstGeom prst="rect">
            <a:avLst/>
          </a:prstGeom>
        </p:spPr>
      </p:pic>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347702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Resident </a:t>
            </a:r>
            <a:r>
              <a:rPr lang="en-US" dirty="0" smtClean="0"/>
              <a:t>and </a:t>
            </a:r>
            <a:r>
              <a:rPr lang="en-US" dirty="0"/>
              <a:t>Family Engagement</a:t>
            </a:r>
          </a:p>
        </p:txBody>
      </p:sp>
      <p:sp>
        <p:nvSpPr>
          <p:cNvPr id="3" name="Content Placeholder 2"/>
          <p:cNvSpPr>
            <a:spLocks noGrp="1"/>
          </p:cNvSpPr>
          <p:nvPr>
            <p:ph idx="1"/>
          </p:nvPr>
        </p:nvSpPr>
        <p:spPr/>
        <p:txBody>
          <a:bodyPr/>
          <a:lstStyle/>
          <a:p>
            <a:r>
              <a:rPr lang="en-US" dirty="0"/>
              <a:t>M</a:t>
            </a:r>
            <a:r>
              <a:rPr lang="en-US" dirty="0" smtClean="0"/>
              <a:t>ethods </a:t>
            </a:r>
            <a:r>
              <a:rPr lang="en-US" dirty="0"/>
              <a:t>and tools for working with residents and families to involve them in their care to increase safety, improve satisfaction, and optimize resident </a:t>
            </a:r>
            <a:r>
              <a:rPr lang="en-US" dirty="0" smtClean="0"/>
              <a:t>outcomes</a:t>
            </a:r>
            <a:endParaRPr lang="en-US" dirty="0"/>
          </a:p>
          <a:p>
            <a:endParaRPr lang="en-US" dirty="0"/>
          </a:p>
        </p:txBody>
      </p:sp>
      <p:pic>
        <p:nvPicPr>
          <p:cNvPr id="6" name="Picture 5" descr="image of a gorup of people with a resident in a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39" y="2507419"/>
            <a:ext cx="3615418" cy="3608085"/>
          </a:xfrm>
          <a:prstGeom prst="rect">
            <a:avLst/>
          </a:prstGeom>
        </p:spPr>
      </p:pic>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897876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Sustainability</a:t>
            </a:r>
          </a:p>
        </p:txBody>
      </p:sp>
      <p:sp>
        <p:nvSpPr>
          <p:cNvPr id="3" name="Content Placeholder 2"/>
          <p:cNvSpPr>
            <a:spLocks noGrp="1"/>
          </p:cNvSpPr>
          <p:nvPr>
            <p:ph idx="1"/>
          </p:nvPr>
        </p:nvSpPr>
        <p:spPr/>
        <p:txBody>
          <a:bodyPr/>
          <a:lstStyle/>
          <a:p>
            <a:r>
              <a:rPr lang="en-US" dirty="0"/>
              <a:t>T</a:t>
            </a:r>
            <a:r>
              <a:rPr lang="en-US" dirty="0" smtClean="0"/>
              <a:t>ools </a:t>
            </a:r>
            <a:r>
              <a:rPr lang="en-US" dirty="0"/>
              <a:t>and resources to help ensure that positive changes and outcomes are truly embedded into the culture of </a:t>
            </a:r>
            <a:r>
              <a:rPr lang="en-US" dirty="0" smtClean="0"/>
              <a:t>LTC facilities </a:t>
            </a:r>
            <a:r>
              <a:rPr lang="en-US" dirty="0"/>
              <a:t>after the close of the program</a:t>
            </a:r>
          </a:p>
          <a:p>
            <a:endParaRPr lang="en-US" dirty="0"/>
          </a:p>
        </p:txBody>
      </p:sp>
      <p:pic>
        <p:nvPicPr>
          <p:cNvPr id="5" name="Picture 4" descr="image of two people sha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399933"/>
            <a:ext cx="2087948" cy="3543667"/>
          </a:xfrm>
          <a:prstGeom prst="rect">
            <a:avLst/>
          </a:prstGeom>
        </p:spPr>
      </p:pic>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304927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a:t>Share videos with teams to spark engagement in staff safety assessments</a:t>
            </a:r>
          </a:p>
          <a:p>
            <a:pPr>
              <a:spcAft>
                <a:spcPts val="1200"/>
              </a:spcAft>
            </a:pPr>
            <a:r>
              <a:rPr lang="en-US" dirty="0"/>
              <a:t>Provide templates and discussion guides to project leads</a:t>
            </a:r>
          </a:p>
          <a:p>
            <a:pPr>
              <a:spcAft>
                <a:spcPts val="1200"/>
              </a:spcAft>
            </a:pPr>
            <a:r>
              <a:rPr lang="en-US" dirty="0"/>
              <a:t>Educate teams on </a:t>
            </a:r>
            <a:r>
              <a:rPr lang="en-US" dirty="0" smtClean="0"/>
              <a:t>T.E.A.M.S. and Just Culture</a:t>
            </a:r>
            <a:endParaRPr lang="en-US" dirty="0"/>
          </a:p>
          <a:p>
            <a:pPr>
              <a:spcAft>
                <a:spcPts val="1200"/>
              </a:spcAft>
            </a:pPr>
            <a:r>
              <a:rPr lang="en-US" dirty="0"/>
              <a:t>Use videos and training modules to orient new </a:t>
            </a:r>
            <a:r>
              <a:rPr lang="en-US" dirty="0" smtClean="0"/>
              <a:t>staff</a:t>
            </a:r>
            <a:endParaRPr lang="en-US" dirty="0"/>
          </a:p>
          <a:p>
            <a:pPr>
              <a:spcAft>
                <a:spcPts val="1200"/>
              </a:spcAft>
            </a:pPr>
            <a:r>
              <a:rPr lang="en-US" dirty="0"/>
              <a:t>Train teams in using teamwork and communication tools</a:t>
            </a:r>
          </a:p>
          <a:p>
            <a:pPr>
              <a:spcAft>
                <a:spcPts val="1200"/>
              </a:spcAft>
            </a:pPr>
            <a:r>
              <a:rPr lang="en-US" dirty="0"/>
              <a:t>Engage senior </a:t>
            </a:r>
            <a:r>
              <a:rPr lang="en-US" dirty="0" smtClean="0"/>
              <a:t>leaders </a:t>
            </a:r>
            <a:r>
              <a:rPr lang="en-US" dirty="0"/>
              <a:t>and </a:t>
            </a:r>
            <a:r>
              <a:rPr lang="en-US" dirty="0" smtClean="0"/>
              <a:t>project </a:t>
            </a:r>
            <a:r>
              <a:rPr lang="en-US" dirty="0"/>
              <a:t>champions</a:t>
            </a:r>
          </a:p>
          <a:p>
            <a:endParaRPr lang="en-US" dirty="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25870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a:t>
            </a:r>
            <a:endParaRPr lang="en-US" dirty="0"/>
          </a:p>
        </p:txBody>
      </p:sp>
      <p:sp>
        <p:nvSpPr>
          <p:cNvPr id="3" name="Content Placeholder 2"/>
          <p:cNvSpPr>
            <a:spLocks noGrp="1"/>
          </p:cNvSpPr>
          <p:nvPr>
            <p:ph idx="1"/>
          </p:nvPr>
        </p:nvSpPr>
        <p:spPr/>
        <p:txBody>
          <a:bodyPr/>
          <a:lstStyle/>
          <a:p>
            <a:pPr>
              <a:spcAft>
                <a:spcPts val="1200"/>
              </a:spcAft>
            </a:pPr>
            <a:r>
              <a:rPr lang="en-US" dirty="0" smtClean="0"/>
              <a:t>Senior leader </a:t>
            </a:r>
            <a:r>
              <a:rPr lang="en-US" dirty="0"/>
              <a:t>engagement and participation</a:t>
            </a:r>
          </a:p>
          <a:p>
            <a:pPr>
              <a:spcAft>
                <a:spcPts val="1200"/>
              </a:spcAft>
            </a:pPr>
            <a:r>
              <a:rPr lang="en-US" dirty="0"/>
              <a:t>High staff turnover</a:t>
            </a:r>
          </a:p>
          <a:p>
            <a:pPr>
              <a:spcAft>
                <a:spcPts val="1200"/>
              </a:spcAft>
            </a:pPr>
            <a:r>
              <a:rPr lang="en-US" dirty="0" smtClean="0"/>
              <a:t>Staff </a:t>
            </a:r>
            <a:r>
              <a:rPr lang="en-US" dirty="0"/>
              <a:t>empowerment</a:t>
            </a:r>
          </a:p>
          <a:p>
            <a:endParaRPr lang="en-US" dirty="0"/>
          </a:p>
          <a:p>
            <a:endParaRPr lang="en-US" dirty="0"/>
          </a:p>
        </p:txBody>
      </p:sp>
      <p:pic>
        <p:nvPicPr>
          <p:cNvPr id="5" name="Picture 4" descr="image of 2 people trying to push together 2 puzzle pieces that don't fit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2829296"/>
            <a:ext cx="8204200" cy="3429000"/>
          </a:xfrm>
          <a:prstGeom prst="rect">
            <a:avLst/>
          </a:prstGeom>
        </p:spPr>
      </p:pic>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656543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Implementing Change Successfully</a:t>
            </a:r>
            <a:endParaRPr lang="en-US" dirty="0"/>
          </a:p>
        </p:txBody>
      </p:sp>
      <p:sp>
        <p:nvSpPr>
          <p:cNvPr id="3" name="Content Placeholder 2"/>
          <p:cNvSpPr>
            <a:spLocks noGrp="1"/>
          </p:cNvSpPr>
          <p:nvPr>
            <p:ph idx="1"/>
          </p:nvPr>
        </p:nvSpPr>
        <p:spPr/>
        <p:txBody>
          <a:bodyPr>
            <a:normAutofit/>
          </a:bodyPr>
          <a:lstStyle/>
          <a:p>
            <a:r>
              <a:rPr lang="en-US" dirty="0" smtClean="0"/>
              <a:t>Kotter’s Eight Steps of Change²</a:t>
            </a:r>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smtClean="0"/>
          </a:p>
          <a:p>
            <a:r>
              <a:rPr lang="en-US" dirty="0" smtClean="0"/>
              <a:t>Just Culture principles</a:t>
            </a:r>
          </a:p>
        </p:txBody>
      </p:sp>
      <p:graphicFrame>
        <p:nvGraphicFramePr>
          <p:cNvPr id="8" name="Table 7" descr="Kotter's 8 steps of change are: &#10;Create a sense of urgency&#10;Create a guiding coalition&#10;Develop a shared vision&#10;Communicate the vision&#10;Empower others to act&#10;Generate short-term wins&#10;Consolidate gains and produce more change&#10;Anchor new approaches in culture&#10;"/>
          <p:cNvGraphicFramePr>
            <a:graphicFrameLocks noGrp="1"/>
          </p:cNvGraphicFramePr>
          <p:nvPr>
            <p:extLst>
              <p:ext uri="{D42A27DB-BD31-4B8C-83A1-F6EECF244321}">
                <p14:modId xmlns:p14="http://schemas.microsoft.com/office/powerpoint/2010/main" val="33432207"/>
              </p:ext>
            </p:extLst>
          </p:nvPr>
        </p:nvGraphicFramePr>
        <p:xfrm>
          <a:off x="675409" y="1631538"/>
          <a:ext cx="6861463" cy="3017520"/>
        </p:xfrm>
        <a:graphic>
          <a:graphicData uri="http://schemas.openxmlformats.org/drawingml/2006/table">
            <a:tbl>
              <a:tblPr firstRow="1" bandRow="1">
                <a:tableStyleId>{93296810-A885-4BE3-A3E7-6D5BEEA58F35}</a:tableStyleId>
              </a:tblPr>
              <a:tblGrid>
                <a:gridCol w="1104963"/>
                <a:gridCol w="5756500"/>
              </a:tblGrid>
              <a:tr h="2730912">
                <a:tc>
                  <a:txBody>
                    <a:bodyPr/>
                    <a:lstStyle/>
                    <a:p>
                      <a:pPr algn="r"/>
                      <a:r>
                        <a:rPr lang="en-US" sz="2400" b="0" dirty="0" smtClean="0">
                          <a:solidFill>
                            <a:schemeClr val="tx1"/>
                          </a:solidFill>
                        </a:rPr>
                        <a:t>Step 1:</a:t>
                      </a:r>
                    </a:p>
                    <a:p>
                      <a:pPr algn="r"/>
                      <a:r>
                        <a:rPr lang="en-US" sz="2400" b="0" dirty="0" smtClean="0">
                          <a:solidFill>
                            <a:schemeClr val="tx1"/>
                          </a:solidFill>
                        </a:rPr>
                        <a:t>Step 2:</a:t>
                      </a:r>
                    </a:p>
                    <a:p>
                      <a:pPr algn="r"/>
                      <a:r>
                        <a:rPr lang="en-US" sz="2400" b="0" dirty="0" smtClean="0">
                          <a:solidFill>
                            <a:schemeClr val="tx1"/>
                          </a:solidFill>
                        </a:rPr>
                        <a:t>Step 3:</a:t>
                      </a:r>
                    </a:p>
                    <a:p>
                      <a:pPr algn="r"/>
                      <a:r>
                        <a:rPr lang="en-US" sz="2400" b="0" dirty="0" smtClean="0">
                          <a:solidFill>
                            <a:schemeClr val="tx1"/>
                          </a:solidFill>
                        </a:rPr>
                        <a:t>Step</a:t>
                      </a:r>
                      <a:r>
                        <a:rPr lang="en-US" sz="2400" b="0" baseline="0" dirty="0" smtClean="0">
                          <a:solidFill>
                            <a:schemeClr val="tx1"/>
                          </a:solidFill>
                        </a:rPr>
                        <a:t> 4:</a:t>
                      </a:r>
                    </a:p>
                    <a:p>
                      <a:pPr algn="r"/>
                      <a:r>
                        <a:rPr lang="en-US" sz="2400" b="0" baseline="0" dirty="0" smtClean="0">
                          <a:solidFill>
                            <a:schemeClr val="tx1"/>
                          </a:solidFill>
                        </a:rPr>
                        <a:t>Step 5:</a:t>
                      </a:r>
                    </a:p>
                    <a:p>
                      <a:pPr algn="r"/>
                      <a:r>
                        <a:rPr lang="en-US" sz="2400" b="0" baseline="0" dirty="0" smtClean="0">
                          <a:solidFill>
                            <a:schemeClr val="tx1"/>
                          </a:solidFill>
                        </a:rPr>
                        <a:t>Step 6:</a:t>
                      </a:r>
                    </a:p>
                    <a:p>
                      <a:pPr algn="r"/>
                      <a:r>
                        <a:rPr lang="en-US" sz="2400" b="0" baseline="0" dirty="0" smtClean="0">
                          <a:solidFill>
                            <a:schemeClr val="tx1"/>
                          </a:solidFill>
                        </a:rPr>
                        <a:t>Step 7:</a:t>
                      </a:r>
                    </a:p>
                    <a:p>
                      <a:pPr algn="r"/>
                      <a:r>
                        <a:rPr lang="en-US" sz="2400" b="0" baseline="0" dirty="0" smtClean="0">
                          <a:solidFill>
                            <a:schemeClr val="tx1"/>
                          </a:solidFill>
                        </a:rPr>
                        <a:t>Step 8:</a:t>
                      </a:r>
                      <a:endParaRPr lang="en-US" sz="2400" b="0" dirty="0">
                        <a:solidFill>
                          <a:schemeClr val="tx1"/>
                        </a:solidFill>
                      </a:endParaRPr>
                    </a:p>
                  </a:txBody>
                  <a:tcPr>
                    <a:solidFill>
                      <a:schemeClr val="accent2">
                        <a:lumMod val="60000"/>
                        <a:lumOff val="40000"/>
                      </a:schemeClr>
                    </a:solidFill>
                  </a:tcPr>
                </a:tc>
                <a:tc>
                  <a:txBody>
                    <a:bodyPr/>
                    <a:lstStyle/>
                    <a:p>
                      <a:pPr lvl="0" algn="l"/>
                      <a:r>
                        <a:rPr lang="en-US" sz="2400" b="0" dirty="0" smtClean="0">
                          <a:solidFill>
                            <a:schemeClr val="tx1"/>
                          </a:solidFill>
                        </a:rPr>
                        <a:t>Create a sense of urgency</a:t>
                      </a:r>
                    </a:p>
                    <a:p>
                      <a:pPr lvl="0" algn="l"/>
                      <a:r>
                        <a:rPr lang="en-US" sz="2400" b="0" dirty="0" smtClean="0">
                          <a:solidFill>
                            <a:schemeClr val="tx1"/>
                          </a:solidFill>
                        </a:rPr>
                        <a:t>Create a guiding coalition</a:t>
                      </a:r>
                    </a:p>
                    <a:p>
                      <a:pPr lvl="0" algn="l"/>
                      <a:r>
                        <a:rPr lang="en-US" sz="2400" b="0" dirty="0" smtClean="0">
                          <a:solidFill>
                            <a:schemeClr val="tx1"/>
                          </a:solidFill>
                        </a:rPr>
                        <a:t>Develop a shared vision</a:t>
                      </a:r>
                    </a:p>
                    <a:p>
                      <a:pPr lvl="0" algn="l"/>
                      <a:r>
                        <a:rPr lang="en-US" sz="2400" b="0" dirty="0" smtClean="0">
                          <a:solidFill>
                            <a:schemeClr val="tx1"/>
                          </a:solidFill>
                        </a:rPr>
                        <a:t>Communicate the vision</a:t>
                      </a:r>
                    </a:p>
                    <a:p>
                      <a:pPr lvl="0" algn="l"/>
                      <a:r>
                        <a:rPr lang="en-US" sz="2400" b="0" dirty="0" smtClean="0">
                          <a:solidFill>
                            <a:schemeClr val="tx1"/>
                          </a:solidFill>
                        </a:rPr>
                        <a:t>Empower others to act</a:t>
                      </a:r>
                    </a:p>
                    <a:p>
                      <a:pPr lvl="0" algn="l"/>
                      <a:r>
                        <a:rPr lang="en-US" sz="2400" b="0" dirty="0" smtClean="0">
                          <a:solidFill>
                            <a:schemeClr val="tx1"/>
                          </a:solidFill>
                        </a:rPr>
                        <a:t>Generate short-term wins</a:t>
                      </a:r>
                    </a:p>
                    <a:p>
                      <a:pPr lvl="0" algn="l"/>
                      <a:r>
                        <a:rPr lang="en-US" sz="2400" b="0" dirty="0" smtClean="0">
                          <a:solidFill>
                            <a:schemeClr val="tx1"/>
                          </a:solidFill>
                        </a:rPr>
                        <a:t>Consolidate gains and produce more change</a:t>
                      </a:r>
                    </a:p>
                    <a:p>
                      <a:pPr lvl="0" algn="l"/>
                      <a:r>
                        <a:rPr lang="en-US" sz="2400" b="0" dirty="0" smtClean="0">
                          <a:solidFill>
                            <a:schemeClr val="tx1"/>
                          </a:solidFill>
                        </a:rPr>
                        <a:t>Anchor new approaches in culture</a:t>
                      </a:r>
                    </a:p>
                  </a:txBody>
                  <a:tcPr>
                    <a:solidFill>
                      <a:schemeClr val="accent2">
                        <a:lumMod val="60000"/>
                        <a:lumOff val="40000"/>
                      </a:schemeClr>
                    </a:solidFill>
                  </a:tcPr>
                </a:tc>
              </a:tr>
            </a:tbl>
          </a:graphicData>
        </a:graphic>
      </p:graphicFrame>
      <p:sp>
        <p:nvSpPr>
          <p:cNvPr id="9"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44245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Just Culture</a:t>
            </a:r>
            <a:r>
              <a:rPr lang="en-US" baseline="30000" dirty="0" smtClean="0"/>
              <a:t>1</a:t>
            </a:r>
            <a:endParaRPr lang="en-US" dirty="0"/>
          </a:p>
        </p:txBody>
      </p:sp>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pic>
        <p:nvPicPr>
          <p:cNvPr id="7" name="Content Placeholder 6" descr="click this video icon to view the video"/>
          <p:cNvPicPr>
            <a:picLocks noGrp="1" noChangeAspect="1"/>
          </p:cNvPicPr>
          <p:nvPr>
            <p:ph idx="1"/>
          </p:nvPr>
        </p:nvPicPr>
        <p:blipFill>
          <a:blip r:embed="rId3"/>
          <a:stretch>
            <a:fillRect/>
          </a:stretch>
        </p:blipFill>
        <p:spPr>
          <a:xfrm>
            <a:off x="3551478" y="2545003"/>
            <a:ext cx="1767993" cy="1767993"/>
          </a:xfrm>
          <a:prstGeom prst="rect">
            <a:avLst/>
          </a:prstGeom>
        </p:spPr>
      </p:pic>
      <p:sp>
        <p:nvSpPr>
          <p:cNvPr id="3" name="TextBox 2"/>
          <p:cNvSpPr txBox="1"/>
          <p:nvPr/>
        </p:nvSpPr>
        <p:spPr>
          <a:xfrm>
            <a:off x="371193" y="5125915"/>
            <a:ext cx="8446882" cy="923330"/>
          </a:xfrm>
          <a:prstGeom prst="rect">
            <a:avLst/>
          </a:prstGeom>
          <a:noFill/>
        </p:spPr>
        <p:txBody>
          <a:bodyPr wrap="square" rtlCol="0">
            <a:spAutoFit/>
          </a:bodyPr>
          <a:lstStyle/>
          <a:p>
            <a:r>
              <a:rPr lang="en-US" dirty="0" smtClean="0"/>
              <a:t>Video available at </a:t>
            </a:r>
            <a:r>
              <a:rPr lang="en-US" dirty="0">
                <a:hlinkClick r:id="rId4"/>
              </a:rPr>
              <a:t>http://</a:t>
            </a:r>
            <a:r>
              <a:rPr lang="en-US" dirty="0" smtClean="0">
                <a:hlinkClick r:id="rId4"/>
              </a:rPr>
              <a:t>www.ahrq.gov/professionals/education/curriculum-tools/cusptoolkit/videos/07a_just_culture/index.html</a:t>
            </a:r>
            <a:r>
              <a:rPr lang="en-US" dirty="0" smtClean="0"/>
              <a:t>.</a:t>
            </a:r>
            <a:endParaRPr lang="en-US" dirty="0"/>
          </a:p>
          <a:p>
            <a:endParaRPr lang="en-US" dirty="0"/>
          </a:p>
        </p:txBody>
      </p:sp>
    </p:spTree>
    <p:extLst>
      <p:ext uri="{BB962C8B-B14F-4D97-AF65-F5344CB8AC3E}">
        <p14:creationId xmlns:p14="http://schemas.microsoft.com/office/powerpoint/2010/main" val="3373174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0"/>
            <a:ext cx="9144000" cy="783771"/>
          </a:xfrm>
        </p:spPr>
        <p:txBody>
          <a:bodyPr>
            <a:normAutofit/>
          </a:bodyPr>
          <a:lstStyle/>
          <a:p>
            <a:pPr algn="ctr"/>
            <a:r>
              <a:rPr lang="en-US" dirty="0" smtClean="0">
                <a:cs typeface="Arial" charset="0"/>
              </a:rPr>
              <a:t>Understanding Risk and Human Behavior</a:t>
            </a:r>
            <a:r>
              <a:rPr lang="en-US" baseline="30000" dirty="0" smtClean="0">
                <a:cs typeface="Arial" charset="0"/>
              </a:rPr>
              <a:t>1</a:t>
            </a:r>
          </a:p>
        </p:txBody>
      </p:sp>
      <p:grpSp>
        <p:nvGrpSpPr>
          <p:cNvPr id="33796" name="Group 13" descr="Human Error refers to inadvertently doing something other than what should have been done, such as a slip, lapse, or mistake.  At-risk behavior entails choosing to behave in a way that increases risk where risk isn’t recognized, or is mistakenly believed to be justified. Reckless behavior is a choice to consciously disregard a substantial and unjustifiable risk.&#10;"/>
          <p:cNvGrpSpPr>
            <a:grpSpLocks/>
          </p:cNvGrpSpPr>
          <p:nvPr/>
        </p:nvGrpSpPr>
        <p:grpSpPr bwMode="auto">
          <a:xfrm>
            <a:off x="533400" y="2057400"/>
            <a:ext cx="7959725" cy="3348038"/>
            <a:chOff x="990600" y="2057400"/>
            <a:chExt cx="5413248" cy="1889221"/>
          </a:xfrm>
        </p:grpSpPr>
        <p:sp>
          <p:nvSpPr>
            <p:cNvPr id="15" name="Freeform 14"/>
            <p:cNvSpPr/>
            <p:nvPr/>
          </p:nvSpPr>
          <p:spPr>
            <a:xfrm>
              <a:off x="990600"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C1524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t"/>
            <a:lstStyle/>
            <a:p>
              <a:pPr algn="ctr" defTabSz="488950" fontAlgn="auto">
                <a:lnSpc>
                  <a:spcPct val="90000"/>
                </a:lnSpc>
                <a:spcAft>
                  <a:spcPct val="35000"/>
                </a:spcAft>
                <a:defRPr/>
              </a:pPr>
              <a:r>
                <a:rPr lang="en-US" sz="2400" b="1" dirty="0">
                  <a:solidFill>
                    <a:schemeClr val="tx1"/>
                  </a:solidFill>
                  <a:effectLst>
                    <a:outerShdw blurRad="50800" dist="38100" dir="2700000" algn="tl" rotWithShape="0">
                      <a:prstClr val="black">
                        <a:alpha val="40000"/>
                      </a:prstClr>
                    </a:outerShdw>
                  </a:effectLst>
                  <a:cs typeface="Arial"/>
                </a:rPr>
                <a:t>Human Error</a:t>
              </a:r>
              <a:r>
                <a:rPr lang="en-US" sz="2400" dirty="0">
                  <a:solidFill>
                    <a:schemeClr val="tx1"/>
                  </a:solidFill>
                  <a:effectLst>
                    <a:outerShdw blurRad="50800" dist="38100" dir="2700000" algn="tl" rotWithShape="0">
                      <a:prstClr val="black">
                        <a:alpha val="40000"/>
                      </a:prstClr>
                    </a:outerShdw>
                  </a:effectLst>
                  <a:cs typeface="Arial"/>
                </a:rPr>
                <a:t>: </a:t>
              </a:r>
              <a:endParaRPr lang="en-US" sz="2400" dirty="0" smtClean="0">
                <a:solidFill>
                  <a:schemeClr val="tx1"/>
                </a:solidFill>
                <a:effectLst>
                  <a:outerShdw blurRad="50800" dist="38100" dir="2700000" algn="tl" rotWithShape="0">
                    <a:prstClr val="black">
                      <a:alpha val="40000"/>
                    </a:prstClr>
                  </a:outerShdw>
                </a:effectLst>
                <a:cs typeface="Arial"/>
              </a:endParaRPr>
            </a:p>
            <a:p>
              <a:pPr algn="ctr" defTabSz="488950" fontAlgn="auto">
                <a:lnSpc>
                  <a:spcPct val="90000"/>
                </a:lnSpc>
                <a:spcAft>
                  <a:spcPct val="35000"/>
                </a:spcAft>
                <a:defRPr/>
              </a:pPr>
              <a:r>
                <a:rPr lang="en-US" sz="2400" dirty="0" smtClean="0">
                  <a:effectLst>
                    <a:outerShdw blurRad="50800" dist="38100" dir="2700000" algn="tl" rotWithShape="0">
                      <a:prstClr val="black">
                        <a:alpha val="40000"/>
                      </a:prstClr>
                    </a:outerShdw>
                  </a:effectLst>
                  <a:cs typeface="Arial"/>
                </a:rPr>
                <a:t>Inadvertently completing the wrong action; </a:t>
              </a:r>
              <a:r>
                <a:rPr lang="en-US" sz="2400" dirty="0">
                  <a:effectLst>
                    <a:outerShdw blurRad="50800" dist="38100" dir="2700000" algn="tl" rotWithShape="0">
                      <a:prstClr val="black">
                        <a:alpha val="40000"/>
                      </a:prstClr>
                    </a:outerShdw>
                  </a:effectLst>
                  <a:cs typeface="Arial"/>
                </a:rPr>
                <a:t>slip, lapse, </a:t>
              </a:r>
              <a:r>
                <a:rPr lang="en-US" sz="2400" dirty="0" smtClean="0">
                  <a:effectLst>
                    <a:outerShdw blurRad="50800" dist="38100" dir="2700000" algn="tl" rotWithShape="0">
                      <a:prstClr val="black">
                        <a:alpha val="40000"/>
                      </a:prstClr>
                    </a:outerShdw>
                  </a:effectLst>
                  <a:cs typeface="Arial"/>
                </a:rPr>
                <a:t>mistake</a:t>
              </a:r>
              <a:endParaRPr lang="en-US" sz="2400" dirty="0">
                <a:effectLst>
                  <a:outerShdw blurRad="50800" dist="38100" dir="2700000" algn="tl" rotWithShape="0">
                    <a:prstClr val="black">
                      <a:alpha val="40000"/>
                    </a:prstClr>
                  </a:outerShdw>
                </a:effectLst>
                <a:cs typeface="Arial"/>
              </a:endParaRPr>
            </a:p>
          </p:txBody>
        </p:sp>
        <p:sp>
          <p:nvSpPr>
            <p:cNvPr id="16" name="Freeform 15"/>
            <p:cNvSpPr/>
            <p:nvPr/>
          </p:nvSpPr>
          <p:spPr>
            <a:xfrm>
              <a:off x="2819488"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C0504D"/>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t"/>
            <a:lstStyle/>
            <a:p>
              <a:pPr algn="ctr" defTabSz="488950" fontAlgn="auto">
                <a:lnSpc>
                  <a:spcPct val="90000"/>
                </a:lnSpc>
                <a:spcAft>
                  <a:spcPct val="35000"/>
                </a:spcAft>
                <a:defRPr/>
              </a:pPr>
              <a:r>
                <a:rPr lang="en-US" sz="2400" b="1" dirty="0">
                  <a:solidFill>
                    <a:srgbClr val="000000"/>
                  </a:solidFill>
                  <a:effectLst>
                    <a:outerShdw blurRad="50800" dist="38100" dir="2700000" algn="tl" rotWithShape="0">
                      <a:prstClr val="black">
                        <a:alpha val="40000"/>
                      </a:prstClr>
                    </a:outerShdw>
                  </a:effectLst>
                  <a:cs typeface="Arial"/>
                </a:rPr>
                <a:t>At-Risk Behavior</a:t>
              </a:r>
              <a:r>
                <a:rPr lang="en-US" sz="2400" dirty="0">
                  <a:solidFill>
                    <a:srgbClr val="000000"/>
                  </a:solidFill>
                  <a:effectLst>
                    <a:outerShdw blurRad="50800" dist="38100" dir="2700000" algn="tl" rotWithShape="0">
                      <a:prstClr val="black">
                        <a:alpha val="40000"/>
                      </a:prstClr>
                    </a:outerShdw>
                  </a:effectLst>
                  <a:cs typeface="Arial"/>
                </a:rPr>
                <a:t>: </a:t>
              </a:r>
              <a:endParaRPr lang="en-US" sz="2400" dirty="0" smtClean="0">
                <a:solidFill>
                  <a:srgbClr val="000000"/>
                </a:solidFill>
                <a:effectLst>
                  <a:outerShdw blurRad="50800" dist="38100" dir="2700000" algn="tl" rotWithShape="0">
                    <a:prstClr val="black">
                      <a:alpha val="40000"/>
                    </a:prstClr>
                  </a:outerShdw>
                </a:effectLst>
                <a:cs typeface="Arial"/>
              </a:endParaRPr>
            </a:p>
            <a:p>
              <a:pPr algn="ctr" defTabSz="488950" fontAlgn="auto">
                <a:lnSpc>
                  <a:spcPct val="90000"/>
                </a:lnSpc>
                <a:spcAft>
                  <a:spcPct val="35000"/>
                </a:spcAft>
                <a:defRPr/>
              </a:pPr>
              <a:r>
                <a:rPr lang="en-US" sz="2400" dirty="0" smtClean="0">
                  <a:effectLst>
                    <a:outerShdw blurRad="50800" dist="38100" dir="2700000" algn="tl" rotWithShape="0">
                      <a:prstClr val="black">
                        <a:alpha val="40000"/>
                      </a:prstClr>
                    </a:outerShdw>
                  </a:effectLst>
                  <a:cs typeface="Arial"/>
                </a:rPr>
                <a:t>Choosing </a:t>
              </a:r>
              <a:r>
                <a:rPr lang="en-US" sz="2400" dirty="0">
                  <a:effectLst>
                    <a:outerShdw blurRad="50800" dist="38100" dir="2700000" algn="tl" rotWithShape="0">
                      <a:prstClr val="black">
                        <a:alpha val="40000"/>
                      </a:prstClr>
                    </a:outerShdw>
                  </a:effectLst>
                  <a:cs typeface="Arial"/>
                </a:rPr>
                <a:t>to behave in a way that increases risk where risk </a:t>
              </a:r>
              <a:r>
                <a:rPr lang="en-US" sz="2400" dirty="0" smtClean="0">
                  <a:effectLst>
                    <a:outerShdw blurRad="50800" dist="38100" dir="2700000" algn="tl" rotWithShape="0">
                      <a:prstClr val="black">
                        <a:alpha val="40000"/>
                      </a:prstClr>
                    </a:outerShdw>
                  </a:effectLst>
                  <a:cs typeface="Arial"/>
                </a:rPr>
                <a:t>is not  recognized, </a:t>
              </a:r>
              <a:r>
                <a:rPr lang="en-US" sz="2400" dirty="0">
                  <a:effectLst>
                    <a:outerShdw blurRad="50800" dist="38100" dir="2700000" algn="tl" rotWithShape="0">
                      <a:prstClr val="black">
                        <a:alpha val="40000"/>
                      </a:prstClr>
                    </a:outerShdw>
                  </a:effectLst>
                  <a:cs typeface="Arial"/>
                </a:rPr>
                <a:t>or is mistakenly believed to be </a:t>
              </a:r>
              <a:r>
                <a:rPr lang="en-US" sz="2400" dirty="0" smtClean="0">
                  <a:effectLst>
                    <a:outerShdw blurRad="50800" dist="38100" dir="2700000" algn="tl" rotWithShape="0">
                      <a:prstClr val="black">
                        <a:alpha val="40000"/>
                      </a:prstClr>
                    </a:outerShdw>
                  </a:effectLst>
                  <a:cs typeface="Arial"/>
                </a:rPr>
                <a:t>justified</a:t>
              </a:r>
              <a:endParaRPr lang="en-US" sz="2400" dirty="0">
                <a:effectLst>
                  <a:outerShdw blurRad="50800" dist="38100" dir="2700000" algn="tl" rotWithShape="0">
                    <a:prstClr val="black">
                      <a:alpha val="40000"/>
                    </a:prstClr>
                  </a:outerShdw>
                </a:effectLst>
                <a:cs typeface="Arial"/>
              </a:endParaRPr>
            </a:p>
          </p:txBody>
        </p:sp>
        <p:sp>
          <p:nvSpPr>
            <p:cNvPr id="18" name="Freeform 17"/>
            <p:cNvSpPr/>
            <p:nvPr/>
          </p:nvSpPr>
          <p:spPr>
            <a:xfrm>
              <a:off x="4648375"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solidFill>
              <a:srgbClr val="C0504D"/>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t"/>
            <a:lstStyle/>
            <a:p>
              <a:pPr algn="ctr" defTabSz="488950" fontAlgn="auto">
                <a:lnSpc>
                  <a:spcPct val="90000"/>
                </a:lnSpc>
                <a:spcAft>
                  <a:spcPct val="35000"/>
                </a:spcAft>
                <a:defRPr/>
              </a:pPr>
              <a:r>
                <a:rPr lang="en-US" sz="2400" b="1" dirty="0">
                  <a:solidFill>
                    <a:srgbClr val="000000"/>
                  </a:solidFill>
                  <a:effectLst>
                    <a:outerShdw blurRad="50800" dist="38100" dir="2700000" algn="tl" rotWithShape="0">
                      <a:prstClr val="black">
                        <a:alpha val="40000"/>
                      </a:prstClr>
                    </a:outerShdw>
                  </a:effectLst>
                  <a:cs typeface="Arial"/>
                </a:rPr>
                <a:t>Reckless Behavior</a:t>
              </a:r>
              <a:r>
                <a:rPr lang="en-US" sz="2400" dirty="0">
                  <a:solidFill>
                    <a:srgbClr val="000000"/>
                  </a:solidFill>
                  <a:effectLst>
                    <a:outerShdw blurRad="50800" dist="38100" dir="2700000" algn="tl" rotWithShape="0">
                      <a:prstClr val="black">
                        <a:alpha val="40000"/>
                      </a:prstClr>
                    </a:outerShdw>
                  </a:effectLst>
                  <a:cs typeface="Arial"/>
                </a:rPr>
                <a:t>: </a:t>
              </a:r>
              <a:endParaRPr lang="en-US" sz="2400" dirty="0" smtClean="0">
                <a:solidFill>
                  <a:srgbClr val="000000"/>
                </a:solidFill>
                <a:effectLst>
                  <a:outerShdw blurRad="50800" dist="38100" dir="2700000" algn="tl" rotWithShape="0">
                    <a:prstClr val="black">
                      <a:alpha val="40000"/>
                    </a:prstClr>
                  </a:outerShdw>
                </a:effectLst>
                <a:cs typeface="Arial"/>
              </a:endParaRPr>
            </a:p>
            <a:p>
              <a:pPr algn="ctr" defTabSz="488950" fontAlgn="auto">
                <a:lnSpc>
                  <a:spcPct val="90000"/>
                </a:lnSpc>
                <a:spcAft>
                  <a:spcPct val="35000"/>
                </a:spcAft>
                <a:defRPr/>
              </a:pPr>
              <a:r>
                <a:rPr lang="en-US" sz="2400" dirty="0" smtClean="0">
                  <a:effectLst>
                    <a:outerShdw blurRad="50800" dist="38100" dir="2700000" algn="tl" rotWithShape="0">
                      <a:prstClr val="black">
                        <a:alpha val="40000"/>
                      </a:prstClr>
                    </a:outerShdw>
                  </a:effectLst>
                  <a:cs typeface="Arial"/>
                </a:rPr>
                <a:t>Choosing </a:t>
              </a:r>
              <a:r>
                <a:rPr lang="en-US" sz="2400" dirty="0">
                  <a:effectLst>
                    <a:outerShdw blurRad="50800" dist="38100" dir="2700000" algn="tl" rotWithShape="0">
                      <a:prstClr val="black">
                        <a:alpha val="40000"/>
                      </a:prstClr>
                    </a:outerShdw>
                  </a:effectLst>
                  <a:cs typeface="Arial"/>
                </a:rPr>
                <a:t>to consciously disregard a substantial and unjustifiable </a:t>
              </a:r>
              <a:r>
                <a:rPr lang="en-US" sz="2400" dirty="0" smtClean="0">
                  <a:effectLst>
                    <a:outerShdw blurRad="50800" dist="38100" dir="2700000" algn="tl" rotWithShape="0">
                      <a:prstClr val="black">
                        <a:alpha val="40000"/>
                      </a:prstClr>
                    </a:outerShdw>
                  </a:effectLst>
                  <a:cs typeface="Arial"/>
                </a:rPr>
                <a:t>risk</a:t>
              </a:r>
              <a:endParaRPr lang="en-US" sz="2400" dirty="0">
                <a:effectLst>
                  <a:outerShdw blurRad="50800" dist="38100" dir="2700000" algn="tl" rotWithShape="0">
                    <a:prstClr val="black">
                      <a:alpha val="40000"/>
                    </a:prstClr>
                  </a:outerShdw>
                </a:effectLst>
                <a:cs typeface="Arial"/>
              </a:endParaRPr>
            </a:p>
          </p:txBody>
        </p:sp>
      </p:grpSp>
      <p:sp>
        <p:nvSpPr>
          <p:cNvPr id="9"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482202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Managing Error and </a:t>
            </a:r>
            <a:r>
              <a:rPr lang="en-US" dirty="0" smtClean="0"/>
              <a:t>Risk</a:t>
            </a:r>
            <a:r>
              <a:rPr lang="en-US" baseline="30000" dirty="0" smtClean="0"/>
              <a:t>1</a:t>
            </a:r>
            <a:endParaRPr lang="en-US" baseline="30000" dirty="0"/>
          </a:p>
        </p:txBody>
      </p:sp>
      <p:graphicFrame>
        <p:nvGraphicFramePr>
          <p:cNvPr id="8" name="Table 7" descr="The three behaviors are: human error, at-risk behavior and reckless behavior.  &#10;Human error is the product of our current system design and behavioral choices.  It is managed through changes in choices, processes, procedures, training, design and the environment.  Consolation is the appropriate response to human error.  &#10;At- risk behavior is a choice made while believing that the risk is insignificant or justified.  This behavior is best managed through removing incentives for at risk behaviors, creating incentives for healthy behaviors and increasing situational awareness.  Coaching is the best response to at-risk behavior.  &#10;Reckless behavior is the conscious disregard of substantial and unjustifiable risk.  It is managed through remedial and punitive actions.  Punishment is the appropriate response to reckless behavior."/>
          <p:cNvGraphicFramePr>
            <a:graphicFrameLocks noGrp="1"/>
          </p:cNvGraphicFramePr>
          <p:nvPr>
            <p:extLst>
              <p:ext uri="{D42A27DB-BD31-4B8C-83A1-F6EECF244321}">
                <p14:modId xmlns:p14="http://schemas.microsoft.com/office/powerpoint/2010/main" val="2964168357"/>
              </p:ext>
            </p:extLst>
          </p:nvPr>
        </p:nvGraphicFramePr>
        <p:xfrm>
          <a:off x="566057" y="1076960"/>
          <a:ext cx="8196942" cy="5000534"/>
        </p:xfrm>
        <a:graphic>
          <a:graphicData uri="http://schemas.openxmlformats.org/drawingml/2006/table">
            <a:tbl>
              <a:tblPr firstRow="1" bandRow="1">
                <a:solidFill>
                  <a:srgbClr val="C00000"/>
                </a:solidFill>
                <a:tableStyleId>{21E4AEA4-8DFA-4A89-87EB-49C32662AFE0}</a:tableStyleId>
              </a:tblPr>
              <a:tblGrid>
                <a:gridCol w="2732314"/>
                <a:gridCol w="2732314"/>
                <a:gridCol w="2732314"/>
              </a:tblGrid>
              <a:tr h="702854">
                <a:tc>
                  <a:txBody>
                    <a:bodyPr/>
                    <a:lstStyle/>
                    <a:p>
                      <a:pPr algn="ctr"/>
                      <a:r>
                        <a:rPr lang="en-US" dirty="0" smtClean="0">
                          <a:solidFill>
                            <a:schemeClr val="tx1"/>
                          </a:solidFill>
                        </a:rPr>
                        <a:t>Human Error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524F"/>
                    </a:solidFill>
                  </a:tcPr>
                </a:tc>
                <a:tc>
                  <a:txBody>
                    <a:bodyPr/>
                    <a:lstStyle/>
                    <a:p>
                      <a:pPr algn="ctr"/>
                      <a:r>
                        <a:rPr lang="en-US" dirty="0" smtClean="0">
                          <a:solidFill>
                            <a:schemeClr val="tx1"/>
                          </a:solidFill>
                        </a:rPr>
                        <a:t>At-Risk Behavior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524F"/>
                    </a:solidFill>
                  </a:tcPr>
                </a:tc>
                <a:tc>
                  <a:txBody>
                    <a:bodyPr/>
                    <a:lstStyle/>
                    <a:p>
                      <a:pPr algn="ctr"/>
                      <a:r>
                        <a:rPr lang="en-US" dirty="0" smtClean="0">
                          <a:solidFill>
                            <a:schemeClr val="tx1"/>
                          </a:solidFill>
                        </a:rPr>
                        <a:t>Reckless</a:t>
                      </a:r>
                      <a:r>
                        <a:rPr lang="en-US" baseline="0" dirty="0" smtClean="0">
                          <a:solidFill>
                            <a:schemeClr val="tx1"/>
                          </a:solidFill>
                        </a:rPr>
                        <a:t> Behavior</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524F"/>
                    </a:solidFill>
                  </a:tcPr>
                </a:tc>
              </a:tr>
              <a:tr h="3559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Product of our current system design and behavioral choices</a:t>
                      </a:r>
                    </a:p>
                    <a:p>
                      <a:pPr algn="ctr" fontAlgn="auto">
                        <a:spcBef>
                          <a:spcPts val="0"/>
                        </a:spcBef>
                        <a:spcAft>
                          <a:spcPts val="0"/>
                        </a:spcAft>
                        <a:defRPr/>
                      </a:pPr>
                      <a:endParaRPr lang="en-US" sz="1800" dirty="0" smtClean="0"/>
                    </a:p>
                    <a:p>
                      <a:pPr algn="l" fontAlgn="auto">
                        <a:spcBef>
                          <a:spcPts val="0"/>
                        </a:spcBef>
                        <a:spcAft>
                          <a:spcPts val="0"/>
                        </a:spcAft>
                        <a:defRPr/>
                      </a:pPr>
                      <a:r>
                        <a:rPr lang="en-US" sz="1800" dirty="0" smtClean="0"/>
                        <a:t>Manage through changes in:</a:t>
                      </a:r>
                    </a:p>
                    <a:p>
                      <a:pPr marL="285750" indent="-285750" algn="l" fontAlgn="auto">
                        <a:spcBef>
                          <a:spcPts val="0"/>
                        </a:spcBef>
                        <a:spcAft>
                          <a:spcPts val="0"/>
                        </a:spcAft>
                        <a:buFont typeface="Arial"/>
                        <a:buChar char="•"/>
                        <a:defRPr/>
                      </a:pPr>
                      <a:r>
                        <a:rPr lang="en-US" sz="1800" dirty="0" smtClean="0"/>
                        <a:t>Choices</a:t>
                      </a:r>
                    </a:p>
                    <a:p>
                      <a:pPr marL="285750" indent="-285750" algn="l" fontAlgn="auto">
                        <a:spcBef>
                          <a:spcPts val="0"/>
                        </a:spcBef>
                        <a:spcAft>
                          <a:spcPts val="0"/>
                        </a:spcAft>
                        <a:buFont typeface="Arial"/>
                        <a:buChar char="•"/>
                        <a:defRPr/>
                      </a:pPr>
                      <a:r>
                        <a:rPr lang="en-US" sz="1800" dirty="0" smtClean="0"/>
                        <a:t>Processes</a:t>
                      </a:r>
                    </a:p>
                    <a:p>
                      <a:pPr marL="285750" indent="-285750" algn="l" fontAlgn="auto">
                        <a:spcBef>
                          <a:spcPts val="0"/>
                        </a:spcBef>
                        <a:spcAft>
                          <a:spcPts val="0"/>
                        </a:spcAft>
                        <a:buFont typeface="Arial"/>
                        <a:buChar char="•"/>
                        <a:defRPr/>
                      </a:pPr>
                      <a:r>
                        <a:rPr lang="en-US" sz="1800" dirty="0" smtClean="0"/>
                        <a:t>Procedures</a:t>
                      </a:r>
                    </a:p>
                    <a:p>
                      <a:pPr marL="285750" indent="-285750" algn="l" fontAlgn="auto">
                        <a:spcBef>
                          <a:spcPts val="0"/>
                        </a:spcBef>
                        <a:spcAft>
                          <a:spcPts val="0"/>
                        </a:spcAft>
                        <a:buFont typeface="Arial"/>
                        <a:buChar char="•"/>
                        <a:defRPr/>
                      </a:pPr>
                      <a:r>
                        <a:rPr lang="en-US" sz="1800" dirty="0" smtClean="0"/>
                        <a:t>Training</a:t>
                      </a:r>
                    </a:p>
                    <a:p>
                      <a:pPr marL="285750" indent="-285750" algn="l" fontAlgn="auto">
                        <a:spcBef>
                          <a:spcPts val="0"/>
                        </a:spcBef>
                        <a:spcAft>
                          <a:spcPts val="0"/>
                        </a:spcAft>
                        <a:buFont typeface="Arial"/>
                        <a:buChar char="•"/>
                        <a:defRPr/>
                      </a:pPr>
                      <a:r>
                        <a:rPr lang="en-US" sz="1800" dirty="0" smtClean="0"/>
                        <a:t>Design</a:t>
                      </a:r>
                    </a:p>
                    <a:p>
                      <a:pPr marL="285750" indent="-285750" algn="l" fontAlgn="auto">
                        <a:spcBef>
                          <a:spcPts val="0"/>
                        </a:spcBef>
                        <a:spcAft>
                          <a:spcPts val="0"/>
                        </a:spcAft>
                        <a:buFont typeface="Arial"/>
                        <a:buChar char="•"/>
                        <a:defRPr/>
                      </a:pPr>
                      <a:r>
                        <a:rPr lang="en-US" sz="1800" dirty="0" smtClean="0"/>
                        <a:t>Environment</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 choice: risk believed insignificant or justified</a:t>
                      </a:r>
                    </a:p>
                    <a:p>
                      <a:pPr algn="ctr"/>
                      <a:endParaRPr lang="en-US" dirty="0" smtClean="0"/>
                    </a:p>
                    <a:p>
                      <a:pPr algn="ctr" fontAlgn="auto">
                        <a:spcBef>
                          <a:spcPts val="0"/>
                        </a:spcBef>
                        <a:spcAft>
                          <a:spcPts val="0"/>
                        </a:spcAft>
                        <a:defRPr/>
                      </a:pPr>
                      <a:endParaRPr lang="en-US" sz="1800" dirty="0" smtClean="0"/>
                    </a:p>
                    <a:p>
                      <a:pPr algn="l" fontAlgn="auto">
                        <a:spcBef>
                          <a:spcPts val="0"/>
                        </a:spcBef>
                        <a:spcAft>
                          <a:spcPts val="0"/>
                        </a:spcAft>
                        <a:defRPr/>
                      </a:pPr>
                      <a:r>
                        <a:rPr lang="en-US" sz="1800" dirty="0" smtClean="0"/>
                        <a:t>Manage through:</a:t>
                      </a:r>
                    </a:p>
                    <a:p>
                      <a:pPr marL="285750" indent="-285750" algn="l" fontAlgn="auto">
                        <a:spcBef>
                          <a:spcPts val="0"/>
                        </a:spcBef>
                        <a:spcAft>
                          <a:spcPts val="0"/>
                        </a:spcAft>
                        <a:buFont typeface="Arial"/>
                        <a:buChar char="•"/>
                        <a:defRPr/>
                      </a:pPr>
                      <a:r>
                        <a:rPr lang="en-US" sz="1800" dirty="0" smtClean="0"/>
                        <a:t>Removal of incentives for at-risk behaviors</a:t>
                      </a:r>
                    </a:p>
                    <a:p>
                      <a:pPr marL="285750" indent="-285750" algn="l" fontAlgn="auto">
                        <a:spcBef>
                          <a:spcPts val="0"/>
                        </a:spcBef>
                        <a:spcAft>
                          <a:spcPts val="0"/>
                        </a:spcAft>
                        <a:buFont typeface="Arial"/>
                        <a:buChar char="•"/>
                        <a:defRPr/>
                      </a:pPr>
                      <a:r>
                        <a:rPr lang="en-US" sz="1800" dirty="0" smtClean="0"/>
                        <a:t>Creation of incentives for healthy behaviors</a:t>
                      </a:r>
                    </a:p>
                    <a:p>
                      <a:pPr marL="285750" indent="-285750" algn="l" fontAlgn="auto">
                        <a:spcBef>
                          <a:spcPts val="0"/>
                        </a:spcBef>
                        <a:spcAft>
                          <a:spcPts val="0"/>
                        </a:spcAft>
                        <a:buFont typeface="Arial"/>
                        <a:buChar char="•"/>
                        <a:defRPr/>
                      </a:pPr>
                      <a:r>
                        <a:rPr lang="en-US" sz="1800" dirty="0" smtClean="0"/>
                        <a:t>Situational awareness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Conscious disregard of substantial and unjustifiable risk</a:t>
                      </a:r>
                    </a:p>
                    <a:p>
                      <a:pPr algn="ctr" fontAlgn="auto">
                        <a:spcBef>
                          <a:spcPts val="0"/>
                        </a:spcBef>
                        <a:spcAft>
                          <a:spcPts val="0"/>
                        </a:spcAft>
                        <a:defRPr/>
                      </a:pPr>
                      <a:endParaRPr lang="en-US" sz="1800" dirty="0" smtClean="0"/>
                    </a:p>
                    <a:p>
                      <a:pPr algn="l" fontAlgn="auto">
                        <a:spcBef>
                          <a:spcPts val="0"/>
                        </a:spcBef>
                        <a:spcAft>
                          <a:spcPts val="0"/>
                        </a:spcAft>
                        <a:defRPr/>
                      </a:pPr>
                      <a:r>
                        <a:rPr lang="en-US" sz="1800" dirty="0" smtClean="0"/>
                        <a:t>Manage through:</a:t>
                      </a:r>
                    </a:p>
                    <a:p>
                      <a:pPr marL="285750" indent="-285750" algn="l" fontAlgn="auto">
                        <a:spcBef>
                          <a:spcPts val="0"/>
                        </a:spcBef>
                        <a:spcAft>
                          <a:spcPts val="0"/>
                        </a:spcAft>
                        <a:buFont typeface="Arial"/>
                        <a:buChar char="•"/>
                        <a:defRPr/>
                      </a:pPr>
                      <a:r>
                        <a:rPr lang="en-US" sz="1800" dirty="0" smtClean="0"/>
                        <a:t>Remedial action</a:t>
                      </a:r>
                    </a:p>
                    <a:p>
                      <a:pPr marL="285750" indent="-285750" algn="l" fontAlgn="auto">
                        <a:spcBef>
                          <a:spcPts val="0"/>
                        </a:spcBef>
                        <a:spcAft>
                          <a:spcPts val="0"/>
                        </a:spcAft>
                        <a:buFont typeface="Arial"/>
                        <a:buChar char="•"/>
                        <a:defRPr/>
                      </a:pPr>
                      <a:r>
                        <a:rPr lang="en-US" sz="1800" dirty="0" smtClean="0"/>
                        <a:t>Punitive action</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Console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Coach</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Punish</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269875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pPr>
              <a:spcAft>
                <a:spcPts val="1200"/>
              </a:spcAft>
            </a:pPr>
            <a:r>
              <a:rPr lang="en-US" dirty="0" smtClean="0">
                <a:cs typeface="Arial" pitchFamily="34" charset="0"/>
              </a:rPr>
              <a:t>Describe the purpose </a:t>
            </a:r>
            <a:r>
              <a:rPr lang="en-US" dirty="0">
                <a:cs typeface="Arial" pitchFamily="34" charset="0"/>
              </a:rPr>
              <a:t>of the </a:t>
            </a:r>
            <a:r>
              <a:rPr lang="en-US" dirty="0" smtClean="0">
                <a:cs typeface="Arial" pitchFamily="34" charset="0"/>
              </a:rPr>
              <a:t>Long-Term Care Safety Modules</a:t>
            </a:r>
          </a:p>
          <a:p>
            <a:pPr>
              <a:spcAft>
                <a:spcPts val="1200"/>
              </a:spcAft>
            </a:pPr>
            <a:r>
              <a:rPr lang="en-US" dirty="0" smtClean="0">
                <a:cs typeface="Arial"/>
              </a:rPr>
              <a:t>Explain </a:t>
            </a:r>
            <a:r>
              <a:rPr lang="en-US" dirty="0">
                <a:cs typeface="Arial"/>
              </a:rPr>
              <a:t>how </a:t>
            </a:r>
            <a:r>
              <a:rPr lang="en-US" dirty="0">
                <a:cs typeface="Arial" pitchFamily="34" charset="0"/>
              </a:rPr>
              <a:t>the Long-Term Care Safety </a:t>
            </a:r>
            <a:r>
              <a:rPr lang="en-US" dirty="0" smtClean="0">
                <a:cs typeface="Arial" pitchFamily="34" charset="0"/>
              </a:rPr>
              <a:t>Modules</a:t>
            </a:r>
            <a:r>
              <a:rPr lang="en-US" dirty="0" smtClean="0">
                <a:cs typeface="Arial"/>
              </a:rPr>
              <a:t> support </a:t>
            </a:r>
            <a:r>
              <a:rPr lang="en-US" dirty="0">
                <a:cs typeface="Arial"/>
              </a:rPr>
              <a:t>other quality and safety tools </a:t>
            </a:r>
            <a:endParaRPr lang="en-US" dirty="0">
              <a:cs typeface="Arial" pitchFamily="34" charset="0"/>
            </a:endParaRPr>
          </a:p>
          <a:p>
            <a:pPr>
              <a:spcAft>
                <a:spcPts val="1200"/>
              </a:spcAft>
            </a:pPr>
            <a:r>
              <a:rPr lang="en-US" dirty="0">
                <a:cs typeface="Arial" pitchFamily="34" charset="0"/>
              </a:rPr>
              <a:t>Demonstrate how to apply the Long-Term Care Safety </a:t>
            </a:r>
            <a:r>
              <a:rPr lang="en-US" dirty="0" smtClean="0">
                <a:cs typeface="Arial" pitchFamily="34" charset="0"/>
              </a:rPr>
              <a:t>Modules in your facility</a:t>
            </a:r>
            <a:endParaRPr lang="en-US" dirty="0">
              <a:cs typeface="Arial" pitchFamily="34" charset="0"/>
            </a:endParaRPr>
          </a:p>
          <a:p>
            <a:pPr marL="0" indent="0">
              <a:buNone/>
            </a:pPr>
            <a:endParaRPr lang="en-US" dirty="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Safety Modules  </a:t>
            </a:r>
            <a:endParaRPr lang="en-US" dirty="0"/>
          </a:p>
        </p:txBody>
      </p:sp>
    </p:spTree>
    <p:extLst>
      <p:ext uri="{BB962C8B-B14F-4D97-AF65-F5344CB8AC3E}">
        <p14:creationId xmlns:p14="http://schemas.microsoft.com/office/powerpoint/2010/main" val="1853238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118753" y="118753"/>
            <a:ext cx="8918369" cy="546266"/>
          </a:xfrm>
        </p:spPr>
        <p:txBody>
          <a:bodyPr>
            <a:noAutofit/>
          </a:bodyPr>
          <a:lstStyle/>
          <a:p>
            <a:r>
              <a:rPr lang="en-US" sz="4000" dirty="0" smtClean="0"/>
              <a:t>Leadership’s </a:t>
            </a:r>
            <a:r>
              <a:rPr lang="en-US" sz="4000" dirty="0"/>
              <a:t>Role </a:t>
            </a:r>
            <a:r>
              <a:rPr lang="en-US" sz="4000" dirty="0" smtClean="0"/>
              <a:t>in Just Culture</a:t>
            </a:r>
            <a:endParaRPr lang="en-US" sz="4000" dirty="0" smtClean="0">
              <a:latin typeface="Arial" charset="0"/>
              <a:cs typeface="Arial" charset="0"/>
            </a:endParaRPr>
          </a:p>
        </p:txBody>
      </p:sp>
      <p:sp>
        <p:nvSpPr>
          <p:cNvPr id="35844" name="Content Placeholder 2"/>
          <p:cNvSpPr>
            <a:spLocks noGrp="1"/>
          </p:cNvSpPr>
          <p:nvPr>
            <p:ph idx="1"/>
          </p:nvPr>
        </p:nvSpPr>
        <p:spPr/>
        <p:txBody>
          <a:bodyPr>
            <a:normAutofit/>
          </a:bodyPr>
          <a:lstStyle/>
          <a:p>
            <a:pPr>
              <a:spcAft>
                <a:spcPts val="1200"/>
              </a:spcAft>
              <a:buSzTx/>
            </a:pPr>
            <a:r>
              <a:rPr lang="en-US" dirty="0" smtClean="0">
                <a:cs typeface="Arial" charset="0"/>
              </a:rPr>
              <a:t>Have a procedure in place for employees to follow </a:t>
            </a:r>
          </a:p>
          <a:p>
            <a:pPr>
              <a:spcAft>
                <a:spcPts val="1200"/>
              </a:spcAft>
              <a:buSzTx/>
            </a:pPr>
            <a:r>
              <a:rPr lang="en-US" dirty="0">
                <a:cs typeface="Arial" charset="0"/>
              </a:rPr>
              <a:t>E</a:t>
            </a:r>
            <a:r>
              <a:rPr lang="en-US" dirty="0" smtClean="0">
                <a:cs typeface="Arial" charset="0"/>
              </a:rPr>
              <a:t>nsure employees are properly trained</a:t>
            </a:r>
          </a:p>
          <a:p>
            <a:pPr>
              <a:spcAft>
                <a:spcPts val="1200"/>
              </a:spcAft>
              <a:buSzTx/>
            </a:pPr>
            <a:r>
              <a:rPr lang="en-US" dirty="0" smtClean="0">
                <a:cs typeface="Arial" charset="0"/>
              </a:rPr>
              <a:t>Offer positive reinforcement at monthly meetings</a:t>
            </a:r>
          </a:p>
        </p:txBody>
      </p:sp>
      <p:pic>
        <p:nvPicPr>
          <p:cNvPr id="2" name="Picture 1" descr="group of people sitting around a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213" y="3177751"/>
            <a:ext cx="2854215" cy="2765849"/>
          </a:xfrm>
          <a:prstGeom prst="rect">
            <a:avLst/>
          </a:prstGeom>
        </p:spPr>
      </p:pic>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54602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Do This Work?</a:t>
            </a:r>
            <a:endParaRPr lang="en-US" dirty="0"/>
          </a:p>
        </p:txBody>
      </p:sp>
      <p:pic>
        <p:nvPicPr>
          <p:cNvPr id="8" name="Content Placeholder 6" descr="click this video icon to view the video"/>
          <p:cNvPicPr>
            <a:picLocks noChangeAspect="1"/>
          </p:cNvPicPr>
          <p:nvPr/>
        </p:nvPicPr>
        <p:blipFill>
          <a:blip r:embed="rId3"/>
          <a:stretch>
            <a:fillRect/>
          </a:stretch>
        </p:blipFill>
        <p:spPr>
          <a:xfrm>
            <a:off x="3551478" y="2545003"/>
            <a:ext cx="1767993" cy="1767993"/>
          </a:xfrm>
          <a:prstGeom prst="rect">
            <a:avLst/>
          </a:prstGeom>
        </p:spPr>
      </p:pic>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
        <p:nvSpPr>
          <p:cNvPr id="3" name="TextBox 2"/>
          <p:cNvSpPr txBox="1"/>
          <p:nvPr/>
        </p:nvSpPr>
        <p:spPr>
          <a:xfrm>
            <a:off x="1117600" y="5021943"/>
            <a:ext cx="5791200" cy="923330"/>
          </a:xfrm>
          <a:prstGeom prst="rect">
            <a:avLst/>
          </a:prstGeom>
          <a:noFill/>
        </p:spPr>
        <p:txBody>
          <a:bodyPr wrap="square" rtlCol="0">
            <a:spAutoFit/>
          </a:bodyPr>
          <a:lstStyle/>
          <a:p>
            <a:r>
              <a:rPr lang="en-US" dirty="0"/>
              <a:t>PLAY VIDEO:</a:t>
            </a:r>
            <a:r>
              <a:rPr lang="en-US" dirty="0"/>
              <a:t/>
            </a:r>
            <a:br>
              <a:rPr lang="en-US" dirty="0"/>
            </a:br>
            <a:r>
              <a:rPr lang="en-US" dirty="0"/>
              <a:t>Video 2.4: Building Safety and Quality into the </a:t>
            </a:r>
            <a:r>
              <a:rPr lang="en-US" dirty="0" smtClean="0"/>
              <a:t>System - </a:t>
            </a:r>
            <a:r>
              <a:rPr lang="en-US" u="sng" dirty="0">
                <a:hlinkClick r:id="rId4"/>
              </a:rPr>
              <a:t>https://youtu.be/vx8n8g3c0yA</a:t>
            </a:r>
            <a:endParaRPr lang="en-US" dirty="0"/>
          </a:p>
        </p:txBody>
      </p:sp>
    </p:spTree>
    <p:extLst>
      <p:ext uri="{BB962C8B-B14F-4D97-AF65-F5344CB8AC3E}">
        <p14:creationId xmlns:p14="http://schemas.microsoft.com/office/powerpoint/2010/main" val="4188628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519" y="0"/>
            <a:ext cx="7886700" cy="827904"/>
          </a:xfrm>
        </p:spPr>
        <p:txBody>
          <a:bodyPr>
            <a:normAutofit/>
          </a:bodyPr>
          <a:lstStyle/>
          <a:p>
            <a:r>
              <a:rPr lang="en-US" sz="2800" dirty="0" smtClean="0"/>
              <a:t>Long-Term Care Safety Tools and Resources</a:t>
            </a:r>
          </a:p>
        </p:txBody>
      </p:sp>
      <p:sp>
        <p:nvSpPr>
          <p:cNvPr id="7" name="Text Placeholder 6"/>
          <p:cNvSpPr>
            <a:spLocks noGrp="1"/>
          </p:cNvSpPr>
          <p:nvPr>
            <p:ph type="body" idx="1"/>
          </p:nvPr>
        </p:nvSpPr>
        <p:spPr/>
        <p:txBody>
          <a:bodyPr>
            <a:noAutofit/>
          </a:bodyPr>
          <a:lstStyle/>
          <a:p>
            <a:r>
              <a:rPr lang="en-US" sz="2800" dirty="0" smtClean="0"/>
              <a:t>Quality and Safety Tools</a:t>
            </a:r>
            <a:endParaRPr lang="en-US" sz="2800" dirty="0"/>
          </a:p>
        </p:txBody>
      </p:sp>
      <p:sp>
        <p:nvSpPr>
          <p:cNvPr id="3" name="Content Placeholder 2"/>
          <p:cNvSpPr>
            <a:spLocks noGrp="1"/>
          </p:cNvSpPr>
          <p:nvPr>
            <p:ph sz="half" idx="2"/>
          </p:nvPr>
        </p:nvSpPr>
        <p:spPr/>
        <p:txBody>
          <a:bodyPr>
            <a:normAutofit/>
          </a:bodyPr>
          <a:lstStyle/>
          <a:p>
            <a:r>
              <a:rPr lang="en-US" sz="2400" dirty="0" smtClean="0"/>
              <a:t>TeamSTEPPS® </a:t>
            </a:r>
          </a:p>
          <a:p>
            <a:r>
              <a:rPr lang="en-US" sz="2400" dirty="0" smtClean="0"/>
              <a:t>Six Sigma</a:t>
            </a:r>
          </a:p>
          <a:p>
            <a:r>
              <a:rPr lang="en-US" sz="2400" dirty="0" smtClean="0"/>
              <a:t>Institute for Healthcare Improvement Model for Improvement</a:t>
            </a:r>
          </a:p>
          <a:p>
            <a:r>
              <a:rPr lang="en-US" sz="2400" dirty="0" smtClean="0"/>
              <a:t>Plan-Do-Study-Act</a:t>
            </a:r>
          </a:p>
          <a:p>
            <a:r>
              <a:rPr lang="en-US" sz="2400" dirty="0" smtClean="0"/>
              <a:t>Root Cause Analysis</a:t>
            </a:r>
          </a:p>
          <a:p>
            <a:r>
              <a:rPr lang="en-US" sz="2400" dirty="0" smtClean="0"/>
              <a:t>Failure Mode Effect Analysis</a:t>
            </a:r>
            <a:endParaRPr lang="en-US" sz="2400" dirty="0"/>
          </a:p>
        </p:txBody>
      </p:sp>
      <p:sp>
        <p:nvSpPr>
          <p:cNvPr id="10" name="Text Placeholder 9"/>
          <p:cNvSpPr>
            <a:spLocks noGrp="1"/>
          </p:cNvSpPr>
          <p:nvPr>
            <p:ph type="body" sz="quarter" idx="3"/>
          </p:nvPr>
        </p:nvSpPr>
        <p:spPr>
          <a:xfrm>
            <a:off x="4629150" y="1115241"/>
            <a:ext cx="3887788" cy="493412"/>
          </a:xfrm>
        </p:spPr>
        <p:txBody>
          <a:bodyPr>
            <a:normAutofit/>
          </a:bodyPr>
          <a:lstStyle/>
          <a:p>
            <a:r>
              <a:rPr lang="en-US" sz="2800" dirty="0" smtClean="0"/>
              <a:t>LTC-Specific Resources</a:t>
            </a:r>
            <a:endParaRPr lang="en-US" sz="2800" dirty="0"/>
          </a:p>
        </p:txBody>
      </p:sp>
      <p:sp>
        <p:nvSpPr>
          <p:cNvPr id="11" name="Content Placeholder 10"/>
          <p:cNvSpPr>
            <a:spLocks noGrp="1"/>
          </p:cNvSpPr>
          <p:nvPr>
            <p:ph sz="quarter" idx="4"/>
          </p:nvPr>
        </p:nvSpPr>
        <p:spPr/>
        <p:txBody>
          <a:bodyPr>
            <a:noAutofit/>
          </a:bodyPr>
          <a:lstStyle/>
          <a:p>
            <a:r>
              <a:rPr lang="en-US" sz="2400" dirty="0" smtClean="0"/>
              <a:t>Advancing Excellence in America’s Nursing Homes</a:t>
            </a:r>
          </a:p>
          <a:p>
            <a:r>
              <a:rPr lang="en-US" sz="2400" dirty="0" smtClean="0"/>
              <a:t>CDC Website for Nursing Homes and Assisted Living</a:t>
            </a:r>
          </a:p>
          <a:p>
            <a:r>
              <a:rPr lang="en-US" sz="2400" dirty="0" smtClean="0"/>
              <a:t>CMS QAPI - Quality Assurance Performance Improvement</a:t>
            </a:r>
          </a:p>
          <a:p>
            <a:r>
              <a:rPr lang="en-US" sz="2400" dirty="0" smtClean="0"/>
              <a:t>CMS National Nursing Home Quality Care Collaborative (NNHQCC) Change Package</a:t>
            </a:r>
          </a:p>
          <a:p>
            <a:r>
              <a:rPr lang="en-US" sz="2400" dirty="0" smtClean="0"/>
              <a:t>Pioneer Network</a:t>
            </a:r>
            <a:endParaRPr lang="en-US" sz="2400" dirty="0"/>
          </a:p>
        </p:txBody>
      </p:sp>
      <p:sp>
        <p:nvSpPr>
          <p:cNvPr id="19"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092341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080655"/>
            <a:ext cx="8229600" cy="5415272"/>
          </a:xfrm>
        </p:spPr>
        <p:txBody>
          <a:bodyPr>
            <a:normAutofit/>
          </a:bodyPr>
          <a:lstStyle/>
          <a:p>
            <a:pPr marL="514350" indent="-514350">
              <a:spcBef>
                <a:spcPts val="0"/>
              </a:spcBef>
              <a:buClrTx/>
              <a:buFont typeface="+mj-lt"/>
              <a:buAutoNum type="arabicPeriod"/>
              <a:defRPr/>
            </a:pPr>
            <a:r>
              <a:rPr lang="en-US" sz="2400" dirty="0"/>
              <a:t>Griffith S. Just Culture, Healthcare Services Overview. Outcome Engineering; 2012. </a:t>
            </a:r>
            <a:r>
              <a:rPr lang="en-US" sz="2400" dirty="0">
                <a:hlinkClick r:id="rId3"/>
              </a:rPr>
              <a:t>https://store.justculture.org/wp-content/uploads/flipbooks/healthcare/healthcare.html</a:t>
            </a:r>
            <a:endParaRPr lang="en-US" sz="2400" dirty="0"/>
          </a:p>
          <a:p>
            <a:pPr marL="514350" lvl="0" indent="-514350">
              <a:buClrTx/>
              <a:buFont typeface="+mj-lt"/>
              <a:buAutoNum type="arabicPeriod"/>
            </a:pPr>
            <a:r>
              <a:rPr lang="en-US" sz="2400" dirty="0" smtClean="0"/>
              <a:t>Kotter </a:t>
            </a:r>
            <a:r>
              <a:rPr lang="en-US" sz="2400" dirty="0"/>
              <a:t>J, Rathgeber H.</a:t>
            </a:r>
            <a:r>
              <a:rPr lang="en-US" sz="2400" b="1" dirty="0"/>
              <a:t> </a:t>
            </a:r>
            <a:r>
              <a:rPr lang="en-US" sz="2400" dirty="0"/>
              <a:t>Our iceberg is melting:</a:t>
            </a:r>
            <a:r>
              <a:rPr lang="en-US" sz="2400" b="1" dirty="0"/>
              <a:t> </a:t>
            </a:r>
            <a:r>
              <a:rPr lang="en-US" sz="2400" dirty="0"/>
              <a:t>Changing and succeeding under any conditions: 1st ed.</a:t>
            </a:r>
            <a:r>
              <a:rPr lang="en-US" sz="2400" b="1" dirty="0"/>
              <a:t> </a:t>
            </a:r>
            <a:r>
              <a:rPr lang="en-US" sz="2400" dirty="0"/>
              <a:t>New </a:t>
            </a:r>
            <a:r>
              <a:rPr lang="en-US" sz="2400" dirty="0" smtClean="0"/>
              <a:t>York: </a:t>
            </a:r>
            <a:r>
              <a:rPr lang="en-US" sz="2400" dirty="0"/>
              <a:t>St. Martin's Press; 2006.</a:t>
            </a:r>
          </a:p>
          <a:p>
            <a:pPr marL="514350" indent="-514350">
              <a:buClrTx/>
              <a:buFont typeface="+mj-lt"/>
              <a:buAutoNum type="arabicPeriod"/>
            </a:pPr>
            <a:r>
              <a:rPr lang="en-US" sz="2400" dirty="0"/>
              <a:t>Bowers N, Nolet K, </a:t>
            </a:r>
            <a:r>
              <a:rPr lang="en-US" sz="2400" dirty="0" smtClean="0"/>
              <a:t>Roberts </a:t>
            </a:r>
            <a:r>
              <a:rPr lang="en-US" sz="2400" dirty="0"/>
              <a:t>E, et al. Implementing Change in Long-Term Care: A Practical Guide to Transformation. University </a:t>
            </a:r>
            <a:r>
              <a:rPr lang="en-US" sz="2400" dirty="0" smtClean="0"/>
              <a:t>of Wisconsin–Madison</a:t>
            </a:r>
            <a:r>
              <a:rPr lang="en-US" sz="2400" dirty="0"/>
              <a:t>, School of Nursing; 2007. </a:t>
            </a:r>
            <a:r>
              <a:rPr lang="en-US" sz="2400" dirty="0">
                <a:hlinkClick r:id="rId4"/>
              </a:rPr>
              <a:t>https://www.nhqualitycampaign.org/files/Implementation_Manual_Part_1_Attachments_1_and_2.pdf</a:t>
            </a:r>
            <a:r>
              <a:rPr lang="en-US" dirty="0"/>
              <a:t>. </a:t>
            </a:r>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872908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What Is the Purpose of These Modules?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Improve safety culture in LTC facilities</a:t>
            </a:r>
          </a:p>
          <a:p>
            <a:pPr>
              <a:spcAft>
                <a:spcPts val="1200"/>
              </a:spcAft>
            </a:pPr>
            <a:r>
              <a:rPr lang="en-US" dirty="0" smtClean="0"/>
              <a:t>Support other quality improvement and safety initiatives in facilities</a:t>
            </a:r>
          </a:p>
          <a:p>
            <a:pPr>
              <a:spcAft>
                <a:spcPts val="1200"/>
              </a:spcAft>
            </a:pPr>
            <a:r>
              <a:rPr lang="en-US" dirty="0" smtClean="0"/>
              <a:t>Supplement technical interventions to reduce healthcare-associated infections, including catheter-associated urinary tract infections (CAUTIs)</a:t>
            </a:r>
          </a:p>
          <a:p>
            <a:pPr marL="0" indent="0">
              <a:buNone/>
            </a:pPr>
            <a:endParaRPr lang="en-US" dirty="0" smtClean="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Safety Modules  </a:t>
            </a:r>
            <a:endParaRPr lang="en-US" dirty="0"/>
          </a:p>
        </p:txBody>
      </p:sp>
    </p:spTree>
    <p:extLst>
      <p:ext uri="{BB962C8B-B14F-4D97-AF65-F5344CB8AC3E}">
        <p14:creationId xmlns:p14="http://schemas.microsoft.com/office/powerpoint/2010/main" val="46963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118753"/>
            <a:ext cx="8812924" cy="546266"/>
          </a:xfrm>
        </p:spPr>
        <p:txBody>
          <a:bodyPr>
            <a:noAutofit/>
          </a:bodyPr>
          <a:lstStyle/>
          <a:p>
            <a:r>
              <a:rPr lang="en-US" dirty="0" smtClean="0"/>
              <a:t>Why Is Infection Prevention Important? </a:t>
            </a:r>
            <a:endParaRPr lang="en-US" dirty="0"/>
          </a:p>
        </p:txBody>
      </p:sp>
      <p:pic>
        <p:nvPicPr>
          <p:cNvPr id="7" name="Content Placeholder 6" descr="click this video icon to view the video"/>
          <p:cNvPicPr>
            <a:picLocks noGrp="1" noChangeAspect="1"/>
          </p:cNvPicPr>
          <p:nvPr>
            <p:ph idx="1"/>
          </p:nvPr>
        </p:nvPicPr>
        <p:blipFill>
          <a:blip r:embed="rId3"/>
          <a:stretch>
            <a:fillRect/>
          </a:stretch>
        </p:blipFill>
        <p:spPr>
          <a:xfrm>
            <a:off x="3551478" y="2545003"/>
            <a:ext cx="1767993" cy="1767993"/>
          </a:xfrm>
          <a:prstGeom prst="rect">
            <a:avLst/>
          </a:prstGeom>
        </p:spPr>
      </p:pic>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Safety Modules </a:t>
            </a:r>
            <a:endParaRPr lang="en-US" dirty="0"/>
          </a:p>
        </p:txBody>
      </p:sp>
      <p:sp>
        <p:nvSpPr>
          <p:cNvPr id="3" name="TextBox 2"/>
          <p:cNvSpPr txBox="1"/>
          <p:nvPr/>
        </p:nvSpPr>
        <p:spPr>
          <a:xfrm>
            <a:off x="978794" y="5267459"/>
            <a:ext cx="5048519" cy="923330"/>
          </a:xfrm>
          <a:prstGeom prst="rect">
            <a:avLst/>
          </a:prstGeom>
          <a:noFill/>
        </p:spPr>
        <p:txBody>
          <a:bodyPr wrap="square" rtlCol="0">
            <a:spAutoFit/>
          </a:bodyPr>
          <a:lstStyle/>
          <a:p>
            <a:r>
              <a:rPr lang="en-US" dirty="0"/>
              <a:t>PLAY VIDEO:</a:t>
            </a:r>
            <a:r>
              <a:rPr lang="en-US" dirty="0"/>
              <a:t/>
            </a:r>
            <a:br>
              <a:rPr lang="en-US" dirty="0"/>
            </a:br>
            <a:r>
              <a:rPr lang="en-US" dirty="0"/>
              <a:t>Video 2.1: Importance of Infection </a:t>
            </a:r>
            <a:r>
              <a:rPr lang="en-US" dirty="0" smtClean="0"/>
              <a:t>Prevention - </a:t>
            </a:r>
            <a:r>
              <a:rPr lang="en-US" u="sng" dirty="0">
                <a:hlinkClick r:id="rId4"/>
              </a:rPr>
              <a:t>https://youtu.be/RblXySGGKG8</a:t>
            </a:r>
            <a:endParaRPr lang="en-US" dirty="0"/>
          </a:p>
        </p:txBody>
      </p:sp>
    </p:spTree>
    <p:extLst>
      <p:ext uri="{BB962C8B-B14F-4D97-AF65-F5344CB8AC3E}">
        <p14:creationId xmlns:p14="http://schemas.microsoft.com/office/powerpoint/2010/main" val="3433829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Is Your Facility Safe?</a:t>
            </a:r>
            <a:r>
              <a:rPr lang="en-US" baseline="30000" dirty="0" smtClean="0"/>
              <a:t>3</a:t>
            </a:r>
            <a:endParaRPr lang="en-US" dirty="0"/>
          </a:p>
        </p:txBody>
      </p:sp>
      <p:sp>
        <p:nvSpPr>
          <p:cNvPr id="9" name="Content Placeholder 8"/>
          <p:cNvSpPr>
            <a:spLocks noGrp="1"/>
          </p:cNvSpPr>
          <p:nvPr>
            <p:ph idx="1"/>
          </p:nvPr>
        </p:nvSpPr>
        <p:spPr/>
        <p:txBody>
          <a:bodyPr>
            <a:normAutofit/>
          </a:bodyPr>
          <a:lstStyle/>
          <a:p>
            <a:pPr>
              <a:spcAft>
                <a:spcPts val="1200"/>
              </a:spcAft>
            </a:pPr>
            <a:r>
              <a:rPr lang="en-US" dirty="0"/>
              <a:t>Would you want a loved one to be a </a:t>
            </a:r>
            <a:r>
              <a:rPr lang="en-US" dirty="0" smtClean="0"/>
              <a:t>resident </a:t>
            </a:r>
            <a:r>
              <a:rPr lang="en-US" dirty="0"/>
              <a:t>at your </a:t>
            </a:r>
            <a:r>
              <a:rPr lang="en-US" dirty="0" smtClean="0"/>
              <a:t>facility?</a:t>
            </a:r>
            <a:endParaRPr lang="en-US" dirty="0"/>
          </a:p>
          <a:p>
            <a:pPr>
              <a:spcAft>
                <a:spcPts val="1200"/>
              </a:spcAft>
            </a:pPr>
            <a:r>
              <a:rPr lang="en-US" dirty="0"/>
              <a:t>Would you want to be a </a:t>
            </a:r>
            <a:r>
              <a:rPr lang="en-US" dirty="0" smtClean="0"/>
              <a:t>resident in your facility?</a:t>
            </a:r>
            <a:endParaRPr lang="en-US" dirty="0"/>
          </a:p>
          <a:p>
            <a:pPr>
              <a:spcAft>
                <a:spcPts val="1200"/>
              </a:spcAft>
            </a:pPr>
            <a:r>
              <a:rPr lang="en-US" dirty="0"/>
              <a:t>Can you say with 100 percent certainty that </a:t>
            </a:r>
            <a:r>
              <a:rPr lang="en-US" dirty="0" smtClean="0"/>
              <a:t>your facility does </a:t>
            </a:r>
            <a:r>
              <a:rPr lang="en-US" dirty="0"/>
              <a:t>everything it can to protect its </a:t>
            </a:r>
            <a:r>
              <a:rPr lang="en-US" dirty="0" smtClean="0"/>
              <a:t>residents?</a:t>
            </a:r>
          </a:p>
          <a:p>
            <a:pPr>
              <a:spcAft>
                <a:spcPts val="1200"/>
              </a:spcAft>
            </a:pPr>
            <a:r>
              <a:rPr lang="en-US" dirty="0" smtClean="0"/>
              <a:t>How do you think the next resident could be harmed in your facility?</a:t>
            </a:r>
            <a:endParaRPr lang="en-US" dirty="0"/>
          </a:p>
          <a:p>
            <a:endParaRPr lang="en-US" dirty="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12451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T.E.A.M.S. Bundle</a:t>
            </a:r>
            <a:endParaRPr lang="en-US" dirty="0"/>
          </a:p>
        </p:txBody>
      </p:sp>
      <p:sp>
        <p:nvSpPr>
          <p:cNvPr id="3" name="Content Placeholder 2"/>
          <p:cNvSpPr>
            <a:spLocks noGrp="1"/>
          </p:cNvSpPr>
          <p:nvPr>
            <p:ph idx="1"/>
          </p:nvPr>
        </p:nvSpPr>
        <p:spPr/>
        <p:txBody>
          <a:bodyPr/>
          <a:lstStyle/>
          <a:p>
            <a:pPr>
              <a:spcAft>
                <a:spcPts val="1200"/>
              </a:spcAft>
            </a:pPr>
            <a:r>
              <a:rPr lang="en-US" b="1" u="sng" dirty="0"/>
              <a:t>T</a:t>
            </a:r>
            <a:r>
              <a:rPr lang="en-US" dirty="0"/>
              <a:t>eam formation to plan and implement </a:t>
            </a:r>
            <a:r>
              <a:rPr lang="en-US" dirty="0" smtClean="0"/>
              <a:t>the program</a:t>
            </a:r>
            <a:endParaRPr lang="en-US" dirty="0"/>
          </a:p>
          <a:p>
            <a:pPr>
              <a:spcAft>
                <a:spcPts val="1200"/>
              </a:spcAft>
            </a:pPr>
            <a:r>
              <a:rPr lang="en-US" b="1" u="sng" dirty="0"/>
              <a:t>E</a:t>
            </a:r>
            <a:r>
              <a:rPr lang="en-US" dirty="0"/>
              <a:t>xcellent communication skills learned</a:t>
            </a:r>
          </a:p>
          <a:p>
            <a:pPr>
              <a:spcAft>
                <a:spcPts val="1200"/>
              </a:spcAft>
            </a:pPr>
            <a:r>
              <a:rPr lang="en-US" b="1" u="sng" dirty="0"/>
              <a:t>A</a:t>
            </a:r>
            <a:r>
              <a:rPr lang="en-US" dirty="0"/>
              <a:t>ssess what’s working and plan to expand</a:t>
            </a:r>
          </a:p>
          <a:p>
            <a:pPr>
              <a:spcAft>
                <a:spcPts val="1200"/>
              </a:spcAft>
            </a:pPr>
            <a:r>
              <a:rPr lang="en-US" b="1" u="sng" dirty="0"/>
              <a:t>M</a:t>
            </a:r>
            <a:r>
              <a:rPr lang="en-US" dirty="0"/>
              <a:t>eet monthly to learn together</a:t>
            </a:r>
          </a:p>
          <a:p>
            <a:pPr>
              <a:spcAft>
                <a:spcPts val="1200"/>
              </a:spcAft>
            </a:pPr>
            <a:r>
              <a:rPr lang="en-US" b="1" u="sng" dirty="0"/>
              <a:t>S</a:t>
            </a:r>
            <a:r>
              <a:rPr lang="en-US" dirty="0"/>
              <a:t>ustain efforts and celebrate success</a:t>
            </a:r>
          </a:p>
          <a:p>
            <a:pPr marL="0" indent="0">
              <a:buNone/>
            </a:pPr>
            <a:endParaRPr lang="en-US" dirty="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350414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p:txBody>
          <a:bodyPr/>
          <a:lstStyle/>
          <a:p>
            <a:r>
              <a:rPr lang="en-US" dirty="0" smtClean="0"/>
              <a:t>Using the Comprehensive Long-Term Care Safety Modules</a:t>
            </a:r>
          </a:p>
          <a:p>
            <a:r>
              <a:rPr lang="en-US" dirty="0" smtClean="0"/>
              <a:t>Senior Leader Engagement</a:t>
            </a:r>
          </a:p>
          <a:p>
            <a:r>
              <a:rPr lang="en-US" dirty="0" smtClean="0"/>
              <a:t>Staff Empowerment</a:t>
            </a:r>
          </a:p>
          <a:p>
            <a:r>
              <a:rPr lang="en-US" dirty="0" smtClean="0"/>
              <a:t>Teamwork and Communication</a:t>
            </a:r>
          </a:p>
          <a:p>
            <a:r>
              <a:rPr lang="en-US" dirty="0" smtClean="0"/>
              <a:t>Resident and Family Engagement</a:t>
            </a:r>
          </a:p>
          <a:p>
            <a:r>
              <a:rPr lang="en-US" dirty="0" smtClean="0"/>
              <a:t>Sustainability</a:t>
            </a:r>
          </a:p>
          <a:p>
            <a:r>
              <a:rPr lang="en-US" dirty="0" smtClean="0"/>
              <a:t>Note: After a facility’s first implementation of the Long-Term Care Safety Modules, modules can be used in any order, depending on the needs of the facility.</a:t>
            </a:r>
            <a:endParaRPr lang="en-US" dirty="0"/>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260123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Modules Users</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buSzPct val="100000"/>
            </a:pPr>
            <a:r>
              <a:rPr lang="en-US" dirty="0"/>
              <a:t>Senior </a:t>
            </a:r>
            <a:r>
              <a:rPr lang="en-US" dirty="0" smtClean="0"/>
              <a:t>leaders and administrators</a:t>
            </a:r>
          </a:p>
          <a:p>
            <a:pPr lvl="1">
              <a:spcAft>
                <a:spcPts val="1200"/>
              </a:spcAft>
              <a:buSzPct val="100000"/>
            </a:pPr>
            <a:r>
              <a:rPr lang="en-US" dirty="0" smtClean="0"/>
              <a:t>Help teams and staff </a:t>
            </a:r>
            <a:r>
              <a:rPr lang="en-US" dirty="0"/>
              <a:t>prioritize improvement efforts </a:t>
            </a:r>
            <a:endParaRPr lang="en-US" dirty="0" smtClean="0"/>
          </a:p>
          <a:p>
            <a:pPr lvl="1">
              <a:spcAft>
                <a:spcPts val="1200"/>
              </a:spcAft>
              <a:buSzPct val="100000"/>
            </a:pPr>
            <a:r>
              <a:rPr lang="en-US" dirty="0" smtClean="0"/>
              <a:t>Provide </a:t>
            </a:r>
            <a:r>
              <a:rPr lang="en-US" dirty="0"/>
              <a:t>resources for interventions to </a:t>
            </a:r>
            <a:r>
              <a:rPr lang="en-US" dirty="0" smtClean="0"/>
              <a:t>succeed</a:t>
            </a:r>
          </a:p>
          <a:p>
            <a:pPr lvl="1">
              <a:spcAft>
                <a:spcPts val="1200"/>
              </a:spcAft>
              <a:buSzPct val="100000"/>
            </a:pPr>
            <a:r>
              <a:rPr lang="en-US" dirty="0" smtClean="0"/>
              <a:t>Maintain </a:t>
            </a:r>
            <a:r>
              <a:rPr lang="en-US" dirty="0"/>
              <a:t>an ongoing infrastructure for improvement activities </a:t>
            </a:r>
            <a:endParaRPr lang="en-US" dirty="0" smtClean="0"/>
          </a:p>
          <a:p>
            <a:pPr lvl="1">
              <a:spcAft>
                <a:spcPts val="1200"/>
              </a:spcAft>
              <a:buSzPct val="100000"/>
            </a:pPr>
            <a:r>
              <a:rPr lang="en-US" dirty="0" smtClean="0"/>
              <a:t>Provide opportunities </a:t>
            </a:r>
            <a:r>
              <a:rPr lang="en-US" dirty="0"/>
              <a:t>for staff to learn and practice using teamwork and communication tools </a:t>
            </a:r>
          </a:p>
          <a:p>
            <a:pPr>
              <a:spcAft>
                <a:spcPts val="1200"/>
              </a:spcAft>
              <a:buSzPct val="100000"/>
            </a:pPr>
            <a:r>
              <a:rPr lang="en-US" dirty="0"/>
              <a:t>Frontline staff  </a:t>
            </a:r>
          </a:p>
          <a:p>
            <a:pPr lvl="1">
              <a:spcAft>
                <a:spcPts val="1200"/>
              </a:spcAft>
              <a:buSzPct val="100000"/>
            </a:pPr>
            <a:r>
              <a:rPr lang="en-US" dirty="0"/>
              <a:t>Engage with </a:t>
            </a:r>
            <a:r>
              <a:rPr lang="en-US" dirty="0" smtClean="0"/>
              <a:t>leaders, residents, and families </a:t>
            </a:r>
            <a:r>
              <a:rPr lang="en-US" dirty="0"/>
              <a:t>in safety improvement</a:t>
            </a:r>
          </a:p>
          <a:p>
            <a:pPr lvl="1">
              <a:buSzPct val="100000"/>
            </a:pPr>
            <a:endParaRPr lang="en-US" dirty="0" smtClean="0"/>
          </a:p>
          <a:p>
            <a:pPr>
              <a:buSzPct val="100000"/>
              <a:buBlip>
                <a:blip r:embed="rId3"/>
              </a:buBlip>
            </a:pPr>
            <a:endParaRPr lang="en-US" dirty="0">
              <a:solidFill>
                <a:schemeClr val="accent5">
                  <a:lumMod val="75000"/>
                </a:schemeClr>
              </a:solidFill>
            </a:endParaRPr>
          </a:p>
          <a:p>
            <a:endParaRPr lang="en-US" dirty="0"/>
          </a:p>
        </p:txBody>
      </p:sp>
      <p:sp>
        <p:nvSpPr>
          <p:cNvPr id="5"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797672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Senior </a:t>
            </a:r>
            <a:r>
              <a:rPr lang="en-US" dirty="0" smtClean="0"/>
              <a:t>Leader </a:t>
            </a:r>
            <a:r>
              <a:rPr lang="en-US" dirty="0"/>
              <a:t>Engagement</a:t>
            </a:r>
          </a:p>
        </p:txBody>
      </p:sp>
      <p:sp>
        <p:nvSpPr>
          <p:cNvPr id="3" name="Content Placeholder 2"/>
          <p:cNvSpPr>
            <a:spLocks noGrp="1"/>
          </p:cNvSpPr>
          <p:nvPr>
            <p:ph idx="1"/>
          </p:nvPr>
        </p:nvSpPr>
        <p:spPr/>
        <p:txBody>
          <a:bodyPr>
            <a:normAutofit/>
          </a:bodyPr>
          <a:lstStyle/>
          <a:p>
            <a:r>
              <a:rPr lang="en-US" dirty="0" smtClean="0"/>
              <a:t>Strategies </a:t>
            </a:r>
            <a:r>
              <a:rPr lang="en-US" dirty="0"/>
              <a:t>to get the senior leaders onboard with the program and provide team support from the top </a:t>
            </a:r>
            <a:r>
              <a:rPr lang="en-US" dirty="0" smtClean="0"/>
              <a:t>down</a:t>
            </a:r>
            <a:endParaRPr lang="en-US" dirty="0"/>
          </a:p>
        </p:txBody>
      </p:sp>
      <p:pic>
        <p:nvPicPr>
          <p:cNvPr id="5" name="Picture 4" descr="image shows leaders and staff around a table"/>
          <p:cNvPicPr>
            <a:picLocks noChangeAspect="1"/>
          </p:cNvPicPr>
          <p:nvPr/>
        </p:nvPicPr>
        <p:blipFill>
          <a:blip r:embed="rId3"/>
          <a:stretch>
            <a:fillRect/>
          </a:stretch>
        </p:blipFill>
        <p:spPr>
          <a:xfrm>
            <a:off x="4639876" y="2254421"/>
            <a:ext cx="3058383" cy="3280005"/>
          </a:xfrm>
          <a:prstGeom prst="rect">
            <a:avLst/>
          </a:prstGeom>
        </p:spPr>
      </p:pic>
      <p:sp>
        <p:nvSpPr>
          <p:cNvPr id="6"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a:t>
            </a:r>
          </a:p>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Long-Term Care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Safety Modules  </a:t>
            </a:r>
            <a:endParaRPr lang="en-US" dirty="0"/>
          </a:p>
        </p:txBody>
      </p:sp>
    </p:spTree>
    <p:extLst>
      <p:ext uri="{BB962C8B-B14F-4D97-AF65-F5344CB8AC3E}">
        <p14:creationId xmlns:p14="http://schemas.microsoft.com/office/powerpoint/2010/main" val="4056324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LTC Toolkit_slide master</Template>
  <TotalTime>8074</TotalTime>
  <Words>1126</Words>
  <Application>Microsoft Office PowerPoint</Application>
  <PresentationFormat>On-screen Show (4:3)</PresentationFormat>
  <Paragraphs>223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AHRQ Safety Program for Long-Term Care: HAIs/CAUTI Long-Term Care Safety Modules </vt:lpstr>
      <vt:lpstr>Objectives</vt:lpstr>
      <vt:lpstr>What Is the Purpose of These Modules?</vt:lpstr>
      <vt:lpstr>Why Is Infection Prevention Important? </vt:lpstr>
      <vt:lpstr>Is Your Facility Safe?3</vt:lpstr>
      <vt:lpstr>T.E.A.M.S. Bundle</vt:lpstr>
      <vt:lpstr>Modules</vt:lpstr>
      <vt:lpstr>Modules Users</vt:lpstr>
      <vt:lpstr>Senior Leader Engagement</vt:lpstr>
      <vt:lpstr>Staff Empowerment</vt:lpstr>
      <vt:lpstr>Teamwork and Communication</vt:lpstr>
      <vt:lpstr>Resident and Family Engagement</vt:lpstr>
      <vt:lpstr>Sustainability</vt:lpstr>
      <vt:lpstr>Implementation</vt:lpstr>
      <vt:lpstr>Challenges</vt:lpstr>
      <vt:lpstr>Implementing Change Successfully</vt:lpstr>
      <vt:lpstr>Understanding Just Culture1</vt:lpstr>
      <vt:lpstr>Understanding Risk and Human Behavior1</vt:lpstr>
      <vt:lpstr>Managing Error and Risk1</vt:lpstr>
      <vt:lpstr>Leadership’s Role in Just Culture</vt:lpstr>
      <vt:lpstr>Why Do We Do This Work?</vt:lpstr>
      <vt:lpstr>Long-Term Care Safety Tools and Resources</vt:lpstr>
      <vt:lpstr>References</vt:lpstr>
    </vt:vector>
  </TitlesOfParts>
  <Company>AHRQ</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Rolston</dc:creator>
  <cp:lastModifiedBy>Windows User</cp:lastModifiedBy>
  <cp:revision>177</cp:revision>
  <dcterms:created xsi:type="dcterms:W3CDTF">2014-04-21T17:24:29Z</dcterms:created>
  <dcterms:modified xsi:type="dcterms:W3CDTF">2017-03-14T00:03:20Z</dcterms:modified>
</cp:coreProperties>
</file>