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2" r:id="rId3"/>
    <p:sldId id="257" r:id="rId4"/>
    <p:sldId id="324" r:id="rId5"/>
    <p:sldId id="308" r:id="rId6"/>
    <p:sldId id="301" r:id="rId7"/>
    <p:sldId id="297" r:id="rId8"/>
    <p:sldId id="314" r:id="rId9"/>
    <p:sldId id="309" r:id="rId10"/>
    <p:sldId id="310" r:id="rId11"/>
    <p:sldId id="311" r:id="rId12"/>
    <p:sldId id="312" r:id="rId13"/>
    <p:sldId id="313" r:id="rId14"/>
    <p:sldId id="315" r:id="rId15"/>
    <p:sldId id="316" r:id="rId16"/>
    <p:sldId id="306" r:id="rId17"/>
    <p:sldId id="327" r:id="rId18"/>
    <p:sldId id="318" r:id="rId19"/>
    <p:sldId id="319" r:id="rId20"/>
    <p:sldId id="323" r:id="rId21"/>
    <p:sldId id="325" r:id="rId22"/>
    <p:sldId id="305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0">
          <p15:clr>
            <a:srgbClr val="A4A3A4"/>
          </p15:clr>
        </p15:guide>
        <p15:guide id="2" pos="35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s, Tina" initials="TA" lastIdx="8" clrIdx="0"/>
  <p:cmAuthor id="1" name="Wojcik, Anna" initials="AW" lastIdx="14" clrIdx="1"/>
  <p:cmAuthor id="2" name="Heidenrich, Christine (AHRQ/OCKT) (CTR)" initials="HC" lastIdx="27" clrIdx="2"/>
  <p:cmAuthor id="3" name="BarbEdson" initials="BSE" lastIdx="1" clrIdx="3"/>
  <p:cmAuthor id="4" name="Windows User" initials="WU" lastIdx="13" clrIdx="4"/>
  <p:cmAuthor id="5" name="Johnson, Katie" initials="JK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24F"/>
    <a:srgbClr val="E38989"/>
    <a:srgbClr val="A82828"/>
    <a:srgbClr val="276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230" autoAdjust="0"/>
  </p:normalViewPr>
  <p:slideViewPr>
    <p:cSldViewPr snapToGrid="0" snapToObjects="1">
      <p:cViewPr varScale="1">
        <p:scale>
          <a:sx n="109" d="100"/>
          <a:sy n="109" d="100"/>
        </p:scale>
        <p:origin x="-1626" y="-72"/>
      </p:cViewPr>
      <p:guideLst>
        <p:guide orient="horz" pos="3260"/>
        <p:guide pos="3540"/>
      </p:guideLst>
    </p:cSldViewPr>
  </p:slideViewPr>
  <p:outlineViewPr>
    <p:cViewPr>
      <p:scale>
        <a:sx n="33" d="100"/>
        <a:sy n="33" d="100"/>
      </p:scale>
      <p:origin x="42" y="9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02"/>
    </p:cViewPr>
  </p:sorterViewPr>
  <p:notesViewPr>
    <p:cSldViewPr snapToGrid="0" snapToObjects="1">
      <p:cViewPr varScale="1">
        <p:scale>
          <a:sx n="61" d="100"/>
          <a:sy n="61" d="100"/>
        </p:scale>
        <p:origin x="271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C4A22-21DF-4208-B3B0-F54B88A7A826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AD283-FB81-4DE8-BC6B-EBF717DB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837AA-FA70-DE40-A63D-4BACA0CD2B3B}" type="datetimeFigureOut">
              <a:rPr lang="en-US" smtClean="0"/>
              <a:pPr/>
              <a:t>5/17/2017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517D5-E9BB-DA4C-92BC-0386379B95B6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36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523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054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998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90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46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164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2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6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A Just Culture</a:t>
            </a:r>
          </a:p>
          <a:p>
            <a:r>
              <a:rPr lang="en-US" dirty="0" smtClean="0"/>
              <a:t>http://www.ahrq.gov/professionals/education/curriculum-tools/cusptoolkit/videos/07a_just_culture/index.html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7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1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11DF1-05D6-42EC-8045-FA2821B2B8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3780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80B19-D78C-425E-921E-424679BE3F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0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672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416CB-262F-4894-86D6-19235BAF6F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884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</a:rPr>
              <a:t>Video 2.4: Aportar seguridad y calidad al sistema</a:t>
            </a:r>
          </a:p>
          <a:p>
            <a:endParaRPr lang="es-E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3888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B802-9A1C-6848-A462-EE8C3F0836B8}" type="slidenum">
              <a:rPr lang="en-U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558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98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14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Video 2.1: Importancia de la prevención de infecciones</a:t>
            </a:r>
          </a:p>
          <a:p>
            <a:pPr marL="0" indent="0"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76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1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58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33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32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282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276B7D"/>
              </a:buClr>
              <a:buFont typeface="Arial"/>
              <a:buNone/>
              <a:def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2245"/>
            <a:ext cx="8763000" cy="1272886"/>
          </a:xfrm>
        </p:spPr>
        <p:txBody>
          <a:bodyPr/>
          <a:lstStyle>
            <a:lvl1pPr>
              <a:lnSpc>
                <a:spcPct val="150000"/>
              </a:lnSpc>
              <a:defRPr sz="3600"/>
            </a:lvl1pPr>
          </a:lstStyle>
          <a:p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AHRQ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Safety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Long-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HAIs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CAUTI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Long-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Safety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Toolkit</a:t>
            </a:r>
            <a:endParaRPr lang="es-ES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1193" y="6477000"/>
            <a:ext cx="253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noProof="0" dirty="0" smtClean="0">
                <a:solidFill>
                  <a:schemeClr val="bg1"/>
                </a:solidFill>
                <a:latin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s-ES" sz="900" noProof="0" dirty="0" smtClean="0">
                <a:solidFill>
                  <a:schemeClr val="bg1"/>
                </a:solidFill>
                <a:latin typeface="Arial" panose="020B0604020202020204" pitchFamily="34" charset="0"/>
              </a:rPr>
              <a:t>Marzo de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2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5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270250"/>
            <a:ext cx="1822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noProof="0" dirty="0" smtClean="0">
                <a:solidFill>
                  <a:schemeClr val="bg1"/>
                </a:solidFill>
                <a:latin typeface="Arial" panose="020B0604020202020204" pitchFamily="34" charset="0"/>
              </a:rPr>
              <a:t>Aplicar principios de seguridad | </a:t>
            </a:r>
            <a:fld id="{D0C9C990-79A9-48BD-8275-246184B5F984}" type="slidenum">
              <a:rPr lang="es-ES" sz="900" noProof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s-ES" noProof="0" dirty="0" smtClean="0"/>
              <a:t> </a:t>
            </a:r>
            <a:endParaRPr lang="es-ES" sz="9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77000"/>
            <a:ext cx="1752600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 smtClean="0">
              <a:solidFill>
                <a:srgbClr val="FFFFFF"/>
              </a:solidFill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ea typeface="Calibri" panose="020F0502020204030204" pitchFamily="34" charset="0"/>
              </a:rPr>
              <a:t>Applying Safety Principles | </a:t>
            </a:r>
            <a:fld id="{D0C9C990-79A9-48BD-8275-246184B5F984}" type="slidenum">
              <a:rPr lang="en-US" smtClean="0">
                <a:solidFill>
                  <a:srgbClr val="FFFFFF"/>
                </a:solidFill>
                <a:ea typeface="Calibri" panose="020F0502020204030204" pitchFamily="34" charset="0"/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  <a:ea typeface="Calibri" panose="020F0502020204030204" pitchFamily="34" charset="0"/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1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noProof="0" dirty="0" smtClean="0">
                <a:solidFill>
                  <a:schemeClr val="bg1"/>
                </a:solidFill>
                <a:latin typeface="Arial" panose="020B0604020202020204" pitchFamily="34" charset="0"/>
              </a:rPr>
              <a:t>Aplicar principios de seguridad | </a:t>
            </a:r>
            <a:fld id="{D0C9C990-79A9-48BD-8275-246184B5F984}" type="slidenum">
              <a:rPr lang="es-ES" sz="900" noProof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s-ES" noProof="0" dirty="0" smtClean="0"/>
              <a:t> </a:t>
            </a:r>
            <a:endParaRPr lang="es-ES" sz="9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1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827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1524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39153"/>
            <a:ext cx="3868737" cy="4250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1524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9153"/>
            <a:ext cx="3887788" cy="42505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noProof="0" dirty="0" smtClean="0">
                <a:solidFill>
                  <a:schemeClr val="bg1"/>
                </a:solidFill>
                <a:latin typeface="Arial" panose="020B0604020202020204" pitchFamily="34" charset="0"/>
              </a:rPr>
              <a:t>Aplicar principios de seguridad | </a:t>
            </a:r>
            <a:fld id="{D0C9C990-79A9-48BD-8275-246184B5F984}" type="slidenum">
              <a:rPr lang="es-ES" sz="900" noProof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s-ES" noProof="0" dirty="0" smtClean="0"/>
              <a:t> </a:t>
            </a:r>
            <a:endParaRPr lang="es-ES" sz="9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1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2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Long-Term Care Safety Toolkit  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Poner en práctica principios de seguridad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5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2929"/>
            <a:ext cx="9144000" cy="890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36" y="913740"/>
            <a:ext cx="7886700" cy="502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seguridad de la AHRQ para cuidados a largo plazo: HAI/CAUTI</a:t>
            </a:r>
          </a:p>
          <a:p>
            <a:r>
              <a:rPr lang="es-AR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 de herramientas de seguridad para cuidados a largo plazo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6171" y="6477000"/>
            <a:ext cx="1857829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 smtClean="0">
                <a:solidFill>
                  <a:schemeClr val="bg1"/>
                </a:solidFill>
                <a:ea typeface="Calibri" panose="020F0502020204030204" pitchFamily="34" charset="0"/>
              </a:rPr>
              <a:t>Aplicar principios de seguridad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</a:rPr>
              <a:t> | </a:t>
            </a:r>
            <a:fld id="{D0C9C990-79A9-48BD-8275-246184B5F984}" type="slidenum">
              <a:rPr lang="en-US" smtClean="0">
                <a:solidFill>
                  <a:schemeClr val="bg1"/>
                </a:solidFill>
                <a:ea typeface="Calibri" panose="020F0502020204030204" pitchFamily="34" charset="0"/>
              </a:rPr>
              <a:pPr/>
              <a:t>‹#›</a:t>
            </a:fld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28"/>
            <a:ext cx="7886700" cy="82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lang="en-US" sz="32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lang="en-US" sz="32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rq.gov/professionals/education/curriculum-tools/cusptoolkit/videos/07a_just_culture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vx8n8g3c0y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justculture.org/wp-content/uploads/flipbooks/healthcare/healthcare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qualitycampaign.org/files/Implementation_Manual_Part_1_Attachments_1_and_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RblXySGGKG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0" y="3194957"/>
            <a:ext cx="8512629" cy="1752600"/>
          </a:xfrm>
        </p:spPr>
        <p:txBody>
          <a:bodyPr>
            <a:normAutofit/>
          </a:bodyPr>
          <a:lstStyle/>
          <a:p>
            <a:r>
              <a:rPr lang="es-ES" sz="3200" noProof="0" dirty="0" smtClean="0"/>
              <a:t>Módulo 1: Usar el kit de herramientas de seguridad integral para cuidados a largo plazo</a:t>
            </a:r>
          </a:p>
          <a:p>
            <a:r>
              <a:rPr lang="es-ES" sz="3200" noProof="0" dirty="0" smtClean="0"/>
              <a:t>Aplicar principios de seguridad </a:t>
            </a:r>
            <a:endParaRPr lang="es-ES" sz="32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4189"/>
            <a:ext cx="8763000" cy="127288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noProof="0" dirty="0" smtClean="0">
                <a:solidFill>
                  <a:prstClr val="white"/>
                </a:solidFill>
              </a:rPr>
              <a:t>Programa de seguridad de la AHRQ para cuidados a largo plazo</a:t>
            </a:r>
            <a:r>
              <a:rPr lang="es-ES" sz="2400" dirty="0" smtClean="0">
                <a:solidFill>
                  <a:prstClr val="white"/>
                </a:solidFill>
              </a:rPr>
              <a:t>: HAI/CAUTI</a:t>
            </a:r>
            <a:r>
              <a:rPr lang="es-ES" sz="2400" noProof="0" dirty="0" smtClean="0">
                <a:solidFill>
                  <a:prstClr val="white"/>
                </a:solidFill>
              </a:rPr>
              <a:t/>
            </a:r>
            <a:br>
              <a:rPr lang="es-ES" sz="2400" noProof="0" dirty="0" smtClean="0">
                <a:solidFill>
                  <a:prstClr val="white"/>
                </a:solidFill>
              </a:rPr>
            </a:br>
            <a:r>
              <a:rPr lang="es-ES" sz="2400" noProof="0" dirty="0" smtClean="0">
                <a:solidFill>
                  <a:prstClr val="white"/>
                </a:solidFill>
              </a:rPr>
              <a:t>Kit de herramientas de seguridad para cuidados a largo plazo:</a:t>
            </a:r>
            <a:endParaRPr lang="es-ES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08230" y="1382575"/>
            <a:ext cx="936625" cy="967213"/>
          </a:xfrm>
          <a:prstGeom prst="ellipse">
            <a:avLst/>
          </a:prstGeom>
          <a:solidFill>
            <a:srgbClr val="4BACC6"/>
          </a:solidFill>
          <a:ln w="38100">
            <a:noFill/>
            <a:round/>
            <a:headEnd/>
            <a:tailEnd/>
          </a:ln>
          <a:effectLst>
            <a:prstShdw prst="shdw17" dist="17961" dir="2700000">
              <a:srgbClr val="4BACC6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PREVENIR</a:t>
            </a:r>
            <a:endParaRPr kumimoji="0" lang="es-MX" sz="6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HAIs</a:t>
            </a:r>
            <a:endParaRPr kumimoji="0" lang="es-MX" sz="6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Infecciones relacionadas con los cuidados de salud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Potenciación del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Recursos y herramientas que respaldan la toma de decisiones independiente por parte de los integrantes del equipo de LTC</a:t>
            </a:r>
            <a:endParaRPr lang="es-ES" noProof="0" dirty="0"/>
          </a:p>
        </p:txBody>
      </p:sp>
      <p:pic>
        <p:nvPicPr>
          <p:cNvPr id="5" name="Picture 4" descr="imagen de una caja de herramient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92" y="2142094"/>
            <a:ext cx="5334815" cy="387704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79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Trabajo en equipo y comunicación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3792970"/>
          </a:xfrm>
        </p:spPr>
        <p:txBody>
          <a:bodyPr>
            <a:normAutofit/>
          </a:bodyPr>
          <a:lstStyle/>
          <a:p>
            <a:r>
              <a:rPr lang="es-ES" noProof="0" dirty="0" smtClean="0"/>
              <a:t>Concepto y herramientas que mejoran la comunicación entre los integrantes del equipo de LTC</a:t>
            </a:r>
          </a:p>
          <a:p>
            <a:r>
              <a:rPr lang="es-ES" noProof="0" dirty="0" smtClean="0"/>
              <a:t>Herramientas para comunicarse con los residentes y los familiares</a:t>
            </a:r>
          </a:p>
          <a:p>
            <a:endParaRPr lang="es-ES" noProof="0" dirty="0"/>
          </a:p>
        </p:txBody>
      </p:sp>
      <p:pic>
        <p:nvPicPr>
          <p:cNvPr id="5" name="Picture 4" descr="imagen de un grupo de personas con un residente en una silla de rued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53" y="3124694"/>
            <a:ext cx="4842535" cy="322835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5268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0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noProof="0" dirty="0" smtClean="0"/>
              <a:t>Participación de los residentes y </a:t>
            </a:r>
            <a:r>
              <a:rPr lang="es-ES" sz="2800" dirty="0" smtClean="0"/>
              <a:t>familiares</a:t>
            </a:r>
            <a:endParaRPr lang="es-ES" sz="2800" noProof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Métodos y herramientas para trabajar con residentes y las familias, a fin de lograr que participen en su cuidado para aumentar la seguridad, mejorar la satisfacción y optimizar los resultados de los residentes.</a:t>
            </a:r>
          </a:p>
          <a:p>
            <a:endParaRPr lang="es-ES" noProof="0" dirty="0"/>
          </a:p>
        </p:txBody>
      </p:sp>
      <p:pic>
        <p:nvPicPr>
          <p:cNvPr id="6" name="Picture 5" descr="imagen de un grupo de personas con un residente en una silla de rued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39" y="2507419"/>
            <a:ext cx="3615418" cy="360808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5588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8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Sostenibilidad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Herramientas y recursos para asegurar que los cambios y los resultados positivos se integren, de verdad, a la cultura de los centros de LTC después de la finalización del programa.</a:t>
            </a:r>
          </a:p>
          <a:p>
            <a:endParaRPr lang="es-ES" noProof="0" dirty="0"/>
          </a:p>
        </p:txBody>
      </p:sp>
      <p:pic>
        <p:nvPicPr>
          <p:cNvPr id="5" name="Picture 4" descr="imagen de dos personas en un apretón de man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8922"/>
            <a:ext cx="2087948" cy="354366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7297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2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Implementación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Compartir los videos con los equipos para incentivar la participación en las evaluaciones de seguridad del personal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Brindar plantillas y guías de debate a los líderes de proyectos.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Enseñarles a los equipos la cultura T.E.A.M.S. y justa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Usar videos y módulos de capacitación para orientar al personal nuevo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Capacitar a los equipos en el uso de herramientas de trabajo en equipo y comunicación.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Incorporar a los directivos y a los impulsores del proyecto</a:t>
            </a:r>
          </a:p>
          <a:p>
            <a:endParaRPr lang="es-E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38171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7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Desafíos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Incorporación y participación de los directivos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Rotación de personal alta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Potenciación del personal</a:t>
            </a:r>
          </a:p>
          <a:p>
            <a:endParaRPr lang="es-ES" noProof="0" dirty="0" smtClean="0"/>
          </a:p>
          <a:p>
            <a:endParaRPr lang="es-ES" noProof="0" dirty="0"/>
          </a:p>
        </p:txBody>
      </p:sp>
      <p:pic>
        <p:nvPicPr>
          <p:cNvPr id="5" name="Picture 4" descr="imagen de 2 personas intentando unir 2 piezas de rompecabezas que no encaj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829296"/>
            <a:ext cx="8204200" cy="3429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5847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65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Implementar cambios con éxito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ocho pasos hacia el cambio de Kotter²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Principios de la Cultura justa</a:t>
            </a:r>
          </a:p>
        </p:txBody>
      </p:sp>
      <p:graphicFrame>
        <p:nvGraphicFramePr>
          <p:cNvPr id="8" name="Table 7" descr="Los 8 pasos hacia el cambio de Kotter son: &#10;Crear sentido de urgencia&#10;Formar una coalición guía&#10;Crear una visión en común&#10;Comunicar la visión&#10;Fortalecer a los demás para actuar&#10;Lograr triunfos a corto plazo&#10;Consolidar los beneficios y generar más cambio&#10;Anclar enfoques nuevos en la cultura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02447"/>
              </p:ext>
            </p:extLst>
          </p:nvPr>
        </p:nvGraphicFramePr>
        <p:xfrm>
          <a:off x="675409" y="1631538"/>
          <a:ext cx="7249391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7435"/>
                <a:gridCol w="6081956"/>
              </a:tblGrid>
              <a:tr h="273091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Paso 1:</a:t>
                      </a:r>
                    </a:p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Paso 2:</a:t>
                      </a:r>
                    </a:p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Paso 3:</a:t>
                      </a:r>
                    </a:p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Paso 4:</a:t>
                      </a:r>
                    </a:p>
                    <a:p>
                      <a:pPr algn="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Paso 5:</a:t>
                      </a:r>
                    </a:p>
                    <a:p>
                      <a:pPr algn="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Paso 6:</a:t>
                      </a:r>
                    </a:p>
                    <a:p>
                      <a:pPr algn="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Paso 7:</a:t>
                      </a:r>
                    </a:p>
                    <a:p>
                      <a:pPr algn="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Paso 8: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Generar un sentido de urgencia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Formar una coalición guía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Crear una visión en común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Comunicar la visión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Potenciar a los demás para actuar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Lograr triunfos a corto plazo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Consolidar los beneficios y generar más cambio</a:t>
                      </a:r>
                    </a:p>
                    <a:p>
                      <a:pPr lvl="0" algn="l"/>
                      <a:r>
                        <a:rPr lang="es-ES" sz="2400" b="0" noProof="0" dirty="0" smtClean="0">
                          <a:solidFill>
                            <a:schemeClr val="tx1"/>
                          </a:solidFill>
                        </a:rPr>
                        <a:t>Anclar enfoques nuevos en la cultura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426857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Comprender</a:t>
            </a:r>
            <a:r>
              <a:rPr lang="en-US" dirty="0" smtClean="0"/>
              <a:t> la </a:t>
            </a:r>
            <a:r>
              <a:rPr lang="en-US" dirty="0" err="1" smtClean="0"/>
              <a:t>Cultura</a:t>
            </a:r>
            <a:r>
              <a:rPr lang="en-US" dirty="0" smtClean="0"/>
              <a:t> justa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</a:t>
            </a:r>
            <a:r>
              <a:rPr lang="es-ES" sz="900" dirty="0" err="1">
                <a:solidFill>
                  <a:prstClr val="black"/>
                </a:solidFill>
                <a:latin typeface="Arial" panose="020B0604020202020204" pitchFamily="34" charset="0"/>
              </a:rPr>
              <a:t>AHRQ</a:t>
            </a:r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 para cuidados a largo plazo: </a:t>
            </a:r>
            <a:r>
              <a:rPr lang="es-ES" sz="900" dirty="0" err="1">
                <a:solidFill>
                  <a:prstClr val="black"/>
                </a:solidFill>
                <a:latin typeface="Arial" panose="020B0604020202020204" pitchFamily="34" charset="0"/>
              </a:rPr>
              <a:t>HAI</a:t>
            </a:r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/</a:t>
            </a:r>
            <a:r>
              <a:rPr lang="es-ES" sz="900" dirty="0" err="1">
                <a:solidFill>
                  <a:prstClr val="black"/>
                </a:solidFill>
                <a:latin typeface="Arial" panose="020B0604020202020204" pitchFamily="34" charset="0"/>
              </a:rPr>
              <a:t>CAUTI</a:t>
            </a:r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es-ES" sz="900" dirty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sz="900" dirty="0"/>
          </a:p>
        </p:txBody>
      </p:sp>
      <p:pic>
        <p:nvPicPr>
          <p:cNvPr id="7" name="Content Placeholder 6" descr="click this video icon to view the vide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1478" y="2545003"/>
            <a:ext cx="1767993" cy="176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935" y="4943192"/>
            <a:ext cx="616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REPRODUCIR VIDEO </a:t>
            </a:r>
            <a:r>
              <a:rPr lang="es-ES" u="sng" dirty="0">
                <a:hlinkClick r:id="rId4"/>
              </a:rPr>
              <a:t>http://www.ahrq.gov/professionals/education/curriculum-tools/cusptoolkit/videos/07a_just_culture/index.html</a:t>
            </a:r>
            <a:r>
              <a:rPr lang="es-E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771"/>
          </a:xfrm>
        </p:spPr>
        <p:txBody>
          <a:bodyPr>
            <a:normAutofit/>
          </a:bodyPr>
          <a:lstStyle/>
          <a:p>
            <a:pPr algn="ctr"/>
            <a:r>
              <a:rPr lang="es-ES" sz="3000" noProof="0" dirty="0" smtClean="0"/>
              <a:t>Comprender el riesgo y el comportamiento humano</a:t>
            </a:r>
            <a:r>
              <a:rPr lang="es-ES" sz="3000" baseline="30000" noProof="0" dirty="0" smtClean="0"/>
              <a:t>1</a:t>
            </a:r>
          </a:p>
        </p:txBody>
      </p:sp>
      <p:grpSp>
        <p:nvGrpSpPr>
          <p:cNvPr id="33796" name="Group 13" descr="El error humano significa hacer algo que no se debía hacer sin querer, como por ejemplo, una equivocación, un descuido o un error.  Un comportamiento de riesgo implica decidir comportarse de una manera que aumente el riesgo cuando no se reconoce el riesgo o creer, equivocadamente, que se justifica. Un comportamiento imprudente es decidir deliberadamente desatender un riesgo substancial e injustificado.&#10;"/>
          <p:cNvGrpSpPr>
            <a:grpSpLocks/>
          </p:cNvGrpSpPr>
          <p:nvPr/>
        </p:nvGrpSpPr>
        <p:grpSpPr bwMode="auto">
          <a:xfrm>
            <a:off x="533400" y="2057400"/>
            <a:ext cx="7959725" cy="3348038"/>
            <a:chOff x="990600" y="2057400"/>
            <a:chExt cx="5413248" cy="1889221"/>
          </a:xfrm>
        </p:grpSpPr>
        <p:sp>
          <p:nvSpPr>
            <p:cNvPr id="15" name="Freeform 14"/>
            <p:cNvSpPr/>
            <p:nvPr/>
          </p:nvSpPr>
          <p:spPr>
            <a:xfrm>
              <a:off x="990600" y="2057400"/>
              <a:ext cx="1755473" cy="1889221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solidFill>
              <a:srgbClr val="C1524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767" tIns="90767" rIns="90767" bIns="90767" spcCol="1270" anchor="t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Error humano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: </a:t>
              </a:r>
              <a:endParaRPr lang="es-E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endParaRPr>
            </a:p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Cometer sin querer un desacierto: una equivocación, un descuido, un error</a:t>
              </a:r>
              <a:endParaRPr lang="es-E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19488" y="2057400"/>
              <a:ext cx="1755473" cy="1889221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solidFill>
              <a:srgbClr val="C0504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767" tIns="90767" rIns="90767" bIns="90767" spcCol="1270" anchor="t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Comportamiento de riesgo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: </a:t>
              </a:r>
              <a:endParaRPr lang="es-E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endParaRPr>
            </a:p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Decidir comportarse de una manera que aumente el riesgo cuando no se reconoce el riesgo o creer, equivocadamente, que se justifica.</a:t>
              </a:r>
              <a:endParaRPr lang="es-E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48375" y="2057400"/>
              <a:ext cx="1755473" cy="1889221"/>
            </a:xfrm>
            <a:custGeom>
              <a:avLst/>
              <a:gdLst>
                <a:gd name="connsiteX0" fmla="*/ 0 w 1000849"/>
                <a:gd name="connsiteY0" fmla="*/ 166812 h 1625600"/>
                <a:gd name="connsiteX1" fmla="*/ 48858 w 1000849"/>
                <a:gd name="connsiteY1" fmla="*/ 48858 h 1625600"/>
                <a:gd name="connsiteX2" fmla="*/ 166812 w 1000849"/>
                <a:gd name="connsiteY2" fmla="*/ 0 h 1625600"/>
                <a:gd name="connsiteX3" fmla="*/ 834037 w 1000849"/>
                <a:gd name="connsiteY3" fmla="*/ 0 h 1625600"/>
                <a:gd name="connsiteX4" fmla="*/ 951991 w 1000849"/>
                <a:gd name="connsiteY4" fmla="*/ 48858 h 1625600"/>
                <a:gd name="connsiteX5" fmla="*/ 1000849 w 1000849"/>
                <a:gd name="connsiteY5" fmla="*/ 166812 h 1625600"/>
                <a:gd name="connsiteX6" fmla="*/ 1000849 w 1000849"/>
                <a:gd name="connsiteY6" fmla="*/ 1458788 h 1625600"/>
                <a:gd name="connsiteX7" fmla="*/ 951991 w 1000849"/>
                <a:gd name="connsiteY7" fmla="*/ 1576742 h 1625600"/>
                <a:gd name="connsiteX8" fmla="*/ 834037 w 1000849"/>
                <a:gd name="connsiteY8" fmla="*/ 1625600 h 1625600"/>
                <a:gd name="connsiteX9" fmla="*/ 166812 w 1000849"/>
                <a:gd name="connsiteY9" fmla="*/ 1625600 h 1625600"/>
                <a:gd name="connsiteX10" fmla="*/ 48858 w 1000849"/>
                <a:gd name="connsiteY10" fmla="*/ 1576742 h 1625600"/>
                <a:gd name="connsiteX11" fmla="*/ 0 w 1000849"/>
                <a:gd name="connsiteY11" fmla="*/ 1458788 h 1625600"/>
                <a:gd name="connsiteX12" fmla="*/ 0 w 1000849"/>
                <a:gd name="connsiteY12" fmla="*/ 166812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849" h="1625600">
                  <a:moveTo>
                    <a:pt x="0" y="166812"/>
                  </a:moveTo>
                  <a:cubicBezTo>
                    <a:pt x="0" y="122571"/>
                    <a:pt x="17575" y="80141"/>
                    <a:pt x="48858" y="48858"/>
                  </a:cubicBezTo>
                  <a:cubicBezTo>
                    <a:pt x="80141" y="17575"/>
                    <a:pt x="122571" y="0"/>
                    <a:pt x="166812" y="0"/>
                  </a:cubicBezTo>
                  <a:lnTo>
                    <a:pt x="834037" y="0"/>
                  </a:lnTo>
                  <a:cubicBezTo>
                    <a:pt x="878278" y="0"/>
                    <a:pt x="920708" y="17575"/>
                    <a:pt x="951991" y="48858"/>
                  </a:cubicBezTo>
                  <a:cubicBezTo>
                    <a:pt x="983274" y="80141"/>
                    <a:pt x="1000849" y="122571"/>
                    <a:pt x="1000849" y="166812"/>
                  </a:cubicBezTo>
                  <a:lnTo>
                    <a:pt x="1000849" y="1458788"/>
                  </a:lnTo>
                  <a:cubicBezTo>
                    <a:pt x="1000849" y="1503029"/>
                    <a:pt x="983274" y="1545459"/>
                    <a:pt x="951991" y="1576742"/>
                  </a:cubicBezTo>
                  <a:cubicBezTo>
                    <a:pt x="920708" y="1608025"/>
                    <a:pt x="878278" y="1625600"/>
                    <a:pt x="834037" y="1625600"/>
                  </a:cubicBezTo>
                  <a:lnTo>
                    <a:pt x="166812" y="1625600"/>
                  </a:lnTo>
                  <a:cubicBezTo>
                    <a:pt x="122571" y="1625600"/>
                    <a:pt x="80141" y="1608025"/>
                    <a:pt x="48858" y="1576742"/>
                  </a:cubicBezTo>
                  <a:cubicBezTo>
                    <a:pt x="17575" y="1545459"/>
                    <a:pt x="0" y="1503029"/>
                    <a:pt x="0" y="1458788"/>
                  </a:cubicBezTo>
                  <a:lnTo>
                    <a:pt x="0" y="166812"/>
                  </a:lnTo>
                  <a:close/>
                </a:path>
              </a:pathLst>
            </a:custGeom>
            <a:solidFill>
              <a:srgbClr val="C0504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767" tIns="90767" rIns="90767" bIns="90767" spcCol="1270" anchor="t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Comportamiento imprudente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: </a:t>
              </a:r>
              <a:endParaRPr lang="es-E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endParaRPr>
            </a:p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Decidir </a:t>
              </a:r>
              <a:r>
                <a:rPr lang="en-US" sz="2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deliberadamente</a:t>
              </a:r>
              <a:r>
                <a:rPr lang="en-US" sz="2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ignorar</a:t>
              </a:r>
              <a:r>
                <a:rPr lang="en-US" sz="2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un riesgo substancial e injustificado.</a:t>
              </a:r>
              <a:endParaRPr lang="es-E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/>
              </a:endParaRPr>
            </a:p>
          </p:txBody>
        </p:sp>
      </p:grp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6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2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Manejar los errores y los riesgos</a:t>
            </a:r>
            <a:r>
              <a:rPr lang="es-ES" baseline="30000" noProof="0" dirty="0" smtClean="0"/>
              <a:t>1</a:t>
            </a:r>
            <a:endParaRPr lang="es-ES" baseline="30000" noProof="0" dirty="0"/>
          </a:p>
        </p:txBody>
      </p:sp>
      <p:graphicFrame>
        <p:nvGraphicFramePr>
          <p:cNvPr id="8" name="Table 7" descr="Los tres comportamientos son: error humano, comportamiento de riesgo y comportamiento imprudente.  &#10;El error humano es producto de nuestro diseño de sistema actual y las decisiones de comportamiento.  Se maneja por medio del cambio en las decisiones, los procesos, los procedimientos, la capacitación, el diseño y el entorno.  La consolidación es la respuesta indicada para el error humano.  &#10;Un comportamiento de riesgo es una decisión que se toma cuando se cree que el riesgo es insignificante o justificado.  El comportamiento se maneja mejor si se eliminan los incentivos de los comportamientos de riesgo, se generan incentivos para comportamientos saludables y se aumenta la concienciación situacional.  La capacitación es la mejor respuesta para el comportamiento de riesgo.  &#10;Un comportamiento imprudente es desatender deliberadamente un riesgo substancial e injustificado.  Se maneja por medio de medidas correctivas y sanciones.  La sanción es la respuesta indicada para el comportamiento imprudent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21936"/>
              </p:ext>
            </p:extLst>
          </p:nvPr>
        </p:nvGraphicFramePr>
        <p:xfrm>
          <a:off x="566057" y="1076960"/>
          <a:ext cx="8084457" cy="5065838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{21E4AEA4-8DFA-4A89-87EB-49C32662AFE0}</a:tableStyleId>
              </a:tblPr>
              <a:tblGrid>
                <a:gridCol w="2694819"/>
                <a:gridCol w="2694819"/>
                <a:gridCol w="2694819"/>
              </a:tblGrid>
              <a:tr h="4938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Error humano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52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Comportamiento de riesgo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52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Comportamiento imprudente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524F"/>
                    </a:solidFill>
                  </a:tcPr>
                </a:tc>
              </a:tr>
              <a:tr h="3668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Es producto de nuestro diseño de sistema actual y las decisiones de comportamiento.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 sz="1600" dirty="0" smtClean="0"/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dirty="0" smtClean="0"/>
                        <a:t>Se maneja a través de los cambios en: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Decisiones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Procesos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Procedimientos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Capacitación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Diseño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Entorno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Una decisión: el riesgo se considera insignificante o justificado</a:t>
                      </a:r>
                    </a:p>
                    <a:p>
                      <a:pPr algn="ctr"/>
                      <a:endParaRPr lang="es-ES" sz="1600" dirty="0" smtClean="0"/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 sz="1600" dirty="0" smtClean="0"/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dirty="0" smtClean="0"/>
                        <a:t>Se maneja por medio de: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La eliminación de incentivos de comportamientos de riesgo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La creación de incentivos de comportamientos saludables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La concientización situacional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 </a:t>
                      </a:r>
                      <a:r>
                        <a:rPr lang="es-MX" sz="1600" noProof="0" dirty="0" smtClean="0"/>
                        <a:t>ignora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deliberadamente</a:t>
                      </a:r>
                      <a:r>
                        <a:rPr lang="en-US" sz="1600" dirty="0" smtClean="0"/>
                        <a:t> un riesgo substancial e injustificado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s-ES" sz="1600" dirty="0" smtClean="0"/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600" dirty="0" smtClean="0"/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dirty="0" smtClean="0"/>
                        <a:t>Se maneja por medio de: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Medida correctiva</a:t>
                      </a:r>
                    </a:p>
                    <a:p>
                      <a:pPr marL="285750" indent="-285750"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Sanción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8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Consolar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Capacitar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Sancionar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38171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Objetivos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Describir el objetivo del kit de herramientas de seguridad para cuidados a largo plazo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Explicar cómo el kit de herramientas de seguridad para cuidados a largo plazo respalda otras herramientas de calidad y seguridad </a:t>
            </a:r>
            <a:endParaRPr lang="es-ES" noProof="0" dirty="0" smtClean="0"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s-ES" noProof="0" dirty="0" smtClean="0"/>
              <a:t>Demostrar cómo usar el kit de herramientas de seguridad para cuidados a largo plazo en su centro</a:t>
            </a:r>
            <a:endParaRPr lang="es-ES" noProof="0" dirty="0" smtClean="0">
              <a:cs typeface="Arial" pitchFamily="34" charset="0"/>
            </a:endParaRPr>
          </a:p>
          <a:p>
            <a:pPr marL="0" indent="0">
              <a:buNone/>
            </a:pPr>
            <a:endParaRPr lang="es-E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0930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32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118753" y="118753"/>
            <a:ext cx="8918369" cy="546266"/>
          </a:xfrm>
        </p:spPr>
        <p:txBody>
          <a:bodyPr>
            <a:noAutofit/>
          </a:bodyPr>
          <a:lstStyle/>
          <a:p>
            <a:r>
              <a:rPr lang="es-ES" sz="4000" noProof="0" dirty="0" smtClean="0"/>
              <a:t>El rol del liderazgo en la Cultura justa</a:t>
            </a:r>
            <a:endParaRPr lang="es-ES" sz="4000" noProof="0" dirty="0" smtClean="0">
              <a:latin typeface="Arial" charset="0"/>
              <a:cs typeface="Arial" charset="0"/>
            </a:endParaRP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Tx/>
            </a:pPr>
            <a:r>
              <a:rPr lang="es-ES" noProof="0" dirty="0" smtClean="0"/>
              <a:t>Disponer de un procedimiento para que cumplan los empleados </a:t>
            </a:r>
          </a:p>
          <a:p>
            <a:pPr>
              <a:spcAft>
                <a:spcPts val="1200"/>
              </a:spcAft>
              <a:buSzTx/>
            </a:pPr>
            <a:r>
              <a:rPr lang="es-ES" noProof="0" dirty="0" smtClean="0"/>
              <a:t>Asegurarse de que los empleados estén debidamente capacitados</a:t>
            </a:r>
          </a:p>
          <a:p>
            <a:pPr>
              <a:spcAft>
                <a:spcPts val="1200"/>
              </a:spcAft>
              <a:buSzTx/>
            </a:pPr>
            <a:r>
              <a:rPr lang="es-ES" noProof="0" dirty="0" smtClean="0"/>
              <a:t>Ofrecer reafirmaciones positivas en reuniones mensuales</a:t>
            </a:r>
          </a:p>
        </p:txBody>
      </p:sp>
      <p:pic>
        <p:nvPicPr>
          <p:cNvPr id="2" name="Picture 1" descr="grupo de personas que se sientan alrededor de una me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13" y="3426472"/>
            <a:ext cx="2854215" cy="276584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3732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0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¿Por qué hacemos este trabajo?</a:t>
            </a:r>
            <a:endParaRPr lang="es-ES" noProof="0" dirty="0"/>
          </a:p>
        </p:txBody>
      </p:sp>
      <p:pic>
        <p:nvPicPr>
          <p:cNvPr id="8" name="Content Placeholder 6" descr="hacer clic en el icono de video para verl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478" y="2545003"/>
            <a:ext cx="1767993" cy="176799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542971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1117600" y="502194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 VIDEO:</a:t>
            </a:r>
            <a:endParaRPr lang="en-US" dirty="0"/>
          </a:p>
          <a:p>
            <a:r>
              <a:rPr lang="es-ES" dirty="0"/>
              <a:t>Video 2.4: </a:t>
            </a:r>
            <a:r>
              <a:rPr lang="es-ES" u="sng" dirty="0">
                <a:hlinkClick r:id="rId4"/>
              </a:rPr>
              <a:t>Aportar seguridad y calidad al sistema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://youtu.be/vx8n8g3c0yA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19" y="0"/>
            <a:ext cx="7886700" cy="827904"/>
          </a:xfrm>
        </p:spPr>
        <p:txBody>
          <a:bodyPr>
            <a:normAutofit fontScale="90000"/>
          </a:bodyPr>
          <a:lstStyle/>
          <a:p>
            <a:r>
              <a:rPr lang="es-ES" sz="2800" noProof="0" dirty="0" smtClean="0"/>
              <a:t>Herramientas y recursos de seguridad para cuidados a largo plazo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30238" y="827904"/>
            <a:ext cx="3868737" cy="823912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Herramientas de calidad y seguridad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0238" y="1690781"/>
            <a:ext cx="3868737" cy="4250510"/>
          </a:xfrm>
        </p:spPr>
        <p:txBody>
          <a:bodyPr>
            <a:normAutofit/>
          </a:bodyPr>
          <a:lstStyle/>
          <a:p>
            <a:r>
              <a:rPr lang="es-ES" sz="2400" noProof="0" dirty="0" smtClean="0"/>
              <a:t>TeamSTEPPS® </a:t>
            </a:r>
          </a:p>
          <a:p>
            <a:r>
              <a:rPr lang="es-ES" sz="2400" noProof="0" dirty="0" smtClean="0"/>
              <a:t>Seis Sigma</a:t>
            </a:r>
          </a:p>
          <a:p>
            <a:r>
              <a:rPr lang="es-ES" sz="2400" noProof="0" dirty="0" smtClean="0"/>
              <a:t>Institute for Healthcare Improvement Model </a:t>
            </a:r>
            <a:r>
              <a:rPr lang="es-ES" sz="2400" noProof="0" dirty="0" err="1" smtClean="0"/>
              <a:t>for</a:t>
            </a:r>
            <a:r>
              <a:rPr lang="es-ES" sz="2400" noProof="0" dirty="0" smtClean="0"/>
              <a:t> </a:t>
            </a:r>
            <a:r>
              <a:rPr lang="es-ES" sz="2400" noProof="0" dirty="0" err="1" smtClean="0"/>
              <a:t>Improvement</a:t>
            </a:r>
            <a:r>
              <a:rPr lang="es-ES" sz="2400" noProof="0" dirty="0" smtClean="0"/>
              <a:t> </a:t>
            </a:r>
            <a:r>
              <a:rPr lang="es-MX" sz="1600" i="1" dirty="0"/>
              <a:t>(Modelo de mejoras del Instituto para </a:t>
            </a:r>
            <a:r>
              <a:rPr lang="es-MX" sz="1600" i="1" dirty="0" smtClean="0"/>
              <a:t>mejoras </a:t>
            </a:r>
            <a:r>
              <a:rPr lang="es-MX" sz="1600" i="1" dirty="0"/>
              <a:t>del cuidado de la salud)</a:t>
            </a:r>
            <a:endParaRPr lang="es-ES" sz="1600" noProof="0" dirty="0" smtClean="0"/>
          </a:p>
          <a:p>
            <a:r>
              <a:rPr lang="es-ES" sz="2400" noProof="0" dirty="0" smtClean="0"/>
              <a:t>Planificar-hacer-verificar-actuar</a:t>
            </a:r>
          </a:p>
          <a:p>
            <a:r>
              <a:rPr lang="es-ES" sz="2400" noProof="0" dirty="0" smtClean="0"/>
              <a:t>Análisis de causa-raíz</a:t>
            </a:r>
          </a:p>
          <a:p>
            <a:r>
              <a:rPr lang="es-ES" sz="2400" noProof="0" dirty="0" smtClean="0"/>
              <a:t>Análisis del Efecto de modalidad </a:t>
            </a:r>
            <a:r>
              <a:rPr lang="es-ES" sz="2400" noProof="0" smtClean="0"/>
              <a:t>de falla</a:t>
            </a:r>
            <a:endParaRPr lang="es-ES" sz="2400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29150" y="1158404"/>
            <a:ext cx="3887788" cy="493412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Recursos específicos para LTC</a:t>
            </a:r>
            <a:endParaRPr lang="es-ES" sz="2800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29150" y="1651816"/>
            <a:ext cx="3887788" cy="4250510"/>
          </a:xfrm>
        </p:spPr>
        <p:txBody>
          <a:bodyPr>
            <a:noAutofit/>
          </a:bodyPr>
          <a:lstStyle/>
          <a:p>
            <a:r>
              <a:rPr lang="es-ES" sz="2200" noProof="0" dirty="0" smtClean="0"/>
              <a:t>Advancing Excellence in America’s Nursing Homes</a:t>
            </a:r>
          </a:p>
          <a:p>
            <a:r>
              <a:rPr lang="es-ES" sz="2200" noProof="0" dirty="0" smtClean="0"/>
              <a:t>Sitio web de los CDC para centros de enfermería especializada y vivienda asistida</a:t>
            </a:r>
          </a:p>
          <a:p>
            <a:r>
              <a:rPr lang="es-ES" sz="2200" noProof="0" dirty="0" smtClean="0"/>
              <a:t>Centros de Servicios de Medicare y Medicaid: Control de calidad y mejora del desempeño (QAPI)</a:t>
            </a:r>
          </a:p>
          <a:p>
            <a:r>
              <a:rPr lang="es-ES" sz="2200" noProof="0" dirty="0" smtClean="0"/>
              <a:t>CMS National Nursing Home Quality Care Collaborative (NNHQCC) Change Package</a:t>
            </a:r>
          </a:p>
          <a:p>
            <a:r>
              <a:rPr lang="es-ES" sz="2200" noProof="0" dirty="0" smtClean="0"/>
              <a:t>Pioneer Network</a:t>
            </a:r>
            <a:endParaRPr lang="es-ES" sz="2200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570" y="6477000"/>
            <a:ext cx="4426405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0923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Referencias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541527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s-ES" sz="2400" noProof="0" dirty="0" smtClean="0"/>
              <a:t>Griffith S. Just Culture, Healthcare Services Overview. Outcome Engineering; 2012. </a:t>
            </a:r>
            <a:r>
              <a:rPr lang="es-ES" sz="2400" noProof="0" dirty="0" smtClean="0">
                <a:hlinkClick r:id="rId3"/>
              </a:rPr>
              <a:t>https://store.justculture.org/wp-content/uploads/flipbooks/healthcare/healthcare.html</a:t>
            </a:r>
            <a:endParaRPr lang="es-ES" sz="2400" noProof="0" dirty="0" smtClean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s-ES" sz="2400" noProof="0" dirty="0" smtClean="0"/>
              <a:t>Kotter J, Rathgeber H.</a:t>
            </a:r>
            <a:r>
              <a:rPr lang="es-ES" noProof="0" dirty="0" smtClean="0"/>
              <a:t> </a:t>
            </a:r>
            <a:r>
              <a:rPr lang="es-ES" sz="2400" noProof="0" dirty="0" smtClean="0"/>
              <a:t>Our iceberg is melting:</a:t>
            </a:r>
            <a:r>
              <a:rPr lang="es-ES" sz="2400" b="1" noProof="0" dirty="0" smtClean="0"/>
              <a:t> </a:t>
            </a:r>
            <a:r>
              <a:rPr lang="es-ES" sz="2400" noProof="0" dirty="0" smtClean="0"/>
              <a:t>Changing and succeeding under any conditions: </a:t>
            </a:r>
            <a:r>
              <a:rPr lang="es-ES" sz="2400" dirty="0" smtClean="0"/>
              <a:t>1.ª edición. New York: St. Martin's Press; 2006.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S" sz="2400" noProof="0" dirty="0" smtClean="0"/>
              <a:t>Bowers N, Nolet K, Roberts E, et al. Implementing Change in Long-Term Care: A Practical Guide to Transformation. </a:t>
            </a:r>
            <a:r>
              <a:rPr lang="es-ES" sz="2400" dirty="0" smtClean="0"/>
              <a:t>University of Wisconsin–Madison, School of Nursing; 2007</a:t>
            </a:r>
            <a:r>
              <a:rPr lang="es-ES" sz="2400" noProof="0" dirty="0" smtClean="0"/>
              <a:t>. </a:t>
            </a:r>
            <a:r>
              <a:rPr lang="es-ES" sz="2400" noProof="0" dirty="0" smtClean="0">
                <a:hlinkClick r:id="rId4"/>
              </a:rPr>
              <a:t>https://www.nhqualitycampaign.org/files/Implementation_Manual_Part_1_Attachments_1_and_2.pdf</a:t>
            </a:r>
            <a:r>
              <a:rPr lang="es-ES" noProof="0" dirty="0" smtClean="0"/>
              <a:t>.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426857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sz="3000" noProof="0" dirty="0" smtClean="0"/>
              <a:t>¿Cuál es el objetivo de este kit de herramientas?</a:t>
            </a:r>
            <a:endParaRPr lang="es-ES" sz="3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Mejorar la cultura de seguridad en los centros de LTC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Respaldar otras iniciativas de mejora de calidad y seguridad en los centros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Complementar las intervenciones técnicas para reducir infecciones relacionadas con los cuidados de salud (HAI), incluyendo infecciones en las vías urinarias por el uso de catéteres (CAUTI)</a:t>
            </a:r>
          </a:p>
          <a:p>
            <a:pPr marL="0" indent="0">
              <a:buNone/>
            </a:pPr>
            <a:endParaRPr lang="es-E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136571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6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118753"/>
            <a:ext cx="8812924" cy="546266"/>
          </a:xfrm>
        </p:spPr>
        <p:txBody>
          <a:bodyPr>
            <a:noAutofit/>
          </a:bodyPr>
          <a:lstStyle/>
          <a:p>
            <a:r>
              <a:rPr lang="es-ES" sz="3000" noProof="0" dirty="0" smtClean="0"/>
              <a:t>¿Por qué es importante la prevención de infecciones? </a:t>
            </a:r>
            <a:endParaRPr lang="es-ES" sz="3000" noProof="0" dirty="0"/>
          </a:p>
        </p:txBody>
      </p:sp>
      <p:pic>
        <p:nvPicPr>
          <p:cNvPr id="7" name="Content Placeholder 6" descr="hacer clic en el icono de video para verlo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1478" y="2545003"/>
            <a:ext cx="1767993" cy="176799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6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770565" y="4813190"/>
            <a:ext cx="547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 VIDEO:</a:t>
            </a:r>
            <a:endParaRPr lang="en-US" dirty="0"/>
          </a:p>
          <a:p>
            <a:r>
              <a:rPr lang="es-ES" dirty="0"/>
              <a:t>Video 2.1: </a:t>
            </a:r>
            <a:r>
              <a:rPr lang="es-ES" u="sng" dirty="0">
                <a:hlinkClick r:id="rId4"/>
              </a:rPr>
              <a:t>Importancia de la prevención de infecciones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://youtu.be/RblXySGGKG8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¿Su centro es seguro?</a:t>
            </a:r>
            <a:r>
              <a:rPr lang="es-ES" baseline="30000" noProof="0" dirty="0" smtClean="0"/>
              <a:t>3</a:t>
            </a:r>
            <a:endParaRPr lang="es-E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¿Le gustaría que un ser querido fuera residente en su centro?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¿Le gustaría ser residente en su centro?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¿Puede decir con un 100 % de certeza que su centro hace todo lo posible por proteger a los residentes?</a:t>
            </a:r>
          </a:p>
          <a:p>
            <a:pPr lvl="0"/>
            <a:r>
              <a:rPr lang="es-ES" dirty="0" smtClean="0"/>
              <a:t>¿Cómo cree que el siguiente residente podría sufrir un daño en el centro?</a:t>
            </a:r>
            <a:endParaRPr lang="en-US" dirty="0" smtClean="0"/>
          </a:p>
          <a:p>
            <a:pPr>
              <a:buNone/>
            </a:pPr>
            <a:endParaRPr lang="es-E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8171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Paquete T.E.A.M.S.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b="1" u="sng" noProof="0" dirty="0" smtClean="0"/>
              <a:t>T</a:t>
            </a:r>
            <a:r>
              <a:rPr lang="es-ES" noProof="0" dirty="0" smtClean="0"/>
              <a:t>rabajo en equipo para planificar e implementar el programa</a:t>
            </a:r>
          </a:p>
          <a:p>
            <a:pPr>
              <a:spcAft>
                <a:spcPts val="1200"/>
              </a:spcAft>
            </a:pPr>
            <a:r>
              <a:rPr lang="es-ES" b="1" u="sng" noProof="0" dirty="0" smtClean="0"/>
              <a:t>E</a:t>
            </a:r>
            <a:r>
              <a:rPr lang="es-ES" noProof="0" dirty="0" smtClean="0"/>
              <a:t>xcelentes habilidades de comunicación</a:t>
            </a:r>
          </a:p>
          <a:p>
            <a:pPr>
              <a:spcAft>
                <a:spcPts val="1200"/>
              </a:spcAft>
            </a:pPr>
            <a:r>
              <a:rPr lang="es-ES" b="1" u="sng" noProof="0" dirty="0" smtClean="0"/>
              <a:t>A</a:t>
            </a:r>
            <a:r>
              <a:rPr lang="es-ES" noProof="0" dirty="0" smtClean="0"/>
              <a:t>nalizar qué funciona y planificar ampliarlo</a:t>
            </a:r>
          </a:p>
          <a:p>
            <a:pPr>
              <a:spcAft>
                <a:spcPts val="1200"/>
              </a:spcAft>
            </a:pPr>
            <a:r>
              <a:rPr lang="es-ES" b="1" u="sng" noProof="0" dirty="0" smtClean="0"/>
              <a:t>M</a:t>
            </a:r>
            <a:r>
              <a:rPr lang="es-ES" noProof="0" dirty="0" smtClean="0"/>
              <a:t>antener reuniones mensuales para aprender juntos</a:t>
            </a:r>
          </a:p>
          <a:p>
            <a:pPr>
              <a:spcAft>
                <a:spcPts val="1200"/>
              </a:spcAft>
            </a:pPr>
            <a:r>
              <a:rPr lang="es-ES" b="1" u="sng" noProof="0" dirty="0" smtClean="0"/>
              <a:t>S</a:t>
            </a:r>
            <a:r>
              <a:rPr lang="es-ES" noProof="0" dirty="0" smtClean="0"/>
              <a:t>ostener el esfuerzo y celebrar el éxito</a:t>
            </a:r>
          </a:p>
          <a:p>
            <a:pPr marL="0" indent="0">
              <a:buNone/>
            </a:pPr>
            <a:endParaRPr lang="es-E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68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1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Módulos del kit de herramientas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Usar el kit de herramientas de seguridad integral para cuidados a largo plazo</a:t>
            </a:r>
          </a:p>
          <a:p>
            <a:r>
              <a:rPr lang="es-ES" noProof="0" dirty="0" smtClean="0"/>
              <a:t>Participación de los directivos</a:t>
            </a:r>
          </a:p>
          <a:p>
            <a:r>
              <a:rPr lang="es-ES" noProof="0" dirty="0" smtClean="0"/>
              <a:t>Potenciación del personal</a:t>
            </a:r>
          </a:p>
          <a:p>
            <a:r>
              <a:rPr lang="es-ES" noProof="0" dirty="0" smtClean="0"/>
              <a:t>Trabajo en equipo y comunicación</a:t>
            </a:r>
          </a:p>
          <a:p>
            <a:r>
              <a:rPr lang="es-ES" noProof="0" dirty="0" smtClean="0"/>
              <a:t>Participación de los residentes y </a:t>
            </a:r>
            <a:r>
              <a:rPr lang="es-ES" dirty="0" smtClean="0"/>
              <a:t>familiares</a:t>
            </a:r>
            <a:endParaRPr lang="es-ES" noProof="0" dirty="0" smtClean="0"/>
          </a:p>
          <a:p>
            <a:r>
              <a:rPr lang="es-ES" noProof="0" dirty="0" smtClean="0"/>
              <a:t>Sostenibilidad</a:t>
            </a:r>
          </a:p>
          <a:p>
            <a:r>
              <a:rPr lang="es-ES" noProof="0" dirty="0" smtClean="0"/>
              <a:t>Nota: Después de la primera implementación en el centro de un kit de herramientas de seguridad para cuidados a largo plazo, se pueden usar módulos en cualquier orden, según las necesidades del centro.</a:t>
            </a:r>
            <a:endParaRPr lang="es-E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441371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2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Usuarios del kit de herramientas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SzPct val="100000"/>
            </a:pPr>
            <a:r>
              <a:rPr lang="es-ES" noProof="0" dirty="0" smtClean="0"/>
              <a:t>Directivos y administradores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s-ES" noProof="0" dirty="0" smtClean="0"/>
              <a:t>Ayudan a los equipos y al personal a priorizar los esfuerzos de mejoras 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s-ES" noProof="0" dirty="0" smtClean="0"/>
              <a:t>Brindan recursos para que las intervenciones sean exitosas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s-ES" noProof="0" dirty="0" smtClean="0"/>
              <a:t>Mantienen una infraestructura constante para actividades de mejora 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s-ES" noProof="0" dirty="0" smtClean="0"/>
              <a:t>Brindan oportunidades para que el personal aprenda y practique con trabajo en equipo y herramientas de comunicación </a:t>
            </a:r>
          </a:p>
          <a:p>
            <a:pPr>
              <a:spcAft>
                <a:spcPts val="1200"/>
              </a:spcAft>
              <a:buSzPct val="100000"/>
            </a:pPr>
            <a:r>
              <a:rPr lang="es-ES" noProof="0" dirty="0" smtClean="0"/>
              <a:t>Personal de primera línea  </a:t>
            </a:r>
          </a:p>
          <a:p>
            <a:pPr lvl="1">
              <a:spcAft>
                <a:spcPts val="1200"/>
              </a:spcAft>
              <a:buSzPct val="100000"/>
            </a:pPr>
            <a:r>
              <a:rPr lang="es-ES" noProof="0" dirty="0" smtClean="0"/>
              <a:t>Coopera con encargados, residentes y familias en la mejora de la seguridad</a:t>
            </a:r>
          </a:p>
          <a:p>
            <a:pPr lvl="1">
              <a:buSzPct val="100000"/>
            </a:pPr>
            <a:endParaRPr lang="es-ES" noProof="0" dirty="0" smtClean="0"/>
          </a:p>
          <a:p>
            <a:pPr>
              <a:buSzPct val="100000"/>
              <a:buBlip>
                <a:blip r:embed="rId3"/>
              </a:buBlip>
            </a:pPr>
            <a:endParaRPr lang="es-ES" noProof="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8171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7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Participación de los directivos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Estrategias para lograr la incorporación de los directivos al programa y brindar respaldo desde arriba hacia abajo</a:t>
            </a:r>
            <a:endParaRPr lang="es-ES" noProof="0" dirty="0"/>
          </a:p>
        </p:txBody>
      </p:sp>
      <p:pic>
        <p:nvPicPr>
          <p:cNvPr id="5" name="Picture 4" descr="la imagen muestra a líderes y personal alrededor de una me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76" y="2254421"/>
            <a:ext cx="3058383" cy="328000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639876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  </a:t>
            </a:r>
          </a:p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3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LTC Toolkit_slide master</Template>
  <TotalTime>8200</TotalTime>
  <Words>1630</Words>
  <Application>Microsoft Office PowerPoint</Application>
  <PresentationFormat>On-screen Show (4:3)</PresentationFormat>
  <Paragraphs>230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Programa de seguridad de la AHRQ para cuidados a largo plazo: HAI/CAUTI Kit de herramientas de seguridad para cuidados a largo plazo:</vt:lpstr>
      <vt:lpstr>Objetivos</vt:lpstr>
      <vt:lpstr>¿Cuál es el objetivo de este kit de herramientas?</vt:lpstr>
      <vt:lpstr>¿Por qué es importante la prevención de infecciones? </vt:lpstr>
      <vt:lpstr>¿Su centro es seguro?3</vt:lpstr>
      <vt:lpstr>Paquete T.E.A.M.S.</vt:lpstr>
      <vt:lpstr>Módulos del kit de herramientas</vt:lpstr>
      <vt:lpstr>Usuarios del kit de herramientas</vt:lpstr>
      <vt:lpstr>Participación de los directivos</vt:lpstr>
      <vt:lpstr>Potenciación del personal</vt:lpstr>
      <vt:lpstr>Trabajo en equipo y comunicación</vt:lpstr>
      <vt:lpstr>Participación de los residentes y familiares</vt:lpstr>
      <vt:lpstr>Sostenibilidad</vt:lpstr>
      <vt:lpstr>Implementación</vt:lpstr>
      <vt:lpstr>Desafíos</vt:lpstr>
      <vt:lpstr>Implementar cambios con éxito</vt:lpstr>
      <vt:lpstr>Comprender la Cultura justa1</vt:lpstr>
      <vt:lpstr>Comprender el riesgo y el comportamiento humano1</vt:lpstr>
      <vt:lpstr>Manejar los errores y los riesgos1</vt:lpstr>
      <vt:lpstr>El rol del liderazgo en la Cultura justa</vt:lpstr>
      <vt:lpstr>¿Por qué hacemos este trabajo?</vt:lpstr>
      <vt:lpstr>Herramientas y recursos de seguridad para cuidados a largo plazo</vt:lpstr>
      <vt:lpstr>Referencias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seguridad de la AHRQ para cuidados a largo plazo: HAI/CAUTI Kit de herramientas de seguridad para cuidados a largo plazo:</dc:title>
  <dc:creator>Janette</dc:creator>
  <cp:lastModifiedBy>Windows User</cp:lastModifiedBy>
  <cp:revision>19</cp:revision>
  <dcterms:created xsi:type="dcterms:W3CDTF">2014-04-21T17:24:29Z</dcterms:created>
  <dcterms:modified xsi:type="dcterms:W3CDTF">2017-05-17T18:37:17Z</dcterms:modified>
</cp:coreProperties>
</file>