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2"/>
  </p:notesMasterIdLst>
  <p:handoutMasterIdLst>
    <p:handoutMasterId r:id="rId33"/>
  </p:handoutMasterIdLst>
  <p:sldIdLst>
    <p:sldId id="256" r:id="rId2"/>
    <p:sldId id="257" r:id="rId3"/>
    <p:sldId id="258" r:id="rId4"/>
    <p:sldId id="260" r:id="rId5"/>
    <p:sldId id="262" r:id="rId6"/>
    <p:sldId id="288" r:id="rId7"/>
    <p:sldId id="279" r:id="rId8"/>
    <p:sldId id="263" r:id="rId9"/>
    <p:sldId id="290" r:id="rId10"/>
    <p:sldId id="291" r:id="rId11"/>
    <p:sldId id="302" r:id="rId12"/>
    <p:sldId id="292" r:id="rId13"/>
    <p:sldId id="298" r:id="rId14"/>
    <p:sldId id="293" r:id="rId15"/>
    <p:sldId id="299" r:id="rId16"/>
    <p:sldId id="294" r:id="rId17"/>
    <p:sldId id="289" r:id="rId18"/>
    <p:sldId id="297" r:id="rId19"/>
    <p:sldId id="284" r:id="rId20"/>
    <p:sldId id="285" r:id="rId21"/>
    <p:sldId id="303" r:id="rId22"/>
    <p:sldId id="296" r:id="rId23"/>
    <p:sldId id="275" r:id="rId24"/>
    <p:sldId id="295" r:id="rId25"/>
    <p:sldId id="274" r:id="rId26"/>
    <p:sldId id="276" r:id="rId27"/>
    <p:sldId id="286" r:id="rId28"/>
    <p:sldId id="287" r:id="rId29"/>
    <p:sldId id="278" r:id="rId30"/>
    <p:sldId id="259"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ams, Tina" initials="TA" lastIdx="10" clrIdx="0"/>
  <p:cmAuthor id="1" name="Heidenrich, Christine (AHRQ/OCKT) (CTR)" initials="HC" lastIdx="18" clrIdx="1"/>
  <p:cmAuthor id="2" name="Windows User" initials="WU" lastIdx="13" clrIdx="2"/>
  <p:cmAuthor id="3" name="Wojcik, Anna" initials="AW" lastIdx="15" clrIdx="3"/>
  <p:cmAuthor id="4" name="Wojcik" initials="W" lastIdx="4" clrIdx="4"/>
  <p:cmAuthor id="5" name="Office" initials="O"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0487" autoAdjust="0"/>
    <p:restoredTop sz="90214" autoAdjust="0"/>
  </p:normalViewPr>
  <p:slideViewPr>
    <p:cSldViewPr>
      <p:cViewPr varScale="1">
        <p:scale>
          <a:sx n="109" d="100"/>
          <a:sy n="109" d="100"/>
        </p:scale>
        <p:origin x="-1626" y="-72"/>
      </p:cViewPr>
      <p:guideLst>
        <p:guide orient="horz" pos="2160"/>
        <p:guide pos="2880"/>
      </p:guideLst>
    </p:cSldViewPr>
  </p:slideViewPr>
  <p:notesTextViewPr>
    <p:cViewPr>
      <p:scale>
        <a:sx n="1" d="1"/>
        <a:sy n="1" d="1"/>
      </p:scale>
      <p:origin x="0" y="0"/>
    </p:cViewPr>
  </p:notesTextViewPr>
  <p:sorterViewPr>
    <p:cViewPr>
      <p:scale>
        <a:sx n="200" d="100"/>
        <a:sy n="200" d="100"/>
      </p:scale>
      <p:origin x="0" y="7002"/>
    </p:cViewPr>
  </p:sorterViewPr>
  <p:notesViewPr>
    <p:cSldViewPr>
      <p:cViewPr varScale="1">
        <p:scale>
          <a:sx n="53" d="100"/>
          <a:sy n="53" d="100"/>
        </p:scale>
        <p:origin x="2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63424-9B08-4E4A-85D4-B8DB095C4A89}" type="doc">
      <dgm:prSet loTypeId="urn:microsoft.com/office/officeart/2005/8/layout/process2" loCatId="process" qsTypeId="urn:microsoft.com/office/officeart/2005/8/quickstyle/simple4" qsCatId="simple" csTypeId="urn:microsoft.com/office/officeart/2005/8/colors/accent1_2" csCatId="accent1" phldr="1"/>
      <dgm:spPr/>
    </dgm:pt>
    <dgm:pt modelId="{02A2E1C1-84D1-7D45-8772-030EB7124AC9}">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a:ln>
          <a:noFill/>
        </a:ln>
      </dgm:spPr>
      <dgm:t>
        <a:bodyPr/>
        <a:lstStyle/>
        <a:p>
          <a:pPr algn="ctr"/>
          <a:endParaRPr lang="en-US" dirty="0">
            <a:latin typeface="Arial"/>
          </a:endParaRPr>
        </a:p>
      </dgm:t>
      <dgm:extLst>
        <a:ext uri="{E40237B7-FDA0-4F09-8148-C483321AD2D9}">
          <dgm14:cNvPr xmlns:dgm14="http://schemas.microsoft.com/office/drawing/2010/diagram" id="0" name="" descr="&quot; &quot;"/>
        </a:ext>
      </dgm:extLst>
    </dgm:pt>
    <dgm:pt modelId="{1D8ED7AC-EBCD-9443-8756-58CAA7666222}" type="parTrans" cxnId="{63A71538-2E0B-EC4F-B39C-791E5D2D965D}">
      <dgm:prSet/>
      <dgm:spPr/>
      <dgm:t>
        <a:bodyPr/>
        <a:lstStyle/>
        <a:p>
          <a:endParaRPr lang="en-US"/>
        </a:p>
      </dgm:t>
    </dgm:pt>
    <dgm:pt modelId="{34D4514F-6D09-B244-A1F2-8E0167DEC0AD}" type="sibTrans" cxnId="{63A71538-2E0B-EC4F-B39C-791E5D2D965D}">
      <dgm:prSet/>
      <dgm:spPr/>
      <dgm:t>
        <a:bodyPr/>
        <a:lstStyle/>
        <a:p>
          <a:endParaRPr lang="en-US" dirty="0"/>
        </a:p>
      </dgm:t>
      <dgm:extLst>
        <a:ext uri="{E40237B7-FDA0-4F09-8148-C483321AD2D9}">
          <dgm14:cNvPr xmlns:dgm14="http://schemas.microsoft.com/office/drawing/2010/diagram" id="0" name="" descr="&quot; &quot;"/>
        </a:ext>
      </dgm:extLst>
    </dgm:pt>
    <dgm:pt modelId="{E3451113-978A-694D-8B30-772A02112F85}">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3A11E5F6-E8B8-BA46-9644-E93E69B2768B}" type="parTrans" cxnId="{CA8653FD-9BA5-C04C-BF1E-8C6081D2158E}">
      <dgm:prSet/>
      <dgm:spPr/>
      <dgm:t>
        <a:bodyPr/>
        <a:lstStyle/>
        <a:p>
          <a:endParaRPr lang="en-US"/>
        </a:p>
      </dgm:t>
    </dgm:pt>
    <dgm:pt modelId="{145191F1-69EE-3247-963F-E08F0FF1E3B8}" type="sibTrans" cxnId="{CA8653FD-9BA5-C04C-BF1E-8C6081D2158E}">
      <dgm:prSet/>
      <dgm:spPr/>
      <dgm:t>
        <a:bodyPr/>
        <a:lstStyle/>
        <a:p>
          <a:endParaRPr lang="en-US" dirty="0"/>
        </a:p>
      </dgm:t>
      <dgm:extLst>
        <a:ext uri="{E40237B7-FDA0-4F09-8148-C483321AD2D9}">
          <dgm14:cNvPr xmlns:dgm14="http://schemas.microsoft.com/office/drawing/2010/diagram" id="0" name="" descr="&quot; &quot;"/>
        </a:ext>
      </dgm:extLst>
    </dgm:pt>
    <dgm:pt modelId="{3EA91D80-C36C-D144-A58F-B442B95E26ED}">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CEC6FC07-2724-1449-9F1D-F85F265FF9F8}" type="parTrans" cxnId="{AB10D0E2-E0CC-1D41-BFC6-685AEAC7751E}">
      <dgm:prSet/>
      <dgm:spPr/>
      <dgm:t>
        <a:bodyPr/>
        <a:lstStyle/>
        <a:p>
          <a:endParaRPr lang="en-US"/>
        </a:p>
      </dgm:t>
    </dgm:pt>
    <dgm:pt modelId="{7E8AF3C1-A8C2-BB49-AC63-55D54744B18F}" type="sibTrans" cxnId="{AB10D0E2-E0CC-1D41-BFC6-685AEAC7751E}">
      <dgm:prSet/>
      <dgm:spPr/>
      <dgm:t>
        <a:bodyPr/>
        <a:lstStyle/>
        <a:p>
          <a:endParaRPr lang="en-US" dirty="0"/>
        </a:p>
      </dgm:t>
      <dgm:extLst>
        <a:ext uri="{E40237B7-FDA0-4F09-8148-C483321AD2D9}">
          <dgm14:cNvPr xmlns:dgm14="http://schemas.microsoft.com/office/drawing/2010/diagram" id="0" name="" descr="&quot; &quot;"/>
        </a:ext>
      </dgm:extLst>
    </dgm:pt>
    <dgm:pt modelId="{F0B5B869-AA0B-3245-8210-73F875D71910}">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extLst>
        <a:ext uri="{E40237B7-FDA0-4F09-8148-C483321AD2D9}">
          <dgm14:cNvPr xmlns:dgm14="http://schemas.microsoft.com/office/drawing/2010/diagram" id="0" name="" descr="&quot; &quot;"/>
        </a:ext>
      </dgm:extLst>
    </dgm:pt>
    <dgm:pt modelId="{52FEA3EB-7E24-FA4F-9152-8CF32DA131A8}" type="parTrans" cxnId="{38EE3D45-E63E-7B44-8FD2-7F11B38DBD6D}">
      <dgm:prSet/>
      <dgm:spPr/>
      <dgm:t>
        <a:bodyPr/>
        <a:lstStyle/>
        <a:p>
          <a:endParaRPr lang="en-US"/>
        </a:p>
      </dgm:t>
    </dgm:pt>
    <dgm:pt modelId="{82B4ACF6-BB06-5D40-A1F9-35BF6B9E3682}" type="sibTrans" cxnId="{38EE3D45-E63E-7B44-8FD2-7F11B38DBD6D}">
      <dgm:prSet/>
      <dgm:spPr/>
      <dgm:t>
        <a:bodyPr/>
        <a:lstStyle/>
        <a:p>
          <a:endParaRPr lang="en-US"/>
        </a:p>
      </dgm:t>
    </dgm:pt>
    <dgm:pt modelId="{41B3E84E-BD6C-B14A-94E1-DA32519FD083}" type="pres">
      <dgm:prSet presAssocID="{20163424-9B08-4E4A-85D4-B8DB095C4A89}" presName="linearFlow" presStyleCnt="0">
        <dgm:presLayoutVars>
          <dgm:resizeHandles val="exact"/>
        </dgm:presLayoutVars>
      </dgm:prSet>
      <dgm:spPr/>
    </dgm:pt>
    <dgm:pt modelId="{96C1789A-3BBF-A94D-9527-FD7816BDBC2D}" type="pres">
      <dgm:prSet presAssocID="{02A2E1C1-84D1-7D45-8772-030EB7124AC9}" presName="node" presStyleLbl="node1" presStyleIdx="0" presStyleCnt="4" custScaleX="336956" custScaleY="96530" custLinFactNeighborY="55182">
        <dgm:presLayoutVars>
          <dgm:bulletEnabled val="1"/>
        </dgm:presLayoutVars>
      </dgm:prSet>
      <dgm:spPr/>
      <dgm:t>
        <a:bodyPr/>
        <a:lstStyle/>
        <a:p>
          <a:endParaRPr lang="en-US"/>
        </a:p>
      </dgm:t>
    </dgm:pt>
    <dgm:pt modelId="{B106449B-99EE-DF49-AC82-C2CEB2B442D2}" type="pres">
      <dgm:prSet presAssocID="{34D4514F-6D09-B244-A1F2-8E0167DEC0AD}" presName="sibTrans" presStyleLbl="sibTrans2D1" presStyleIdx="0" presStyleCnt="3"/>
      <dgm:spPr/>
      <dgm:t>
        <a:bodyPr/>
        <a:lstStyle/>
        <a:p>
          <a:endParaRPr lang="en-US"/>
        </a:p>
      </dgm:t>
    </dgm:pt>
    <dgm:pt modelId="{57B45558-4EE2-1C42-8B9E-8EC0497DC343}" type="pres">
      <dgm:prSet presAssocID="{34D4514F-6D09-B244-A1F2-8E0167DEC0AD}" presName="connectorText" presStyleLbl="sibTrans2D1" presStyleIdx="0" presStyleCnt="3"/>
      <dgm:spPr/>
      <dgm:t>
        <a:bodyPr/>
        <a:lstStyle/>
        <a:p>
          <a:endParaRPr lang="en-US"/>
        </a:p>
      </dgm:t>
    </dgm:pt>
    <dgm:pt modelId="{CACEAF58-CD18-E741-8071-103AA3FF053C}" type="pres">
      <dgm:prSet presAssocID="{E3451113-978A-694D-8B30-772A02112F85}" presName="node" presStyleLbl="node1" presStyleIdx="1" presStyleCnt="4" custScaleX="336956" custLinFactNeighborY="36899">
        <dgm:presLayoutVars>
          <dgm:bulletEnabled val="1"/>
        </dgm:presLayoutVars>
      </dgm:prSet>
      <dgm:spPr/>
      <dgm:t>
        <a:bodyPr/>
        <a:lstStyle/>
        <a:p>
          <a:endParaRPr lang="en-US"/>
        </a:p>
      </dgm:t>
    </dgm:pt>
    <dgm:pt modelId="{5897D324-07FF-E744-8CE3-2B43FDE500F1}" type="pres">
      <dgm:prSet presAssocID="{145191F1-69EE-3247-963F-E08F0FF1E3B8}" presName="sibTrans" presStyleLbl="sibTrans2D1" presStyleIdx="1" presStyleCnt="3"/>
      <dgm:spPr/>
      <dgm:t>
        <a:bodyPr/>
        <a:lstStyle/>
        <a:p>
          <a:endParaRPr lang="en-US"/>
        </a:p>
      </dgm:t>
    </dgm:pt>
    <dgm:pt modelId="{8B759F46-81AF-F844-964E-92AB609AFBBD}" type="pres">
      <dgm:prSet presAssocID="{145191F1-69EE-3247-963F-E08F0FF1E3B8}" presName="connectorText" presStyleLbl="sibTrans2D1" presStyleIdx="1" presStyleCnt="3"/>
      <dgm:spPr/>
      <dgm:t>
        <a:bodyPr/>
        <a:lstStyle/>
        <a:p>
          <a:endParaRPr lang="en-US"/>
        </a:p>
      </dgm:t>
    </dgm:pt>
    <dgm:pt modelId="{EB406523-D94B-704A-A73D-4530576EA98B}" type="pres">
      <dgm:prSet presAssocID="{3EA91D80-C36C-D144-A58F-B442B95E26ED}" presName="node" presStyleLbl="node1" presStyleIdx="2" presStyleCnt="4" custScaleX="336956" custLinFactNeighborY="18616">
        <dgm:presLayoutVars>
          <dgm:bulletEnabled val="1"/>
        </dgm:presLayoutVars>
      </dgm:prSet>
      <dgm:spPr/>
      <dgm:t>
        <a:bodyPr/>
        <a:lstStyle/>
        <a:p>
          <a:endParaRPr lang="en-US"/>
        </a:p>
      </dgm:t>
    </dgm:pt>
    <dgm:pt modelId="{47ACE53D-EA89-F64E-928A-5898E54B29A7}" type="pres">
      <dgm:prSet presAssocID="{7E8AF3C1-A8C2-BB49-AC63-55D54744B18F}" presName="sibTrans" presStyleLbl="sibTrans2D1" presStyleIdx="2" presStyleCnt="3" custLinFactNeighborY="15526"/>
      <dgm:spPr/>
      <dgm:t>
        <a:bodyPr/>
        <a:lstStyle/>
        <a:p>
          <a:endParaRPr lang="en-US"/>
        </a:p>
      </dgm:t>
    </dgm:pt>
    <dgm:pt modelId="{3F243D05-8109-D544-A80E-DE23D5D6D984}" type="pres">
      <dgm:prSet presAssocID="{7E8AF3C1-A8C2-BB49-AC63-55D54744B18F}" presName="connectorText" presStyleLbl="sibTrans2D1" presStyleIdx="2" presStyleCnt="3"/>
      <dgm:spPr/>
      <dgm:t>
        <a:bodyPr/>
        <a:lstStyle/>
        <a:p>
          <a:endParaRPr lang="en-US"/>
        </a:p>
      </dgm:t>
    </dgm:pt>
    <dgm:pt modelId="{3D235A7B-0B86-4348-8AE4-3A7A62DA93AC}" type="pres">
      <dgm:prSet presAssocID="{F0B5B869-AA0B-3245-8210-73F875D71910}" presName="node" presStyleLbl="node1" presStyleIdx="3" presStyleCnt="4" custScaleX="336956">
        <dgm:presLayoutVars>
          <dgm:bulletEnabled val="1"/>
        </dgm:presLayoutVars>
      </dgm:prSet>
      <dgm:spPr/>
      <dgm:t>
        <a:bodyPr/>
        <a:lstStyle/>
        <a:p>
          <a:endParaRPr lang="en-US"/>
        </a:p>
      </dgm:t>
    </dgm:pt>
  </dgm:ptLst>
  <dgm:cxnLst>
    <dgm:cxn modelId="{125E6817-2981-4351-8719-C7DDA0F3CE10}" type="presOf" srcId="{145191F1-69EE-3247-963F-E08F0FF1E3B8}" destId="{8B759F46-81AF-F844-964E-92AB609AFBBD}" srcOrd="1" destOrd="0" presId="urn:microsoft.com/office/officeart/2005/8/layout/process2"/>
    <dgm:cxn modelId="{00534B82-C9A8-4D0D-9FB1-E652807E1817}" type="presOf" srcId="{E3451113-978A-694D-8B30-772A02112F85}" destId="{CACEAF58-CD18-E741-8071-103AA3FF053C}" srcOrd="0" destOrd="0" presId="urn:microsoft.com/office/officeart/2005/8/layout/process2"/>
    <dgm:cxn modelId="{AB10D0E2-E0CC-1D41-BFC6-685AEAC7751E}" srcId="{20163424-9B08-4E4A-85D4-B8DB095C4A89}" destId="{3EA91D80-C36C-D144-A58F-B442B95E26ED}" srcOrd="2" destOrd="0" parTransId="{CEC6FC07-2724-1449-9F1D-F85F265FF9F8}" sibTransId="{7E8AF3C1-A8C2-BB49-AC63-55D54744B18F}"/>
    <dgm:cxn modelId="{37DC7442-E1DE-486B-9555-114FF3F359E5}" type="presOf" srcId="{145191F1-69EE-3247-963F-E08F0FF1E3B8}" destId="{5897D324-07FF-E744-8CE3-2B43FDE500F1}" srcOrd="0" destOrd="0" presId="urn:microsoft.com/office/officeart/2005/8/layout/process2"/>
    <dgm:cxn modelId="{63A71538-2E0B-EC4F-B39C-791E5D2D965D}" srcId="{20163424-9B08-4E4A-85D4-B8DB095C4A89}" destId="{02A2E1C1-84D1-7D45-8772-030EB7124AC9}" srcOrd="0" destOrd="0" parTransId="{1D8ED7AC-EBCD-9443-8756-58CAA7666222}" sibTransId="{34D4514F-6D09-B244-A1F2-8E0167DEC0AD}"/>
    <dgm:cxn modelId="{38EE3D45-E63E-7B44-8FD2-7F11B38DBD6D}" srcId="{20163424-9B08-4E4A-85D4-B8DB095C4A89}" destId="{F0B5B869-AA0B-3245-8210-73F875D71910}" srcOrd="3" destOrd="0" parTransId="{52FEA3EB-7E24-FA4F-9152-8CF32DA131A8}" sibTransId="{82B4ACF6-BB06-5D40-A1F9-35BF6B9E3682}"/>
    <dgm:cxn modelId="{74D1E231-A689-40E3-870C-549BE13AFF1A}" type="presOf" srcId="{20163424-9B08-4E4A-85D4-B8DB095C4A89}" destId="{41B3E84E-BD6C-B14A-94E1-DA32519FD083}" srcOrd="0" destOrd="0" presId="urn:microsoft.com/office/officeart/2005/8/layout/process2"/>
    <dgm:cxn modelId="{E2BA288A-3890-4C35-B21A-4382A044C6D7}" type="presOf" srcId="{34D4514F-6D09-B244-A1F2-8E0167DEC0AD}" destId="{57B45558-4EE2-1C42-8B9E-8EC0497DC343}" srcOrd="1" destOrd="0" presId="urn:microsoft.com/office/officeart/2005/8/layout/process2"/>
    <dgm:cxn modelId="{C15D0709-A36C-4203-B660-BFCB96D69D91}" type="presOf" srcId="{3EA91D80-C36C-D144-A58F-B442B95E26ED}" destId="{EB406523-D94B-704A-A73D-4530576EA98B}" srcOrd="0" destOrd="0" presId="urn:microsoft.com/office/officeart/2005/8/layout/process2"/>
    <dgm:cxn modelId="{6B4AB1AC-8C6F-41B6-B022-40ECBD41F99F}" type="presOf" srcId="{7E8AF3C1-A8C2-BB49-AC63-55D54744B18F}" destId="{47ACE53D-EA89-F64E-928A-5898E54B29A7}" srcOrd="0" destOrd="0" presId="urn:microsoft.com/office/officeart/2005/8/layout/process2"/>
    <dgm:cxn modelId="{B8751FC6-C3C1-45CE-A7EA-404F15646E06}" type="presOf" srcId="{F0B5B869-AA0B-3245-8210-73F875D71910}" destId="{3D235A7B-0B86-4348-8AE4-3A7A62DA93AC}" srcOrd="0" destOrd="0" presId="urn:microsoft.com/office/officeart/2005/8/layout/process2"/>
    <dgm:cxn modelId="{CA8653FD-9BA5-C04C-BF1E-8C6081D2158E}" srcId="{20163424-9B08-4E4A-85D4-B8DB095C4A89}" destId="{E3451113-978A-694D-8B30-772A02112F85}" srcOrd="1" destOrd="0" parTransId="{3A11E5F6-E8B8-BA46-9644-E93E69B2768B}" sibTransId="{145191F1-69EE-3247-963F-E08F0FF1E3B8}"/>
    <dgm:cxn modelId="{3374B90A-28BB-4656-AD62-A33CE49815FA}" type="presOf" srcId="{34D4514F-6D09-B244-A1F2-8E0167DEC0AD}" destId="{B106449B-99EE-DF49-AC82-C2CEB2B442D2}" srcOrd="0" destOrd="0" presId="urn:microsoft.com/office/officeart/2005/8/layout/process2"/>
    <dgm:cxn modelId="{8647C870-1D2F-4DBF-A847-E6568E5C52A2}" type="presOf" srcId="{02A2E1C1-84D1-7D45-8772-030EB7124AC9}" destId="{96C1789A-3BBF-A94D-9527-FD7816BDBC2D}" srcOrd="0" destOrd="0" presId="urn:microsoft.com/office/officeart/2005/8/layout/process2"/>
    <dgm:cxn modelId="{A8F73DB0-D55E-4C1C-B06E-EF684EF36272}" type="presOf" srcId="{7E8AF3C1-A8C2-BB49-AC63-55D54744B18F}" destId="{3F243D05-8109-D544-A80E-DE23D5D6D984}" srcOrd="1" destOrd="0" presId="urn:microsoft.com/office/officeart/2005/8/layout/process2"/>
    <dgm:cxn modelId="{75C0BE62-74C6-417F-ACA6-6C5D92B591B3}" type="presParOf" srcId="{41B3E84E-BD6C-B14A-94E1-DA32519FD083}" destId="{96C1789A-3BBF-A94D-9527-FD7816BDBC2D}" srcOrd="0" destOrd="0" presId="urn:microsoft.com/office/officeart/2005/8/layout/process2"/>
    <dgm:cxn modelId="{AA756ED1-95AF-4AAD-96C3-FB65FFB1F00F}" type="presParOf" srcId="{41B3E84E-BD6C-B14A-94E1-DA32519FD083}" destId="{B106449B-99EE-DF49-AC82-C2CEB2B442D2}" srcOrd="1" destOrd="0" presId="urn:microsoft.com/office/officeart/2005/8/layout/process2"/>
    <dgm:cxn modelId="{62579A28-C43C-4B2C-9988-EB529F14C610}" type="presParOf" srcId="{B106449B-99EE-DF49-AC82-C2CEB2B442D2}" destId="{57B45558-4EE2-1C42-8B9E-8EC0497DC343}" srcOrd="0" destOrd="0" presId="urn:microsoft.com/office/officeart/2005/8/layout/process2"/>
    <dgm:cxn modelId="{1D682837-47F0-45F3-998B-A1ECD2FFA078}" type="presParOf" srcId="{41B3E84E-BD6C-B14A-94E1-DA32519FD083}" destId="{CACEAF58-CD18-E741-8071-103AA3FF053C}" srcOrd="2" destOrd="0" presId="urn:microsoft.com/office/officeart/2005/8/layout/process2"/>
    <dgm:cxn modelId="{3D2B102A-36DE-4F2F-AD0F-C543CDF844AF}" type="presParOf" srcId="{41B3E84E-BD6C-B14A-94E1-DA32519FD083}" destId="{5897D324-07FF-E744-8CE3-2B43FDE500F1}" srcOrd="3" destOrd="0" presId="urn:microsoft.com/office/officeart/2005/8/layout/process2"/>
    <dgm:cxn modelId="{2EA1EF43-BF93-4D4A-88B5-F5C48F555398}" type="presParOf" srcId="{5897D324-07FF-E744-8CE3-2B43FDE500F1}" destId="{8B759F46-81AF-F844-964E-92AB609AFBBD}" srcOrd="0" destOrd="0" presId="urn:microsoft.com/office/officeart/2005/8/layout/process2"/>
    <dgm:cxn modelId="{8B71DD64-7C1F-4397-BB99-0DF5BB125714}" type="presParOf" srcId="{41B3E84E-BD6C-B14A-94E1-DA32519FD083}" destId="{EB406523-D94B-704A-A73D-4530576EA98B}" srcOrd="4" destOrd="0" presId="urn:microsoft.com/office/officeart/2005/8/layout/process2"/>
    <dgm:cxn modelId="{5A3AA4AE-DF5A-4C1F-A3C4-36BBD85E4A72}" type="presParOf" srcId="{41B3E84E-BD6C-B14A-94E1-DA32519FD083}" destId="{47ACE53D-EA89-F64E-928A-5898E54B29A7}" srcOrd="5" destOrd="0" presId="urn:microsoft.com/office/officeart/2005/8/layout/process2"/>
    <dgm:cxn modelId="{E49A74AF-A6F3-479A-A7FB-3BAB20A64497}" type="presParOf" srcId="{47ACE53D-EA89-F64E-928A-5898E54B29A7}" destId="{3F243D05-8109-D544-A80E-DE23D5D6D984}" srcOrd="0" destOrd="0" presId="urn:microsoft.com/office/officeart/2005/8/layout/process2"/>
    <dgm:cxn modelId="{24056369-077F-4FC9-B08D-FD70BB700862}" type="presParOf" srcId="{41B3E84E-BD6C-B14A-94E1-DA32519FD083}" destId="{3D235A7B-0B86-4348-8AE4-3A7A62DA93A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789A-3BBF-A94D-9527-FD7816BDBC2D}">
      <dsp:nvSpPr>
        <dsp:cNvPr id="0" name=""/>
        <dsp:cNvSpPr/>
      </dsp:nvSpPr>
      <dsp:spPr>
        <a:xfrm>
          <a:off x="0" y="255268"/>
          <a:ext cx="5029199" cy="887734"/>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dirty="0">
            <a:latin typeface="Arial"/>
          </a:endParaRPr>
        </a:p>
      </dsp:txBody>
      <dsp:txXfrm>
        <a:off x="26001" y="281269"/>
        <a:ext cx="4977197" cy="835732"/>
      </dsp:txXfrm>
    </dsp:sp>
    <dsp:sp modelId="{B106449B-99EE-DF49-AC82-C2CEB2B442D2}">
      <dsp:nvSpPr>
        <dsp:cNvPr id="0" name=""/>
        <dsp:cNvSpPr/>
      </dsp:nvSpPr>
      <dsp:spPr>
        <a:xfrm rot="5400000">
          <a:off x="2373692" y="1123959"/>
          <a:ext cx="281815"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1189971"/>
        <a:ext cx="248304" cy="197271"/>
      </dsp:txXfrm>
    </dsp:sp>
    <dsp:sp modelId="{CACEAF58-CD18-E741-8071-103AA3FF053C}">
      <dsp:nvSpPr>
        <dsp:cNvPr id="0" name=""/>
        <dsp:cNvSpPr/>
      </dsp:nvSpPr>
      <dsp:spPr>
        <a:xfrm>
          <a:off x="0" y="15187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1545692"/>
        <a:ext cx="4975327" cy="865774"/>
      </dsp:txXfrm>
    </dsp:sp>
    <dsp:sp modelId="{5897D324-07FF-E744-8CE3-2B43FDE500F1}">
      <dsp:nvSpPr>
        <dsp:cNvPr id="0" name=""/>
        <dsp:cNvSpPr/>
      </dsp:nvSpPr>
      <dsp:spPr>
        <a:xfrm rot="5400000">
          <a:off x="2373692" y="2419359"/>
          <a:ext cx="281815"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2485371"/>
        <a:ext cx="248304" cy="197271"/>
      </dsp:txXfrm>
    </dsp:sp>
    <dsp:sp modelId="{EB406523-D94B-704A-A73D-4530576EA98B}">
      <dsp:nvSpPr>
        <dsp:cNvPr id="0" name=""/>
        <dsp:cNvSpPr/>
      </dsp:nvSpPr>
      <dsp:spPr>
        <a:xfrm>
          <a:off x="0" y="28141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2841092"/>
        <a:ext cx="4975327" cy="865774"/>
      </dsp:txXfrm>
    </dsp:sp>
    <dsp:sp modelId="{47ACE53D-EA89-F64E-928A-5898E54B29A7}">
      <dsp:nvSpPr>
        <dsp:cNvPr id="0" name=""/>
        <dsp:cNvSpPr/>
      </dsp:nvSpPr>
      <dsp:spPr>
        <a:xfrm rot="5400000">
          <a:off x="2374266" y="3778246"/>
          <a:ext cx="280666" cy="4138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7" y="3844833"/>
        <a:ext cx="248304" cy="196466"/>
      </dsp:txXfrm>
    </dsp:sp>
    <dsp:sp modelId="{3D235A7B-0B86-4348-8AE4-3A7A62DA93AC}">
      <dsp:nvSpPr>
        <dsp:cNvPr id="0" name=""/>
        <dsp:cNvSpPr/>
      </dsp:nvSpPr>
      <dsp:spPr>
        <a:xfrm>
          <a:off x="0" y="4108024"/>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4134960"/>
        <a:ext cx="4975327" cy="8657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79D50040-D914-496D-9B0D-8D66464C4496}" type="datetimeFigureOut">
              <a:rPr lang="en-US" smtClean="0"/>
              <a:pPr/>
              <a:t>5/17/2017</a:t>
            </a:fld>
            <a:endParaRPr lang="es-ES" dirty="0"/>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414E2624-9EF3-4658-B9F6-BC4031795B56}" type="slidenum">
              <a:rPr lang="en-US" smtClean="0"/>
              <a:pPr/>
              <a:t>‹#›</a:t>
            </a:fld>
            <a:endParaRPr lang="es-ES" dirty="0"/>
          </a:p>
        </p:txBody>
      </p:sp>
    </p:spTree>
    <p:extLst>
      <p:ext uri="{BB962C8B-B14F-4D97-AF65-F5344CB8AC3E}">
        <p14:creationId xmlns:p14="http://schemas.microsoft.com/office/powerpoint/2010/main" val="1986108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2C6A21B-853B-45BF-8C48-F278997F0DD3}" type="datetimeFigureOut">
              <a:rPr lang="en-US" smtClean="0"/>
              <a:pPr/>
              <a:t>5/17/2017</a:t>
            </a:fld>
            <a:endParaRPr lang="es-E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065B53AB-2E3C-4260-9E3F-637A6F7E5B30}" type="slidenum">
              <a:rPr lang="en-US" smtClean="0"/>
              <a:pPr/>
              <a:t>‹#›</a:t>
            </a:fld>
            <a:endParaRPr lang="es-ES" dirty="0"/>
          </a:p>
        </p:txBody>
      </p:sp>
    </p:spTree>
    <p:extLst>
      <p:ext uri="{BB962C8B-B14F-4D97-AF65-F5344CB8AC3E}">
        <p14:creationId xmlns:p14="http://schemas.microsoft.com/office/powerpoint/2010/main" val="69721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a:t>
            </a:fld>
            <a:endParaRPr lang="es-ES" dirty="0"/>
          </a:p>
        </p:txBody>
      </p:sp>
    </p:spTree>
    <p:extLst>
      <p:ext uri="{BB962C8B-B14F-4D97-AF65-F5344CB8AC3E}">
        <p14:creationId xmlns:p14="http://schemas.microsoft.com/office/powerpoint/2010/main" val="227961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10</a:t>
            </a:fld>
            <a:endParaRPr lang="es-ES" dirty="0"/>
          </a:p>
        </p:txBody>
      </p:sp>
    </p:spTree>
    <p:extLst>
      <p:ext uri="{BB962C8B-B14F-4D97-AF65-F5344CB8AC3E}">
        <p14:creationId xmlns:p14="http://schemas.microsoft.com/office/powerpoint/2010/main" val="334047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2.1: Importancia de la prevención de infecciones</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11</a:t>
            </a:fld>
            <a:endParaRPr lang="es-ES" dirty="0"/>
          </a:p>
        </p:txBody>
      </p:sp>
    </p:spTree>
    <p:extLst>
      <p:ext uri="{BB962C8B-B14F-4D97-AF65-F5344CB8AC3E}">
        <p14:creationId xmlns:p14="http://schemas.microsoft.com/office/powerpoint/2010/main" val="352079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12</a:t>
            </a:fld>
            <a:endParaRPr lang="es-ES" dirty="0"/>
          </a:p>
        </p:txBody>
      </p:sp>
    </p:spTree>
    <p:extLst>
      <p:ext uri="{BB962C8B-B14F-4D97-AF65-F5344CB8AC3E}">
        <p14:creationId xmlns:p14="http://schemas.microsoft.com/office/powerpoint/2010/main" val="74205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smtClean="0"/>
              <a:t>Video 2.2: Capacitar al equipo</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13</a:t>
            </a:fld>
            <a:endParaRPr lang="es-ES" dirty="0"/>
          </a:p>
        </p:txBody>
      </p:sp>
    </p:spTree>
    <p:extLst>
      <p:ext uri="{BB962C8B-B14F-4D97-AF65-F5344CB8AC3E}">
        <p14:creationId xmlns:p14="http://schemas.microsoft.com/office/powerpoint/2010/main" val="285383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14</a:t>
            </a:fld>
            <a:endParaRPr lang="es-ES" dirty="0"/>
          </a:p>
        </p:txBody>
      </p:sp>
    </p:spTree>
    <p:extLst>
      <p:ext uri="{BB962C8B-B14F-4D97-AF65-F5344CB8AC3E}">
        <p14:creationId xmlns:p14="http://schemas.microsoft.com/office/powerpoint/2010/main" val="2511169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smtClean="0"/>
              <a:t>Video 2.3: Un esfuerzo colaborativo</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15</a:t>
            </a:fld>
            <a:endParaRPr lang="es-ES" dirty="0"/>
          </a:p>
        </p:txBody>
      </p:sp>
    </p:spTree>
    <p:extLst>
      <p:ext uri="{BB962C8B-B14F-4D97-AF65-F5344CB8AC3E}">
        <p14:creationId xmlns:p14="http://schemas.microsoft.com/office/powerpoint/2010/main" val="347149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16</a:t>
            </a:fld>
            <a:endParaRPr lang="es-ES" dirty="0"/>
          </a:p>
        </p:txBody>
      </p:sp>
    </p:spTree>
    <p:extLst>
      <p:ext uri="{BB962C8B-B14F-4D97-AF65-F5344CB8AC3E}">
        <p14:creationId xmlns:p14="http://schemas.microsoft.com/office/powerpoint/2010/main" val="102964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0" dirty="0" smtClean="0"/>
              <a:t>Video 2.5: El esfuerzo de un equipo dedicado</a:t>
            </a:r>
          </a:p>
        </p:txBody>
      </p:sp>
      <p:sp>
        <p:nvSpPr>
          <p:cNvPr id="4" name="Slide Number Placeholder 3"/>
          <p:cNvSpPr>
            <a:spLocks noGrp="1"/>
          </p:cNvSpPr>
          <p:nvPr>
            <p:ph type="sldNum" sz="quarter" idx="10"/>
          </p:nvPr>
        </p:nvSpPr>
        <p:spPr/>
        <p:txBody>
          <a:bodyPr/>
          <a:lstStyle/>
          <a:p>
            <a:fld id="{065B53AB-2E3C-4260-9E3F-637A6F7E5B30}" type="slidenum">
              <a:rPr lang="en-US" smtClean="0"/>
              <a:pPr/>
              <a:t>17</a:t>
            </a:fld>
            <a:endParaRPr lang="es-ES" dirty="0"/>
          </a:p>
        </p:txBody>
      </p:sp>
    </p:spTree>
    <p:extLst>
      <p:ext uri="{BB962C8B-B14F-4D97-AF65-F5344CB8AC3E}">
        <p14:creationId xmlns:p14="http://schemas.microsoft.com/office/powerpoint/2010/main" val="3125817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18</a:t>
            </a:fld>
            <a:endParaRPr lang="es-ES" dirty="0"/>
          </a:p>
        </p:txBody>
      </p:sp>
    </p:spTree>
    <p:extLst>
      <p:ext uri="{BB962C8B-B14F-4D97-AF65-F5344CB8AC3E}">
        <p14:creationId xmlns:p14="http://schemas.microsoft.com/office/powerpoint/2010/main" val="2416771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19</a:t>
            </a:fld>
            <a:endParaRPr lang="es-ES" dirty="0"/>
          </a:p>
        </p:txBody>
      </p:sp>
    </p:spTree>
    <p:extLst>
      <p:ext uri="{BB962C8B-B14F-4D97-AF65-F5344CB8AC3E}">
        <p14:creationId xmlns:p14="http://schemas.microsoft.com/office/powerpoint/2010/main" val="71492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a:t>
            </a:fld>
            <a:endParaRPr lang="es-ES" dirty="0"/>
          </a:p>
        </p:txBody>
      </p:sp>
    </p:spTree>
    <p:extLst>
      <p:ext uri="{BB962C8B-B14F-4D97-AF65-F5344CB8AC3E}">
        <p14:creationId xmlns:p14="http://schemas.microsoft.com/office/powerpoint/2010/main" val="369811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20</a:t>
            </a:fld>
            <a:endParaRPr lang="es-ES" dirty="0"/>
          </a:p>
        </p:txBody>
      </p:sp>
    </p:spTree>
    <p:extLst>
      <p:ext uri="{BB962C8B-B14F-4D97-AF65-F5344CB8AC3E}">
        <p14:creationId xmlns:p14="http://schemas.microsoft.com/office/powerpoint/2010/main" val="3473851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21</a:t>
            </a:fld>
            <a:endParaRPr lang="es-ES" dirty="0"/>
          </a:p>
        </p:txBody>
      </p:sp>
    </p:spTree>
    <p:extLst>
      <p:ext uri="{BB962C8B-B14F-4D97-AF65-F5344CB8AC3E}">
        <p14:creationId xmlns:p14="http://schemas.microsoft.com/office/powerpoint/2010/main" val="347385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22</a:t>
            </a:fld>
            <a:endParaRPr lang="es-ES" dirty="0"/>
          </a:p>
        </p:txBody>
      </p:sp>
    </p:spTree>
    <p:extLst>
      <p:ext uri="{BB962C8B-B14F-4D97-AF65-F5344CB8AC3E}">
        <p14:creationId xmlns:p14="http://schemas.microsoft.com/office/powerpoint/2010/main" val="2028120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23</a:t>
            </a:fld>
            <a:endParaRPr lang="es-ES" dirty="0"/>
          </a:p>
        </p:txBody>
      </p:sp>
    </p:spTree>
    <p:extLst>
      <p:ext uri="{BB962C8B-B14F-4D97-AF65-F5344CB8AC3E}">
        <p14:creationId xmlns:p14="http://schemas.microsoft.com/office/powerpoint/2010/main" val="2893832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24</a:t>
            </a:fld>
            <a:endParaRPr lang="es-ES" dirty="0"/>
          </a:p>
        </p:txBody>
      </p:sp>
    </p:spTree>
    <p:extLst>
      <p:ext uri="{BB962C8B-B14F-4D97-AF65-F5344CB8AC3E}">
        <p14:creationId xmlns:p14="http://schemas.microsoft.com/office/powerpoint/2010/main" val="19086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25</a:t>
            </a:fld>
            <a:endParaRPr lang="es-ES" dirty="0"/>
          </a:p>
        </p:txBody>
      </p:sp>
    </p:spTree>
    <p:extLst>
      <p:ext uri="{BB962C8B-B14F-4D97-AF65-F5344CB8AC3E}">
        <p14:creationId xmlns:p14="http://schemas.microsoft.com/office/powerpoint/2010/main" val="232834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26</a:t>
            </a:fld>
            <a:endParaRPr lang="es-ES" dirty="0"/>
          </a:p>
        </p:txBody>
      </p:sp>
    </p:spTree>
    <p:extLst>
      <p:ext uri="{BB962C8B-B14F-4D97-AF65-F5344CB8AC3E}">
        <p14:creationId xmlns:p14="http://schemas.microsoft.com/office/powerpoint/2010/main" val="3210216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27</a:t>
            </a:fld>
            <a:endParaRPr lang="es-ES" dirty="0"/>
          </a:p>
        </p:txBody>
      </p:sp>
    </p:spTree>
    <p:extLst>
      <p:ext uri="{BB962C8B-B14F-4D97-AF65-F5344CB8AC3E}">
        <p14:creationId xmlns:p14="http://schemas.microsoft.com/office/powerpoint/2010/main" val="1375289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28</a:t>
            </a:fld>
            <a:endParaRPr lang="es-ES" dirty="0"/>
          </a:p>
        </p:txBody>
      </p:sp>
    </p:spTree>
    <p:extLst>
      <p:ext uri="{BB962C8B-B14F-4D97-AF65-F5344CB8AC3E}">
        <p14:creationId xmlns:p14="http://schemas.microsoft.com/office/powerpoint/2010/main" val="11431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29</a:t>
            </a:fld>
            <a:endParaRPr lang="es-ES" dirty="0"/>
          </a:p>
        </p:txBody>
      </p:sp>
    </p:spTree>
    <p:extLst>
      <p:ext uri="{BB962C8B-B14F-4D97-AF65-F5344CB8AC3E}">
        <p14:creationId xmlns:p14="http://schemas.microsoft.com/office/powerpoint/2010/main" val="321277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3</a:t>
            </a:fld>
            <a:endParaRPr lang="es-ES" dirty="0"/>
          </a:p>
        </p:txBody>
      </p:sp>
    </p:spTree>
    <p:extLst>
      <p:ext uri="{BB962C8B-B14F-4D97-AF65-F5344CB8AC3E}">
        <p14:creationId xmlns:p14="http://schemas.microsoft.com/office/powerpoint/2010/main" val="1223628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30</a:t>
            </a:fld>
            <a:endParaRPr lang="es-ES" dirty="0"/>
          </a:p>
        </p:txBody>
      </p:sp>
    </p:spTree>
    <p:extLst>
      <p:ext uri="{BB962C8B-B14F-4D97-AF65-F5344CB8AC3E}">
        <p14:creationId xmlns:p14="http://schemas.microsoft.com/office/powerpoint/2010/main" val="375867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4</a:t>
            </a:fld>
            <a:endParaRPr lang="es-ES" dirty="0"/>
          </a:p>
        </p:txBody>
      </p:sp>
    </p:spTree>
    <p:extLst>
      <p:ext uri="{BB962C8B-B14F-4D97-AF65-F5344CB8AC3E}">
        <p14:creationId xmlns:p14="http://schemas.microsoft.com/office/powerpoint/2010/main" val="84124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5</a:t>
            </a:fld>
            <a:endParaRPr lang="es-ES" dirty="0"/>
          </a:p>
        </p:txBody>
      </p:sp>
    </p:spTree>
    <p:extLst>
      <p:ext uri="{BB962C8B-B14F-4D97-AF65-F5344CB8AC3E}">
        <p14:creationId xmlns:p14="http://schemas.microsoft.com/office/powerpoint/2010/main" val="240098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6</a:t>
            </a:fld>
            <a:endParaRPr lang="es-ES" dirty="0"/>
          </a:p>
        </p:txBody>
      </p:sp>
    </p:spTree>
    <p:extLst>
      <p:ext uri="{BB962C8B-B14F-4D97-AF65-F5344CB8AC3E}">
        <p14:creationId xmlns:p14="http://schemas.microsoft.com/office/powerpoint/2010/main" val="129512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7</a:t>
            </a:fld>
            <a:endParaRPr lang="es-ES" dirty="0"/>
          </a:p>
        </p:txBody>
      </p:sp>
    </p:spTree>
    <p:extLst>
      <p:ext uri="{BB962C8B-B14F-4D97-AF65-F5344CB8AC3E}">
        <p14:creationId xmlns:p14="http://schemas.microsoft.com/office/powerpoint/2010/main" val="106130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65B53AB-2E3C-4260-9E3F-637A6F7E5B30}" type="slidenum">
              <a:rPr lang="en-US" smtClean="0"/>
              <a:pPr/>
              <a:t>8</a:t>
            </a:fld>
            <a:endParaRPr lang="es-ES" dirty="0"/>
          </a:p>
        </p:txBody>
      </p:sp>
    </p:spTree>
    <p:extLst>
      <p:ext uri="{BB962C8B-B14F-4D97-AF65-F5344CB8AC3E}">
        <p14:creationId xmlns:p14="http://schemas.microsoft.com/office/powerpoint/2010/main" val="226711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5B53AB-2E3C-4260-9E3F-637A6F7E5B30}" type="slidenum">
              <a:rPr lang="en-US" smtClean="0"/>
              <a:pPr/>
              <a:t>9</a:t>
            </a:fld>
            <a:endParaRPr lang="es-ES" dirty="0"/>
          </a:p>
        </p:txBody>
      </p:sp>
    </p:spTree>
    <p:extLst>
      <p:ext uri="{BB962C8B-B14F-4D97-AF65-F5344CB8AC3E}">
        <p14:creationId xmlns:p14="http://schemas.microsoft.com/office/powerpoint/2010/main" val="3087020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88026"/>
          <a:stretch/>
        </p:blipFill>
        <p:spPr>
          <a:xfrm>
            <a:off x="0" y="6036816"/>
            <a:ext cx="9144000" cy="821184"/>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 b="66062"/>
          <a:stretch/>
        </p:blipFill>
        <p:spPr>
          <a:xfrm>
            <a:off x="0" y="0"/>
            <a:ext cx="9144000" cy="2327564"/>
          </a:xfrm>
          <a:prstGeom prst="rect">
            <a:avLst/>
          </a:prstGeom>
        </p:spPr>
      </p:pic>
      <p:sp>
        <p:nvSpPr>
          <p:cNvPr id="2" name="Title 1"/>
          <p:cNvSpPr>
            <a:spLocks noGrp="1"/>
          </p:cNvSpPr>
          <p:nvPr>
            <p:ph type="ctrTitle"/>
          </p:nvPr>
        </p:nvSpPr>
        <p:spPr>
          <a:xfrm>
            <a:off x="730078" y="3279107"/>
            <a:ext cx="7772400" cy="2165685"/>
          </a:xfrm>
          <a:prstGeom prst="rect">
            <a:avLst/>
          </a:prstGeom>
        </p:spPr>
        <p:txBody>
          <a:bodyPr anchor="t">
            <a:normAutofit/>
          </a:bodyPr>
          <a:lstStyle>
            <a:lvl1pPr marL="0" indent="0" algn="ctr" defTabSz="457200" rtl="0" eaLnBrk="1" latinLnBrk="0" hangingPunct="1">
              <a:lnSpc>
                <a:spcPct val="105000"/>
              </a:lnSpc>
              <a:spcBef>
                <a:spcPct val="20000"/>
              </a:spcBef>
              <a:buClr>
                <a:srgbClr val="276B7D"/>
              </a:buClr>
              <a:buFont typeface="Arial"/>
              <a:buNone/>
              <a:defRPr lang="en-US" sz="4000" b="0" kern="1200" dirty="0">
                <a:solidFill>
                  <a:schemeClr val="tx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8" name="TextBox 7"/>
          <p:cNvSpPr txBox="1"/>
          <p:nvPr/>
        </p:nvSpPr>
        <p:spPr>
          <a:xfrm>
            <a:off x="68580" y="119279"/>
            <a:ext cx="9006840" cy="1355371"/>
          </a:xfrm>
          <a:prstGeom prst="rect">
            <a:avLst/>
          </a:prstGeom>
          <a:noFill/>
        </p:spPr>
        <p:txBody>
          <a:bodyPr wrap="square" rtlCol="0">
            <a:spAutoFit/>
          </a:bodyPr>
          <a:lstStyle/>
          <a:p>
            <a:pPr algn="ctr">
              <a:lnSpc>
                <a:spcPct val="114000"/>
              </a:lnSpc>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rPr>
              <a:t>Programa de seguridad de la AHRQ para cuidados a largo plazo: HAI/CAUTI</a:t>
            </a:r>
            <a:r>
              <a:rPr sz="2400" dirty="0"/>
              <a:t/>
            </a:r>
            <a:br>
              <a:rPr sz="2400" dirty="0"/>
            </a:b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rPr>
              <a:t>Kit de herramientas de seguridad para cuidados a largo plazo</a:t>
            </a:r>
            <a:endParaRPr lang="es-ES" sz="2400" b="1" dirty="0">
              <a:solidFill>
                <a:schemeClr val="bg1"/>
              </a:solidFill>
              <a:latin typeface="+mj-lt"/>
            </a:endParaRPr>
          </a:p>
        </p:txBody>
      </p:sp>
      <p:sp>
        <p:nvSpPr>
          <p:cNvPr id="10" name="Rectangle 9"/>
          <p:cNvSpPr/>
          <p:nvPr userDrawn="1"/>
        </p:nvSpPr>
        <p:spPr>
          <a:xfrm>
            <a:off x="6858000" y="6477000"/>
            <a:ext cx="2362200" cy="369332"/>
          </a:xfrm>
          <a:prstGeom prst="rect">
            <a:avLst/>
          </a:prstGeom>
        </p:spPr>
        <p:txBody>
          <a:bodyPr wrap="square">
            <a:spAutoFit/>
          </a:bodyPr>
          <a:lstStyle/>
          <a:p>
            <a:pPr algn="r"/>
            <a:r>
              <a:rPr lang="en-US" sz="900" dirty="0" smtClean="0">
                <a:solidFill>
                  <a:schemeClr val="bg1"/>
                </a:solidFill>
                <a:latin typeface="Arial" panose="020B0604020202020204" pitchFamily="34" charset="0"/>
              </a:rPr>
              <a:t>AHRQ Pub. No. 16(17)-0003-03-EF</a:t>
            </a:r>
          </a:p>
          <a:p>
            <a:pPr algn="r"/>
            <a:r>
              <a:rPr lang="en-US" sz="900" dirty="0" err="1" smtClean="0">
                <a:solidFill>
                  <a:schemeClr val="bg1"/>
                </a:solidFill>
                <a:latin typeface="Arial" panose="020B0604020202020204" pitchFamily="34" charset="0"/>
              </a:rPr>
              <a:t>Marzo</a:t>
            </a:r>
            <a:r>
              <a:rPr lang="en-US" sz="900" dirty="0" smtClean="0">
                <a:solidFill>
                  <a:schemeClr val="bg1"/>
                </a:solidFill>
                <a:latin typeface="Arial" panose="020B0604020202020204" pitchFamily="34" charset="0"/>
              </a:rPr>
              <a:t> de 2017</a:t>
            </a:r>
          </a:p>
        </p:txBody>
      </p:sp>
    </p:spTree>
    <p:extLst>
      <p:ext uri="{BB962C8B-B14F-4D97-AF65-F5344CB8AC3E}">
        <p14:creationId xmlns:p14="http://schemas.microsoft.com/office/powerpoint/2010/main" val="28350417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4078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71600"/>
            <a:ext cx="3886200" cy="4805363"/>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29150" y="1371600"/>
            <a:ext cx="3886200" cy="4805363"/>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Date Placeholder 3"/>
          <p:cNvSpPr>
            <a:spLocks noGrp="1"/>
          </p:cNvSpPr>
          <p:nvPr>
            <p:ph type="dt" sz="half" idx="13"/>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0650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51395"/>
            <a:ext cx="3868340" cy="823912"/>
          </a:xfrm>
        </p:spPr>
        <p:txBody>
          <a:bodyPr anchor="b">
            <a:noAutofit/>
          </a:bodyPr>
          <a:lstStyle>
            <a:lvl1pPr marL="0" indent="0">
              <a:lnSpc>
                <a:spcPct val="105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130170"/>
            <a:ext cx="3868340" cy="3968877"/>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29150" y="1251395"/>
            <a:ext cx="3887391" cy="823912"/>
          </a:xfrm>
        </p:spPr>
        <p:txBody>
          <a:bodyPr anchor="b">
            <a:noAutofit/>
          </a:bodyPr>
          <a:lstStyle>
            <a:lvl1pPr marL="0" indent="0">
              <a:lnSpc>
                <a:spcPct val="105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30170"/>
            <a:ext cx="3887391" cy="3968877"/>
          </a:xfrm>
        </p:spPr>
        <p:txBody>
          <a:bodyPr>
            <a:normAutofit/>
          </a:bodyPr>
          <a:lst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Date Placeholder 3"/>
          <p:cNvSpPr>
            <a:spLocks noGrp="1"/>
          </p:cNvSpPr>
          <p:nvPr>
            <p:ph type="dt" sz="half" idx="10"/>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5343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59186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92685"/>
          <a:stretch/>
        </p:blipFill>
        <p:spPr>
          <a:xfrm>
            <a:off x="0" y="6356350"/>
            <a:ext cx="9144000" cy="50165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87013"/>
          <a:stretch/>
        </p:blipFill>
        <p:spPr>
          <a:xfrm>
            <a:off x="0" y="0"/>
            <a:ext cx="9144000" cy="890649"/>
          </a:xfrm>
          <a:prstGeom prst="rect">
            <a:avLst/>
          </a:prstGeom>
        </p:spPr>
      </p:pic>
      <p:sp>
        <p:nvSpPr>
          <p:cNvPr id="3" name="Text Placeholder 2"/>
          <p:cNvSpPr>
            <a:spLocks noGrp="1"/>
          </p:cNvSpPr>
          <p:nvPr>
            <p:ph type="body" idx="1"/>
          </p:nvPr>
        </p:nvSpPr>
        <p:spPr>
          <a:xfrm>
            <a:off x="628650" y="1124712"/>
            <a:ext cx="7886700" cy="50522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0" y="6477000"/>
            <a:ext cx="3429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n-US" sz="900" dirty="0" smtClean="0">
                <a:solidFill>
                  <a:prstClr val="black"/>
                </a:solidFill>
                <a:latin typeface="Arial" panose="020B0604020202020204" pitchFamily="34" charset="0"/>
                <a:ea typeface="Calibri" panose="020F0502020204030204" pitchFamily="34" charset="0"/>
                <a:cs typeface="Arial" panose="020B0604020202020204" pitchFamily="34" charset="0"/>
              </a:rPr>
              <a:t>AHRQ Safety Program for Long-Term Care: HAIs/CAUTI   Long-Term Care Safety Toolkit  </a:t>
            </a:r>
            <a:endParaRPr lang="en-US" dirty="0"/>
          </a:p>
        </p:txBody>
      </p:sp>
      <p:sp>
        <p:nvSpPr>
          <p:cNvPr id="12" name="Slide Number Placeholder 5"/>
          <p:cNvSpPr txBox="1">
            <a:spLocks/>
          </p:cNvSpPr>
          <p:nvPr userDrawn="1"/>
        </p:nvSpPr>
        <p:spPr>
          <a:xfrm>
            <a:off x="6975835" y="6495926"/>
            <a:ext cx="2168165"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smtClean="0">
                <a:solidFill>
                  <a:schemeClr val="bg1"/>
                </a:solidFill>
                <a:latin typeface="Arial" panose="020B0604020202020204" pitchFamily="34" charset="0"/>
              </a:rPr>
              <a:t>Participación de los directivos | </a:t>
            </a:r>
            <a:fld id="{D0C9C990-79A9-48BD-8275-246184B5F984}" type="slidenum">
              <a:rPr lang="en-US" sz="900" smtClean="0">
                <a:solidFill>
                  <a:schemeClr val="bg1"/>
                </a:solidFill>
                <a:latin typeface="Arial" panose="020B0604020202020204" pitchFamily="34" charset="0"/>
                <a:ea typeface="Calibri" panose="020F0502020204030204" pitchFamily="34" charset="0"/>
                <a:cs typeface="Arial" panose="020B0604020202020204" pitchFamily="34" charset="0"/>
              </a:rPr>
              <a:pPr algn="r"/>
              <a:t>‹#›</a:t>
            </a:fld>
            <a:r>
              <a:rPr dirty="0" smtClean="0"/>
              <a:t> </a:t>
            </a:r>
            <a:endParaRPr lang="es-ES" sz="900" dirty="0" smtClean="0">
              <a:solidFill>
                <a:schemeClr val="bg1"/>
              </a:solidFill>
              <a:latin typeface="Arial" panose="020B0604020202020204" pitchFamily="34" charset="0"/>
              <a:cs typeface="Arial" panose="020B0604020202020204" pitchFamily="34" charset="0"/>
            </a:endParaRPr>
          </a:p>
        </p:txBody>
      </p:sp>
      <p:sp>
        <p:nvSpPr>
          <p:cNvPr id="4" name="Title Placeholder 3"/>
          <p:cNvSpPr>
            <a:spLocks noGrp="1"/>
          </p:cNvSpPr>
          <p:nvPr>
            <p:ph type="title"/>
          </p:nvPr>
        </p:nvSpPr>
        <p:spPr>
          <a:xfrm>
            <a:off x="628650" y="-1"/>
            <a:ext cx="7886700" cy="8382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134408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Lst>
  <p:timing>
    <p:tnLst>
      <p:par>
        <p:cTn id="1" dur="indefinite" restart="never" nodeType="tmRoot"/>
      </p:par>
    </p:tnLst>
  </p:timing>
  <p:hf sldNum="0" hdr="0"/>
  <p:txStyles>
    <p:titleStyle>
      <a:lvl1pPr algn="ctr" defTabSz="457200" rtl="0" eaLnBrk="1" latinLnBrk="0" hangingPunct="1">
        <a:lnSpc>
          <a:spcPct val="90000"/>
        </a:lnSpc>
        <a:spcBef>
          <a:spcPct val="0"/>
        </a:spcBef>
        <a:buNone/>
        <a:defRPr lang="en-US" sz="3600" b="0" kern="1200" dirty="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lnSpc>
          <a:spcPct val="90000"/>
        </a:lnSpc>
        <a:spcBef>
          <a:spcPct val="20000"/>
        </a:spcBef>
        <a:buFont typeface="Arial"/>
        <a:buChar char="•"/>
        <a:defRPr lang="en-US" sz="2800" kern="1200" dirty="0" smtClean="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lnSpc>
          <a:spcPct val="90000"/>
        </a:lnSpc>
        <a:spcBef>
          <a:spcPct val="20000"/>
        </a:spcBef>
        <a:buFont typeface="Arial"/>
        <a:buChar char="•"/>
        <a:defRPr lang="en-US" sz="2800" kern="1200" dirty="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ha.box.com/s/z3pjkzhfdx64e2l94o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youtu.be/RblXySGGKG8" TargetMode="Externa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ha.box.com/s/z3pjkzhfdx64e2l94o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youtu.be/9uL9vWEWAlk" TargetMode="Externa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ha.box.com/s/j9ackopzxx77wqzz4agb"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Phd60ZMPs_U"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ha.box.com/s/oltap8xvxdt7aj3l5is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youtu.be/sTEtDN9BNuU"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hrq.gov/professionals/education/curriculum-tools/cusptoolkit/toolkit/staffsafetyassess.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ahrq.gov/professionals/education/curriculum-tools/cusptoolkit/toolkit/staffsafetyasses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hyperlink" Target="http://www.ahrq.gov/professionals/education/curriculum-tools/cusptoolkit/toolkit/staffsafetyasses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ahrq.gov/professionals/education/curriculum-tools/cusptoolkit/modules/engage/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brighamandwomens.org/about_bwh/quality/walk_rounds.aspx" TargetMode="External"/><Relationship Id="rId4" Type="http://schemas.openxmlformats.org/officeDocument/2006/relationships/hyperlink" Target="https://www.nhqualitycampaign.org/files/Implementation_Manual_Part_1_Attachments_1_and_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smtClean="0"/>
              <a:t>Módulo 2: Participación de los directivos</a:t>
            </a:r>
          </a:p>
        </p:txBody>
      </p:sp>
    </p:spTree>
    <p:extLst>
      <p:ext uri="{BB962C8B-B14F-4D97-AF65-F5344CB8AC3E}">
        <p14:creationId xmlns:p14="http://schemas.microsoft.com/office/powerpoint/2010/main" val="2357642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Inspirar una visión compartida⁴</a:t>
            </a:r>
            <a:endParaRPr lang="es-ES" dirty="0"/>
          </a:p>
        </p:txBody>
      </p:sp>
      <p:sp>
        <p:nvSpPr>
          <p:cNvPr id="3" name="Content Placeholder 2"/>
          <p:cNvSpPr>
            <a:spLocks noGrp="1"/>
          </p:cNvSpPr>
          <p:nvPr>
            <p:ph idx="1"/>
          </p:nvPr>
        </p:nvSpPr>
        <p:spPr/>
        <p:txBody>
          <a:bodyPr/>
          <a:lstStyle/>
          <a:p>
            <a:r>
              <a:rPr lang="es-ES" dirty="0" smtClean="0"/>
              <a:t>Visualizar el futuro </a:t>
            </a:r>
          </a:p>
          <a:p>
            <a:r>
              <a:rPr lang="es-ES" dirty="0" smtClean="0"/>
              <a:t>Conseguir el apoyo de los demás para trabajar en pos de una visión común</a:t>
            </a:r>
          </a:p>
          <a:p>
            <a:r>
              <a:rPr lang="es-ES" dirty="0" smtClean="0"/>
              <a:t>Entender y apoyar el trabajo para el cambio</a:t>
            </a:r>
          </a:p>
          <a:p>
            <a:pPr lvl="1"/>
            <a:r>
              <a:rPr lang="es-ES" dirty="0" smtClean="0"/>
              <a:t>Técnico</a:t>
            </a:r>
          </a:p>
          <a:p>
            <a:pPr lvl="1"/>
            <a:r>
              <a:rPr lang="es-ES" dirty="0" smtClean="0"/>
              <a:t>Adaptativo</a:t>
            </a:r>
            <a:endParaRPr lang="es-ES" dirty="0"/>
          </a:p>
        </p:txBody>
      </p:sp>
      <p:pic>
        <p:nvPicPr>
          <p:cNvPr id="5" name="Picture 4" descr="Imagen del personal debatiendo en grupo"/>
          <p:cNvPicPr>
            <a:picLocks noChangeAspect="1"/>
          </p:cNvPicPr>
          <p:nvPr/>
        </p:nvPicPr>
        <p:blipFill>
          <a:blip r:embed="rId3" cstate="print"/>
          <a:stretch>
            <a:fillRect/>
          </a:stretch>
        </p:blipFill>
        <p:spPr>
          <a:xfrm>
            <a:off x="3886200" y="2971800"/>
            <a:ext cx="2362200" cy="2731294"/>
          </a:xfrm>
          <a:prstGeom prst="rect">
            <a:avLst/>
          </a:prstGeom>
        </p:spPr>
      </p:pic>
      <p:sp>
        <p:nvSpPr>
          <p:cNvPr id="6" name="Date Placeholder 5"/>
          <p:cNvSpPr>
            <a:spLocks noGrp="1"/>
          </p:cNvSpPr>
          <p:nvPr>
            <p:ph type="dt" sz="half" idx="2"/>
          </p:nvPr>
        </p:nvSpPr>
        <p:spPr>
          <a:xfrm>
            <a:off x="0" y="6400800"/>
            <a:ext cx="47244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746093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Una visión compartida</a:t>
            </a:r>
            <a:endParaRPr lang="es-ES" dirty="0"/>
          </a:p>
        </p:txBody>
      </p:sp>
      <p:pic>
        <p:nvPicPr>
          <p:cNvPr id="9" name="Content Placeholder 6" descr="Imagen que indica un video">
            <a:hlinkClick r:id="rId3"/>
          </p:cNvPr>
          <p:cNvPicPr>
            <a:picLocks noChangeAspect="1"/>
          </p:cNvPicPr>
          <p:nvPr/>
        </p:nvPicPr>
        <p:blipFill>
          <a:blip r:embed="rId4" cstate="print"/>
          <a:stretch>
            <a:fillRect/>
          </a:stretch>
        </p:blipFill>
        <p:spPr>
          <a:xfrm>
            <a:off x="3648485" y="2743200"/>
            <a:ext cx="1847029" cy="1847029"/>
          </a:xfrm>
          <a:prstGeom prst="rect">
            <a:avLst/>
          </a:prstGeom>
        </p:spPr>
      </p:pic>
      <p:sp>
        <p:nvSpPr>
          <p:cNvPr id="3" name="Date Placeholder 2"/>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6" name="TextBox 5"/>
          <p:cNvSpPr txBox="1"/>
          <p:nvPr/>
        </p:nvSpPr>
        <p:spPr>
          <a:xfrm>
            <a:off x="762000" y="4953000"/>
            <a:ext cx="5410200" cy="923330"/>
          </a:xfrm>
          <a:prstGeom prst="rect">
            <a:avLst/>
          </a:prstGeom>
          <a:noFill/>
        </p:spPr>
        <p:txBody>
          <a:bodyPr wrap="square" rtlCol="0">
            <a:spAutoFit/>
          </a:bodyPr>
          <a:lstStyle/>
          <a:p>
            <a:r>
              <a:rPr lang="es-ES" dirty="0"/>
              <a:t>REPRODUZCA EL VIDEO:</a:t>
            </a:r>
            <a:endParaRPr lang="en-US" dirty="0"/>
          </a:p>
          <a:p>
            <a:r>
              <a:rPr lang="es-ES" dirty="0"/>
              <a:t>Video 2.1: </a:t>
            </a:r>
            <a:r>
              <a:rPr lang="es-ES" u="sng" dirty="0">
                <a:hlinkClick r:id="rId5"/>
              </a:rPr>
              <a:t>Importancia de la prevención de infecciones</a:t>
            </a:r>
            <a:endParaRPr lang="en-US" dirty="0"/>
          </a:p>
          <a:p>
            <a:r>
              <a:rPr lang="en-US" u="sng" dirty="0" smtClean="0">
                <a:hlinkClick r:id="rId5"/>
              </a:rPr>
              <a:t>https</a:t>
            </a:r>
            <a:r>
              <a:rPr lang="en-US" u="sng" dirty="0">
                <a:hlinkClick r:id="rId5"/>
              </a:rPr>
              <a:t>://youtu.be/RblXySGGKG8</a:t>
            </a:r>
            <a:endParaRPr lang="en-US" dirty="0"/>
          </a:p>
        </p:txBody>
      </p:sp>
    </p:spTree>
    <p:extLst>
      <p:ext uri="{BB962C8B-B14F-4D97-AF65-F5344CB8AC3E}">
        <p14:creationId xmlns:p14="http://schemas.microsoft.com/office/powerpoint/2010/main" val="3615470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Desafiar el proceso</a:t>
            </a:r>
            <a:endParaRPr lang="es-ES" dirty="0"/>
          </a:p>
        </p:txBody>
      </p:sp>
      <p:sp>
        <p:nvSpPr>
          <p:cNvPr id="3" name="Content Placeholder 2"/>
          <p:cNvSpPr>
            <a:spLocks noGrp="1"/>
          </p:cNvSpPr>
          <p:nvPr>
            <p:ph idx="1"/>
          </p:nvPr>
        </p:nvSpPr>
        <p:spPr/>
        <p:txBody>
          <a:bodyPr/>
          <a:lstStyle/>
          <a:p>
            <a:r>
              <a:rPr lang="es-ES" dirty="0" smtClean="0"/>
              <a:t>Buscar maneras nuevas de cambiar, crecer y mejorar </a:t>
            </a:r>
          </a:p>
          <a:p>
            <a:r>
              <a:rPr lang="es-ES" dirty="0" smtClean="0"/>
              <a:t>Aprender de los errores</a:t>
            </a:r>
            <a:endParaRPr lang="es-ES" dirty="0"/>
          </a:p>
        </p:txBody>
      </p:sp>
      <p:pic>
        <p:nvPicPr>
          <p:cNvPr id="5" name="Picture 4" descr="Imagen del personal en la mesa"/>
          <p:cNvPicPr>
            <a:picLocks noChangeAspect="1"/>
          </p:cNvPicPr>
          <p:nvPr/>
        </p:nvPicPr>
        <p:blipFill>
          <a:blip r:embed="rId3" cstate="print"/>
          <a:stretch>
            <a:fillRect/>
          </a:stretch>
        </p:blipFill>
        <p:spPr>
          <a:xfrm>
            <a:off x="4724400" y="2362200"/>
            <a:ext cx="3238500" cy="3473174"/>
          </a:xfrm>
          <a:prstGeom prst="rect">
            <a:avLst/>
          </a:prstGeom>
        </p:spPr>
      </p:pic>
      <p:sp>
        <p:nvSpPr>
          <p:cNvPr id="6" name="Date Placeholder 5"/>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2299662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Capacitar al equipo</a:t>
            </a:r>
            <a:endParaRPr lang="es-ES" dirty="0"/>
          </a:p>
        </p:txBody>
      </p:sp>
      <p:pic>
        <p:nvPicPr>
          <p:cNvPr id="8" name="Content Placeholder 6" descr="Imagen que indica un video">
            <a:hlinkClick r:id="rId3"/>
          </p:cNvPr>
          <p:cNvPicPr>
            <a:picLocks noChangeAspect="1"/>
          </p:cNvPicPr>
          <p:nvPr/>
        </p:nvPicPr>
        <p:blipFill>
          <a:blip r:embed="rId4" cstate="print"/>
          <a:stretch>
            <a:fillRect/>
          </a:stretch>
        </p:blipFill>
        <p:spPr>
          <a:xfrm>
            <a:off x="3648485" y="2743200"/>
            <a:ext cx="1847029" cy="1847029"/>
          </a:xfrm>
          <a:prstGeom prst="rect">
            <a:avLst/>
          </a:prstGeom>
        </p:spPr>
      </p:pic>
      <p:sp>
        <p:nvSpPr>
          <p:cNvPr id="3" name="Date Placeholder 2"/>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5" name="TextBox 4"/>
          <p:cNvSpPr txBox="1"/>
          <p:nvPr/>
        </p:nvSpPr>
        <p:spPr>
          <a:xfrm>
            <a:off x="1066800" y="5181600"/>
            <a:ext cx="4648200" cy="923330"/>
          </a:xfrm>
          <a:prstGeom prst="rect">
            <a:avLst/>
          </a:prstGeom>
          <a:noFill/>
        </p:spPr>
        <p:txBody>
          <a:bodyPr wrap="square" rtlCol="0">
            <a:spAutoFit/>
          </a:bodyPr>
          <a:lstStyle/>
          <a:p>
            <a:r>
              <a:rPr lang="es-ES" dirty="0"/>
              <a:t>REPRODUZCA EL VIDEO:</a:t>
            </a:r>
            <a:endParaRPr lang="en-US" dirty="0"/>
          </a:p>
          <a:p>
            <a:r>
              <a:rPr lang="es-ES" dirty="0"/>
              <a:t>Video 2.2: </a:t>
            </a:r>
            <a:r>
              <a:rPr lang="es-ES" u="sng" dirty="0">
                <a:hlinkClick r:id="rId5"/>
              </a:rPr>
              <a:t>Capacitar al equipo</a:t>
            </a:r>
            <a:endParaRPr lang="en-US" dirty="0"/>
          </a:p>
          <a:p>
            <a:r>
              <a:rPr lang="en-US" u="sng" dirty="0" smtClean="0">
                <a:hlinkClick r:id="rId5"/>
              </a:rPr>
              <a:t>https</a:t>
            </a:r>
            <a:r>
              <a:rPr lang="en-US" u="sng" dirty="0">
                <a:hlinkClick r:id="rId5"/>
              </a:rPr>
              <a:t>://youtu.be/9uL9vWEWAlk</a:t>
            </a:r>
            <a:endParaRPr lang="en-US" dirty="0"/>
          </a:p>
        </p:txBody>
      </p:sp>
    </p:spTree>
    <p:extLst>
      <p:ext uri="{BB962C8B-B14F-4D97-AF65-F5344CB8AC3E}">
        <p14:creationId xmlns:p14="http://schemas.microsoft.com/office/powerpoint/2010/main" val="826988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Capacitar a los demás para actuar</a:t>
            </a:r>
            <a:endParaRPr lang="es-ES" dirty="0"/>
          </a:p>
        </p:txBody>
      </p:sp>
      <p:sp>
        <p:nvSpPr>
          <p:cNvPr id="3" name="Content Placeholder 2"/>
          <p:cNvSpPr>
            <a:spLocks noGrp="1"/>
          </p:cNvSpPr>
          <p:nvPr>
            <p:ph idx="1"/>
          </p:nvPr>
        </p:nvSpPr>
        <p:spPr/>
        <p:txBody>
          <a:bodyPr/>
          <a:lstStyle/>
          <a:p>
            <a:r>
              <a:rPr lang="es-ES" dirty="0" smtClean="0"/>
              <a:t>Fomentar la colaboración  </a:t>
            </a:r>
          </a:p>
          <a:p>
            <a:r>
              <a:rPr lang="es-ES" dirty="0" smtClean="0"/>
              <a:t>Fortalecer a los demás</a:t>
            </a:r>
            <a:endParaRPr lang="es-ES" dirty="0"/>
          </a:p>
        </p:txBody>
      </p:sp>
      <p:pic>
        <p:nvPicPr>
          <p:cNvPr id="5" name="Picture 4" descr="Imagen de dos miembros del personal en un apretón de manos"/>
          <p:cNvPicPr>
            <a:picLocks noChangeAspect="1"/>
          </p:cNvPicPr>
          <p:nvPr/>
        </p:nvPicPr>
        <p:blipFill>
          <a:blip r:embed="rId3" cstate="print"/>
          <a:stretch>
            <a:fillRect/>
          </a:stretch>
        </p:blipFill>
        <p:spPr>
          <a:xfrm>
            <a:off x="5105400" y="1828800"/>
            <a:ext cx="1879600" cy="3661979"/>
          </a:xfrm>
          <a:prstGeom prst="rect">
            <a:avLst/>
          </a:prstGeom>
        </p:spPr>
      </p:pic>
      <p:sp>
        <p:nvSpPr>
          <p:cNvPr id="6" name="Date Placeholder 5"/>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1129277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n que indica un video">
            <a:hlinkClick r:id="rId3"/>
          </p:cNvPr>
          <p:cNvPicPr>
            <a:picLocks noGrp="1" noChangeAspect="1"/>
          </p:cNvPicPr>
          <p:nvPr>
            <p:ph idx="1"/>
          </p:nvPr>
        </p:nvPicPr>
        <p:blipFill>
          <a:blip r:embed="rId4" cstate="print"/>
          <a:stretch>
            <a:fillRect/>
          </a:stretch>
        </p:blipFill>
        <p:spPr>
          <a:xfrm>
            <a:off x="3651424" y="2726832"/>
            <a:ext cx="1841152" cy="1847248"/>
          </a:xfrm>
        </p:spPr>
      </p:pic>
      <p:sp>
        <p:nvSpPr>
          <p:cNvPr id="3" name="Date Placeholder 2"/>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2" name="Title 1"/>
          <p:cNvSpPr>
            <a:spLocks noGrp="1"/>
          </p:cNvSpPr>
          <p:nvPr>
            <p:ph type="title"/>
          </p:nvPr>
        </p:nvSpPr>
        <p:spPr/>
        <p:txBody>
          <a:bodyPr/>
          <a:lstStyle/>
          <a:p>
            <a:r>
              <a:rPr lang="es-ES" dirty="0" smtClean="0"/>
              <a:t>Un esfuerzo colaborativo</a:t>
            </a:r>
            <a:endParaRPr lang="es-ES" dirty="0"/>
          </a:p>
        </p:txBody>
      </p:sp>
      <p:sp>
        <p:nvSpPr>
          <p:cNvPr id="5" name="TextBox 4"/>
          <p:cNvSpPr txBox="1"/>
          <p:nvPr/>
        </p:nvSpPr>
        <p:spPr>
          <a:xfrm>
            <a:off x="914400" y="5105400"/>
            <a:ext cx="4572000" cy="923330"/>
          </a:xfrm>
          <a:prstGeom prst="rect">
            <a:avLst/>
          </a:prstGeom>
          <a:noFill/>
        </p:spPr>
        <p:txBody>
          <a:bodyPr wrap="square" rtlCol="0">
            <a:spAutoFit/>
          </a:bodyPr>
          <a:lstStyle/>
          <a:p>
            <a:r>
              <a:rPr lang="es-ES" dirty="0"/>
              <a:t>REPRODUZCA EL VIDEO:</a:t>
            </a:r>
            <a:endParaRPr lang="en-US" dirty="0"/>
          </a:p>
          <a:p>
            <a:r>
              <a:rPr lang="es-ES" dirty="0"/>
              <a:t>Video 2.3: </a:t>
            </a:r>
            <a:r>
              <a:rPr lang="es-ES" u="sng" dirty="0">
                <a:hlinkClick r:id="rId5"/>
              </a:rPr>
              <a:t>Un esfuerzo colaborativo</a:t>
            </a:r>
            <a:endParaRPr lang="en-US" dirty="0"/>
          </a:p>
          <a:p>
            <a:r>
              <a:rPr lang="en-US" u="sng" dirty="0" smtClean="0">
                <a:hlinkClick r:id="rId5"/>
              </a:rPr>
              <a:t>https</a:t>
            </a:r>
            <a:r>
              <a:rPr lang="en-US" u="sng" dirty="0">
                <a:hlinkClick r:id="rId5"/>
              </a:rPr>
              <a:t>://youtu.be/Phd60ZMPs_U</a:t>
            </a:r>
            <a:endParaRPr lang="en-US" dirty="0"/>
          </a:p>
        </p:txBody>
      </p:sp>
    </p:spTree>
    <p:extLst>
      <p:ext uri="{BB962C8B-B14F-4D97-AF65-F5344CB8AC3E}">
        <p14:creationId xmlns:p14="http://schemas.microsoft.com/office/powerpoint/2010/main" val="927305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Dar aliento</a:t>
            </a:r>
            <a:endParaRPr lang="es-ES" dirty="0"/>
          </a:p>
        </p:txBody>
      </p:sp>
      <p:sp>
        <p:nvSpPr>
          <p:cNvPr id="3" name="Content Placeholder 2"/>
          <p:cNvSpPr>
            <a:spLocks noGrp="1"/>
          </p:cNvSpPr>
          <p:nvPr>
            <p:ph idx="1"/>
          </p:nvPr>
        </p:nvSpPr>
        <p:spPr/>
        <p:txBody>
          <a:bodyPr/>
          <a:lstStyle/>
          <a:p>
            <a:r>
              <a:rPr lang="es-ES" dirty="0" smtClean="0"/>
              <a:t>Reconocer las contribuciones y mostrar agradecimiento</a:t>
            </a:r>
          </a:p>
          <a:p>
            <a:r>
              <a:rPr lang="es-ES" dirty="0" smtClean="0"/>
              <a:t>Celebrar los valores y las victorias</a:t>
            </a:r>
            <a:endParaRPr lang="es-ES" dirty="0"/>
          </a:p>
        </p:txBody>
      </p:sp>
      <p:pic>
        <p:nvPicPr>
          <p:cNvPr id="5" name="Picture 4" descr="Imagen del personal levantando la mano"/>
          <p:cNvPicPr>
            <a:picLocks noChangeAspect="1"/>
          </p:cNvPicPr>
          <p:nvPr/>
        </p:nvPicPr>
        <p:blipFill>
          <a:blip r:embed="rId3" cstate="print"/>
          <a:stretch>
            <a:fillRect/>
          </a:stretch>
        </p:blipFill>
        <p:spPr>
          <a:xfrm>
            <a:off x="2667000" y="2971800"/>
            <a:ext cx="3454400" cy="3175000"/>
          </a:xfrm>
          <a:prstGeom prst="rect">
            <a:avLst/>
          </a:prstGeom>
        </p:spPr>
      </p:pic>
      <p:sp>
        <p:nvSpPr>
          <p:cNvPr id="6" name="Date Placeholder 5"/>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2557065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dirty="0" smtClean="0"/>
              <a:t>El esfuerzo de un equipo dedicado</a:t>
            </a:r>
            <a:endParaRPr lang="es-ES" dirty="0"/>
          </a:p>
        </p:txBody>
      </p:sp>
      <p:pic>
        <p:nvPicPr>
          <p:cNvPr id="6" name="Content Placeholder 5" descr="Imagen que indica un video">
            <a:hlinkClick r:id="rId3"/>
          </p:cNvPr>
          <p:cNvPicPr>
            <a:picLocks noGrp="1" noChangeAspect="1"/>
          </p:cNvPicPr>
          <p:nvPr>
            <p:ph idx="1"/>
          </p:nvPr>
        </p:nvPicPr>
        <p:blipFill>
          <a:blip r:embed="rId4" cstate="print"/>
          <a:stretch>
            <a:fillRect/>
          </a:stretch>
        </p:blipFill>
        <p:spPr>
          <a:xfrm>
            <a:off x="3581401" y="2862190"/>
            <a:ext cx="1828872" cy="1828872"/>
          </a:xfrm>
          <a:prstGeom prst="rect">
            <a:avLst/>
          </a:prstGeom>
        </p:spPr>
      </p:pic>
      <p:sp>
        <p:nvSpPr>
          <p:cNvPr id="3" name="Date Placeholder 2"/>
          <p:cNvSpPr>
            <a:spLocks noGrp="1"/>
          </p:cNvSpPr>
          <p:nvPr>
            <p:ph type="dt" sz="half" idx="2"/>
          </p:nvPr>
        </p:nvSpPr>
        <p:spPr>
          <a:xfrm>
            <a:off x="0" y="6400800"/>
            <a:ext cx="41148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
        <p:nvSpPr>
          <p:cNvPr id="5" name="TextBox 4"/>
          <p:cNvSpPr txBox="1"/>
          <p:nvPr/>
        </p:nvSpPr>
        <p:spPr>
          <a:xfrm>
            <a:off x="1143000" y="5334000"/>
            <a:ext cx="4572000" cy="923330"/>
          </a:xfrm>
          <a:prstGeom prst="rect">
            <a:avLst/>
          </a:prstGeom>
          <a:noFill/>
        </p:spPr>
        <p:txBody>
          <a:bodyPr wrap="square" rtlCol="0">
            <a:spAutoFit/>
          </a:bodyPr>
          <a:lstStyle/>
          <a:p>
            <a:r>
              <a:rPr lang="es-ES" dirty="0"/>
              <a:t>MUESTRE EL VIDEO:</a:t>
            </a:r>
            <a:endParaRPr lang="en-US" dirty="0"/>
          </a:p>
          <a:p>
            <a:r>
              <a:rPr lang="es-ES" dirty="0"/>
              <a:t>Video 2.5: </a:t>
            </a:r>
            <a:r>
              <a:rPr lang="es-ES" u="sng" dirty="0">
                <a:hlinkClick r:id="rId5"/>
              </a:rPr>
              <a:t>El esfuerzo de un equipo dedicado</a:t>
            </a:r>
            <a:endParaRPr lang="en-US" dirty="0"/>
          </a:p>
          <a:p>
            <a:r>
              <a:rPr lang="en-US" u="sng" dirty="0" smtClean="0">
                <a:hlinkClick r:id="rId5"/>
              </a:rPr>
              <a:t>https</a:t>
            </a:r>
            <a:r>
              <a:rPr lang="en-US" u="sng" dirty="0">
                <a:hlinkClick r:id="rId5"/>
              </a:rPr>
              <a:t>://youtu.be/sTEtDN9BNuU</a:t>
            </a:r>
            <a:endParaRPr lang="en-US" dirty="0"/>
          </a:p>
        </p:txBody>
      </p:sp>
    </p:spTree>
    <p:extLst>
      <p:ext uri="{BB962C8B-B14F-4D97-AF65-F5344CB8AC3E}">
        <p14:creationId xmlns:p14="http://schemas.microsoft.com/office/powerpoint/2010/main" val="3917844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Herramientas para directivos</a:t>
            </a:r>
            <a:endParaRPr lang="es-ES" dirty="0"/>
          </a:p>
        </p:txBody>
      </p:sp>
      <p:sp>
        <p:nvSpPr>
          <p:cNvPr id="3" name="Content Placeholder 2"/>
          <p:cNvSpPr>
            <a:spLocks noGrp="1"/>
          </p:cNvSpPr>
          <p:nvPr>
            <p:ph idx="1"/>
          </p:nvPr>
        </p:nvSpPr>
        <p:spPr/>
        <p:txBody>
          <a:bodyPr/>
          <a:lstStyle/>
          <a:p>
            <a:r>
              <a:rPr lang="es-ES" dirty="0" smtClean="0"/>
              <a:t>Evaluación de seguridad del personal</a:t>
            </a:r>
          </a:p>
          <a:p>
            <a:r>
              <a:rPr lang="es-ES" dirty="0" smtClean="0"/>
              <a:t>Lista de verificación para directivos </a:t>
            </a:r>
          </a:p>
          <a:p>
            <a:r>
              <a:rPr lang="es-ES" dirty="0" smtClean="0"/>
              <a:t>Rondas ejecutivas</a:t>
            </a:r>
            <a:endParaRPr lang="es-ES" dirty="0"/>
          </a:p>
        </p:txBody>
      </p:sp>
      <p:pic>
        <p:nvPicPr>
          <p:cNvPr id="4" name="Picture 3" descr="Imagen de dos miembros del personal hablando"/>
          <p:cNvPicPr>
            <a:picLocks noChangeAspect="1"/>
          </p:cNvPicPr>
          <p:nvPr/>
        </p:nvPicPr>
        <p:blipFill>
          <a:blip r:embed="rId3" cstate="print"/>
          <a:stretch>
            <a:fillRect/>
          </a:stretch>
        </p:blipFill>
        <p:spPr>
          <a:xfrm>
            <a:off x="5486400" y="1981200"/>
            <a:ext cx="2130641" cy="3429000"/>
          </a:xfrm>
          <a:prstGeom prst="rect">
            <a:avLst/>
          </a:prstGeom>
        </p:spPr>
      </p:pic>
      <p:sp>
        <p:nvSpPr>
          <p:cNvPr id="5" name="Date Placeholder 4"/>
          <p:cNvSpPr>
            <a:spLocks noGrp="1"/>
          </p:cNvSpPr>
          <p:nvPr>
            <p:ph type="dt" sz="half" idx="2"/>
          </p:nvPr>
        </p:nvSpPr>
        <p:spPr>
          <a:xfrm>
            <a:off x="0" y="6400800"/>
            <a:ext cx="4648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45470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000" dirty="0" smtClean="0"/>
              <a:t>Herramienta: Evaluación de seguridad del personal</a:t>
            </a:r>
            <a:endParaRPr lang="es-ES" sz="3000" dirty="0"/>
          </a:p>
        </p:txBody>
      </p:sp>
      <p:pic>
        <p:nvPicPr>
          <p:cNvPr id="6" name="Picture 5" descr="Imagen que indica que la diapositiva incluye una herramienta">
            <a:hlinkClick r:id="rId3"/>
          </p:cNvPr>
          <p:cNvPicPr>
            <a:picLocks noChangeAspect="1"/>
          </p:cNvPicPr>
          <p:nvPr/>
        </p:nvPicPr>
        <p:blipFill>
          <a:blip r:embed="rId4" cstate="print"/>
          <a:stretch>
            <a:fillRect/>
          </a:stretch>
        </p:blipFill>
        <p:spPr>
          <a:xfrm>
            <a:off x="6428117" y="2514600"/>
            <a:ext cx="1981200" cy="1981200"/>
          </a:xfrm>
          <a:prstGeom prst="rect">
            <a:avLst/>
          </a:prstGeom>
        </p:spPr>
      </p:pic>
      <p:sp>
        <p:nvSpPr>
          <p:cNvPr id="3" name="Date Placeholder 2"/>
          <p:cNvSpPr>
            <a:spLocks noGrp="1"/>
          </p:cNvSpPr>
          <p:nvPr>
            <p:ph type="dt" sz="half" idx="2"/>
          </p:nvPr>
        </p:nvSpPr>
        <p:spPr>
          <a:xfrm>
            <a:off x="0" y="6400800"/>
            <a:ext cx="4572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4" name="Content Placeholder 3"/>
          <p:cNvSpPr>
            <a:spLocks noGrp="1"/>
          </p:cNvSpPr>
          <p:nvPr>
            <p:ph idx="1"/>
          </p:nvPr>
        </p:nvSpPr>
        <p:spPr/>
        <p:txBody>
          <a:bodyPr/>
          <a:lstStyle/>
          <a:p>
            <a:endParaRPr lang="es-ES"/>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128712"/>
            <a:ext cx="555307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703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sz="4000" dirty="0" smtClean="0"/>
              <a:t>Objetivos</a:t>
            </a:r>
            <a:endParaRPr lang="es-ES" sz="4000" dirty="0"/>
          </a:p>
        </p:txBody>
      </p:sp>
      <p:sp>
        <p:nvSpPr>
          <p:cNvPr id="3" name="Content Placeholder 2"/>
          <p:cNvSpPr>
            <a:spLocks noGrp="1"/>
          </p:cNvSpPr>
          <p:nvPr>
            <p:ph idx="1"/>
          </p:nvPr>
        </p:nvSpPr>
        <p:spPr/>
        <p:txBody>
          <a:bodyPr>
            <a:normAutofit/>
          </a:bodyPr>
          <a:lstStyle/>
          <a:p>
            <a:pPr fontAlgn="ctr">
              <a:spcAft>
                <a:spcPts val="1200"/>
              </a:spcAft>
            </a:pPr>
            <a:r>
              <a:rPr lang="es-ES" dirty="0" smtClean="0"/>
              <a:t>Identificar las características de los directivos exitosos </a:t>
            </a:r>
          </a:p>
          <a:p>
            <a:pPr fontAlgn="ctr">
              <a:spcAft>
                <a:spcPts val="1200"/>
              </a:spcAft>
            </a:pPr>
            <a:r>
              <a:rPr lang="es-ES" dirty="0" smtClean="0"/>
              <a:t>Enumerar cinco prácticas de los directivos eficaces</a:t>
            </a:r>
          </a:p>
          <a:p>
            <a:pPr fontAlgn="ctr">
              <a:spcAft>
                <a:spcPts val="1200"/>
              </a:spcAft>
            </a:pPr>
            <a:r>
              <a:rPr lang="es-ES" dirty="0" smtClean="0"/>
              <a:t>Describir las responsabilidades de los directivos</a:t>
            </a:r>
          </a:p>
          <a:p>
            <a:pPr fontAlgn="ctr">
              <a:spcAft>
                <a:spcPts val="1200"/>
              </a:spcAft>
            </a:pPr>
            <a:r>
              <a:rPr lang="es-ES" dirty="0" smtClean="0"/>
              <a:t>Explicar el rol de los directivos al abordar el trabajo técnico y adaptativo</a:t>
            </a:r>
          </a:p>
          <a:p>
            <a:pPr fontAlgn="ctr">
              <a:spcAft>
                <a:spcPts val="1200"/>
              </a:spcAft>
            </a:pPr>
            <a:r>
              <a:rPr lang="es-ES" dirty="0" smtClean="0"/>
              <a:t>Describir cómo impulsar la participación de los directivos en las iniciativas del centro y promover la responsabilidad compartida del trabajo necesario para lograr los objetivos de seguridad del centro</a:t>
            </a:r>
            <a:endParaRPr lang="es-ES" dirty="0"/>
          </a:p>
        </p:txBody>
      </p:sp>
      <p:sp>
        <p:nvSpPr>
          <p:cNvPr id="5" name="Date Placeholder 3"/>
          <p:cNvSpPr>
            <a:spLocks noGrp="1"/>
          </p:cNvSpPr>
          <p:nvPr>
            <p:ph type="dt" sz="half" idx="2"/>
          </p:nvPr>
        </p:nvSpPr>
        <p:spPr>
          <a:xfrm>
            <a:off x="0" y="6400800"/>
            <a:ext cx="4191000" cy="381000"/>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tab pos="2971800" algn="ctr"/>
                <a:tab pos="5943600" algn="r"/>
              </a:tabLst>
              <a:defRPr sz="1200">
                <a:solidFill>
                  <a:schemeClr val="tx1">
                    <a:tint val="75000"/>
                  </a:schemeClr>
                </a:solidFill>
              </a:defRPr>
            </a:lvl1p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1383221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179"/>
            <a:ext cx="7886700" cy="813816"/>
          </a:xfrm>
          <a:prstGeom prst="rect">
            <a:avLst/>
          </a:prstGeom>
        </p:spPr>
        <p:txBody>
          <a:bodyPr>
            <a:noAutofit/>
          </a:bodyPr>
          <a:lstStyle/>
          <a:p>
            <a:r>
              <a:rPr lang="es-ES" sz="3000" dirty="0" smtClean="0"/>
              <a:t>Herramienta: Lista de verificación para directivos</a:t>
            </a:r>
            <a:endParaRPr lang="es-ES" sz="3000" dirty="0"/>
          </a:p>
        </p:txBody>
      </p:sp>
      <p:pic>
        <p:nvPicPr>
          <p:cNvPr id="5" name="Picture 4" descr="Imagen que indica que la diapositiva incluye una herramienta">
            <a:hlinkClick r:id="rId3"/>
          </p:cNvPr>
          <p:cNvPicPr>
            <a:picLocks noChangeAspect="1"/>
          </p:cNvPicPr>
          <p:nvPr/>
        </p:nvPicPr>
        <p:blipFill>
          <a:blip r:embed="rId4" cstate="print"/>
          <a:stretch>
            <a:fillRect/>
          </a:stretch>
        </p:blipFill>
        <p:spPr>
          <a:xfrm>
            <a:off x="6400800" y="2286000"/>
            <a:ext cx="1981200" cy="1981200"/>
          </a:xfrm>
          <a:prstGeom prst="rect">
            <a:avLst/>
          </a:prstGeom>
        </p:spPr>
      </p:pic>
      <p:sp>
        <p:nvSpPr>
          <p:cNvPr id="3" name="Date Placeholder 2"/>
          <p:cNvSpPr>
            <a:spLocks noGrp="1"/>
          </p:cNvSpPr>
          <p:nvPr>
            <p:ph type="dt" sz="half" idx="2"/>
          </p:nvPr>
        </p:nvSpPr>
        <p:spPr>
          <a:xfrm>
            <a:off x="0" y="6400800"/>
            <a:ext cx="44958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
        <p:nvSpPr>
          <p:cNvPr id="4" name="Content Placeholder 3"/>
          <p:cNvSpPr>
            <a:spLocks noGrp="1"/>
          </p:cNvSpPr>
          <p:nvPr>
            <p:ph idx="1"/>
          </p:nvPr>
        </p:nvSpPr>
        <p:spPr/>
        <p:txBody>
          <a:bodyPr/>
          <a:lstStyle/>
          <a:p>
            <a:endParaRPr lang="es-ES"/>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071563"/>
            <a:ext cx="532447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757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sz="3000" dirty="0" smtClean="0"/>
              <a:t>Herramienta: Aprender de los defectos</a:t>
            </a:r>
            <a:endParaRPr lang="es-ES" sz="3000" dirty="0"/>
          </a:p>
        </p:txBody>
      </p:sp>
      <p:pic>
        <p:nvPicPr>
          <p:cNvPr id="5" name="Picture 4" descr="Imagen que indica que la diapositiva incluye una herramienta">
            <a:hlinkClick r:id="rId3"/>
          </p:cNvPr>
          <p:cNvPicPr>
            <a:picLocks noChangeAspect="1"/>
          </p:cNvPicPr>
          <p:nvPr/>
        </p:nvPicPr>
        <p:blipFill>
          <a:blip r:embed="rId4" cstate="print"/>
          <a:stretch>
            <a:fillRect/>
          </a:stretch>
        </p:blipFill>
        <p:spPr>
          <a:xfrm>
            <a:off x="6400800" y="2286000"/>
            <a:ext cx="1981200" cy="1981200"/>
          </a:xfrm>
          <a:prstGeom prst="rect">
            <a:avLst/>
          </a:prstGeom>
        </p:spPr>
      </p:pic>
      <p:sp>
        <p:nvSpPr>
          <p:cNvPr id="3" name="Date Placeholder 2"/>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
        <p:nvSpPr>
          <p:cNvPr id="4" name="Content Placeholder 3"/>
          <p:cNvSpPr>
            <a:spLocks noGrp="1"/>
          </p:cNvSpPr>
          <p:nvPr>
            <p:ph idx="1"/>
          </p:nvPr>
        </p:nvSpPr>
        <p:spPr/>
        <p:txBody>
          <a:bodyPr/>
          <a:lstStyle/>
          <a:p>
            <a:endParaRPr lang="es-ES"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066800"/>
            <a:ext cx="534352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84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Rondas ejecutivas⁶</a:t>
            </a:r>
            <a:endParaRPr lang="es-ES" dirty="0"/>
          </a:p>
        </p:txBody>
      </p:sp>
      <p:sp>
        <p:nvSpPr>
          <p:cNvPr id="3" name="Content Placeholder 2"/>
          <p:cNvSpPr>
            <a:spLocks noGrp="1"/>
          </p:cNvSpPr>
          <p:nvPr>
            <p:ph idx="1"/>
          </p:nvPr>
        </p:nvSpPr>
        <p:spPr/>
        <p:txBody>
          <a:bodyPr/>
          <a:lstStyle/>
          <a:p>
            <a:r>
              <a:rPr lang="es-ES" dirty="0" smtClean="0"/>
              <a:t>Interacciones estructuradas entre los directivos del hospital y el personal de primera línea </a:t>
            </a:r>
          </a:p>
          <a:p>
            <a:r>
              <a:rPr lang="es-ES" dirty="0" smtClean="0"/>
              <a:t>Ejemplo de las rondas ejecutivas Executive WalkRounds™ de Brigham y del Women’s Hospital en Boston, Massachusetts</a:t>
            </a:r>
          </a:p>
          <a:p>
            <a:endParaRPr lang="es-ES" dirty="0"/>
          </a:p>
        </p:txBody>
      </p:sp>
      <p:pic>
        <p:nvPicPr>
          <p:cNvPr id="4" name="Picture 3" descr="Imagen del personal reunido en grupo"/>
          <p:cNvPicPr>
            <a:picLocks noChangeAspect="1"/>
          </p:cNvPicPr>
          <p:nvPr/>
        </p:nvPicPr>
        <p:blipFill>
          <a:blip r:embed="rId3" cstate="print"/>
          <a:stretch>
            <a:fillRect/>
          </a:stretch>
        </p:blipFill>
        <p:spPr>
          <a:xfrm>
            <a:off x="3810000" y="3276600"/>
            <a:ext cx="2362200" cy="2731294"/>
          </a:xfrm>
          <a:prstGeom prst="rect">
            <a:avLst/>
          </a:prstGeom>
        </p:spPr>
      </p:pic>
      <p:sp>
        <p:nvSpPr>
          <p:cNvPr id="5" name="Date Placeholder 4"/>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2308841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ES" dirty="0" smtClean="0"/>
              <a:t>Reconocer la perspectiva de los directivos (“¿Y yo qué gano?”) </a:t>
            </a:r>
          </a:p>
          <a:p>
            <a:pPr lvl="1"/>
            <a:r>
              <a:rPr lang="es-ES" dirty="0" smtClean="0"/>
              <a:t>Plantearles a los directivos los beneficios de su participación en el proyecto</a:t>
            </a:r>
          </a:p>
          <a:p>
            <a:pPr lvl="1"/>
            <a:r>
              <a:rPr lang="es-ES" dirty="0" smtClean="0"/>
              <a:t>Garantizar la visibilidad de los directivos en el trabajo de mejora</a:t>
            </a:r>
          </a:p>
          <a:p>
            <a:endParaRPr lang="es-ES" dirty="0" smtClean="0"/>
          </a:p>
          <a:p>
            <a:endParaRPr lang="es-ES" dirty="0" smtClean="0"/>
          </a:p>
          <a:p>
            <a:endParaRPr lang="es-ES" dirty="0"/>
          </a:p>
        </p:txBody>
      </p:sp>
      <p:sp>
        <p:nvSpPr>
          <p:cNvPr id="5" name="Date Placeholder 4"/>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2" name="Title 1"/>
          <p:cNvSpPr>
            <a:spLocks noGrp="1"/>
          </p:cNvSpPr>
          <p:nvPr>
            <p:ph type="title"/>
          </p:nvPr>
        </p:nvSpPr>
        <p:spPr/>
        <p:txBody>
          <a:bodyPr>
            <a:noAutofit/>
          </a:bodyPr>
          <a:lstStyle/>
          <a:p>
            <a:pPr lvl="0"/>
            <a:r>
              <a:rPr lang="es-ES" sz="2800" dirty="0" smtClean="0"/>
              <a:t>Cómo impulsar la participación de los directivos y promover la responsabilidad compartida</a:t>
            </a:r>
            <a:endParaRPr lang="es-ES" sz="2800" dirty="0"/>
          </a:p>
        </p:txBody>
      </p:sp>
    </p:spTree>
    <p:extLst>
      <p:ext uri="{BB962C8B-B14F-4D97-AF65-F5344CB8AC3E}">
        <p14:creationId xmlns:p14="http://schemas.microsoft.com/office/powerpoint/2010/main" val="2278598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07522"/>
          </a:xfrm>
          <a:prstGeom prst="rect">
            <a:avLst/>
          </a:prstGeom>
        </p:spPr>
        <p:txBody>
          <a:bodyPr>
            <a:noAutofit/>
          </a:bodyPr>
          <a:lstStyle/>
          <a:p>
            <a:r>
              <a:rPr lang="es-ES" sz="2800" dirty="0" smtClean="0"/>
              <a:t>Impulsar la participación de los directivos empleando las 4 “E” del trabajo técnico y adaptativo⁵</a:t>
            </a:r>
            <a:endParaRPr lang="es-ES" sz="2800" dirty="0"/>
          </a:p>
        </p:txBody>
      </p:sp>
      <p:grpSp>
        <p:nvGrpSpPr>
          <p:cNvPr id="4" name="Group 3" descr="Los roles del personal, de los jefes de equipos y de los directivos se interrelacionan cuando los equipos de las unidades aplican el método de las 4 “E”.  Este método requiere que los equipos y sus jefes Emprendan, Eduquen, Ejecuten y Evalúen su participación en el programa integral de seguridad basado en unidades (CUSP).&#10;&#10;Los engranajes que simbolizan los roles del personal, de los jefes de unidades y de los directivos representan la relación de dependencia e interconexión que existe entre cada aspecto del equipo de una unidad.      &#10;"/>
          <p:cNvGrpSpPr/>
          <p:nvPr/>
        </p:nvGrpSpPr>
        <p:grpSpPr>
          <a:xfrm>
            <a:off x="76200" y="1066800"/>
            <a:ext cx="8839200" cy="5029200"/>
            <a:chOff x="152400" y="1447800"/>
            <a:chExt cx="8839200" cy="5029200"/>
          </a:xfrm>
        </p:grpSpPr>
        <p:graphicFrame>
          <p:nvGraphicFramePr>
            <p:cNvPr id="5" name="Diagram 4" descr="&quot; &quot;"/>
            <p:cNvGraphicFramePr/>
            <p:nvPr>
              <p:extLst>
                <p:ext uri="{D42A27DB-BD31-4B8C-83A1-F6EECF244321}">
                  <p14:modId xmlns:p14="http://schemas.microsoft.com/office/powerpoint/2010/main" val="3641958525"/>
                </p:ext>
              </p:extLst>
            </p:nvPr>
          </p:nvGraphicFramePr>
          <p:xfrm>
            <a:off x="152400" y="1447800"/>
            <a:ext cx="5029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descr="&quot; &quot;"/>
            <p:cNvSpPr txBox="1"/>
            <p:nvPr/>
          </p:nvSpPr>
          <p:spPr>
            <a:xfrm>
              <a:off x="381000" y="1752600"/>
              <a:ext cx="1714500" cy="830997"/>
            </a:xfrm>
            <a:prstGeom prst="rect">
              <a:avLst/>
            </a:prstGeom>
            <a:noFill/>
          </p:spPr>
          <p:txBody>
            <a:bodyPr wrap="square" rtlCol="0">
              <a:spAutoFit/>
            </a:bodyPr>
            <a:lstStyle/>
            <a:p>
              <a:pPr lvl="0" algn="ctr"/>
              <a:r>
                <a:rPr lang="es-ES" sz="2400" b="1" dirty="0" smtClean="0">
                  <a:solidFill>
                    <a:schemeClr val="bg1"/>
                  </a:solidFill>
                  <a:latin typeface="Times New Roman" panose="02020603050405020304" pitchFamily="18" charset="0"/>
                </a:rPr>
                <a:t>Emprender </a:t>
              </a:r>
            </a:p>
            <a:p>
              <a:pPr lvl="0" algn="ctr"/>
              <a:r>
                <a:rPr lang="es-ES" sz="2400" dirty="0" smtClean="0">
                  <a:solidFill>
                    <a:schemeClr val="bg1"/>
                  </a:solidFill>
                  <a:latin typeface="Times New Roman" panose="02020603050405020304" pitchFamily="18" charset="0"/>
                </a:rPr>
                <a:t>(adaptativo)</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7" name="TextBox 6" descr="&quot; &quot;"/>
            <p:cNvSpPr txBox="1"/>
            <p:nvPr/>
          </p:nvSpPr>
          <p:spPr>
            <a:xfrm>
              <a:off x="457200" y="3025914"/>
              <a:ext cx="1524000" cy="830997"/>
            </a:xfrm>
            <a:prstGeom prst="rect">
              <a:avLst/>
            </a:prstGeom>
            <a:noFill/>
          </p:spPr>
          <p:txBody>
            <a:bodyPr wrap="square" rtlCol="0">
              <a:spAutoFit/>
            </a:bodyPr>
            <a:lstStyle/>
            <a:p>
              <a:pPr algn="ctr"/>
              <a:r>
                <a:rPr lang="es-ES" sz="2400" b="1" dirty="0" smtClean="0">
                  <a:solidFill>
                    <a:schemeClr val="bg1"/>
                  </a:solidFill>
                  <a:latin typeface="Times New Roman" panose="02020603050405020304" pitchFamily="18" charset="0"/>
                </a:rPr>
                <a:t>Educar</a:t>
              </a:r>
            </a:p>
            <a:p>
              <a:pPr algn="ctr"/>
              <a:r>
                <a:rPr lang="es-ES" sz="2400" dirty="0" smtClean="0">
                  <a:solidFill>
                    <a:schemeClr val="bg1"/>
                  </a:solidFill>
                  <a:latin typeface="Times New Roman" panose="02020603050405020304" pitchFamily="18" charset="0"/>
                </a:rPr>
                <a:t>(técnico)</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8" name="TextBox 7" descr="&quot; &quot;"/>
            <p:cNvSpPr txBox="1"/>
            <p:nvPr/>
          </p:nvSpPr>
          <p:spPr>
            <a:xfrm>
              <a:off x="304800" y="4321314"/>
              <a:ext cx="1714500" cy="830997"/>
            </a:xfrm>
            <a:prstGeom prst="rect">
              <a:avLst/>
            </a:prstGeom>
            <a:noFill/>
          </p:spPr>
          <p:txBody>
            <a:bodyPr wrap="square" rtlCol="0">
              <a:spAutoFit/>
            </a:bodyPr>
            <a:lstStyle/>
            <a:p>
              <a:pPr lvl="0" algn="ctr"/>
              <a:r>
                <a:rPr lang="es-ES" sz="2400" b="1" dirty="0" smtClean="0">
                  <a:solidFill>
                    <a:schemeClr val="bg1"/>
                  </a:solidFill>
                  <a:latin typeface="Times New Roman" panose="02020603050405020304" pitchFamily="18" charset="0"/>
                </a:rPr>
                <a:t>Ejecutar </a:t>
              </a:r>
              <a:r>
                <a:rPr lang="es-ES" sz="2400" dirty="0" smtClean="0">
                  <a:solidFill>
                    <a:schemeClr val="bg1"/>
                  </a:solidFill>
                  <a:latin typeface="Times New Roman" panose="02020603050405020304" pitchFamily="18" charset="0"/>
                </a:rPr>
                <a:t>(adaptativo)</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9" name="TextBox 8" descr="&quot; &quot;"/>
            <p:cNvSpPr txBox="1"/>
            <p:nvPr/>
          </p:nvSpPr>
          <p:spPr>
            <a:xfrm>
              <a:off x="1905000" y="4237004"/>
              <a:ext cx="3352800" cy="923330"/>
            </a:xfrm>
            <a:prstGeom prst="rect">
              <a:avLst/>
            </a:prstGeom>
            <a:noFill/>
          </p:spPr>
          <p:txBody>
            <a:bodyPr wrap="square" rtlCol="0">
              <a:spAutoFit/>
            </a:bodyPr>
            <a:lstStyle/>
            <a:p>
              <a:pPr lvl="0" algn="ctr"/>
              <a:r>
                <a:rPr lang="es-ES" dirty="0" smtClean="0">
                  <a:solidFill>
                    <a:schemeClr val="bg1"/>
                  </a:solidFill>
                  <a:latin typeface="Times New Roman" panose="02020603050405020304" pitchFamily="18" charset="0"/>
                </a:rPr>
                <a:t>¿Qué necesitamos hacer?  ¿Cómo podemos hacerlo con nuestros recursos y nuestra cultura?</a:t>
              </a:r>
              <a:endParaRPr lang="es-ES" dirty="0">
                <a:solidFill>
                  <a:schemeClr val="bg1"/>
                </a:solidFill>
                <a:latin typeface="Times New Roman" panose="02020603050405020304" pitchFamily="18" charset="0"/>
                <a:cs typeface="Times New Roman" panose="02020603050405020304" pitchFamily="18" charset="0"/>
              </a:endParaRPr>
            </a:p>
          </p:txBody>
        </p:sp>
        <p:sp>
          <p:nvSpPr>
            <p:cNvPr id="10" name="TextBox 9" descr="&quot; &quot;"/>
            <p:cNvSpPr txBox="1"/>
            <p:nvPr/>
          </p:nvSpPr>
          <p:spPr>
            <a:xfrm>
              <a:off x="381000" y="5635621"/>
              <a:ext cx="1707101" cy="830997"/>
            </a:xfrm>
            <a:prstGeom prst="rect">
              <a:avLst/>
            </a:prstGeom>
            <a:noFill/>
          </p:spPr>
          <p:txBody>
            <a:bodyPr wrap="square" rtlCol="0">
              <a:spAutoFit/>
            </a:bodyPr>
            <a:lstStyle/>
            <a:p>
              <a:pPr lvl="0" algn="ctr"/>
              <a:r>
                <a:rPr lang="es-ES" sz="2400" b="1" dirty="0" smtClean="0">
                  <a:solidFill>
                    <a:schemeClr val="bg1"/>
                  </a:solidFill>
                  <a:latin typeface="Times New Roman" panose="02020603050405020304" pitchFamily="18" charset="0"/>
                </a:rPr>
                <a:t>Evaluar</a:t>
              </a:r>
              <a:r>
                <a:rPr lang="es-ES" sz="2400" dirty="0" smtClean="0">
                  <a:solidFill>
                    <a:schemeClr val="bg1"/>
                  </a:solidFill>
                  <a:latin typeface="Times New Roman" panose="02020603050405020304" pitchFamily="18" charset="0"/>
                </a:rPr>
                <a:t> (técnico)</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descr="&quot; &quot;"/>
            <p:cNvSpPr txBox="1"/>
            <p:nvPr/>
          </p:nvSpPr>
          <p:spPr>
            <a:xfrm>
              <a:off x="2362200" y="5638800"/>
              <a:ext cx="2743200" cy="707886"/>
            </a:xfrm>
            <a:prstGeom prst="rect">
              <a:avLst/>
            </a:prstGeom>
            <a:noFill/>
          </p:spPr>
          <p:txBody>
            <a:bodyPr wrap="square" rtlCol="0">
              <a:spAutoFit/>
            </a:bodyPr>
            <a:lstStyle/>
            <a:p>
              <a:pPr lvl="0" algn="ctr"/>
              <a:r>
                <a:rPr lang="es-ES" sz="2000" dirty="0" smtClean="0">
                  <a:solidFill>
                    <a:schemeClr val="bg1"/>
                  </a:solidFill>
                  <a:latin typeface="Times New Roman" panose="02020603050405020304" pitchFamily="18" charset="0"/>
                </a:rPr>
                <a:t>¿Cómo sabemos que mejoramos la seguridad?</a:t>
              </a:r>
              <a:endParaRPr lang="es-ES" sz="2000" dirty="0">
                <a:solidFill>
                  <a:schemeClr val="bg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410200" y="1981200"/>
              <a:ext cx="3581400" cy="3798331"/>
              <a:chOff x="5410200" y="2286001"/>
              <a:chExt cx="3581400" cy="3798331"/>
            </a:xfrm>
          </p:grpSpPr>
          <p:grpSp>
            <p:nvGrpSpPr>
              <p:cNvPr id="15" name="Group 14"/>
              <p:cNvGrpSpPr/>
              <p:nvPr/>
            </p:nvGrpSpPr>
            <p:grpSpPr>
              <a:xfrm>
                <a:off x="5486400" y="2286001"/>
                <a:ext cx="3505200" cy="3657600"/>
                <a:chOff x="4501618" y="1740351"/>
                <a:chExt cx="4168090" cy="4409836"/>
              </a:xfrm>
            </p:grpSpPr>
            <p:sp>
              <p:nvSpPr>
                <p:cNvPr id="19" name="Freeform 18" descr="&quot; &quot;"/>
                <p:cNvSpPr/>
                <p:nvPr/>
              </p:nvSpPr>
              <p:spPr>
                <a:xfrm>
                  <a:off x="6050280" y="3962400"/>
                  <a:ext cx="1722120" cy="1905000"/>
                </a:xfrm>
                <a:custGeom>
                  <a:avLst/>
                  <a:gdLst>
                    <a:gd name="connsiteX0" fmla="*/ 1546892 w 2179320"/>
                    <a:gd name="connsiteY0" fmla="*/ 347468 h 2179320"/>
                    <a:gd name="connsiteX1" fmla="*/ 1716409 w 2179320"/>
                    <a:gd name="connsiteY1" fmla="*/ 205220 h 2179320"/>
                    <a:gd name="connsiteX2" fmla="*/ 1851833 w 2179320"/>
                    <a:gd name="connsiteY2" fmla="*/ 318855 h 2179320"/>
                    <a:gd name="connsiteX3" fmla="*/ 1741181 w 2179320"/>
                    <a:gd name="connsiteY3" fmla="*/ 510497 h 2179320"/>
                    <a:gd name="connsiteX4" fmla="*/ 1916992 w 2179320"/>
                    <a:gd name="connsiteY4" fmla="*/ 815012 h 2179320"/>
                    <a:gd name="connsiteX5" fmla="*/ 2138285 w 2179320"/>
                    <a:gd name="connsiteY5" fmla="*/ 815006 h 2179320"/>
                    <a:gd name="connsiteX6" fmla="*/ 2168983 w 2179320"/>
                    <a:gd name="connsiteY6" fmla="*/ 989104 h 2179320"/>
                    <a:gd name="connsiteX7" fmla="*/ 1961033 w 2179320"/>
                    <a:gd name="connsiteY7" fmla="*/ 1064785 h 2179320"/>
                    <a:gd name="connsiteX8" fmla="*/ 1899974 w 2179320"/>
                    <a:gd name="connsiteY8" fmla="*/ 1411064 h 2179320"/>
                    <a:gd name="connsiteX9" fmla="*/ 2069498 w 2179320"/>
                    <a:gd name="connsiteY9" fmla="*/ 1553304 h 2179320"/>
                    <a:gd name="connsiteX10" fmla="*/ 1981106 w 2179320"/>
                    <a:gd name="connsiteY10" fmla="*/ 1706403 h 2179320"/>
                    <a:gd name="connsiteX11" fmla="*/ 1773161 w 2179320"/>
                    <a:gd name="connsiteY11" fmla="*/ 1630711 h 2179320"/>
                    <a:gd name="connsiteX12" fmla="*/ 1503802 w 2179320"/>
                    <a:gd name="connsiteY12" fmla="*/ 1856730 h 2179320"/>
                    <a:gd name="connsiteX13" fmla="*/ 1542235 w 2179320"/>
                    <a:gd name="connsiteY13" fmla="*/ 2074660 h 2179320"/>
                    <a:gd name="connsiteX14" fmla="*/ 1376112 w 2179320"/>
                    <a:gd name="connsiteY14" fmla="*/ 2135123 h 2179320"/>
                    <a:gd name="connsiteX15" fmla="*/ 1265471 w 2179320"/>
                    <a:gd name="connsiteY15" fmla="*/ 1943475 h 2179320"/>
                    <a:gd name="connsiteX16" fmla="*/ 913848 w 2179320"/>
                    <a:gd name="connsiteY16" fmla="*/ 1943475 h 2179320"/>
                    <a:gd name="connsiteX17" fmla="*/ 803208 w 2179320"/>
                    <a:gd name="connsiteY17" fmla="*/ 2135123 h 2179320"/>
                    <a:gd name="connsiteX18" fmla="*/ 637085 w 2179320"/>
                    <a:gd name="connsiteY18" fmla="*/ 2074660 h 2179320"/>
                    <a:gd name="connsiteX19" fmla="*/ 675518 w 2179320"/>
                    <a:gd name="connsiteY19" fmla="*/ 1856730 h 2179320"/>
                    <a:gd name="connsiteX20" fmla="*/ 406159 w 2179320"/>
                    <a:gd name="connsiteY20" fmla="*/ 1630711 h 2179320"/>
                    <a:gd name="connsiteX21" fmla="*/ 198214 w 2179320"/>
                    <a:gd name="connsiteY21" fmla="*/ 1706403 h 2179320"/>
                    <a:gd name="connsiteX22" fmla="*/ 109822 w 2179320"/>
                    <a:gd name="connsiteY22" fmla="*/ 1553304 h 2179320"/>
                    <a:gd name="connsiteX23" fmla="*/ 279346 w 2179320"/>
                    <a:gd name="connsiteY23" fmla="*/ 1411064 h 2179320"/>
                    <a:gd name="connsiteX24" fmla="*/ 218288 w 2179320"/>
                    <a:gd name="connsiteY24" fmla="*/ 1064785 h 2179320"/>
                    <a:gd name="connsiteX25" fmla="*/ 10337 w 2179320"/>
                    <a:gd name="connsiteY25" fmla="*/ 989104 h 2179320"/>
                    <a:gd name="connsiteX26" fmla="*/ 41035 w 2179320"/>
                    <a:gd name="connsiteY26" fmla="*/ 815006 h 2179320"/>
                    <a:gd name="connsiteX27" fmla="*/ 262328 w 2179320"/>
                    <a:gd name="connsiteY27" fmla="*/ 815012 h 2179320"/>
                    <a:gd name="connsiteX28" fmla="*/ 438140 w 2179320"/>
                    <a:gd name="connsiteY28" fmla="*/ 510498 h 2179320"/>
                    <a:gd name="connsiteX29" fmla="*/ 327487 w 2179320"/>
                    <a:gd name="connsiteY29" fmla="*/ 318855 h 2179320"/>
                    <a:gd name="connsiteX30" fmla="*/ 462911 w 2179320"/>
                    <a:gd name="connsiteY30" fmla="*/ 205220 h 2179320"/>
                    <a:gd name="connsiteX31" fmla="*/ 632428 w 2179320"/>
                    <a:gd name="connsiteY31" fmla="*/ 347468 h 2179320"/>
                    <a:gd name="connsiteX32" fmla="*/ 962846 w 2179320"/>
                    <a:gd name="connsiteY32" fmla="*/ 227206 h 2179320"/>
                    <a:gd name="connsiteX33" fmla="*/ 1001267 w 2179320"/>
                    <a:gd name="connsiteY33" fmla="*/ 9273 h 2179320"/>
                    <a:gd name="connsiteX34" fmla="*/ 1178053 w 2179320"/>
                    <a:gd name="connsiteY34" fmla="*/ 9273 h 2179320"/>
                    <a:gd name="connsiteX35" fmla="*/ 1216474 w 2179320"/>
                    <a:gd name="connsiteY35" fmla="*/ 227205 h 2179320"/>
                    <a:gd name="connsiteX36" fmla="*/ 1546891 w 2179320"/>
                    <a:gd name="connsiteY36" fmla="*/ 347467 h 2179320"/>
                    <a:gd name="connsiteX37" fmla="*/ 1546892 w 2179320"/>
                    <a:gd name="connsiteY37" fmla="*/ 347468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9320" h="2179320">
                      <a:moveTo>
                        <a:pt x="1546892" y="347468"/>
                      </a:moveTo>
                      <a:lnTo>
                        <a:pt x="1716409" y="205220"/>
                      </a:lnTo>
                      <a:lnTo>
                        <a:pt x="1851833" y="318855"/>
                      </a:lnTo>
                      <a:lnTo>
                        <a:pt x="1741181" y="510497"/>
                      </a:lnTo>
                      <a:cubicBezTo>
                        <a:pt x="1819860" y="599006"/>
                        <a:pt x="1879681" y="702619"/>
                        <a:pt x="1916992" y="815012"/>
                      </a:cubicBezTo>
                      <a:lnTo>
                        <a:pt x="2138285" y="815006"/>
                      </a:lnTo>
                      <a:lnTo>
                        <a:pt x="2168983" y="989104"/>
                      </a:lnTo>
                      <a:lnTo>
                        <a:pt x="1961033" y="1064785"/>
                      </a:lnTo>
                      <a:cubicBezTo>
                        <a:pt x="1964412" y="1183161"/>
                        <a:pt x="1943637" y="1300983"/>
                        <a:pt x="1899974" y="1411064"/>
                      </a:cubicBezTo>
                      <a:lnTo>
                        <a:pt x="2069498" y="1553304"/>
                      </a:lnTo>
                      <a:lnTo>
                        <a:pt x="1981106" y="1706403"/>
                      </a:lnTo>
                      <a:lnTo>
                        <a:pt x="1773161" y="1630711"/>
                      </a:lnTo>
                      <a:cubicBezTo>
                        <a:pt x="1699659" y="1723565"/>
                        <a:pt x="1608008" y="1800469"/>
                        <a:pt x="1503802" y="1856730"/>
                      </a:cubicBezTo>
                      <a:lnTo>
                        <a:pt x="1542235" y="2074660"/>
                      </a:lnTo>
                      <a:lnTo>
                        <a:pt x="1376112" y="2135123"/>
                      </a:lnTo>
                      <a:lnTo>
                        <a:pt x="1265471" y="1943475"/>
                      </a:lnTo>
                      <a:cubicBezTo>
                        <a:pt x="1149480" y="1967359"/>
                        <a:pt x="1029839" y="1967359"/>
                        <a:pt x="913848" y="1943475"/>
                      </a:cubicBezTo>
                      <a:lnTo>
                        <a:pt x="803208" y="2135123"/>
                      </a:lnTo>
                      <a:lnTo>
                        <a:pt x="637085" y="2074660"/>
                      </a:lnTo>
                      <a:lnTo>
                        <a:pt x="675518" y="1856730"/>
                      </a:lnTo>
                      <a:cubicBezTo>
                        <a:pt x="571311" y="1800469"/>
                        <a:pt x="479661" y="1723565"/>
                        <a:pt x="406159" y="1630711"/>
                      </a:cubicBezTo>
                      <a:lnTo>
                        <a:pt x="198214" y="1706403"/>
                      </a:lnTo>
                      <a:lnTo>
                        <a:pt x="109822" y="1553304"/>
                      </a:lnTo>
                      <a:lnTo>
                        <a:pt x="279346" y="1411064"/>
                      </a:lnTo>
                      <a:cubicBezTo>
                        <a:pt x="235684" y="1300983"/>
                        <a:pt x="214908" y="1183160"/>
                        <a:pt x="218288" y="1064785"/>
                      </a:cubicBezTo>
                      <a:lnTo>
                        <a:pt x="10337" y="989104"/>
                      </a:lnTo>
                      <a:lnTo>
                        <a:pt x="41035" y="815006"/>
                      </a:lnTo>
                      <a:lnTo>
                        <a:pt x="262328" y="815012"/>
                      </a:lnTo>
                      <a:cubicBezTo>
                        <a:pt x="299639" y="702619"/>
                        <a:pt x="359460" y="599007"/>
                        <a:pt x="438140" y="510498"/>
                      </a:cubicBezTo>
                      <a:lnTo>
                        <a:pt x="327487" y="318855"/>
                      </a:lnTo>
                      <a:lnTo>
                        <a:pt x="462911" y="205220"/>
                      </a:lnTo>
                      <a:lnTo>
                        <a:pt x="632428" y="347468"/>
                      </a:lnTo>
                      <a:cubicBezTo>
                        <a:pt x="733255" y="285353"/>
                        <a:pt x="845681" y="244434"/>
                        <a:pt x="962846" y="227206"/>
                      </a:cubicBezTo>
                      <a:lnTo>
                        <a:pt x="1001267" y="9273"/>
                      </a:lnTo>
                      <a:lnTo>
                        <a:pt x="1178053" y="9273"/>
                      </a:lnTo>
                      <a:lnTo>
                        <a:pt x="1216474" y="227205"/>
                      </a:lnTo>
                      <a:cubicBezTo>
                        <a:pt x="1333639" y="244433"/>
                        <a:pt x="1446064" y="285352"/>
                        <a:pt x="1546891" y="347467"/>
                      </a:cubicBezTo>
                      <a:lnTo>
                        <a:pt x="1546892" y="347468"/>
                      </a:lnTo>
                      <a:close/>
                    </a:path>
                  </a:pathLst>
                </a:custGeom>
                <a:gradFill flip="none" rotWithShape="1">
                  <a:gsLst>
                    <a:gs pos="0">
                      <a:srgbClr val="B94A00"/>
                    </a:gs>
                    <a:gs pos="100000">
                      <a:srgbClr val="FF6600"/>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68619" tIns="540977" rIns="468619" bIns="579089" numCol="1" spcCol="1270" anchor="ctr" anchorCtr="0">
                  <a:noAutofit/>
                </a:bodyPr>
                <a:lstStyle/>
                <a:p>
                  <a:pPr lvl="0" algn="ctr" defTabSz="1066800">
                    <a:lnSpc>
                      <a:spcPct val="90000"/>
                    </a:lnSpc>
                    <a:spcBef>
                      <a:spcPct val="0"/>
                    </a:spcBef>
                    <a:spcAft>
                      <a:spcPct val="35000"/>
                    </a:spcAft>
                  </a:pPr>
                  <a:endParaRPr lang="es-ES" sz="2000" kern="1200" dirty="0">
                    <a:latin typeface="Times New Roman" panose="02020603050405020304" pitchFamily="18" charset="0"/>
                    <a:cs typeface="Times New Roman" panose="02020603050405020304" pitchFamily="18" charset="0"/>
                  </a:endParaRPr>
                </a:p>
              </p:txBody>
            </p:sp>
            <p:sp>
              <p:nvSpPr>
                <p:cNvPr id="20" name="Freeform 19" descr="&quot; &quot;"/>
                <p:cNvSpPr/>
                <p:nvPr/>
              </p:nvSpPr>
              <p:spPr>
                <a:xfrm>
                  <a:off x="4782312" y="3172968"/>
                  <a:ext cx="1584960" cy="1584960"/>
                </a:xfrm>
                <a:custGeom>
                  <a:avLst/>
                  <a:gdLst>
                    <a:gd name="connsiteX0" fmla="*/ 1185942 w 1584960"/>
                    <a:gd name="connsiteY0" fmla="*/ 401431 h 1584960"/>
                    <a:gd name="connsiteX1" fmla="*/ 1419778 w 1584960"/>
                    <a:gd name="connsiteY1" fmla="*/ 330958 h 1584960"/>
                    <a:gd name="connsiteX2" fmla="*/ 1505820 w 1584960"/>
                    <a:gd name="connsiteY2" fmla="*/ 479988 h 1584960"/>
                    <a:gd name="connsiteX3" fmla="*/ 1327870 w 1584960"/>
                    <a:gd name="connsiteY3" fmla="*/ 647258 h 1584960"/>
                    <a:gd name="connsiteX4" fmla="*/ 1327870 w 1584960"/>
                    <a:gd name="connsiteY4" fmla="*/ 937702 h 1584960"/>
                    <a:gd name="connsiteX5" fmla="*/ 1505820 w 1584960"/>
                    <a:gd name="connsiteY5" fmla="*/ 1104972 h 1584960"/>
                    <a:gd name="connsiteX6" fmla="*/ 1419778 w 1584960"/>
                    <a:gd name="connsiteY6" fmla="*/ 1254002 h 1584960"/>
                    <a:gd name="connsiteX7" fmla="*/ 1185942 w 1584960"/>
                    <a:gd name="connsiteY7" fmla="*/ 1183529 h 1584960"/>
                    <a:gd name="connsiteX8" fmla="*/ 934408 w 1584960"/>
                    <a:gd name="connsiteY8" fmla="*/ 1328752 h 1584960"/>
                    <a:gd name="connsiteX9" fmla="*/ 878523 w 1584960"/>
                    <a:gd name="connsiteY9" fmla="*/ 1566496 h 1584960"/>
                    <a:gd name="connsiteX10" fmla="*/ 706437 w 1584960"/>
                    <a:gd name="connsiteY10" fmla="*/ 1566496 h 1584960"/>
                    <a:gd name="connsiteX11" fmla="*/ 650551 w 1584960"/>
                    <a:gd name="connsiteY11" fmla="*/ 1328753 h 1584960"/>
                    <a:gd name="connsiteX12" fmla="*/ 399017 w 1584960"/>
                    <a:gd name="connsiteY12" fmla="*/ 1183530 h 1584960"/>
                    <a:gd name="connsiteX13" fmla="*/ 165182 w 1584960"/>
                    <a:gd name="connsiteY13" fmla="*/ 1254002 h 1584960"/>
                    <a:gd name="connsiteX14" fmla="*/ 79140 w 1584960"/>
                    <a:gd name="connsiteY14" fmla="*/ 1104972 h 1584960"/>
                    <a:gd name="connsiteX15" fmla="*/ 257090 w 1584960"/>
                    <a:gd name="connsiteY15" fmla="*/ 937702 h 1584960"/>
                    <a:gd name="connsiteX16" fmla="*/ 257090 w 1584960"/>
                    <a:gd name="connsiteY16" fmla="*/ 647258 h 1584960"/>
                    <a:gd name="connsiteX17" fmla="*/ 79140 w 1584960"/>
                    <a:gd name="connsiteY17" fmla="*/ 479988 h 1584960"/>
                    <a:gd name="connsiteX18" fmla="*/ 165182 w 1584960"/>
                    <a:gd name="connsiteY18" fmla="*/ 330958 h 1584960"/>
                    <a:gd name="connsiteX19" fmla="*/ 399018 w 1584960"/>
                    <a:gd name="connsiteY19" fmla="*/ 401431 h 1584960"/>
                    <a:gd name="connsiteX20" fmla="*/ 650552 w 1584960"/>
                    <a:gd name="connsiteY20" fmla="*/ 256208 h 1584960"/>
                    <a:gd name="connsiteX21" fmla="*/ 706437 w 1584960"/>
                    <a:gd name="connsiteY21" fmla="*/ 18464 h 1584960"/>
                    <a:gd name="connsiteX22" fmla="*/ 878523 w 1584960"/>
                    <a:gd name="connsiteY22" fmla="*/ 18464 h 1584960"/>
                    <a:gd name="connsiteX23" fmla="*/ 934409 w 1584960"/>
                    <a:gd name="connsiteY23" fmla="*/ 256207 h 1584960"/>
                    <a:gd name="connsiteX24" fmla="*/ 1185943 w 1584960"/>
                    <a:gd name="connsiteY24" fmla="*/ 401431 h 1584960"/>
                    <a:gd name="connsiteX25" fmla="*/ 1185942 w 1584960"/>
                    <a:gd name="connsiteY25" fmla="*/ 401431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4960" h="1584960">
                      <a:moveTo>
                        <a:pt x="1185942" y="401431"/>
                      </a:moveTo>
                      <a:lnTo>
                        <a:pt x="1419778" y="330958"/>
                      </a:lnTo>
                      <a:lnTo>
                        <a:pt x="1505820" y="479988"/>
                      </a:lnTo>
                      <a:lnTo>
                        <a:pt x="1327870" y="647258"/>
                      </a:lnTo>
                      <a:cubicBezTo>
                        <a:pt x="1353664" y="742355"/>
                        <a:pt x="1353664" y="842606"/>
                        <a:pt x="1327870" y="937702"/>
                      </a:cubicBezTo>
                      <a:lnTo>
                        <a:pt x="1505820" y="1104972"/>
                      </a:lnTo>
                      <a:lnTo>
                        <a:pt x="1419778" y="1254002"/>
                      </a:lnTo>
                      <a:lnTo>
                        <a:pt x="1185942" y="1183529"/>
                      </a:lnTo>
                      <a:cubicBezTo>
                        <a:pt x="1116483" y="1253417"/>
                        <a:pt x="1029662" y="1303542"/>
                        <a:pt x="934408" y="1328752"/>
                      </a:cubicBezTo>
                      <a:lnTo>
                        <a:pt x="878523" y="1566496"/>
                      </a:lnTo>
                      <a:lnTo>
                        <a:pt x="706437" y="1566496"/>
                      </a:lnTo>
                      <a:lnTo>
                        <a:pt x="650551" y="1328753"/>
                      </a:lnTo>
                      <a:cubicBezTo>
                        <a:pt x="555297" y="1303543"/>
                        <a:pt x="468477" y="1253417"/>
                        <a:pt x="399017" y="1183530"/>
                      </a:cubicBezTo>
                      <a:lnTo>
                        <a:pt x="165182" y="1254002"/>
                      </a:lnTo>
                      <a:lnTo>
                        <a:pt x="79140" y="1104972"/>
                      </a:lnTo>
                      <a:lnTo>
                        <a:pt x="257090" y="937702"/>
                      </a:lnTo>
                      <a:cubicBezTo>
                        <a:pt x="231295" y="842605"/>
                        <a:pt x="231295" y="742354"/>
                        <a:pt x="257090" y="647258"/>
                      </a:cubicBezTo>
                      <a:lnTo>
                        <a:pt x="79140" y="479988"/>
                      </a:lnTo>
                      <a:lnTo>
                        <a:pt x="165182" y="330958"/>
                      </a:lnTo>
                      <a:lnTo>
                        <a:pt x="399018" y="401431"/>
                      </a:lnTo>
                      <a:cubicBezTo>
                        <a:pt x="468477" y="331543"/>
                        <a:pt x="555298" y="281418"/>
                        <a:pt x="650552" y="256208"/>
                      </a:cubicBezTo>
                      <a:lnTo>
                        <a:pt x="706437" y="18464"/>
                      </a:lnTo>
                      <a:lnTo>
                        <a:pt x="878523" y="18464"/>
                      </a:lnTo>
                      <a:lnTo>
                        <a:pt x="934409" y="256207"/>
                      </a:lnTo>
                      <a:cubicBezTo>
                        <a:pt x="1029663" y="281417"/>
                        <a:pt x="1116483" y="331543"/>
                        <a:pt x="1185943" y="401431"/>
                      </a:cubicBezTo>
                      <a:lnTo>
                        <a:pt x="1185942" y="401431"/>
                      </a:lnTo>
                      <a:close/>
                    </a:path>
                  </a:pathLst>
                </a:custGeom>
                <a:gradFill flip="none" rotWithShape="1">
                  <a:gsLst>
                    <a:gs pos="0">
                      <a:srgbClr val="FC4B21"/>
                    </a:gs>
                    <a:gs pos="100000">
                      <a:srgbClr val="FF390E"/>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19338" tIns="421751" rIns="419338" bIns="421751" numCol="1" spcCol="1270" anchor="ctr" anchorCtr="0">
                  <a:noAutofit/>
                </a:bodyPr>
                <a:lstStyle/>
                <a:p>
                  <a:pPr lvl="0" algn="ctr" defTabSz="711200">
                    <a:lnSpc>
                      <a:spcPct val="90000"/>
                    </a:lnSpc>
                    <a:spcBef>
                      <a:spcPct val="0"/>
                    </a:spcBef>
                    <a:spcAft>
                      <a:spcPct val="35000"/>
                    </a:spcAft>
                  </a:pPr>
                  <a:endParaRPr lang="es-ES" sz="1600" kern="1200" dirty="0">
                    <a:latin typeface="Times New Roman" panose="02020603050405020304" pitchFamily="18" charset="0"/>
                    <a:cs typeface="Times New Roman" panose="02020603050405020304" pitchFamily="18" charset="0"/>
                  </a:endParaRPr>
                </a:p>
              </p:txBody>
            </p:sp>
            <p:sp>
              <p:nvSpPr>
                <p:cNvPr id="21" name="Freeform 20" descr="&quot; &quot;"/>
                <p:cNvSpPr/>
                <p:nvPr/>
              </p:nvSpPr>
              <p:spPr>
                <a:xfrm>
                  <a:off x="5495543" y="1904999"/>
                  <a:ext cx="1901953" cy="1901953"/>
                </a:xfrm>
                <a:custGeom>
                  <a:avLst/>
                  <a:gdLst>
                    <a:gd name="connsiteX0" fmla="*/ 1161981 w 1552937"/>
                    <a:gd name="connsiteY0" fmla="*/ 393320 h 1552937"/>
                    <a:gd name="connsiteX1" fmla="*/ 1391092 w 1552937"/>
                    <a:gd name="connsiteY1" fmla="*/ 324271 h 1552937"/>
                    <a:gd name="connsiteX2" fmla="*/ 1475396 w 1552937"/>
                    <a:gd name="connsiteY2" fmla="*/ 470291 h 1552937"/>
                    <a:gd name="connsiteX3" fmla="*/ 1301042 w 1552937"/>
                    <a:gd name="connsiteY3" fmla="*/ 634181 h 1552937"/>
                    <a:gd name="connsiteX4" fmla="*/ 1301042 w 1552937"/>
                    <a:gd name="connsiteY4" fmla="*/ 918757 h 1552937"/>
                    <a:gd name="connsiteX5" fmla="*/ 1475396 w 1552937"/>
                    <a:gd name="connsiteY5" fmla="*/ 1082646 h 1552937"/>
                    <a:gd name="connsiteX6" fmla="*/ 1391092 w 1552937"/>
                    <a:gd name="connsiteY6" fmla="*/ 1228666 h 1552937"/>
                    <a:gd name="connsiteX7" fmla="*/ 1161981 w 1552937"/>
                    <a:gd name="connsiteY7" fmla="*/ 1159617 h 1552937"/>
                    <a:gd name="connsiteX8" fmla="*/ 915529 w 1552937"/>
                    <a:gd name="connsiteY8" fmla="*/ 1301906 h 1552937"/>
                    <a:gd name="connsiteX9" fmla="*/ 860773 w 1552937"/>
                    <a:gd name="connsiteY9" fmla="*/ 1534847 h 1552937"/>
                    <a:gd name="connsiteX10" fmla="*/ 692164 w 1552937"/>
                    <a:gd name="connsiteY10" fmla="*/ 1534847 h 1552937"/>
                    <a:gd name="connsiteX11" fmla="*/ 637407 w 1552937"/>
                    <a:gd name="connsiteY11" fmla="*/ 1301906 h 1552937"/>
                    <a:gd name="connsiteX12" fmla="*/ 390955 w 1552937"/>
                    <a:gd name="connsiteY12" fmla="*/ 1159617 h 1552937"/>
                    <a:gd name="connsiteX13" fmla="*/ 161845 w 1552937"/>
                    <a:gd name="connsiteY13" fmla="*/ 1228666 h 1552937"/>
                    <a:gd name="connsiteX14" fmla="*/ 77541 w 1552937"/>
                    <a:gd name="connsiteY14" fmla="*/ 1082646 h 1552937"/>
                    <a:gd name="connsiteX15" fmla="*/ 251895 w 1552937"/>
                    <a:gd name="connsiteY15" fmla="*/ 918756 h 1552937"/>
                    <a:gd name="connsiteX16" fmla="*/ 251895 w 1552937"/>
                    <a:gd name="connsiteY16" fmla="*/ 634180 h 1552937"/>
                    <a:gd name="connsiteX17" fmla="*/ 77541 w 1552937"/>
                    <a:gd name="connsiteY17" fmla="*/ 470291 h 1552937"/>
                    <a:gd name="connsiteX18" fmla="*/ 161845 w 1552937"/>
                    <a:gd name="connsiteY18" fmla="*/ 324271 h 1552937"/>
                    <a:gd name="connsiteX19" fmla="*/ 390956 w 1552937"/>
                    <a:gd name="connsiteY19" fmla="*/ 393320 h 1552937"/>
                    <a:gd name="connsiteX20" fmla="*/ 637408 w 1552937"/>
                    <a:gd name="connsiteY20" fmla="*/ 251031 h 1552937"/>
                    <a:gd name="connsiteX21" fmla="*/ 692164 w 1552937"/>
                    <a:gd name="connsiteY21" fmla="*/ 18090 h 1552937"/>
                    <a:gd name="connsiteX22" fmla="*/ 860773 w 1552937"/>
                    <a:gd name="connsiteY22" fmla="*/ 18090 h 1552937"/>
                    <a:gd name="connsiteX23" fmla="*/ 915530 w 1552937"/>
                    <a:gd name="connsiteY23" fmla="*/ 251031 h 1552937"/>
                    <a:gd name="connsiteX24" fmla="*/ 1161981 w 1552937"/>
                    <a:gd name="connsiteY24" fmla="*/ 393320 h 155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2937" h="1552937">
                      <a:moveTo>
                        <a:pt x="999544" y="392821"/>
                      </a:moveTo>
                      <a:lnTo>
                        <a:pt x="1165646" y="289947"/>
                      </a:lnTo>
                      <a:lnTo>
                        <a:pt x="1262992" y="387293"/>
                      </a:lnTo>
                      <a:lnTo>
                        <a:pt x="1160117" y="553395"/>
                      </a:lnTo>
                      <a:cubicBezTo>
                        <a:pt x="1199740" y="621539"/>
                        <a:pt x="1220497" y="699007"/>
                        <a:pt x="1220255" y="777832"/>
                      </a:cubicBezTo>
                      <a:lnTo>
                        <a:pt x="1392398" y="870242"/>
                      </a:lnTo>
                      <a:lnTo>
                        <a:pt x="1356767" y="1003220"/>
                      </a:lnTo>
                      <a:lnTo>
                        <a:pt x="1161481" y="997180"/>
                      </a:lnTo>
                      <a:cubicBezTo>
                        <a:pt x="1122278" y="1065567"/>
                        <a:pt x="1065567" y="1122278"/>
                        <a:pt x="997180" y="1161481"/>
                      </a:cubicBezTo>
                      <a:lnTo>
                        <a:pt x="1003221" y="1356767"/>
                      </a:lnTo>
                      <a:lnTo>
                        <a:pt x="870244" y="1392398"/>
                      </a:lnTo>
                      <a:lnTo>
                        <a:pt x="777832" y="1220255"/>
                      </a:lnTo>
                      <a:cubicBezTo>
                        <a:pt x="699006" y="1220497"/>
                        <a:pt x="621537" y="1199739"/>
                        <a:pt x="553393" y="1160117"/>
                      </a:cubicBezTo>
                      <a:lnTo>
                        <a:pt x="387291" y="1262990"/>
                      </a:lnTo>
                      <a:lnTo>
                        <a:pt x="289945" y="1165644"/>
                      </a:lnTo>
                      <a:lnTo>
                        <a:pt x="392820" y="999542"/>
                      </a:lnTo>
                      <a:cubicBezTo>
                        <a:pt x="353197" y="931398"/>
                        <a:pt x="332440" y="853930"/>
                        <a:pt x="332682" y="775105"/>
                      </a:cubicBezTo>
                      <a:lnTo>
                        <a:pt x="160539" y="682695"/>
                      </a:lnTo>
                      <a:lnTo>
                        <a:pt x="196170" y="549717"/>
                      </a:lnTo>
                      <a:lnTo>
                        <a:pt x="391456" y="555757"/>
                      </a:lnTo>
                      <a:cubicBezTo>
                        <a:pt x="430659" y="487371"/>
                        <a:pt x="487370" y="430660"/>
                        <a:pt x="555757" y="391456"/>
                      </a:cubicBezTo>
                      <a:lnTo>
                        <a:pt x="549716" y="196170"/>
                      </a:lnTo>
                      <a:lnTo>
                        <a:pt x="682693" y="160539"/>
                      </a:lnTo>
                      <a:lnTo>
                        <a:pt x="775105" y="332682"/>
                      </a:lnTo>
                      <a:cubicBezTo>
                        <a:pt x="853931" y="332440"/>
                        <a:pt x="931400" y="353198"/>
                        <a:pt x="999544" y="392821"/>
                      </a:cubicBezTo>
                      <a:close/>
                    </a:path>
                  </a:pathLst>
                </a:custGeom>
                <a:gradFill flip="none" rotWithShape="1">
                  <a:gsLst>
                    <a:gs pos="0">
                      <a:srgbClr val="781614"/>
                    </a:gs>
                    <a:gs pos="100000">
                      <a:srgbClr val="A21D1C"/>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7973" tIns="537973" rIns="537972" bIns="537972" numCol="1" spcCol="1270" anchor="ctr" anchorCtr="0">
                  <a:noAutofit/>
                </a:bodyPr>
                <a:lstStyle/>
                <a:p>
                  <a:pPr lvl="0" algn="ctr" defTabSz="800100">
                    <a:lnSpc>
                      <a:spcPct val="90000"/>
                    </a:lnSpc>
                    <a:spcBef>
                      <a:spcPct val="0"/>
                    </a:spcBef>
                    <a:spcAft>
                      <a:spcPct val="35000"/>
                    </a:spcAft>
                  </a:pPr>
                  <a:endParaRPr lang="es-ES" sz="1600" kern="1200" dirty="0">
                    <a:latin typeface="Times New Roman" panose="02020603050405020304" pitchFamily="18" charset="0"/>
                    <a:cs typeface="Times New Roman" panose="02020603050405020304" pitchFamily="18" charset="0"/>
                  </a:endParaRPr>
                </a:p>
              </p:txBody>
            </p:sp>
            <p:sp>
              <p:nvSpPr>
                <p:cNvPr id="22" name="Circular Arrow 21" descr="&quot; &quot;"/>
                <p:cNvSpPr/>
                <p:nvPr/>
              </p:nvSpPr>
              <p:spPr>
                <a:xfrm>
                  <a:off x="5880179" y="3360658"/>
                  <a:ext cx="2789529" cy="2789529"/>
                </a:xfrm>
                <a:prstGeom prst="circularArrow">
                  <a:avLst>
                    <a:gd name="adj1" fmla="val 4687"/>
                    <a:gd name="adj2" fmla="val 299029"/>
                    <a:gd name="adj3" fmla="val 2510492"/>
                    <a:gd name="adj4" fmla="val 16718076"/>
                    <a:gd name="adj5" fmla="val 5469"/>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3" name="Shape 22" descr="&quot; &quot;"/>
                <p:cNvSpPr/>
                <p:nvPr/>
              </p:nvSpPr>
              <p:spPr>
                <a:xfrm>
                  <a:off x="4501618" y="2823271"/>
                  <a:ext cx="2026767" cy="202676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4" name="Circular Arrow 23" descr="&quot; &quot;"/>
                <p:cNvSpPr/>
                <p:nvPr/>
              </p:nvSpPr>
              <p:spPr>
                <a:xfrm>
                  <a:off x="5310840" y="1740351"/>
                  <a:ext cx="2185263" cy="2185263"/>
                </a:xfrm>
                <a:prstGeom prst="circularArrow">
                  <a:avLst>
                    <a:gd name="adj1" fmla="val 5984"/>
                    <a:gd name="adj2" fmla="val 471662"/>
                    <a:gd name="adj3" fmla="val 13313824"/>
                    <a:gd name="adj4" fmla="val 10508221"/>
                    <a:gd name="adj5" fmla="val 6981"/>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16" name="TextBox 15" descr="&quot; &quot;"/>
              <p:cNvSpPr txBox="1"/>
              <p:nvPr/>
            </p:nvSpPr>
            <p:spPr>
              <a:xfrm>
                <a:off x="7543800" y="2743200"/>
                <a:ext cx="1447800" cy="369332"/>
              </a:xfrm>
              <a:prstGeom prst="rect">
                <a:avLst/>
              </a:prstGeom>
              <a:noFill/>
            </p:spPr>
            <p:txBody>
              <a:bodyPr wrap="square" rtlCol="0">
                <a:spAutoFit/>
              </a:bodyPr>
              <a:lstStyle/>
              <a:p>
                <a:pPr lvl="0" algn="ctr" defTabSz="800100">
                  <a:lnSpc>
                    <a:spcPct val="90000"/>
                  </a:lnSpc>
                  <a:spcBef>
                    <a:spcPct val="0"/>
                  </a:spcBef>
                  <a:spcAft>
                    <a:spcPct val="35000"/>
                  </a:spcAft>
                </a:pPr>
                <a:r>
                  <a:rPr lang="es-ES" sz="2000" dirty="0" smtClean="0">
                    <a:latin typeface="Times New Roman" panose="02020603050405020304" pitchFamily="18" charset="0"/>
                  </a:rPr>
                  <a:t>Directivos</a:t>
                </a:r>
                <a:endParaRPr lang="es-ES" sz="2000" dirty="0">
                  <a:latin typeface="Times New Roman" panose="02020603050405020304" pitchFamily="18" charset="0"/>
                  <a:cs typeface="Times New Roman" panose="02020603050405020304" pitchFamily="18" charset="0"/>
                </a:endParaRPr>
              </a:p>
            </p:txBody>
          </p:sp>
          <p:sp>
            <p:nvSpPr>
              <p:cNvPr id="17" name="TextBox 16" descr="&quot; &quot;"/>
              <p:cNvSpPr txBox="1"/>
              <p:nvPr/>
            </p:nvSpPr>
            <p:spPr>
              <a:xfrm>
                <a:off x="7162800" y="5715000"/>
                <a:ext cx="1104900" cy="369332"/>
              </a:xfrm>
              <a:prstGeom prst="rect">
                <a:avLst/>
              </a:prstGeom>
              <a:noFill/>
            </p:spPr>
            <p:txBody>
              <a:bodyPr wrap="square" rtlCol="0">
                <a:spAutoFit/>
              </a:bodyPr>
              <a:lstStyle/>
              <a:p>
                <a:pPr lvl="0" algn="ctr" defTabSz="1066800">
                  <a:lnSpc>
                    <a:spcPct val="90000"/>
                  </a:lnSpc>
                  <a:spcBef>
                    <a:spcPct val="0"/>
                  </a:spcBef>
                  <a:spcAft>
                    <a:spcPct val="35000"/>
                  </a:spcAft>
                </a:pPr>
                <a:r>
                  <a:rPr lang="es-ES" sz="2000" dirty="0" smtClean="0">
                    <a:latin typeface="Times New Roman" panose="02020603050405020304" pitchFamily="18" charset="0"/>
                  </a:rPr>
                  <a:t>Personal</a:t>
                </a:r>
                <a:endParaRPr lang="es-ES" sz="2000" dirty="0">
                  <a:latin typeface="Times New Roman" panose="02020603050405020304" pitchFamily="18" charset="0"/>
                  <a:cs typeface="Times New Roman" panose="02020603050405020304" pitchFamily="18" charset="0"/>
                </a:endParaRPr>
              </a:p>
            </p:txBody>
          </p:sp>
          <p:sp>
            <p:nvSpPr>
              <p:cNvPr id="18" name="TextBox 17" descr="&quot; &quot;"/>
              <p:cNvSpPr txBox="1"/>
              <p:nvPr/>
            </p:nvSpPr>
            <p:spPr>
              <a:xfrm>
                <a:off x="5410200" y="4724400"/>
                <a:ext cx="1219200" cy="646331"/>
              </a:xfrm>
              <a:prstGeom prst="rect">
                <a:avLst/>
              </a:prstGeom>
              <a:noFill/>
            </p:spPr>
            <p:txBody>
              <a:bodyPr wrap="square" rtlCol="0">
                <a:spAutoFit/>
              </a:bodyPr>
              <a:lstStyle/>
              <a:p>
                <a:pPr lvl="0" algn="ctr" defTabSz="711200">
                  <a:lnSpc>
                    <a:spcPct val="90000"/>
                  </a:lnSpc>
                  <a:spcBef>
                    <a:spcPct val="0"/>
                  </a:spcBef>
                  <a:spcAft>
                    <a:spcPct val="35000"/>
                  </a:spcAft>
                </a:pPr>
                <a:r>
                  <a:rPr lang="es-ES" sz="2000" dirty="0" smtClean="0">
                    <a:latin typeface="Times New Roman" panose="02020603050405020304" pitchFamily="18" charset="0"/>
                  </a:rPr>
                  <a:t>Jefes de equipos</a:t>
                </a:r>
                <a:endParaRPr lang="es-ES" sz="2000" dirty="0">
                  <a:latin typeface="Times New Roman" panose="02020603050405020304" pitchFamily="18" charset="0"/>
                  <a:cs typeface="Times New Roman" panose="02020603050405020304" pitchFamily="18" charset="0"/>
                </a:endParaRPr>
              </a:p>
            </p:txBody>
          </p:sp>
        </p:grpSp>
        <p:sp>
          <p:nvSpPr>
            <p:cNvPr id="13" name="TextBox 12" descr="&quot; &quot;"/>
            <p:cNvSpPr txBox="1"/>
            <p:nvPr/>
          </p:nvSpPr>
          <p:spPr>
            <a:xfrm>
              <a:off x="2057400" y="1817783"/>
              <a:ext cx="2971800" cy="707886"/>
            </a:xfrm>
            <a:prstGeom prst="rect">
              <a:avLst/>
            </a:prstGeom>
            <a:noFill/>
          </p:spPr>
          <p:txBody>
            <a:bodyPr wrap="square" rtlCol="0">
              <a:spAutoFit/>
            </a:bodyPr>
            <a:lstStyle/>
            <a:p>
              <a:pPr lvl="0" algn="ctr"/>
              <a:r>
                <a:rPr lang="es-ES" sz="2000" dirty="0" smtClean="0">
                  <a:solidFill>
                    <a:schemeClr val="bg1"/>
                  </a:solidFill>
                  <a:latin typeface="Times New Roman" panose="02020603050405020304" pitchFamily="18" charset="0"/>
                </a:rPr>
                <a:t>¿Cómo esto hace del mundo un lugar mejor?</a:t>
              </a:r>
              <a:endParaRPr lang="es-ES" sz="2000" dirty="0">
                <a:solidFill>
                  <a:schemeClr val="bg1"/>
                </a:solidFill>
                <a:latin typeface="Times New Roman" panose="02020603050405020304" pitchFamily="18" charset="0"/>
                <a:cs typeface="Times New Roman" panose="02020603050405020304" pitchFamily="18" charset="0"/>
              </a:endParaRPr>
            </a:p>
          </p:txBody>
        </p:sp>
        <p:sp>
          <p:nvSpPr>
            <p:cNvPr id="14" name="TextBox 13" descr="&quot; &quot;"/>
            <p:cNvSpPr txBox="1"/>
            <p:nvPr/>
          </p:nvSpPr>
          <p:spPr>
            <a:xfrm>
              <a:off x="2286000" y="3048000"/>
              <a:ext cx="2667000" cy="707886"/>
            </a:xfrm>
            <a:prstGeom prst="rect">
              <a:avLst/>
            </a:prstGeom>
            <a:noFill/>
          </p:spPr>
          <p:txBody>
            <a:bodyPr wrap="square" rtlCol="0">
              <a:spAutoFit/>
            </a:bodyPr>
            <a:lstStyle/>
            <a:p>
              <a:pPr algn="ctr"/>
              <a:r>
                <a:rPr lang="es-ES" sz="2000" dirty="0" smtClean="0">
                  <a:solidFill>
                    <a:schemeClr val="bg1"/>
                  </a:solidFill>
                  <a:latin typeface="Times New Roman" panose="02020603050405020304" pitchFamily="18" charset="0"/>
                </a:rPr>
                <a:t>¿Qué necesitamos saber? </a:t>
              </a:r>
              <a:endParaRPr lang="es-ES" sz="2000" dirty="0">
                <a:solidFill>
                  <a:schemeClr val="bg1"/>
                </a:solidFill>
                <a:latin typeface="Times New Roman" panose="02020603050405020304" pitchFamily="18" charset="0"/>
                <a:cs typeface="Times New Roman" panose="02020603050405020304" pitchFamily="18" charset="0"/>
              </a:endParaRPr>
            </a:p>
          </p:txBody>
        </p:sp>
      </p:grpSp>
      <p:sp>
        <p:nvSpPr>
          <p:cNvPr id="25" name="Date Placeholder 24"/>
          <p:cNvSpPr>
            <a:spLocks noGrp="1"/>
          </p:cNvSpPr>
          <p:nvPr>
            <p:ph type="dt" sz="half" idx="2"/>
          </p:nvPr>
        </p:nvSpPr>
        <p:spPr>
          <a:xfrm>
            <a:off x="0" y="6400800"/>
            <a:ext cx="44196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2770093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dirty="0" smtClean="0"/>
              <a:t>Desafíos potenciales</a:t>
            </a:r>
            <a:endParaRPr lang="es-ES" dirty="0"/>
          </a:p>
        </p:txBody>
      </p:sp>
      <p:sp>
        <p:nvSpPr>
          <p:cNvPr id="3" name="Content Placeholder 2"/>
          <p:cNvSpPr>
            <a:spLocks noGrp="1"/>
          </p:cNvSpPr>
          <p:nvPr>
            <p:ph idx="1"/>
          </p:nvPr>
        </p:nvSpPr>
        <p:spPr/>
        <p:txBody>
          <a:bodyPr/>
          <a:lstStyle/>
          <a:p>
            <a:r>
              <a:rPr lang="es-ES" dirty="0" smtClean="0"/>
              <a:t>Falta de conocimientos clínicos</a:t>
            </a:r>
          </a:p>
          <a:p>
            <a:r>
              <a:rPr lang="es-ES" dirty="0" smtClean="0"/>
              <a:t>Falta de reconocimiento del valor de la iniciativa</a:t>
            </a:r>
          </a:p>
          <a:p>
            <a:r>
              <a:rPr lang="es-ES" dirty="0" smtClean="0"/>
              <a:t>Falta de disponibilidad para reunirse regularmente con el equipo</a:t>
            </a:r>
            <a:endParaRPr lang="es-ES" dirty="0"/>
          </a:p>
        </p:txBody>
      </p:sp>
      <p:pic>
        <p:nvPicPr>
          <p:cNvPr id="5" name="Picture 4" descr="Imagen de dos miembros del personal comunicándose de manera poco clara"/>
          <p:cNvPicPr>
            <a:picLocks noChangeAspect="1"/>
          </p:cNvPicPr>
          <p:nvPr/>
        </p:nvPicPr>
        <p:blipFill>
          <a:blip r:embed="rId3" cstate="print"/>
          <a:stretch>
            <a:fillRect/>
          </a:stretch>
        </p:blipFill>
        <p:spPr>
          <a:xfrm>
            <a:off x="2438400" y="3657600"/>
            <a:ext cx="4241800" cy="2540000"/>
          </a:xfrm>
          <a:prstGeom prst="rect">
            <a:avLst/>
          </a:prstGeom>
        </p:spPr>
      </p:pic>
      <p:sp>
        <p:nvSpPr>
          <p:cNvPr id="6" name="Date Placeholder 5"/>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2970074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ES" dirty="0" smtClean="0"/>
              <a:t>Informar a los directivos sobre los beneficios del programa y el objetivo de asociarse con los directivos</a:t>
            </a:r>
          </a:p>
          <a:p>
            <a:r>
              <a:rPr lang="es-ES" dirty="0" smtClean="0"/>
              <a:t>Expresar los roles y las responsabilidades de los directivos </a:t>
            </a:r>
          </a:p>
          <a:p>
            <a:r>
              <a:rPr lang="es-ES" dirty="0" smtClean="0"/>
              <a:t>Compartir información sobre problemas actuales</a:t>
            </a:r>
          </a:p>
          <a:p>
            <a:r>
              <a:rPr lang="es-ES" dirty="0" smtClean="0"/>
              <a:t>Pedirles a los directivos que se preparen para analizar sus propias sugerencias e inquietudes de seguridad a fin de resolverlas durante las rondas y las charlas en las reuniones</a:t>
            </a:r>
          </a:p>
          <a:p>
            <a:pPr algn="ctr"/>
            <a:endParaRPr lang="es-ES" dirty="0"/>
          </a:p>
        </p:txBody>
      </p:sp>
      <p:sp>
        <p:nvSpPr>
          <p:cNvPr id="5" name="Date Placeholder 4"/>
          <p:cNvSpPr>
            <a:spLocks noGrp="1"/>
          </p:cNvSpPr>
          <p:nvPr>
            <p:ph type="dt" sz="half" idx="2"/>
          </p:nvPr>
        </p:nvSpPr>
        <p:spPr>
          <a:xfrm>
            <a:off x="0" y="6400800"/>
            <a:ext cx="44196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2" name="Title 1"/>
          <p:cNvSpPr>
            <a:spLocks noGrp="1"/>
          </p:cNvSpPr>
          <p:nvPr>
            <p:ph type="title"/>
          </p:nvPr>
        </p:nvSpPr>
        <p:spPr/>
        <p:txBody>
          <a:bodyPr>
            <a:noAutofit/>
          </a:bodyPr>
          <a:lstStyle/>
          <a:p>
            <a:pPr lvl="0"/>
            <a:r>
              <a:rPr lang="es-ES" sz="3000" dirty="0" smtClean="0"/>
              <a:t>Herramientas para impulsar la participación de los directivos</a:t>
            </a:r>
            <a:endParaRPr lang="es-ES" sz="3000" dirty="0"/>
          </a:p>
        </p:txBody>
      </p:sp>
    </p:spTree>
    <p:extLst>
      <p:ext uri="{BB962C8B-B14F-4D97-AF65-F5344CB8AC3E}">
        <p14:creationId xmlns:p14="http://schemas.microsoft.com/office/powerpoint/2010/main" val="2367774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ES" dirty="0" smtClean="0"/>
              <a:t>Recopilar datos sobre índices actuales de infecciones en las vías urinarias por el uso de catéteres (CAUTI) y otras inquietudes de seguridad</a:t>
            </a:r>
          </a:p>
          <a:p>
            <a:r>
              <a:rPr lang="es-ES" dirty="0" smtClean="0"/>
              <a:t>Obtener una cita para reunirse con los directivos durante 1 hora</a:t>
            </a:r>
          </a:p>
          <a:p>
            <a:r>
              <a:rPr lang="es-ES" dirty="0" smtClean="0"/>
              <a:t>Realizar una “presentación” breve durante la cita que explique lo que se necesita de los directivos</a:t>
            </a:r>
          </a:p>
          <a:p>
            <a:endParaRPr lang="es-ES" dirty="0"/>
          </a:p>
        </p:txBody>
      </p:sp>
      <p:sp>
        <p:nvSpPr>
          <p:cNvPr id="5" name="Date Placeholder 4"/>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2" name="Title 1"/>
          <p:cNvSpPr>
            <a:spLocks noGrp="1"/>
          </p:cNvSpPr>
          <p:nvPr>
            <p:ph type="title"/>
          </p:nvPr>
        </p:nvSpPr>
        <p:spPr/>
        <p:txBody>
          <a:bodyPr>
            <a:noAutofit/>
          </a:bodyPr>
          <a:lstStyle/>
          <a:p>
            <a:r>
              <a:rPr lang="es-ES" sz="3000" dirty="0" smtClean="0"/>
              <a:t>Plan de acción para impulsar la participación de los directivos</a:t>
            </a:r>
            <a:endParaRPr lang="es-ES" sz="3000" dirty="0"/>
          </a:p>
        </p:txBody>
      </p:sp>
    </p:spTree>
    <p:extLst>
      <p:ext uri="{BB962C8B-B14F-4D97-AF65-F5344CB8AC3E}">
        <p14:creationId xmlns:p14="http://schemas.microsoft.com/office/powerpoint/2010/main" val="1473742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Ejercicio</a:t>
            </a:r>
            <a:endParaRPr lang="es-ES" dirty="0"/>
          </a:p>
        </p:txBody>
      </p:sp>
      <p:sp>
        <p:nvSpPr>
          <p:cNvPr id="3" name="Content Placeholder 2"/>
          <p:cNvSpPr>
            <a:spLocks noGrp="1"/>
          </p:cNvSpPr>
          <p:nvPr>
            <p:ph idx="1"/>
          </p:nvPr>
        </p:nvSpPr>
        <p:spPr/>
        <p:txBody>
          <a:bodyPr/>
          <a:lstStyle/>
          <a:p>
            <a:pPr lvl="0"/>
            <a:r>
              <a:rPr lang="es-ES" dirty="0" smtClean="0"/>
              <a:t>¿Cuáles son algunas maneras eficaces para que los directivos trabajen con el personal a fin de facilitar el cambio? </a:t>
            </a:r>
          </a:p>
          <a:p>
            <a:pPr lvl="0"/>
            <a:r>
              <a:rPr lang="es-ES" dirty="0" smtClean="0"/>
              <a:t>¿Cómo pueden utilizar esos métodos para abordar las cuestiones de seguridad que identificaron en su organización?</a:t>
            </a:r>
            <a:endParaRPr lang="es-ES" dirty="0"/>
          </a:p>
        </p:txBody>
      </p:sp>
      <p:pic>
        <p:nvPicPr>
          <p:cNvPr id="5" name="Picture 4" descr="Imagen que indica que la diapositiva contiene preguntas como ejercicio"/>
          <p:cNvPicPr>
            <a:picLocks noChangeAspect="1"/>
          </p:cNvPicPr>
          <p:nvPr/>
        </p:nvPicPr>
        <p:blipFill>
          <a:blip r:embed="rId3" cstate="print"/>
          <a:stretch>
            <a:fillRect/>
          </a:stretch>
        </p:blipFill>
        <p:spPr>
          <a:xfrm>
            <a:off x="3276600" y="3505200"/>
            <a:ext cx="1981200" cy="1981200"/>
          </a:xfrm>
          <a:prstGeom prst="rect">
            <a:avLst/>
          </a:prstGeom>
        </p:spPr>
      </p:pic>
      <p:sp>
        <p:nvSpPr>
          <p:cNvPr id="6" name="Date Placeholder 5"/>
          <p:cNvSpPr>
            <a:spLocks noGrp="1"/>
          </p:cNvSpPr>
          <p:nvPr>
            <p:ph type="dt" sz="half" idx="2"/>
          </p:nvPr>
        </p:nvSpPr>
        <p:spPr>
          <a:xfrm>
            <a:off x="0" y="6400800"/>
            <a:ext cx="44196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56227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ES" dirty="0" smtClean="0"/>
              <a:t>Es necesario que los directivos apoyen el proceso de gestión del cambio.</a:t>
            </a:r>
          </a:p>
          <a:p>
            <a:r>
              <a:rPr lang="es-ES" dirty="0" smtClean="0"/>
              <a:t>Al impulsar la participación de los directivos, los equipos del centro pueden ganar un aliado crucial para obtener los recursos necesarios para el cambio. Los directivos son esenciales para lograr lo siguiente: </a:t>
            </a:r>
          </a:p>
          <a:p>
            <a:pPr lvl="1"/>
            <a:r>
              <a:rPr lang="es-ES" dirty="0" smtClean="0"/>
              <a:t>Eliminar barreras</a:t>
            </a:r>
          </a:p>
          <a:p>
            <a:pPr lvl="1"/>
            <a:r>
              <a:rPr lang="es-ES" dirty="0" smtClean="0"/>
              <a:t>Obtener activos cuando sea necesario</a:t>
            </a:r>
          </a:p>
          <a:p>
            <a:pPr lvl="1"/>
            <a:r>
              <a:rPr lang="es-ES" dirty="0" smtClean="0"/>
              <a:t>Fortalecer al personal para tomar decisiones y realizar cambios impulsados por datos</a:t>
            </a:r>
            <a:endParaRPr lang="es-ES" dirty="0"/>
          </a:p>
        </p:txBody>
      </p:sp>
      <p:sp>
        <p:nvSpPr>
          <p:cNvPr id="5" name="Date Placeholder 4"/>
          <p:cNvSpPr>
            <a:spLocks noGrp="1"/>
          </p:cNvSpPr>
          <p:nvPr>
            <p:ph type="dt" sz="half" idx="2"/>
          </p:nvPr>
        </p:nvSpPr>
        <p:spPr>
          <a:xfrm>
            <a:off x="0" y="6400800"/>
            <a:ext cx="4191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
        <p:nvSpPr>
          <p:cNvPr id="2" name="Title 1"/>
          <p:cNvSpPr>
            <a:spLocks noGrp="1"/>
          </p:cNvSpPr>
          <p:nvPr>
            <p:ph type="title"/>
          </p:nvPr>
        </p:nvSpPr>
        <p:spPr/>
        <p:txBody>
          <a:bodyPr/>
          <a:lstStyle/>
          <a:p>
            <a:pPr lvl="0"/>
            <a:r>
              <a:rPr lang="es-ES" dirty="0" smtClean="0"/>
              <a:t>Revisión de conceptos clave</a:t>
            </a:r>
            <a:endParaRPr lang="es-ES" dirty="0"/>
          </a:p>
        </p:txBody>
      </p:sp>
    </p:spTree>
    <p:extLst>
      <p:ext uri="{BB962C8B-B14F-4D97-AF65-F5344CB8AC3E}">
        <p14:creationId xmlns:p14="http://schemas.microsoft.com/office/powerpoint/2010/main" val="1726523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8763000" cy="838201"/>
          </a:xfrm>
          <a:prstGeom prst="rect">
            <a:avLst/>
          </a:prstGeom>
        </p:spPr>
        <p:txBody>
          <a:bodyPr>
            <a:noAutofit/>
          </a:bodyPr>
          <a:lstStyle/>
          <a:p>
            <a:r>
              <a:rPr lang="es-ES" sz="3000" dirty="0" smtClean="0"/>
              <a:t>¿En qué consiste la participación de los directivos¹?</a:t>
            </a:r>
            <a:endParaRPr lang="es-ES" sz="3000" dirty="0"/>
          </a:p>
        </p:txBody>
      </p:sp>
      <p:sp>
        <p:nvSpPr>
          <p:cNvPr id="3" name="Content Placeholder 2"/>
          <p:cNvSpPr>
            <a:spLocks noGrp="1"/>
          </p:cNvSpPr>
          <p:nvPr>
            <p:ph idx="1"/>
          </p:nvPr>
        </p:nvSpPr>
        <p:spPr>
          <a:xfrm>
            <a:off x="628650" y="1124712"/>
            <a:ext cx="4705350" cy="5052251"/>
          </a:xfrm>
        </p:spPr>
        <p:txBody>
          <a:bodyPr>
            <a:normAutofit/>
          </a:bodyPr>
          <a:lstStyle/>
          <a:p>
            <a:pPr fontAlgn="ctr">
              <a:spcAft>
                <a:spcPts val="1200"/>
              </a:spcAft>
            </a:pPr>
            <a:r>
              <a:rPr lang="es-ES" dirty="0" smtClean="0"/>
              <a:t>Escuchar</a:t>
            </a:r>
          </a:p>
          <a:p>
            <a:pPr fontAlgn="ctr">
              <a:spcAft>
                <a:spcPts val="1200"/>
              </a:spcAft>
            </a:pPr>
            <a:r>
              <a:rPr lang="es-ES" dirty="0" smtClean="0"/>
              <a:t>Aprender</a:t>
            </a:r>
          </a:p>
          <a:p>
            <a:pPr fontAlgn="ctr">
              <a:spcAft>
                <a:spcPts val="1200"/>
              </a:spcAft>
            </a:pPr>
            <a:r>
              <a:rPr lang="es-ES" dirty="0" smtClean="0"/>
              <a:t>Asociarse con el personal</a:t>
            </a:r>
          </a:p>
          <a:p>
            <a:pPr fontAlgn="ctr">
              <a:spcAft>
                <a:spcPts val="1200"/>
              </a:spcAft>
            </a:pPr>
            <a:r>
              <a:rPr lang="es-ES" dirty="0" smtClean="0"/>
              <a:t>Establecer metas para el equipo</a:t>
            </a:r>
          </a:p>
          <a:p>
            <a:pPr fontAlgn="ctr">
              <a:spcAft>
                <a:spcPts val="1200"/>
              </a:spcAft>
            </a:pPr>
            <a:r>
              <a:rPr lang="es-ES" dirty="0" smtClean="0"/>
              <a:t>Facilitar el progreso hacia las metas</a:t>
            </a:r>
          </a:p>
          <a:p>
            <a:pPr fontAlgn="ctr">
              <a:spcAft>
                <a:spcPts val="1200"/>
              </a:spcAft>
            </a:pPr>
            <a:r>
              <a:rPr lang="es-ES" dirty="0" smtClean="0"/>
              <a:t>Eliminar las barreras identificadas</a:t>
            </a:r>
          </a:p>
          <a:p>
            <a:endParaRPr lang="es-ES" dirty="0" smtClean="0"/>
          </a:p>
          <a:p>
            <a:endParaRPr lang="es-ES" dirty="0"/>
          </a:p>
        </p:txBody>
      </p:sp>
      <p:pic>
        <p:nvPicPr>
          <p:cNvPr id="5" name="Picture 4" descr="La imagen muestra a dos directivos."/>
          <p:cNvPicPr>
            <a:picLocks noChangeAspect="1"/>
          </p:cNvPicPr>
          <p:nvPr/>
        </p:nvPicPr>
        <p:blipFill>
          <a:blip r:embed="rId3" cstate="print"/>
          <a:stretch>
            <a:fillRect/>
          </a:stretch>
        </p:blipFill>
        <p:spPr>
          <a:xfrm>
            <a:off x="6228080" y="1600200"/>
            <a:ext cx="2032000" cy="3162300"/>
          </a:xfrm>
          <a:prstGeom prst="rect">
            <a:avLst/>
          </a:prstGeom>
        </p:spPr>
      </p:pic>
      <p:sp>
        <p:nvSpPr>
          <p:cNvPr id="6" name="Date Placeholder 5"/>
          <p:cNvSpPr>
            <a:spLocks noGrp="1"/>
          </p:cNvSpPr>
          <p:nvPr>
            <p:ph type="dt" sz="half" idx="2"/>
          </p:nvPr>
        </p:nvSpPr>
        <p:spPr>
          <a:xfrm>
            <a:off x="0" y="6400800"/>
            <a:ext cx="44958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1920875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dirty="0" smtClean="0"/>
              <a:t>Referencias</a:t>
            </a:r>
            <a:endParaRPr lang="es-ES" dirty="0"/>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pPr marL="514350" indent="-514350">
              <a:buFont typeface="+mj-lt"/>
              <a:buAutoNum type="arabicPeriod"/>
            </a:pPr>
            <a:r>
              <a:rPr lang="es-ES" sz="1800" dirty="0" smtClean="0"/>
              <a:t>Engage the Senior Executive module, CUSP Toolkit. Rockville, MD: Agency for Healthcare Research and Quality. </a:t>
            </a:r>
            <a:r>
              <a:rPr lang="es-ES" sz="1800" dirty="0" smtClean="0">
                <a:hlinkClick r:id="rId3"/>
              </a:rPr>
              <a:t>http://www.ahrq.gov/professionals/education/curriculum-tools/cusptoolkit/modules/engage/index.html</a:t>
            </a:r>
            <a:r>
              <a:rPr lang="es-ES" sz="1800" dirty="0" smtClean="0"/>
              <a:t>.</a:t>
            </a:r>
          </a:p>
          <a:p>
            <a:pPr marL="514350" indent="-514350">
              <a:buFont typeface="+mj-lt"/>
              <a:buAutoNum type="arabicPeriod"/>
            </a:pPr>
            <a:r>
              <a:rPr lang="es-ES" sz="1800" dirty="0" smtClean="0"/>
              <a:t>Kouzes JM, Posner BZ. The Leadership Challenge. San Francisco: John Wiley &amp; Sons; 2007.</a:t>
            </a:r>
          </a:p>
          <a:p>
            <a:pPr marL="514350" indent="-514350">
              <a:buFont typeface="+mj-lt"/>
              <a:buAutoNum type="arabicPeriod"/>
            </a:pPr>
            <a:r>
              <a:rPr lang="es-ES" sz="1800" dirty="0" smtClean="0"/>
              <a:t>Bowers N, Nolet K, Roberts,  E, et al. Implementing Change in Long-Term Care: A Practical Guide to Transformation. University Wisconsin–Madison, School of Nursing; 2007. </a:t>
            </a:r>
            <a:r>
              <a:rPr lang="es-ES" sz="1800" dirty="0" smtClean="0">
                <a:hlinkClick r:id="rId4"/>
              </a:rPr>
              <a:t>https://www.nhqualitycampaign.org/files/Implementation_Manual_Part_1_Attachments_1_and_2.pdf</a:t>
            </a:r>
            <a:r>
              <a:rPr lang="es-ES" sz="1800" dirty="0" smtClean="0"/>
              <a:t>. </a:t>
            </a:r>
          </a:p>
          <a:p>
            <a:pPr marL="514350" indent="-514350">
              <a:buFont typeface="Arial"/>
              <a:buAutoNum type="arabicPeriod"/>
            </a:pPr>
            <a:r>
              <a:rPr lang="es-ES" sz="1800" dirty="0" smtClean="0"/>
              <a:t>Patterson K, Grenny J, McMillan R, et al. Crucial Conversations. New York: McGraw-Hill; 2012.</a:t>
            </a:r>
          </a:p>
          <a:p>
            <a:pPr marL="514350" indent="-514350">
              <a:buFont typeface="Arial" panose="020B0604020202020204" pitchFamily="34" charset="0"/>
              <a:buAutoNum type="arabicPeriod"/>
            </a:pPr>
            <a:r>
              <a:rPr lang="es-ES" sz="1800" dirty="0" smtClean="0"/>
              <a:t>Pronovost PJ, Berenholtz SM, Goeschel CA, et al. Creating high reliability in health care organizations. Health Services Research. 2006;41(4 pt. 2):1599-1617. PMID: 16898981.</a:t>
            </a:r>
          </a:p>
          <a:p>
            <a:pPr marL="514350" indent="-514350">
              <a:buFont typeface="Arial" panose="020B0604020202020204" pitchFamily="34" charset="0"/>
              <a:buAutoNum type="arabicPeriod"/>
            </a:pPr>
            <a:r>
              <a:rPr lang="es-ES" sz="1800" dirty="0" smtClean="0"/>
              <a:t>Brigham and Women’s Hospital. Other Patient Safety Initiatives - Safety Matters: Executive WalkRounds, Quality of Patient Care. Boston, MA: Brigham and Women’s Hospital. </a:t>
            </a:r>
            <a:r>
              <a:rPr lang="es-ES" sz="1800" dirty="0" smtClean="0">
                <a:hlinkClick r:id="rId5"/>
              </a:rPr>
              <a:t>http://www.brighamandwomens.org/about_bwh/quality/walk_rounds.aspx</a:t>
            </a:r>
            <a:r>
              <a:rPr lang="es-ES" sz="1800" dirty="0" smtClean="0"/>
              <a:t>. Fecha de acceso: 22 de septiembre de 2014. </a:t>
            </a:r>
          </a:p>
          <a:p>
            <a:pPr marL="514350" indent="-514350">
              <a:buFont typeface="Arial" panose="020B0604020202020204" pitchFamily="34" charset="0"/>
              <a:buAutoNum type="arabicPeriod"/>
            </a:pPr>
            <a:r>
              <a:rPr lang="es-ES" sz="1800" dirty="0" smtClean="0"/>
              <a:t>Frankel A, Leonard M, Simmonds T, et al. The Essential Guide for Patient Safety Officers. Chicago: Joint Commission Resources with the Institute for Healthcare Improvement; 2008.</a:t>
            </a:r>
            <a:endParaRPr lang="es-ES" sz="1800" dirty="0"/>
          </a:p>
        </p:txBody>
      </p:sp>
      <p:sp>
        <p:nvSpPr>
          <p:cNvPr id="5" name="Date Placeholder 4"/>
          <p:cNvSpPr>
            <a:spLocks noGrp="1"/>
          </p:cNvSpPr>
          <p:nvPr>
            <p:ph type="dt" sz="half" idx="2"/>
          </p:nvPr>
        </p:nvSpPr>
        <p:spPr>
          <a:xfrm>
            <a:off x="0" y="6400800"/>
            <a:ext cx="43434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2392555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14"/>
            <a:ext cx="9144000" cy="838201"/>
          </a:xfrm>
        </p:spPr>
        <p:txBody>
          <a:bodyPr>
            <a:noAutofit/>
          </a:bodyPr>
          <a:lstStyle/>
          <a:p>
            <a:r>
              <a:rPr lang="es-ES" sz="3000" dirty="0" smtClean="0"/>
              <a:t>¿Por qué es importante la participación de los directivos?</a:t>
            </a:r>
            <a:endParaRPr lang="es-ES" sz="3000" dirty="0"/>
          </a:p>
        </p:txBody>
      </p:sp>
      <p:sp>
        <p:nvSpPr>
          <p:cNvPr id="3" name="Content Placeholder 2"/>
          <p:cNvSpPr>
            <a:spLocks noGrp="1"/>
          </p:cNvSpPr>
          <p:nvPr>
            <p:ph idx="1"/>
          </p:nvPr>
        </p:nvSpPr>
        <p:spPr>
          <a:xfrm>
            <a:off x="628650" y="1124712"/>
            <a:ext cx="4781550" cy="5052251"/>
          </a:xfrm>
        </p:spPr>
        <p:txBody>
          <a:bodyPr/>
          <a:lstStyle/>
          <a:p>
            <a:r>
              <a:rPr lang="es-ES" dirty="0" smtClean="0"/>
              <a:t>Valida la importancia del proyecto.</a:t>
            </a:r>
          </a:p>
          <a:p>
            <a:r>
              <a:rPr lang="es-ES" dirty="0" smtClean="0"/>
              <a:t>Demuestra el apoyo de los directivos para garantizar la seguridad de los residentes y del personal.</a:t>
            </a:r>
          </a:p>
          <a:p>
            <a:r>
              <a:rPr lang="es-ES" dirty="0" smtClean="0"/>
              <a:t>Aumenta la motivación del personal y su aceptación del proyecto.</a:t>
            </a:r>
          </a:p>
          <a:p>
            <a:r>
              <a:rPr lang="es-ES" dirty="0" smtClean="0"/>
              <a:t>Promueve la responsabilidad de las metas del proyecto.</a:t>
            </a:r>
            <a:endParaRPr lang="es-ES" dirty="0"/>
          </a:p>
        </p:txBody>
      </p:sp>
      <p:pic>
        <p:nvPicPr>
          <p:cNvPr id="5" name="Picture 4" descr="La imagen muestra a miembros del personal."/>
          <p:cNvPicPr>
            <a:picLocks noChangeAspect="1"/>
          </p:cNvPicPr>
          <p:nvPr/>
        </p:nvPicPr>
        <p:blipFill>
          <a:blip r:embed="rId3" cstate="print"/>
          <a:stretch>
            <a:fillRect/>
          </a:stretch>
        </p:blipFill>
        <p:spPr>
          <a:xfrm>
            <a:off x="5638800" y="2133600"/>
            <a:ext cx="2971800" cy="2446176"/>
          </a:xfrm>
          <a:prstGeom prst="rect">
            <a:avLst/>
          </a:prstGeom>
        </p:spPr>
      </p:pic>
      <p:sp>
        <p:nvSpPr>
          <p:cNvPr id="6" name="Date Placeholder 5"/>
          <p:cNvSpPr>
            <a:spLocks noGrp="1"/>
          </p:cNvSpPr>
          <p:nvPr>
            <p:ph type="dt" sz="half" idx="2"/>
          </p:nvPr>
        </p:nvSpPr>
        <p:spPr>
          <a:xfrm>
            <a:off x="0" y="6400800"/>
            <a:ext cx="42672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757295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Características de los directivos</a:t>
            </a:r>
            <a:endParaRPr lang="es-ES" dirty="0"/>
          </a:p>
        </p:txBody>
      </p:sp>
      <p:sp>
        <p:nvSpPr>
          <p:cNvPr id="3" name="Content Placeholder 2"/>
          <p:cNvSpPr>
            <a:spLocks noGrp="1"/>
          </p:cNvSpPr>
          <p:nvPr>
            <p:ph idx="1"/>
          </p:nvPr>
        </p:nvSpPr>
        <p:spPr>
          <a:xfrm>
            <a:off x="628650" y="1124712"/>
            <a:ext cx="4781550" cy="5052251"/>
          </a:xfrm>
        </p:spPr>
        <p:txBody>
          <a:bodyPr/>
          <a:lstStyle/>
          <a:p>
            <a:r>
              <a:rPr lang="es-ES" dirty="0" smtClean="0"/>
              <a:t>Los directivos pueden pertenecer al área clínica o administrativa.</a:t>
            </a:r>
          </a:p>
          <a:p>
            <a:r>
              <a:rPr lang="es-ES" dirty="0" smtClean="0"/>
              <a:t>Participan activamente.</a:t>
            </a:r>
          </a:p>
          <a:p>
            <a:r>
              <a:rPr lang="es-ES" dirty="0" smtClean="0"/>
              <a:t>Se interesan por la seguridad de los residentes.</a:t>
            </a:r>
          </a:p>
          <a:p>
            <a:r>
              <a:rPr lang="es-ES" dirty="0" smtClean="0"/>
              <a:t>Están dispuestos a escuchar, aprender y trabajar con el personal para mejorar la seguridad de los pacientes y la calidad del cuidado de la salud en el centro.</a:t>
            </a:r>
          </a:p>
          <a:p>
            <a:endParaRPr lang="es-ES" dirty="0"/>
          </a:p>
        </p:txBody>
      </p:sp>
      <p:pic>
        <p:nvPicPr>
          <p:cNvPr id="5" name="Picture 4" descr="Miembros del personal sentados alrededor de una mesa"/>
          <p:cNvPicPr>
            <a:picLocks noChangeAspect="1"/>
          </p:cNvPicPr>
          <p:nvPr/>
        </p:nvPicPr>
        <p:blipFill>
          <a:blip r:embed="rId3" cstate="print"/>
          <a:stretch>
            <a:fillRect/>
          </a:stretch>
        </p:blipFill>
        <p:spPr>
          <a:xfrm>
            <a:off x="6019800" y="1828800"/>
            <a:ext cx="2514600" cy="2989709"/>
          </a:xfrm>
          <a:prstGeom prst="rect">
            <a:avLst/>
          </a:prstGeom>
        </p:spPr>
      </p:pic>
      <p:sp>
        <p:nvSpPr>
          <p:cNvPr id="6" name="Date Placeholder 5"/>
          <p:cNvSpPr>
            <a:spLocks noGrp="1"/>
          </p:cNvSpPr>
          <p:nvPr>
            <p:ph type="dt" sz="half" idx="2"/>
          </p:nvPr>
        </p:nvSpPr>
        <p:spPr>
          <a:xfrm>
            <a:off x="0" y="6400800"/>
            <a:ext cx="45720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4254368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sz="4000" dirty="0" smtClean="0"/>
              <a:t>Modelos de liderazgo²</a:t>
            </a:r>
            <a:endParaRPr lang="es-ES" sz="4000" dirty="0"/>
          </a:p>
        </p:txBody>
      </p:sp>
      <p:graphicFrame>
        <p:nvGraphicFramePr>
          <p:cNvPr id="4" name="Content Placeholder 3" descr="La tabla muestra lo que hace un directivo para demostrar liderazgo, en comparación con cómo un directivo demuestra liderazgo."/>
          <p:cNvGraphicFramePr>
            <a:graphicFrameLocks noGrp="1"/>
          </p:cNvGraphicFramePr>
          <p:nvPr>
            <p:ph idx="1"/>
            <p:extLst>
              <p:ext uri="{D42A27DB-BD31-4B8C-83A1-F6EECF244321}">
                <p14:modId xmlns:p14="http://schemas.microsoft.com/office/powerpoint/2010/main" val="2716020174"/>
              </p:ext>
            </p:extLst>
          </p:nvPr>
        </p:nvGraphicFramePr>
        <p:xfrm>
          <a:off x="609600" y="1295400"/>
          <a:ext cx="8001000" cy="4414520"/>
        </p:xfrm>
        <a:graphic>
          <a:graphicData uri="http://schemas.openxmlformats.org/drawingml/2006/table">
            <a:tbl>
              <a:tblPr firstRow="1" bandRow="1">
                <a:tableStyleId>{21E4AEA4-8DFA-4A89-87EB-49C32662AFE0}</a:tableStyleId>
              </a:tblPr>
              <a:tblGrid>
                <a:gridCol w="373380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426720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tblGrid>
              <a:tr h="604520">
                <a:tc>
                  <a:txBody>
                    <a:bodyPr/>
                    <a:lstStyle/>
                    <a:p>
                      <a:r>
                        <a:rPr lang="en-US" sz="2400" u="sng" dirty="0" smtClean="0">
                          <a:latin typeface="Times New Roman" panose="02020603050405020304" pitchFamily="18" charset="0"/>
                        </a:rPr>
                        <a:t>¿Qué</a:t>
                      </a:r>
                      <a:r>
                        <a:rPr lang="en-US" sz="2400" dirty="0" smtClean="0">
                          <a:latin typeface="Times New Roman" panose="02020603050405020304" pitchFamily="18" charset="0"/>
                        </a:rPr>
                        <a:t> hace un directivo?</a:t>
                      </a:r>
                      <a:endParaRPr lang="es-ES" sz="2400" b="1" dirty="0">
                        <a:latin typeface="Times New Roman" panose="02020603050405020304" pitchFamily="18" charset="0"/>
                        <a:cs typeface="Times New Roman" panose="02020603050405020304" pitchFamily="18" charset="0"/>
                      </a:endParaRPr>
                    </a:p>
                  </a:txBody>
                  <a:tcPr/>
                </a:tc>
                <a:tc>
                  <a:txBody>
                    <a:bodyPr/>
                    <a:lstStyle/>
                    <a:p>
                      <a:r>
                        <a:rPr lang="en-US" sz="2400" u="sng" dirty="0" smtClean="0">
                          <a:latin typeface="Times New Roman" panose="02020603050405020304" pitchFamily="18" charset="0"/>
                        </a:rPr>
                        <a:t>¿Cómo</a:t>
                      </a:r>
                      <a:r>
                        <a:rPr lang="en-US" sz="2400" dirty="0" smtClean="0">
                          <a:latin typeface="Times New Roman" panose="02020603050405020304" pitchFamily="18" charset="0"/>
                        </a:rPr>
                        <a:t> lo hace un directivo?</a:t>
                      </a:r>
                      <a:endParaRPr lang="es-ES" sz="2400" b="1"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370840">
                <a:tc>
                  <a:txBody>
                    <a:bodyPr/>
                    <a:lstStyle/>
                    <a:p>
                      <a:r>
                        <a:rPr lang="en-US" sz="2000" dirty="0" smtClean="0">
                          <a:latin typeface="Times New Roman" panose="02020603050405020304" pitchFamily="18" charset="0"/>
                        </a:rPr>
                        <a:t>Mostrar el camino</a:t>
                      </a:r>
                      <a:endParaRPr lang="es-E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rPr>
                        <a:t>Comunicación eficaz</a:t>
                      </a:r>
                      <a:endParaRPr lang="es-ES" sz="2000"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370840">
                <a:tc>
                  <a:txBody>
                    <a:bodyPr/>
                    <a:lstStyle/>
                    <a:p>
                      <a:r>
                        <a:rPr lang="en-US" sz="2000" dirty="0" smtClean="0">
                          <a:latin typeface="Times New Roman" panose="02020603050405020304" pitchFamily="18" charset="0"/>
                        </a:rPr>
                        <a:t>Inspirar una visión compartida</a:t>
                      </a:r>
                      <a:endParaRPr lang="es-E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rPr>
                        <a:t>Alinear esfuerzos y prioridades</a:t>
                      </a:r>
                    </a:p>
                    <a:p>
                      <a:r>
                        <a:rPr lang="en-US" sz="2000" baseline="0" dirty="0" smtClean="0">
                          <a:latin typeface="Times New Roman" panose="02020603050405020304" pitchFamily="18" charset="0"/>
                        </a:rPr>
                        <a:t>Entender y apoyar el trabajo para el cambio</a:t>
                      </a:r>
                      <a:endParaRPr lang="es-ES" sz="2000"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370840">
                <a:tc>
                  <a:txBody>
                    <a:bodyPr/>
                    <a:lstStyle/>
                    <a:p>
                      <a:r>
                        <a:rPr lang="en-US" sz="2000" dirty="0" smtClean="0">
                          <a:latin typeface="Times New Roman" panose="02020603050405020304" pitchFamily="18" charset="0"/>
                        </a:rPr>
                        <a:t>Desafiar el proceso</a:t>
                      </a:r>
                      <a:endParaRPr lang="es-E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rPr>
                        <a:t>Escuchar y aprender mediante reuniones de equipo regulares</a:t>
                      </a:r>
                      <a:endParaRPr lang="es-ES" sz="2000"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370840">
                <a:tc>
                  <a:txBody>
                    <a:bodyPr/>
                    <a:lstStyle/>
                    <a:p>
                      <a:r>
                        <a:rPr lang="en-US" sz="2000" dirty="0" smtClean="0">
                          <a:latin typeface="Times New Roman" panose="02020603050405020304" pitchFamily="18" charset="0"/>
                        </a:rPr>
                        <a:t>Capacitar a los demás para actuar</a:t>
                      </a:r>
                      <a:endParaRPr lang="es-E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rPr>
                        <a:t>Colaborar con los demás</a:t>
                      </a:r>
                    </a:p>
                    <a:p>
                      <a:r>
                        <a:rPr lang="en-US" sz="2000" dirty="0" smtClean="0">
                          <a:latin typeface="Times New Roman" panose="02020603050405020304" pitchFamily="18" charset="0"/>
                        </a:rPr>
                        <a:t>Garantizar la responsabilidad del proyecto</a:t>
                      </a:r>
                      <a:endParaRPr lang="es-ES" sz="2000"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0">
                <a:tc>
                  <a:txBody>
                    <a:bodyPr/>
                    <a:lstStyle/>
                    <a:p>
                      <a:r>
                        <a:rPr lang="en-US" sz="2000" dirty="0" smtClean="0">
                          <a:latin typeface="Times New Roman" panose="02020603050405020304" pitchFamily="18" charset="0"/>
                        </a:rPr>
                        <a:t>Dar aliento</a:t>
                      </a:r>
                      <a:endParaRPr lang="es-E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rPr>
                        <a:t>Determinar el éxito del proyecto</a:t>
                      </a:r>
                    </a:p>
                    <a:p>
                      <a:r>
                        <a:rPr lang="en-US" sz="2000" baseline="0" dirty="0" smtClean="0">
                          <a:latin typeface="Times New Roman" panose="02020603050405020304" pitchFamily="18" charset="0"/>
                        </a:rPr>
                        <a:t>Recompensar y reconocer</a:t>
                      </a:r>
                      <a:endParaRPr lang="es-ES" sz="2000" dirty="0">
                        <a:latin typeface="Times New Roman" panose="02020603050405020304" pitchFamily="18" charset="0"/>
                        <a:cs typeface="Times New Roman" panose="02020603050405020304" pitchFamily="18" charset="0"/>
                      </a:endParaRPr>
                    </a:p>
                  </a:txBody>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bl>
          </a:graphicData>
        </a:graphic>
      </p:graphicFrame>
      <p:sp>
        <p:nvSpPr>
          <p:cNvPr id="5" name="Date Placeholder 4"/>
          <p:cNvSpPr>
            <a:spLocks noGrp="1"/>
          </p:cNvSpPr>
          <p:nvPr>
            <p:ph type="dt" sz="half" idx="2"/>
          </p:nvPr>
        </p:nvSpPr>
        <p:spPr>
          <a:xfrm>
            <a:off x="0" y="6400800"/>
            <a:ext cx="44196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832403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5"/>
            <a:ext cx="7886700" cy="813816"/>
          </a:xfrm>
          <a:prstGeom prst="rect">
            <a:avLst/>
          </a:prstGeom>
        </p:spPr>
        <p:txBody>
          <a:bodyPr>
            <a:noAutofit/>
          </a:bodyPr>
          <a:lstStyle/>
          <a:p>
            <a:r>
              <a:rPr lang="es-ES" sz="2900" dirty="0" smtClean="0"/>
              <a:t>Las cinco prácticas y los </a:t>
            </a:r>
            <a:br>
              <a:rPr lang="es-ES" sz="2900" dirty="0" smtClean="0"/>
            </a:br>
            <a:r>
              <a:rPr lang="es-ES" sz="2900" dirty="0" smtClean="0"/>
              <a:t>diez compromisos del liderazgo²</a:t>
            </a:r>
            <a:endParaRPr lang="es-ES" sz="2900" dirty="0"/>
          </a:p>
        </p:txBody>
      </p:sp>
      <p:graphicFrame>
        <p:nvGraphicFramePr>
          <p:cNvPr id="4" name="Content Placeholder 3" descr="La tabla muestra las cinco prácticas del liderazgo y cómo se alinean con los diez compromisos del liderazgo."/>
          <p:cNvGraphicFramePr>
            <a:graphicFrameLocks noGrp="1"/>
          </p:cNvGraphicFramePr>
          <p:nvPr>
            <p:ph idx="1"/>
            <p:extLst>
              <p:ext uri="{D42A27DB-BD31-4B8C-83A1-F6EECF244321}">
                <p14:modId xmlns:p14="http://schemas.microsoft.com/office/powerpoint/2010/main" val="921425638"/>
              </p:ext>
            </p:extLst>
          </p:nvPr>
        </p:nvGraphicFramePr>
        <p:xfrm>
          <a:off x="304800" y="1122680"/>
          <a:ext cx="8534400" cy="4973320"/>
        </p:xfrm>
        <a:graphic>
          <a:graphicData uri="http://schemas.openxmlformats.org/drawingml/2006/table">
            <a:tbl>
              <a:tblPr firstRow="1" bandRow="1">
                <a:tableStyleId>{7DF18680-E054-41AD-8BC1-D1AEF772440D}</a:tableStyleId>
              </a:tblPr>
              <a:tblGrid>
                <a:gridCol w="152400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701040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tblGrid>
              <a:tr h="370840">
                <a:tc>
                  <a:txBody>
                    <a:bodyPr/>
                    <a:lstStyle/>
                    <a:p>
                      <a:r>
                        <a:rPr lang="en-US" sz="1700" dirty="0" smtClean="0">
                          <a:latin typeface="Times New Roman" panose="02020603050405020304" pitchFamily="18" charset="0"/>
                        </a:rPr>
                        <a:t>Práctica</a:t>
                      </a:r>
                      <a:endParaRPr lang="es-ES" sz="1700" dirty="0">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r>
                        <a:rPr lang="en-US" sz="1700" dirty="0" smtClean="0">
                          <a:latin typeface="Times New Roman" panose="02020603050405020304" pitchFamily="18" charset="0"/>
                        </a:rPr>
                        <a:t>Compromiso</a:t>
                      </a:r>
                      <a:endParaRPr lang="es-ES" sz="1700" dirty="0">
                        <a:latin typeface="Times New Roman" panose="02020603050405020304" pitchFamily="18" charset="0"/>
                        <a:cs typeface="Times New Roman" panose="02020603050405020304" pitchFamily="18" charset="0"/>
                      </a:endParaRPr>
                    </a:p>
                  </a:txBody>
                  <a:tcPr>
                    <a:solidFill>
                      <a:schemeClr val="accent1">
                        <a:lumMod val="75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370840">
                <a:tc>
                  <a:txBody>
                    <a:bodyPr/>
                    <a:lstStyle/>
                    <a:p>
                      <a:r>
                        <a:rPr lang="en-US" sz="1700" dirty="0" smtClean="0">
                          <a:solidFill>
                            <a:schemeClr val="accent1">
                              <a:lumMod val="75000"/>
                            </a:schemeClr>
                          </a:solidFill>
                          <a:latin typeface="Times New Roman" panose="02020603050405020304" pitchFamily="18" charset="0"/>
                        </a:rPr>
                        <a:t>Mostrar el camino</a:t>
                      </a:r>
                      <a:endParaRPr lang="es-ES" sz="17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700" b="0" i="0" kern="1200" dirty="0" smtClean="0">
                          <a:solidFill>
                            <a:schemeClr val="accent1">
                              <a:lumMod val="75000"/>
                            </a:schemeClr>
                          </a:solidFill>
                          <a:effectLst/>
                          <a:latin typeface="Times New Roman" panose="02020603050405020304" pitchFamily="18" charset="0"/>
                        </a:rPr>
                        <a:t>1. Hacerse oír definiendo sus valores personales </a:t>
                      </a:r>
                      <a:r>
                        <a:rPr sz="1700" dirty="0"/>
                        <a:t/>
                      </a:r>
                      <a:br>
                        <a:rPr sz="1700" dirty="0"/>
                      </a:br>
                      <a:r>
                        <a:rPr lang="en-US" sz="1700" b="0" i="0" kern="1200" dirty="0" smtClean="0">
                          <a:solidFill>
                            <a:schemeClr val="accent1">
                              <a:lumMod val="75000"/>
                            </a:schemeClr>
                          </a:solidFill>
                          <a:effectLst/>
                          <a:latin typeface="Times New Roman" panose="02020603050405020304" pitchFamily="18" charset="0"/>
                        </a:rPr>
                        <a:t>2. Dar el ejemplo alineando las acciones con los valores compartidos</a:t>
                      </a:r>
                      <a:endParaRPr lang="es-ES" sz="17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370840">
                <a:tc>
                  <a:txBody>
                    <a:bodyPr/>
                    <a:lstStyle/>
                    <a:p>
                      <a:r>
                        <a:rPr lang="en-US" sz="1700" dirty="0" smtClean="0">
                          <a:solidFill>
                            <a:schemeClr val="accent6">
                              <a:lumMod val="75000"/>
                            </a:schemeClr>
                          </a:solidFill>
                          <a:latin typeface="Times New Roman" panose="02020603050405020304" pitchFamily="18" charset="0"/>
                        </a:rPr>
                        <a:t>Inspirar una visión compartida</a:t>
                      </a:r>
                      <a:endParaRPr lang="es-ES" sz="1700" dirty="0">
                        <a:solidFill>
                          <a:schemeClr val="accent6">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700" b="0" i="0" kern="1200" dirty="0" smtClean="0">
                          <a:solidFill>
                            <a:schemeClr val="accent6">
                              <a:lumMod val="75000"/>
                            </a:schemeClr>
                          </a:solidFill>
                          <a:effectLst/>
                          <a:latin typeface="Times New Roman" panose="02020603050405020304" pitchFamily="18" charset="0"/>
                        </a:rPr>
                        <a:t>3. Visualizar el futuro imaginando actividades emocionantes y fortalecedoras </a:t>
                      </a:r>
                      <a:r>
                        <a:rPr sz="1700" dirty="0"/>
                        <a:t/>
                      </a:r>
                      <a:br>
                        <a:rPr sz="1700" dirty="0"/>
                      </a:br>
                      <a:r>
                        <a:rPr lang="en-US" sz="1700" b="0" i="0" kern="1200" dirty="0" smtClean="0">
                          <a:solidFill>
                            <a:schemeClr val="accent6">
                              <a:lumMod val="75000"/>
                            </a:schemeClr>
                          </a:solidFill>
                          <a:effectLst/>
                          <a:latin typeface="Times New Roman" panose="02020603050405020304" pitchFamily="18" charset="0"/>
                        </a:rPr>
                        <a:t>4. Conseguir el apoyo de los demás para trabajar en pos de una visión común apelando a las aspiraciones compartidas</a:t>
                      </a:r>
                      <a:endParaRPr lang="es-ES" sz="1700" dirty="0">
                        <a:solidFill>
                          <a:schemeClr val="accent6">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1016000">
                <a:tc>
                  <a:txBody>
                    <a:bodyPr/>
                    <a:lstStyle/>
                    <a:p>
                      <a:r>
                        <a:rPr lang="en-US" sz="1700" dirty="0" smtClean="0">
                          <a:solidFill>
                            <a:schemeClr val="accent4">
                              <a:lumMod val="75000"/>
                            </a:schemeClr>
                          </a:solidFill>
                          <a:latin typeface="Times New Roman" panose="02020603050405020304" pitchFamily="18" charset="0"/>
                        </a:rPr>
                        <a:t>Desafiar el proceso</a:t>
                      </a:r>
                      <a:endParaRPr lang="es-ES" sz="1700" dirty="0">
                        <a:solidFill>
                          <a:schemeClr val="accent4">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700" b="0" i="0" kern="1200" dirty="0" smtClean="0">
                          <a:solidFill>
                            <a:schemeClr val="accent4">
                              <a:lumMod val="75000"/>
                            </a:schemeClr>
                          </a:solidFill>
                          <a:effectLst/>
                          <a:latin typeface="Times New Roman" panose="02020603050405020304" pitchFamily="18" charset="0"/>
                        </a:rPr>
                        <a:t>5. Buscar oportunidades tratando de encontrar maneras nuevas de cambiar, crecer y mejorar </a:t>
                      </a:r>
                      <a:r>
                        <a:rPr sz="1700" dirty="0"/>
                        <a:t/>
                      </a:r>
                      <a:br>
                        <a:rPr sz="1700" dirty="0"/>
                      </a:br>
                      <a:r>
                        <a:rPr lang="en-US" sz="1700" b="0" i="0" kern="1200" dirty="0" smtClean="0">
                          <a:solidFill>
                            <a:schemeClr val="accent4">
                              <a:lumMod val="75000"/>
                            </a:schemeClr>
                          </a:solidFill>
                          <a:effectLst/>
                          <a:latin typeface="Times New Roman" panose="02020603050405020304" pitchFamily="18" charset="0"/>
                        </a:rPr>
                        <a:t>6. Experimentar y arriesgarse generando pequeñas victorias constantemente y aprendiendo de los errores</a:t>
                      </a:r>
                      <a:endParaRPr lang="es-ES" sz="1700" dirty="0">
                        <a:solidFill>
                          <a:schemeClr val="accent4">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370840">
                <a:tc>
                  <a:txBody>
                    <a:bodyPr/>
                    <a:lstStyle/>
                    <a:p>
                      <a:r>
                        <a:rPr lang="en-US" sz="1700" dirty="0" smtClean="0">
                          <a:solidFill>
                            <a:schemeClr val="accent3">
                              <a:lumMod val="75000"/>
                            </a:schemeClr>
                          </a:solidFill>
                          <a:latin typeface="Times New Roman" panose="02020603050405020304" pitchFamily="18" charset="0"/>
                        </a:rPr>
                        <a:t>Capacitar a los demás para actuar</a:t>
                      </a:r>
                      <a:endParaRPr lang="es-ES" sz="1700" dirty="0">
                        <a:solidFill>
                          <a:schemeClr val="accent3">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700" b="0" i="0" kern="1200" dirty="0" smtClean="0">
                          <a:solidFill>
                            <a:schemeClr val="accent3">
                              <a:lumMod val="75000"/>
                            </a:schemeClr>
                          </a:solidFill>
                          <a:effectLst/>
                          <a:latin typeface="Times New Roman" panose="02020603050405020304" pitchFamily="18" charset="0"/>
                        </a:rPr>
                        <a:t>7. Fomentar la colaboración promoviendo metas colaborativas y generando confianza </a:t>
                      </a:r>
                      <a:r>
                        <a:rPr sz="1700" dirty="0"/>
                        <a:t/>
                      </a:r>
                      <a:br>
                        <a:rPr sz="1700" dirty="0"/>
                      </a:br>
                      <a:r>
                        <a:rPr lang="en-US" sz="1700" b="0" i="0" kern="1200" dirty="0" smtClean="0">
                          <a:solidFill>
                            <a:schemeClr val="accent3">
                              <a:lumMod val="75000"/>
                            </a:schemeClr>
                          </a:solidFill>
                          <a:effectLst/>
                          <a:latin typeface="Times New Roman" panose="02020603050405020304" pitchFamily="18" charset="0"/>
                        </a:rPr>
                        <a:t>8. Fortalecer a los demás compartiendo atribuciones y facultades discrecionales</a:t>
                      </a:r>
                      <a:endParaRPr lang="es-ES" sz="1700" dirty="0">
                        <a:solidFill>
                          <a:schemeClr val="accent3">
                            <a:lumMod val="75000"/>
                          </a:schemeClr>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370840">
                <a:tc>
                  <a:txBody>
                    <a:bodyPr/>
                    <a:lstStyle/>
                    <a:p>
                      <a:r>
                        <a:rPr lang="en-US" sz="1700" dirty="0" smtClean="0">
                          <a:solidFill>
                            <a:srgbClr val="C00000"/>
                          </a:solidFill>
                          <a:latin typeface="Times New Roman" panose="02020603050405020304" pitchFamily="18" charset="0"/>
                        </a:rPr>
                        <a:t>Dar aliento</a:t>
                      </a:r>
                      <a:endParaRPr lang="es-ES" sz="1700" dirty="0">
                        <a:solidFill>
                          <a:srgbClr val="C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1700" b="0" i="0" kern="1200" dirty="0" smtClean="0">
                          <a:solidFill>
                            <a:srgbClr val="C00000"/>
                          </a:solidFill>
                          <a:effectLst/>
                          <a:latin typeface="Times New Roman" panose="02020603050405020304" pitchFamily="18" charset="0"/>
                        </a:rPr>
                        <a:t>9. Reconocer las contribuciones de los demás mostrando agradecimiento por la excelencia individual </a:t>
                      </a:r>
                      <a:r>
                        <a:rPr sz="1700" dirty="0"/>
                        <a:t/>
                      </a:r>
                      <a:br>
                        <a:rPr sz="1700" dirty="0"/>
                      </a:br>
                      <a:r>
                        <a:rPr lang="en-US" sz="1700" b="0" i="0" kern="1200" dirty="0" smtClean="0">
                          <a:solidFill>
                            <a:srgbClr val="C00000"/>
                          </a:solidFill>
                          <a:effectLst/>
                          <a:latin typeface="Times New Roman" panose="02020603050405020304" pitchFamily="18" charset="0"/>
                        </a:rPr>
                        <a:t>10. Celebrar los valores y las victorias creando un espíritu de comunidad</a:t>
                      </a:r>
                      <a:endParaRPr lang="es-ES" sz="1700" dirty="0">
                        <a:solidFill>
                          <a:srgbClr val="C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bl>
          </a:graphicData>
        </a:graphic>
      </p:graphicFrame>
      <p:sp>
        <p:nvSpPr>
          <p:cNvPr id="5" name="Date Placeholder 4"/>
          <p:cNvSpPr>
            <a:spLocks noGrp="1"/>
          </p:cNvSpPr>
          <p:nvPr>
            <p:ph type="dt" sz="half" idx="2"/>
          </p:nvPr>
        </p:nvSpPr>
        <p:spPr>
          <a:xfrm>
            <a:off x="0" y="6400800"/>
            <a:ext cx="41148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3325787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5"/>
            <a:ext cx="8915400" cy="813816"/>
          </a:xfrm>
          <a:prstGeom prst="rect">
            <a:avLst/>
          </a:prstGeom>
        </p:spPr>
        <p:txBody>
          <a:bodyPr>
            <a:normAutofit fontScale="90000"/>
          </a:bodyPr>
          <a:lstStyle/>
          <a:p>
            <a:r>
              <a:rPr lang="es-ES" dirty="0" smtClean="0"/>
              <a:t>Roles y responsabilidades de los directivos</a:t>
            </a:r>
            <a:r>
              <a:rPr lang="es-ES" baseline="30000" dirty="0" smtClean="0"/>
              <a:t>1,3</a:t>
            </a:r>
            <a:endParaRPr lang="es-ES" dirty="0"/>
          </a:p>
        </p:txBody>
      </p:sp>
      <p:sp>
        <p:nvSpPr>
          <p:cNvPr id="4" name="Content Placeholder 3"/>
          <p:cNvSpPr>
            <a:spLocks noGrp="1"/>
          </p:cNvSpPr>
          <p:nvPr>
            <p:ph idx="1"/>
          </p:nvPr>
        </p:nvSpPr>
        <p:spPr/>
        <p:txBody>
          <a:bodyPr>
            <a:normAutofit fontScale="70000" lnSpcReduction="20000"/>
          </a:bodyPr>
          <a:lstStyle/>
          <a:p>
            <a:pPr marL="514350" indent="-514350">
              <a:spcAft>
                <a:spcPts val="1200"/>
              </a:spcAft>
              <a:buFont typeface="+mj-lt"/>
              <a:buAutoNum type="arabicPeriod"/>
            </a:pPr>
            <a:r>
              <a:rPr lang="es-ES" dirty="0" smtClean="0">
                <a:solidFill>
                  <a:schemeClr val="accent1">
                    <a:lumMod val="75000"/>
                  </a:schemeClr>
                </a:solidFill>
              </a:rPr>
              <a:t>Demuestran una mejor comunicación.</a:t>
            </a:r>
          </a:p>
          <a:p>
            <a:pPr marL="514350" indent="-514350">
              <a:spcAft>
                <a:spcPts val="1200"/>
              </a:spcAft>
              <a:buFont typeface="+mj-lt"/>
              <a:buAutoNum type="arabicPeriod"/>
            </a:pPr>
            <a:r>
              <a:rPr lang="es-ES" dirty="0" smtClean="0">
                <a:solidFill>
                  <a:schemeClr val="accent6">
                    <a:lumMod val="75000"/>
                  </a:schemeClr>
                </a:solidFill>
              </a:rPr>
              <a:t>Alinean el esfuerzo con otras prioridades estratégicas.</a:t>
            </a:r>
          </a:p>
          <a:p>
            <a:pPr marL="514350" indent="-514350">
              <a:spcAft>
                <a:spcPts val="1200"/>
              </a:spcAft>
              <a:buFont typeface="+mj-lt"/>
              <a:buAutoNum type="arabicPeriod"/>
            </a:pPr>
            <a:r>
              <a:rPr lang="es-ES" dirty="0" smtClean="0">
                <a:solidFill>
                  <a:schemeClr val="accent6">
                    <a:lumMod val="75000"/>
                  </a:schemeClr>
                </a:solidFill>
              </a:rPr>
              <a:t>Entienden y apoyan el trabajo técnico y adaptativo para el cambio.</a:t>
            </a:r>
          </a:p>
          <a:p>
            <a:pPr marL="514350" indent="-514350">
              <a:spcAft>
                <a:spcPts val="1800"/>
              </a:spcAft>
              <a:buFont typeface="+mj-lt"/>
              <a:buAutoNum type="arabicPeriod"/>
            </a:pPr>
            <a:r>
              <a:rPr lang="es-ES" dirty="0" smtClean="0">
                <a:solidFill>
                  <a:schemeClr val="accent4">
                    <a:lumMod val="75000"/>
                  </a:schemeClr>
                </a:solidFill>
              </a:rPr>
              <a:t>Se reúnen mensualmente con el equipo del centro para optimizar el trabajo de equipo.</a:t>
            </a:r>
          </a:p>
          <a:p>
            <a:pPr marL="514350" indent="-514350">
              <a:spcAft>
                <a:spcPts val="1800"/>
              </a:spcAft>
              <a:buFont typeface="+mj-lt"/>
              <a:buAutoNum type="arabicPeriod"/>
            </a:pPr>
            <a:r>
              <a:rPr lang="es-ES" dirty="0" smtClean="0">
                <a:solidFill>
                  <a:schemeClr val="accent3">
                    <a:lumMod val="75000"/>
                  </a:schemeClr>
                </a:solidFill>
              </a:rPr>
              <a:t>Responsabilizan a todo el personal de llevar a cabo las actividades acordadas y diseñadas para reducir las lesiones de los residentes.</a:t>
            </a:r>
          </a:p>
          <a:p>
            <a:pPr marL="514350" indent="-514350">
              <a:spcAft>
                <a:spcPts val="1800"/>
              </a:spcAft>
              <a:buFont typeface="+mj-lt"/>
              <a:buAutoNum type="arabicPeriod"/>
            </a:pPr>
            <a:r>
              <a:rPr lang="es-ES" dirty="0" smtClean="0">
                <a:solidFill>
                  <a:schemeClr val="accent3">
                    <a:lumMod val="75000"/>
                  </a:schemeClr>
                </a:solidFill>
              </a:rPr>
              <a:t>Colaboran con los demás para desarrollar e implementar un plan que aborde las cuestiones de seguridad identificadas por el personal del centro, los residentes y los familiares.</a:t>
            </a:r>
          </a:p>
          <a:p>
            <a:pPr marL="514350" indent="-514350">
              <a:spcAft>
                <a:spcPts val="1800"/>
              </a:spcAft>
              <a:buFont typeface="+mj-lt"/>
              <a:buAutoNum type="arabicPeriod"/>
            </a:pPr>
            <a:r>
              <a:rPr lang="es-ES" dirty="0" smtClean="0">
                <a:solidFill>
                  <a:srgbClr val="C00000"/>
                </a:solidFill>
              </a:rPr>
              <a:t>Apoyan los cambios en el proceso mediante el reconocimiento y la recompensa, especialmente cuando se alcanzan los objetivos.</a:t>
            </a:r>
          </a:p>
          <a:p>
            <a:pPr marL="514350" indent="-514350" fontAlgn="ctr">
              <a:spcAft>
                <a:spcPts val="1800"/>
              </a:spcAft>
              <a:buFont typeface="+mj-lt"/>
              <a:buAutoNum type="arabicPeriod"/>
            </a:pPr>
            <a:r>
              <a:rPr lang="es-ES" dirty="0" smtClean="0">
                <a:solidFill>
                  <a:srgbClr val="C00000"/>
                </a:solidFill>
              </a:rPr>
              <a:t>Junto con el personal del centro, determinan cuándo el proyecto ha sido exitoso y ayudan a integrar el proyecto. </a:t>
            </a:r>
            <a:endParaRPr lang="es-ES" dirty="0">
              <a:solidFill>
                <a:srgbClr val="C00000"/>
              </a:solidFill>
            </a:endParaRPr>
          </a:p>
        </p:txBody>
      </p:sp>
      <p:sp>
        <p:nvSpPr>
          <p:cNvPr id="5" name="Date Placeholder 4"/>
          <p:cNvSpPr>
            <a:spLocks noGrp="1"/>
          </p:cNvSpPr>
          <p:nvPr>
            <p:ph type="dt" sz="half" idx="2"/>
          </p:nvPr>
        </p:nvSpPr>
        <p:spPr>
          <a:xfrm>
            <a:off x="0" y="6400800"/>
            <a:ext cx="43434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dirty="0"/>
          </a:p>
        </p:txBody>
      </p:sp>
    </p:spTree>
    <p:extLst>
      <p:ext uri="{BB962C8B-B14F-4D97-AF65-F5344CB8AC3E}">
        <p14:creationId xmlns:p14="http://schemas.microsoft.com/office/powerpoint/2010/main" val="826404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Mostrar el camino</a:t>
            </a:r>
            <a:endParaRPr lang="es-ES" dirty="0"/>
          </a:p>
        </p:txBody>
      </p:sp>
      <p:sp>
        <p:nvSpPr>
          <p:cNvPr id="3" name="Content Placeholder 2"/>
          <p:cNvSpPr>
            <a:spLocks noGrp="1"/>
          </p:cNvSpPr>
          <p:nvPr>
            <p:ph idx="1"/>
          </p:nvPr>
        </p:nvSpPr>
        <p:spPr/>
        <p:txBody>
          <a:bodyPr/>
          <a:lstStyle/>
          <a:p>
            <a:r>
              <a:rPr lang="es-ES" dirty="0" smtClean="0"/>
              <a:t>Definir los valores</a:t>
            </a:r>
          </a:p>
          <a:p>
            <a:r>
              <a:rPr lang="es-ES" dirty="0" smtClean="0"/>
              <a:t>Dar el ejemplo</a:t>
            </a:r>
            <a:endParaRPr lang="es-ES" dirty="0"/>
          </a:p>
        </p:txBody>
      </p:sp>
      <p:pic>
        <p:nvPicPr>
          <p:cNvPr id="5" name="Picture 4" descr="La imagen muestra al personal mirando un gráfico."/>
          <p:cNvPicPr>
            <a:picLocks noChangeAspect="1"/>
          </p:cNvPicPr>
          <p:nvPr/>
        </p:nvPicPr>
        <p:blipFill>
          <a:blip r:embed="rId3" cstate="print"/>
          <a:stretch>
            <a:fillRect/>
          </a:stretch>
        </p:blipFill>
        <p:spPr>
          <a:xfrm>
            <a:off x="3962400" y="1905000"/>
            <a:ext cx="4161245" cy="3581400"/>
          </a:xfrm>
          <a:prstGeom prst="rect">
            <a:avLst/>
          </a:prstGeom>
        </p:spPr>
      </p:pic>
      <p:sp>
        <p:nvSpPr>
          <p:cNvPr id="12" name="Date Placeholder 5"/>
          <p:cNvSpPr>
            <a:spLocks noGrp="1"/>
          </p:cNvSpPr>
          <p:nvPr>
            <p:ph type="dt" sz="half" idx="2"/>
          </p:nvPr>
        </p:nvSpPr>
        <p:spPr>
          <a:xfrm>
            <a:off x="0" y="6400800"/>
            <a:ext cx="4419600" cy="381000"/>
          </a:xfrm>
        </p:spPr>
        <p:txBody>
          <a:bodyPr/>
          <a:lstStyle/>
          <a:p>
            <a:r>
              <a:rPr lang="es-ES" sz="900" dirty="0" smtClean="0">
                <a:solidFill>
                  <a:prstClr val="black"/>
                </a:solidFill>
                <a:latin typeface="Arial" panose="020B0604020202020204" pitchFamily="34" charset="0"/>
              </a:rPr>
              <a:t>Programa de seguridad de la AHRQ para cuidados a largo plazo: HAI/CAUTI</a:t>
            </a:r>
            <a:r>
              <a:rPr lang="es-ES" dirty="0" smtClean="0"/>
              <a:t/>
            </a:r>
            <a:br>
              <a:rPr lang="es-ES" dirty="0" smtClean="0"/>
            </a:br>
            <a:r>
              <a:rPr lang="es-ES" sz="900" dirty="0" smtClean="0">
                <a:solidFill>
                  <a:prstClr val="black"/>
                </a:solidFill>
                <a:latin typeface="Arial" panose="020B0604020202020204" pitchFamily="34" charset="0"/>
              </a:rPr>
              <a:t>Kit de herramientas de seguridad para cuidados a largo plazo  </a:t>
            </a:r>
            <a:endParaRPr lang="es-ES" sz="9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53190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HAI ICU">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AI ICU.potx" id="{9CF186C0-67C0-4D58-B26E-AB4DFF31F0FA}" vid="{3B8AD945-4FAF-49BB-9B90-B3E2C3266B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HAI ICU</Template>
  <TotalTime>10694</TotalTime>
  <Words>1768</Words>
  <Application>Microsoft Office PowerPoint</Application>
  <PresentationFormat>On-screen Show (4:3)</PresentationFormat>
  <Paragraphs>218</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HAI ICU</vt:lpstr>
      <vt:lpstr>Módulo 2: Participación de los directivos</vt:lpstr>
      <vt:lpstr>Objetivos</vt:lpstr>
      <vt:lpstr>¿En qué consiste la participación de los directivos¹?</vt:lpstr>
      <vt:lpstr>¿Por qué es importante la participación de los directivos?</vt:lpstr>
      <vt:lpstr>Características de los directivos</vt:lpstr>
      <vt:lpstr>Modelos de liderazgo²</vt:lpstr>
      <vt:lpstr>Las cinco prácticas y los  diez compromisos del liderazgo²</vt:lpstr>
      <vt:lpstr>Roles y responsabilidades de los directivos1,3</vt:lpstr>
      <vt:lpstr>Mostrar el camino</vt:lpstr>
      <vt:lpstr>Inspirar una visión compartida⁴</vt:lpstr>
      <vt:lpstr>Una visión compartida</vt:lpstr>
      <vt:lpstr>Desafiar el proceso</vt:lpstr>
      <vt:lpstr>Capacitar al equipo</vt:lpstr>
      <vt:lpstr>Capacitar a los demás para actuar</vt:lpstr>
      <vt:lpstr>Un esfuerzo colaborativo</vt:lpstr>
      <vt:lpstr>Dar aliento</vt:lpstr>
      <vt:lpstr>El esfuerzo de un equipo dedicado</vt:lpstr>
      <vt:lpstr>Herramientas para directivos</vt:lpstr>
      <vt:lpstr>Herramienta: Evaluación de seguridad del personal</vt:lpstr>
      <vt:lpstr>Herramienta: Lista de verificación para directivos</vt:lpstr>
      <vt:lpstr>Herramienta: Aprender de los defectos</vt:lpstr>
      <vt:lpstr>Rondas ejecutivas⁶</vt:lpstr>
      <vt:lpstr>Cómo impulsar la participación de los directivos y promover la responsabilidad compartida</vt:lpstr>
      <vt:lpstr>Impulsar la participación de los directivos empleando las 4 “E” del trabajo técnico y adaptativo⁵</vt:lpstr>
      <vt:lpstr>Desafíos potenciales</vt:lpstr>
      <vt:lpstr>Herramientas para impulsar la participación de los directivos</vt:lpstr>
      <vt:lpstr>Plan de acción para impulsar la participación de los directivos</vt:lpstr>
      <vt:lpstr>Ejercicio</vt:lpstr>
      <vt:lpstr>Revisión de conceptos clave</vt:lpstr>
      <vt:lpstr>Referencias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2: Participación de los directivos</dc:title>
  <dc:creator>Heidenrich, Christine (AHRQ/OC) (CTR)</dc:creator>
  <cp:lastModifiedBy>Windows User</cp:lastModifiedBy>
  <cp:revision>8</cp:revision>
  <cp:lastPrinted>2016-06-17T22:15:56Z</cp:lastPrinted>
  <dcterms:created xsi:type="dcterms:W3CDTF">2014-04-17T21:25:40Z</dcterms:created>
  <dcterms:modified xsi:type="dcterms:W3CDTF">2017-05-17T18:48:30Z</dcterms:modified>
</cp:coreProperties>
</file>