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2"/>
  </p:notesMasterIdLst>
  <p:handoutMasterIdLst>
    <p:handoutMasterId r:id="rId33"/>
  </p:handoutMasterIdLst>
  <p:sldIdLst>
    <p:sldId id="256" r:id="rId2"/>
    <p:sldId id="257" r:id="rId3"/>
    <p:sldId id="258" r:id="rId4"/>
    <p:sldId id="260" r:id="rId5"/>
    <p:sldId id="262" r:id="rId6"/>
    <p:sldId id="288" r:id="rId7"/>
    <p:sldId id="279" r:id="rId8"/>
    <p:sldId id="263" r:id="rId9"/>
    <p:sldId id="290" r:id="rId10"/>
    <p:sldId id="291" r:id="rId11"/>
    <p:sldId id="302" r:id="rId12"/>
    <p:sldId id="292" r:id="rId13"/>
    <p:sldId id="298" r:id="rId14"/>
    <p:sldId id="293" r:id="rId15"/>
    <p:sldId id="299" r:id="rId16"/>
    <p:sldId id="294" r:id="rId17"/>
    <p:sldId id="289" r:id="rId18"/>
    <p:sldId id="297" r:id="rId19"/>
    <p:sldId id="284" r:id="rId20"/>
    <p:sldId id="285" r:id="rId21"/>
    <p:sldId id="303" r:id="rId22"/>
    <p:sldId id="296" r:id="rId23"/>
    <p:sldId id="275" r:id="rId24"/>
    <p:sldId id="295" r:id="rId25"/>
    <p:sldId id="274" r:id="rId26"/>
    <p:sldId id="276" r:id="rId27"/>
    <p:sldId id="286" r:id="rId28"/>
    <p:sldId id="287" r:id="rId29"/>
    <p:sldId id="278" r:id="rId30"/>
    <p:sldId id="259"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ams, Tina" initials="TA" lastIdx="10" clrIdx="0"/>
  <p:cmAuthor id="1" name="Heidenrich, Christine (AHRQ/OCKT) (CTR)" initials="HC" lastIdx="18" clrIdx="1"/>
  <p:cmAuthor id="2" name="Windows User" initials="WU" lastIdx="13" clrIdx="2"/>
  <p:cmAuthor id="3" name="Wojcik, Anna" initials="AW" lastIdx="15" clrIdx="3"/>
  <p:cmAuthor id="4" name="Wojcik" initials="W" lastIdx="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7" autoAdjust="0"/>
    <p:restoredTop sz="74638" autoAdjust="0"/>
  </p:normalViewPr>
  <p:slideViewPr>
    <p:cSldViewPr>
      <p:cViewPr varScale="1">
        <p:scale>
          <a:sx n="53" d="100"/>
          <a:sy n="53" d="100"/>
        </p:scale>
        <p:origin x="-1626" y="-90"/>
      </p:cViewPr>
      <p:guideLst>
        <p:guide orient="horz" pos="2160"/>
        <p:guide pos="2880"/>
      </p:guideLst>
    </p:cSldViewPr>
  </p:slideViewPr>
  <p:notesTextViewPr>
    <p:cViewPr>
      <p:scale>
        <a:sx n="1" d="1"/>
        <a:sy n="1" d="1"/>
      </p:scale>
      <p:origin x="0" y="0"/>
    </p:cViewPr>
  </p:notesTextViewPr>
  <p:sorterViewPr>
    <p:cViewPr>
      <p:scale>
        <a:sx n="200" d="100"/>
        <a:sy n="200" d="100"/>
      </p:scale>
      <p:origin x="0" y="7002"/>
    </p:cViewPr>
  </p:sorterViewPr>
  <p:notesViewPr>
    <p:cSldViewPr>
      <p:cViewPr varScale="1">
        <p:scale>
          <a:sx n="53" d="100"/>
          <a:sy n="53" d="100"/>
        </p:scale>
        <p:origin x="2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63424-9B08-4E4A-85D4-B8DB095C4A89}" type="doc">
      <dgm:prSet loTypeId="urn:microsoft.com/office/officeart/2005/8/layout/process2" loCatId="process" qsTypeId="urn:microsoft.com/office/officeart/2005/8/quickstyle/simple4" qsCatId="simple" csTypeId="urn:microsoft.com/office/officeart/2005/8/colors/accent1_2" csCatId="accent1" phldr="1"/>
      <dgm:spPr/>
    </dgm:pt>
    <dgm:pt modelId="{02A2E1C1-84D1-7D45-8772-030EB7124AC9}">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a:ln>
          <a:noFill/>
        </a:ln>
      </dgm:spPr>
      <dgm:t>
        <a:bodyPr/>
        <a:lstStyle/>
        <a:p>
          <a:pPr algn="ctr"/>
          <a:endParaRPr lang="en-US" dirty="0">
            <a:latin typeface="Arial"/>
          </a:endParaRPr>
        </a:p>
      </dgm:t>
      <dgm:extLst>
        <a:ext uri="{E40237B7-FDA0-4F09-8148-C483321AD2D9}">
          <dgm14:cNvPr xmlns:dgm14="http://schemas.microsoft.com/office/drawing/2010/diagram" id="0" name="" descr="&quot; &quot;"/>
        </a:ext>
      </dgm:extLst>
    </dgm:pt>
    <dgm:pt modelId="{1D8ED7AC-EBCD-9443-8756-58CAA7666222}" type="parTrans" cxnId="{63A71538-2E0B-EC4F-B39C-791E5D2D965D}">
      <dgm:prSet/>
      <dgm:spPr/>
      <dgm:t>
        <a:bodyPr/>
        <a:lstStyle/>
        <a:p>
          <a:endParaRPr lang="en-US"/>
        </a:p>
      </dgm:t>
    </dgm:pt>
    <dgm:pt modelId="{34D4514F-6D09-B244-A1F2-8E0167DEC0AD}" type="sibTrans" cxnId="{63A71538-2E0B-EC4F-B39C-791E5D2D965D}">
      <dgm:prSet/>
      <dgm:spPr/>
      <dgm:t>
        <a:bodyPr/>
        <a:lstStyle/>
        <a:p>
          <a:endParaRPr lang="en-US" dirty="0"/>
        </a:p>
      </dgm:t>
      <dgm:extLst>
        <a:ext uri="{E40237B7-FDA0-4F09-8148-C483321AD2D9}">
          <dgm14:cNvPr xmlns:dgm14="http://schemas.microsoft.com/office/drawing/2010/diagram" id="0" name="" descr="&quot; &quot;"/>
        </a:ext>
      </dgm:extLst>
    </dgm:pt>
    <dgm:pt modelId="{E3451113-978A-694D-8B30-772A02112F85}">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extLst>
        <a:ext uri="{E40237B7-FDA0-4F09-8148-C483321AD2D9}">
          <dgm14:cNvPr xmlns:dgm14="http://schemas.microsoft.com/office/drawing/2010/diagram" id="0" name="" descr="&quot; &quot;"/>
        </a:ext>
      </dgm:extLst>
    </dgm:pt>
    <dgm:pt modelId="{3A11E5F6-E8B8-BA46-9644-E93E69B2768B}" type="parTrans" cxnId="{CA8653FD-9BA5-C04C-BF1E-8C6081D2158E}">
      <dgm:prSet/>
      <dgm:spPr/>
      <dgm:t>
        <a:bodyPr/>
        <a:lstStyle/>
        <a:p>
          <a:endParaRPr lang="en-US"/>
        </a:p>
      </dgm:t>
    </dgm:pt>
    <dgm:pt modelId="{145191F1-69EE-3247-963F-E08F0FF1E3B8}" type="sibTrans" cxnId="{CA8653FD-9BA5-C04C-BF1E-8C6081D2158E}">
      <dgm:prSet/>
      <dgm:spPr/>
      <dgm:t>
        <a:bodyPr/>
        <a:lstStyle/>
        <a:p>
          <a:endParaRPr lang="en-US" dirty="0"/>
        </a:p>
      </dgm:t>
      <dgm:extLst>
        <a:ext uri="{E40237B7-FDA0-4F09-8148-C483321AD2D9}">
          <dgm14:cNvPr xmlns:dgm14="http://schemas.microsoft.com/office/drawing/2010/diagram" id="0" name="" descr="&quot; &quot;"/>
        </a:ext>
      </dgm:extLst>
    </dgm:pt>
    <dgm:pt modelId="{3EA91D80-C36C-D144-A58F-B442B95E26ED}">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extLst>
        <a:ext uri="{E40237B7-FDA0-4F09-8148-C483321AD2D9}">
          <dgm14:cNvPr xmlns:dgm14="http://schemas.microsoft.com/office/drawing/2010/diagram" id="0" name="" descr="&quot; &quot;"/>
        </a:ext>
      </dgm:extLst>
    </dgm:pt>
    <dgm:pt modelId="{CEC6FC07-2724-1449-9F1D-F85F265FF9F8}" type="parTrans" cxnId="{AB10D0E2-E0CC-1D41-BFC6-685AEAC7751E}">
      <dgm:prSet/>
      <dgm:spPr/>
      <dgm:t>
        <a:bodyPr/>
        <a:lstStyle/>
        <a:p>
          <a:endParaRPr lang="en-US"/>
        </a:p>
      </dgm:t>
    </dgm:pt>
    <dgm:pt modelId="{7E8AF3C1-A8C2-BB49-AC63-55D54744B18F}" type="sibTrans" cxnId="{AB10D0E2-E0CC-1D41-BFC6-685AEAC7751E}">
      <dgm:prSet/>
      <dgm:spPr/>
      <dgm:t>
        <a:bodyPr/>
        <a:lstStyle/>
        <a:p>
          <a:endParaRPr lang="en-US" dirty="0"/>
        </a:p>
      </dgm:t>
      <dgm:extLst>
        <a:ext uri="{E40237B7-FDA0-4F09-8148-C483321AD2D9}">
          <dgm14:cNvPr xmlns:dgm14="http://schemas.microsoft.com/office/drawing/2010/diagram" id="0" name="" descr="&quot; &quot;"/>
        </a:ext>
      </dgm:extLst>
    </dgm:pt>
    <dgm:pt modelId="{F0B5B869-AA0B-3245-8210-73F875D71910}">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extLst>
        <a:ext uri="{E40237B7-FDA0-4F09-8148-C483321AD2D9}">
          <dgm14:cNvPr xmlns:dgm14="http://schemas.microsoft.com/office/drawing/2010/diagram" id="0" name="" descr="&quot; &quot;"/>
        </a:ext>
      </dgm:extLst>
    </dgm:pt>
    <dgm:pt modelId="{52FEA3EB-7E24-FA4F-9152-8CF32DA131A8}" type="parTrans" cxnId="{38EE3D45-E63E-7B44-8FD2-7F11B38DBD6D}">
      <dgm:prSet/>
      <dgm:spPr/>
      <dgm:t>
        <a:bodyPr/>
        <a:lstStyle/>
        <a:p>
          <a:endParaRPr lang="en-US"/>
        </a:p>
      </dgm:t>
    </dgm:pt>
    <dgm:pt modelId="{82B4ACF6-BB06-5D40-A1F9-35BF6B9E3682}" type="sibTrans" cxnId="{38EE3D45-E63E-7B44-8FD2-7F11B38DBD6D}">
      <dgm:prSet/>
      <dgm:spPr/>
      <dgm:t>
        <a:bodyPr/>
        <a:lstStyle/>
        <a:p>
          <a:endParaRPr lang="en-US"/>
        </a:p>
      </dgm:t>
    </dgm:pt>
    <dgm:pt modelId="{41B3E84E-BD6C-B14A-94E1-DA32519FD083}" type="pres">
      <dgm:prSet presAssocID="{20163424-9B08-4E4A-85D4-B8DB095C4A89}" presName="linearFlow" presStyleCnt="0">
        <dgm:presLayoutVars>
          <dgm:resizeHandles val="exact"/>
        </dgm:presLayoutVars>
      </dgm:prSet>
      <dgm:spPr/>
    </dgm:pt>
    <dgm:pt modelId="{96C1789A-3BBF-A94D-9527-FD7816BDBC2D}" type="pres">
      <dgm:prSet presAssocID="{02A2E1C1-84D1-7D45-8772-030EB7124AC9}" presName="node" presStyleLbl="node1" presStyleIdx="0" presStyleCnt="4" custScaleX="336956" custScaleY="96530" custLinFactNeighborY="55182">
        <dgm:presLayoutVars>
          <dgm:bulletEnabled val="1"/>
        </dgm:presLayoutVars>
      </dgm:prSet>
      <dgm:spPr/>
      <dgm:t>
        <a:bodyPr/>
        <a:lstStyle/>
        <a:p>
          <a:endParaRPr lang="en-US"/>
        </a:p>
      </dgm:t>
    </dgm:pt>
    <dgm:pt modelId="{B106449B-99EE-DF49-AC82-C2CEB2B442D2}" type="pres">
      <dgm:prSet presAssocID="{34D4514F-6D09-B244-A1F2-8E0167DEC0AD}" presName="sibTrans" presStyleLbl="sibTrans2D1" presStyleIdx="0" presStyleCnt="3"/>
      <dgm:spPr/>
      <dgm:t>
        <a:bodyPr/>
        <a:lstStyle/>
        <a:p>
          <a:endParaRPr lang="en-US"/>
        </a:p>
      </dgm:t>
    </dgm:pt>
    <dgm:pt modelId="{57B45558-4EE2-1C42-8B9E-8EC0497DC343}" type="pres">
      <dgm:prSet presAssocID="{34D4514F-6D09-B244-A1F2-8E0167DEC0AD}" presName="connectorText" presStyleLbl="sibTrans2D1" presStyleIdx="0" presStyleCnt="3"/>
      <dgm:spPr/>
      <dgm:t>
        <a:bodyPr/>
        <a:lstStyle/>
        <a:p>
          <a:endParaRPr lang="en-US"/>
        </a:p>
      </dgm:t>
    </dgm:pt>
    <dgm:pt modelId="{CACEAF58-CD18-E741-8071-103AA3FF053C}" type="pres">
      <dgm:prSet presAssocID="{E3451113-978A-694D-8B30-772A02112F85}" presName="node" presStyleLbl="node1" presStyleIdx="1" presStyleCnt="4" custScaleX="336956" custLinFactNeighborY="36899">
        <dgm:presLayoutVars>
          <dgm:bulletEnabled val="1"/>
        </dgm:presLayoutVars>
      </dgm:prSet>
      <dgm:spPr/>
      <dgm:t>
        <a:bodyPr/>
        <a:lstStyle/>
        <a:p>
          <a:endParaRPr lang="en-US"/>
        </a:p>
      </dgm:t>
    </dgm:pt>
    <dgm:pt modelId="{5897D324-07FF-E744-8CE3-2B43FDE500F1}" type="pres">
      <dgm:prSet presAssocID="{145191F1-69EE-3247-963F-E08F0FF1E3B8}" presName="sibTrans" presStyleLbl="sibTrans2D1" presStyleIdx="1" presStyleCnt="3"/>
      <dgm:spPr/>
      <dgm:t>
        <a:bodyPr/>
        <a:lstStyle/>
        <a:p>
          <a:endParaRPr lang="en-US"/>
        </a:p>
      </dgm:t>
    </dgm:pt>
    <dgm:pt modelId="{8B759F46-81AF-F844-964E-92AB609AFBBD}" type="pres">
      <dgm:prSet presAssocID="{145191F1-69EE-3247-963F-E08F0FF1E3B8}" presName="connectorText" presStyleLbl="sibTrans2D1" presStyleIdx="1" presStyleCnt="3"/>
      <dgm:spPr/>
      <dgm:t>
        <a:bodyPr/>
        <a:lstStyle/>
        <a:p>
          <a:endParaRPr lang="en-US"/>
        </a:p>
      </dgm:t>
    </dgm:pt>
    <dgm:pt modelId="{EB406523-D94B-704A-A73D-4530576EA98B}" type="pres">
      <dgm:prSet presAssocID="{3EA91D80-C36C-D144-A58F-B442B95E26ED}" presName="node" presStyleLbl="node1" presStyleIdx="2" presStyleCnt="4" custScaleX="336956" custLinFactNeighborY="18616">
        <dgm:presLayoutVars>
          <dgm:bulletEnabled val="1"/>
        </dgm:presLayoutVars>
      </dgm:prSet>
      <dgm:spPr/>
      <dgm:t>
        <a:bodyPr/>
        <a:lstStyle/>
        <a:p>
          <a:endParaRPr lang="en-US"/>
        </a:p>
      </dgm:t>
    </dgm:pt>
    <dgm:pt modelId="{47ACE53D-EA89-F64E-928A-5898E54B29A7}" type="pres">
      <dgm:prSet presAssocID="{7E8AF3C1-A8C2-BB49-AC63-55D54744B18F}" presName="sibTrans" presStyleLbl="sibTrans2D1" presStyleIdx="2" presStyleCnt="3" custLinFactNeighborY="15526"/>
      <dgm:spPr/>
      <dgm:t>
        <a:bodyPr/>
        <a:lstStyle/>
        <a:p>
          <a:endParaRPr lang="en-US"/>
        </a:p>
      </dgm:t>
    </dgm:pt>
    <dgm:pt modelId="{3F243D05-8109-D544-A80E-DE23D5D6D984}" type="pres">
      <dgm:prSet presAssocID="{7E8AF3C1-A8C2-BB49-AC63-55D54744B18F}" presName="connectorText" presStyleLbl="sibTrans2D1" presStyleIdx="2" presStyleCnt="3"/>
      <dgm:spPr/>
      <dgm:t>
        <a:bodyPr/>
        <a:lstStyle/>
        <a:p>
          <a:endParaRPr lang="en-US"/>
        </a:p>
      </dgm:t>
    </dgm:pt>
    <dgm:pt modelId="{3D235A7B-0B86-4348-8AE4-3A7A62DA93AC}" type="pres">
      <dgm:prSet presAssocID="{F0B5B869-AA0B-3245-8210-73F875D71910}" presName="node" presStyleLbl="node1" presStyleIdx="3" presStyleCnt="4" custScaleX="336956">
        <dgm:presLayoutVars>
          <dgm:bulletEnabled val="1"/>
        </dgm:presLayoutVars>
      </dgm:prSet>
      <dgm:spPr/>
      <dgm:t>
        <a:bodyPr/>
        <a:lstStyle/>
        <a:p>
          <a:endParaRPr lang="en-US"/>
        </a:p>
      </dgm:t>
    </dgm:pt>
  </dgm:ptLst>
  <dgm:cxnLst>
    <dgm:cxn modelId="{125E6817-2981-4351-8719-C7DDA0F3CE10}" type="presOf" srcId="{145191F1-69EE-3247-963F-E08F0FF1E3B8}" destId="{8B759F46-81AF-F844-964E-92AB609AFBBD}" srcOrd="1" destOrd="0" presId="urn:microsoft.com/office/officeart/2005/8/layout/process2"/>
    <dgm:cxn modelId="{00534B82-C9A8-4D0D-9FB1-E652807E1817}" type="presOf" srcId="{E3451113-978A-694D-8B30-772A02112F85}" destId="{CACEAF58-CD18-E741-8071-103AA3FF053C}" srcOrd="0" destOrd="0" presId="urn:microsoft.com/office/officeart/2005/8/layout/process2"/>
    <dgm:cxn modelId="{AB10D0E2-E0CC-1D41-BFC6-685AEAC7751E}" srcId="{20163424-9B08-4E4A-85D4-B8DB095C4A89}" destId="{3EA91D80-C36C-D144-A58F-B442B95E26ED}" srcOrd="2" destOrd="0" parTransId="{CEC6FC07-2724-1449-9F1D-F85F265FF9F8}" sibTransId="{7E8AF3C1-A8C2-BB49-AC63-55D54744B18F}"/>
    <dgm:cxn modelId="{37DC7442-E1DE-486B-9555-114FF3F359E5}" type="presOf" srcId="{145191F1-69EE-3247-963F-E08F0FF1E3B8}" destId="{5897D324-07FF-E744-8CE3-2B43FDE500F1}" srcOrd="0" destOrd="0" presId="urn:microsoft.com/office/officeart/2005/8/layout/process2"/>
    <dgm:cxn modelId="{63A71538-2E0B-EC4F-B39C-791E5D2D965D}" srcId="{20163424-9B08-4E4A-85D4-B8DB095C4A89}" destId="{02A2E1C1-84D1-7D45-8772-030EB7124AC9}" srcOrd="0" destOrd="0" parTransId="{1D8ED7AC-EBCD-9443-8756-58CAA7666222}" sibTransId="{34D4514F-6D09-B244-A1F2-8E0167DEC0AD}"/>
    <dgm:cxn modelId="{38EE3D45-E63E-7B44-8FD2-7F11B38DBD6D}" srcId="{20163424-9B08-4E4A-85D4-B8DB095C4A89}" destId="{F0B5B869-AA0B-3245-8210-73F875D71910}" srcOrd="3" destOrd="0" parTransId="{52FEA3EB-7E24-FA4F-9152-8CF32DA131A8}" sibTransId="{82B4ACF6-BB06-5D40-A1F9-35BF6B9E3682}"/>
    <dgm:cxn modelId="{74D1E231-A689-40E3-870C-549BE13AFF1A}" type="presOf" srcId="{20163424-9B08-4E4A-85D4-B8DB095C4A89}" destId="{41B3E84E-BD6C-B14A-94E1-DA32519FD083}" srcOrd="0" destOrd="0" presId="urn:microsoft.com/office/officeart/2005/8/layout/process2"/>
    <dgm:cxn modelId="{E2BA288A-3890-4C35-B21A-4382A044C6D7}" type="presOf" srcId="{34D4514F-6D09-B244-A1F2-8E0167DEC0AD}" destId="{57B45558-4EE2-1C42-8B9E-8EC0497DC343}" srcOrd="1" destOrd="0" presId="urn:microsoft.com/office/officeart/2005/8/layout/process2"/>
    <dgm:cxn modelId="{C15D0709-A36C-4203-B660-BFCB96D69D91}" type="presOf" srcId="{3EA91D80-C36C-D144-A58F-B442B95E26ED}" destId="{EB406523-D94B-704A-A73D-4530576EA98B}" srcOrd="0" destOrd="0" presId="urn:microsoft.com/office/officeart/2005/8/layout/process2"/>
    <dgm:cxn modelId="{6B4AB1AC-8C6F-41B6-B022-40ECBD41F99F}" type="presOf" srcId="{7E8AF3C1-A8C2-BB49-AC63-55D54744B18F}" destId="{47ACE53D-EA89-F64E-928A-5898E54B29A7}" srcOrd="0" destOrd="0" presId="urn:microsoft.com/office/officeart/2005/8/layout/process2"/>
    <dgm:cxn modelId="{B8751FC6-C3C1-45CE-A7EA-404F15646E06}" type="presOf" srcId="{F0B5B869-AA0B-3245-8210-73F875D71910}" destId="{3D235A7B-0B86-4348-8AE4-3A7A62DA93AC}" srcOrd="0" destOrd="0" presId="urn:microsoft.com/office/officeart/2005/8/layout/process2"/>
    <dgm:cxn modelId="{CA8653FD-9BA5-C04C-BF1E-8C6081D2158E}" srcId="{20163424-9B08-4E4A-85D4-B8DB095C4A89}" destId="{E3451113-978A-694D-8B30-772A02112F85}" srcOrd="1" destOrd="0" parTransId="{3A11E5F6-E8B8-BA46-9644-E93E69B2768B}" sibTransId="{145191F1-69EE-3247-963F-E08F0FF1E3B8}"/>
    <dgm:cxn modelId="{3374B90A-28BB-4656-AD62-A33CE49815FA}" type="presOf" srcId="{34D4514F-6D09-B244-A1F2-8E0167DEC0AD}" destId="{B106449B-99EE-DF49-AC82-C2CEB2B442D2}" srcOrd="0" destOrd="0" presId="urn:microsoft.com/office/officeart/2005/8/layout/process2"/>
    <dgm:cxn modelId="{8647C870-1D2F-4DBF-A847-E6568E5C52A2}" type="presOf" srcId="{02A2E1C1-84D1-7D45-8772-030EB7124AC9}" destId="{96C1789A-3BBF-A94D-9527-FD7816BDBC2D}" srcOrd="0" destOrd="0" presId="urn:microsoft.com/office/officeart/2005/8/layout/process2"/>
    <dgm:cxn modelId="{A8F73DB0-D55E-4C1C-B06E-EF684EF36272}" type="presOf" srcId="{7E8AF3C1-A8C2-BB49-AC63-55D54744B18F}" destId="{3F243D05-8109-D544-A80E-DE23D5D6D984}" srcOrd="1" destOrd="0" presId="urn:microsoft.com/office/officeart/2005/8/layout/process2"/>
    <dgm:cxn modelId="{75C0BE62-74C6-417F-ACA6-6C5D92B591B3}" type="presParOf" srcId="{41B3E84E-BD6C-B14A-94E1-DA32519FD083}" destId="{96C1789A-3BBF-A94D-9527-FD7816BDBC2D}" srcOrd="0" destOrd="0" presId="urn:microsoft.com/office/officeart/2005/8/layout/process2"/>
    <dgm:cxn modelId="{AA756ED1-95AF-4AAD-96C3-FB65FFB1F00F}" type="presParOf" srcId="{41B3E84E-BD6C-B14A-94E1-DA32519FD083}" destId="{B106449B-99EE-DF49-AC82-C2CEB2B442D2}" srcOrd="1" destOrd="0" presId="urn:microsoft.com/office/officeart/2005/8/layout/process2"/>
    <dgm:cxn modelId="{62579A28-C43C-4B2C-9988-EB529F14C610}" type="presParOf" srcId="{B106449B-99EE-DF49-AC82-C2CEB2B442D2}" destId="{57B45558-4EE2-1C42-8B9E-8EC0497DC343}" srcOrd="0" destOrd="0" presId="urn:microsoft.com/office/officeart/2005/8/layout/process2"/>
    <dgm:cxn modelId="{1D682837-47F0-45F3-998B-A1ECD2FFA078}" type="presParOf" srcId="{41B3E84E-BD6C-B14A-94E1-DA32519FD083}" destId="{CACEAF58-CD18-E741-8071-103AA3FF053C}" srcOrd="2" destOrd="0" presId="urn:microsoft.com/office/officeart/2005/8/layout/process2"/>
    <dgm:cxn modelId="{3D2B102A-36DE-4F2F-AD0F-C543CDF844AF}" type="presParOf" srcId="{41B3E84E-BD6C-B14A-94E1-DA32519FD083}" destId="{5897D324-07FF-E744-8CE3-2B43FDE500F1}" srcOrd="3" destOrd="0" presId="urn:microsoft.com/office/officeart/2005/8/layout/process2"/>
    <dgm:cxn modelId="{2EA1EF43-BF93-4D4A-88B5-F5C48F555398}" type="presParOf" srcId="{5897D324-07FF-E744-8CE3-2B43FDE500F1}" destId="{8B759F46-81AF-F844-964E-92AB609AFBBD}" srcOrd="0" destOrd="0" presId="urn:microsoft.com/office/officeart/2005/8/layout/process2"/>
    <dgm:cxn modelId="{8B71DD64-7C1F-4397-BB99-0DF5BB125714}" type="presParOf" srcId="{41B3E84E-BD6C-B14A-94E1-DA32519FD083}" destId="{EB406523-D94B-704A-A73D-4530576EA98B}" srcOrd="4" destOrd="0" presId="urn:microsoft.com/office/officeart/2005/8/layout/process2"/>
    <dgm:cxn modelId="{5A3AA4AE-DF5A-4C1F-A3C4-36BBD85E4A72}" type="presParOf" srcId="{41B3E84E-BD6C-B14A-94E1-DA32519FD083}" destId="{47ACE53D-EA89-F64E-928A-5898E54B29A7}" srcOrd="5" destOrd="0" presId="urn:microsoft.com/office/officeart/2005/8/layout/process2"/>
    <dgm:cxn modelId="{E49A74AF-A6F3-479A-A7FB-3BAB20A64497}" type="presParOf" srcId="{47ACE53D-EA89-F64E-928A-5898E54B29A7}" destId="{3F243D05-8109-D544-A80E-DE23D5D6D984}" srcOrd="0" destOrd="0" presId="urn:microsoft.com/office/officeart/2005/8/layout/process2"/>
    <dgm:cxn modelId="{24056369-077F-4FC9-B08D-FD70BB700862}" type="presParOf" srcId="{41B3E84E-BD6C-B14A-94E1-DA32519FD083}" destId="{3D235A7B-0B86-4348-8AE4-3A7A62DA93AC}"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1789A-3BBF-A94D-9527-FD7816BDBC2D}">
      <dsp:nvSpPr>
        <dsp:cNvPr id="0" name=""/>
        <dsp:cNvSpPr/>
      </dsp:nvSpPr>
      <dsp:spPr>
        <a:xfrm>
          <a:off x="0" y="255268"/>
          <a:ext cx="5029199" cy="887734"/>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4000" kern="1200" dirty="0">
            <a:latin typeface="Arial"/>
          </a:endParaRPr>
        </a:p>
      </dsp:txBody>
      <dsp:txXfrm>
        <a:off x="26001" y="281269"/>
        <a:ext cx="4977197" cy="835732"/>
      </dsp:txXfrm>
    </dsp:sp>
    <dsp:sp modelId="{B106449B-99EE-DF49-AC82-C2CEB2B442D2}">
      <dsp:nvSpPr>
        <dsp:cNvPr id="0" name=""/>
        <dsp:cNvSpPr/>
      </dsp:nvSpPr>
      <dsp:spPr>
        <a:xfrm rot="5400000">
          <a:off x="2373692" y="1123959"/>
          <a:ext cx="281815" cy="4138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8" y="1189971"/>
        <a:ext cx="248304" cy="197271"/>
      </dsp:txXfrm>
    </dsp:sp>
    <dsp:sp modelId="{CACEAF58-CD18-E741-8071-103AA3FF053C}">
      <dsp:nvSpPr>
        <dsp:cNvPr id="0" name=""/>
        <dsp:cNvSpPr/>
      </dsp:nvSpPr>
      <dsp:spPr>
        <a:xfrm>
          <a:off x="0" y="1518756"/>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1545692"/>
        <a:ext cx="4975327" cy="865774"/>
      </dsp:txXfrm>
    </dsp:sp>
    <dsp:sp modelId="{5897D324-07FF-E744-8CE3-2B43FDE500F1}">
      <dsp:nvSpPr>
        <dsp:cNvPr id="0" name=""/>
        <dsp:cNvSpPr/>
      </dsp:nvSpPr>
      <dsp:spPr>
        <a:xfrm rot="5400000">
          <a:off x="2373692" y="2419359"/>
          <a:ext cx="281815" cy="4138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8" y="2485371"/>
        <a:ext cx="248304" cy="197271"/>
      </dsp:txXfrm>
    </dsp:sp>
    <dsp:sp modelId="{EB406523-D94B-704A-A73D-4530576EA98B}">
      <dsp:nvSpPr>
        <dsp:cNvPr id="0" name=""/>
        <dsp:cNvSpPr/>
      </dsp:nvSpPr>
      <dsp:spPr>
        <a:xfrm>
          <a:off x="0" y="2814156"/>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2841092"/>
        <a:ext cx="4975327" cy="865774"/>
      </dsp:txXfrm>
    </dsp:sp>
    <dsp:sp modelId="{47ACE53D-EA89-F64E-928A-5898E54B29A7}">
      <dsp:nvSpPr>
        <dsp:cNvPr id="0" name=""/>
        <dsp:cNvSpPr/>
      </dsp:nvSpPr>
      <dsp:spPr>
        <a:xfrm rot="5400000">
          <a:off x="2374266" y="3778246"/>
          <a:ext cx="280666" cy="4138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7" y="3844833"/>
        <a:ext cx="248304" cy="196466"/>
      </dsp:txXfrm>
    </dsp:sp>
    <dsp:sp modelId="{3D235A7B-0B86-4348-8AE4-3A7A62DA93AC}">
      <dsp:nvSpPr>
        <dsp:cNvPr id="0" name=""/>
        <dsp:cNvSpPr/>
      </dsp:nvSpPr>
      <dsp:spPr>
        <a:xfrm>
          <a:off x="0" y="4108024"/>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4134960"/>
        <a:ext cx="4975327" cy="8657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9D50040-D914-496D-9B0D-8D66464C4496}" type="datetimeFigureOut">
              <a:rPr lang="en-US" smtClean="0"/>
              <a:t>3/13/2017</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14E2624-9EF3-4658-B9F6-BC4031795B56}" type="slidenum">
              <a:rPr lang="en-US" smtClean="0"/>
              <a:t>‹#›</a:t>
            </a:fld>
            <a:endParaRPr lang="en-US" dirty="0"/>
          </a:p>
        </p:txBody>
      </p:sp>
    </p:spTree>
    <p:extLst>
      <p:ext uri="{BB962C8B-B14F-4D97-AF65-F5344CB8AC3E}">
        <p14:creationId xmlns:p14="http://schemas.microsoft.com/office/powerpoint/2010/main" val="1986108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2C6A21B-853B-45BF-8C48-F278997F0DD3}" type="datetimeFigureOut">
              <a:rPr lang="en-US" smtClean="0"/>
              <a:pPr/>
              <a:t>3/13/2017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65B53AB-2E3C-4260-9E3F-637A6F7E5B30}" type="slidenum">
              <a:rPr lang="en-US" smtClean="0"/>
              <a:pPr/>
              <a:t>‹#›</a:t>
            </a:fld>
            <a:endParaRPr lang="en-US" dirty="0"/>
          </a:p>
        </p:txBody>
      </p:sp>
    </p:spTree>
    <p:extLst>
      <p:ext uri="{BB962C8B-B14F-4D97-AF65-F5344CB8AC3E}">
        <p14:creationId xmlns:p14="http://schemas.microsoft.com/office/powerpoint/2010/main" val="697213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a:t>
            </a:fld>
            <a:endParaRPr lang="en-US" dirty="0"/>
          </a:p>
        </p:txBody>
      </p:sp>
    </p:spTree>
    <p:extLst>
      <p:ext uri="{BB962C8B-B14F-4D97-AF65-F5344CB8AC3E}">
        <p14:creationId xmlns:p14="http://schemas.microsoft.com/office/powerpoint/2010/main" val="227961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10</a:t>
            </a:fld>
            <a:endParaRPr lang="en-US" dirty="0"/>
          </a:p>
        </p:txBody>
      </p:sp>
    </p:spTree>
    <p:extLst>
      <p:ext uri="{BB962C8B-B14F-4D97-AF65-F5344CB8AC3E}">
        <p14:creationId xmlns:p14="http://schemas.microsoft.com/office/powerpoint/2010/main" val="334047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Video 2.1: Importance of Infection Prevention</a:t>
            </a:r>
          </a:p>
        </p:txBody>
      </p:sp>
      <p:sp>
        <p:nvSpPr>
          <p:cNvPr id="4" name="Slide Number Placeholder 3"/>
          <p:cNvSpPr>
            <a:spLocks noGrp="1"/>
          </p:cNvSpPr>
          <p:nvPr>
            <p:ph type="sldNum" sz="quarter" idx="10"/>
          </p:nvPr>
        </p:nvSpPr>
        <p:spPr/>
        <p:txBody>
          <a:bodyPr/>
          <a:lstStyle/>
          <a:p>
            <a:fld id="{065B53AB-2E3C-4260-9E3F-637A6F7E5B30}" type="slidenum">
              <a:rPr lang="en-US" smtClean="0"/>
              <a:pPr/>
              <a:t>11</a:t>
            </a:fld>
            <a:endParaRPr lang="en-US" dirty="0"/>
          </a:p>
        </p:txBody>
      </p:sp>
    </p:spTree>
    <p:extLst>
      <p:ext uri="{BB962C8B-B14F-4D97-AF65-F5344CB8AC3E}">
        <p14:creationId xmlns:p14="http://schemas.microsoft.com/office/powerpoint/2010/main" val="352079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12</a:t>
            </a:fld>
            <a:endParaRPr lang="en-US" dirty="0"/>
          </a:p>
        </p:txBody>
      </p:sp>
    </p:spTree>
    <p:extLst>
      <p:ext uri="{BB962C8B-B14F-4D97-AF65-F5344CB8AC3E}">
        <p14:creationId xmlns:p14="http://schemas.microsoft.com/office/powerpoint/2010/main" val="74205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 2.2: Enabling the Team</a:t>
            </a:r>
          </a:p>
        </p:txBody>
      </p:sp>
      <p:sp>
        <p:nvSpPr>
          <p:cNvPr id="4" name="Slide Number Placeholder 3"/>
          <p:cNvSpPr>
            <a:spLocks noGrp="1"/>
          </p:cNvSpPr>
          <p:nvPr>
            <p:ph type="sldNum" sz="quarter" idx="10"/>
          </p:nvPr>
        </p:nvSpPr>
        <p:spPr/>
        <p:txBody>
          <a:bodyPr/>
          <a:lstStyle/>
          <a:p>
            <a:fld id="{065B53AB-2E3C-4260-9E3F-637A6F7E5B30}" type="slidenum">
              <a:rPr lang="en-US" smtClean="0"/>
              <a:pPr/>
              <a:t>13</a:t>
            </a:fld>
            <a:endParaRPr lang="en-US" dirty="0"/>
          </a:p>
        </p:txBody>
      </p:sp>
    </p:spTree>
    <p:extLst>
      <p:ext uri="{BB962C8B-B14F-4D97-AF65-F5344CB8AC3E}">
        <p14:creationId xmlns:p14="http://schemas.microsoft.com/office/powerpoint/2010/main" val="285383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14</a:t>
            </a:fld>
            <a:endParaRPr lang="en-US" dirty="0"/>
          </a:p>
        </p:txBody>
      </p:sp>
    </p:spTree>
    <p:extLst>
      <p:ext uri="{BB962C8B-B14F-4D97-AF65-F5344CB8AC3E}">
        <p14:creationId xmlns:p14="http://schemas.microsoft.com/office/powerpoint/2010/main" val="2511169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 2.3: A Collaborative Effort</a:t>
            </a:r>
          </a:p>
        </p:txBody>
      </p:sp>
      <p:sp>
        <p:nvSpPr>
          <p:cNvPr id="4" name="Slide Number Placeholder 3"/>
          <p:cNvSpPr>
            <a:spLocks noGrp="1"/>
          </p:cNvSpPr>
          <p:nvPr>
            <p:ph type="sldNum" sz="quarter" idx="10"/>
          </p:nvPr>
        </p:nvSpPr>
        <p:spPr/>
        <p:txBody>
          <a:bodyPr/>
          <a:lstStyle/>
          <a:p>
            <a:fld id="{065B53AB-2E3C-4260-9E3F-637A6F7E5B30}" type="slidenum">
              <a:rPr lang="en-US" smtClean="0"/>
              <a:pPr/>
              <a:t>15</a:t>
            </a:fld>
            <a:endParaRPr lang="en-US" dirty="0"/>
          </a:p>
        </p:txBody>
      </p:sp>
    </p:spTree>
    <p:extLst>
      <p:ext uri="{BB962C8B-B14F-4D97-AF65-F5344CB8AC3E}">
        <p14:creationId xmlns:p14="http://schemas.microsoft.com/office/powerpoint/2010/main" val="3471490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16</a:t>
            </a:fld>
            <a:endParaRPr lang="en-US" dirty="0"/>
          </a:p>
        </p:txBody>
      </p:sp>
    </p:spTree>
    <p:extLst>
      <p:ext uri="{BB962C8B-B14F-4D97-AF65-F5344CB8AC3E}">
        <p14:creationId xmlns:p14="http://schemas.microsoft.com/office/powerpoint/2010/main" val="102964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Video 2.5: An Engaged Team Effort</a:t>
            </a:r>
          </a:p>
        </p:txBody>
      </p:sp>
      <p:sp>
        <p:nvSpPr>
          <p:cNvPr id="4" name="Slide Number Placeholder 3"/>
          <p:cNvSpPr>
            <a:spLocks noGrp="1"/>
          </p:cNvSpPr>
          <p:nvPr>
            <p:ph type="sldNum" sz="quarter" idx="10"/>
          </p:nvPr>
        </p:nvSpPr>
        <p:spPr/>
        <p:txBody>
          <a:bodyPr/>
          <a:lstStyle/>
          <a:p>
            <a:fld id="{065B53AB-2E3C-4260-9E3F-637A6F7E5B30}" type="slidenum">
              <a:rPr lang="en-US" smtClean="0"/>
              <a:pPr/>
              <a:t>17</a:t>
            </a:fld>
            <a:endParaRPr lang="en-US" dirty="0"/>
          </a:p>
        </p:txBody>
      </p:sp>
    </p:spTree>
    <p:extLst>
      <p:ext uri="{BB962C8B-B14F-4D97-AF65-F5344CB8AC3E}">
        <p14:creationId xmlns:p14="http://schemas.microsoft.com/office/powerpoint/2010/main" val="3125817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18</a:t>
            </a:fld>
            <a:endParaRPr lang="en-US" dirty="0"/>
          </a:p>
        </p:txBody>
      </p:sp>
    </p:spTree>
    <p:extLst>
      <p:ext uri="{BB962C8B-B14F-4D97-AF65-F5344CB8AC3E}">
        <p14:creationId xmlns:p14="http://schemas.microsoft.com/office/powerpoint/2010/main" val="2416771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19</a:t>
            </a:fld>
            <a:endParaRPr lang="en-US" dirty="0"/>
          </a:p>
        </p:txBody>
      </p:sp>
    </p:spTree>
    <p:extLst>
      <p:ext uri="{BB962C8B-B14F-4D97-AF65-F5344CB8AC3E}">
        <p14:creationId xmlns:p14="http://schemas.microsoft.com/office/powerpoint/2010/main" val="714927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a:t>
            </a:fld>
            <a:endParaRPr lang="en-US" dirty="0"/>
          </a:p>
        </p:txBody>
      </p:sp>
    </p:spTree>
    <p:extLst>
      <p:ext uri="{BB962C8B-B14F-4D97-AF65-F5344CB8AC3E}">
        <p14:creationId xmlns:p14="http://schemas.microsoft.com/office/powerpoint/2010/main" val="3698113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20</a:t>
            </a:fld>
            <a:endParaRPr lang="en-US" dirty="0"/>
          </a:p>
        </p:txBody>
      </p:sp>
    </p:spTree>
    <p:extLst>
      <p:ext uri="{BB962C8B-B14F-4D97-AF65-F5344CB8AC3E}">
        <p14:creationId xmlns:p14="http://schemas.microsoft.com/office/powerpoint/2010/main" val="3473851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21</a:t>
            </a:fld>
            <a:endParaRPr lang="en-US" dirty="0"/>
          </a:p>
        </p:txBody>
      </p:sp>
    </p:spTree>
    <p:extLst>
      <p:ext uri="{BB962C8B-B14F-4D97-AF65-F5344CB8AC3E}">
        <p14:creationId xmlns:p14="http://schemas.microsoft.com/office/powerpoint/2010/main" val="3473851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22</a:t>
            </a:fld>
            <a:endParaRPr lang="en-US" dirty="0"/>
          </a:p>
        </p:txBody>
      </p:sp>
    </p:spTree>
    <p:extLst>
      <p:ext uri="{BB962C8B-B14F-4D97-AF65-F5344CB8AC3E}">
        <p14:creationId xmlns:p14="http://schemas.microsoft.com/office/powerpoint/2010/main" val="2028120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23</a:t>
            </a:fld>
            <a:endParaRPr lang="en-US" dirty="0"/>
          </a:p>
        </p:txBody>
      </p:sp>
    </p:spTree>
    <p:extLst>
      <p:ext uri="{BB962C8B-B14F-4D97-AF65-F5344CB8AC3E}">
        <p14:creationId xmlns:p14="http://schemas.microsoft.com/office/powerpoint/2010/main" val="2893832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24</a:t>
            </a:fld>
            <a:endParaRPr lang="en-US" dirty="0"/>
          </a:p>
        </p:txBody>
      </p:sp>
    </p:spTree>
    <p:extLst>
      <p:ext uri="{BB962C8B-B14F-4D97-AF65-F5344CB8AC3E}">
        <p14:creationId xmlns:p14="http://schemas.microsoft.com/office/powerpoint/2010/main" val="190868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25</a:t>
            </a:fld>
            <a:endParaRPr lang="en-US" dirty="0"/>
          </a:p>
        </p:txBody>
      </p:sp>
    </p:spTree>
    <p:extLst>
      <p:ext uri="{BB962C8B-B14F-4D97-AF65-F5344CB8AC3E}">
        <p14:creationId xmlns:p14="http://schemas.microsoft.com/office/powerpoint/2010/main" val="2328344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26</a:t>
            </a:fld>
            <a:endParaRPr lang="en-US" dirty="0"/>
          </a:p>
        </p:txBody>
      </p:sp>
    </p:spTree>
    <p:extLst>
      <p:ext uri="{BB962C8B-B14F-4D97-AF65-F5344CB8AC3E}">
        <p14:creationId xmlns:p14="http://schemas.microsoft.com/office/powerpoint/2010/main" val="3210216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27</a:t>
            </a:fld>
            <a:endParaRPr lang="en-US" dirty="0"/>
          </a:p>
        </p:txBody>
      </p:sp>
    </p:spTree>
    <p:extLst>
      <p:ext uri="{BB962C8B-B14F-4D97-AF65-F5344CB8AC3E}">
        <p14:creationId xmlns:p14="http://schemas.microsoft.com/office/powerpoint/2010/main" val="1375289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28</a:t>
            </a:fld>
            <a:endParaRPr lang="en-US" dirty="0"/>
          </a:p>
        </p:txBody>
      </p:sp>
    </p:spTree>
    <p:extLst>
      <p:ext uri="{BB962C8B-B14F-4D97-AF65-F5344CB8AC3E}">
        <p14:creationId xmlns:p14="http://schemas.microsoft.com/office/powerpoint/2010/main" val="114316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29</a:t>
            </a:fld>
            <a:endParaRPr lang="en-US" dirty="0"/>
          </a:p>
        </p:txBody>
      </p:sp>
    </p:spTree>
    <p:extLst>
      <p:ext uri="{BB962C8B-B14F-4D97-AF65-F5344CB8AC3E}">
        <p14:creationId xmlns:p14="http://schemas.microsoft.com/office/powerpoint/2010/main" val="321277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3</a:t>
            </a:fld>
            <a:endParaRPr lang="en-US" dirty="0"/>
          </a:p>
        </p:txBody>
      </p:sp>
    </p:spTree>
    <p:extLst>
      <p:ext uri="{BB962C8B-B14F-4D97-AF65-F5344CB8AC3E}">
        <p14:creationId xmlns:p14="http://schemas.microsoft.com/office/powerpoint/2010/main" val="1223628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30</a:t>
            </a:fld>
            <a:endParaRPr lang="en-US" dirty="0"/>
          </a:p>
        </p:txBody>
      </p:sp>
    </p:spTree>
    <p:extLst>
      <p:ext uri="{BB962C8B-B14F-4D97-AF65-F5344CB8AC3E}">
        <p14:creationId xmlns:p14="http://schemas.microsoft.com/office/powerpoint/2010/main" val="375867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4</a:t>
            </a:fld>
            <a:endParaRPr lang="en-US" dirty="0"/>
          </a:p>
        </p:txBody>
      </p:sp>
    </p:spTree>
    <p:extLst>
      <p:ext uri="{BB962C8B-B14F-4D97-AF65-F5344CB8AC3E}">
        <p14:creationId xmlns:p14="http://schemas.microsoft.com/office/powerpoint/2010/main" val="841240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5</a:t>
            </a:fld>
            <a:endParaRPr lang="en-US" dirty="0"/>
          </a:p>
        </p:txBody>
      </p:sp>
    </p:spTree>
    <p:extLst>
      <p:ext uri="{BB962C8B-B14F-4D97-AF65-F5344CB8AC3E}">
        <p14:creationId xmlns:p14="http://schemas.microsoft.com/office/powerpoint/2010/main" val="240098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6</a:t>
            </a:fld>
            <a:endParaRPr lang="en-US" dirty="0"/>
          </a:p>
        </p:txBody>
      </p:sp>
    </p:spTree>
    <p:extLst>
      <p:ext uri="{BB962C8B-B14F-4D97-AF65-F5344CB8AC3E}">
        <p14:creationId xmlns:p14="http://schemas.microsoft.com/office/powerpoint/2010/main" val="1295120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7</a:t>
            </a:fld>
            <a:endParaRPr lang="en-US" dirty="0"/>
          </a:p>
        </p:txBody>
      </p:sp>
    </p:spTree>
    <p:extLst>
      <p:ext uri="{BB962C8B-B14F-4D97-AF65-F5344CB8AC3E}">
        <p14:creationId xmlns:p14="http://schemas.microsoft.com/office/powerpoint/2010/main" val="106130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8</a:t>
            </a:fld>
            <a:endParaRPr lang="en-US" dirty="0"/>
          </a:p>
        </p:txBody>
      </p:sp>
    </p:spTree>
    <p:extLst>
      <p:ext uri="{BB962C8B-B14F-4D97-AF65-F5344CB8AC3E}">
        <p14:creationId xmlns:p14="http://schemas.microsoft.com/office/powerpoint/2010/main" val="226711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9</a:t>
            </a:fld>
            <a:endParaRPr lang="en-US" dirty="0"/>
          </a:p>
        </p:txBody>
      </p:sp>
    </p:spTree>
    <p:extLst>
      <p:ext uri="{BB962C8B-B14F-4D97-AF65-F5344CB8AC3E}">
        <p14:creationId xmlns:p14="http://schemas.microsoft.com/office/powerpoint/2010/main" val="3087020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88026"/>
          <a:stretch/>
        </p:blipFill>
        <p:spPr>
          <a:xfrm>
            <a:off x="0" y="6036816"/>
            <a:ext cx="9144000" cy="821184"/>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 b="66062"/>
          <a:stretch/>
        </p:blipFill>
        <p:spPr>
          <a:xfrm>
            <a:off x="0" y="0"/>
            <a:ext cx="9144000" cy="2327564"/>
          </a:xfrm>
          <a:prstGeom prst="rect">
            <a:avLst/>
          </a:prstGeom>
        </p:spPr>
      </p:pic>
      <p:sp>
        <p:nvSpPr>
          <p:cNvPr id="2" name="Title 1"/>
          <p:cNvSpPr>
            <a:spLocks noGrp="1"/>
          </p:cNvSpPr>
          <p:nvPr>
            <p:ph type="ctrTitle"/>
          </p:nvPr>
        </p:nvSpPr>
        <p:spPr>
          <a:xfrm>
            <a:off x="730078" y="3279107"/>
            <a:ext cx="7772400" cy="2165685"/>
          </a:xfrm>
          <a:prstGeom prst="rect">
            <a:avLst/>
          </a:prstGeom>
        </p:spPr>
        <p:txBody>
          <a:bodyPr anchor="t">
            <a:normAutofit/>
          </a:bodyPr>
          <a:lstStyle>
            <a:lvl1pPr marL="0" indent="0" algn="ctr" defTabSz="457200" rtl="0" eaLnBrk="1" latinLnBrk="0" hangingPunct="1">
              <a:lnSpc>
                <a:spcPct val="105000"/>
              </a:lnSpc>
              <a:spcBef>
                <a:spcPct val="20000"/>
              </a:spcBef>
              <a:buClr>
                <a:srgbClr val="276B7D"/>
              </a:buClr>
              <a:buFont typeface="Arial"/>
              <a:buNone/>
              <a:defRPr lang="en-US" sz="4000" b="0" kern="1200" dirty="0">
                <a:solidFill>
                  <a:schemeClr val="tx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8" name="TextBox 7"/>
          <p:cNvSpPr txBox="1"/>
          <p:nvPr/>
        </p:nvSpPr>
        <p:spPr>
          <a:xfrm>
            <a:off x="137160" y="119279"/>
            <a:ext cx="8869680" cy="1004634"/>
          </a:xfrm>
          <a:prstGeom prst="rect">
            <a:avLst/>
          </a:prstGeom>
          <a:noFill/>
        </p:spPr>
        <p:txBody>
          <a:bodyPr wrap="square" rtlCol="0">
            <a:spAutoFit/>
          </a:bodyPr>
          <a:lstStyle/>
          <a:p>
            <a:pPr algn="ctr">
              <a:lnSpc>
                <a:spcPct val="114000"/>
              </a:lnSpc>
            </a:pPr>
            <a:r>
              <a:rPr kumimoji="0" lang="en-US" sz="2600" b="0"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AHRQ Safety Program for Long-Term Care: HAIs/CAUTI</a:t>
            </a:r>
            <a:r>
              <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
            </a:r>
            <a:br>
              <a:rPr kumimoji="0" lang="en-US" sz="2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600" b="0"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Long-Term Care Safety Modules</a:t>
            </a:r>
            <a:endParaRPr lang="en-US" sz="3600" b="1" dirty="0">
              <a:solidFill>
                <a:schemeClr val="bg1"/>
              </a:solidFill>
              <a:latin typeface="+mj-lt"/>
            </a:endParaRPr>
          </a:p>
        </p:txBody>
      </p:sp>
      <p:sp>
        <p:nvSpPr>
          <p:cNvPr id="10" name="Rectangle 9"/>
          <p:cNvSpPr/>
          <p:nvPr userDrawn="1"/>
        </p:nvSpPr>
        <p:spPr>
          <a:xfrm>
            <a:off x="6858000" y="6477000"/>
            <a:ext cx="2148840" cy="369332"/>
          </a:xfrm>
          <a:prstGeom prst="rect">
            <a:avLst/>
          </a:prstGeom>
        </p:spPr>
        <p:txBody>
          <a:bodyPr wrap="square">
            <a:spAutoFit/>
          </a:bodyPr>
          <a:lstStyle/>
          <a:p>
            <a:pPr algn="r"/>
            <a:r>
              <a:rPr lang="en-US" sz="900" dirty="0" smtClean="0">
                <a:solidFill>
                  <a:schemeClr val="bg1"/>
                </a:solidFill>
                <a:latin typeface="Arial" panose="020B0604020202020204" pitchFamily="34" charset="0"/>
                <a:cs typeface="Arial" panose="020B0604020202020204" pitchFamily="34" charset="0"/>
              </a:rPr>
              <a:t> AHRQ Pub. No. 16(17)-0003-03-EF</a:t>
            </a:r>
          </a:p>
          <a:p>
            <a:pPr algn="r"/>
            <a:r>
              <a:rPr lang="en-US" sz="900" dirty="0" smtClean="0">
                <a:solidFill>
                  <a:schemeClr val="bg1"/>
                </a:solidFill>
                <a:latin typeface="Arial" panose="020B0604020202020204" pitchFamily="34" charset="0"/>
                <a:cs typeface="Arial" panose="020B0604020202020204" pitchFamily="34" charset="0"/>
              </a:rPr>
              <a:t>March 2017</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0417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40784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71600"/>
            <a:ext cx="3886200" cy="4805363"/>
          </a:xfrm>
        </p:spPr>
        <p:txBody>
          <a:bodyPr>
            <a:normAutofit/>
          </a:bodyPr>
          <a:lst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29150" y="1371600"/>
            <a:ext cx="3886200" cy="4805363"/>
          </a:xfrm>
        </p:spPr>
        <p:txBody>
          <a:bodyPr>
            <a:normAutofit/>
          </a:bodyPr>
          <a:lst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Date Placeholder 3"/>
          <p:cNvSpPr>
            <a:spLocks noGrp="1"/>
          </p:cNvSpPr>
          <p:nvPr>
            <p:ph type="dt" sz="half" idx="13"/>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06502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51395"/>
            <a:ext cx="3868340" cy="823912"/>
          </a:xfrm>
        </p:spPr>
        <p:txBody>
          <a:bodyPr anchor="b">
            <a:noAutofit/>
          </a:bodyPr>
          <a:lstStyle>
            <a:lvl1pPr marL="0" indent="0">
              <a:lnSpc>
                <a:spcPct val="105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130170"/>
            <a:ext cx="3868340" cy="3968877"/>
          </a:xfrm>
        </p:spPr>
        <p:txBody>
          <a:bodyPr>
            <a:normAutofit/>
          </a:bodyPr>
          <a:lst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29150" y="1251395"/>
            <a:ext cx="3887391" cy="823912"/>
          </a:xfrm>
        </p:spPr>
        <p:txBody>
          <a:bodyPr anchor="b">
            <a:noAutofit/>
          </a:bodyPr>
          <a:lstStyle>
            <a:lvl1pPr marL="0" indent="0">
              <a:lnSpc>
                <a:spcPct val="105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130170"/>
            <a:ext cx="3887391" cy="3968877"/>
          </a:xfrm>
        </p:spPr>
        <p:txBody>
          <a:bodyPr>
            <a:normAutofit/>
          </a:bodyPr>
          <a:lst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Date Placeholder 3"/>
          <p:cNvSpPr>
            <a:spLocks noGrp="1"/>
          </p:cNvSpPr>
          <p:nvPr>
            <p:ph type="dt" sz="half" idx="10"/>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5343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59186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92685"/>
          <a:stretch/>
        </p:blipFill>
        <p:spPr>
          <a:xfrm>
            <a:off x="0" y="6356350"/>
            <a:ext cx="9144000" cy="50165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87013"/>
          <a:stretch/>
        </p:blipFill>
        <p:spPr>
          <a:xfrm>
            <a:off x="0" y="0"/>
            <a:ext cx="9144000" cy="890649"/>
          </a:xfrm>
          <a:prstGeom prst="rect">
            <a:avLst/>
          </a:prstGeom>
        </p:spPr>
      </p:pic>
      <p:sp>
        <p:nvSpPr>
          <p:cNvPr id="3" name="Text Placeholder 2"/>
          <p:cNvSpPr>
            <a:spLocks noGrp="1"/>
          </p:cNvSpPr>
          <p:nvPr>
            <p:ph type="body" idx="1"/>
          </p:nvPr>
        </p:nvSpPr>
        <p:spPr>
          <a:xfrm>
            <a:off x="628650" y="1124712"/>
            <a:ext cx="7886700" cy="50522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12" name="Slide Number Placeholder 5"/>
          <p:cNvSpPr txBox="1">
            <a:spLocks/>
          </p:cNvSpPr>
          <p:nvPr userDrawn="1"/>
        </p:nvSpPr>
        <p:spPr>
          <a:xfrm>
            <a:off x="6975835" y="6495926"/>
            <a:ext cx="2168165"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smtClean="0">
                <a:solidFill>
                  <a:schemeClr val="bg1"/>
                </a:solidFill>
                <a:latin typeface="Arial" panose="020B0604020202020204" pitchFamily="34" charset="0"/>
                <a:ea typeface="Calibri" panose="020F0502020204030204" pitchFamily="34" charset="0"/>
                <a:cs typeface="Arial" panose="020B0604020202020204" pitchFamily="34" charset="0"/>
              </a:rPr>
              <a:t>Senior</a:t>
            </a:r>
            <a:r>
              <a:rPr lang="en-US" sz="900" baseline="0" dirty="0" smtClean="0">
                <a:solidFill>
                  <a:schemeClr val="bg1"/>
                </a:solidFill>
                <a:latin typeface="Arial" panose="020B0604020202020204" pitchFamily="34" charset="0"/>
                <a:ea typeface="Calibri" panose="020F0502020204030204" pitchFamily="34" charset="0"/>
                <a:cs typeface="Arial" panose="020B0604020202020204" pitchFamily="34" charset="0"/>
              </a:rPr>
              <a:t> Leader Engagement </a:t>
            </a:r>
            <a:r>
              <a:rPr lang="en-US" sz="9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fld id="{D0C9C990-79A9-48BD-8275-246184B5F984}" type="slidenum">
              <a:rPr lang="en-US" sz="900" smtClean="0">
                <a:solidFill>
                  <a:schemeClr val="bg1"/>
                </a:solidFill>
                <a:latin typeface="Arial" panose="020B0604020202020204" pitchFamily="34" charset="0"/>
                <a:ea typeface="Calibri" panose="020F0502020204030204" pitchFamily="34" charset="0"/>
                <a:cs typeface="Arial" panose="020B0604020202020204" pitchFamily="34" charset="0"/>
              </a:rPr>
              <a:pPr algn="r"/>
              <a:t>‹#›</a:t>
            </a:fld>
            <a:r>
              <a:rPr lang="en-US" sz="9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900" dirty="0" smtClean="0">
              <a:solidFill>
                <a:schemeClr val="bg1"/>
              </a:solidFill>
              <a:latin typeface="Arial" panose="020B0604020202020204" pitchFamily="34" charset="0"/>
              <a:cs typeface="Arial" panose="020B0604020202020204" pitchFamily="34" charset="0"/>
            </a:endParaRPr>
          </a:p>
        </p:txBody>
      </p:sp>
      <p:sp>
        <p:nvSpPr>
          <p:cNvPr id="4" name="Title Placeholder 3"/>
          <p:cNvSpPr>
            <a:spLocks noGrp="1"/>
          </p:cNvSpPr>
          <p:nvPr>
            <p:ph type="title"/>
          </p:nvPr>
        </p:nvSpPr>
        <p:spPr>
          <a:xfrm>
            <a:off x="628650" y="-1"/>
            <a:ext cx="7886700" cy="8382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1134408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Lst>
  <p:timing>
    <p:tnLst>
      <p:par>
        <p:cTn id="1" dur="indefinite" restart="never" nodeType="tmRoot"/>
      </p:par>
    </p:tnLst>
  </p:timing>
  <p:hf sldNum="0" hdr="0"/>
  <p:txStyles>
    <p:titleStyle>
      <a:lvl1pPr algn="ctr" defTabSz="457200" rtl="0" eaLnBrk="1" latinLnBrk="0" hangingPunct="1">
        <a:lnSpc>
          <a:spcPct val="90000"/>
        </a:lnSpc>
        <a:spcBef>
          <a:spcPct val="0"/>
        </a:spcBef>
        <a:buNone/>
        <a:defRPr lang="en-US" sz="3600" b="0" kern="1200" dirty="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lnSpc>
          <a:spcPct val="90000"/>
        </a:lnSpc>
        <a:spcBef>
          <a:spcPct val="20000"/>
        </a:spcBef>
        <a:buFont typeface="Arial"/>
        <a:buChar char="•"/>
        <a:defRPr lang="en-US" sz="2800" kern="1200" dirty="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ha.box.com/s/z3pjkzhfdx64e2l94o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youtu.be/RblXySGGKG8" TargetMode="Externa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ha.box.com/s/z3pjkzhfdx64e2l94ol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youtu.be/9uL9vWEWAlk" TargetMode="Externa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ha.box.com/s/j9ackopzxx77wqzz4agb"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youtu.be/Phd60ZMPs_U"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ha.box.com/s/oltap8xvxdt7aj3l5is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youtu.be/sTEtDN9BNuU"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hyperlink" Target="http://www.ahrq.gov/professionals/education/curriculum-tools/cusptoolkit/toolkit/staffsafetyasses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hyperlink" Target="http://www.ahrq.gov/professionals/education/curriculum-tools/cusptoolkit/toolkit/staffsafetyasses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hyperlink" Target="http://www.ahrq.gov/professionals/education/curriculum-tools/cusptoolkit/toolkit/staffsafetyasses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ahrq.gov/professionals/education/curriculum-tools/cusptoolkit/modules/engage/index.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www.brighamandwomens.org/about_bwh/quality/walk_rounds.aspx" TargetMode="External"/><Relationship Id="rId4" Type="http://schemas.openxmlformats.org/officeDocument/2006/relationships/hyperlink" Target="https://www.nhqualitycampaign.org/files/Implementation_Manual_Part_1_Attachments_1_and_2.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2: Senior Leader Engagement</a:t>
            </a:r>
          </a:p>
        </p:txBody>
      </p:sp>
    </p:spTree>
    <p:extLst>
      <p:ext uri="{BB962C8B-B14F-4D97-AF65-F5344CB8AC3E}">
        <p14:creationId xmlns:p14="http://schemas.microsoft.com/office/powerpoint/2010/main" val="2357642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Inspire a Shared Vision⁴</a:t>
            </a:r>
            <a:endParaRPr lang="en-US" dirty="0"/>
          </a:p>
        </p:txBody>
      </p:sp>
      <p:sp>
        <p:nvSpPr>
          <p:cNvPr id="3" name="Content Placeholder 2"/>
          <p:cNvSpPr>
            <a:spLocks noGrp="1"/>
          </p:cNvSpPr>
          <p:nvPr>
            <p:ph idx="1"/>
          </p:nvPr>
        </p:nvSpPr>
        <p:spPr/>
        <p:txBody>
          <a:bodyPr/>
          <a:lstStyle/>
          <a:p>
            <a:r>
              <a:rPr lang="en-US" dirty="0" smtClean="0"/>
              <a:t>Envision the future </a:t>
            </a:r>
          </a:p>
          <a:p>
            <a:r>
              <a:rPr lang="en-US" dirty="0" smtClean="0"/>
              <a:t>Enlist others in a common vision</a:t>
            </a:r>
          </a:p>
          <a:p>
            <a:r>
              <a:rPr lang="en-US" dirty="0" smtClean="0"/>
              <a:t>Understand and support the work of change</a:t>
            </a:r>
          </a:p>
          <a:p>
            <a:pPr lvl="1"/>
            <a:r>
              <a:rPr lang="en-US" dirty="0" smtClean="0"/>
              <a:t>Technical</a:t>
            </a:r>
          </a:p>
          <a:p>
            <a:pPr lvl="1"/>
            <a:r>
              <a:rPr lang="en-US" dirty="0" smtClean="0"/>
              <a:t>Adaptive</a:t>
            </a:r>
            <a:endParaRPr lang="en-US" dirty="0"/>
          </a:p>
        </p:txBody>
      </p:sp>
      <p:pic>
        <p:nvPicPr>
          <p:cNvPr id="5" name="Picture 4" descr="image of staff discussing as a group"/>
          <p:cNvPicPr>
            <a:picLocks noChangeAspect="1"/>
          </p:cNvPicPr>
          <p:nvPr/>
        </p:nvPicPr>
        <p:blipFill>
          <a:blip r:embed="rId3" cstate="print"/>
          <a:stretch>
            <a:fillRect/>
          </a:stretch>
        </p:blipFill>
        <p:spPr>
          <a:xfrm>
            <a:off x="3886200" y="2971800"/>
            <a:ext cx="2362200" cy="2731294"/>
          </a:xfrm>
          <a:prstGeom prst="rect">
            <a:avLst/>
          </a:prstGeom>
        </p:spPr>
      </p:pic>
      <p:sp>
        <p:nvSpPr>
          <p:cNvPr id="6" name="Date Placeholder 5"/>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746093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Shared Vision</a:t>
            </a:r>
            <a:endParaRPr lang="en-US" dirty="0"/>
          </a:p>
        </p:txBody>
      </p:sp>
      <p:pic>
        <p:nvPicPr>
          <p:cNvPr id="9" name="Content Placeholder 6" descr="image indicating a video">
            <a:hlinkClick r:id="rId3"/>
          </p:cNvPr>
          <p:cNvPicPr>
            <a:picLocks noChangeAspect="1"/>
          </p:cNvPicPr>
          <p:nvPr/>
        </p:nvPicPr>
        <p:blipFill>
          <a:blip r:embed="rId4" cstate="print"/>
          <a:stretch>
            <a:fillRect/>
          </a:stretch>
        </p:blipFill>
        <p:spPr>
          <a:xfrm>
            <a:off x="3648485" y="2743200"/>
            <a:ext cx="1847029" cy="1847029"/>
          </a:xfrm>
          <a:prstGeom prst="rect">
            <a:avLst/>
          </a:prstGeom>
        </p:spPr>
      </p:pic>
      <p:sp>
        <p:nvSpPr>
          <p:cNvPr id="3" name="Date Placeholder 2"/>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
        <p:nvSpPr>
          <p:cNvPr id="4" name="TextBox 3"/>
          <p:cNvSpPr txBox="1"/>
          <p:nvPr/>
        </p:nvSpPr>
        <p:spPr>
          <a:xfrm>
            <a:off x="1066800" y="5105400"/>
            <a:ext cx="5105400" cy="923330"/>
          </a:xfrm>
          <a:prstGeom prst="rect">
            <a:avLst/>
          </a:prstGeom>
          <a:noFill/>
        </p:spPr>
        <p:txBody>
          <a:bodyPr wrap="square" rtlCol="0">
            <a:spAutoFit/>
          </a:bodyPr>
          <a:lstStyle/>
          <a:p>
            <a:r>
              <a:rPr lang="en-US" dirty="0"/>
              <a:t>PLAY VIDEO:</a:t>
            </a:r>
            <a:r>
              <a:rPr lang="en-US" dirty="0"/>
              <a:t/>
            </a:r>
            <a:br>
              <a:rPr lang="en-US" dirty="0"/>
            </a:br>
            <a:r>
              <a:rPr lang="en-US" dirty="0"/>
              <a:t>Video 2.1: Importance of Infection </a:t>
            </a:r>
            <a:r>
              <a:rPr lang="en-US" dirty="0" smtClean="0"/>
              <a:t>Prevention - </a:t>
            </a:r>
            <a:r>
              <a:rPr lang="en-US" u="sng" dirty="0">
                <a:hlinkClick r:id="rId5"/>
              </a:rPr>
              <a:t>https://youtu.be/RblXySGGKG8</a:t>
            </a:r>
            <a:endParaRPr lang="en-US" dirty="0"/>
          </a:p>
        </p:txBody>
      </p:sp>
    </p:spTree>
    <p:extLst>
      <p:ext uri="{BB962C8B-B14F-4D97-AF65-F5344CB8AC3E}">
        <p14:creationId xmlns:p14="http://schemas.microsoft.com/office/powerpoint/2010/main" val="3615470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the Process</a:t>
            </a:r>
            <a:endParaRPr lang="en-US" dirty="0"/>
          </a:p>
        </p:txBody>
      </p:sp>
      <p:sp>
        <p:nvSpPr>
          <p:cNvPr id="3" name="Content Placeholder 2"/>
          <p:cNvSpPr>
            <a:spLocks noGrp="1"/>
          </p:cNvSpPr>
          <p:nvPr>
            <p:ph idx="1"/>
          </p:nvPr>
        </p:nvSpPr>
        <p:spPr/>
        <p:txBody>
          <a:bodyPr/>
          <a:lstStyle/>
          <a:p>
            <a:r>
              <a:rPr lang="en-US" dirty="0" smtClean="0"/>
              <a:t>Seek innovative ways to change, grow, and improve </a:t>
            </a:r>
          </a:p>
          <a:p>
            <a:r>
              <a:rPr lang="en-US" dirty="0" smtClean="0"/>
              <a:t>Learn from mistakes</a:t>
            </a:r>
            <a:endParaRPr lang="en-US" dirty="0"/>
          </a:p>
        </p:txBody>
      </p:sp>
      <p:pic>
        <p:nvPicPr>
          <p:cNvPr id="5" name="Picture 4" descr="image of staff at a table"/>
          <p:cNvPicPr>
            <a:picLocks noChangeAspect="1"/>
          </p:cNvPicPr>
          <p:nvPr/>
        </p:nvPicPr>
        <p:blipFill>
          <a:blip r:embed="rId3" cstate="print"/>
          <a:stretch>
            <a:fillRect/>
          </a:stretch>
        </p:blipFill>
        <p:spPr>
          <a:xfrm>
            <a:off x="4724400" y="2362200"/>
            <a:ext cx="3238500" cy="3473174"/>
          </a:xfrm>
          <a:prstGeom prst="rect">
            <a:avLst/>
          </a:prstGeom>
        </p:spPr>
      </p:pic>
      <p:sp>
        <p:nvSpPr>
          <p:cNvPr id="6" name="Date Placeholder 5"/>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2299662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Enable the Team</a:t>
            </a:r>
            <a:endParaRPr lang="en-US" dirty="0"/>
          </a:p>
        </p:txBody>
      </p:sp>
      <p:pic>
        <p:nvPicPr>
          <p:cNvPr id="8" name="Content Placeholder 6" descr="image indicating a video">
            <a:hlinkClick r:id="rId3"/>
          </p:cNvPr>
          <p:cNvPicPr>
            <a:picLocks noChangeAspect="1"/>
          </p:cNvPicPr>
          <p:nvPr/>
        </p:nvPicPr>
        <p:blipFill>
          <a:blip r:embed="rId4" cstate="print"/>
          <a:stretch>
            <a:fillRect/>
          </a:stretch>
        </p:blipFill>
        <p:spPr>
          <a:xfrm>
            <a:off x="3648485" y="2743200"/>
            <a:ext cx="1847029" cy="1847029"/>
          </a:xfrm>
          <a:prstGeom prst="rect">
            <a:avLst/>
          </a:prstGeom>
        </p:spPr>
      </p:pic>
      <p:sp>
        <p:nvSpPr>
          <p:cNvPr id="3" name="Date Placeholder 2"/>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
        <p:nvSpPr>
          <p:cNvPr id="4" name="TextBox 3"/>
          <p:cNvSpPr txBox="1"/>
          <p:nvPr/>
        </p:nvSpPr>
        <p:spPr>
          <a:xfrm>
            <a:off x="1066800" y="5181600"/>
            <a:ext cx="4648200" cy="923330"/>
          </a:xfrm>
          <a:prstGeom prst="rect">
            <a:avLst/>
          </a:prstGeom>
          <a:noFill/>
        </p:spPr>
        <p:txBody>
          <a:bodyPr wrap="square" rtlCol="0">
            <a:spAutoFit/>
          </a:bodyPr>
          <a:lstStyle/>
          <a:p>
            <a:r>
              <a:rPr lang="en-US" dirty="0"/>
              <a:t>PLAY VIDEO:</a:t>
            </a:r>
            <a:r>
              <a:rPr lang="en-US" dirty="0"/>
              <a:t/>
            </a:r>
            <a:br>
              <a:rPr lang="en-US" dirty="0"/>
            </a:br>
            <a:r>
              <a:rPr lang="en-US" dirty="0"/>
              <a:t>Video 2.2: Enabling the </a:t>
            </a:r>
            <a:r>
              <a:rPr lang="en-US" dirty="0" smtClean="0"/>
              <a:t>Team - </a:t>
            </a:r>
            <a:r>
              <a:rPr lang="en-US" u="sng" dirty="0">
                <a:hlinkClick r:id="rId5"/>
              </a:rPr>
              <a:t>https://youtu.be/9uL9vWEWAlk</a:t>
            </a:r>
            <a:endParaRPr lang="en-US" dirty="0"/>
          </a:p>
        </p:txBody>
      </p:sp>
    </p:spTree>
    <p:extLst>
      <p:ext uri="{BB962C8B-B14F-4D97-AF65-F5344CB8AC3E}">
        <p14:creationId xmlns:p14="http://schemas.microsoft.com/office/powerpoint/2010/main" val="826988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Enable Others To Act</a:t>
            </a:r>
            <a:endParaRPr lang="en-US" dirty="0"/>
          </a:p>
        </p:txBody>
      </p:sp>
      <p:sp>
        <p:nvSpPr>
          <p:cNvPr id="3" name="Content Placeholder 2"/>
          <p:cNvSpPr>
            <a:spLocks noGrp="1"/>
          </p:cNvSpPr>
          <p:nvPr>
            <p:ph idx="1"/>
          </p:nvPr>
        </p:nvSpPr>
        <p:spPr/>
        <p:txBody>
          <a:bodyPr/>
          <a:lstStyle/>
          <a:p>
            <a:r>
              <a:rPr lang="en-US" dirty="0" smtClean="0"/>
              <a:t>Foster collaboration  </a:t>
            </a:r>
          </a:p>
          <a:p>
            <a:r>
              <a:rPr lang="en-US" dirty="0" smtClean="0"/>
              <a:t>Strengthen others</a:t>
            </a:r>
            <a:endParaRPr lang="en-US" dirty="0"/>
          </a:p>
        </p:txBody>
      </p:sp>
      <p:pic>
        <p:nvPicPr>
          <p:cNvPr id="5" name="Picture 4" descr="image of two staff shaking hands"/>
          <p:cNvPicPr>
            <a:picLocks noChangeAspect="1"/>
          </p:cNvPicPr>
          <p:nvPr/>
        </p:nvPicPr>
        <p:blipFill>
          <a:blip r:embed="rId3" cstate="print"/>
          <a:stretch>
            <a:fillRect/>
          </a:stretch>
        </p:blipFill>
        <p:spPr>
          <a:xfrm>
            <a:off x="5105400" y="1828800"/>
            <a:ext cx="1879600" cy="3661979"/>
          </a:xfrm>
          <a:prstGeom prst="rect">
            <a:avLst/>
          </a:prstGeom>
        </p:spPr>
      </p:pic>
      <p:sp>
        <p:nvSpPr>
          <p:cNvPr id="6" name="Date Placeholder 5"/>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1129277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indicating a video">
            <a:hlinkClick r:id="rId3"/>
          </p:cNvPr>
          <p:cNvPicPr>
            <a:picLocks noGrp="1" noChangeAspect="1"/>
          </p:cNvPicPr>
          <p:nvPr>
            <p:ph idx="1"/>
          </p:nvPr>
        </p:nvPicPr>
        <p:blipFill>
          <a:blip r:embed="rId4"/>
          <a:stretch>
            <a:fillRect/>
          </a:stretch>
        </p:blipFill>
        <p:spPr>
          <a:xfrm>
            <a:off x="3651424" y="2726832"/>
            <a:ext cx="1841152" cy="1847248"/>
          </a:xfrm>
        </p:spPr>
      </p:pic>
      <p:sp>
        <p:nvSpPr>
          <p:cNvPr id="3" name="Date Placeholder 2"/>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
        <p:nvSpPr>
          <p:cNvPr id="2" name="Title 1"/>
          <p:cNvSpPr>
            <a:spLocks noGrp="1"/>
          </p:cNvSpPr>
          <p:nvPr>
            <p:ph type="title"/>
          </p:nvPr>
        </p:nvSpPr>
        <p:spPr/>
        <p:txBody>
          <a:bodyPr/>
          <a:lstStyle/>
          <a:p>
            <a:r>
              <a:rPr lang="en-US" dirty="0" smtClean="0"/>
              <a:t>A Collaborative Effort</a:t>
            </a:r>
            <a:endParaRPr lang="en-US" dirty="0"/>
          </a:p>
        </p:txBody>
      </p:sp>
      <p:sp>
        <p:nvSpPr>
          <p:cNvPr id="5" name="TextBox 4"/>
          <p:cNvSpPr txBox="1"/>
          <p:nvPr/>
        </p:nvSpPr>
        <p:spPr>
          <a:xfrm>
            <a:off x="1066800" y="5316506"/>
            <a:ext cx="4572000" cy="923330"/>
          </a:xfrm>
          <a:prstGeom prst="rect">
            <a:avLst/>
          </a:prstGeom>
          <a:noFill/>
        </p:spPr>
        <p:txBody>
          <a:bodyPr wrap="square" rtlCol="0">
            <a:spAutoFit/>
          </a:bodyPr>
          <a:lstStyle/>
          <a:p>
            <a:r>
              <a:rPr lang="en-US" dirty="0"/>
              <a:t>PLAY VIDEO:</a:t>
            </a:r>
            <a:r>
              <a:rPr lang="en-US" dirty="0"/>
              <a:t/>
            </a:r>
            <a:br>
              <a:rPr lang="en-US" dirty="0"/>
            </a:br>
            <a:r>
              <a:rPr lang="en-US" dirty="0"/>
              <a:t>Video 2.3: A Collaborative </a:t>
            </a:r>
            <a:r>
              <a:rPr lang="en-US" dirty="0" smtClean="0"/>
              <a:t>Effort - </a:t>
            </a:r>
            <a:r>
              <a:rPr lang="en-US" u="sng" dirty="0">
                <a:hlinkClick r:id="rId5"/>
              </a:rPr>
              <a:t>https://youtu.be/Phd60ZMPs_U</a:t>
            </a:r>
            <a:endParaRPr lang="en-US" dirty="0"/>
          </a:p>
        </p:txBody>
      </p:sp>
    </p:spTree>
    <p:extLst>
      <p:ext uri="{BB962C8B-B14F-4D97-AF65-F5344CB8AC3E}">
        <p14:creationId xmlns:p14="http://schemas.microsoft.com/office/powerpoint/2010/main" val="927305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Encourage the Heart</a:t>
            </a:r>
            <a:endParaRPr lang="en-US" dirty="0"/>
          </a:p>
        </p:txBody>
      </p:sp>
      <p:sp>
        <p:nvSpPr>
          <p:cNvPr id="3" name="Content Placeholder 2"/>
          <p:cNvSpPr>
            <a:spLocks noGrp="1"/>
          </p:cNvSpPr>
          <p:nvPr>
            <p:ph idx="1"/>
          </p:nvPr>
        </p:nvSpPr>
        <p:spPr/>
        <p:txBody>
          <a:bodyPr/>
          <a:lstStyle/>
          <a:p>
            <a:r>
              <a:rPr lang="en-US" dirty="0" smtClean="0"/>
              <a:t>Recognize contributions and show appreciation</a:t>
            </a:r>
          </a:p>
          <a:p>
            <a:r>
              <a:rPr lang="en-US" dirty="0" smtClean="0"/>
              <a:t>Celebrate the values and victories</a:t>
            </a:r>
            <a:endParaRPr lang="en-US" dirty="0"/>
          </a:p>
        </p:txBody>
      </p:sp>
      <p:pic>
        <p:nvPicPr>
          <p:cNvPr id="5" name="Picture 4" descr="image of staff raising their hands"/>
          <p:cNvPicPr>
            <a:picLocks noChangeAspect="1"/>
          </p:cNvPicPr>
          <p:nvPr/>
        </p:nvPicPr>
        <p:blipFill>
          <a:blip r:embed="rId3" cstate="print"/>
          <a:stretch>
            <a:fillRect/>
          </a:stretch>
        </p:blipFill>
        <p:spPr>
          <a:xfrm>
            <a:off x="2667000" y="2971800"/>
            <a:ext cx="3454400" cy="3175000"/>
          </a:xfrm>
          <a:prstGeom prst="rect">
            <a:avLst/>
          </a:prstGeom>
        </p:spPr>
      </p:pic>
      <p:sp>
        <p:nvSpPr>
          <p:cNvPr id="6" name="Date Placeholder 5"/>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2557065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n-US" dirty="0" smtClean="0"/>
              <a:t>An Engaged Team Effort</a:t>
            </a:r>
            <a:endParaRPr lang="en-US" dirty="0"/>
          </a:p>
        </p:txBody>
      </p:sp>
      <p:pic>
        <p:nvPicPr>
          <p:cNvPr id="6" name="Content Placeholder 5" descr="image indicating a video">
            <a:hlinkClick r:id="rId3"/>
          </p:cNvPr>
          <p:cNvPicPr>
            <a:picLocks noGrp="1" noChangeAspect="1"/>
          </p:cNvPicPr>
          <p:nvPr>
            <p:ph idx="1"/>
          </p:nvPr>
        </p:nvPicPr>
        <p:blipFill>
          <a:blip r:embed="rId4"/>
          <a:stretch>
            <a:fillRect/>
          </a:stretch>
        </p:blipFill>
        <p:spPr>
          <a:xfrm>
            <a:off x="3581401" y="2862190"/>
            <a:ext cx="1828872" cy="1828872"/>
          </a:xfrm>
          <a:prstGeom prst="rect">
            <a:avLst/>
          </a:prstGeom>
        </p:spPr>
      </p:pic>
      <p:sp>
        <p:nvSpPr>
          <p:cNvPr id="3" name="Date Placeholder 2"/>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
        <p:nvSpPr>
          <p:cNvPr id="4" name="TextBox 3"/>
          <p:cNvSpPr txBox="1"/>
          <p:nvPr/>
        </p:nvSpPr>
        <p:spPr>
          <a:xfrm>
            <a:off x="1143000" y="5334000"/>
            <a:ext cx="4572000" cy="923330"/>
          </a:xfrm>
          <a:prstGeom prst="rect">
            <a:avLst/>
          </a:prstGeom>
          <a:noFill/>
        </p:spPr>
        <p:txBody>
          <a:bodyPr wrap="square" rtlCol="0">
            <a:spAutoFit/>
          </a:bodyPr>
          <a:lstStyle/>
          <a:p>
            <a:r>
              <a:rPr lang="en-US" dirty="0" smtClean="0"/>
              <a:t>PLAY </a:t>
            </a:r>
            <a:r>
              <a:rPr lang="en-US" dirty="0"/>
              <a:t>VIDEO:</a:t>
            </a:r>
            <a:r>
              <a:rPr lang="en-US" dirty="0"/>
              <a:t/>
            </a:r>
            <a:br>
              <a:rPr lang="en-US" dirty="0"/>
            </a:br>
            <a:r>
              <a:rPr lang="en-US" dirty="0"/>
              <a:t>Video 2.5: An Engaged </a:t>
            </a:r>
            <a:r>
              <a:rPr lang="en-US"/>
              <a:t>Team </a:t>
            </a:r>
            <a:r>
              <a:rPr lang="en-US" smtClean="0"/>
              <a:t>Effort - </a:t>
            </a:r>
            <a:r>
              <a:rPr lang="en-US" u="sng">
                <a:hlinkClick r:id="rId5"/>
              </a:rPr>
              <a:t>https://youtu.be/sTEtDN9BNuU</a:t>
            </a:r>
            <a:endParaRPr lang="en-US" dirty="0"/>
          </a:p>
        </p:txBody>
      </p:sp>
    </p:spTree>
    <p:extLst>
      <p:ext uri="{BB962C8B-B14F-4D97-AF65-F5344CB8AC3E}">
        <p14:creationId xmlns:p14="http://schemas.microsoft.com/office/powerpoint/2010/main" val="3917844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Senior Leaders</a:t>
            </a:r>
            <a:endParaRPr lang="en-US" dirty="0"/>
          </a:p>
        </p:txBody>
      </p:sp>
      <p:sp>
        <p:nvSpPr>
          <p:cNvPr id="3" name="Content Placeholder 2"/>
          <p:cNvSpPr>
            <a:spLocks noGrp="1"/>
          </p:cNvSpPr>
          <p:nvPr>
            <p:ph idx="1"/>
          </p:nvPr>
        </p:nvSpPr>
        <p:spPr/>
        <p:txBody>
          <a:bodyPr/>
          <a:lstStyle/>
          <a:p>
            <a:r>
              <a:rPr lang="en-US" dirty="0" smtClean="0"/>
              <a:t>Staff Safety Assessment</a:t>
            </a:r>
          </a:p>
          <a:p>
            <a:r>
              <a:rPr lang="en-US" dirty="0" smtClean="0"/>
              <a:t>Senior Leader Checklist </a:t>
            </a:r>
          </a:p>
          <a:p>
            <a:r>
              <a:rPr lang="en-US" dirty="0" smtClean="0"/>
              <a:t>Executive Rounds</a:t>
            </a:r>
            <a:endParaRPr lang="en-US" dirty="0"/>
          </a:p>
        </p:txBody>
      </p:sp>
      <p:pic>
        <p:nvPicPr>
          <p:cNvPr id="4" name="Picture 3" descr="image of two staff walking"/>
          <p:cNvPicPr>
            <a:picLocks noChangeAspect="1"/>
          </p:cNvPicPr>
          <p:nvPr/>
        </p:nvPicPr>
        <p:blipFill>
          <a:blip r:embed="rId3" cstate="print"/>
          <a:stretch>
            <a:fillRect/>
          </a:stretch>
        </p:blipFill>
        <p:spPr>
          <a:xfrm>
            <a:off x="5486400" y="1981200"/>
            <a:ext cx="2130641" cy="3429000"/>
          </a:xfrm>
          <a:prstGeom prst="rect">
            <a:avLst/>
          </a:prstGeom>
        </p:spPr>
      </p:pic>
      <p:sp>
        <p:nvSpPr>
          <p:cNvPr id="5" name="Date Placeholder 4"/>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3245470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Safety Assessment Tool</a:t>
            </a:r>
            <a:endParaRPr lang="en-US" dirty="0"/>
          </a:p>
        </p:txBody>
      </p:sp>
      <p:pic>
        <p:nvPicPr>
          <p:cNvPr id="7" name="Content Placeholder 6" descr="The purpose of the Staff Safety Assessment is to tap into your experience to determine risks that could harm residents."/>
          <p:cNvPicPr>
            <a:picLocks noGrp="1" noChangeAspect="1"/>
          </p:cNvPicPr>
          <p:nvPr>
            <p:ph idx="1"/>
          </p:nvPr>
        </p:nvPicPr>
        <p:blipFill rotWithShape="1">
          <a:blip r:embed="rId3"/>
          <a:srcRect l="16221" t="20441" r="15013" b="16683"/>
          <a:stretch/>
        </p:blipFill>
        <p:spPr>
          <a:xfrm>
            <a:off x="762000" y="2016087"/>
            <a:ext cx="5029200" cy="3678860"/>
          </a:xfrm>
          <a:prstGeom prst="rect">
            <a:avLst/>
          </a:prstGeom>
          <a:ln>
            <a:noFill/>
          </a:ln>
          <a:effectLst>
            <a:outerShdw blurRad="292100" dist="139700" dir="2700000" algn="tl" rotWithShape="0">
              <a:srgbClr val="333333">
                <a:alpha val="65000"/>
              </a:srgbClr>
            </a:outerShdw>
          </a:effectLst>
        </p:spPr>
      </p:pic>
      <p:pic>
        <p:nvPicPr>
          <p:cNvPr id="6" name="Picture 5" descr="image indicating that this slide includes a tool">
            <a:hlinkClick r:id="rId4"/>
          </p:cNvPr>
          <p:cNvPicPr>
            <a:picLocks noChangeAspect="1"/>
          </p:cNvPicPr>
          <p:nvPr/>
        </p:nvPicPr>
        <p:blipFill>
          <a:blip r:embed="rId5" cstate="print"/>
          <a:stretch>
            <a:fillRect/>
          </a:stretch>
        </p:blipFill>
        <p:spPr>
          <a:xfrm>
            <a:off x="6428117" y="2514600"/>
            <a:ext cx="1981200" cy="1981200"/>
          </a:xfrm>
          <a:prstGeom prst="rect">
            <a:avLst/>
          </a:prstGeom>
        </p:spPr>
      </p:pic>
      <p:sp>
        <p:nvSpPr>
          <p:cNvPr id="3" name="Date Placeholder 2"/>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3160703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n-US" sz="4000" dirty="0" smtClean="0"/>
              <a:t>Objectives</a:t>
            </a:r>
            <a:endParaRPr lang="en-US" sz="4000" dirty="0"/>
          </a:p>
        </p:txBody>
      </p:sp>
      <p:sp>
        <p:nvSpPr>
          <p:cNvPr id="3" name="Content Placeholder 2"/>
          <p:cNvSpPr>
            <a:spLocks noGrp="1"/>
          </p:cNvSpPr>
          <p:nvPr>
            <p:ph idx="1"/>
          </p:nvPr>
        </p:nvSpPr>
        <p:spPr/>
        <p:txBody>
          <a:bodyPr>
            <a:normAutofit/>
          </a:bodyPr>
          <a:lstStyle/>
          <a:p>
            <a:pPr fontAlgn="ctr">
              <a:spcAft>
                <a:spcPts val="1200"/>
              </a:spcAft>
            </a:pPr>
            <a:r>
              <a:rPr lang="en-US" dirty="0"/>
              <a:t>Identify characteristics of successful </a:t>
            </a:r>
            <a:r>
              <a:rPr lang="en-US" dirty="0" smtClean="0"/>
              <a:t>senior </a:t>
            </a:r>
            <a:r>
              <a:rPr lang="en-US" dirty="0"/>
              <a:t>leaders </a:t>
            </a:r>
          </a:p>
          <a:p>
            <a:pPr fontAlgn="ctr">
              <a:spcAft>
                <a:spcPts val="1200"/>
              </a:spcAft>
            </a:pPr>
            <a:r>
              <a:rPr lang="en-US" dirty="0"/>
              <a:t>List five practices of effective </a:t>
            </a:r>
            <a:r>
              <a:rPr lang="en-US" dirty="0" smtClean="0"/>
              <a:t>leaders</a:t>
            </a:r>
          </a:p>
          <a:p>
            <a:pPr fontAlgn="ctr">
              <a:spcAft>
                <a:spcPts val="1200"/>
              </a:spcAft>
            </a:pPr>
            <a:r>
              <a:rPr lang="en-US" dirty="0" smtClean="0"/>
              <a:t>Describe </a:t>
            </a:r>
            <a:r>
              <a:rPr lang="en-US" dirty="0"/>
              <a:t>the responsibilities </a:t>
            </a:r>
            <a:r>
              <a:rPr lang="en-US" dirty="0" smtClean="0"/>
              <a:t>of </a:t>
            </a:r>
            <a:r>
              <a:rPr lang="en-US" dirty="0"/>
              <a:t>senior leaders</a:t>
            </a:r>
          </a:p>
          <a:p>
            <a:pPr fontAlgn="ctr">
              <a:spcAft>
                <a:spcPts val="1200"/>
              </a:spcAft>
            </a:pPr>
            <a:r>
              <a:rPr lang="en-US" dirty="0"/>
              <a:t>Explain the role of the senior leader in addressing technical and adaptive </a:t>
            </a:r>
            <a:r>
              <a:rPr lang="en-US" dirty="0" smtClean="0"/>
              <a:t>work</a:t>
            </a:r>
          </a:p>
          <a:p>
            <a:pPr fontAlgn="ctr">
              <a:spcAft>
                <a:spcPts val="1200"/>
              </a:spcAft>
            </a:pPr>
            <a:r>
              <a:rPr lang="en-US" dirty="0" smtClean="0"/>
              <a:t>Describe </a:t>
            </a:r>
            <a:r>
              <a:rPr lang="en-US" dirty="0"/>
              <a:t>how to engage the senior leadership in the facility’s initiatives and develop shared accountability for the work needed to achieve the facility’s safety </a:t>
            </a:r>
            <a:r>
              <a:rPr lang="en-US" dirty="0" smtClean="0"/>
              <a:t>goals</a:t>
            </a:r>
            <a:endParaRPr lang="en-US" dirty="0"/>
          </a:p>
        </p:txBody>
      </p:sp>
      <p:sp>
        <p:nvSpPr>
          <p:cNvPr id="5" name="Date Placeholder 3"/>
          <p:cNvSpPr>
            <a:spLocks noGrp="1"/>
          </p:cNvSpPr>
          <p:nvPr>
            <p:ph type="dt" sz="half" idx="2"/>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a:t>
            </a:r>
            <a:endParaRPr lang="en-US" dirty="0"/>
          </a:p>
        </p:txBody>
      </p:sp>
    </p:spTree>
    <p:extLst>
      <p:ext uri="{BB962C8B-B14F-4D97-AF65-F5344CB8AC3E}">
        <p14:creationId xmlns:p14="http://schemas.microsoft.com/office/powerpoint/2010/main" val="1383221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n-US" dirty="0" smtClean="0"/>
              <a:t>Senior Leader Checklist Tool</a:t>
            </a:r>
            <a:endParaRPr lang="en-US" dirty="0"/>
          </a:p>
        </p:txBody>
      </p:sp>
      <p:pic>
        <p:nvPicPr>
          <p:cNvPr id="13" name="Content Placeholder 12" descr="The Senior Leader Checklist purpose is to provide senior leaders a checklist to plan and implement quality improvement and resident safety projects in a long-term care facility."/>
          <p:cNvPicPr>
            <a:picLocks noGrp="1" noChangeAspect="1"/>
          </p:cNvPicPr>
          <p:nvPr>
            <p:ph idx="1"/>
          </p:nvPr>
        </p:nvPicPr>
        <p:blipFill rotWithShape="1">
          <a:blip r:embed="rId3"/>
          <a:srcRect l="15014" t="21312" r="13808" b="15174"/>
          <a:stretch/>
        </p:blipFill>
        <p:spPr>
          <a:xfrm>
            <a:off x="628650" y="1927952"/>
            <a:ext cx="5305044" cy="3787048"/>
          </a:xfrm>
          <a:prstGeom prst="rect">
            <a:avLst/>
          </a:prstGeom>
          <a:ln>
            <a:noFill/>
          </a:ln>
          <a:effectLst>
            <a:outerShdw blurRad="292100" dist="139700" dir="2700000" algn="tl" rotWithShape="0">
              <a:srgbClr val="333333">
                <a:alpha val="65000"/>
              </a:srgbClr>
            </a:outerShdw>
          </a:effectLst>
        </p:spPr>
      </p:pic>
      <p:pic>
        <p:nvPicPr>
          <p:cNvPr id="5" name="Picture 4" descr="image indicating that this slide includes a tool">
            <a:hlinkClick r:id="rId4"/>
          </p:cNvPr>
          <p:cNvPicPr>
            <a:picLocks noChangeAspect="1"/>
          </p:cNvPicPr>
          <p:nvPr/>
        </p:nvPicPr>
        <p:blipFill>
          <a:blip r:embed="rId5" cstate="print"/>
          <a:stretch>
            <a:fillRect/>
          </a:stretch>
        </p:blipFill>
        <p:spPr>
          <a:xfrm>
            <a:off x="6400800" y="2286000"/>
            <a:ext cx="1981200" cy="1981200"/>
          </a:xfrm>
          <a:prstGeom prst="rect">
            <a:avLst/>
          </a:prstGeom>
        </p:spPr>
      </p:pic>
      <p:sp>
        <p:nvSpPr>
          <p:cNvPr id="3" name="Date Placeholder 2"/>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Tree>
    <p:extLst>
      <p:ext uri="{BB962C8B-B14F-4D97-AF65-F5344CB8AC3E}">
        <p14:creationId xmlns:p14="http://schemas.microsoft.com/office/powerpoint/2010/main" val="4031757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n-US" dirty="0" smtClean="0"/>
              <a:t>Learn From Defects Tool</a:t>
            </a:r>
            <a:endParaRPr lang="en-US" dirty="0"/>
          </a:p>
        </p:txBody>
      </p:sp>
      <p:pic>
        <p:nvPicPr>
          <p:cNvPr id="7" name="Content Placeholder 6" descr="The purpose of the Learn from Defects tool is to identify the types of systems that contributed to the defect (an event or situation that you do not want to happen again) and to plan the followup steps needed to improve safety"/>
          <p:cNvPicPr>
            <a:picLocks noGrp="1" noChangeAspect="1"/>
          </p:cNvPicPr>
          <p:nvPr>
            <p:ph idx="1"/>
          </p:nvPr>
        </p:nvPicPr>
        <p:blipFill rotWithShape="1">
          <a:blip r:embed="rId3"/>
          <a:srcRect l="16221" t="20961" r="15014" b="24588"/>
          <a:stretch/>
        </p:blipFill>
        <p:spPr>
          <a:xfrm>
            <a:off x="628650" y="2104222"/>
            <a:ext cx="5459470" cy="3458378"/>
          </a:xfrm>
          <a:prstGeom prst="rect">
            <a:avLst/>
          </a:prstGeom>
          <a:ln>
            <a:noFill/>
          </a:ln>
          <a:effectLst>
            <a:outerShdw blurRad="292100" dist="139700" dir="2700000" algn="tl" rotWithShape="0">
              <a:srgbClr val="333333">
                <a:alpha val="65000"/>
              </a:srgbClr>
            </a:outerShdw>
          </a:effectLst>
        </p:spPr>
      </p:pic>
      <p:pic>
        <p:nvPicPr>
          <p:cNvPr id="5" name="Picture 4" descr="image indicating that this slide includes a tool">
            <a:hlinkClick r:id="rId4"/>
          </p:cNvPr>
          <p:cNvPicPr>
            <a:picLocks noChangeAspect="1"/>
          </p:cNvPicPr>
          <p:nvPr/>
        </p:nvPicPr>
        <p:blipFill>
          <a:blip r:embed="rId5" cstate="print"/>
          <a:stretch>
            <a:fillRect/>
          </a:stretch>
        </p:blipFill>
        <p:spPr>
          <a:xfrm>
            <a:off x="6400800" y="2286000"/>
            <a:ext cx="1981200" cy="1981200"/>
          </a:xfrm>
          <a:prstGeom prst="rect">
            <a:avLst/>
          </a:prstGeom>
        </p:spPr>
      </p:pic>
      <p:sp>
        <p:nvSpPr>
          <p:cNvPr id="3" name="Date Placeholder 2"/>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Tree>
    <p:extLst>
      <p:ext uri="{BB962C8B-B14F-4D97-AF65-F5344CB8AC3E}">
        <p14:creationId xmlns:p14="http://schemas.microsoft.com/office/powerpoint/2010/main" val="3858845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Rounds⁶</a:t>
            </a:r>
            <a:endParaRPr lang="en-US" dirty="0"/>
          </a:p>
        </p:txBody>
      </p:sp>
      <p:sp>
        <p:nvSpPr>
          <p:cNvPr id="3" name="Content Placeholder 2"/>
          <p:cNvSpPr>
            <a:spLocks noGrp="1"/>
          </p:cNvSpPr>
          <p:nvPr>
            <p:ph idx="1"/>
          </p:nvPr>
        </p:nvSpPr>
        <p:spPr/>
        <p:txBody>
          <a:bodyPr/>
          <a:lstStyle/>
          <a:p>
            <a:r>
              <a:rPr lang="en-US" dirty="0" smtClean="0"/>
              <a:t>Structured interactions between hospital leadership and front-line staff </a:t>
            </a:r>
          </a:p>
          <a:p>
            <a:r>
              <a:rPr lang="en-US" dirty="0" smtClean="0"/>
              <a:t>Example of Executive WalkRounds™ from Brigham and Women’s Hospital in Boston, Massachusetts</a:t>
            </a:r>
          </a:p>
          <a:p>
            <a:endParaRPr lang="en-US" dirty="0"/>
          </a:p>
        </p:txBody>
      </p:sp>
      <p:pic>
        <p:nvPicPr>
          <p:cNvPr id="4" name="Picture 3" descr="image of staff huddled in a group"/>
          <p:cNvPicPr>
            <a:picLocks noChangeAspect="1"/>
          </p:cNvPicPr>
          <p:nvPr/>
        </p:nvPicPr>
        <p:blipFill>
          <a:blip r:embed="rId3" cstate="print"/>
          <a:stretch>
            <a:fillRect/>
          </a:stretch>
        </p:blipFill>
        <p:spPr>
          <a:xfrm>
            <a:off x="3810000" y="3276600"/>
            <a:ext cx="2362200" cy="2731294"/>
          </a:xfrm>
          <a:prstGeom prst="rect">
            <a:avLst/>
          </a:prstGeom>
        </p:spPr>
      </p:pic>
      <p:sp>
        <p:nvSpPr>
          <p:cNvPr id="5" name="Date Placeholder 4"/>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2308841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Acknowledge the senior leadership’s perspective (“What’s in it for me?”) </a:t>
            </a:r>
          </a:p>
          <a:p>
            <a:pPr lvl="1"/>
            <a:r>
              <a:rPr lang="en-US" dirty="0" smtClean="0"/>
              <a:t>Present the senior leader with the benefits of his or her participation in the project</a:t>
            </a:r>
          </a:p>
          <a:p>
            <a:pPr lvl="1"/>
            <a:r>
              <a:rPr lang="en-US" dirty="0" smtClean="0"/>
              <a:t>Assure the visibility of senior leadership in the improvement work</a:t>
            </a:r>
          </a:p>
          <a:p>
            <a:endParaRPr lang="en-US" dirty="0" smtClean="0"/>
          </a:p>
          <a:p>
            <a:endParaRPr lang="en-US" dirty="0" smtClean="0"/>
          </a:p>
          <a:p>
            <a:endParaRPr lang="en-US" dirty="0"/>
          </a:p>
        </p:txBody>
      </p:sp>
      <p:sp>
        <p:nvSpPr>
          <p:cNvPr id="5" name="Date Placeholder 4"/>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
        <p:nvSpPr>
          <p:cNvPr id="2" name="Title 1"/>
          <p:cNvSpPr>
            <a:spLocks noGrp="1"/>
          </p:cNvSpPr>
          <p:nvPr>
            <p:ph type="title"/>
          </p:nvPr>
        </p:nvSpPr>
        <p:spPr/>
        <p:txBody>
          <a:bodyPr>
            <a:noAutofit/>
          </a:bodyPr>
          <a:lstStyle/>
          <a:p>
            <a:pPr lvl="0"/>
            <a:r>
              <a:rPr lang="en-US" sz="2800" dirty="0" smtClean="0"/>
              <a:t>How To Engage Your Senior Leader and Develop Shared Accountability</a:t>
            </a:r>
            <a:endParaRPr lang="en-US" sz="2800" dirty="0"/>
          </a:p>
        </p:txBody>
      </p:sp>
    </p:spTree>
    <p:extLst>
      <p:ext uri="{BB962C8B-B14F-4D97-AF65-F5344CB8AC3E}">
        <p14:creationId xmlns:p14="http://schemas.microsoft.com/office/powerpoint/2010/main" val="2278598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07522"/>
          </a:xfrm>
          <a:prstGeom prst="rect">
            <a:avLst/>
          </a:prstGeom>
        </p:spPr>
        <p:txBody>
          <a:bodyPr>
            <a:noAutofit/>
          </a:bodyPr>
          <a:lstStyle/>
          <a:p>
            <a:r>
              <a:rPr lang="en-US" sz="2800" dirty="0" smtClean="0"/>
              <a:t>Engaging your Senior Leader Using the 4 Es for Technical and Adaptive Work⁵</a:t>
            </a:r>
            <a:endParaRPr lang="en-US" sz="2800" dirty="0"/>
          </a:p>
        </p:txBody>
      </p:sp>
      <p:grpSp>
        <p:nvGrpSpPr>
          <p:cNvPr id="4" name="Group 3" descr="The roles of staff, team leaders and senior leaders are interconnected when unit teams apply the 4 E’s.  The 4 E’s require teams and their leaders to Engage, Educate, Execute and Evaluate their involvement in the CUSP program.&#10;&#10;Gears symbolizing the roles of staff, unit team leaders and senior leadership depict the interconnected and dependent relationship that exists between each aspect of the unit team.      &#10;"/>
          <p:cNvGrpSpPr/>
          <p:nvPr/>
        </p:nvGrpSpPr>
        <p:grpSpPr>
          <a:xfrm>
            <a:off x="76200" y="1066800"/>
            <a:ext cx="8839200" cy="5029200"/>
            <a:chOff x="152400" y="1447800"/>
            <a:chExt cx="8839200" cy="5029200"/>
          </a:xfrm>
        </p:grpSpPr>
        <p:graphicFrame>
          <p:nvGraphicFramePr>
            <p:cNvPr id="5" name="Diagram 4" descr="&quot; &quot;"/>
            <p:cNvGraphicFramePr/>
            <p:nvPr>
              <p:extLst>
                <p:ext uri="{D42A27DB-BD31-4B8C-83A1-F6EECF244321}">
                  <p14:modId xmlns:p14="http://schemas.microsoft.com/office/powerpoint/2010/main" val="3641958525"/>
                </p:ext>
              </p:extLst>
            </p:nvPr>
          </p:nvGraphicFramePr>
          <p:xfrm>
            <a:off x="152400" y="1447800"/>
            <a:ext cx="5029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descr="&quot; &quot;"/>
            <p:cNvSpPr txBox="1"/>
            <p:nvPr/>
          </p:nvSpPr>
          <p:spPr>
            <a:xfrm>
              <a:off x="571500" y="1752600"/>
              <a:ext cx="1447800" cy="830997"/>
            </a:xfrm>
            <a:prstGeom prst="rect">
              <a:avLst/>
            </a:prstGeom>
            <a:noFill/>
          </p:spPr>
          <p:txBody>
            <a:bodyPr wrap="square" rtlCol="0">
              <a:spAutoFit/>
            </a:bodyPr>
            <a:lstStyle/>
            <a:p>
              <a:pPr lvl="0" algn="ctr"/>
              <a:r>
                <a:rPr lang="en-US" sz="2400" b="1" dirty="0" smtClean="0">
                  <a:solidFill>
                    <a:schemeClr val="bg1"/>
                  </a:solidFill>
                  <a:latin typeface="Times New Roman" panose="02020603050405020304" pitchFamily="18" charset="0"/>
                  <a:cs typeface="Times New Roman" panose="02020603050405020304" pitchFamily="18" charset="0"/>
                </a:rPr>
                <a:t>Engage </a:t>
              </a:r>
            </a:p>
            <a:p>
              <a:pPr lvl="0" algn="ctr"/>
              <a:r>
                <a:rPr lang="en-US" sz="2400" dirty="0" smtClean="0">
                  <a:solidFill>
                    <a:schemeClr val="bg1"/>
                  </a:solidFill>
                  <a:latin typeface="Times New Roman" panose="02020603050405020304" pitchFamily="18" charset="0"/>
                  <a:cs typeface="Times New Roman" panose="02020603050405020304" pitchFamily="18" charset="0"/>
                </a:rPr>
                <a:t>(adaptive)</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TextBox 6" descr="&quot; &quot;"/>
            <p:cNvSpPr txBox="1"/>
            <p:nvPr/>
          </p:nvSpPr>
          <p:spPr>
            <a:xfrm>
              <a:off x="533400" y="3025914"/>
              <a:ext cx="1524000" cy="830997"/>
            </a:xfrm>
            <a:prstGeom prst="rect">
              <a:avLst/>
            </a:prstGeom>
            <a:noFill/>
          </p:spPr>
          <p:txBody>
            <a:bodyPr wrap="square" rtlCol="0">
              <a:spAutoFit/>
            </a:bodyPr>
            <a:lstStyle/>
            <a:p>
              <a:pPr algn="ctr"/>
              <a:r>
                <a:rPr lang="en-US" sz="2400" b="1" dirty="0" smtClean="0">
                  <a:solidFill>
                    <a:schemeClr val="bg1"/>
                  </a:solidFill>
                  <a:latin typeface="Times New Roman" panose="02020603050405020304" pitchFamily="18" charset="0"/>
                  <a:cs typeface="Times New Roman" panose="02020603050405020304" pitchFamily="18" charset="0"/>
                </a:rPr>
                <a:t>Educate</a:t>
              </a:r>
            </a:p>
            <a:p>
              <a:pPr algn="ctr"/>
              <a:r>
                <a:rPr lang="en-US" sz="2400" dirty="0" smtClean="0">
                  <a:solidFill>
                    <a:schemeClr val="bg1"/>
                  </a:solidFill>
                  <a:latin typeface="Times New Roman" panose="02020603050405020304" pitchFamily="18" charset="0"/>
                  <a:cs typeface="Times New Roman" panose="02020603050405020304" pitchFamily="18" charset="0"/>
                </a:rPr>
                <a:t>(technical)</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8" name="TextBox 7" descr="&quot; &quot;"/>
            <p:cNvSpPr txBox="1"/>
            <p:nvPr/>
          </p:nvSpPr>
          <p:spPr>
            <a:xfrm>
              <a:off x="571500" y="4321314"/>
              <a:ext cx="1447800" cy="830997"/>
            </a:xfrm>
            <a:prstGeom prst="rect">
              <a:avLst/>
            </a:prstGeom>
            <a:noFill/>
          </p:spPr>
          <p:txBody>
            <a:bodyPr wrap="square" rtlCol="0">
              <a:spAutoFit/>
            </a:bodyPr>
            <a:lstStyle/>
            <a:p>
              <a:pPr lvl="0" algn="ctr"/>
              <a:r>
                <a:rPr lang="en-US" sz="2400" b="1" dirty="0" smtClean="0">
                  <a:solidFill>
                    <a:schemeClr val="bg1"/>
                  </a:solidFill>
                  <a:latin typeface="Times New Roman" panose="02020603050405020304" pitchFamily="18" charset="0"/>
                  <a:cs typeface="Times New Roman" panose="02020603050405020304" pitchFamily="18" charset="0"/>
                </a:rPr>
                <a:t>Execute </a:t>
              </a:r>
              <a:r>
                <a:rPr lang="en-US" sz="2400" dirty="0" smtClean="0">
                  <a:solidFill>
                    <a:schemeClr val="bg1"/>
                  </a:solidFill>
                  <a:latin typeface="Times New Roman" panose="02020603050405020304" pitchFamily="18" charset="0"/>
                  <a:cs typeface="Times New Roman" panose="02020603050405020304" pitchFamily="18" charset="0"/>
                </a:rPr>
                <a:t>(adaptive)</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9" name="TextBox 8" descr="&quot; &quot;"/>
            <p:cNvSpPr txBox="1"/>
            <p:nvPr/>
          </p:nvSpPr>
          <p:spPr>
            <a:xfrm>
              <a:off x="2057400" y="4237004"/>
              <a:ext cx="3200400" cy="1015663"/>
            </a:xfrm>
            <a:prstGeom prst="rect">
              <a:avLst/>
            </a:prstGeom>
            <a:noFill/>
          </p:spPr>
          <p:txBody>
            <a:bodyPr wrap="square" rtlCol="0">
              <a:spAutoFit/>
            </a:bodyPr>
            <a:lstStyle/>
            <a:p>
              <a:pPr lvl="0" algn="ctr"/>
              <a:r>
                <a:rPr lang="en-US" sz="2000" dirty="0" smtClean="0">
                  <a:solidFill>
                    <a:schemeClr val="bg1"/>
                  </a:solidFill>
                  <a:latin typeface="Times New Roman" panose="02020603050405020304" pitchFamily="18" charset="0"/>
                  <a:cs typeface="Times New Roman" panose="02020603050405020304" pitchFamily="18" charset="0"/>
                </a:rPr>
                <a:t>What do we need to do?  How can we do it with our resources and culture?</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TextBox 9" descr="&quot; &quot;"/>
            <p:cNvSpPr txBox="1"/>
            <p:nvPr/>
          </p:nvSpPr>
          <p:spPr>
            <a:xfrm>
              <a:off x="493367" y="5635621"/>
              <a:ext cx="1707101" cy="830997"/>
            </a:xfrm>
            <a:prstGeom prst="rect">
              <a:avLst/>
            </a:prstGeom>
            <a:noFill/>
          </p:spPr>
          <p:txBody>
            <a:bodyPr wrap="square" rtlCol="0">
              <a:spAutoFit/>
            </a:bodyPr>
            <a:lstStyle/>
            <a:p>
              <a:pPr lvl="0" algn="ctr"/>
              <a:r>
                <a:rPr lang="en-US" sz="2400" b="1" dirty="0" smtClean="0">
                  <a:solidFill>
                    <a:schemeClr val="bg1"/>
                  </a:solidFill>
                  <a:latin typeface="Times New Roman" panose="02020603050405020304" pitchFamily="18" charset="0"/>
                  <a:cs typeface="Times New Roman" panose="02020603050405020304" pitchFamily="18" charset="0"/>
                </a:rPr>
                <a:t>Evaluate</a:t>
              </a:r>
              <a:r>
                <a:rPr lang="en-US" sz="2400" dirty="0" smtClean="0">
                  <a:solidFill>
                    <a:schemeClr val="bg1"/>
                  </a:solidFill>
                  <a:latin typeface="Times New Roman" panose="02020603050405020304" pitchFamily="18" charset="0"/>
                  <a:cs typeface="Times New Roman" panose="02020603050405020304" pitchFamily="18" charset="0"/>
                </a:rPr>
                <a:t> (technical)</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1" name="TextBox 10" descr="&quot; &quot;"/>
            <p:cNvSpPr txBox="1"/>
            <p:nvPr/>
          </p:nvSpPr>
          <p:spPr>
            <a:xfrm>
              <a:off x="2362200" y="5638800"/>
              <a:ext cx="2743200" cy="707886"/>
            </a:xfrm>
            <a:prstGeom prst="rect">
              <a:avLst/>
            </a:prstGeom>
            <a:noFill/>
          </p:spPr>
          <p:txBody>
            <a:bodyPr wrap="square" rtlCol="0">
              <a:spAutoFit/>
            </a:bodyPr>
            <a:lstStyle/>
            <a:p>
              <a:pPr lvl="0" algn="ctr"/>
              <a:r>
                <a:rPr lang="en-US" sz="2000" dirty="0" smtClean="0">
                  <a:solidFill>
                    <a:schemeClr val="bg1"/>
                  </a:solidFill>
                  <a:latin typeface="Times New Roman" panose="02020603050405020304" pitchFamily="18" charset="0"/>
                  <a:cs typeface="Times New Roman" panose="02020603050405020304" pitchFamily="18" charset="0"/>
                </a:rPr>
                <a:t>How do we know we improved safety?</a:t>
              </a:r>
              <a:endParaRPr lang="en-US" sz="2000" dirty="0">
                <a:solidFill>
                  <a:schemeClr val="bg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5410200" y="1981200"/>
              <a:ext cx="3581400" cy="3798331"/>
              <a:chOff x="5410200" y="2286001"/>
              <a:chExt cx="3581400" cy="3798331"/>
            </a:xfrm>
          </p:grpSpPr>
          <p:grpSp>
            <p:nvGrpSpPr>
              <p:cNvPr id="15" name="Group 14"/>
              <p:cNvGrpSpPr/>
              <p:nvPr/>
            </p:nvGrpSpPr>
            <p:grpSpPr>
              <a:xfrm>
                <a:off x="5486400" y="2286001"/>
                <a:ext cx="3505200" cy="3657600"/>
                <a:chOff x="4501618" y="1740351"/>
                <a:chExt cx="4168090" cy="4409836"/>
              </a:xfrm>
            </p:grpSpPr>
            <p:sp>
              <p:nvSpPr>
                <p:cNvPr id="19" name="Freeform 18" descr="&quot; &quot;"/>
                <p:cNvSpPr/>
                <p:nvPr/>
              </p:nvSpPr>
              <p:spPr>
                <a:xfrm>
                  <a:off x="6050280" y="3962400"/>
                  <a:ext cx="1722120" cy="1905000"/>
                </a:xfrm>
                <a:custGeom>
                  <a:avLst/>
                  <a:gdLst>
                    <a:gd name="connsiteX0" fmla="*/ 1546892 w 2179320"/>
                    <a:gd name="connsiteY0" fmla="*/ 347468 h 2179320"/>
                    <a:gd name="connsiteX1" fmla="*/ 1716409 w 2179320"/>
                    <a:gd name="connsiteY1" fmla="*/ 205220 h 2179320"/>
                    <a:gd name="connsiteX2" fmla="*/ 1851833 w 2179320"/>
                    <a:gd name="connsiteY2" fmla="*/ 318855 h 2179320"/>
                    <a:gd name="connsiteX3" fmla="*/ 1741181 w 2179320"/>
                    <a:gd name="connsiteY3" fmla="*/ 510497 h 2179320"/>
                    <a:gd name="connsiteX4" fmla="*/ 1916992 w 2179320"/>
                    <a:gd name="connsiteY4" fmla="*/ 815012 h 2179320"/>
                    <a:gd name="connsiteX5" fmla="*/ 2138285 w 2179320"/>
                    <a:gd name="connsiteY5" fmla="*/ 815006 h 2179320"/>
                    <a:gd name="connsiteX6" fmla="*/ 2168983 w 2179320"/>
                    <a:gd name="connsiteY6" fmla="*/ 989104 h 2179320"/>
                    <a:gd name="connsiteX7" fmla="*/ 1961033 w 2179320"/>
                    <a:gd name="connsiteY7" fmla="*/ 1064785 h 2179320"/>
                    <a:gd name="connsiteX8" fmla="*/ 1899974 w 2179320"/>
                    <a:gd name="connsiteY8" fmla="*/ 1411064 h 2179320"/>
                    <a:gd name="connsiteX9" fmla="*/ 2069498 w 2179320"/>
                    <a:gd name="connsiteY9" fmla="*/ 1553304 h 2179320"/>
                    <a:gd name="connsiteX10" fmla="*/ 1981106 w 2179320"/>
                    <a:gd name="connsiteY10" fmla="*/ 1706403 h 2179320"/>
                    <a:gd name="connsiteX11" fmla="*/ 1773161 w 2179320"/>
                    <a:gd name="connsiteY11" fmla="*/ 1630711 h 2179320"/>
                    <a:gd name="connsiteX12" fmla="*/ 1503802 w 2179320"/>
                    <a:gd name="connsiteY12" fmla="*/ 1856730 h 2179320"/>
                    <a:gd name="connsiteX13" fmla="*/ 1542235 w 2179320"/>
                    <a:gd name="connsiteY13" fmla="*/ 2074660 h 2179320"/>
                    <a:gd name="connsiteX14" fmla="*/ 1376112 w 2179320"/>
                    <a:gd name="connsiteY14" fmla="*/ 2135123 h 2179320"/>
                    <a:gd name="connsiteX15" fmla="*/ 1265471 w 2179320"/>
                    <a:gd name="connsiteY15" fmla="*/ 1943475 h 2179320"/>
                    <a:gd name="connsiteX16" fmla="*/ 913848 w 2179320"/>
                    <a:gd name="connsiteY16" fmla="*/ 1943475 h 2179320"/>
                    <a:gd name="connsiteX17" fmla="*/ 803208 w 2179320"/>
                    <a:gd name="connsiteY17" fmla="*/ 2135123 h 2179320"/>
                    <a:gd name="connsiteX18" fmla="*/ 637085 w 2179320"/>
                    <a:gd name="connsiteY18" fmla="*/ 2074660 h 2179320"/>
                    <a:gd name="connsiteX19" fmla="*/ 675518 w 2179320"/>
                    <a:gd name="connsiteY19" fmla="*/ 1856730 h 2179320"/>
                    <a:gd name="connsiteX20" fmla="*/ 406159 w 2179320"/>
                    <a:gd name="connsiteY20" fmla="*/ 1630711 h 2179320"/>
                    <a:gd name="connsiteX21" fmla="*/ 198214 w 2179320"/>
                    <a:gd name="connsiteY21" fmla="*/ 1706403 h 2179320"/>
                    <a:gd name="connsiteX22" fmla="*/ 109822 w 2179320"/>
                    <a:gd name="connsiteY22" fmla="*/ 1553304 h 2179320"/>
                    <a:gd name="connsiteX23" fmla="*/ 279346 w 2179320"/>
                    <a:gd name="connsiteY23" fmla="*/ 1411064 h 2179320"/>
                    <a:gd name="connsiteX24" fmla="*/ 218288 w 2179320"/>
                    <a:gd name="connsiteY24" fmla="*/ 1064785 h 2179320"/>
                    <a:gd name="connsiteX25" fmla="*/ 10337 w 2179320"/>
                    <a:gd name="connsiteY25" fmla="*/ 989104 h 2179320"/>
                    <a:gd name="connsiteX26" fmla="*/ 41035 w 2179320"/>
                    <a:gd name="connsiteY26" fmla="*/ 815006 h 2179320"/>
                    <a:gd name="connsiteX27" fmla="*/ 262328 w 2179320"/>
                    <a:gd name="connsiteY27" fmla="*/ 815012 h 2179320"/>
                    <a:gd name="connsiteX28" fmla="*/ 438140 w 2179320"/>
                    <a:gd name="connsiteY28" fmla="*/ 510498 h 2179320"/>
                    <a:gd name="connsiteX29" fmla="*/ 327487 w 2179320"/>
                    <a:gd name="connsiteY29" fmla="*/ 318855 h 2179320"/>
                    <a:gd name="connsiteX30" fmla="*/ 462911 w 2179320"/>
                    <a:gd name="connsiteY30" fmla="*/ 205220 h 2179320"/>
                    <a:gd name="connsiteX31" fmla="*/ 632428 w 2179320"/>
                    <a:gd name="connsiteY31" fmla="*/ 347468 h 2179320"/>
                    <a:gd name="connsiteX32" fmla="*/ 962846 w 2179320"/>
                    <a:gd name="connsiteY32" fmla="*/ 227206 h 2179320"/>
                    <a:gd name="connsiteX33" fmla="*/ 1001267 w 2179320"/>
                    <a:gd name="connsiteY33" fmla="*/ 9273 h 2179320"/>
                    <a:gd name="connsiteX34" fmla="*/ 1178053 w 2179320"/>
                    <a:gd name="connsiteY34" fmla="*/ 9273 h 2179320"/>
                    <a:gd name="connsiteX35" fmla="*/ 1216474 w 2179320"/>
                    <a:gd name="connsiteY35" fmla="*/ 227205 h 2179320"/>
                    <a:gd name="connsiteX36" fmla="*/ 1546891 w 2179320"/>
                    <a:gd name="connsiteY36" fmla="*/ 347467 h 2179320"/>
                    <a:gd name="connsiteX37" fmla="*/ 1546892 w 2179320"/>
                    <a:gd name="connsiteY37" fmla="*/ 347468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79320" h="2179320">
                      <a:moveTo>
                        <a:pt x="1546892" y="347468"/>
                      </a:moveTo>
                      <a:lnTo>
                        <a:pt x="1716409" y="205220"/>
                      </a:lnTo>
                      <a:lnTo>
                        <a:pt x="1851833" y="318855"/>
                      </a:lnTo>
                      <a:lnTo>
                        <a:pt x="1741181" y="510497"/>
                      </a:lnTo>
                      <a:cubicBezTo>
                        <a:pt x="1819860" y="599006"/>
                        <a:pt x="1879681" y="702619"/>
                        <a:pt x="1916992" y="815012"/>
                      </a:cubicBezTo>
                      <a:lnTo>
                        <a:pt x="2138285" y="815006"/>
                      </a:lnTo>
                      <a:lnTo>
                        <a:pt x="2168983" y="989104"/>
                      </a:lnTo>
                      <a:lnTo>
                        <a:pt x="1961033" y="1064785"/>
                      </a:lnTo>
                      <a:cubicBezTo>
                        <a:pt x="1964412" y="1183161"/>
                        <a:pt x="1943637" y="1300983"/>
                        <a:pt x="1899974" y="1411064"/>
                      </a:cubicBezTo>
                      <a:lnTo>
                        <a:pt x="2069498" y="1553304"/>
                      </a:lnTo>
                      <a:lnTo>
                        <a:pt x="1981106" y="1706403"/>
                      </a:lnTo>
                      <a:lnTo>
                        <a:pt x="1773161" y="1630711"/>
                      </a:lnTo>
                      <a:cubicBezTo>
                        <a:pt x="1699659" y="1723565"/>
                        <a:pt x="1608008" y="1800469"/>
                        <a:pt x="1503802" y="1856730"/>
                      </a:cubicBezTo>
                      <a:lnTo>
                        <a:pt x="1542235" y="2074660"/>
                      </a:lnTo>
                      <a:lnTo>
                        <a:pt x="1376112" y="2135123"/>
                      </a:lnTo>
                      <a:lnTo>
                        <a:pt x="1265471" y="1943475"/>
                      </a:lnTo>
                      <a:cubicBezTo>
                        <a:pt x="1149480" y="1967359"/>
                        <a:pt x="1029839" y="1967359"/>
                        <a:pt x="913848" y="1943475"/>
                      </a:cubicBezTo>
                      <a:lnTo>
                        <a:pt x="803208" y="2135123"/>
                      </a:lnTo>
                      <a:lnTo>
                        <a:pt x="637085" y="2074660"/>
                      </a:lnTo>
                      <a:lnTo>
                        <a:pt x="675518" y="1856730"/>
                      </a:lnTo>
                      <a:cubicBezTo>
                        <a:pt x="571311" y="1800469"/>
                        <a:pt x="479661" y="1723565"/>
                        <a:pt x="406159" y="1630711"/>
                      </a:cubicBezTo>
                      <a:lnTo>
                        <a:pt x="198214" y="1706403"/>
                      </a:lnTo>
                      <a:lnTo>
                        <a:pt x="109822" y="1553304"/>
                      </a:lnTo>
                      <a:lnTo>
                        <a:pt x="279346" y="1411064"/>
                      </a:lnTo>
                      <a:cubicBezTo>
                        <a:pt x="235684" y="1300983"/>
                        <a:pt x="214908" y="1183160"/>
                        <a:pt x="218288" y="1064785"/>
                      </a:cubicBezTo>
                      <a:lnTo>
                        <a:pt x="10337" y="989104"/>
                      </a:lnTo>
                      <a:lnTo>
                        <a:pt x="41035" y="815006"/>
                      </a:lnTo>
                      <a:lnTo>
                        <a:pt x="262328" y="815012"/>
                      </a:lnTo>
                      <a:cubicBezTo>
                        <a:pt x="299639" y="702619"/>
                        <a:pt x="359460" y="599007"/>
                        <a:pt x="438140" y="510498"/>
                      </a:cubicBezTo>
                      <a:lnTo>
                        <a:pt x="327487" y="318855"/>
                      </a:lnTo>
                      <a:lnTo>
                        <a:pt x="462911" y="205220"/>
                      </a:lnTo>
                      <a:lnTo>
                        <a:pt x="632428" y="347468"/>
                      </a:lnTo>
                      <a:cubicBezTo>
                        <a:pt x="733255" y="285353"/>
                        <a:pt x="845681" y="244434"/>
                        <a:pt x="962846" y="227206"/>
                      </a:cubicBezTo>
                      <a:lnTo>
                        <a:pt x="1001267" y="9273"/>
                      </a:lnTo>
                      <a:lnTo>
                        <a:pt x="1178053" y="9273"/>
                      </a:lnTo>
                      <a:lnTo>
                        <a:pt x="1216474" y="227205"/>
                      </a:lnTo>
                      <a:cubicBezTo>
                        <a:pt x="1333639" y="244433"/>
                        <a:pt x="1446064" y="285352"/>
                        <a:pt x="1546891" y="347467"/>
                      </a:cubicBezTo>
                      <a:lnTo>
                        <a:pt x="1546892" y="347468"/>
                      </a:lnTo>
                      <a:close/>
                    </a:path>
                  </a:pathLst>
                </a:custGeom>
                <a:gradFill flip="none" rotWithShape="1">
                  <a:gsLst>
                    <a:gs pos="0">
                      <a:srgbClr val="B94A00"/>
                    </a:gs>
                    <a:gs pos="100000">
                      <a:srgbClr val="FF6600"/>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68619" tIns="540977" rIns="468619" bIns="579089" numCol="1" spcCol="1270" anchor="ctr" anchorCtr="0">
                  <a:noAutofit/>
                </a:bodyPr>
                <a:lstStyle/>
                <a:p>
                  <a:pPr lvl="0" algn="ctr" defTabSz="1066800">
                    <a:lnSpc>
                      <a:spcPct val="90000"/>
                    </a:lnSpc>
                    <a:spcBef>
                      <a:spcPct val="0"/>
                    </a:spcBef>
                    <a:spcAft>
                      <a:spcPct val="35000"/>
                    </a:spcAft>
                  </a:pPr>
                  <a:endParaRPr lang="en-US" sz="2000" kern="1200" dirty="0">
                    <a:latin typeface="Times New Roman" panose="02020603050405020304" pitchFamily="18" charset="0"/>
                    <a:cs typeface="Times New Roman" panose="02020603050405020304" pitchFamily="18" charset="0"/>
                  </a:endParaRPr>
                </a:p>
              </p:txBody>
            </p:sp>
            <p:sp>
              <p:nvSpPr>
                <p:cNvPr id="20" name="Freeform 19" descr="&quot; &quot;"/>
                <p:cNvSpPr/>
                <p:nvPr/>
              </p:nvSpPr>
              <p:spPr>
                <a:xfrm>
                  <a:off x="4782312" y="3172968"/>
                  <a:ext cx="1584960" cy="1584960"/>
                </a:xfrm>
                <a:custGeom>
                  <a:avLst/>
                  <a:gdLst>
                    <a:gd name="connsiteX0" fmla="*/ 1185942 w 1584960"/>
                    <a:gd name="connsiteY0" fmla="*/ 401431 h 1584960"/>
                    <a:gd name="connsiteX1" fmla="*/ 1419778 w 1584960"/>
                    <a:gd name="connsiteY1" fmla="*/ 330958 h 1584960"/>
                    <a:gd name="connsiteX2" fmla="*/ 1505820 w 1584960"/>
                    <a:gd name="connsiteY2" fmla="*/ 479988 h 1584960"/>
                    <a:gd name="connsiteX3" fmla="*/ 1327870 w 1584960"/>
                    <a:gd name="connsiteY3" fmla="*/ 647258 h 1584960"/>
                    <a:gd name="connsiteX4" fmla="*/ 1327870 w 1584960"/>
                    <a:gd name="connsiteY4" fmla="*/ 937702 h 1584960"/>
                    <a:gd name="connsiteX5" fmla="*/ 1505820 w 1584960"/>
                    <a:gd name="connsiteY5" fmla="*/ 1104972 h 1584960"/>
                    <a:gd name="connsiteX6" fmla="*/ 1419778 w 1584960"/>
                    <a:gd name="connsiteY6" fmla="*/ 1254002 h 1584960"/>
                    <a:gd name="connsiteX7" fmla="*/ 1185942 w 1584960"/>
                    <a:gd name="connsiteY7" fmla="*/ 1183529 h 1584960"/>
                    <a:gd name="connsiteX8" fmla="*/ 934408 w 1584960"/>
                    <a:gd name="connsiteY8" fmla="*/ 1328752 h 1584960"/>
                    <a:gd name="connsiteX9" fmla="*/ 878523 w 1584960"/>
                    <a:gd name="connsiteY9" fmla="*/ 1566496 h 1584960"/>
                    <a:gd name="connsiteX10" fmla="*/ 706437 w 1584960"/>
                    <a:gd name="connsiteY10" fmla="*/ 1566496 h 1584960"/>
                    <a:gd name="connsiteX11" fmla="*/ 650551 w 1584960"/>
                    <a:gd name="connsiteY11" fmla="*/ 1328753 h 1584960"/>
                    <a:gd name="connsiteX12" fmla="*/ 399017 w 1584960"/>
                    <a:gd name="connsiteY12" fmla="*/ 1183530 h 1584960"/>
                    <a:gd name="connsiteX13" fmla="*/ 165182 w 1584960"/>
                    <a:gd name="connsiteY13" fmla="*/ 1254002 h 1584960"/>
                    <a:gd name="connsiteX14" fmla="*/ 79140 w 1584960"/>
                    <a:gd name="connsiteY14" fmla="*/ 1104972 h 1584960"/>
                    <a:gd name="connsiteX15" fmla="*/ 257090 w 1584960"/>
                    <a:gd name="connsiteY15" fmla="*/ 937702 h 1584960"/>
                    <a:gd name="connsiteX16" fmla="*/ 257090 w 1584960"/>
                    <a:gd name="connsiteY16" fmla="*/ 647258 h 1584960"/>
                    <a:gd name="connsiteX17" fmla="*/ 79140 w 1584960"/>
                    <a:gd name="connsiteY17" fmla="*/ 479988 h 1584960"/>
                    <a:gd name="connsiteX18" fmla="*/ 165182 w 1584960"/>
                    <a:gd name="connsiteY18" fmla="*/ 330958 h 1584960"/>
                    <a:gd name="connsiteX19" fmla="*/ 399018 w 1584960"/>
                    <a:gd name="connsiteY19" fmla="*/ 401431 h 1584960"/>
                    <a:gd name="connsiteX20" fmla="*/ 650552 w 1584960"/>
                    <a:gd name="connsiteY20" fmla="*/ 256208 h 1584960"/>
                    <a:gd name="connsiteX21" fmla="*/ 706437 w 1584960"/>
                    <a:gd name="connsiteY21" fmla="*/ 18464 h 1584960"/>
                    <a:gd name="connsiteX22" fmla="*/ 878523 w 1584960"/>
                    <a:gd name="connsiteY22" fmla="*/ 18464 h 1584960"/>
                    <a:gd name="connsiteX23" fmla="*/ 934409 w 1584960"/>
                    <a:gd name="connsiteY23" fmla="*/ 256207 h 1584960"/>
                    <a:gd name="connsiteX24" fmla="*/ 1185943 w 1584960"/>
                    <a:gd name="connsiteY24" fmla="*/ 401431 h 1584960"/>
                    <a:gd name="connsiteX25" fmla="*/ 1185942 w 1584960"/>
                    <a:gd name="connsiteY25" fmla="*/ 401431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4960" h="1584960">
                      <a:moveTo>
                        <a:pt x="1185942" y="401431"/>
                      </a:moveTo>
                      <a:lnTo>
                        <a:pt x="1419778" y="330958"/>
                      </a:lnTo>
                      <a:lnTo>
                        <a:pt x="1505820" y="479988"/>
                      </a:lnTo>
                      <a:lnTo>
                        <a:pt x="1327870" y="647258"/>
                      </a:lnTo>
                      <a:cubicBezTo>
                        <a:pt x="1353664" y="742355"/>
                        <a:pt x="1353664" y="842606"/>
                        <a:pt x="1327870" y="937702"/>
                      </a:cubicBezTo>
                      <a:lnTo>
                        <a:pt x="1505820" y="1104972"/>
                      </a:lnTo>
                      <a:lnTo>
                        <a:pt x="1419778" y="1254002"/>
                      </a:lnTo>
                      <a:lnTo>
                        <a:pt x="1185942" y="1183529"/>
                      </a:lnTo>
                      <a:cubicBezTo>
                        <a:pt x="1116483" y="1253417"/>
                        <a:pt x="1029662" y="1303542"/>
                        <a:pt x="934408" y="1328752"/>
                      </a:cubicBezTo>
                      <a:lnTo>
                        <a:pt x="878523" y="1566496"/>
                      </a:lnTo>
                      <a:lnTo>
                        <a:pt x="706437" y="1566496"/>
                      </a:lnTo>
                      <a:lnTo>
                        <a:pt x="650551" y="1328753"/>
                      </a:lnTo>
                      <a:cubicBezTo>
                        <a:pt x="555297" y="1303543"/>
                        <a:pt x="468477" y="1253417"/>
                        <a:pt x="399017" y="1183530"/>
                      </a:cubicBezTo>
                      <a:lnTo>
                        <a:pt x="165182" y="1254002"/>
                      </a:lnTo>
                      <a:lnTo>
                        <a:pt x="79140" y="1104972"/>
                      </a:lnTo>
                      <a:lnTo>
                        <a:pt x="257090" y="937702"/>
                      </a:lnTo>
                      <a:cubicBezTo>
                        <a:pt x="231295" y="842605"/>
                        <a:pt x="231295" y="742354"/>
                        <a:pt x="257090" y="647258"/>
                      </a:cubicBezTo>
                      <a:lnTo>
                        <a:pt x="79140" y="479988"/>
                      </a:lnTo>
                      <a:lnTo>
                        <a:pt x="165182" y="330958"/>
                      </a:lnTo>
                      <a:lnTo>
                        <a:pt x="399018" y="401431"/>
                      </a:lnTo>
                      <a:cubicBezTo>
                        <a:pt x="468477" y="331543"/>
                        <a:pt x="555298" y="281418"/>
                        <a:pt x="650552" y="256208"/>
                      </a:cubicBezTo>
                      <a:lnTo>
                        <a:pt x="706437" y="18464"/>
                      </a:lnTo>
                      <a:lnTo>
                        <a:pt x="878523" y="18464"/>
                      </a:lnTo>
                      <a:lnTo>
                        <a:pt x="934409" y="256207"/>
                      </a:lnTo>
                      <a:cubicBezTo>
                        <a:pt x="1029663" y="281417"/>
                        <a:pt x="1116483" y="331543"/>
                        <a:pt x="1185943" y="401431"/>
                      </a:cubicBezTo>
                      <a:lnTo>
                        <a:pt x="1185942" y="401431"/>
                      </a:lnTo>
                      <a:close/>
                    </a:path>
                  </a:pathLst>
                </a:custGeom>
                <a:gradFill flip="none" rotWithShape="1">
                  <a:gsLst>
                    <a:gs pos="0">
                      <a:srgbClr val="FC4B21"/>
                    </a:gs>
                    <a:gs pos="100000">
                      <a:srgbClr val="FF390E"/>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19338" tIns="421751" rIns="419338" bIns="421751" numCol="1" spcCol="1270" anchor="ctr" anchorCtr="0">
                  <a:noAutofit/>
                </a:bodyPr>
                <a:lstStyle/>
                <a:p>
                  <a:pPr lvl="0" algn="ctr" defTabSz="711200">
                    <a:lnSpc>
                      <a:spcPct val="90000"/>
                    </a:lnSpc>
                    <a:spcBef>
                      <a:spcPct val="0"/>
                    </a:spcBef>
                    <a:spcAft>
                      <a:spcPct val="35000"/>
                    </a:spcAft>
                  </a:pPr>
                  <a:endParaRPr lang="en-US" sz="1600" kern="1200" dirty="0">
                    <a:latin typeface="Times New Roman" panose="02020603050405020304" pitchFamily="18" charset="0"/>
                    <a:cs typeface="Times New Roman" panose="02020603050405020304" pitchFamily="18" charset="0"/>
                  </a:endParaRPr>
                </a:p>
              </p:txBody>
            </p:sp>
            <p:sp>
              <p:nvSpPr>
                <p:cNvPr id="21" name="Freeform 20" descr="&quot; &quot;"/>
                <p:cNvSpPr/>
                <p:nvPr/>
              </p:nvSpPr>
              <p:spPr>
                <a:xfrm>
                  <a:off x="5495543" y="1904999"/>
                  <a:ext cx="1901953" cy="1901953"/>
                </a:xfrm>
                <a:custGeom>
                  <a:avLst/>
                  <a:gdLst>
                    <a:gd name="connsiteX0" fmla="*/ 1161981 w 1552937"/>
                    <a:gd name="connsiteY0" fmla="*/ 393320 h 1552937"/>
                    <a:gd name="connsiteX1" fmla="*/ 1391092 w 1552937"/>
                    <a:gd name="connsiteY1" fmla="*/ 324271 h 1552937"/>
                    <a:gd name="connsiteX2" fmla="*/ 1475396 w 1552937"/>
                    <a:gd name="connsiteY2" fmla="*/ 470291 h 1552937"/>
                    <a:gd name="connsiteX3" fmla="*/ 1301042 w 1552937"/>
                    <a:gd name="connsiteY3" fmla="*/ 634181 h 1552937"/>
                    <a:gd name="connsiteX4" fmla="*/ 1301042 w 1552937"/>
                    <a:gd name="connsiteY4" fmla="*/ 918757 h 1552937"/>
                    <a:gd name="connsiteX5" fmla="*/ 1475396 w 1552937"/>
                    <a:gd name="connsiteY5" fmla="*/ 1082646 h 1552937"/>
                    <a:gd name="connsiteX6" fmla="*/ 1391092 w 1552937"/>
                    <a:gd name="connsiteY6" fmla="*/ 1228666 h 1552937"/>
                    <a:gd name="connsiteX7" fmla="*/ 1161981 w 1552937"/>
                    <a:gd name="connsiteY7" fmla="*/ 1159617 h 1552937"/>
                    <a:gd name="connsiteX8" fmla="*/ 915529 w 1552937"/>
                    <a:gd name="connsiteY8" fmla="*/ 1301906 h 1552937"/>
                    <a:gd name="connsiteX9" fmla="*/ 860773 w 1552937"/>
                    <a:gd name="connsiteY9" fmla="*/ 1534847 h 1552937"/>
                    <a:gd name="connsiteX10" fmla="*/ 692164 w 1552937"/>
                    <a:gd name="connsiteY10" fmla="*/ 1534847 h 1552937"/>
                    <a:gd name="connsiteX11" fmla="*/ 637407 w 1552937"/>
                    <a:gd name="connsiteY11" fmla="*/ 1301906 h 1552937"/>
                    <a:gd name="connsiteX12" fmla="*/ 390955 w 1552937"/>
                    <a:gd name="connsiteY12" fmla="*/ 1159617 h 1552937"/>
                    <a:gd name="connsiteX13" fmla="*/ 161845 w 1552937"/>
                    <a:gd name="connsiteY13" fmla="*/ 1228666 h 1552937"/>
                    <a:gd name="connsiteX14" fmla="*/ 77541 w 1552937"/>
                    <a:gd name="connsiteY14" fmla="*/ 1082646 h 1552937"/>
                    <a:gd name="connsiteX15" fmla="*/ 251895 w 1552937"/>
                    <a:gd name="connsiteY15" fmla="*/ 918756 h 1552937"/>
                    <a:gd name="connsiteX16" fmla="*/ 251895 w 1552937"/>
                    <a:gd name="connsiteY16" fmla="*/ 634180 h 1552937"/>
                    <a:gd name="connsiteX17" fmla="*/ 77541 w 1552937"/>
                    <a:gd name="connsiteY17" fmla="*/ 470291 h 1552937"/>
                    <a:gd name="connsiteX18" fmla="*/ 161845 w 1552937"/>
                    <a:gd name="connsiteY18" fmla="*/ 324271 h 1552937"/>
                    <a:gd name="connsiteX19" fmla="*/ 390956 w 1552937"/>
                    <a:gd name="connsiteY19" fmla="*/ 393320 h 1552937"/>
                    <a:gd name="connsiteX20" fmla="*/ 637408 w 1552937"/>
                    <a:gd name="connsiteY20" fmla="*/ 251031 h 1552937"/>
                    <a:gd name="connsiteX21" fmla="*/ 692164 w 1552937"/>
                    <a:gd name="connsiteY21" fmla="*/ 18090 h 1552937"/>
                    <a:gd name="connsiteX22" fmla="*/ 860773 w 1552937"/>
                    <a:gd name="connsiteY22" fmla="*/ 18090 h 1552937"/>
                    <a:gd name="connsiteX23" fmla="*/ 915530 w 1552937"/>
                    <a:gd name="connsiteY23" fmla="*/ 251031 h 1552937"/>
                    <a:gd name="connsiteX24" fmla="*/ 1161981 w 1552937"/>
                    <a:gd name="connsiteY24" fmla="*/ 393320 h 155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2937" h="1552937">
                      <a:moveTo>
                        <a:pt x="999544" y="392821"/>
                      </a:moveTo>
                      <a:lnTo>
                        <a:pt x="1165646" y="289947"/>
                      </a:lnTo>
                      <a:lnTo>
                        <a:pt x="1262992" y="387293"/>
                      </a:lnTo>
                      <a:lnTo>
                        <a:pt x="1160117" y="553395"/>
                      </a:lnTo>
                      <a:cubicBezTo>
                        <a:pt x="1199740" y="621539"/>
                        <a:pt x="1220497" y="699007"/>
                        <a:pt x="1220255" y="777832"/>
                      </a:cubicBezTo>
                      <a:lnTo>
                        <a:pt x="1392398" y="870242"/>
                      </a:lnTo>
                      <a:lnTo>
                        <a:pt x="1356767" y="1003220"/>
                      </a:lnTo>
                      <a:lnTo>
                        <a:pt x="1161481" y="997180"/>
                      </a:lnTo>
                      <a:cubicBezTo>
                        <a:pt x="1122278" y="1065567"/>
                        <a:pt x="1065567" y="1122278"/>
                        <a:pt x="997180" y="1161481"/>
                      </a:cubicBezTo>
                      <a:lnTo>
                        <a:pt x="1003221" y="1356767"/>
                      </a:lnTo>
                      <a:lnTo>
                        <a:pt x="870244" y="1392398"/>
                      </a:lnTo>
                      <a:lnTo>
                        <a:pt x="777832" y="1220255"/>
                      </a:lnTo>
                      <a:cubicBezTo>
                        <a:pt x="699006" y="1220497"/>
                        <a:pt x="621537" y="1199739"/>
                        <a:pt x="553393" y="1160117"/>
                      </a:cubicBezTo>
                      <a:lnTo>
                        <a:pt x="387291" y="1262990"/>
                      </a:lnTo>
                      <a:lnTo>
                        <a:pt x="289945" y="1165644"/>
                      </a:lnTo>
                      <a:lnTo>
                        <a:pt x="392820" y="999542"/>
                      </a:lnTo>
                      <a:cubicBezTo>
                        <a:pt x="353197" y="931398"/>
                        <a:pt x="332440" y="853930"/>
                        <a:pt x="332682" y="775105"/>
                      </a:cubicBezTo>
                      <a:lnTo>
                        <a:pt x="160539" y="682695"/>
                      </a:lnTo>
                      <a:lnTo>
                        <a:pt x="196170" y="549717"/>
                      </a:lnTo>
                      <a:lnTo>
                        <a:pt x="391456" y="555757"/>
                      </a:lnTo>
                      <a:cubicBezTo>
                        <a:pt x="430659" y="487371"/>
                        <a:pt x="487370" y="430660"/>
                        <a:pt x="555757" y="391456"/>
                      </a:cubicBezTo>
                      <a:lnTo>
                        <a:pt x="549716" y="196170"/>
                      </a:lnTo>
                      <a:lnTo>
                        <a:pt x="682693" y="160539"/>
                      </a:lnTo>
                      <a:lnTo>
                        <a:pt x="775105" y="332682"/>
                      </a:lnTo>
                      <a:cubicBezTo>
                        <a:pt x="853931" y="332440"/>
                        <a:pt x="931400" y="353198"/>
                        <a:pt x="999544" y="392821"/>
                      </a:cubicBezTo>
                      <a:close/>
                    </a:path>
                  </a:pathLst>
                </a:custGeom>
                <a:gradFill flip="none" rotWithShape="1">
                  <a:gsLst>
                    <a:gs pos="0">
                      <a:srgbClr val="781614"/>
                    </a:gs>
                    <a:gs pos="100000">
                      <a:srgbClr val="A21D1C"/>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37973" tIns="537973" rIns="537972" bIns="537972" numCol="1" spcCol="1270" anchor="ctr" anchorCtr="0">
                  <a:noAutofit/>
                </a:bodyPr>
                <a:lstStyle/>
                <a:p>
                  <a:pPr lvl="0" algn="ctr" defTabSz="800100">
                    <a:lnSpc>
                      <a:spcPct val="90000"/>
                    </a:lnSpc>
                    <a:spcBef>
                      <a:spcPct val="0"/>
                    </a:spcBef>
                    <a:spcAft>
                      <a:spcPct val="35000"/>
                    </a:spcAft>
                  </a:pPr>
                  <a:endParaRPr lang="en-US" sz="1600" kern="1200" dirty="0">
                    <a:latin typeface="Times New Roman" panose="02020603050405020304" pitchFamily="18" charset="0"/>
                    <a:cs typeface="Times New Roman" panose="02020603050405020304" pitchFamily="18" charset="0"/>
                  </a:endParaRPr>
                </a:p>
              </p:txBody>
            </p:sp>
            <p:sp>
              <p:nvSpPr>
                <p:cNvPr id="22" name="Circular Arrow 21" descr="&quot; &quot;"/>
                <p:cNvSpPr/>
                <p:nvPr/>
              </p:nvSpPr>
              <p:spPr>
                <a:xfrm>
                  <a:off x="5880179" y="3360658"/>
                  <a:ext cx="2789529" cy="2789529"/>
                </a:xfrm>
                <a:prstGeom prst="circularArrow">
                  <a:avLst>
                    <a:gd name="adj1" fmla="val 4687"/>
                    <a:gd name="adj2" fmla="val 299029"/>
                    <a:gd name="adj3" fmla="val 2510492"/>
                    <a:gd name="adj4" fmla="val 16718076"/>
                    <a:gd name="adj5" fmla="val 5469"/>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3" name="Shape 22" descr="&quot; &quot;"/>
                <p:cNvSpPr/>
                <p:nvPr/>
              </p:nvSpPr>
              <p:spPr>
                <a:xfrm>
                  <a:off x="4501618" y="2823271"/>
                  <a:ext cx="2026767" cy="2026767"/>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4" name="Circular Arrow 23" descr="&quot; &quot;"/>
                <p:cNvSpPr/>
                <p:nvPr/>
              </p:nvSpPr>
              <p:spPr>
                <a:xfrm>
                  <a:off x="5310840" y="1740351"/>
                  <a:ext cx="2185263" cy="2185263"/>
                </a:xfrm>
                <a:prstGeom prst="circularArrow">
                  <a:avLst>
                    <a:gd name="adj1" fmla="val 5984"/>
                    <a:gd name="adj2" fmla="val 471662"/>
                    <a:gd name="adj3" fmla="val 13313824"/>
                    <a:gd name="adj4" fmla="val 10508221"/>
                    <a:gd name="adj5" fmla="val 6981"/>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sp>
            <p:nvSpPr>
              <p:cNvPr id="16" name="TextBox 15" descr="&quot; &quot;"/>
              <p:cNvSpPr txBox="1"/>
              <p:nvPr/>
            </p:nvSpPr>
            <p:spPr>
              <a:xfrm>
                <a:off x="7543800" y="2743200"/>
                <a:ext cx="1447800" cy="646331"/>
              </a:xfrm>
              <a:prstGeom prst="rect">
                <a:avLst/>
              </a:prstGeom>
              <a:noFill/>
            </p:spPr>
            <p:txBody>
              <a:bodyPr wrap="square" rtlCol="0">
                <a:spAutoFit/>
              </a:bodyPr>
              <a:lstStyle/>
              <a:p>
                <a:pPr lvl="0" algn="ctr" defTabSz="800100">
                  <a:lnSpc>
                    <a:spcPct val="90000"/>
                  </a:lnSpc>
                  <a:spcBef>
                    <a:spcPct val="0"/>
                  </a:spcBef>
                  <a:spcAft>
                    <a:spcPct val="35000"/>
                  </a:spcAft>
                </a:pPr>
                <a:r>
                  <a:rPr lang="en-US" sz="2000" dirty="0" smtClean="0">
                    <a:latin typeface="Times New Roman" panose="02020603050405020304" pitchFamily="18" charset="0"/>
                    <a:cs typeface="Times New Roman" panose="02020603050405020304" pitchFamily="18" charset="0"/>
                  </a:rPr>
                  <a:t>Senior leaders</a:t>
                </a:r>
                <a:endParaRPr lang="en-US" sz="2000" dirty="0">
                  <a:latin typeface="Times New Roman" panose="02020603050405020304" pitchFamily="18" charset="0"/>
                  <a:cs typeface="Times New Roman" panose="02020603050405020304" pitchFamily="18" charset="0"/>
                </a:endParaRPr>
              </a:p>
            </p:txBody>
          </p:sp>
          <p:sp>
            <p:nvSpPr>
              <p:cNvPr id="17" name="TextBox 16" descr="&quot; &quot;"/>
              <p:cNvSpPr txBox="1"/>
              <p:nvPr/>
            </p:nvSpPr>
            <p:spPr>
              <a:xfrm>
                <a:off x="7162800" y="5715000"/>
                <a:ext cx="990600" cy="369332"/>
              </a:xfrm>
              <a:prstGeom prst="rect">
                <a:avLst/>
              </a:prstGeom>
              <a:noFill/>
            </p:spPr>
            <p:txBody>
              <a:bodyPr wrap="square" rtlCol="0">
                <a:spAutoFit/>
              </a:bodyPr>
              <a:lstStyle/>
              <a:p>
                <a:pPr lvl="0" algn="ctr" defTabSz="1066800">
                  <a:lnSpc>
                    <a:spcPct val="90000"/>
                  </a:lnSpc>
                  <a:spcBef>
                    <a:spcPct val="0"/>
                  </a:spcBef>
                  <a:spcAft>
                    <a:spcPct val="35000"/>
                  </a:spcAft>
                </a:pPr>
                <a:r>
                  <a:rPr lang="en-US" sz="2000" dirty="0" smtClean="0">
                    <a:latin typeface="Times New Roman" panose="02020603050405020304" pitchFamily="18" charset="0"/>
                    <a:cs typeface="Times New Roman" panose="02020603050405020304" pitchFamily="18" charset="0"/>
                  </a:rPr>
                  <a:t>Staff</a:t>
                </a:r>
                <a:endParaRPr lang="en-US" sz="2000" dirty="0">
                  <a:latin typeface="Times New Roman" panose="02020603050405020304" pitchFamily="18" charset="0"/>
                  <a:cs typeface="Times New Roman" panose="02020603050405020304" pitchFamily="18" charset="0"/>
                </a:endParaRPr>
              </a:p>
            </p:txBody>
          </p:sp>
          <p:sp>
            <p:nvSpPr>
              <p:cNvPr id="18" name="TextBox 17" descr="&quot; &quot;"/>
              <p:cNvSpPr txBox="1"/>
              <p:nvPr/>
            </p:nvSpPr>
            <p:spPr>
              <a:xfrm>
                <a:off x="5410200" y="4724400"/>
                <a:ext cx="1219200" cy="646331"/>
              </a:xfrm>
              <a:prstGeom prst="rect">
                <a:avLst/>
              </a:prstGeom>
              <a:noFill/>
            </p:spPr>
            <p:txBody>
              <a:bodyPr wrap="square" rtlCol="0">
                <a:spAutoFit/>
              </a:bodyPr>
              <a:lstStyle/>
              <a:p>
                <a:pPr lvl="0" algn="ctr" defTabSz="711200">
                  <a:lnSpc>
                    <a:spcPct val="90000"/>
                  </a:lnSpc>
                  <a:spcBef>
                    <a:spcPct val="0"/>
                  </a:spcBef>
                  <a:spcAft>
                    <a:spcPct val="35000"/>
                  </a:spcAft>
                </a:pPr>
                <a:r>
                  <a:rPr lang="en-US" sz="2000" dirty="0" smtClean="0">
                    <a:latin typeface="Times New Roman" panose="02020603050405020304" pitchFamily="18" charset="0"/>
                    <a:cs typeface="Times New Roman" panose="02020603050405020304" pitchFamily="18" charset="0"/>
                  </a:rPr>
                  <a:t>Team leaders</a:t>
                </a:r>
                <a:endParaRPr lang="en-US" sz="2000" dirty="0">
                  <a:latin typeface="Times New Roman" panose="02020603050405020304" pitchFamily="18" charset="0"/>
                  <a:cs typeface="Times New Roman" panose="02020603050405020304" pitchFamily="18" charset="0"/>
                </a:endParaRPr>
              </a:p>
            </p:txBody>
          </p:sp>
        </p:grpSp>
        <p:sp>
          <p:nvSpPr>
            <p:cNvPr id="13" name="TextBox 12" descr="&quot; &quot;"/>
            <p:cNvSpPr txBox="1"/>
            <p:nvPr/>
          </p:nvSpPr>
          <p:spPr>
            <a:xfrm>
              <a:off x="2057400" y="1828800"/>
              <a:ext cx="2971800" cy="707886"/>
            </a:xfrm>
            <a:prstGeom prst="rect">
              <a:avLst/>
            </a:prstGeom>
            <a:noFill/>
          </p:spPr>
          <p:txBody>
            <a:bodyPr wrap="square" rtlCol="0">
              <a:spAutoFit/>
            </a:bodyPr>
            <a:lstStyle/>
            <a:p>
              <a:pPr lvl="0" algn="ctr"/>
              <a:r>
                <a:rPr lang="en-US" sz="2000" dirty="0" smtClean="0">
                  <a:solidFill>
                    <a:schemeClr val="bg1"/>
                  </a:solidFill>
                  <a:latin typeface="Times New Roman" panose="02020603050405020304" pitchFamily="18" charset="0"/>
                  <a:cs typeface="Times New Roman" panose="02020603050405020304" pitchFamily="18" charset="0"/>
                </a:rPr>
                <a:t>How does this make the world a better place?</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4" name="TextBox 13" descr="&quot; &quot;"/>
            <p:cNvSpPr txBox="1"/>
            <p:nvPr/>
          </p:nvSpPr>
          <p:spPr>
            <a:xfrm>
              <a:off x="2286000" y="3124200"/>
              <a:ext cx="2667000" cy="707886"/>
            </a:xfrm>
            <a:prstGeom prst="rect">
              <a:avLst/>
            </a:prstGeom>
            <a:noFill/>
          </p:spPr>
          <p:txBody>
            <a:bodyPr wrap="square" rtlCol="0">
              <a:spAutoFit/>
            </a:bodyPr>
            <a:lstStyle/>
            <a:p>
              <a:pPr algn="ctr"/>
              <a:r>
                <a:rPr lang="en-US" sz="2000" dirty="0" smtClean="0">
                  <a:solidFill>
                    <a:schemeClr val="bg1"/>
                  </a:solidFill>
                  <a:latin typeface="Times New Roman" panose="02020603050405020304" pitchFamily="18" charset="0"/>
                  <a:cs typeface="Times New Roman" panose="02020603050405020304" pitchFamily="18" charset="0"/>
                </a:rPr>
                <a:t>What do we need to know? </a:t>
              </a:r>
              <a:endParaRPr lang="en-US" sz="2000" dirty="0">
                <a:solidFill>
                  <a:schemeClr val="bg1"/>
                </a:solidFill>
                <a:latin typeface="Times New Roman" panose="02020603050405020304" pitchFamily="18" charset="0"/>
                <a:cs typeface="Times New Roman" panose="02020603050405020304" pitchFamily="18" charset="0"/>
              </a:endParaRPr>
            </a:p>
          </p:txBody>
        </p:sp>
      </p:grpSp>
      <p:sp>
        <p:nvSpPr>
          <p:cNvPr id="25" name="Date Placeholder 24"/>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Tree>
    <p:extLst>
      <p:ext uri="{BB962C8B-B14F-4D97-AF65-F5344CB8AC3E}">
        <p14:creationId xmlns:p14="http://schemas.microsoft.com/office/powerpoint/2010/main" val="2770093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Potential Challenges</a:t>
            </a:r>
            <a:endParaRPr lang="en-US" dirty="0"/>
          </a:p>
        </p:txBody>
      </p:sp>
      <p:sp>
        <p:nvSpPr>
          <p:cNvPr id="3" name="Content Placeholder 2"/>
          <p:cNvSpPr>
            <a:spLocks noGrp="1"/>
          </p:cNvSpPr>
          <p:nvPr>
            <p:ph idx="1"/>
          </p:nvPr>
        </p:nvSpPr>
        <p:spPr/>
        <p:txBody>
          <a:bodyPr/>
          <a:lstStyle/>
          <a:p>
            <a:r>
              <a:rPr lang="en-US" dirty="0" smtClean="0"/>
              <a:t>Lack of clinical background</a:t>
            </a:r>
          </a:p>
          <a:p>
            <a:r>
              <a:rPr lang="en-US" dirty="0" smtClean="0"/>
              <a:t>Lack of recognition for the value of the initiative</a:t>
            </a:r>
          </a:p>
          <a:p>
            <a:r>
              <a:rPr lang="en-US" dirty="0" smtClean="0"/>
              <a:t>Unavailability to meet regularly with the team</a:t>
            </a:r>
            <a:endParaRPr lang="en-US" dirty="0"/>
          </a:p>
        </p:txBody>
      </p:sp>
      <p:pic>
        <p:nvPicPr>
          <p:cNvPr id="5" name="Picture 4" descr="image of two staff having unclear communication"/>
          <p:cNvPicPr>
            <a:picLocks noChangeAspect="1"/>
          </p:cNvPicPr>
          <p:nvPr/>
        </p:nvPicPr>
        <p:blipFill>
          <a:blip r:embed="rId3" cstate="print"/>
          <a:stretch>
            <a:fillRect/>
          </a:stretch>
        </p:blipFill>
        <p:spPr>
          <a:xfrm>
            <a:off x="2438400" y="3657600"/>
            <a:ext cx="4241800" cy="2540000"/>
          </a:xfrm>
          <a:prstGeom prst="rect">
            <a:avLst/>
          </a:prstGeom>
        </p:spPr>
      </p:pic>
      <p:sp>
        <p:nvSpPr>
          <p:cNvPr id="6" name="Date Placeholder 5"/>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2970074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Brief leadership on the benefit of the program and the purpose of partnering with a senior  leader</a:t>
            </a:r>
          </a:p>
          <a:p>
            <a:r>
              <a:rPr lang="en-US" dirty="0" smtClean="0"/>
              <a:t>Express the role and responsibility for the senior leader </a:t>
            </a:r>
          </a:p>
          <a:p>
            <a:r>
              <a:rPr lang="en-US" dirty="0" smtClean="0"/>
              <a:t>Share data on current problems</a:t>
            </a:r>
          </a:p>
          <a:p>
            <a:r>
              <a:rPr lang="en-US" dirty="0" smtClean="0"/>
              <a:t>Ask the senior leader to be prepared to discuss their own safety concerns and suggestions for resolution during rounds and meeting discussions</a:t>
            </a:r>
          </a:p>
          <a:p>
            <a:endParaRPr lang="en-US" dirty="0"/>
          </a:p>
        </p:txBody>
      </p:sp>
      <p:sp>
        <p:nvSpPr>
          <p:cNvPr id="5" name="Date Placeholder 4"/>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
        <p:nvSpPr>
          <p:cNvPr id="2" name="Title 1"/>
          <p:cNvSpPr>
            <a:spLocks noGrp="1"/>
          </p:cNvSpPr>
          <p:nvPr>
            <p:ph type="title"/>
          </p:nvPr>
        </p:nvSpPr>
        <p:spPr/>
        <p:txBody>
          <a:bodyPr/>
          <a:lstStyle/>
          <a:p>
            <a:pPr lvl="0"/>
            <a:r>
              <a:rPr lang="en-US" dirty="0" smtClean="0"/>
              <a:t>Tools for Engaging Senior Leadership</a:t>
            </a:r>
            <a:endParaRPr lang="en-US" dirty="0"/>
          </a:p>
        </p:txBody>
      </p:sp>
    </p:spTree>
    <p:extLst>
      <p:ext uri="{BB962C8B-B14F-4D97-AF65-F5344CB8AC3E}">
        <p14:creationId xmlns:p14="http://schemas.microsoft.com/office/powerpoint/2010/main" val="2367774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Collect data on current CAUTI rates or other safety concerns</a:t>
            </a:r>
          </a:p>
          <a:p>
            <a:r>
              <a:rPr lang="en-US" dirty="0" smtClean="0"/>
              <a:t>Obtain an appointment to meet with the senior leader for 1 hour</a:t>
            </a:r>
          </a:p>
          <a:p>
            <a:r>
              <a:rPr lang="en-US" dirty="0" smtClean="0"/>
              <a:t>Make a short “presentation” to provide during appointment about what is needed from the senior leader</a:t>
            </a:r>
          </a:p>
          <a:p>
            <a:endParaRPr lang="en-US" dirty="0"/>
          </a:p>
        </p:txBody>
      </p:sp>
      <p:sp>
        <p:nvSpPr>
          <p:cNvPr id="5" name="Date Placeholder 4"/>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
        <p:nvSpPr>
          <p:cNvPr id="2" name="Title 1"/>
          <p:cNvSpPr>
            <a:spLocks noGrp="1"/>
          </p:cNvSpPr>
          <p:nvPr>
            <p:ph type="title"/>
          </p:nvPr>
        </p:nvSpPr>
        <p:spPr/>
        <p:txBody>
          <a:bodyPr>
            <a:normAutofit fontScale="90000"/>
          </a:bodyPr>
          <a:lstStyle/>
          <a:p>
            <a:r>
              <a:rPr lang="en-US" dirty="0" smtClean="0"/>
              <a:t>Action Plan for Engaging Senior Leader</a:t>
            </a:r>
            <a:endParaRPr lang="en-US" dirty="0"/>
          </a:p>
        </p:txBody>
      </p:sp>
    </p:spTree>
    <p:extLst>
      <p:ext uri="{BB962C8B-B14F-4D97-AF65-F5344CB8AC3E}">
        <p14:creationId xmlns:p14="http://schemas.microsoft.com/office/powerpoint/2010/main" val="1473742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p:txBody>
          <a:bodyPr/>
          <a:lstStyle/>
          <a:p>
            <a:pPr lvl="0"/>
            <a:r>
              <a:rPr lang="en-US" dirty="0" smtClean="0"/>
              <a:t>What are some effective ways for leaders to work with staff to facilitate change? </a:t>
            </a:r>
          </a:p>
          <a:p>
            <a:pPr lvl="0"/>
            <a:r>
              <a:rPr lang="en-US" dirty="0" smtClean="0"/>
              <a:t>How can you use those methods to address the safety issues you identified in your organization?</a:t>
            </a:r>
            <a:endParaRPr lang="en-US" dirty="0"/>
          </a:p>
        </p:txBody>
      </p:sp>
      <p:pic>
        <p:nvPicPr>
          <p:cNvPr id="5" name="Picture 4" descr="image indicating exercise questions are on the slide"/>
          <p:cNvPicPr>
            <a:picLocks noChangeAspect="1"/>
          </p:cNvPicPr>
          <p:nvPr/>
        </p:nvPicPr>
        <p:blipFill>
          <a:blip r:embed="rId3" cstate="print"/>
          <a:stretch>
            <a:fillRect/>
          </a:stretch>
        </p:blipFill>
        <p:spPr>
          <a:xfrm>
            <a:off x="3276600" y="3505200"/>
            <a:ext cx="1981200" cy="1981200"/>
          </a:xfrm>
          <a:prstGeom prst="rect">
            <a:avLst/>
          </a:prstGeom>
        </p:spPr>
      </p:pic>
      <p:sp>
        <p:nvSpPr>
          <p:cNvPr id="6" name="Date Placeholder 5"/>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3556227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Senior leaders are needed to support the change management process</a:t>
            </a:r>
          </a:p>
          <a:p>
            <a:r>
              <a:rPr lang="en-US" dirty="0" smtClean="0"/>
              <a:t>By engaging a senior leader, a facility team can gain a crucial ally in getting the resources needed for change. Senior leaders are essential to – </a:t>
            </a:r>
          </a:p>
          <a:p>
            <a:pPr lvl="1"/>
            <a:r>
              <a:rPr lang="en-US" dirty="0" smtClean="0"/>
              <a:t>Remove barriers</a:t>
            </a:r>
          </a:p>
          <a:p>
            <a:pPr lvl="1"/>
            <a:r>
              <a:rPr lang="en-US" dirty="0" smtClean="0"/>
              <a:t>Obtain assets when needed</a:t>
            </a:r>
          </a:p>
          <a:p>
            <a:pPr lvl="1"/>
            <a:r>
              <a:rPr lang="en-US" dirty="0" smtClean="0"/>
              <a:t>Empower staff to make data-driven decisions and changes</a:t>
            </a:r>
            <a:endParaRPr lang="en-US" dirty="0"/>
          </a:p>
        </p:txBody>
      </p:sp>
      <p:sp>
        <p:nvSpPr>
          <p:cNvPr id="5" name="Date Placeholder 4"/>
          <p:cNvSpPr>
            <a:spLocks noGrp="1"/>
          </p:cNvSpPr>
          <p:nvPr>
            <p:ph type="dt" sz="half" idx="2"/>
          </p:nvPr>
        </p:nvSpPr>
        <p:spPr>
          <a:xfrm>
            <a:off x="0" y="6456849"/>
            <a:ext cx="3429000" cy="381000"/>
          </a:xfrm>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
        <p:nvSpPr>
          <p:cNvPr id="2" name="Title 1"/>
          <p:cNvSpPr>
            <a:spLocks noGrp="1"/>
          </p:cNvSpPr>
          <p:nvPr>
            <p:ph type="title"/>
          </p:nvPr>
        </p:nvSpPr>
        <p:spPr/>
        <p:txBody>
          <a:bodyPr/>
          <a:lstStyle/>
          <a:p>
            <a:pPr lvl="0"/>
            <a:r>
              <a:rPr lang="en-US" dirty="0" smtClean="0"/>
              <a:t>Key Concepts Review</a:t>
            </a:r>
            <a:endParaRPr lang="en-US" dirty="0"/>
          </a:p>
        </p:txBody>
      </p:sp>
    </p:spTree>
    <p:extLst>
      <p:ext uri="{BB962C8B-B14F-4D97-AF65-F5344CB8AC3E}">
        <p14:creationId xmlns:p14="http://schemas.microsoft.com/office/powerpoint/2010/main" val="1726523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Autofit/>
          </a:bodyPr>
          <a:lstStyle/>
          <a:p>
            <a:r>
              <a:rPr lang="en-US" dirty="0" smtClean="0"/>
              <a:t>What Is Senior Leader Engagement¹?</a:t>
            </a:r>
            <a:endParaRPr lang="en-US" dirty="0"/>
          </a:p>
        </p:txBody>
      </p:sp>
      <p:sp>
        <p:nvSpPr>
          <p:cNvPr id="3" name="Content Placeholder 2"/>
          <p:cNvSpPr>
            <a:spLocks noGrp="1"/>
          </p:cNvSpPr>
          <p:nvPr>
            <p:ph idx="1"/>
          </p:nvPr>
        </p:nvSpPr>
        <p:spPr>
          <a:xfrm>
            <a:off x="628650" y="1124712"/>
            <a:ext cx="4705350" cy="5052251"/>
          </a:xfrm>
        </p:spPr>
        <p:txBody>
          <a:bodyPr>
            <a:normAutofit/>
          </a:bodyPr>
          <a:lstStyle/>
          <a:p>
            <a:pPr fontAlgn="ctr">
              <a:spcAft>
                <a:spcPts val="1200"/>
              </a:spcAft>
            </a:pPr>
            <a:r>
              <a:rPr lang="en-US" dirty="0"/>
              <a:t>Listening</a:t>
            </a:r>
          </a:p>
          <a:p>
            <a:pPr fontAlgn="ctr">
              <a:spcAft>
                <a:spcPts val="1200"/>
              </a:spcAft>
            </a:pPr>
            <a:r>
              <a:rPr lang="en-US" dirty="0"/>
              <a:t>Learning</a:t>
            </a:r>
          </a:p>
          <a:p>
            <a:pPr fontAlgn="ctr">
              <a:spcAft>
                <a:spcPts val="1200"/>
              </a:spcAft>
            </a:pPr>
            <a:r>
              <a:rPr lang="en-US" dirty="0"/>
              <a:t>Partnering with staff</a:t>
            </a:r>
          </a:p>
          <a:p>
            <a:pPr fontAlgn="ctr">
              <a:spcAft>
                <a:spcPts val="1200"/>
              </a:spcAft>
            </a:pPr>
            <a:r>
              <a:rPr lang="en-US" dirty="0"/>
              <a:t>Setting team goals</a:t>
            </a:r>
          </a:p>
          <a:p>
            <a:pPr fontAlgn="ctr">
              <a:spcAft>
                <a:spcPts val="1200"/>
              </a:spcAft>
            </a:pPr>
            <a:r>
              <a:rPr lang="en-US" dirty="0"/>
              <a:t>Facilitating progress </a:t>
            </a:r>
            <a:r>
              <a:rPr lang="en-US" dirty="0" smtClean="0"/>
              <a:t>toward </a:t>
            </a:r>
            <a:r>
              <a:rPr lang="en-US" dirty="0"/>
              <a:t>goals</a:t>
            </a:r>
          </a:p>
          <a:p>
            <a:pPr fontAlgn="ctr">
              <a:spcAft>
                <a:spcPts val="1200"/>
              </a:spcAft>
            </a:pPr>
            <a:r>
              <a:rPr lang="en-US" dirty="0"/>
              <a:t>Removing identified barriers</a:t>
            </a:r>
          </a:p>
          <a:p>
            <a:endParaRPr lang="en-US" dirty="0" smtClean="0"/>
          </a:p>
          <a:p>
            <a:endParaRPr lang="en-US" dirty="0"/>
          </a:p>
        </p:txBody>
      </p:sp>
      <p:pic>
        <p:nvPicPr>
          <p:cNvPr id="5" name="Picture 4" descr="image shows two leaders"/>
          <p:cNvPicPr>
            <a:picLocks noChangeAspect="1"/>
          </p:cNvPicPr>
          <p:nvPr/>
        </p:nvPicPr>
        <p:blipFill>
          <a:blip r:embed="rId3" cstate="print"/>
          <a:stretch>
            <a:fillRect/>
          </a:stretch>
        </p:blipFill>
        <p:spPr>
          <a:xfrm>
            <a:off x="6228080" y="1600200"/>
            <a:ext cx="2032000" cy="3162300"/>
          </a:xfrm>
          <a:prstGeom prst="rect">
            <a:avLst/>
          </a:prstGeom>
        </p:spPr>
      </p:pic>
      <p:sp>
        <p:nvSpPr>
          <p:cNvPr id="6" name="Date Placeholder 5"/>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Tree>
    <p:extLst>
      <p:ext uri="{BB962C8B-B14F-4D97-AF65-F5344CB8AC3E}">
        <p14:creationId xmlns:p14="http://schemas.microsoft.com/office/powerpoint/2010/main" val="1920875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n-US" dirty="0" smtClean="0"/>
              <a:t>References</a:t>
            </a:r>
            <a:endParaRPr lang="en-US" dirty="0"/>
          </a:p>
        </p:txBody>
      </p:sp>
      <p:sp>
        <p:nvSpPr>
          <p:cNvPr id="3" name="Content Placeholder 2"/>
          <p:cNvSpPr>
            <a:spLocks noGrp="1"/>
          </p:cNvSpPr>
          <p:nvPr>
            <p:ph idx="1"/>
          </p:nvPr>
        </p:nvSpPr>
        <p:spPr>
          <a:xfrm>
            <a:off x="457200" y="1143000"/>
            <a:ext cx="8229600" cy="5257800"/>
          </a:xfrm>
        </p:spPr>
        <p:txBody>
          <a:bodyPr>
            <a:normAutofit fontScale="92500" lnSpcReduction="10000"/>
          </a:bodyPr>
          <a:lstStyle/>
          <a:p>
            <a:pPr marL="514350" indent="-514350">
              <a:buFont typeface="+mj-lt"/>
              <a:buAutoNum type="arabicPeriod"/>
            </a:pPr>
            <a:r>
              <a:rPr lang="en-US" sz="1800" dirty="0" smtClean="0"/>
              <a:t>Engage the Senior Executive module</a:t>
            </a:r>
            <a:r>
              <a:rPr lang="en-US" sz="1800" dirty="0"/>
              <a:t>, CUSP Toolkit. Rockville, MD: Agency for Healthcare Research and Quality. </a:t>
            </a:r>
            <a:r>
              <a:rPr lang="en-US" sz="1800" dirty="0">
                <a:hlinkClick r:id="rId3"/>
              </a:rPr>
              <a:t>http://</a:t>
            </a:r>
            <a:r>
              <a:rPr lang="en-US" sz="1800" dirty="0" smtClean="0">
                <a:hlinkClick r:id="rId3"/>
              </a:rPr>
              <a:t>www.ahrq.gov/professionals/education/curriculum-tools/cusptoolkit/modules/engage/index.html</a:t>
            </a:r>
            <a:r>
              <a:rPr lang="en-US" sz="1800" dirty="0" smtClean="0"/>
              <a:t>.</a:t>
            </a:r>
          </a:p>
          <a:p>
            <a:pPr marL="514350" indent="-514350">
              <a:buFont typeface="+mj-lt"/>
              <a:buAutoNum type="arabicPeriod"/>
            </a:pPr>
            <a:r>
              <a:rPr lang="en-US" sz="1800" dirty="0"/>
              <a:t>Kouzes JM, Posner BZ. The Leadership Challenge. San Francisco: John Wiley &amp; Sons; 2007.</a:t>
            </a:r>
          </a:p>
          <a:p>
            <a:pPr marL="514350" indent="-514350">
              <a:buFont typeface="+mj-lt"/>
              <a:buAutoNum type="arabicPeriod"/>
            </a:pPr>
            <a:r>
              <a:rPr lang="en-US" sz="1800" dirty="0"/>
              <a:t>Bowers N, Nolet K, Roberts,  E, et al. Implementing Change in Long-Term Care: A Practical Guide to Transformation. University Wisconsin–Madison, School of Nursing; 2007. </a:t>
            </a:r>
            <a:r>
              <a:rPr lang="en-US" sz="1800" dirty="0" smtClean="0">
                <a:hlinkClick r:id="rId4"/>
              </a:rPr>
              <a:t>https</a:t>
            </a:r>
            <a:r>
              <a:rPr lang="en-US" sz="1800" dirty="0">
                <a:hlinkClick r:id="rId4"/>
              </a:rPr>
              <a:t>://www.nhqualitycampaign.org/files/Implementation_Manual_Part_1_Attachments_1_and_2.pdf</a:t>
            </a:r>
            <a:r>
              <a:rPr lang="en-US" sz="1800" dirty="0"/>
              <a:t>. </a:t>
            </a:r>
          </a:p>
          <a:p>
            <a:pPr marL="514350" indent="-514350">
              <a:buFont typeface="Arial"/>
              <a:buAutoNum type="arabicPeriod"/>
            </a:pPr>
            <a:r>
              <a:rPr lang="en-US" sz="1800" dirty="0" smtClean="0"/>
              <a:t>Patterson K, Grenny J, McMillan R, et al. Crucial Conversations</a:t>
            </a:r>
            <a:r>
              <a:rPr lang="en-US" sz="1800" dirty="0"/>
              <a:t>. New York: </a:t>
            </a:r>
            <a:r>
              <a:rPr lang="en-US" sz="1800" dirty="0" smtClean="0"/>
              <a:t>McGraw-Hill; 2012.</a:t>
            </a:r>
            <a:endParaRPr lang="en-US" sz="1800" dirty="0"/>
          </a:p>
          <a:p>
            <a:pPr marL="514350" indent="-514350">
              <a:buFont typeface="Arial" panose="020B0604020202020204" pitchFamily="34" charset="0"/>
              <a:buAutoNum type="arabicPeriod"/>
            </a:pPr>
            <a:r>
              <a:rPr lang="en-US" sz="1800" dirty="0"/>
              <a:t>Pronovost PJ, Berenholtz SM, Goeschel CA, et al. Creating high reliability in health care organizations. Health Services Research. 2006;41(4 pt. 2):1599-1617. PMID: 16898981.</a:t>
            </a:r>
          </a:p>
          <a:p>
            <a:pPr marL="514350" indent="-514350">
              <a:buFont typeface="Arial" panose="020B0604020202020204" pitchFamily="34" charset="0"/>
              <a:buAutoNum type="arabicPeriod"/>
            </a:pPr>
            <a:r>
              <a:rPr lang="en-US" sz="1800" dirty="0"/>
              <a:t>Brigham and Women’s Hospital. Other Patient Safety Initiatives - Safety Matters: Executive WalkRounds, Quality of Patient Care. Boston, MA: Brigham and Women’s Hospital. </a:t>
            </a:r>
            <a:r>
              <a:rPr lang="en-US" sz="1800" dirty="0">
                <a:hlinkClick r:id="rId5"/>
              </a:rPr>
              <a:t>http://</a:t>
            </a:r>
            <a:r>
              <a:rPr lang="en-US" sz="1800" dirty="0" smtClean="0">
                <a:hlinkClick r:id="rId5"/>
              </a:rPr>
              <a:t>www.brighamandwomens.org/about_bwh/quality/walk_rounds.aspx</a:t>
            </a:r>
            <a:r>
              <a:rPr lang="en-US" sz="1800" dirty="0" smtClean="0"/>
              <a:t>. Accessed </a:t>
            </a:r>
            <a:r>
              <a:rPr lang="en-US" sz="1800" dirty="0"/>
              <a:t>Sept 22, </a:t>
            </a:r>
            <a:r>
              <a:rPr lang="en-US" sz="1800" dirty="0" smtClean="0"/>
              <a:t>2014. </a:t>
            </a:r>
            <a:endParaRPr lang="en-US" sz="1800" dirty="0"/>
          </a:p>
          <a:p>
            <a:pPr marL="514350" indent="-514350">
              <a:buFont typeface="Arial" panose="020B0604020202020204" pitchFamily="34" charset="0"/>
              <a:buAutoNum type="arabicPeriod"/>
            </a:pPr>
            <a:r>
              <a:rPr lang="en-US" sz="1800" dirty="0"/>
              <a:t>Frankel A, Leonard M, Simmonds T, et al. The Essential Guide for Patient Safety Officers. Chicago: Joint Commission Resources with the Institute for Healthcare Improvement; 2008.</a:t>
            </a:r>
          </a:p>
        </p:txBody>
      </p:sp>
      <p:sp>
        <p:nvSpPr>
          <p:cNvPr id="5" name="Date Placeholder 4"/>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Tree>
    <p:extLst>
      <p:ext uri="{BB962C8B-B14F-4D97-AF65-F5344CB8AC3E}">
        <p14:creationId xmlns:p14="http://schemas.microsoft.com/office/powerpoint/2010/main" val="2392555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38201"/>
          </a:xfrm>
        </p:spPr>
        <p:txBody>
          <a:bodyPr>
            <a:normAutofit fontScale="90000"/>
          </a:bodyPr>
          <a:lstStyle/>
          <a:p>
            <a:r>
              <a:rPr lang="en-US" dirty="0" smtClean="0"/>
              <a:t>Why Is Senior Leader Engagement Important?</a:t>
            </a:r>
            <a:endParaRPr lang="en-US" dirty="0"/>
          </a:p>
        </p:txBody>
      </p:sp>
      <p:sp>
        <p:nvSpPr>
          <p:cNvPr id="3" name="Content Placeholder 2"/>
          <p:cNvSpPr>
            <a:spLocks noGrp="1"/>
          </p:cNvSpPr>
          <p:nvPr>
            <p:ph idx="1"/>
          </p:nvPr>
        </p:nvSpPr>
        <p:spPr>
          <a:xfrm>
            <a:off x="628650" y="1124712"/>
            <a:ext cx="4781550" cy="5052251"/>
          </a:xfrm>
        </p:spPr>
        <p:txBody>
          <a:bodyPr/>
          <a:lstStyle/>
          <a:p>
            <a:r>
              <a:rPr lang="en-US" dirty="0" smtClean="0"/>
              <a:t>Validates project importance</a:t>
            </a:r>
          </a:p>
          <a:p>
            <a:r>
              <a:rPr lang="en-US" dirty="0" smtClean="0"/>
              <a:t>Demonstrates leadership support to staff and to resident safety</a:t>
            </a:r>
          </a:p>
          <a:p>
            <a:r>
              <a:rPr lang="en-US" dirty="0" smtClean="0"/>
              <a:t>Increases staff motivation and buy-in for project</a:t>
            </a:r>
          </a:p>
          <a:p>
            <a:r>
              <a:rPr lang="en-US" dirty="0" smtClean="0"/>
              <a:t>Provides accountability to project goals</a:t>
            </a:r>
            <a:endParaRPr lang="en-US" dirty="0"/>
          </a:p>
        </p:txBody>
      </p:sp>
      <p:pic>
        <p:nvPicPr>
          <p:cNvPr id="5" name="Picture 4" descr="image shows a group of staff"/>
          <p:cNvPicPr>
            <a:picLocks noChangeAspect="1"/>
          </p:cNvPicPr>
          <p:nvPr/>
        </p:nvPicPr>
        <p:blipFill>
          <a:blip r:embed="rId3" cstate="print"/>
          <a:stretch>
            <a:fillRect/>
          </a:stretch>
        </p:blipFill>
        <p:spPr>
          <a:xfrm>
            <a:off x="5638800" y="2133600"/>
            <a:ext cx="2971800" cy="2446176"/>
          </a:xfrm>
          <a:prstGeom prst="rect">
            <a:avLst/>
          </a:prstGeom>
        </p:spPr>
      </p:pic>
      <p:sp>
        <p:nvSpPr>
          <p:cNvPr id="6" name="Date Placeholder 5"/>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757295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Leadership Characteristics</a:t>
            </a:r>
            <a:endParaRPr lang="en-US" dirty="0"/>
          </a:p>
        </p:txBody>
      </p:sp>
      <p:sp>
        <p:nvSpPr>
          <p:cNvPr id="3" name="Content Placeholder 2"/>
          <p:cNvSpPr>
            <a:spLocks noGrp="1"/>
          </p:cNvSpPr>
          <p:nvPr>
            <p:ph idx="1"/>
          </p:nvPr>
        </p:nvSpPr>
        <p:spPr>
          <a:xfrm>
            <a:off x="628650" y="1124712"/>
            <a:ext cx="4781550" cy="5052251"/>
          </a:xfrm>
        </p:spPr>
        <p:txBody>
          <a:bodyPr/>
          <a:lstStyle/>
          <a:p>
            <a:r>
              <a:rPr lang="en-US" dirty="0" smtClean="0"/>
              <a:t>Senior leader clinical or administrative</a:t>
            </a:r>
          </a:p>
          <a:p>
            <a:r>
              <a:rPr lang="en-US" dirty="0" smtClean="0"/>
              <a:t>Actively engaged</a:t>
            </a:r>
          </a:p>
          <a:p>
            <a:r>
              <a:rPr lang="en-US" dirty="0" smtClean="0"/>
              <a:t>Interest in resident safety</a:t>
            </a:r>
          </a:p>
          <a:p>
            <a:r>
              <a:rPr lang="en-US" dirty="0" smtClean="0"/>
              <a:t>Willing to listen, learn, and work with staff to improve patient safety and the quality of health care delivery in the facility</a:t>
            </a:r>
          </a:p>
          <a:p>
            <a:endParaRPr lang="en-US" dirty="0"/>
          </a:p>
        </p:txBody>
      </p:sp>
      <p:pic>
        <p:nvPicPr>
          <p:cNvPr id="5" name="Picture 4" descr="group of staff around a table"/>
          <p:cNvPicPr>
            <a:picLocks noChangeAspect="1"/>
          </p:cNvPicPr>
          <p:nvPr/>
        </p:nvPicPr>
        <p:blipFill>
          <a:blip r:embed="rId3" cstate="print"/>
          <a:stretch>
            <a:fillRect/>
          </a:stretch>
        </p:blipFill>
        <p:spPr>
          <a:xfrm>
            <a:off x="6019800" y="1828800"/>
            <a:ext cx="2514600" cy="2989709"/>
          </a:xfrm>
          <a:prstGeom prst="rect">
            <a:avLst/>
          </a:prstGeom>
        </p:spPr>
      </p:pic>
      <p:sp>
        <p:nvSpPr>
          <p:cNvPr id="6" name="Date Placeholder 5"/>
          <p:cNvSpPr>
            <a:spLocks noGrp="1"/>
          </p:cNvSpPr>
          <p:nvPr>
            <p:ph type="dt" sz="half" idx="2"/>
          </p:nvPr>
        </p:nvSpPr>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4254368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n-US" sz="4000" dirty="0" smtClean="0"/>
              <a:t>Models For Leadership²</a:t>
            </a:r>
            <a:endParaRPr lang="en-US" sz="4000" dirty="0"/>
          </a:p>
        </p:txBody>
      </p:sp>
      <p:graphicFrame>
        <p:nvGraphicFramePr>
          <p:cNvPr id="4" name="Content Placeholder 3" descr="table showing what a leader does to model leadership compared to how a leader models leadership."/>
          <p:cNvGraphicFramePr>
            <a:graphicFrameLocks noGrp="1"/>
          </p:cNvGraphicFramePr>
          <p:nvPr>
            <p:ph idx="1"/>
            <p:extLst>
              <p:ext uri="{D42A27DB-BD31-4B8C-83A1-F6EECF244321}">
                <p14:modId xmlns:p14="http://schemas.microsoft.com/office/powerpoint/2010/main" val="2742380504"/>
              </p:ext>
            </p:extLst>
          </p:nvPr>
        </p:nvGraphicFramePr>
        <p:xfrm>
          <a:off x="609600" y="1295400"/>
          <a:ext cx="8001000" cy="4109720"/>
        </p:xfrm>
        <a:graphic>
          <a:graphicData uri="http://schemas.openxmlformats.org/drawingml/2006/table">
            <a:tbl>
              <a:tblPr firstRow="1" bandRow="1">
                <a:tableStyleId>{21E4AEA4-8DFA-4A89-87EB-49C32662AFE0}</a:tableStyleId>
              </a:tblPr>
              <a:tblGrid>
                <a:gridCol w="3733800">
                  <a:extLst>
                    <a:ext uri="{9D8B030D-6E8A-4147-A177-3AD203B41FA5}">
                      <a16:colId xmlns:a16="http://schemas.microsoft.com/office/drawing/2014/main" xmlns="" val="20000"/>
                    </a:ext>
                  </a:extLst>
                </a:gridCol>
                <a:gridCol w="4267200">
                  <a:extLst>
                    <a:ext uri="{9D8B030D-6E8A-4147-A177-3AD203B41FA5}">
                      <a16:colId xmlns:a16="http://schemas.microsoft.com/office/drawing/2014/main" xmlns="" val="20001"/>
                    </a:ext>
                  </a:extLst>
                </a:gridCol>
              </a:tblGrid>
              <a:tr h="604520">
                <a:tc>
                  <a:txBody>
                    <a:bodyPr/>
                    <a:lstStyle/>
                    <a:p>
                      <a:r>
                        <a:rPr lang="en-US" sz="2400" u="sng" dirty="0" smtClean="0">
                          <a:latin typeface="Times New Roman" panose="02020603050405020304" pitchFamily="18" charset="0"/>
                          <a:cs typeface="Times New Roman" panose="02020603050405020304" pitchFamily="18" charset="0"/>
                        </a:rPr>
                        <a:t>What</a:t>
                      </a:r>
                      <a:r>
                        <a:rPr lang="en-US" sz="2400" dirty="0" smtClean="0">
                          <a:latin typeface="Times New Roman" panose="02020603050405020304" pitchFamily="18" charset="0"/>
                          <a:cs typeface="Times New Roman" panose="02020603050405020304" pitchFamily="18" charset="0"/>
                        </a:rPr>
                        <a:t> does a leader</a:t>
                      </a:r>
                      <a:r>
                        <a:rPr lang="en-US" sz="2400" baseline="0" dirty="0" smtClean="0">
                          <a:latin typeface="Times New Roman" panose="02020603050405020304" pitchFamily="18" charset="0"/>
                          <a:cs typeface="Times New Roman" panose="02020603050405020304" pitchFamily="18" charset="0"/>
                        </a:rPr>
                        <a:t> do?</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400" u="sng" dirty="0" smtClean="0">
                          <a:latin typeface="Times New Roman" panose="02020603050405020304" pitchFamily="18" charset="0"/>
                          <a:cs typeface="Times New Roman" panose="02020603050405020304" pitchFamily="18" charset="0"/>
                        </a:rPr>
                        <a:t>How</a:t>
                      </a:r>
                      <a:r>
                        <a:rPr lang="en-US" sz="2400" dirty="0" smtClean="0">
                          <a:latin typeface="Times New Roman" panose="02020603050405020304" pitchFamily="18" charset="0"/>
                          <a:cs typeface="Times New Roman" panose="02020603050405020304" pitchFamily="18" charset="0"/>
                        </a:rPr>
                        <a:t> does a leader do it?</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r>
                        <a:rPr lang="en-US" sz="2000" dirty="0" smtClean="0">
                          <a:latin typeface="Times New Roman" panose="02020603050405020304" pitchFamily="18" charset="0"/>
                          <a:cs typeface="Times New Roman" panose="02020603050405020304" pitchFamily="18" charset="0"/>
                        </a:rPr>
                        <a:t>Model the Way</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Effective</a:t>
                      </a:r>
                      <a:r>
                        <a:rPr lang="en-US" sz="2000" baseline="0" dirty="0" smtClean="0">
                          <a:latin typeface="Times New Roman" panose="02020603050405020304" pitchFamily="18" charset="0"/>
                          <a:cs typeface="Times New Roman" panose="02020603050405020304" pitchFamily="18" charset="0"/>
                        </a:rPr>
                        <a:t> communication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r>
                        <a:rPr lang="en-US" sz="2000" dirty="0" smtClean="0">
                          <a:latin typeface="Times New Roman" panose="02020603050405020304" pitchFamily="18" charset="0"/>
                          <a:cs typeface="Times New Roman" panose="02020603050405020304" pitchFamily="18" charset="0"/>
                        </a:rPr>
                        <a:t>Inspire a Shared Vision</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Align</a:t>
                      </a:r>
                      <a:r>
                        <a:rPr lang="en-US" sz="2000" baseline="0" dirty="0" smtClean="0">
                          <a:latin typeface="Times New Roman" panose="02020603050405020304" pitchFamily="18" charset="0"/>
                          <a:cs typeface="Times New Roman" panose="02020603050405020304" pitchFamily="18" charset="0"/>
                        </a:rPr>
                        <a:t> efforts and priorities</a:t>
                      </a:r>
                    </a:p>
                    <a:p>
                      <a:r>
                        <a:rPr lang="en-US" sz="2000" baseline="0" dirty="0" smtClean="0">
                          <a:latin typeface="Times New Roman" panose="02020603050405020304" pitchFamily="18" charset="0"/>
                          <a:cs typeface="Times New Roman" panose="02020603050405020304" pitchFamily="18" charset="0"/>
                        </a:rPr>
                        <a:t>Understand and support the work of change</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r>
                        <a:rPr lang="en-US" sz="2000" dirty="0" smtClean="0">
                          <a:latin typeface="Times New Roman" panose="02020603050405020304" pitchFamily="18" charset="0"/>
                          <a:cs typeface="Times New Roman" panose="02020603050405020304" pitchFamily="18" charset="0"/>
                        </a:rPr>
                        <a:t>Challenge the Process</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Listen and learn</a:t>
                      </a:r>
                      <a:r>
                        <a:rPr lang="en-US" sz="2000" baseline="0" dirty="0" smtClean="0">
                          <a:latin typeface="Times New Roman" panose="02020603050405020304" pitchFamily="18" charset="0"/>
                          <a:cs typeface="Times New Roman" panose="02020603050405020304" pitchFamily="18" charset="0"/>
                        </a:rPr>
                        <a:t> though regular team meetings</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a:txBody>
                    <a:bodyPr/>
                    <a:lstStyle/>
                    <a:p>
                      <a:r>
                        <a:rPr lang="en-US" sz="2000" dirty="0" smtClean="0">
                          <a:latin typeface="Times New Roman" panose="02020603050405020304" pitchFamily="18" charset="0"/>
                          <a:cs typeface="Times New Roman" panose="02020603050405020304" pitchFamily="18" charset="0"/>
                        </a:rPr>
                        <a:t>Enable Others</a:t>
                      </a:r>
                      <a:r>
                        <a:rPr lang="en-US" sz="2000" baseline="0" dirty="0" smtClean="0">
                          <a:latin typeface="Times New Roman" panose="02020603050405020304" pitchFamily="18" charset="0"/>
                          <a:cs typeface="Times New Roman" panose="02020603050405020304" pitchFamily="18" charset="0"/>
                        </a:rPr>
                        <a:t> To Act</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Collaborate with others</a:t>
                      </a:r>
                    </a:p>
                    <a:p>
                      <a:r>
                        <a:rPr lang="en-US" sz="2000" dirty="0" smtClean="0">
                          <a:latin typeface="Times New Roman" panose="02020603050405020304" pitchFamily="18" charset="0"/>
                          <a:cs typeface="Times New Roman" panose="02020603050405020304" pitchFamily="18" charset="0"/>
                        </a:rPr>
                        <a:t>Ensure project</a:t>
                      </a:r>
                      <a:r>
                        <a:rPr lang="en-US" sz="2000" baseline="0" dirty="0" smtClean="0">
                          <a:latin typeface="Times New Roman" panose="02020603050405020304" pitchFamily="18" charset="0"/>
                          <a:cs typeface="Times New Roman" panose="02020603050405020304" pitchFamily="18" charset="0"/>
                        </a:rPr>
                        <a:t> accountability</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0">
                <a:tc>
                  <a:txBody>
                    <a:bodyPr/>
                    <a:lstStyle/>
                    <a:p>
                      <a:r>
                        <a:rPr lang="en-US" sz="2000" dirty="0" smtClean="0">
                          <a:latin typeface="Times New Roman" panose="02020603050405020304" pitchFamily="18" charset="0"/>
                          <a:cs typeface="Times New Roman" panose="02020603050405020304" pitchFamily="18" charset="0"/>
                        </a:rPr>
                        <a:t>Encourage the Heart</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Determine</a:t>
                      </a:r>
                      <a:r>
                        <a:rPr lang="en-US" sz="2000" baseline="0" dirty="0" smtClean="0">
                          <a:latin typeface="Times New Roman" panose="02020603050405020304" pitchFamily="18" charset="0"/>
                          <a:cs typeface="Times New Roman" panose="02020603050405020304" pitchFamily="18" charset="0"/>
                        </a:rPr>
                        <a:t> project success</a:t>
                      </a:r>
                    </a:p>
                    <a:p>
                      <a:r>
                        <a:rPr lang="en-US" sz="2000" baseline="0" dirty="0" smtClean="0">
                          <a:latin typeface="Times New Roman" panose="02020603050405020304" pitchFamily="18" charset="0"/>
                          <a:cs typeface="Times New Roman" panose="02020603050405020304" pitchFamily="18" charset="0"/>
                        </a:rPr>
                        <a:t>Reward and recognition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bl>
          </a:graphicData>
        </a:graphic>
      </p:graphicFrame>
      <p:sp>
        <p:nvSpPr>
          <p:cNvPr id="5" name="Date Placeholder 4"/>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Tree>
    <p:extLst>
      <p:ext uri="{BB962C8B-B14F-4D97-AF65-F5344CB8AC3E}">
        <p14:creationId xmlns:p14="http://schemas.microsoft.com/office/powerpoint/2010/main" val="832403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n-US" sz="3000" dirty="0" smtClean="0"/>
              <a:t>The Five Practices and </a:t>
            </a:r>
            <a:br>
              <a:rPr lang="en-US" sz="3000" dirty="0" smtClean="0"/>
            </a:br>
            <a:r>
              <a:rPr lang="en-US" sz="3000" dirty="0" smtClean="0"/>
              <a:t>Ten Commitments of Leadership²</a:t>
            </a:r>
            <a:endParaRPr lang="en-US" sz="3000" dirty="0"/>
          </a:p>
        </p:txBody>
      </p:sp>
      <p:graphicFrame>
        <p:nvGraphicFramePr>
          <p:cNvPr id="4" name="Content Placeholder 3" descr="table showing the five practices of leadership and how they align with the ten committments of leadership"/>
          <p:cNvGraphicFramePr>
            <a:graphicFrameLocks noGrp="1"/>
          </p:cNvGraphicFramePr>
          <p:nvPr>
            <p:ph idx="1"/>
            <p:extLst>
              <p:ext uri="{D42A27DB-BD31-4B8C-83A1-F6EECF244321}">
                <p14:modId xmlns:p14="http://schemas.microsoft.com/office/powerpoint/2010/main" val="2024076133"/>
              </p:ext>
            </p:extLst>
          </p:nvPr>
        </p:nvGraphicFramePr>
        <p:xfrm>
          <a:off x="304800" y="1198880"/>
          <a:ext cx="8534400" cy="4394200"/>
        </p:xfrm>
        <a:graphic>
          <a:graphicData uri="http://schemas.openxmlformats.org/drawingml/2006/table">
            <a:tbl>
              <a:tblPr firstRow="1" bandRow="1">
                <a:tableStyleId>{7DF18680-E054-41AD-8BC1-D1AEF772440D}</a:tableStyleId>
              </a:tblPr>
              <a:tblGrid>
                <a:gridCol w="1524000">
                  <a:extLst>
                    <a:ext uri="{9D8B030D-6E8A-4147-A177-3AD203B41FA5}">
                      <a16:colId xmlns:a16="http://schemas.microsoft.com/office/drawing/2014/main" xmlns="" val="20000"/>
                    </a:ext>
                  </a:extLst>
                </a:gridCol>
                <a:gridCol w="7010400">
                  <a:extLst>
                    <a:ext uri="{9D8B030D-6E8A-4147-A177-3AD203B41FA5}">
                      <a16:colId xmlns:a16="http://schemas.microsoft.com/office/drawing/2014/main" xmlns="" val="20001"/>
                    </a:ext>
                  </a:extLst>
                </a:gridCol>
              </a:tblGrid>
              <a:tr h="370840">
                <a:tc>
                  <a:txBody>
                    <a:bodyPr/>
                    <a:lstStyle/>
                    <a:p>
                      <a:r>
                        <a:rPr lang="en-US" dirty="0" smtClean="0">
                          <a:latin typeface="Times New Roman" panose="02020603050405020304" pitchFamily="18" charset="0"/>
                          <a:cs typeface="Times New Roman" panose="02020603050405020304" pitchFamily="18" charset="0"/>
                        </a:rPr>
                        <a:t>Practice</a:t>
                      </a:r>
                      <a:endParaRPr lang="en-US" dirty="0">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r>
                        <a:rPr lang="en-US" dirty="0" smtClean="0">
                          <a:latin typeface="Times New Roman" panose="02020603050405020304" pitchFamily="18" charset="0"/>
                          <a:cs typeface="Times New Roman" panose="02020603050405020304" pitchFamily="18" charset="0"/>
                        </a:rPr>
                        <a:t>Commitment</a:t>
                      </a:r>
                      <a:endParaRPr lang="en-US" dirty="0">
                        <a:latin typeface="Times New Roman" panose="02020603050405020304" pitchFamily="18" charset="0"/>
                        <a:cs typeface="Times New Roman" panose="02020603050405020304" pitchFamily="18" charset="0"/>
                      </a:endParaRPr>
                    </a:p>
                  </a:txBody>
                  <a:tcPr>
                    <a:solidFill>
                      <a:schemeClr val="accent1">
                        <a:lumMod val="75000"/>
                      </a:schemeClr>
                    </a:solidFill>
                  </a:tcPr>
                </a:tc>
                <a:extLst>
                  <a:ext uri="{0D108BD9-81ED-4DB2-BD59-A6C34878D82A}">
                    <a16:rowId xmlns:a16="http://schemas.microsoft.com/office/drawing/2014/main" xmlns="" val="10000"/>
                  </a:ext>
                </a:extLst>
              </a:tr>
              <a:tr h="370840">
                <a:tc>
                  <a:txBody>
                    <a:bodyPr/>
                    <a:lstStyle/>
                    <a:p>
                      <a:r>
                        <a:rPr lang="en-US" dirty="0" smtClean="0">
                          <a:solidFill>
                            <a:schemeClr val="accent1">
                              <a:lumMod val="75000"/>
                            </a:schemeClr>
                          </a:solidFill>
                          <a:latin typeface="Times New Roman" panose="02020603050405020304" pitchFamily="18" charset="0"/>
                          <a:cs typeface="Times New Roman" panose="02020603050405020304" pitchFamily="18" charset="0"/>
                        </a:rPr>
                        <a:t>Model the Way</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800" b="0" i="0" kern="1200" dirty="0" smtClean="0">
                          <a:solidFill>
                            <a:schemeClr val="accent1">
                              <a:lumMod val="75000"/>
                            </a:schemeClr>
                          </a:solidFill>
                          <a:effectLst/>
                          <a:latin typeface="Times New Roman" panose="02020603050405020304" pitchFamily="18" charset="0"/>
                          <a:ea typeface="+mn-ea"/>
                          <a:cs typeface="Times New Roman" panose="02020603050405020304" pitchFamily="18" charset="0"/>
                        </a:rPr>
                        <a:t>1. Find your voice by clarifying your personal values. </a:t>
                      </a:r>
                      <a:r>
                        <a:rPr lang="en-US" dirty="0" smtClean="0">
                          <a:solidFill>
                            <a:schemeClr val="accent1">
                              <a:lumMod val="75000"/>
                            </a:schemeClr>
                          </a:solidFill>
                          <a:latin typeface="Times New Roman" panose="02020603050405020304" pitchFamily="18" charset="0"/>
                          <a:cs typeface="Times New Roman" panose="02020603050405020304" pitchFamily="18" charset="0"/>
                        </a:rPr>
                        <a:t/>
                      </a:r>
                      <a:br>
                        <a:rPr lang="en-US" dirty="0" smtClean="0">
                          <a:solidFill>
                            <a:schemeClr val="accent1">
                              <a:lumMod val="75000"/>
                            </a:schemeClr>
                          </a:solidFill>
                          <a:latin typeface="Times New Roman" panose="02020603050405020304" pitchFamily="18" charset="0"/>
                          <a:cs typeface="Times New Roman" panose="02020603050405020304" pitchFamily="18" charset="0"/>
                        </a:rPr>
                      </a:br>
                      <a:r>
                        <a:rPr lang="en-US" sz="1800" b="0" i="0" kern="1200" dirty="0" smtClean="0">
                          <a:solidFill>
                            <a:schemeClr val="accent1">
                              <a:lumMod val="75000"/>
                            </a:schemeClr>
                          </a:solidFill>
                          <a:effectLst/>
                          <a:latin typeface="Times New Roman" panose="02020603050405020304" pitchFamily="18" charset="0"/>
                          <a:ea typeface="+mn-ea"/>
                          <a:cs typeface="Times New Roman" panose="02020603050405020304" pitchFamily="18" charset="0"/>
                        </a:rPr>
                        <a:t>2. Set the example by aligning actions with shared values.</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10001"/>
                  </a:ext>
                </a:extLst>
              </a:tr>
              <a:tr h="370840">
                <a:tc>
                  <a:txBody>
                    <a:bodyPr/>
                    <a:lstStyle/>
                    <a:p>
                      <a:r>
                        <a:rPr lang="en-US" dirty="0" smtClean="0">
                          <a:solidFill>
                            <a:schemeClr val="accent6">
                              <a:lumMod val="75000"/>
                            </a:schemeClr>
                          </a:solidFill>
                          <a:latin typeface="Times New Roman" panose="02020603050405020304" pitchFamily="18" charset="0"/>
                          <a:cs typeface="Times New Roman" panose="02020603050405020304" pitchFamily="18" charset="0"/>
                        </a:rPr>
                        <a:t>Inspire a Shared Vision</a:t>
                      </a:r>
                      <a:endParaRPr lang="en-US" dirty="0">
                        <a:solidFill>
                          <a:schemeClr val="accent6">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800" b="0" i="0" kern="1200" dirty="0" smtClean="0">
                          <a:solidFill>
                            <a:schemeClr val="accent6">
                              <a:lumMod val="75000"/>
                            </a:schemeClr>
                          </a:solidFill>
                          <a:effectLst/>
                          <a:latin typeface="Times New Roman" panose="02020603050405020304" pitchFamily="18" charset="0"/>
                          <a:ea typeface="+mn-ea"/>
                          <a:cs typeface="Times New Roman" panose="02020603050405020304" pitchFamily="18" charset="0"/>
                        </a:rPr>
                        <a:t>3. Envision the future by imagining exciting and enabling activities. </a:t>
                      </a:r>
                      <a:r>
                        <a:rPr lang="en-US" dirty="0" smtClean="0">
                          <a:solidFill>
                            <a:schemeClr val="accent6">
                              <a:lumMod val="75000"/>
                            </a:schemeClr>
                          </a:solidFill>
                          <a:latin typeface="Times New Roman" panose="02020603050405020304" pitchFamily="18" charset="0"/>
                          <a:cs typeface="Times New Roman" panose="02020603050405020304" pitchFamily="18" charset="0"/>
                        </a:rPr>
                        <a:t/>
                      </a:r>
                      <a:br>
                        <a:rPr lang="en-US" dirty="0" smtClean="0">
                          <a:solidFill>
                            <a:schemeClr val="accent6">
                              <a:lumMod val="75000"/>
                            </a:schemeClr>
                          </a:solidFill>
                          <a:latin typeface="Times New Roman" panose="02020603050405020304" pitchFamily="18" charset="0"/>
                          <a:cs typeface="Times New Roman" panose="02020603050405020304" pitchFamily="18" charset="0"/>
                        </a:rPr>
                      </a:br>
                      <a:r>
                        <a:rPr lang="en-US" sz="1800" b="0" i="0" kern="1200" dirty="0" smtClean="0">
                          <a:solidFill>
                            <a:schemeClr val="accent6">
                              <a:lumMod val="75000"/>
                            </a:schemeClr>
                          </a:solidFill>
                          <a:effectLst/>
                          <a:latin typeface="Times New Roman" panose="02020603050405020304" pitchFamily="18" charset="0"/>
                          <a:ea typeface="+mn-ea"/>
                          <a:cs typeface="Times New Roman" panose="02020603050405020304" pitchFamily="18" charset="0"/>
                        </a:rPr>
                        <a:t>4. Enlist others in a common vision by appealing to shared aspirations.</a:t>
                      </a:r>
                      <a:endParaRPr lang="en-US" dirty="0">
                        <a:solidFill>
                          <a:schemeClr val="accent6">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10002"/>
                  </a:ext>
                </a:extLst>
              </a:tr>
              <a:tr h="1016000">
                <a:tc>
                  <a:txBody>
                    <a:bodyPr/>
                    <a:lstStyle/>
                    <a:p>
                      <a:r>
                        <a:rPr lang="en-US" dirty="0" smtClean="0">
                          <a:solidFill>
                            <a:schemeClr val="accent4">
                              <a:lumMod val="75000"/>
                            </a:schemeClr>
                          </a:solidFill>
                          <a:latin typeface="Times New Roman" panose="02020603050405020304" pitchFamily="18" charset="0"/>
                          <a:cs typeface="Times New Roman" panose="02020603050405020304" pitchFamily="18" charset="0"/>
                        </a:rPr>
                        <a:t>Challenge the Process</a:t>
                      </a:r>
                      <a:endParaRPr lang="en-US" dirty="0">
                        <a:solidFill>
                          <a:schemeClr val="accent4">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800" b="0" i="0" kern="1200" dirty="0" smtClean="0">
                          <a:solidFill>
                            <a:schemeClr val="accent4">
                              <a:lumMod val="75000"/>
                            </a:schemeClr>
                          </a:solidFill>
                          <a:effectLst/>
                          <a:latin typeface="Times New Roman" panose="02020603050405020304" pitchFamily="18" charset="0"/>
                          <a:ea typeface="+mn-ea"/>
                          <a:cs typeface="Times New Roman" panose="02020603050405020304" pitchFamily="18" charset="0"/>
                        </a:rPr>
                        <a:t>5. Search for opportunities by seeking innovative ways to change, grow and improve. </a:t>
                      </a:r>
                      <a:r>
                        <a:rPr lang="en-US" dirty="0" smtClean="0">
                          <a:solidFill>
                            <a:schemeClr val="accent4">
                              <a:lumMod val="75000"/>
                            </a:schemeClr>
                          </a:solidFill>
                          <a:latin typeface="Times New Roman" panose="02020603050405020304" pitchFamily="18" charset="0"/>
                          <a:cs typeface="Times New Roman" panose="02020603050405020304" pitchFamily="18" charset="0"/>
                        </a:rPr>
                        <a:t/>
                      </a:r>
                      <a:br>
                        <a:rPr lang="en-US" dirty="0" smtClean="0">
                          <a:solidFill>
                            <a:schemeClr val="accent4">
                              <a:lumMod val="75000"/>
                            </a:schemeClr>
                          </a:solidFill>
                          <a:latin typeface="Times New Roman" panose="02020603050405020304" pitchFamily="18" charset="0"/>
                          <a:cs typeface="Times New Roman" panose="02020603050405020304" pitchFamily="18" charset="0"/>
                        </a:rPr>
                      </a:br>
                      <a:r>
                        <a:rPr lang="en-US" sz="1800" b="0" i="0" kern="1200" dirty="0" smtClean="0">
                          <a:solidFill>
                            <a:schemeClr val="accent4">
                              <a:lumMod val="75000"/>
                            </a:schemeClr>
                          </a:solidFill>
                          <a:effectLst/>
                          <a:latin typeface="Times New Roman" panose="02020603050405020304" pitchFamily="18" charset="0"/>
                          <a:ea typeface="+mn-ea"/>
                          <a:cs typeface="Times New Roman" panose="02020603050405020304" pitchFamily="18" charset="0"/>
                        </a:rPr>
                        <a:t>6. Experiment and take risks by constantly generating small wins and learning from mistakes.</a:t>
                      </a:r>
                      <a:endParaRPr lang="en-US" dirty="0">
                        <a:solidFill>
                          <a:schemeClr val="accent4">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10003"/>
                  </a:ext>
                </a:extLst>
              </a:tr>
              <a:tr h="370840">
                <a:tc>
                  <a:txBody>
                    <a:bodyPr/>
                    <a:lstStyle/>
                    <a:p>
                      <a:r>
                        <a:rPr lang="en-US" dirty="0" smtClean="0">
                          <a:solidFill>
                            <a:schemeClr val="accent3">
                              <a:lumMod val="75000"/>
                            </a:schemeClr>
                          </a:solidFill>
                          <a:latin typeface="Times New Roman" panose="02020603050405020304" pitchFamily="18" charset="0"/>
                          <a:cs typeface="Times New Roman" panose="02020603050405020304" pitchFamily="18" charset="0"/>
                        </a:rPr>
                        <a:t>Enable</a:t>
                      </a:r>
                      <a:r>
                        <a:rPr lang="en-US" baseline="0" dirty="0" smtClean="0">
                          <a:solidFill>
                            <a:schemeClr val="accent3">
                              <a:lumMod val="75000"/>
                            </a:schemeClr>
                          </a:solidFill>
                          <a:latin typeface="Times New Roman" panose="02020603050405020304" pitchFamily="18" charset="0"/>
                          <a:cs typeface="Times New Roman" panose="02020603050405020304" pitchFamily="18" charset="0"/>
                        </a:rPr>
                        <a:t> Others to Act</a:t>
                      </a:r>
                      <a:endParaRPr lang="en-US" dirty="0">
                        <a:solidFill>
                          <a:schemeClr val="accent3">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800" b="0" i="0" kern="1200" dirty="0" smtClean="0">
                          <a:solidFill>
                            <a:schemeClr val="accent3">
                              <a:lumMod val="75000"/>
                            </a:schemeClr>
                          </a:solidFill>
                          <a:effectLst/>
                          <a:latin typeface="Times New Roman" panose="02020603050405020304" pitchFamily="18" charset="0"/>
                          <a:ea typeface="+mn-ea"/>
                          <a:cs typeface="Times New Roman" panose="02020603050405020304" pitchFamily="18" charset="0"/>
                        </a:rPr>
                        <a:t>7. Foster collaboration by promoting cooperative goals and building trust. </a:t>
                      </a:r>
                      <a:r>
                        <a:rPr lang="en-US" dirty="0" smtClean="0">
                          <a:solidFill>
                            <a:schemeClr val="accent3">
                              <a:lumMod val="75000"/>
                            </a:schemeClr>
                          </a:solidFill>
                          <a:latin typeface="Times New Roman" panose="02020603050405020304" pitchFamily="18" charset="0"/>
                          <a:cs typeface="Times New Roman" panose="02020603050405020304" pitchFamily="18" charset="0"/>
                        </a:rPr>
                        <a:t/>
                      </a:r>
                      <a:br>
                        <a:rPr lang="en-US" dirty="0" smtClean="0">
                          <a:solidFill>
                            <a:schemeClr val="accent3">
                              <a:lumMod val="75000"/>
                            </a:schemeClr>
                          </a:solidFill>
                          <a:latin typeface="Times New Roman" panose="02020603050405020304" pitchFamily="18" charset="0"/>
                          <a:cs typeface="Times New Roman" panose="02020603050405020304" pitchFamily="18" charset="0"/>
                        </a:rPr>
                      </a:br>
                      <a:r>
                        <a:rPr lang="en-US" sz="1800" b="0" i="0" kern="1200" dirty="0" smtClean="0">
                          <a:solidFill>
                            <a:schemeClr val="accent3">
                              <a:lumMod val="75000"/>
                            </a:schemeClr>
                          </a:solidFill>
                          <a:effectLst/>
                          <a:latin typeface="Times New Roman" panose="02020603050405020304" pitchFamily="18" charset="0"/>
                          <a:ea typeface="+mn-ea"/>
                          <a:cs typeface="Times New Roman" panose="02020603050405020304" pitchFamily="18" charset="0"/>
                        </a:rPr>
                        <a:t>8. Strengthen others by sharing power and discretion.</a:t>
                      </a:r>
                      <a:endParaRPr lang="en-US" dirty="0">
                        <a:solidFill>
                          <a:schemeClr val="accent3">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10004"/>
                  </a:ext>
                </a:extLst>
              </a:tr>
              <a:tr h="370840">
                <a:tc>
                  <a:txBody>
                    <a:bodyPr/>
                    <a:lstStyle/>
                    <a:p>
                      <a:r>
                        <a:rPr lang="en-US" dirty="0" smtClean="0">
                          <a:solidFill>
                            <a:srgbClr val="C00000"/>
                          </a:solidFill>
                          <a:latin typeface="Times New Roman" panose="02020603050405020304" pitchFamily="18" charset="0"/>
                          <a:cs typeface="Times New Roman" panose="02020603050405020304" pitchFamily="18" charset="0"/>
                        </a:rPr>
                        <a:t>Encourage the Heart</a:t>
                      </a:r>
                      <a:endParaRPr lang="en-US" dirty="0">
                        <a:solidFill>
                          <a:srgbClr val="C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800" b="0" i="0" kern="1200" dirty="0" smtClean="0">
                          <a:solidFill>
                            <a:srgbClr val="C00000"/>
                          </a:solidFill>
                          <a:effectLst/>
                          <a:latin typeface="Times New Roman" panose="02020603050405020304" pitchFamily="18" charset="0"/>
                          <a:ea typeface="+mn-ea"/>
                          <a:cs typeface="Times New Roman" panose="02020603050405020304" pitchFamily="18" charset="0"/>
                        </a:rPr>
                        <a:t>9. Recognize contributions by showing appreciation for individual excellence. </a:t>
                      </a:r>
                      <a:r>
                        <a:rPr lang="en-US" dirty="0" smtClean="0">
                          <a:solidFill>
                            <a:srgbClr val="C00000"/>
                          </a:solidFill>
                          <a:latin typeface="Times New Roman" panose="02020603050405020304" pitchFamily="18" charset="0"/>
                          <a:cs typeface="Times New Roman" panose="02020603050405020304" pitchFamily="18" charset="0"/>
                        </a:rPr>
                        <a:t/>
                      </a:r>
                      <a:br>
                        <a:rPr lang="en-US" dirty="0" smtClean="0">
                          <a:solidFill>
                            <a:srgbClr val="C00000"/>
                          </a:solidFill>
                          <a:latin typeface="Times New Roman" panose="02020603050405020304" pitchFamily="18" charset="0"/>
                          <a:cs typeface="Times New Roman" panose="02020603050405020304" pitchFamily="18" charset="0"/>
                        </a:rPr>
                      </a:br>
                      <a:r>
                        <a:rPr lang="en-US" sz="1800" b="0" i="0" kern="1200" dirty="0" smtClean="0">
                          <a:solidFill>
                            <a:srgbClr val="C00000"/>
                          </a:solidFill>
                          <a:effectLst/>
                          <a:latin typeface="Times New Roman" panose="02020603050405020304" pitchFamily="18" charset="0"/>
                          <a:ea typeface="+mn-ea"/>
                          <a:cs typeface="Times New Roman" panose="02020603050405020304" pitchFamily="18" charset="0"/>
                        </a:rPr>
                        <a:t>10. Celebrate the values and victories by creating a spirit of community.</a:t>
                      </a:r>
                      <a:endParaRPr lang="en-US" dirty="0">
                        <a:solidFill>
                          <a:srgbClr val="C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sp>
        <p:nvSpPr>
          <p:cNvPr id="5" name="Date Placeholder 4"/>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Tree>
    <p:extLst>
      <p:ext uri="{BB962C8B-B14F-4D97-AF65-F5344CB8AC3E}">
        <p14:creationId xmlns:p14="http://schemas.microsoft.com/office/powerpoint/2010/main" val="3325787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5"/>
            <a:ext cx="8915400" cy="813816"/>
          </a:xfrm>
          <a:prstGeom prst="rect">
            <a:avLst/>
          </a:prstGeom>
        </p:spPr>
        <p:txBody>
          <a:bodyPr>
            <a:normAutofit fontScale="90000"/>
          </a:bodyPr>
          <a:lstStyle/>
          <a:p>
            <a:r>
              <a:rPr lang="en-US" dirty="0" smtClean="0"/>
              <a:t>Senior Leader Roles and Responsibilities</a:t>
            </a:r>
            <a:r>
              <a:rPr lang="en-US" baseline="30000" dirty="0" smtClean="0"/>
              <a:t>1,3</a:t>
            </a:r>
            <a:endParaRPr lang="en-US" dirty="0"/>
          </a:p>
        </p:txBody>
      </p:sp>
      <p:sp>
        <p:nvSpPr>
          <p:cNvPr id="4" name="Content Placeholder 3"/>
          <p:cNvSpPr>
            <a:spLocks noGrp="1"/>
          </p:cNvSpPr>
          <p:nvPr>
            <p:ph idx="1"/>
          </p:nvPr>
        </p:nvSpPr>
        <p:spPr/>
        <p:txBody>
          <a:bodyPr>
            <a:normAutofit fontScale="77500" lnSpcReduction="20000"/>
          </a:bodyPr>
          <a:lstStyle/>
          <a:p>
            <a:pPr marL="514350" indent="-514350">
              <a:spcAft>
                <a:spcPts val="1200"/>
              </a:spcAft>
              <a:buFont typeface="+mj-lt"/>
              <a:buAutoNum type="arabicPeriod"/>
            </a:pPr>
            <a:r>
              <a:rPr lang="en-US" dirty="0" smtClean="0">
                <a:solidFill>
                  <a:schemeClr val="accent1">
                    <a:lumMod val="75000"/>
                  </a:schemeClr>
                </a:solidFill>
              </a:rPr>
              <a:t>Demonstrates improved communication</a:t>
            </a:r>
          </a:p>
          <a:p>
            <a:pPr marL="514350" indent="-514350">
              <a:spcAft>
                <a:spcPts val="1200"/>
              </a:spcAft>
              <a:buFont typeface="+mj-lt"/>
              <a:buAutoNum type="arabicPeriod"/>
            </a:pPr>
            <a:r>
              <a:rPr lang="en-US" dirty="0" smtClean="0">
                <a:solidFill>
                  <a:schemeClr val="accent6">
                    <a:lumMod val="75000"/>
                  </a:schemeClr>
                </a:solidFill>
              </a:rPr>
              <a:t>Aligns effort with other strategic priorities</a:t>
            </a:r>
          </a:p>
          <a:p>
            <a:pPr marL="514350" indent="-514350">
              <a:spcAft>
                <a:spcPts val="1200"/>
              </a:spcAft>
              <a:buFont typeface="+mj-lt"/>
              <a:buAutoNum type="arabicPeriod"/>
            </a:pPr>
            <a:r>
              <a:rPr lang="en-US" dirty="0" smtClean="0">
                <a:solidFill>
                  <a:schemeClr val="accent6">
                    <a:lumMod val="75000"/>
                  </a:schemeClr>
                </a:solidFill>
              </a:rPr>
              <a:t>Understands and supports the technical and adaptive work of change</a:t>
            </a:r>
          </a:p>
          <a:p>
            <a:pPr marL="514350" indent="-514350">
              <a:spcAft>
                <a:spcPts val="1200"/>
              </a:spcAft>
              <a:buFont typeface="+mj-lt"/>
              <a:buAutoNum type="arabicPeriod"/>
            </a:pPr>
            <a:r>
              <a:rPr lang="en-US" dirty="0" smtClean="0">
                <a:solidFill>
                  <a:schemeClr val="accent4">
                    <a:lumMod val="75000"/>
                  </a:schemeClr>
                </a:solidFill>
              </a:rPr>
              <a:t>Meets with the facility team monthly to optimize teamwork</a:t>
            </a:r>
          </a:p>
          <a:p>
            <a:pPr marL="514350" indent="-514350">
              <a:spcAft>
                <a:spcPts val="1200"/>
              </a:spcAft>
              <a:buFont typeface="+mj-lt"/>
              <a:buAutoNum type="arabicPeriod"/>
            </a:pPr>
            <a:r>
              <a:rPr lang="en-US" dirty="0" smtClean="0">
                <a:solidFill>
                  <a:schemeClr val="accent3">
                    <a:lumMod val="75000"/>
                  </a:schemeClr>
                </a:solidFill>
              </a:rPr>
              <a:t>Holds all staff accountable for carrying out agreed-upon activities designed to reduce resident harms</a:t>
            </a:r>
          </a:p>
          <a:p>
            <a:pPr marL="514350" indent="-514350">
              <a:spcAft>
                <a:spcPts val="1200"/>
              </a:spcAft>
              <a:buFont typeface="+mj-lt"/>
              <a:buAutoNum type="arabicPeriod"/>
            </a:pPr>
            <a:r>
              <a:rPr lang="en-US" dirty="0" smtClean="0">
                <a:solidFill>
                  <a:schemeClr val="accent3">
                    <a:lumMod val="75000"/>
                  </a:schemeClr>
                </a:solidFill>
              </a:rPr>
              <a:t>Collaborates with others to develop and implement a plan that addresses the safety issues the facility staff, residents, and family members identify</a:t>
            </a:r>
          </a:p>
          <a:p>
            <a:pPr marL="514350" indent="-514350">
              <a:spcAft>
                <a:spcPts val="1200"/>
              </a:spcAft>
              <a:buFont typeface="+mj-lt"/>
              <a:buAutoNum type="arabicPeriod"/>
            </a:pPr>
            <a:r>
              <a:rPr lang="en-US" dirty="0" smtClean="0">
                <a:solidFill>
                  <a:srgbClr val="C00000"/>
                </a:solidFill>
              </a:rPr>
              <a:t>Supports the process changes through recognition and reward, especially when goals are met</a:t>
            </a:r>
          </a:p>
          <a:p>
            <a:pPr marL="514350" indent="-514350" fontAlgn="ctr">
              <a:spcAft>
                <a:spcPts val="1200"/>
              </a:spcAft>
              <a:buFont typeface="+mj-lt"/>
              <a:buAutoNum type="arabicPeriod"/>
            </a:pPr>
            <a:r>
              <a:rPr lang="en-US" dirty="0" smtClean="0">
                <a:solidFill>
                  <a:srgbClr val="C00000"/>
                </a:solidFill>
              </a:rPr>
              <a:t>Determines with the facility team members when the project has been successful and assist in hardwiring the process </a:t>
            </a:r>
            <a:endParaRPr lang="en-US" dirty="0">
              <a:solidFill>
                <a:srgbClr val="C00000"/>
              </a:solidFill>
            </a:endParaRPr>
          </a:p>
        </p:txBody>
      </p:sp>
      <p:sp>
        <p:nvSpPr>
          <p:cNvPr id="5" name="Date Placeholder 4"/>
          <p:cNvSpPr>
            <a:spLocks noGrp="1"/>
          </p:cNvSpPr>
          <p:nvPr>
            <p:ph type="dt" sz="half" idx="2"/>
          </p:nvPr>
        </p:nvSpPr>
        <p:spPr/>
        <p:txBody>
          <a:body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Modules  </a:t>
            </a:r>
            <a:endParaRPr lang="en-US" dirty="0"/>
          </a:p>
        </p:txBody>
      </p:sp>
    </p:spTree>
    <p:extLst>
      <p:ext uri="{BB962C8B-B14F-4D97-AF65-F5344CB8AC3E}">
        <p14:creationId xmlns:p14="http://schemas.microsoft.com/office/powerpoint/2010/main" val="826404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the Way</a:t>
            </a:r>
            <a:endParaRPr lang="en-US" dirty="0"/>
          </a:p>
        </p:txBody>
      </p:sp>
      <p:sp>
        <p:nvSpPr>
          <p:cNvPr id="3" name="Content Placeholder 2"/>
          <p:cNvSpPr>
            <a:spLocks noGrp="1"/>
          </p:cNvSpPr>
          <p:nvPr>
            <p:ph idx="1"/>
          </p:nvPr>
        </p:nvSpPr>
        <p:spPr/>
        <p:txBody>
          <a:bodyPr/>
          <a:lstStyle/>
          <a:p>
            <a:r>
              <a:rPr lang="en-US" dirty="0" smtClean="0"/>
              <a:t>Clarify values</a:t>
            </a:r>
          </a:p>
          <a:p>
            <a:r>
              <a:rPr lang="en-US" dirty="0" smtClean="0"/>
              <a:t>Set the example</a:t>
            </a:r>
            <a:endParaRPr lang="en-US" dirty="0"/>
          </a:p>
        </p:txBody>
      </p:sp>
      <p:pic>
        <p:nvPicPr>
          <p:cNvPr id="5" name="Picture 4" descr="image showing staff looking at a table"/>
          <p:cNvPicPr>
            <a:picLocks noChangeAspect="1"/>
          </p:cNvPicPr>
          <p:nvPr/>
        </p:nvPicPr>
        <p:blipFill>
          <a:blip r:embed="rId3" cstate="print"/>
          <a:stretch>
            <a:fillRect/>
          </a:stretch>
        </p:blipFill>
        <p:spPr>
          <a:xfrm>
            <a:off x="3962400" y="1905000"/>
            <a:ext cx="4161245" cy="3581400"/>
          </a:xfrm>
          <a:prstGeom prst="rect">
            <a:avLst/>
          </a:prstGeom>
        </p:spPr>
      </p:pic>
      <p:sp>
        <p:nvSpPr>
          <p:cNvPr id="12" name="Date Placeholder 5"/>
          <p:cNvSpPr>
            <a:spLocks noGrp="1"/>
          </p:cNvSpPr>
          <p:nvPr>
            <p:ph type="dt" sz="half" idx="2"/>
          </p:nvPr>
        </p:nvSpPr>
        <p:spPr>
          <a:xfrm>
            <a:off x="0" y="6477000"/>
            <a:ext cx="3429000" cy="381000"/>
          </a:xfrm>
        </p:spPr>
        <p:txBody>
          <a:bodyPr/>
          <a:lstStyle/>
          <a:p>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Modules  </a:t>
            </a:r>
          </a:p>
        </p:txBody>
      </p:sp>
    </p:spTree>
    <p:extLst>
      <p:ext uri="{BB962C8B-B14F-4D97-AF65-F5344CB8AC3E}">
        <p14:creationId xmlns:p14="http://schemas.microsoft.com/office/powerpoint/2010/main" val="3553190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HAI ICU">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HAI ICU.potx" id="{9CF186C0-67C0-4D58-B26E-AB4DFF31F0FA}" vid="{3B8AD945-4FAF-49BB-9B90-B3E2C3266B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HAI ICU</Template>
  <TotalTime>10482</TotalTime>
  <Words>1500</Words>
  <Application>Microsoft Office PowerPoint</Application>
  <PresentationFormat>On-screen Show (4:3)</PresentationFormat>
  <Paragraphs>210</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HAI ICU</vt:lpstr>
      <vt:lpstr>Module 2: Senior Leader Engagement</vt:lpstr>
      <vt:lpstr>Objectives</vt:lpstr>
      <vt:lpstr>What Is Senior Leader Engagement¹?</vt:lpstr>
      <vt:lpstr>Why Is Senior Leader Engagement Important?</vt:lpstr>
      <vt:lpstr>Senior Leadership Characteristics</vt:lpstr>
      <vt:lpstr>Models For Leadership²</vt:lpstr>
      <vt:lpstr>The Five Practices and  Ten Commitments of Leadership²</vt:lpstr>
      <vt:lpstr>Senior Leader Roles and Responsibilities1,3</vt:lpstr>
      <vt:lpstr>Model the Way</vt:lpstr>
      <vt:lpstr>Inspire a Shared Vision⁴</vt:lpstr>
      <vt:lpstr>A Shared Vision</vt:lpstr>
      <vt:lpstr>Challenge the Process</vt:lpstr>
      <vt:lpstr>Enable the Team</vt:lpstr>
      <vt:lpstr>Enable Others To Act</vt:lpstr>
      <vt:lpstr>A Collaborative Effort</vt:lpstr>
      <vt:lpstr>Encourage the Heart</vt:lpstr>
      <vt:lpstr>An Engaged Team Effort</vt:lpstr>
      <vt:lpstr>Tools for Senior Leaders</vt:lpstr>
      <vt:lpstr>Staff Safety Assessment Tool</vt:lpstr>
      <vt:lpstr>Senior Leader Checklist Tool</vt:lpstr>
      <vt:lpstr>Learn From Defects Tool</vt:lpstr>
      <vt:lpstr>Executive Rounds⁶</vt:lpstr>
      <vt:lpstr>How To Engage Your Senior Leader and Develop Shared Accountability</vt:lpstr>
      <vt:lpstr>Engaging your Senior Leader Using the 4 Es for Technical and Adaptive Work⁵</vt:lpstr>
      <vt:lpstr>Potential Challenges</vt:lpstr>
      <vt:lpstr>Tools for Engaging Senior Leadership</vt:lpstr>
      <vt:lpstr>Action Plan for Engaging Senior Leader</vt:lpstr>
      <vt:lpstr>Exercise</vt:lpstr>
      <vt:lpstr>Key Concepts Review</vt:lpstr>
      <vt:lpstr>References</vt:lpstr>
    </vt:vector>
  </TitlesOfParts>
  <Company>American Hospital Association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AHRQ Safety Program For  Long-Term Care: CAUTI</dc:title>
  <dc:creator>Wojcik, Anna</dc:creator>
  <cp:lastModifiedBy>Windows User</cp:lastModifiedBy>
  <cp:revision>163</cp:revision>
  <cp:lastPrinted>2014-05-21T20:05:04Z</cp:lastPrinted>
  <dcterms:created xsi:type="dcterms:W3CDTF">2014-04-17T21:25:40Z</dcterms:created>
  <dcterms:modified xsi:type="dcterms:W3CDTF">2017-03-14T00:45:23Z</dcterms:modified>
</cp:coreProperties>
</file>