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31"/>
  </p:notesMasterIdLst>
  <p:sldIdLst>
    <p:sldId id="256" r:id="rId2"/>
    <p:sldId id="302" r:id="rId3"/>
    <p:sldId id="257" r:id="rId4"/>
    <p:sldId id="308" r:id="rId5"/>
    <p:sldId id="309" r:id="rId6"/>
    <p:sldId id="328" r:id="rId7"/>
    <p:sldId id="310" r:id="rId8"/>
    <p:sldId id="311" r:id="rId9"/>
    <p:sldId id="312" r:id="rId10"/>
    <p:sldId id="313" r:id="rId11"/>
    <p:sldId id="314" r:id="rId12"/>
    <p:sldId id="315" r:id="rId13"/>
    <p:sldId id="317" r:id="rId14"/>
    <p:sldId id="318" r:id="rId15"/>
    <p:sldId id="330" r:id="rId16"/>
    <p:sldId id="322" r:id="rId17"/>
    <p:sldId id="335" r:id="rId18"/>
    <p:sldId id="320" r:id="rId19"/>
    <p:sldId id="331" r:id="rId20"/>
    <p:sldId id="323" r:id="rId21"/>
    <p:sldId id="334" r:id="rId22"/>
    <p:sldId id="321" r:id="rId23"/>
    <p:sldId id="337" r:id="rId24"/>
    <p:sldId id="319" r:id="rId25"/>
    <p:sldId id="333" r:id="rId26"/>
    <p:sldId id="324" r:id="rId27"/>
    <p:sldId id="325" r:id="rId28"/>
    <p:sldId id="275" r:id="rId29"/>
    <p:sldId id="329" r:id="rId3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ams, Tina" initials="TA" lastIdx="8" clrIdx="0"/>
  <p:cmAuthor id="1" name="Wojcik, Anna" initials="AW" lastIdx="7" clrIdx="1"/>
  <p:cmAuthor id="2" name="Heidenrich, Christine (AHRQ/OCKT) (CTR)" initials="HC" lastIdx="27" clrIdx="2"/>
  <p:cmAuthor id="3" name="BarbEdson" initials="BSE" lastIdx="1" clrIdx="3"/>
  <p:cmAuthor id="4" name="Windows User" initials="WU" lastIdx="6" clrIdx="4"/>
  <p:cmAuthor id="5" name="Wojcik" initials="W" lastIdx="5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B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2" autoAdjust="0"/>
    <p:restoredTop sz="97101" autoAdjust="0"/>
  </p:normalViewPr>
  <p:slideViewPr>
    <p:cSldViewPr snapToGrid="0" snapToObjects="1">
      <p:cViewPr varScale="1">
        <p:scale>
          <a:sx n="117" d="100"/>
          <a:sy n="117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04D526-ADB3-4CEE-A331-8CA8E4028272}" type="doc">
      <dgm:prSet loTypeId="urn:microsoft.com/office/officeart/2009/layout/CircleArrowProcess" loCatId="cycle" qsTypeId="urn:microsoft.com/office/officeart/2005/8/quickstyle/simple1" qsCatId="simple" csTypeId="urn:microsoft.com/office/officeart/2005/8/colors/accent6_5" csCatId="accent6" phldr="1"/>
      <dgm:spPr/>
    </dgm:pt>
    <dgm:pt modelId="{BA8839ED-0157-4D6E-A18A-02B1F46AA9A7}">
      <dgm:prSet phldrT="[Text]" custT="1"/>
      <dgm:spPr/>
      <dgm:t>
        <a:bodyPr>
          <a:flatTx/>
        </a:bodyPr>
        <a:lstStyle/>
        <a:p>
          <a:r>
            <a:rPr lang="es-AR" sz="1600" noProof="0" dirty="0" smtClean="0">
              <a:latin typeface="Times New Roman" panose="02020603050405020304" pitchFamily="18" charset="0"/>
            </a:rPr>
            <a:t>Potenciación del personal</a:t>
          </a:r>
          <a:endParaRPr lang="es-AR" sz="16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D8CF0B-3A5A-44D9-AB11-464E0685114D}" type="parTrans" cxnId="{F834B5CF-5888-4B7B-A8CB-A29C2C2BB39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76D6E7-FF5E-4412-9FA8-CAB1E9D38E7F}" type="sibTrans" cxnId="{F834B5CF-5888-4B7B-A8CB-A29C2C2BB39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543271-93B8-4D65-BD41-A387C3B2B6C3}">
      <dgm:prSet phldrT="[Text]" custT="1"/>
      <dgm:spPr/>
      <dgm:t>
        <a:bodyPr>
          <a:flatTx/>
        </a:bodyPr>
        <a:lstStyle/>
        <a:p>
          <a:r>
            <a:rPr lang="es-AR" sz="1500" noProof="0" dirty="0" smtClean="0">
              <a:latin typeface="Times New Roman" panose="02020603050405020304" pitchFamily="18" charset="0"/>
            </a:rPr>
            <a:t>Mayor satisfacción laboral, menor rotación de empleo</a:t>
          </a:r>
        </a:p>
      </dgm:t>
    </dgm:pt>
    <dgm:pt modelId="{4E933AD5-C29D-4E81-9ACF-A1EDD04B653D}" type="parTrans" cxnId="{404430A3-9253-476A-9F37-0BEDECBBB58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A5C443-05AA-46A3-87DF-AC7E428D4A35}" type="sibTrans" cxnId="{404430A3-9253-476A-9F37-0BEDECBBB585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26F38E-B36F-4F09-B536-1805B8F6142D}">
      <dgm:prSet phldrT="[Text]" custT="1"/>
      <dgm:spPr/>
      <dgm:t>
        <a:bodyPr>
          <a:flatTx/>
        </a:bodyPr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AR" sz="1500" noProof="0" dirty="0" smtClean="0">
              <a:latin typeface="Times New Roman" panose="02020603050405020304" pitchFamily="18" charset="0"/>
            </a:rPr>
            <a:t>Mayor satisfacción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AR" sz="1500" noProof="0" dirty="0" smtClean="0">
              <a:latin typeface="Times New Roman" panose="02020603050405020304" pitchFamily="18" charset="0"/>
            </a:rPr>
            <a:t>de los residentes y percepción de cuidados</a:t>
          </a:r>
        </a:p>
      </dgm:t>
    </dgm:pt>
    <dgm:pt modelId="{F3851764-24A6-4508-9495-325FD580B17C}" type="parTrans" cxnId="{5D0ACD61-7868-4DFC-B56B-4933D7DED83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F286C3-C9A5-47C4-8764-E8ECCFB78425}" type="sibTrans" cxnId="{5D0ACD61-7868-4DFC-B56B-4933D7DED83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CA86E4-5CC1-4CC3-BC6F-234E187F061E}">
      <dgm:prSet phldrT="[Text]" custT="1"/>
      <dgm:spPr/>
      <dgm:t>
        <a:bodyPr>
          <a:flatTx/>
        </a:bodyPr>
        <a:lstStyle/>
        <a:p>
          <a:r>
            <a:rPr lang="es-AR" sz="1600" noProof="0" dirty="0" smtClean="0">
              <a:latin typeface="Times New Roman" panose="02020603050405020304" pitchFamily="18" charset="0"/>
            </a:rPr>
            <a:t>Mayor calidad de cuidados en general</a:t>
          </a:r>
        </a:p>
      </dgm:t>
    </dgm:pt>
    <dgm:pt modelId="{8DF3404D-BCE3-49E0-B400-45F71587E631}" type="parTrans" cxnId="{6FA07CF6-BBEB-4F30-B71C-DB832E7A38B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56F227-BB71-43D8-92BA-DB4D340E0CAD}" type="sibTrans" cxnId="{6FA07CF6-BBEB-4F30-B71C-DB832E7A38B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2922BB-1D92-468B-B09A-93BE89E0C747}" type="pres">
      <dgm:prSet presAssocID="{D304D526-ADB3-4CEE-A331-8CA8E4028272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36E30141-FDD0-4A3D-A53F-522FD96D1689}" type="pres">
      <dgm:prSet presAssocID="{BA8839ED-0157-4D6E-A18A-02B1F46AA9A7}" presName="Accent1" presStyleCnt="0"/>
      <dgm:spPr/>
    </dgm:pt>
    <dgm:pt modelId="{2E3C97B1-128E-4C23-B9B7-B25AB13F70B3}" type="pres">
      <dgm:prSet presAssocID="{BA8839ED-0157-4D6E-A18A-02B1F46AA9A7}" presName="Accent" presStyleLbl="node1" presStyleIdx="0" presStyleCnt="4"/>
      <dgm:spPr/>
    </dgm:pt>
    <dgm:pt modelId="{9C2044D3-3083-48F2-9C03-AC6D1AA2C540}" type="pres">
      <dgm:prSet presAssocID="{BA8839ED-0157-4D6E-A18A-02B1F46AA9A7}" presName="Parent1" presStyleLbl="revTx" presStyleIdx="0" presStyleCnt="4" custScaleX="121173" custScaleY="26922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C6F9B1-F7AA-4A8C-81C3-2315E6AF9F77}" type="pres">
      <dgm:prSet presAssocID="{39543271-93B8-4D65-BD41-A387C3B2B6C3}" presName="Accent2" presStyleCnt="0"/>
      <dgm:spPr/>
    </dgm:pt>
    <dgm:pt modelId="{8EDB157B-0F55-410B-8922-990DB6E1ED53}" type="pres">
      <dgm:prSet presAssocID="{39543271-93B8-4D65-BD41-A387C3B2B6C3}" presName="Accent" presStyleLbl="node1" presStyleIdx="1" presStyleCnt="4" custLinFactNeighborX="-502" custLinFactNeighborY="-513"/>
      <dgm:spPr/>
    </dgm:pt>
    <dgm:pt modelId="{D084193E-5FBE-4821-8459-3BB452CE7257}" type="pres">
      <dgm:prSet presAssocID="{39543271-93B8-4D65-BD41-A387C3B2B6C3}" presName="Parent2" presStyleLbl="revTx" presStyleIdx="1" presStyleCnt="4" custScaleX="183789" custScaleY="184083" custLinFactNeighborX="-5747" custLinFactNeighborY="-1201">
        <dgm:presLayoutVars>
          <dgm:chMax val="1"/>
          <dgm:chPref val="1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16C3E611-8DB1-4E8A-88E1-B864656C0FB2}" type="pres">
      <dgm:prSet presAssocID="{B426F38E-B36F-4F09-B536-1805B8F6142D}" presName="Accent3" presStyleCnt="0"/>
      <dgm:spPr/>
    </dgm:pt>
    <dgm:pt modelId="{68488F5C-9D06-4C2A-8097-BBDAC8AF5CC9}" type="pres">
      <dgm:prSet presAssocID="{B426F38E-B36F-4F09-B536-1805B8F6142D}" presName="Accent" presStyleLbl="node1" presStyleIdx="2" presStyleCnt="4"/>
      <dgm:spPr/>
    </dgm:pt>
    <dgm:pt modelId="{AF684CB5-D9B3-4809-B819-0ABEC134F99D}" type="pres">
      <dgm:prSet presAssocID="{B426F38E-B36F-4F09-B536-1805B8F6142D}" presName="Parent3" presStyleLbl="revTx" presStyleIdx="2" presStyleCnt="4" custScaleX="139524" custScaleY="255143" custLinFactNeighborX="10612" custLinFactNeighborY="-1018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64AA40-85CB-4A6A-B022-69C6358C28D3}" type="pres">
      <dgm:prSet presAssocID="{0ECA86E4-5CC1-4CC3-BC6F-234E187F061E}" presName="Accent4" presStyleCnt="0"/>
      <dgm:spPr/>
    </dgm:pt>
    <dgm:pt modelId="{84417271-B41B-43BE-9C97-8D7D82AFE4A1}" type="pres">
      <dgm:prSet presAssocID="{0ECA86E4-5CC1-4CC3-BC6F-234E187F061E}" presName="Accent" presStyleLbl="node1" presStyleIdx="3" presStyleCnt="4"/>
      <dgm:spPr/>
    </dgm:pt>
    <dgm:pt modelId="{ED59D5A8-8404-42A0-BFF9-83181E4039AA}" type="pres">
      <dgm:prSet presAssocID="{0ECA86E4-5CC1-4CC3-BC6F-234E187F061E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E63573B-AC9A-42B0-977C-6C5D7D87E727}" type="presOf" srcId="{B426F38E-B36F-4F09-B536-1805B8F6142D}" destId="{AF684CB5-D9B3-4809-B819-0ABEC134F99D}" srcOrd="0" destOrd="0" presId="urn:microsoft.com/office/officeart/2009/layout/CircleArrowProcess"/>
    <dgm:cxn modelId="{F834B5CF-5888-4B7B-A8CB-A29C2C2BB39B}" srcId="{D304D526-ADB3-4CEE-A331-8CA8E4028272}" destId="{BA8839ED-0157-4D6E-A18A-02B1F46AA9A7}" srcOrd="0" destOrd="0" parTransId="{7DD8CF0B-3A5A-44D9-AB11-464E0685114D}" sibTransId="{C576D6E7-FF5E-4412-9FA8-CAB1E9D38E7F}"/>
    <dgm:cxn modelId="{6FA07CF6-BBEB-4F30-B71C-DB832E7A38B9}" srcId="{D304D526-ADB3-4CEE-A331-8CA8E4028272}" destId="{0ECA86E4-5CC1-4CC3-BC6F-234E187F061E}" srcOrd="3" destOrd="0" parTransId="{8DF3404D-BCE3-49E0-B400-45F71587E631}" sibTransId="{CA56F227-BB71-43D8-92BA-DB4D340E0CAD}"/>
    <dgm:cxn modelId="{EB8ABDD1-9514-4695-AA06-E746191AA789}" type="presOf" srcId="{39543271-93B8-4D65-BD41-A387C3B2B6C3}" destId="{D084193E-5FBE-4821-8459-3BB452CE7257}" srcOrd="0" destOrd="0" presId="urn:microsoft.com/office/officeart/2009/layout/CircleArrowProcess"/>
    <dgm:cxn modelId="{5D0ACD61-7868-4DFC-B56B-4933D7DED833}" srcId="{D304D526-ADB3-4CEE-A331-8CA8E4028272}" destId="{B426F38E-B36F-4F09-B536-1805B8F6142D}" srcOrd="2" destOrd="0" parTransId="{F3851764-24A6-4508-9495-325FD580B17C}" sibTransId="{91F286C3-C9A5-47C4-8764-E8ECCFB78425}"/>
    <dgm:cxn modelId="{E4B72ACE-8E19-4210-B6B1-441C6E9FEAD9}" type="presOf" srcId="{0ECA86E4-5CC1-4CC3-BC6F-234E187F061E}" destId="{ED59D5A8-8404-42A0-BFF9-83181E4039AA}" srcOrd="0" destOrd="0" presId="urn:microsoft.com/office/officeart/2009/layout/CircleArrowProcess"/>
    <dgm:cxn modelId="{DB38F770-3CE9-40EB-BDD4-A2DED8EB700E}" type="presOf" srcId="{D304D526-ADB3-4CEE-A331-8CA8E4028272}" destId="{452922BB-1D92-468B-B09A-93BE89E0C747}" srcOrd="0" destOrd="0" presId="urn:microsoft.com/office/officeart/2009/layout/CircleArrowProcess"/>
    <dgm:cxn modelId="{6D33C46A-1FD6-4C85-94D9-B443ACFE472D}" type="presOf" srcId="{BA8839ED-0157-4D6E-A18A-02B1F46AA9A7}" destId="{9C2044D3-3083-48F2-9C03-AC6D1AA2C540}" srcOrd="0" destOrd="0" presId="urn:microsoft.com/office/officeart/2009/layout/CircleArrowProcess"/>
    <dgm:cxn modelId="{404430A3-9253-476A-9F37-0BEDECBBB585}" srcId="{D304D526-ADB3-4CEE-A331-8CA8E4028272}" destId="{39543271-93B8-4D65-BD41-A387C3B2B6C3}" srcOrd="1" destOrd="0" parTransId="{4E933AD5-C29D-4E81-9ACF-A1EDD04B653D}" sibTransId="{9CA5C443-05AA-46A3-87DF-AC7E428D4A35}"/>
    <dgm:cxn modelId="{20CAA6A6-7BCC-4EF9-87ED-2698E3902247}" type="presParOf" srcId="{452922BB-1D92-468B-B09A-93BE89E0C747}" destId="{36E30141-FDD0-4A3D-A53F-522FD96D1689}" srcOrd="0" destOrd="0" presId="urn:microsoft.com/office/officeart/2009/layout/CircleArrowProcess"/>
    <dgm:cxn modelId="{15E9EB04-83A0-4A10-8A82-E78685DDFD99}" type="presParOf" srcId="{36E30141-FDD0-4A3D-A53F-522FD96D1689}" destId="{2E3C97B1-128E-4C23-B9B7-B25AB13F70B3}" srcOrd="0" destOrd="0" presId="urn:microsoft.com/office/officeart/2009/layout/CircleArrowProcess"/>
    <dgm:cxn modelId="{07B3E5AA-851B-45DE-83D5-AF0F59466F3A}" type="presParOf" srcId="{452922BB-1D92-468B-B09A-93BE89E0C747}" destId="{9C2044D3-3083-48F2-9C03-AC6D1AA2C540}" srcOrd="1" destOrd="0" presId="urn:microsoft.com/office/officeart/2009/layout/CircleArrowProcess"/>
    <dgm:cxn modelId="{A3421AAE-AF3B-4860-9517-9368FB9D7BAA}" type="presParOf" srcId="{452922BB-1D92-468B-B09A-93BE89E0C747}" destId="{86C6F9B1-F7AA-4A8C-81C3-2315E6AF9F77}" srcOrd="2" destOrd="0" presId="urn:microsoft.com/office/officeart/2009/layout/CircleArrowProcess"/>
    <dgm:cxn modelId="{0BA98F10-9691-4C48-94CA-C164571FE12B}" type="presParOf" srcId="{86C6F9B1-F7AA-4A8C-81C3-2315E6AF9F77}" destId="{8EDB157B-0F55-410B-8922-990DB6E1ED53}" srcOrd="0" destOrd="0" presId="urn:microsoft.com/office/officeart/2009/layout/CircleArrowProcess"/>
    <dgm:cxn modelId="{1502B68E-A371-4545-91FF-822C88E72DFB}" type="presParOf" srcId="{452922BB-1D92-468B-B09A-93BE89E0C747}" destId="{D084193E-5FBE-4821-8459-3BB452CE7257}" srcOrd="3" destOrd="0" presId="urn:microsoft.com/office/officeart/2009/layout/CircleArrowProcess"/>
    <dgm:cxn modelId="{87A4BB9E-3977-4433-AAD8-B7190147A66B}" type="presParOf" srcId="{452922BB-1D92-468B-B09A-93BE89E0C747}" destId="{16C3E611-8DB1-4E8A-88E1-B864656C0FB2}" srcOrd="4" destOrd="0" presId="urn:microsoft.com/office/officeart/2009/layout/CircleArrowProcess"/>
    <dgm:cxn modelId="{69CC42FF-CAF2-43A0-8A8F-56768442C756}" type="presParOf" srcId="{16C3E611-8DB1-4E8A-88E1-B864656C0FB2}" destId="{68488F5C-9D06-4C2A-8097-BBDAC8AF5CC9}" srcOrd="0" destOrd="0" presId="urn:microsoft.com/office/officeart/2009/layout/CircleArrowProcess"/>
    <dgm:cxn modelId="{F9B23604-2B6A-4000-96C3-30C883072270}" type="presParOf" srcId="{452922BB-1D92-468B-B09A-93BE89E0C747}" destId="{AF684CB5-D9B3-4809-B819-0ABEC134F99D}" srcOrd="5" destOrd="0" presId="urn:microsoft.com/office/officeart/2009/layout/CircleArrowProcess"/>
    <dgm:cxn modelId="{FD8BCD98-7BB0-44CF-8855-EE907447126F}" type="presParOf" srcId="{452922BB-1D92-468B-B09A-93BE89E0C747}" destId="{8464AA40-85CB-4A6A-B022-69C6358C28D3}" srcOrd="6" destOrd="0" presId="urn:microsoft.com/office/officeart/2009/layout/CircleArrowProcess"/>
    <dgm:cxn modelId="{F6380E1B-F9BE-4864-A703-DCE41E20BE1C}" type="presParOf" srcId="{8464AA40-85CB-4A6A-B022-69C6358C28D3}" destId="{84417271-B41B-43BE-9C97-8D7D82AFE4A1}" srcOrd="0" destOrd="0" presId="urn:microsoft.com/office/officeart/2009/layout/CircleArrowProcess"/>
    <dgm:cxn modelId="{4D0083E4-E3AB-44D3-A5D7-D269FE19A59E}" type="presParOf" srcId="{452922BB-1D92-468B-B09A-93BE89E0C747}" destId="{ED59D5A8-8404-42A0-BFF9-83181E4039AA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3C97B1-128E-4C23-B9B7-B25AB13F70B3}">
      <dsp:nvSpPr>
        <dsp:cNvPr id="0" name=""/>
        <dsp:cNvSpPr/>
      </dsp:nvSpPr>
      <dsp:spPr>
        <a:xfrm>
          <a:off x="2356281" y="0"/>
          <a:ext cx="2209178" cy="22094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2044D3-3083-48F2-9C03-AC6D1AA2C540}">
      <dsp:nvSpPr>
        <dsp:cNvPr id="0" name=""/>
        <dsp:cNvSpPr/>
      </dsp:nvSpPr>
      <dsp:spPr>
        <a:xfrm>
          <a:off x="2711031" y="278217"/>
          <a:ext cx="1493877" cy="16594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noProof="0" dirty="0" smtClean="0">
              <a:latin typeface="Times New Roman" panose="02020603050405020304" pitchFamily="18" charset="0"/>
            </a:rPr>
            <a:t>Potenciación del personal</a:t>
          </a:r>
          <a:endParaRPr lang="es-AR" sz="1600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11031" y="278217"/>
        <a:ext cx="1493877" cy="1659413"/>
      </dsp:txXfrm>
    </dsp:sp>
    <dsp:sp modelId="{8EDB157B-0F55-410B-8922-990DB6E1ED53}">
      <dsp:nvSpPr>
        <dsp:cNvPr id="0" name=""/>
        <dsp:cNvSpPr/>
      </dsp:nvSpPr>
      <dsp:spPr>
        <a:xfrm>
          <a:off x="2958921" y="1258296"/>
          <a:ext cx="2209178" cy="2209403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6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84193E-5FBE-4821-8459-3BB452CE7257}">
      <dsp:nvSpPr>
        <dsp:cNvPr id="0" name=""/>
        <dsp:cNvSpPr/>
      </dsp:nvSpPr>
      <dsp:spPr>
        <a:xfrm>
          <a:off x="2870416" y="1805189"/>
          <a:ext cx="2265837" cy="1134613"/>
        </a:xfrm>
        <a:prstGeom prst="ellipse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  <a:flatTx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500" kern="1200" noProof="0" dirty="0" smtClean="0">
              <a:latin typeface="Times New Roman" panose="02020603050405020304" pitchFamily="18" charset="0"/>
            </a:rPr>
            <a:t>Mayor satisfacción laboral, menor rotación de empleo</a:t>
          </a:r>
        </a:p>
      </dsp:txBody>
      <dsp:txXfrm>
        <a:off x="3202240" y="1971349"/>
        <a:ext cx="1602189" cy="802293"/>
      </dsp:txXfrm>
    </dsp:sp>
    <dsp:sp modelId="{68488F5C-9D06-4C2A-8097-BBDAC8AF5CC9}">
      <dsp:nvSpPr>
        <dsp:cNvPr id="0" name=""/>
        <dsp:cNvSpPr/>
      </dsp:nvSpPr>
      <dsp:spPr>
        <a:xfrm>
          <a:off x="2356281" y="2543948"/>
          <a:ext cx="2209178" cy="220940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6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684CB5-D9B3-4809-B819-0ABEC134F99D}">
      <dsp:nvSpPr>
        <dsp:cNvPr id="0" name=""/>
        <dsp:cNvSpPr/>
      </dsp:nvSpPr>
      <dsp:spPr>
        <a:xfrm>
          <a:off x="2728741" y="2802778"/>
          <a:ext cx="1720117" cy="1572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ctr" anchorCtr="0">
          <a:noAutofit/>
          <a:flatTx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500" kern="1200" noProof="0" dirty="0" smtClean="0">
              <a:latin typeface="Times New Roman" panose="02020603050405020304" pitchFamily="18" charset="0"/>
            </a:rPr>
            <a:t>Mayor satisfacción 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AR" sz="1500" kern="1200" noProof="0" dirty="0" smtClean="0">
              <a:latin typeface="Times New Roman" panose="02020603050405020304" pitchFamily="18" charset="0"/>
            </a:rPr>
            <a:t>de los residentes y percepción de cuidados</a:t>
          </a:r>
        </a:p>
      </dsp:txBody>
      <dsp:txXfrm>
        <a:off x="2728741" y="2802778"/>
        <a:ext cx="1720117" cy="1572598"/>
      </dsp:txXfrm>
    </dsp:sp>
    <dsp:sp modelId="{84417271-B41B-43BE-9C97-8D7D82AFE4A1}">
      <dsp:nvSpPr>
        <dsp:cNvPr id="0" name=""/>
        <dsp:cNvSpPr/>
      </dsp:nvSpPr>
      <dsp:spPr>
        <a:xfrm>
          <a:off x="3127070" y="3960052"/>
          <a:ext cx="1897962" cy="189888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59D5A8-8404-42A0-BFF9-83181E4039AA}">
      <dsp:nvSpPr>
        <dsp:cNvPr id="0" name=""/>
        <dsp:cNvSpPr/>
      </dsp:nvSpPr>
      <dsp:spPr>
        <a:xfrm>
          <a:off x="3457763" y="4615667"/>
          <a:ext cx="1232846" cy="6163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  <a:flatTx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600" kern="1200" noProof="0" dirty="0" smtClean="0">
              <a:latin typeface="Times New Roman" panose="02020603050405020304" pitchFamily="18" charset="0"/>
            </a:rPr>
            <a:t>Mayor calidad de cuidados en general</a:t>
          </a:r>
        </a:p>
      </dsp:txBody>
      <dsp:txXfrm>
        <a:off x="3457763" y="4615667"/>
        <a:ext cx="1232846" cy="6163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1837AA-FA70-DE40-A63D-4BACA0CD2B3B}" type="datetimeFigureOut">
              <a:rPr lang="en-US" smtClean="0"/>
              <a:pPr/>
              <a:t>5/17/2017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C517D5-E9BB-DA4C-92BC-0386379B95B6}" type="slidenum">
              <a:rPr lang="en-U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2364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52337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1547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5096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7492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532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53384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Video 2.2: Capacitar al equipo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64707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6357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Video 3.1 Trabajo en equipo y </a:t>
            </a:r>
            <a:r>
              <a:rPr lang="es-ES" dirty="0" smtClean="0"/>
              <a:t>apoyo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7566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13104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Video 3.2 Comunicación abierta</a:t>
            </a:r>
          </a:p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2743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66721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46682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Video 3.3 Reafirmación positiva</a:t>
            </a:r>
          </a:p>
          <a:p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6534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1859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noProof="0" dirty="0" smtClean="0"/>
              <a:t>Video 3.4 Confianza y seguridad colaborativas</a:t>
            </a:r>
            <a:endParaRPr lang="es-ES" baseline="0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6534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765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 smtClean="0"/>
              <a:t>Video 3.5: Cultura justa y comunicación abierta</a:t>
            </a:r>
            <a:endParaRPr lang="es-E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7397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8699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38960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2988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3477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214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1213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9475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226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395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6343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C517D5-E9BB-DA4C-92BC-0386379B95B6}" type="slidenum">
              <a:rPr lang="en-U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381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6062"/>
          <a:stretch/>
        </p:blipFill>
        <p:spPr>
          <a:xfrm>
            <a:off x="0" y="0"/>
            <a:ext cx="9144000" cy="2327564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524000" y="2971800"/>
            <a:ext cx="6400800" cy="1752600"/>
          </a:xfr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276B7D"/>
              </a:buClr>
              <a:buFont typeface="Arial"/>
              <a:buNone/>
              <a:defRPr lang="en-US" sz="4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26"/>
          <a:stretch/>
        </p:blipFill>
        <p:spPr>
          <a:xfrm>
            <a:off x="3375" y="6048298"/>
            <a:ext cx="9144000" cy="8211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29678" y="6477000"/>
            <a:ext cx="2314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</a:rPr>
              <a:t>AHRQ Pub. No. 16(17)-0003-03-EF</a:t>
            </a:r>
          </a:p>
          <a:p>
            <a:pPr algn="r"/>
            <a:r>
              <a:rPr lang="en-US" sz="900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Marzo</a:t>
            </a:r>
            <a:r>
              <a:rPr lang="en-US" sz="900" dirty="0" smtClean="0">
                <a:solidFill>
                  <a:schemeClr val="bg1"/>
                </a:solidFill>
                <a:latin typeface="Arial" panose="020B0604020202020204" pitchFamily="34" charset="0"/>
              </a:rPr>
              <a:t> de 2017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8600" y="290270"/>
            <a:ext cx="8763000" cy="1272886"/>
          </a:xfrm>
        </p:spPr>
        <p:txBody>
          <a:bodyPr/>
          <a:lstStyle>
            <a:lvl1pPr>
              <a:lnSpc>
                <a:spcPct val="150000"/>
              </a:lnSpc>
              <a:defRPr sz="3600"/>
            </a:lvl1pPr>
          </a:lstStyle>
          <a:p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AHRQ Safety Program for Long-Term Care: HAIs/CAUTI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Long-Term Care Safety Toolkit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481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091"/>
            <a:ext cx="7886700" cy="86129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3429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Long-Term Care Safety Toolkit  </a:t>
            </a:r>
            <a:endParaRPr lang="en-US" dirty="0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3270250"/>
            <a:ext cx="1822450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0" y="6477000"/>
            <a:ext cx="1752600" cy="373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9448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85"/>
          <a:stretch/>
        </p:blipFill>
        <p:spPr>
          <a:xfrm>
            <a:off x="0" y="6348412"/>
            <a:ext cx="9144000" cy="50165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1836" y="913740"/>
            <a:ext cx="7886700" cy="5029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3429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71800" algn="ctr"/>
                <a:tab pos="5943600" algn="r"/>
              </a:tabLst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AHRQ Safety Program for Long-Term Care: HAIs/CAUTI  Long-Term Care Safety Toolkit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91400" y="6477000"/>
            <a:ext cx="1752600" cy="3730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kern="120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Staff Empowerment</a:t>
            </a:r>
            <a:r>
              <a:rPr lang="en-U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smtClean="0"/>
              <a:pPr/>
              <a:t>‹#›</a:t>
            </a:fld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13"/>
          <a:stretch/>
        </p:blipFill>
        <p:spPr>
          <a:xfrm>
            <a:off x="0" y="-2210"/>
            <a:ext cx="9144000" cy="89064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23091"/>
            <a:ext cx="7886700" cy="8612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110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lang="en-US" sz="3600" kern="1200" dirty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lang="en-US" sz="3200" kern="1200" dirty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z3pjkzhfdx64e2l94ol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9uL9vWEWAlk" TargetMode="Externa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06am5zfdvtbs5ybg4uz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1wXNt_0XDCc" TargetMode="Externa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4046ddmtokye1vfm61oo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MV3zkQ-pXE8" TargetMode="Externa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mjohz8jeg9zyqu3gs7n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AGaKppe3WAA" TargetMode="Externa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6m2kdqpvu1qnuppqmzc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Q7W5PmWdNro" TargetMode="Externa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ha.box.com/s/4rkmbm7tcruo4c6dhww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WdN-WdWKduU" TargetMode="Externa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hqualitycampaign.org/files/Implementation_Manual_Part_1_Attachments_1_and_2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aspe.hhs.gov/sites/default/files/pdf/73236/dcwguide.pdf" TargetMode="External"/><Relationship Id="rId4" Type="http://schemas.openxmlformats.org/officeDocument/2006/relationships/hyperlink" Target="http://www.commonwealthfund.org/Publications/In-the-Literature/2007/Nov/Consequences-of-Empowered-CNA-Teams-in-Nursing-Home-Settings--A-Longitudinal-Assessment.aspx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atherlifeways.com/wp-content/uploads/2012/05/FINAL.pdf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hrq.gov/professionals/education/curriculum-tools/teamstepps/longtermcare/scenarios/index.html" TargetMode="External"/><Relationship Id="rId5" Type="http://schemas.openxmlformats.org/officeDocument/2006/relationships/hyperlink" Target="http://www.ahrq.gov/professionals/education/curriculum-tools/cusptoolkit/toolkit/index.html" TargetMode="External"/><Relationship Id="rId4" Type="http://schemas.openxmlformats.org/officeDocument/2006/relationships/hyperlink" Target="https://store.justculture.org/wp-content/uploads/flipbooks/healthcare/healthcare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spe.hhs.gov/daltcp/reports/dcwguide.ht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sz="3700" dirty="0" smtClean="0"/>
              <a:t>Módulo 3: Potenciación del personal</a:t>
            </a:r>
            <a:endParaRPr lang="es-ES" sz="3700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28600" y="122245"/>
            <a:ext cx="8763000" cy="1272886"/>
          </a:xfrm>
        </p:spPr>
        <p:txBody>
          <a:bodyPr>
            <a:normAutofit fontScale="90000"/>
          </a:bodyPr>
          <a:lstStyle>
            <a:lvl1pPr>
              <a:lnSpc>
                <a:spcPct val="150000"/>
              </a:lnSpc>
              <a:defRPr sz="3600"/>
            </a:lvl1pPr>
          </a:lstStyle>
          <a:p>
            <a:pPr>
              <a:lnSpc>
                <a:spcPct val="100000"/>
              </a:lnSpc>
            </a:pPr>
            <a:r>
              <a:rPr kumimoji="0" lang="es-E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Programa de seguridad de la AHRQ para cuidados a largo plazo</a:t>
            </a:r>
            <a:r>
              <a:rPr lang="es-ES" sz="2600" dirty="0" smtClean="0">
                <a:solidFill>
                  <a:prstClr val="white"/>
                </a:solidFill>
              </a:rPr>
              <a:t>: HAI/CAUTI</a:t>
            </a:r>
            <a:br>
              <a:rPr lang="es-ES" sz="2600" dirty="0" smtClean="0">
                <a:solidFill>
                  <a:prstClr val="white"/>
                </a:solidFill>
              </a:rPr>
            </a:br>
            <a:r>
              <a:rPr kumimoji="0" lang="es-E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Kit de herramientas de seguridad para cuidados a largo plazo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883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753"/>
            <a:ext cx="9098202" cy="546266"/>
          </a:xfrm>
        </p:spPr>
        <p:txBody>
          <a:bodyPr>
            <a:noAutofit/>
          </a:bodyPr>
          <a:lstStyle/>
          <a:p>
            <a:pPr lvl="0" fontAlgn="ctr"/>
            <a:r>
              <a:rPr lang="es-ES" sz="2800" dirty="0" smtClean="0"/>
              <a:t>Características del personal de primera línea potenciado</a:t>
            </a:r>
            <a:endParaRPr lang="es-E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655"/>
            <a:ext cx="5218386" cy="5177641"/>
          </a:xfrm>
        </p:spPr>
        <p:txBody>
          <a:bodyPr>
            <a:normAutofit/>
          </a:bodyPr>
          <a:lstStyle/>
          <a:p>
            <a:pPr marL="342900" lvl="1" indent="-342900">
              <a:spcAft>
                <a:spcPts val="1200"/>
              </a:spcAft>
              <a:buClr>
                <a:srgbClr val="276B7D"/>
              </a:buClr>
              <a:buFont typeface="Arial"/>
              <a:buChar char="•"/>
            </a:pPr>
            <a:r>
              <a:rPr lang="es-ES" sz="3200" dirty="0" smtClean="0"/>
              <a:t>Curiosidad</a:t>
            </a:r>
          </a:p>
          <a:p>
            <a:pPr marL="342900" lvl="1" indent="-342900">
              <a:spcAft>
                <a:spcPts val="1200"/>
              </a:spcAft>
              <a:buClr>
                <a:srgbClr val="276B7D"/>
              </a:buClr>
              <a:buFont typeface="Arial"/>
              <a:buChar char="•"/>
            </a:pPr>
            <a:r>
              <a:rPr lang="es-ES" sz="3200" dirty="0" smtClean="0"/>
              <a:t>Interés en mejoras</a:t>
            </a:r>
          </a:p>
          <a:p>
            <a:pPr marL="342900" lvl="1" indent="-342900">
              <a:spcAft>
                <a:spcPts val="1200"/>
              </a:spcAft>
              <a:buClr>
                <a:srgbClr val="276B7D"/>
              </a:buClr>
              <a:buFont typeface="Arial"/>
              <a:buChar char="•"/>
            </a:pPr>
            <a:r>
              <a:rPr lang="es-ES" sz="3200" dirty="0" smtClean="0"/>
              <a:t>Conocimiento de recursos e infraestructura de centros de enfermería especializada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530436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10</a:t>
            </a:fld>
            <a:endParaRPr lang="es-ES" dirty="0"/>
          </a:p>
        </p:txBody>
      </p:sp>
      <p:pic>
        <p:nvPicPr>
          <p:cNvPr id="8" name="Picture 7" descr="Imagen de una enfermera revisando las planilla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6" y="1935185"/>
            <a:ext cx="3422616" cy="35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6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Curiosidad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ctr">
              <a:spcAft>
                <a:spcPts val="1200"/>
              </a:spcAft>
            </a:pPr>
            <a:r>
              <a:rPr lang="es-ES" dirty="0" smtClean="0"/>
              <a:t>Comprender los cambios y el razonamiento que hay detrás de estos</a:t>
            </a:r>
          </a:p>
          <a:p>
            <a:pPr fontAlgn="ctr">
              <a:spcAft>
                <a:spcPts val="1200"/>
              </a:spcAft>
            </a:pPr>
            <a:r>
              <a:rPr lang="es-ES" dirty="0" smtClean="0"/>
              <a:t>Aumentar su conocimiento acerca de áreas de cuidados clínicos</a:t>
            </a:r>
          </a:p>
          <a:p>
            <a:pPr fontAlgn="ctr">
              <a:spcAft>
                <a:spcPts val="1200"/>
              </a:spcAft>
            </a:pPr>
            <a:r>
              <a:rPr lang="es-ES" dirty="0" smtClean="0"/>
              <a:t>Tener muchas oportunidades de aprender cómo funciona la organización y cómo se asignan los recursos</a:t>
            </a:r>
            <a:endParaRPr lang="es-ES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582391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97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defTabSz="457200" rtl="0">
              <a:lnSpc>
                <a:spcPct val="90000"/>
              </a:lnSpc>
              <a:spcBef>
                <a:spcPct val="0"/>
              </a:spcBef>
            </a:pPr>
            <a:r>
              <a:rPr lang="es-ES" sz="3600" kern="1200" dirty="0" smtClean="0">
                <a:solidFill>
                  <a:schemeClr val="bg1"/>
                </a:solidFill>
                <a:latin typeface="Arial" panose="020B0604020202020204" pitchFamily="34" charset="0"/>
              </a:rPr>
              <a:t>Interés en mejoras</a:t>
            </a:r>
            <a:endParaRPr lang="es-ES" sz="3600" kern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100" dirty="0" smtClean="0"/>
              <a:t>Comprender cómo aplicar y participar activamente en implementar las mejores prácticas a nivel de los residentes individuales.</a:t>
            </a:r>
          </a:p>
          <a:p>
            <a:r>
              <a:rPr lang="es-ES" sz="3100" dirty="0" smtClean="0"/>
              <a:t>Comprender cómo se pueden implementar y respaldar las mejores prácticas a nivel de una unidad y un centro.</a:t>
            </a:r>
            <a:endParaRPr lang="es-ES" sz="31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-1" y="6502929"/>
            <a:ext cx="4260273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  <a:endParaRPr lang="es-ES" sz="9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 | </a:t>
            </a:r>
            <a:fld id="{8EF409E7-657B-C641-B18B-DE036CCA4C92}" type="slidenum">
              <a:rPr lang="es-ES" smtClean="0"/>
              <a:pPr/>
              <a:t>12</a:t>
            </a:fld>
            <a:endParaRPr lang="es-ES" dirty="0"/>
          </a:p>
        </p:txBody>
      </p:sp>
      <p:pic>
        <p:nvPicPr>
          <p:cNvPr id="16" name="Picture 15" descr="Imagen del personal en la me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46" y="3470327"/>
            <a:ext cx="3404119" cy="254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4375"/>
            <a:ext cx="8229600" cy="546266"/>
          </a:xfrm>
        </p:spPr>
        <p:txBody>
          <a:bodyPr>
            <a:noAutofit/>
          </a:bodyPr>
          <a:lstStyle/>
          <a:p>
            <a:pPr lvl="1" algn="ctr" defTabSz="457200" rtl="0">
              <a:spcBef>
                <a:spcPct val="0"/>
              </a:spcBef>
            </a:pPr>
            <a:r>
              <a:rPr lang="es-ES" sz="2800" dirty="0" smtClean="0">
                <a:solidFill>
                  <a:schemeClr val="bg1"/>
                </a:solidFill>
                <a:latin typeface="Arial" panose="020B0604020202020204" pitchFamily="34" charset="0"/>
              </a:rPr>
              <a:t>Conocimiento de recursos e infraestructura de centros de enfermería especializada</a:t>
            </a:r>
            <a:endParaRPr lang="es-E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>
              <a:spcAft>
                <a:spcPts val="1200"/>
              </a:spcAft>
            </a:pPr>
            <a:r>
              <a:rPr lang="es-ES" dirty="0" smtClean="0"/>
              <a:t>Análisis de procesos de organización</a:t>
            </a:r>
          </a:p>
          <a:p>
            <a:pPr fontAlgn="ctr">
              <a:spcAft>
                <a:spcPts val="1200"/>
              </a:spcAft>
            </a:pPr>
            <a:r>
              <a:rPr lang="es-ES" dirty="0" smtClean="0"/>
              <a:t>Evaluación de intervenciones de prácticas</a:t>
            </a:r>
          </a:p>
          <a:p>
            <a:pPr fontAlgn="ctr">
              <a:spcAft>
                <a:spcPts val="1200"/>
              </a:spcAft>
            </a:pPr>
            <a:r>
              <a:rPr lang="es-ES" dirty="0" smtClean="0"/>
              <a:t>Participación activa en análisis y evaluaciones constantes</a:t>
            </a:r>
          </a:p>
          <a:p>
            <a:endParaRPr lang="es-E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468091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7760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s-ES" sz="2900" dirty="0" smtClean="0"/>
              <a:t>¿Cómo se genera la potenciación del personal?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s-ES" dirty="0" smtClean="0"/>
              <a:t>Apoyo de los directivos y los equipos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Comunicación y compartir información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Reafirmación positiva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Confianza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Cultura justa</a:t>
            </a:r>
          </a:p>
          <a:p>
            <a:endParaRPr lang="es-ES" dirty="0"/>
          </a:p>
        </p:txBody>
      </p:sp>
      <p:pic>
        <p:nvPicPr>
          <p:cNvPr id="5" name="Picture 4" descr="Imagen de un grupo de personal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196" y="3224463"/>
            <a:ext cx="3491119" cy="327146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426527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055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Un equipo potenciado</a:t>
            </a:r>
            <a:endParaRPr lang="es-ES" dirty="0"/>
          </a:p>
        </p:txBody>
      </p:sp>
      <p:pic>
        <p:nvPicPr>
          <p:cNvPr id="8" name="Content Placeholder 7" descr="Imagen que indica un video en la diapositiva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6830" y="2627306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800600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15</a:t>
            </a:fld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896471" y="4948518"/>
            <a:ext cx="5289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REPRODUZCA EL VIDEO: </a:t>
            </a:r>
            <a:endParaRPr lang="en-US" dirty="0"/>
          </a:p>
          <a:p>
            <a:r>
              <a:rPr lang="es-ES" dirty="0"/>
              <a:t>Video 2.2: </a:t>
            </a:r>
            <a:r>
              <a:rPr lang="es-ES" u="sng" dirty="0">
                <a:hlinkClick r:id="rId5"/>
              </a:rPr>
              <a:t>Capacitar al equipo</a:t>
            </a:r>
            <a:endParaRPr lang="en-US" dirty="0"/>
          </a:p>
          <a:p>
            <a:r>
              <a:rPr lang="en-US" u="sng" dirty="0" smtClean="0">
                <a:hlinkClick r:id="rId5"/>
              </a:rPr>
              <a:t>https</a:t>
            </a:r>
            <a:r>
              <a:rPr lang="en-US" u="sng" dirty="0">
                <a:hlinkClick r:id="rId5"/>
              </a:rPr>
              <a:t>://youtu.be/9uL9vWEWAlk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Apoyo de los directivos y los equipos</a:t>
            </a:r>
            <a:r>
              <a:rPr lang="es-ES" baseline="30000" dirty="0" smtClean="0"/>
              <a:t>2,4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s-ES" dirty="0" smtClean="0"/>
              <a:t>Trabajo en equipo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Recursos</a:t>
            </a:r>
          </a:p>
          <a:p>
            <a:pPr lvl="1">
              <a:spcAft>
                <a:spcPts val="1200"/>
              </a:spcAft>
            </a:pPr>
            <a:r>
              <a:rPr lang="es-ES" dirty="0" smtClean="0"/>
              <a:t>Vías de avance o crecimiento en la organización</a:t>
            </a:r>
          </a:p>
          <a:p>
            <a:pPr lvl="1">
              <a:spcAft>
                <a:spcPts val="1200"/>
              </a:spcAft>
            </a:pPr>
            <a:r>
              <a:rPr lang="es-ES" dirty="0" smtClean="0"/>
              <a:t>Oportunidad de aumento de conocimiento y habilidades</a:t>
            </a:r>
          </a:p>
          <a:p>
            <a:pPr lvl="1">
              <a:spcAft>
                <a:spcPts val="1200"/>
              </a:spcAft>
            </a:pPr>
            <a:r>
              <a:rPr lang="es-ES" dirty="0" smtClean="0"/>
              <a:t>Capacidad de participar en grupos de tareas o comités</a:t>
            </a:r>
          </a:p>
          <a:p>
            <a:pPr marL="457200" lvl="1" indent="0" algn="ctr">
              <a:buNone/>
            </a:pP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686300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686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Trabajo en equipo y apoyo</a:t>
            </a:r>
            <a:endParaRPr lang="es-ES" dirty="0"/>
          </a:p>
        </p:txBody>
      </p:sp>
      <p:pic>
        <p:nvPicPr>
          <p:cNvPr id="7" name="Content Placeholder 6" descr="Imagen que indica un video en la diapositiva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6830" y="2627306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488873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17</a:t>
            </a:fld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1111624" y="4912659"/>
            <a:ext cx="5002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REPRODUZCA EL VIDEO:</a:t>
            </a:r>
            <a:endParaRPr lang="en-US" dirty="0"/>
          </a:p>
          <a:p>
            <a:r>
              <a:rPr lang="es-ES" dirty="0"/>
              <a:t>Video 3.1 </a:t>
            </a:r>
            <a:r>
              <a:rPr lang="es-ES" u="sng" dirty="0">
                <a:hlinkClick r:id="rId5"/>
              </a:rPr>
              <a:t>Trabajo en equipo y apoyo</a:t>
            </a:r>
            <a:endParaRPr lang="en-US" dirty="0"/>
          </a:p>
          <a:p>
            <a:r>
              <a:rPr lang="en-US" u="sng" dirty="0" smtClean="0">
                <a:hlinkClick r:id="rId5"/>
              </a:rPr>
              <a:t>https</a:t>
            </a:r>
            <a:r>
              <a:rPr lang="en-US" u="sng" dirty="0">
                <a:hlinkClick r:id="rId5"/>
              </a:rPr>
              <a:t>://youtu.be/1wXNt_0XDCc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4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 smtClean="0"/>
              <a:t>Comunicación y compartir información</a:t>
            </a:r>
            <a:r>
              <a:rPr lang="es-ES" sz="3200" baseline="30000" dirty="0" smtClean="0"/>
              <a:t>3</a:t>
            </a:r>
            <a:endParaRPr lang="es-E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>
              <a:spcAft>
                <a:spcPts val="1200"/>
              </a:spcAft>
              <a:buClr>
                <a:srgbClr val="276B7D"/>
              </a:buClr>
            </a:pPr>
            <a:r>
              <a:rPr lang="es-ES" sz="3200" dirty="0" smtClean="0"/>
              <a:t>Alentar la comunicación bilateral entre los directivos y el personal</a:t>
            </a:r>
          </a:p>
          <a:p>
            <a:pPr marL="342900" lvl="2" indent="-342900">
              <a:spcAft>
                <a:spcPts val="1200"/>
              </a:spcAft>
              <a:buClr>
                <a:srgbClr val="276B7D"/>
              </a:buClr>
            </a:pPr>
            <a:r>
              <a:rPr lang="es-ES" sz="3200" dirty="0" smtClean="0"/>
              <a:t>Brindar un punto de encuentro claro para que todo el personal comparta sus logros </a:t>
            </a:r>
          </a:p>
          <a:p>
            <a:pPr marL="342900" lvl="2" indent="-342900">
              <a:spcAft>
                <a:spcPts val="1200"/>
              </a:spcAft>
              <a:buClr>
                <a:srgbClr val="276B7D"/>
              </a:buClr>
            </a:pPr>
            <a:r>
              <a:rPr lang="es-ES" sz="3200" dirty="0" smtClean="0"/>
              <a:t>Crear procedimientos para que el personal comparta con seguridad las inquietudes</a:t>
            </a:r>
            <a:endParaRPr lang="es-ES" dirty="0"/>
          </a:p>
        </p:txBody>
      </p:sp>
      <p:pic>
        <p:nvPicPr>
          <p:cNvPr id="5" name="Picture 4" descr="Imagen de comunicación confusa entre el persona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484" y="4186989"/>
            <a:ext cx="3405684" cy="230893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343400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31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Comunicación abierta</a:t>
            </a:r>
            <a:endParaRPr lang="es-ES" dirty="0"/>
          </a:p>
        </p:txBody>
      </p:sp>
      <p:pic>
        <p:nvPicPr>
          <p:cNvPr id="8" name="Content Placeholder 7" descr="Imagen que indica un video en la diapositiva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6830" y="2627306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281055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19</a:t>
            </a:fld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932329" y="4948518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REPRODUZCA EL VIDEO:</a:t>
            </a:r>
            <a:endParaRPr lang="en-US" dirty="0"/>
          </a:p>
          <a:p>
            <a:r>
              <a:rPr lang="es-ES" dirty="0"/>
              <a:t>Video 3.2 </a:t>
            </a:r>
            <a:r>
              <a:rPr lang="es-ES" u="sng" dirty="0">
                <a:hlinkClick r:id="rId5"/>
              </a:rPr>
              <a:t>Comunicación abierta</a:t>
            </a:r>
            <a:endParaRPr lang="en-US" dirty="0"/>
          </a:p>
          <a:p>
            <a:r>
              <a:rPr lang="en-US" u="sng" dirty="0" smtClean="0">
                <a:hlinkClick r:id="rId5"/>
              </a:rPr>
              <a:t>https</a:t>
            </a:r>
            <a:r>
              <a:rPr lang="en-US" u="sng" dirty="0">
                <a:hlinkClick r:id="rId5"/>
              </a:rPr>
              <a:t>://youtu.be/MV3zkQ-pXE8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6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Objetivos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Mencionar  los conceptos de potenciación del personal</a:t>
            </a:r>
          </a:p>
          <a:p>
            <a:r>
              <a:rPr lang="es-ES" dirty="0" smtClean="0"/>
              <a:t>Conversar sobre cómo la potenciación del personal contribuye a lograr una cultura de seguridad para los residentes, lo cual conduce a mejorar los resultados y la calidad de vida</a:t>
            </a:r>
          </a:p>
          <a:p>
            <a:r>
              <a:rPr lang="es-ES" dirty="0" smtClean="0"/>
              <a:t>Demostrar tres formas de aumentar la potenciación del personal</a:t>
            </a:r>
          </a:p>
          <a:p>
            <a:r>
              <a:rPr lang="es-ES" dirty="0" smtClean="0"/>
              <a:t>Explicar cómo abordar y superar los desafíos de la potenciación del personal</a:t>
            </a:r>
          </a:p>
          <a:p>
            <a:endParaRPr lang="es-E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540827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323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Reafirmación positiva</a:t>
            </a:r>
            <a:r>
              <a:rPr lang="es-ES" baseline="30000" dirty="0" smtClean="0"/>
              <a:t>3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s-ES" dirty="0" smtClean="0"/>
              <a:t>Reconocer al personal y sus aportes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Celebrar el éxito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Usar la herramienta Aprender de los defectos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5" name="Picture 4" descr="Imagen de personal en un apretón de mano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408" y="3331364"/>
            <a:ext cx="3536539" cy="341233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623955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62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Reafirmación positiva</a:t>
            </a:r>
            <a:endParaRPr lang="es-ES" dirty="0"/>
          </a:p>
        </p:txBody>
      </p:sp>
      <p:pic>
        <p:nvPicPr>
          <p:cNvPr id="8" name="Content Placeholder 7" descr="Imagen que indica un video en la diapositiva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36830" y="2627306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582391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21</a:t>
            </a:fld>
            <a:endParaRPr lang="es-ES" dirty="0"/>
          </a:p>
        </p:txBody>
      </p:sp>
      <p:sp>
        <p:nvSpPr>
          <p:cNvPr id="6" name="TextBox 5"/>
          <p:cNvSpPr txBox="1"/>
          <p:nvPr/>
        </p:nvSpPr>
        <p:spPr>
          <a:xfrm>
            <a:off x="1021976" y="5217459"/>
            <a:ext cx="5325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REPRODUZCA EL VIDEO:</a:t>
            </a:r>
            <a:endParaRPr lang="en-US" dirty="0"/>
          </a:p>
          <a:p>
            <a:r>
              <a:rPr lang="es-ES" dirty="0"/>
              <a:t>Video 3.3 </a:t>
            </a:r>
            <a:r>
              <a:rPr lang="es-ES" u="sng" dirty="0">
                <a:hlinkClick r:id="rId5"/>
              </a:rPr>
              <a:t>Reafirmación positiva</a:t>
            </a:r>
            <a:endParaRPr lang="en-US" dirty="0"/>
          </a:p>
          <a:p>
            <a:r>
              <a:rPr lang="en-US" u="sng" dirty="0" smtClean="0">
                <a:hlinkClick r:id="rId5"/>
              </a:rPr>
              <a:t>https</a:t>
            </a:r>
            <a:r>
              <a:rPr lang="en-US" u="sng" dirty="0">
                <a:hlinkClick r:id="rId5"/>
              </a:rPr>
              <a:t>://youtu.be/AGaKppe3WAA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13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Confianza⁹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s-ES" dirty="0" smtClean="0"/>
              <a:t>Confianza y seguridad colaborativas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Seguridad psicológica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s-ES" dirty="0" smtClean="0"/>
              <a:t>Incentivar el aporte de todos los integrantes del equipo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s-ES" dirty="0" smtClean="0"/>
              <a:t>Alentar a los integrantes del equipo a contribuir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s-ES" dirty="0" smtClean="0"/>
              <a:t>Promover la escucha activa y el aprendizaje mutuo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s-ES" dirty="0" smtClean="0"/>
              <a:t>Asegurar que todos los integrantes del equipo estén disponibles</a:t>
            </a:r>
          </a:p>
          <a:p>
            <a:pPr marL="857250" lvl="1" indent="-457200" fontAlgn="ctr">
              <a:spcAft>
                <a:spcPts val="1200"/>
              </a:spcAft>
            </a:pPr>
            <a:r>
              <a:rPr lang="es-ES" dirty="0" smtClean="0"/>
              <a:t>Reconocer los límites del conocimiento actual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447309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19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Confianza y seguridad colaborativas</a:t>
            </a:r>
            <a:endParaRPr lang="es-ES" dirty="0"/>
          </a:p>
        </p:txBody>
      </p:sp>
      <p:pic>
        <p:nvPicPr>
          <p:cNvPr id="5" name="Content Placeholder 4" descr="Imagen que indica un video en la diapositiva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73355" y="2850228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104409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23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1111624" y="5056094"/>
            <a:ext cx="4751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REPRODUZCA EL VIDEO:</a:t>
            </a:r>
            <a:endParaRPr lang="en-US" dirty="0"/>
          </a:p>
          <a:p>
            <a:r>
              <a:rPr lang="es-ES" dirty="0"/>
              <a:t>Video 3.4 </a:t>
            </a:r>
            <a:r>
              <a:rPr lang="es-ES" u="sng" dirty="0">
                <a:hlinkClick r:id="rId5"/>
              </a:rPr>
              <a:t>Confianza y seguridad colaborativas</a:t>
            </a:r>
            <a:endParaRPr lang="en-US" dirty="0"/>
          </a:p>
          <a:p>
            <a:r>
              <a:rPr lang="en-US" u="sng" dirty="0" smtClean="0">
                <a:hlinkClick r:id="rId5"/>
              </a:rPr>
              <a:t>https</a:t>
            </a:r>
            <a:r>
              <a:rPr lang="en-US" u="sng" dirty="0">
                <a:hlinkClick r:id="rId5"/>
              </a:rPr>
              <a:t>://youtu.be/Q7W5PmWdNro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Cultura justa⁸</a:t>
            </a:r>
            <a:r>
              <a:rPr lang="es-ES" baseline="30000" dirty="0" smtClean="0"/>
              <a:t>,</a:t>
            </a:r>
            <a:r>
              <a:rPr lang="es-ES" dirty="0" smtClean="0"/>
              <a:t>⁹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s-ES" dirty="0" smtClean="0"/>
              <a:t>Misión, valores y expectativas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Diseño de sistemas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Manejar decisiones de comportamiento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Sistemas de aprendizaje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Responsabilidad y justicia</a:t>
            </a:r>
          </a:p>
          <a:p>
            <a:pPr lvl="1">
              <a:spcAft>
                <a:spcPts val="1200"/>
              </a:spcAft>
            </a:pPr>
            <a:r>
              <a:rPr lang="es-ES" dirty="0" smtClean="0"/>
              <a:t>Filosofía de la respuesta al error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166755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25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Una cultura justa</a:t>
            </a:r>
            <a:endParaRPr lang="es-ES" dirty="0"/>
          </a:p>
        </p:txBody>
      </p:sp>
      <p:pic>
        <p:nvPicPr>
          <p:cNvPr id="5" name="Content Placeholder 4" descr="Imagen que indica un video en la diapositiva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73355" y="2850228"/>
            <a:ext cx="1597290" cy="16033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177145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25</a:t>
            </a:fld>
            <a:endParaRPr lang="es-ES" dirty="0"/>
          </a:p>
        </p:txBody>
      </p:sp>
      <p:sp>
        <p:nvSpPr>
          <p:cNvPr id="7" name="TextBox 6"/>
          <p:cNvSpPr txBox="1"/>
          <p:nvPr/>
        </p:nvSpPr>
        <p:spPr>
          <a:xfrm>
            <a:off x="968189" y="5091953"/>
            <a:ext cx="5253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REPRODUZCA EL VIDEO:</a:t>
            </a:r>
            <a:endParaRPr lang="en-US" dirty="0"/>
          </a:p>
          <a:p>
            <a:r>
              <a:rPr lang="es-ES" dirty="0"/>
              <a:t>Video 3.5: </a:t>
            </a:r>
            <a:r>
              <a:rPr lang="es-ES" u="sng" dirty="0">
                <a:hlinkClick r:id="rId5"/>
              </a:rPr>
              <a:t>Cultura justa y comunicación abierta</a:t>
            </a:r>
            <a:endParaRPr lang="en-US" dirty="0"/>
          </a:p>
          <a:p>
            <a:r>
              <a:rPr lang="en-US" u="sng" dirty="0" smtClean="0">
                <a:hlinkClick r:id="rId5"/>
              </a:rPr>
              <a:t>https</a:t>
            </a:r>
            <a:r>
              <a:rPr lang="en-US" u="sng" dirty="0">
                <a:hlinkClick r:id="rId5"/>
              </a:rPr>
              <a:t>://youtu.be/WdN-WdWKduU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2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2900" dirty="0" smtClean="0"/>
              <a:t>Barreras para la potenciación del personal</a:t>
            </a:r>
            <a:r>
              <a:rPr lang="es-ES" sz="2900" baseline="30000" dirty="0" smtClean="0"/>
              <a:t>10</a:t>
            </a:r>
            <a:endParaRPr lang="es-ES" sz="2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s-ES" dirty="0" smtClean="0"/>
              <a:t>Falta de apoyo de los directivos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Falta de recursos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Trabajo en equipo y apoyo deficientes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Estancamiento y falta de impulso de cambio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Rotación de personal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Respuesta al error con una sanción</a:t>
            </a:r>
          </a:p>
          <a:p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384964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036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dirty="0" smtClean="0"/>
              <a:t>Revisión de conceptos clave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ctr">
              <a:spcAft>
                <a:spcPts val="1200"/>
              </a:spcAft>
            </a:pPr>
            <a:r>
              <a:rPr lang="es-ES" dirty="0" smtClean="0"/>
              <a:t>La potenciación del personal de primera línea contribuye a una menor rotación y a una mayor satisfacción laboral, lo que aumenta la satisfacción y la </a:t>
            </a:r>
            <a:r>
              <a:rPr lang="es-ES" dirty="0"/>
              <a:t>seguridad de los </a:t>
            </a:r>
            <a:r>
              <a:rPr lang="es-ES" dirty="0" smtClean="0"/>
              <a:t>residentes.</a:t>
            </a:r>
          </a:p>
          <a:p>
            <a:pPr fontAlgn="ctr">
              <a:spcAft>
                <a:spcPts val="1200"/>
              </a:spcAft>
            </a:pPr>
            <a:r>
              <a:rPr lang="es-ES" dirty="0" smtClean="0"/>
              <a:t>Factores clave que afectan al personal potenciado</a:t>
            </a:r>
          </a:p>
          <a:p>
            <a:pPr lvl="1" fontAlgn="ctr">
              <a:spcAft>
                <a:spcPts val="1200"/>
              </a:spcAft>
            </a:pPr>
            <a:r>
              <a:rPr lang="es-ES" dirty="0" smtClean="0"/>
              <a:t>Estructuras para oportunidades de avanzar</a:t>
            </a:r>
          </a:p>
          <a:p>
            <a:pPr lvl="1" fontAlgn="ctr">
              <a:spcAft>
                <a:spcPts val="1200"/>
              </a:spcAft>
            </a:pPr>
            <a:r>
              <a:rPr lang="es-ES" dirty="0" smtClean="0"/>
              <a:t>Concientización de los aportes del personal</a:t>
            </a:r>
          </a:p>
          <a:p>
            <a:pPr lvl="1" fontAlgn="ctr">
              <a:spcAft>
                <a:spcPts val="1200"/>
              </a:spcAft>
            </a:pPr>
            <a:r>
              <a:rPr lang="es-ES" dirty="0" smtClean="0"/>
              <a:t>Acceso a recursos, información y apoyo</a:t>
            </a:r>
          </a:p>
          <a:p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384964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92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Referencias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0655"/>
            <a:ext cx="8229600" cy="5415272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rabicPeriod"/>
            </a:pPr>
            <a:r>
              <a:rPr lang="en-US" sz="1700" dirty="0" smtClean="0"/>
              <a:t>Laschinger, HKS y Read, E. The influence of nursing unit empowerment and social capital on unit effectiveness and nurse perceptions of patient care quality. Journal of Nursing Administration. 2014;44(6):347-352.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rabicPeriod"/>
            </a:pPr>
            <a:r>
              <a:rPr lang="en-US" sz="1700" dirty="0" smtClean="0"/>
              <a:t>Brannon D, Mor V. Nurse aide empowerment strategies and staff stability: Effects on nursing home resident outcomes. The Gerontologist. 2005;45(3):309-317.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rabicPeriod"/>
            </a:pPr>
            <a:r>
              <a:rPr lang="en-US" sz="1700" dirty="0" smtClean="0"/>
              <a:t>Bowers N, Nolet K, Roberts E, et al. Implementing Change in Long-Term Care: A Practical Guide to Transformation. University of Wisconsin–Madison, School of Nursing; 2007. </a:t>
            </a:r>
            <a:r>
              <a:rPr lang="en-US" sz="1700" dirty="0" smtClean="0">
                <a:hlinkClick r:id="rId3"/>
              </a:rPr>
              <a:t>https://www.nhqualitycampaign.org/files/Implementation_Manual_Part_1_Attachments_1_and_2.pdf</a:t>
            </a:r>
            <a:r>
              <a:rPr lang="en-US" sz="1700" dirty="0" smtClean="0"/>
              <a:t>.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rabicPeriod"/>
            </a:pPr>
            <a:r>
              <a:rPr lang="en-US" sz="1700" dirty="0" smtClean="0"/>
              <a:t>Cready C, Yeatts D, Gosdin M, et al. CNA empowerment: Effects On Job Performance And Work Attitudes. Journal of Gerontological Nursing. 2008;34(3):26-35. </a:t>
            </a:r>
            <a:r>
              <a:rPr lang="en-US" sz="1700" dirty="0" smtClean="0">
                <a:hlinkClick r:id="rId4"/>
              </a:rPr>
              <a:t>http://www.commonwealthfund.org/Publications/In-the-Literature/2007/Nov/Consequences-of-Empowered-CNA-Teams-in-Nursing-Home-Settings--A-Longitudinal-Assessment.aspx</a:t>
            </a:r>
            <a:r>
              <a:rPr lang="en-US" sz="1700" dirty="0" smtClean="0"/>
              <a:t>.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rabicPeriod"/>
            </a:pPr>
            <a:r>
              <a:rPr lang="en-US" sz="1700" dirty="0" smtClean="0"/>
              <a:t>Harris-Kojetin L, Brannon D, Barry T, et al. Measuring Long-Term Care Work: A Guide to Selected Instruments To Examine Direct Care Worker Experiences and Outcomes. Washington, D.C.: U.S. Department of Health &amp; Human Services, U.S. Department of Labor; 2005. </a:t>
            </a:r>
            <a:r>
              <a:rPr lang="en-US" sz="1700" dirty="0" smtClean="0">
                <a:hlinkClick r:id="rId5"/>
              </a:rPr>
              <a:t>http://aspe.hhs.gov/sites/default/files/pdf/73236/dcwguide.pdf</a:t>
            </a:r>
            <a:r>
              <a:rPr lang="en-US" sz="1700" dirty="0" smtClean="0"/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7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883727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29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Referencias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836" y="986477"/>
            <a:ext cx="7886700" cy="5029860"/>
          </a:xfrm>
        </p:spPr>
        <p:txBody>
          <a:bodyPr>
            <a:normAutofit/>
          </a:bodyPr>
          <a:lstStyle/>
          <a:p>
            <a:pPr marL="514350" indent="-514350">
              <a:buClrTx/>
              <a:buFont typeface="+mj-lt"/>
              <a:buAutoNum type="arabicPeriod" startAt="6"/>
            </a:pPr>
            <a:r>
              <a:rPr lang="en-US" sz="1800" dirty="0" smtClean="0"/>
              <a:t>Kolus K. Mather Pavilion – Staff Empowerment Yields Quality Improvement. Long-Term Living. 2010;59(9):20. </a:t>
            </a:r>
            <a:r>
              <a:rPr lang="en-US" sz="1800" dirty="0" smtClean="0">
                <a:hlinkClick r:id="rId3"/>
              </a:rPr>
              <a:t>http://matherlifeways.com/wp-content/uploads/2012/05/FINAL.pdf</a:t>
            </a:r>
            <a:r>
              <a:rPr lang="en-US" sz="1800" dirty="0" smtClean="0"/>
              <a:t>. </a:t>
            </a:r>
          </a:p>
          <a:p>
            <a:pPr marL="514350" indent="-514350">
              <a:buClrTx/>
              <a:buFont typeface="+mj-lt"/>
              <a:buAutoNum type="arabicPeriod" startAt="6"/>
            </a:pPr>
            <a:r>
              <a:rPr lang="en-US" sz="1800" dirty="0" smtClean="0"/>
              <a:t>Hamann DJ. Does Empowering Resident Families or Nursing Home Employees in Decision Making Improve Service Quality? Journal of Applied Gerontology. 2014;33(5):603-23</a:t>
            </a:r>
          </a:p>
          <a:p>
            <a:pPr marL="514350" indent="-514350">
              <a:spcBef>
                <a:spcPts val="0"/>
              </a:spcBef>
              <a:buClrTx/>
              <a:buFont typeface="+mj-lt"/>
              <a:buAutoNum type="arabicPeriod" startAt="6"/>
              <a:defRPr/>
            </a:pPr>
            <a:r>
              <a:rPr lang="en-US" sz="1800" dirty="0" smtClean="0"/>
              <a:t>Griffith S. Just Culture, Healthcare Services Overview. Outcome Engineering; 2012. </a:t>
            </a:r>
            <a:r>
              <a:rPr lang="en-US" sz="1800" dirty="0" smtClean="0">
                <a:hlinkClick r:id="rId4"/>
              </a:rPr>
              <a:t>https://store.justculture.org/wp-content/uploads/flipbooks/healthcare/healthcare.html</a:t>
            </a:r>
            <a:endParaRPr lang="en-US" sz="1800" dirty="0" smtClean="0"/>
          </a:p>
          <a:p>
            <a:pPr marL="514350" indent="-514350">
              <a:spcBef>
                <a:spcPts val="0"/>
              </a:spcBef>
              <a:buClrTx/>
              <a:buFont typeface="+mj-lt"/>
              <a:buAutoNum type="arabicPeriod" startAt="6"/>
              <a:defRPr/>
            </a:pPr>
            <a:r>
              <a:rPr lang="en-US" sz="1800" dirty="0" smtClean="0"/>
              <a:t>CUSP Toolkit. Rockville, MD: Agency for Healthcare Research and Quality; diciembre de 2012. </a:t>
            </a:r>
            <a:r>
              <a:rPr lang="en-US" sz="1800" dirty="0" smtClean="0">
                <a:hlinkClick r:id="rId5"/>
              </a:rPr>
              <a:t>http://www.ahrq.gov/professionals/education/curriculum-tools/cusptoolkit/toolkit/index.html</a:t>
            </a:r>
            <a:r>
              <a:rPr lang="en-US" sz="1800" dirty="0" smtClean="0"/>
              <a:t>. </a:t>
            </a:r>
          </a:p>
          <a:p>
            <a:pPr marL="514350" indent="-514350">
              <a:spcBef>
                <a:spcPts val="0"/>
              </a:spcBef>
              <a:buClrTx/>
              <a:buFont typeface="+mj-lt"/>
              <a:buAutoNum type="arabicPeriod" startAt="6"/>
              <a:defRPr/>
            </a:pPr>
            <a:r>
              <a:rPr lang="en-US" sz="1800" dirty="0" smtClean="0"/>
              <a:t>TeamSTEPPS Long-Term Care Toolkit. Rockville, MD: Agency for Healthcare Research and Quality; octubre de 2012. </a:t>
            </a:r>
            <a:r>
              <a:rPr lang="en-US" sz="1800" dirty="0" smtClean="0">
                <a:hlinkClick r:id="rId6"/>
              </a:rPr>
              <a:t>http://www.ahrq.gov/professionals/education/curriculum-tools/teamstepps/longtermcare/scenarios/index.html</a:t>
            </a:r>
            <a:r>
              <a:rPr lang="en-US" sz="1800" dirty="0" smtClean="0"/>
              <a:t>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249882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55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s-ES" sz="3200" dirty="0" smtClean="0"/>
              <a:t>¿Qué es potenciación del personal?</a:t>
            </a:r>
            <a:endParaRPr lang="es-E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La capacidad de tomar decisiones de manera independiente</a:t>
            </a:r>
          </a:p>
          <a:p>
            <a:r>
              <a:rPr lang="es-ES" dirty="0" smtClean="0"/>
              <a:t>“Contar con apoyo y acceso a recursos, información y oportunidades para aprender y crecer”</a:t>
            </a:r>
            <a:r>
              <a:rPr lang="es-ES" baseline="30000" dirty="0" smtClean="0"/>
              <a:t>1</a:t>
            </a:r>
            <a:endParaRPr lang="es-E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810991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 Kit de herramientas de seguridad para cuidados a largo plazo  </a:t>
            </a:r>
            <a:endParaRPr lang="es-E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696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95002" y="0"/>
            <a:ext cx="9334004" cy="926277"/>
          </a:xfrm>
        </p:spPr>
        <p:txBody>
          <a:bodyPr>
            <a:noAutofit/>
          </a:bodyPr>
          <a:lstStyle/>
          <a:p>
            <a:r>
              <a:rPr lang="es-ES" sz="2800" dirty="0" smtClean="0"/>
              <a:t>Factores organizacionales para la potenciación del personal</a:t>
            </a:r>
            <a:r>
              <a:rPr lang="es-ES" sz="2800" baseline="30000" dirty="0" smtClean="0"/>
              <a:t>2-4</a:t>
            </a:r>
            <a:endParaRPr lang="es-E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182414"/>
            <a:ext cx="8229600" cy="487031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s-ES" dirty="0" smtClean="0"/>
              <a:t>Estructuras para oportunidades de avanzar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Concientización de aportes del personal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Acceso a recursos, información y apoyo</a:t>
            </a:r>
          </a:p>
          <a:p>
            <a:endParaRPr lang="es-ES" dirty="0"/>
          </a:p>
        </p:txBody>
      </p:sp>
      <p:pic>
        <p:nvPicPr>
          <p:cNvPr id="5" name="Picture 4" descr="Imagen de personal mirando una mes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00" y="3270253"/>
            <a:ext cx="3810824" cy="320674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717473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451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118753"/>
            <a:ext cx="8799615" cy="546266"/>
          </a:xfrm>
        </p:spPr>
        <p:txBody>
          <a:bodyPr>
            <a:noAutofit/>
          </a:bodyPr>
          <a:lstStyle/>
          <a:p>
            <a:r>
              <a:rPr lang="es-ES" sz="2800" dirty="0" smtClean="0"/>
              <a:t>Herramientas de evaluación de potenciación del personal</a:t>
            </a:r>
            <a:r>
              <a:rPr lang="es-ES" sz="2800" baseline="30000" dirty="0" smtClean="0"/>
              <a:t>3,5</a:t>
            </a:r>
            <a:endParaRPr lang="es-E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3100" dirty="0" smtClean="0">
                <a:hlinkClick r:id="rId3"/>
              </a:rPr>
              <a:t>Informe del Departamento de Salud y Servicios Sociales (HHS) que evalúa los cuidados a largo plazo: Una guía de instrumentos seleccionados para examinar las experiencias y los resultados de los trabajadores de cuidados directos</a:t>
            </a:r>
            <a:endParaRPr lang="es-ES" sz="3100" dirty="0" smtClean="0"/>
          </a:p>
          <a:p>
            <a:pPr>
              <a:spcAft>
                <a:spcPts val="1200"/>
              </a:spcAft>
            </a:pPr>
            <a:r>
              <a:rPr lang="es-ES" sz="3100" dirty="0" smtClean="0"/>
              <a:t>Condiciones para el Cuestionario de eficiencia laboral </a:t>
            </a:r>
          </a:p>
          <a:p>
            <a:pPr>
              <a:spcAft>
                <a:spcPts val="1200"/>
              </a:spcAft>
            </a:pPr>
            <a:r>
              <a:rPr lang="es-ES" sz="3100" dirty="0" smtClean="0"/>
              <a:t>Percepción de instrumentos de potenciación (PEI)</a:t>
            </a:r>
          </a:p>
          <a:p>
            <a:pPr>
              <a:spcAft>
                <a:spcPts val="1200"/>
              </a:spcAft>
            </a:pPr>
            <a:r>
              <a:rPr lang="es-ES" sz="3100" dirty="0" smtClean="0"/>
              <a:t>Instrumento de potenciación psicológica</a:t>
            </a:r>
          </a:p>
          <a:p>
            <a:pPr>
              <a:spcAft>
                <a:spcPts val="1200"/>
              </a:spcAft>
            </a:pPr>
            <a:r>
              <a:rPr lang="es-ES" sz="3100" dirty="0" smtClean="0"/>
              <a:t>Dimensiones de Yeatts y Cready de medición de potenciación</a:t>
            </a: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416136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045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23" y="118753"/>
            <a:ext cx="8814391" cy="54626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Instrumento de potenciación psicológica</a:t>
            </a:r>
            <a:r>
              <a:rPr lang="es-ES" baseline="30000" dirty="0" smtClean="0"/>
              <a:t>5</a:t>
            </a:r>
            <a:endParaRPr lang="es-E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186" y="930344"/>
            <a:ext cx="7796464" cy="44057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 smtClean="0"/>
              <a:t>Preguntas de ejemplo para medir la capacidad:</a:t>
            </a:r>
          </a:p>
          <a:p>
            <a:pPr marL="0" indent="0">
              <a:buNone/>
            </a:pPr>
            <a:endParaRPr lang="es-ES" dirty="0" smtClean="0"/>
          </a:p>
          <a:p>
            <a:pPr marL="400050" lvl="1" indent="0">
              <a:spcAft>
                <a:spcPts val="1200"/>
              </a:spcAft>
              <a:buNone/>
            </a:pPr>
            <a:r>
              <a:rPr lang="es-ES" sz="3200" dirty="0" smtClean="0"/>
              <a:t>¿Cuán de acuerdo o en desacuerdo está con estas declaraciones?</a:t>
            </a:r>
          </a:p>
          <a:p>
            <a:pPr marL="1314450" lvl="2" indent="-514350">
              <a:spcAft>
                <a:spcPts val="1200"/>
              </a:spcAft>
              <a:buFont typeface="+mj-lt"/>
              <a:buAutoNum type="arabicPeriod"/>
            </a:pPr>
            <a:r>
              <a:rPr lang="es-ES" sz="3200" dirty="0" smtClean="0"/>
              <a:t>Confío en mi capacidad para hacer mi trabajo. </a:t>
            </a:r>
          </a:p>
          <a:p>
            <a:pPr marL="1314450" lvl="2" indent="-514350">
              <a:spcAft>
                <a:spcPts val="1200"/>
              </a:spcAft>
              <a:buFont typeface="+mj-lt"/>
              <a:buAutoNum type="arabicPeriod"/>
            </a:pPr>
            <a:r>
              <a:rPr lang="es-AR" dirty="0"/>
              <a:t>Estoy seguro de mis aptitudes para realizar mi </a:t>
            </a:r>
            <a:r>
              <a:rPr lang="es-AR" dirty="0" smtClean="0"/>
              <a:t>trabajo</a:t>
            </a:r>
            <a:r>
              <a:rPr lang="es-ES" sz="3200" dirty="0" smtClean="0"/>
              <a:t>. </a:t>
            </a:r>
          </a:p>
          <a:p>
            <a:pPr marL="1314450" lvl="2" indent="-514350">
              <a:spcAft>
                <a:spcPts val="1200"/>
              </a:spcAft>
              <a:buFont typeface="+mj-lt"/>
              <a:buAutoNum type="arabicPeriod"/>
            </a:pPr>
            <a:r>
              <a:rPr lang="es-ES" sz="3200" dirty="0" smtClean="0"/>
              <a:t>He dominado las habilidades necesarias para hacer mi trabajo. </a:t>
            </a:r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5" name="Picture 4" descr="Imagen que indica las preguntas del ejercicio en la diapositiv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3" y="4706799"/>
            <a:ext cx="1789227" cy="178922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582391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7396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629" y="118753"/>
            <a:ext cx="8918368" cy="546266"/>
          </a:xfrm>
        </p:spPr>
        <p:txBody>
          <a:bodyPr>
            <a:noAutofit/>
          </a:bodyPr>
          <a:lstStyle/>
          <a:p>
            <a:r>
              <a:rPr lang="es-ES" sz="2800" dirty="0" smtClean="0"/>
              <a:t>¿Por qué es importante la potenciación del personal?</a:t>
            </a:r>
            <a:r>
              <a:rPr lang="es-ES" sz="2800" baseline="30000" dirty="0" smtClean="0"/>
              <a:t>5,6</a:t>
            </a:r>
            <a:endParaRPr lang="es-ES" sz="2800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ctr">
              <a:spcAft>
                <a:spcPts val="1200"/>
              </a:spcAft>
            </a:pPr>
            <a:r>
              <a:rPr lang="es-ES" dirty="0" smtClean="0"/>
              <a:t>Mayor satisfacción del personal</a:t>
            </a:r>
          </a:p>
          <a:p>
            <a:pPr fontAlgn="ctr">
              <a:spcAft>
                <a:spcPts val="1200"/>
              </a:spcAft>
            </a:pPr>
            <a:r>
              <a:rPr lang="es-ES" dirty="0" smtClean="0"/>
              <a:t>Menos rotación</a:t>
            </a:r>
          </a:p>
          <a:p>
            <a:pPr fontAlgn="ctr">
              <a:spcAft>
                <a:spcPts val="1200"/>
              </a:spcAft>
            </a:pPr>
            <a:r>
              <a:rPr lang="es-ES" dirty="0" smtClean="0"/>
              <a:t>Mayor calidad de cuidados para los residentes</a:t>
            </a:r>
            <a:endParaRPr lang="es-E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530436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7</a:t>
            </a:fld>
            <a:endParaRPr lang="es-ES" dirty="0"/>
          </a:p>
        </p:txBody>
      </p:sp>
      <p:pic>
        <p:nvPicPr>
          <p:cNvPr id="8" name="Picture 7" descr="Imagen de personal con un residente en una silla de rueda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65" y="3225707"/>
            <a:ext cx="3933213" cy="327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800" dirty="0" smtClean="0"/>
              <a:t>Relación entre calidad de vida de los residentes y potenciación del personal</a:t>
            </a:r>
            <a:r>
              <a:rPr lang="es-ES" sz="2800" baseline="30000" dirty="0" smtClean="0"/>
              <a:t>7</a:t>
            </a:r>
            <a:endParaRPr lang="es-ES" sz="2800" dirty="0"/>
          </a:p>
        </p:txBody>
      </p:sp>
      <p:graphicFrame>
        <p:nvGraphicFramePr>
          <p:cNvPr id="9" name="Content Placeholder 8" descr="La mayor potenciación del personal logra una mayor satisfacción laboral y menor rotación de empleo, que a su vez, brinda mayor satisfacción de los residentes y percepción de cuidados y así se obtiene mayor calidad de cuidados en general. 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6714135"/>
              </p:ext>
            </p:extLst>
          </p:nvPr>
        </p:nvGraphicFramePr>
        <p:xfrm>
          <a:off x="1241945" y="812800"/>
          <a:ext cx="7563387" cy="5858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-1" y="6477000"/>
            <a:ext cx="4551219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09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091"/>
            <a:ext cx="9144000" cy="861291"/>
          </a:xfrm>
        </p:spPr>
        <p:txBody>
          <a:bodyPr>
            <a:noAutofit/>
          </a:bodyPr>
          <a:lstStyle/>
          <a:p>
            <a:r>
              <a:rPr lang="es-ES" sz="2800" dirty="0" smtClean="0"/>
              <a:t>Importancia de la potenciación del personal de enfermería</a:t>
            </a:r>
            <a:r>
              <a:rPr lang="es-ES" sz="2800" baseline="30000" dirty="0" smtClean="0"/>
              <a:t>4,7</a:t>
            </a:r>
            <a:endParaRPr lang="es-ES" sz="2800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s-ES" dirty="0" smtClean="0"/>
              <a:t>Proveedores de primera línea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Mayor flujo de información</a:t>
            </a:r>
          </a:p>
          <a:p>
            <a:pPr>
              <a:spcAft>
                <a:spcPts val="1200"/>
              </a:spcAft>
            </a:pPr>
            <a:r>
              <a:rPr lang="es-ES" dirty="0" smtClean="0"/>
              <a:t>Defensores de residentes</a:t>
            </a:r>
            <a:endParaRPr lang="es-E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4551218" cy="381000"/>
          </a:xfrm>
        </p:spPr>
        <p:txBody>
          <a:bodyPr/>
          <a:lstStyle/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Programa de seguridad de la AHRQ para cuidados a largo plazo: HAI/CAUTI  </a:t>
            </a:r>
          </a:p>
          <a:p>
            <a:r>
              <a:rPr lang="es-ES" sz="900" dirty="0" smtClean="0">
                <a:solidFill>
                  <a:prstClr val="black"/>
                </a:solidFill>
                <a:latin typeface="Arial" panose="020B0604020202020204" pitchFamily="34" charset="0"/>
              </a:rPr>
              <a:t>Kit de herramientas de seguridad para cuidados a largo plazo  </a:t>
            </a:r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s-ES" dirty="0" smtClean="0"/>
              <a:t>Potenciación del personal</a:t>
            </a:r>
            <a:r>
              <a:rPr lang="es-ES" dirty="0" smtClean="0">
                <a:solidFill>
                  <a:schemeClr val="bg1"/>
                </a:solidFill>
              </a:rPr>
              <a:t> | </a:t>
            </a:r>
            <a:fld id="{8EF409E7-657B-C641-B18B-DE036CCA4C92}" type="slidenum">
              <a:rPr lang="es-ES" smtClean="0"/>
              <a:pPr/>
              <a:t>9</a:t>
            </a:fld>
            <a:endParaRPr lang="es-ES" dirty="0"/>
          </a:p>
        </p:txBody>
      </p:sp>
      <p:pic>
        <p:nvPicPr>
          <p:cNvPr id="8" name="Picture 7" descr="Imagen de personal caminand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474" y="3232466"/>
            <a:ext cx="3254464" cy="283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LTC Toolkit_slide master</Template>
  <TotalTime>6096</TotalTime>
  <Words>1842</Words>
  <Application>Microsoft Office PowerPoint</Application>
  <PresentationFormat>On-screen Show (4:3)</PresentationFormat>
  <Paragraphs>260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Custom Design</vt:lpstr>
      <vt:lpstr>Programa de seguridad de la AHRQ para cuidados a largo plazo: HAI/CAUTI Kit de herramientas de seguridad para cuidados a largo plazo</vt:lpstr>
      <vt:lpstr>Objetivos</vt:lpstr>
      <vt:lpstr>¿Qué es potenciación del personal?</vt:lpstr>
      <vt:lpstr>Factores organizacionales para la potenciación del personal2-4</vt:lpstr>
      <vt:lpstr>Herramientas de evaluación de potenciación del personal3,5</vt:lpstr>
      <vt:lpstr>Instrumento de potenciación psicológica5</vt:lpstr>
      <vt:lpstr>¿Por qué es importante la potenciación del personal?5,6</vt:lpstr>
      <vt:lpstr>Relación entre calidad de vida de los residentes y potenciación del personal7</vt:lpstr>
      <vt:lpstr>Importancia de la potenciación del personal de enfermería4,7</vt:lpstr>
      <vt:lpstr>Características del personal de primera línea potenciado</vt:lpstr>
      <vt:lpstr>Curiosidad</vt:lpstr>
      <vt:lpstr>Interés en mejoras</vt:lpstr>
      <vt:lpstr>Conocimiento de recursos e infraestructura de centros de enfermería especializada</vt:lpstr>
      <vt:lpstr>¿Cómo se genera la potenciación del personal?  </vt:lpstr>
      <vt:lpstr>Un equipo potenciado</vt:lpstr>
      <vt:lpstr>Apoyo de los directivos y los equipos2,4</vt:lpstr>
      <vt:lpstr>Trabajo en equipo y apoyo</vt:lpstr>
      <vt:lpstr>Comunicación y compartir información3</vt:lpstr>
      <vt:lpstr>Comunicación abierta</vt:lpstr>
      <vt:lpstr>Reafirmación positiva3</vt:lpstr>
      <vt:lpstr>Reafirmación positiva</vt:lpstr>
      <vt:lpstr>Confianza⁹</vt:lpstr>
      <vt:lpstr>Confianza y seguridad colaborativas</vt:lpstr>
      <vt:lpstr>Cultura justa⁸,⁹</vt:lpstr>
      <vt:lpstr>Una cultura justa</vt:lpstr>
      <vt:lpstr>Barreras para la potenciación del personal10</vt:lpstr>
      <vt:lpstr>Revisión de conceptos clave</vt:lpstr>
      <vt:lpstr>Referencias</vt:lpstr>
      <vt:lpstr>Referencias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Programa de seguridad de la AHRQ para cuidados a largo plazo: HAI/CAUTI Kit de herramientas de seguridad para cuidados a largo plazo</dc:title>
  <dc:creator>Janette</dc:creator>
  <cp:lastModifiedBy>Windows User</cp:lastModifiedBy>
  <cp:revision>6</cp:revision>
  <cp:lastPrinted>2014-10-08T20:40:30Z</cp:lastPrinted>
  <dcterms:created xsi:type="dcterms:W3CDTF">2014-04-21T17:24:29Z</dcterms:created>
  <dcterms:modified xsi:type="dcterms:W3CDTF">2017-05-17T18:43:24Z</dcterms:modified>
</cp:coreProperties>
</file>