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8" r:id="rId1"/>
  </p:sldMasterIdLst>
  <p:notesMasterIdLst>
    <p:notesMasterId r:id="rId31"/>
  </p:notesMasterIdLst>
  <p:sldIdLst>
    <p:sldId id="256" r:id="rId2"/>
    <p:sldId id="302" r:id="rId3"/>
    <p:sldId id="257" r:id="rId4"/>
    <p:sldId id="308" r:id="rId5"/>
    <p:sldId id="309" r:id="rId6"/>
    <p:sldId id="328" r:id="rId7"/>
    <p:sldId id="310" r:id="rId8"/>
    <p:sldId id="311" r:id="rId9"/>
    <p:sldId id="312" r:id="rId10"/>
    <p:sldId id="313" r:id="rId11"/>
    <p:sldId id="314" r:id="rId12"/>
    <p:sldId id="315" r:id="rId13"/>
    <p:sldId id="317" r:id="rId14"/>
    <p:sldId id="318" r:id="rId15"/>
    <p:sldId id="330" r:id="rId16"/>
    <p:sldId id="322" r:id="rId17"/>
    <p:sldId id="335" r:id="rId18"/>
    <p:sldId id="320" r:id="rId19"/>
    <p:sldId id="331" r:id="rId20"/>
    <p:sldId id="323" r:id="rId21"/>
    <p:sldId id="334" r:id="rId22"/>
    <p:sldId id="321" r:id="rId23"/>
    <p:sldId id="337" r:id="rId24"/>
    <p:sldId id="319" r:id="rId25"/>
    <p:sldId id="333" r:id="rId26"/>
    <p:sldId id="324" r:id="rId27"/>
    <p:sldId id="325" r:id="rId28"/>
    <p:sldId id="275" r:id="rId29"/>
    <p:sldId id="329" r:id="rId30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ams, Tina" initials="TA" lastIdx="8" clrIdx="0"/>
  <p:cmAuthor id="1" name="Wojcik, Anna" initials="AW" lastIdx="7" clrIdx="1"/>
  <p:cmAuthor id="2" name="Heidenrich, Christine (AHRQ/OCKT) (CTR)" initials="HC" lastIdx="27" clrIdx="2"/>
  <p:cmAuthor id="3" name="BarbEdson" initials="BSE" lastIdx="1" clrIdx="3"/>
  <p:cmAuthor id="4" name="Windows User" initials="WU" lastIdx="6" clrIdx="4"/>
  <p:cmAuthor id="5" name="Wojcik" initials="W" lastIdx="5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6B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8364" autoAdjust="0"/>
    <p:restoredTop sz="74691" autoAdjust="0"/>
  </p:normalViewPr>
  <p:slideViewPr>
    <p:cSldViewPr snapToGrid="0" snapToObjects="1">
      <p:cViewPr varScale="1">
        <p:scale>
          <a:sx n="53" d="100"/>
          <a:sy n="53" d="100"/>
        </p:scale>
        <p:origin x="-157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0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8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04D526-ADB3-4CEE-A331-8CA8E4028272}" type="doc">
      <dgm:prSet loTypeId="urn:microsoft.com/office/officeart/2009/layout/CircleArrowProcess" loCatId="cycle" qsTypeId="urn:microsoft.com/office/officeart/2005/8/quickstyle/simple1" qsCatId="simple" csTypeId="urn:microsoft.com/office/officeart/2005/8/colors/accent6_5" csCatId="accent6" phldr="1"/>
      <dgm:spPr/>
    </dgm:pt>
    <dgm:pt modelId="{BA8839ED-0157-4D6E-A18A-02B1F46AA9A7}">
      <dgm:prSet phldrT="[Text]" custT="1"/>
      <dgm:spPr/>
      <dgm:t>
        <a:bodyPr>
          <a:flatTx/>
        </a:bodyPr>
        <a:lstStyle/>
        <a:p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Staff Empowerment</a:t>
          </a:r>
          <a:endParaRPr lang="en-U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D8CF0B-3A5A-44D9-AB11-464E0685114D}" type="parTrans" cxnId="{F834B5CF-5888-4B7B-A8CB-A29C2C2BB39B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76D6E7-FF5E-4412-9FA8-CAB1E9D38E7F}" type="sibTrans" cxnId="{F834B5CF-5888-4B7B-A8CB-A29C2C2BB39B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543271-93B8-4D65-BD41-A387C3B2B6C3}">
      <dgm:prSet phldrT="[Text]" custT="1"/>
      <dgm:spPr/>
      <dgm:t>
        <a:bodyPr>
          <a:flatTx/>
        </a:bodyPr>
        <a:lstStyle/>
        <a:p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Increased job satisfaction, lower job turnover</a:t>
          </a:r>
        </a:p>
      </dgm:t>
    </dgm:pt>
    <dgm:pt modelId="{4E933AD5-C29D-4E81-9ACF-A1EDD04B653D}" type="parTrans" cxnId="{404430A3-9253-476A-9F37-0BEDECBBB585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A5C443-05AA-46A3-87DF-AC7E428D4A35}" type="sibTrans" cxnId="{404430A3-9253-476A-9F37-0BEDECBBB585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26F38E-B36F-4F09-B536-1805B8F6142D}">
      <dgm:prSet phldrT="[Text]" custT="1"/>
      <dgm:spPr/>
      <dgm:t>
        <a:bodyPr>
          <a:flatTx/>
        </a:bodyPr>
        <a:lstStyle/>
        <a:p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Increased resident satisfaction and perception of care</a:t>
          </a:r>
        </a:p>
      </dgm:t>
    </dgm:pt>
    <dgm:pt modelId="{F3851764-24A6-4508-9495-325FD580B17C}" type="parTrans" cxnId="{5D0ACD61-7868-4DFC-B56B-4933D7DED833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F286C3-C9A5-47C4-8764-E8ECCFB78425}" type="sibTrans" cxnId="{5D0ACD61-7868-4DFC-B56B-4933D7DED833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CA86E4-5CC1-4CC3-BC6F-234E187F061E}">
      <dgm:prSet phldrT="[Text]" custT="1"/>
      <dgm:spPr/>
      <dgm:t>
        <a:bodyPr>
          <a:flatTx/>
        </a:bodyPr>
        <a:lstStyle/>
        <a:p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Higher quality of care overall</a:t>
          </a:r>
        </a:p>
      </dgm:t>
    </dgm:pt>
    <dgm:pt modelId="{8DF3404D-BCE3-49E0-B400-45F71587E631}" type="parTrans" cxnId="{6FA07CF6-BBEB-4F30-B71C-DB832E7A38B9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56F227-BB71-43D8-92BA-DB4D340E0CAD}" type="sibTrans" cxnId="{6FA07CF6-BBEB-4F30-B71C-DB832E7A38B9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2922BB-1D92-468B-B09A-93BE89E0C747}" type="pres">
      <dgm:prSet presAssocID="{D304D526-ADB3-4CEE-A331-8CA8E4028272}" presName="Name0" presStyleCnt="0">
        <dgm:presLayoutVars>
          <dgm:chMax val="7"/>
          <dgm:chPref val="7"/>
          <dgm:dir val="rev"/>
          <dgm:animLvl val="lvl"/>
        </dgm:presLayoutVars>
      </dgm:prSet>
      <dgm:spPr/>
    </dgm:pt>
    <dgm:pt modelId="{36E30141-FDD0-4A3D-A53F-522FD96D1689}" type="pres">
      <dgm:prSet presAssocID="{BA8839ED-0157-4D6E-A18A-02B1F46AA9A7}" presName="Accent1" presStyleCnt="0"/>
      <dgm:spPr/>
    </dgm:pt>
    <dgm:pt modelId="{2E3C97B1-128E-4C23-B9B7-B25AB13F70B3}" type="pres">
      <dgm:prSet presAssocID="{BA8839ED-0157-4D6E-A18A-02B1F46AA9A7}" presName="Accent" presStyleLbl="node1" presStyleIdx="0" presStyleCnt="4"/>
      <dgm:spPr/>
    </dgm:pt>
    <dgm:pt modelId="{9C2044D3-3083-48F2-9C03-AC6D1AA2C540}" type="pres">
      <dgm:prSet presAssocID="{BA8839ED-0157-4D6E-A18A-02B1F46AA9A7}" presName="Parent1" presStyleLbl="revTx" presStyleIdx="0" presStyleCnt="4" custScaleX="121173" custScaleY="26922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C6F9B1-F7AA-4A8C-81C3-2315E6AF9F77}" type="pres">
      <dgm:prSet presAssocID="{39543271-93B8-4D65-BD41-A387C3B2B6C3}" presName="Accent2" presStyleCnt="0"/>
      <dgm:spPr/>
    </dgm:pt>
    <dgm:pt modelId="{8EDB157B-0F55-410B-8922-990DB6E1ED53}" type="pres">
      <dgm:prSet presAssocID="{39543271-93B8-4D65-BD41-A387C3B2B6C3}" presName="Accent" presStyleLbl="node1" presStyleIdx="1" presStyleCnt="4" custLinFactNeighborX="-502" custLinFactNeighborY="-513"/>
      <dgm:spPr/>
    </dgm:pt>
    <dgm:pt modelId="{D084193E-5FBE-4821-8459-3BB452CE7257}" type="pres">
      <dgm:prSet presAssocID="{39543271-93B8-4D65-BD41-A387C3B2B6C3}" presName="Parent2" presStyleLbl="revTx" presStyleIdx="1" presStyleCnt="4" custScaleX="183789" custScaleY="184083" custLinFactNeighborX="-5747" custLinFactNeighborY="-1201">
        <dgm:presLayoutVars>
          <dgm:chMax val="1"/>
          <dgm:chPref val="1"/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16C3E611-8DB1-4E8A-88E1-B864656C0FB2}" type="pres">
      <dgm:prSet presAssocID="{B426F38E-B36F-4F09-B536-1805B8F6142D}" presName="Accent3" presStyleCnt="0"/>
      <dgm:spPr/>
    </dgm:pt>
    <dgm:pt modelId="{68488F5C-9D06-4C2A-8097-BBDAC8AF5CC9}" type="pres">
      <dgm:prSet presAssocID="{B426F38E-B36F-4F09-B536-1805B8F6142D}" presName="Accent" presStyleLbl="node1" presStyleIdx="2" presStyleCnt="4"/>
      <dgm:spPr/>
    </dgm:pt>
    <dgm:pt modelId="{AF684CB5-D9B3-4809-B819-0ABEC134F99D}" type="pres">
      <dgm:prSet presAssocID="{B426F38E-B36F-4F09-B536-1805B8F6142D}" presName="Parent3" presStyleLbl="revTx" presStyleIdx="2" presStyleCnt="4" custScaleX="139524" custScaleY="255143" custLinFactNeighborX="10612" custLinFactNeighborY="-175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64AA40-85CB-4A6A-B022-69C6358C28D3}" type="pres">
      <dgm:prSet presAssocID="{0ECA86E4-5CC1-4CC3-BC6F-234E187F061E}" presName="Accent4" presStyleCnt="0"/>
      <dgm:spPr/>
    </dgm:pt>
    <dgm:pt modelId="{84417271-B41B-43BE-9C97-8D7D82AFE4A1}" type="pres">
      <dgm:prSet presAssocID="{0ECA86E4-5CC1-4CC3-BC6F-234E187F061E}" presName="Accent" presStyleLbl="node1" presStyleIdx="3" presStyleCnt="4"/>
      <dgm:spPr/>
    </dgm:pt>
    <dgm:pt modelId="{ED59D5A8-8404-42A0-BFF9-83181E4039AA}" type="pres">
      <dgm:prSet presAssocID="{0ECA86E4-5CC1-4CC3-BC6F-234E187F061E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E63573B-AC9A-42B0-977C-6C5D7D87E727}" type="presOf" srcId="{B426F38E-B36F-4F09-B536-1805B8F6142D}" destId="{AF684CB5-D9B3-4809-B819-0ABEC134F99D}" srcOrd="0" destOrd="0" presId="urn:microsoft.com/office/officeart/2009/layout/CircleArrowProcess"/>
    <dgm:cxn modelId="{F834B5CF-5888-4B7B-A8CB-A29C2C2BB39B}" srcId="{D304D526-ADB3-4CEE-A331-8CA8E4028272}" destId="{BA8839ED-0157-4D6E-A18A-02B1F46AA9A7}" srcOrd="0" destOrd="0" parTransId="{7DD8CF0B-3A5A-44D9-AB11-464E0685114D}" sibTransId="{C576D6E7-FF5E-4412-9FA8-CAB1E9D38E7F}"/>
    <dgm:cxn modelId="{6FA07CF6-BBEB-4F30-B71C-DB832E7A38B9}" srcId="{D304D526-ADB3-4CEE-A331-8CA8E4028272}" destId="{0ECA86E4-5CC1-4CC3-BC6F-234E187F061E}" srcOrd="3" destOrd="0" parTransId="{8DF3404D-BCE3-49E0-B400-45F71587E631}" sibTransId="{CA56F227-BB71-43D8-92BA-DB4D340E0CAD}"/>
    <dgm:cxn modelId="{EB8ABDD1-9514-4695-AA06-E746191AA789}" type="presOf" srcId="{39543271-93B8-4D65-BD41-A387C3B2B6C3}" destId="{D084193E-5FBE-4821-8459-3BB452CE7257}" srcOrd="0" destOrd="0" presId="urn:microsoft.com/office/officeart/2009/layout/CircleArrowProcess"/>
    <dgm:cxn modelId="{5D0ACD61-7868-4DFC-B56B-4933D7DED833}" srcId="{D304D526-ADB3-4CEE-A331-8CA8E4028272}" destId="{B426F38E-B36F-4F09-B536-1805B8F6142D}" srcOrd="2" destOrd="0" parTransId="{F3851764-24A6-4508-9495-325FD580B17C}" sibTransId="{91F286C3-C9A5-47C4-8764-E8ECCFB78425}"/>
    <dgm:cxn modelId="{E4B72ACE-8E19-4210-B6B1-441C6E9FEAD9}" type="presOf" srcId="{0ECA86E4-5CC1-4CC3-BC6F-234E187F061E}" destId="{ED59D5A8-8404-42A0-BFF9-83181E4039AA}" srcOrd="0" destOrd="0" presId="urn:microsoft.com/office/officeart/2009/layout/CircleArrowProcess"/>
    <dgm:cxn modelId="{DB38F770-3CE9-40EB-BDD4-A2DED8EB700E}" type="presOf" srcId="{D304D526-ADB3-4CEE-A331-8CA8E4028272}" destId="{452922BB-1D92-468B-B09A-93BE89E0C747}" srcOrd="0" destOrd="0" presId="urn:microsoft.com/office/officeart/2009/layout/CircleArrowProcess"/>
    <dgm:cxn modelId="{6D33C46A-1FD6-4C85-94D9-B443ACFE472D}" type="presOf" srcId="{BA8839ED-0157-4D6E-A18A-02B1F46AA9A7}" destId="{9C2044D3-3083-48F2-9C03-AC6D1AA2C540}" srcOrd="0" destOrd="0" presId="urn:microsoft.com/office/officeart/2009/layout/CircleArrowProcess"/>
    <dgm:cxn modelId="{404430A3-9253-476A-9F37-0BEDECBBB585}" srcId="{D304D526-ADB3-4CEE-A331-8CA8E4028272}" destId="{39543271-93B8-4D65-BD41-A387C3B2B6C3}" srcOrd="1" destOrd="0" parTransId="{4E933AD5-C29D-4E81-9ACF-A1EDD04B653D}" sibTransId="{9CA5C443-05AA-46A3-87DF-AC7E428D4A35}"/>
    <dgm:cxn modelId="{20CAA6A6-7BCC-4EF9-87ED-2698E3902247}" type="presParOf" srcId="{452922BB-1D92-468B-B09A-93BE89E0C747}" destId="{36E30141-FDD0-4A3D-A53F-522FD96D1689}" srcOrd="0" destOrd="0" presId="urn:microsoft.com/office/officeart/2009/layout/CircleArrowProcess"/>
    <dgm:cxn modelId="{15E9EB04-83A0-4A10-8A82-E78685DDFD99}" type="presParOf" srcId="{36E30141-FDD0-4A3D-A53F-522FD96D1689}" destId="{2E3C97B1-128E-4C23-B9B7-B25AB13F70B3}" srcOrd="0" destOrd="0" presId="urn:microsoft.com/office/officeart/2009/layout/CircleArrowProcess"/>
    <dgm:cxn modelId="{07B3E5AA-851B-45DE-83D5-AF0F59466F3A}" type="presParOf" srcId="{452922BB-1D92-468B-B09A-93BE89E0C747}" destId="{9C2044D3-3083-48F2-9C03-AC6D1AA2C540}" srcOrd="1" destOrd="0" presId="urn:microsoft.com/office/officeart/2009/layout/CircleArrowProcess"/>
    <dgm:cxn modelId="{A3421AAE-AF3B-4860-9517-9368FB9D7BAA}" type="presParOf" srcId="{452922BB-1D92-468B-B09A-93BE89E0C747}" destId="{86C6F9B1-F7AA-4A8C-81C3-2315E6AF9F77}" srcOrd="2" destOrd="0" presId="urn:microsoft.com/office/officeart/2009/layout/CircleArrowProcess"/>
    <dgm:cxn modelId="{0BA98F10-9691-4C48-94CA-C164571FE12B}" type="presParOf" srcId="{86C6F9B1-F7AA-4A8C-81C3-2315E6AF9F77}" destId="{8EDB157B-0F55-410B-8922-990DB6E1ED53}" srcOrd="0" destOrd="0" presId="urn:microsoft.com/office/officeart/2009/layout/CircleArrowProcess"/>
    <dgm:cxn modelId="{1502B68E-A371-4545-91FF-822C88E72DFB}" type="presParOf" srcId="{452922BB-1D92-468B-B09A-93BE89E0C747}" destId="{D084193E-5FBE-4821-8459-3BB452CE7257}" srcOrd="3" destOrd="0" presId="urn:microsoft.com/office/officeart/2009/layout/CircleArrowProcess"/>
    <dgm:cxn modelId="{87A4BB9E-3977-4433-AAD8-B7190147A66B}" type="presParOf" srcId="{452922BB-1D92-468B-B09A-93BE89E0C747}" destId="{16C3E611-8DB1-4E8A-88E1-B864656C0FB2}" srcOrd="4" destOrd="0" presId="urn:microsoft.com/office/officeart/2009/layout/CircleArrowProcess"/>
    <dgm:cxn modelId="{69CC42FF-CAF2-43A0-8A8F-56768442C756}" type="presParOf" srcId="{16C3E611-8DB1-4E8A-88E1-B864656C0FB2}" destId="{68488F5C-9D06-4C2A-8097-BBDAC8AF5CC9}" srcOrd="0" destOrd="0" presId="urn:microsoft.com/office/officeart/2009/layout/CircleArrowProcess"/>
    <dgm:cxn modelId="{F9B23604-2B6A-4000-96C3-30C883072270}" type="presParOf" srcId="{452922BB-1D92-468B-B09A-93BE89E0C747}" destId="{AF684CB5-D9B3-4809-B819-0ABEC134F99D}" srcOrd="5" destOrd="0" presId="urn:microsoft.com/office/officeart/2009/layout/CircleArrowProcess"/>
    <dgm:cxn modelId="{FD8BCD98-7BB0-44CF-8855-EE907447126F}" type="presParOf" srcId="{452922BB-1D92-468B-B09A-93BE89E0C747}" destId="{8464AA40-85CB-4A6A-B022-69C6358C28D3}" srcOrd="6" destOrd="0" presId="urn:microsoft.com/office/officeart/2009/layout/CircleArrowProcess"/>
    <dgm:cxn modelId="{F6380E1B-F9BE-4864-A703-DCE41E20BE1C}" type="presParOf" srcId="{8464AA40-85CB-4A6A-B022-69C6358C28D3}" destId="{84417271-B41B-43BE-9C97-8D7D82AFE4A1}" srcOrd="0" destOrd="0" presId="urn:microsoft.com/office/officeart/2009/layout/CircleArrowProcess"/>
    <dgm:cxn modelId="{4D0083E4-E3AB-44D3-A5D7-D269FE19A59E}" type="presParOf" srcId="{452922BB-1D92-468B-B09A-93BE89E0C747}" destId="{ED59D5A8-8404-42A0-BFF9-83181E4039AA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3C97B1-128E-4C23-B9B7-B25AB13F70B3}">
      <dsp:nvSpPr>
        <dsp:cNvPr id="0" name=""/>
        <dsp:cNvSpPr/>
      </dsp:nvSpPr>
      <dsp:spPr>
        <a:xfrm>
          <a:off x="2356281" y="0"/>
          <a:ext cx="2209178" cy="2209403"/>
        </a:xfrm>
        <a:prstGeom prst="leftCircularArrow">
          <a:avLst>
            <a:gd name="adj1" fmla="val 10980"/>
            <a:gd name="adj2" fmla="val 1142322"/>
            <a:gd name="adj3" fmla="val 6300000"/>
            <a:gd name="adj4" fmla="val 0"/>
            <a:gd name="adj5" fmla="val 12500"/>
          </a:avLst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2044D3-3083-48F2-9C03-AC6D1AA2C540}">
      <dsp:nvSpPr>
        <dsp:cNvPr id="0" name=""/>
        <dsp:cNvSpPr/>
      </dsp:nvSpPr>
      <dsp:spPr>
        <a:xfrm>
          <a:off x="2711031" y="278217"/>
          <a:ext cx="1493877" cy="16594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  <a:flatTx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Staff Empowerment</a:t>
          </a:r>
          <a:endParaRPr lang="en-U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11031" y="278217"/>
        <a:ext cx="1493877" cy="1659413"/>
      </dsp:txXfrm>
    </dsp:sp>
    <dsp:sp modelId="{8EDB157B-0F55-410B-8922-990DB6E1ED53}">
      <dsp:nvSpPr>
        <dsp:cNvPr id="0" name=""/>
        <dsp:cNvSpPr/>
      </dsp:nvSpPr>
      <dsp:spPr>
        <a:xfrm>
          <a:off x="2958921" y="1258296"/>
          <a:ext cx="2209178" cy="2209403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6">
            <a:alpha val="90000"/>
            <a:hueOff val="0"/>
            <a:satOff val="0"/>
            <a:lumOff val="0"/>
            <a:alphaOff val="-13333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84193E-5FBE-4821-8459-3BB452CE7257}">
      <dsp:nvSpPr>
        <dsp:cNvPr id="0" name=""/>
        <dsp:cNvSpPr/>
      </dsp:nvSpPr>
      <dsp:spPr>
        <a:xfrm>
          <a:off x="2870416" y="1805189"/>
          <a:ext cx="2265837" cy="1134613"/>
        </a:xfrm>
        <a:prstGeom prst="ellipse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  <a:flatTx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Increased job satisfaction, lower job turnover</a:t>
          </a:r>
        </a:p>
      </dsp:txBody>
      <dsp:txXfrm>
        <a:off x="3202240" y="1971349"/>
        <a:ext cx="1602189" cy="802293"/>
      </dsp:txXfrm>
    </dsp:sp>
    <dsp:sp modelId="{68488F5C-9D06-4C2A-8097-BBDAC8AF5CC9}">
      <dsp:nvSpPr>
        <dsp:cNvPr id="0" name=""/>
        <dsp:cNvSpPr/>
      </dsp:nvSpPr>
      <dsp:spPr>
        <a:xfrm>
          <a:off x="2356281" y="2543948"/>
          <a:ext cx="2209178" cy="2209403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6">
            <a:alpha val="90000"/>
            <a:hueOff val="0"/>
            <a:satOff val="0"/>
            <a:lumOff val="0"/>
            <a:alphaOff val="-26667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684CB5-D9B3-4809-B819-0ABEC134F99D}">
      <dsp:nvSpPr>
        <dsp:cNvPr id="0" name=""/>
        <dsp:cNvSpPr/>
      </dsp:nvSpPr>
      <dsp:spPr>
        <a:xfrm>
          <a:off x="2728741" y="2854737"/>
          <a:ext cx="1720117" cy="15725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  <a:flatTx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Increased resident satisfaction and perception of care</a:t>
          </a:r>
        </a:p>
      </dsp:txBody>
      <dsp:txXfrm>
        <a:off x="2728741" y="2854737"/>
        <a:ext cx="1720117" cy="1572598"/>
      </dsp:txXfrm>
    </dsp:sp>
    <dsp:sp modelId="{84417271-B41B-43BE-9C97-8D7D82AFE4A1}">
      <dsp:nvSpPr>
        <dsp:cNvPr id="0" name=""/>
        <dsp:cNvSpPr/>
      </dsp:nvSpPr>
      <dsp:spPr>
        <a:xfrm>
          <a:off x="3127070" y="3960052"/>
          <a:ext cx="1897962" cy="1898880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59D5A8-8404-42A0-BFF9-83181E4039AA}">
      <dsp:nvSpPr>
        <dsp:cNvPr id="0" name=""/>
        <dsp:cNvSpPr/>
      </dsp:nvSpPr>
      <dsp:spPr>
        <a:xfrm>
          <a:off x="3457763" y="4615667"/>
          <a:ext cx="1232846" cy="616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  <a:flatTx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Higher quality of care overall</a:t>
          </a:r>
        </a:p>
      </dsp:txBody>
      <dsp:txXfrm>
        <a:off x="3457763" y="4615667"/>
        <a:ext cx="1232846" cy="6163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41837AA-FA70-DE40-A63D-4BACA0CD2B3B}" type="datetimeFigureOut">
              <a:rPr lang="en-US" smtClean="0"/>
              <a:pPr/>
              <a:t>3/13/2017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5C517D5-E9BB-DA4C-92BC-0386379B95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364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517D5-E9BB-DA4C-92BC-0386379B95B6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2337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517D5-E9BB-DA4C-92BC-0386379B95B6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5477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517D5-E9BB-DA4C-92BC-0386379B95B6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0968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517D5-E9BB-DA4C-92BC-0386379B95B6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4923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517D5-E9BB-DA4C-92BC-0386379B95B6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323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517D5-E9BB-DA4C-92BC-0386379B95B6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3842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Video 2.2: Enabling the Team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517D5-E9BB-DA4C-92BC-0386379B95B6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4707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517D5-E9BB-DA4C-92BC-0386379B95B6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3573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Video 3.1 Teamwork and Support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517D5-E9BB-DA4C-92BC-0386379B95B6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5663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517D5-E9BB-DA4C-92BC-0386379B95B6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3104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 3.2 Open Communication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517D5-E9BB-DA4C-92BC-0386379B95B6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743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517D5-E9BB-DA4C-92BC-0386379B95B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6721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517D5-E9BB-DA4C-92BC-0386379B95B6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6682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Video 3.3 Positive Reinforcement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517D5-E9BB-DA4C-92BC-0386379B95B6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5346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517D5-E9BB-DA4C-92BC-0386379B95B6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8594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Video 3.4 Collaborative Trust and Confidence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517D5-E9BB-DA4C-92BC-0386379B95B6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5346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517D5-E9BB-DA4C-92BC-0386379B95B6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55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Video 3.5: Just Culture and Open Communication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517D5-E9BB-DA4C-92BC-0386379B95B6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3972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517D5-E9BB-DA4C-92BC-0386379B95B6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6997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517D5-E9BB-DA4C-92BC-0386379B95B6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8960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517D5-E9BB-DA4C-92BC-0386379B95B6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9882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517D5-E9BB-DA4C-92BC-0386379B95B6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477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517D5-E9BB-DA4C-92BC-0386379B95B6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142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517D5-E9BB-DA4C-92BC-0386379B95B6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13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517D5-E9BB-DA4C-92BC-0386379B95B6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475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517D5-E9BB-DA4C-92BC-0386379B95B6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26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517D5-E9BB-DA4C-92BC-0386379B95B6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954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font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517D5-E9BB-DA4C-92BC-0386379B95B6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3430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font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517D5-E9BB-DA4C-92BC-0386379B95B6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816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66062"/>
          <a:stretch/>
        </p:blipFill>
        <p:spPr>
          <a:xfrm>
            <a:off x="0" y="0"/>
            <a:ext cx="9144000" cy="2327564"/>
          </a:xfrm>
          <a:prstGeom prst="rect">
            <a:avLst/>
          </a:prstGeom>
        </p:spPr>
      </p:pic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524000" y="2971800"/>
            <a:ext cx="6400800" cy="1752600"/>
          </a:xfr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Clr>
                <a:srgbClr val="276B7D"/>
              </a:buClr>
              <a:buFont typeface="Arial"/>
              <a:buNone/>
              <a:defRPr lang="en-US" sz="40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26"/>
          <a:stretch/>
        </p:blipFill>
        <p:spPr>
          <a:xfrm>
            <a:off x="3375" y="6048298"/>
            <a:ext cx="9144000" cy="8211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619285" y="6477000"/>
            <a:ext cx="25247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AHRQ Pub. No.</a:t>
            </a:r>
            <a:r>
              <a:rPr lang="en-US" sz="9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16(17)-0003-03-EF</a:t>
            </a:r>
          </a:p>
          <a:p>
            <a:pPr algn="r"/>
            <a:r>
              <a:rPr lang="en-US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 2017</a:t>
            </a:r>
            <a:endParaRPr 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28600" y="290270"/>
            <a:ext cx="8763000" cy="1272886"/>
          </a:xfrm>
        </p:spPr>
        <p:txBody>
          <a:bodyPr/>
          <a:lstStyle>
            <a:lvl1pPr>
              <a:lnSpc>
                <a:spcPct val="150000"/>
              </a:lnSpc>
              <a:defRPr sz="3600"/>
            </a:lvl1pPr>
          </a:lstStyle>
          <a:p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AHRQ Safety Program for Long-Term Care: HAIs/CAUTI</a:t>
            </a: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Long-Term Care Safety Modules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481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3091"/>
            <a:ext cx="7886700" cy="861291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77000"/>
            <a:ext cx="3293458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z="9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AHRQ Safety Program for Long-Term Care: HAIs/CAUTI  Long-Term Care Safety Toolkit  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775" y="3270250"/>
            <a:ext cx="182245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91400" y="6477000"/>
            <a:ext cx="1752600" cy="3730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900" kern="120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Staff Empowerment</a:t>
            </a:r>
            <a:r>
              <a:rPr lang="en-US" dirty="0" smtClean="0">
                <a:solidFill>
                  <a:schemeClr val="bg1"/>
                </a:solidFill>
              </a:rPr>
              <a:t> | </a:t>
            </a:r>
            <a:fld id="{8EF409E7-657B-C641-B18B-DE036CCA4C92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29448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85"/>
          <a:stretch/>
        </p:blipFill>
        <p:spPr>
          <a:xfrm>
            <a:off x="0" y="6348412"/>
            <a:ext cx="9144000" cy="50165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1836" y="913740"/>
            <a:ext cx="7886700" cy="50298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77000"/>
            <a:ext cx="34290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z="9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AHRQ Safety Program for Long-Term Care: HAIs/CAUTI  Long-Term Care Safety Toolkit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91400" y="6477000"/>
            <a:ext cx="1752600" cy="3730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900" kern="120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Staff Empowerment</a:t>
            </a:r>
            <a:r>
              <a:rPr lang="en-US" dirty="0" smtClean="0">
                <a:solidFill>
                  <a:schemeClr val="bg1"/>
                </a:solidFill>
              </a:rPr>
              <a:t> | </a:t>
            </a:r>
            <a:fld id="{8EF409E7-657B-C641-B18B-DE036CCA4C92}" type="slidenum">
              <a:rPr smtClean="0"/>
              <a:pPr/>
              <a:t>‹#›</a:t>
            </a:fld>
            <a:endParaRPr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13"/>
          <a:stretch/>
        </p:blipFill>
        <p:spPr>
          <a:xfrm>
            <a:off x="0" y="-2210"/>
            <a:ext cx="9144000" cy="89064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-23091"/>
            <a:ext cx="7886700" cy="8612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110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lang="en-US" sz="3600" kern="1200" dirty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•"/>
        <a:defRPr lang="en-US" sz="3200" kern="1200" dirty="0" smtClean="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•"/>
        <a:defRPr lang="en-US" sz="3200" kern="1200" dirty="0" smtClean="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•"/>
        <a:defRPr lang="en-US" sz="3200" kern="1200" dirty="0" smtClean="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•"/>
        <a:defRPr lang="en-US" sz="3200" kern="1200" dirty="0" smtClean="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•"/>
        <a:defRPr lang="en-US" sz="3200" kern="1200" dirty="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ha.box.com/s/z3pjkzhfdx64e2l94ols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9uL9vWEWAlk" TargetMode="Externa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ha.box.com/s/06am5zfdvtbs5ybg4uzm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1wXNt_0XDCc" TargetMode="Externa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aha.box.com/s/4046ddmtokye1vfm61oo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MV3zkQ-pXE8" TargetMode="Externa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aha.box.com/s/mjohz8jeg9zyqu3gs7nl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AGaKppe3WAA" TargetMode="Externa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aha.box.com/s/6m2kdqpvu1qnuppqmzcu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Q7W5PmWdNro" TargetMode="Externa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aha.box.com/s/4rkmbm7tcruo4c6dhww1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WdN-WdWKduU" TargetMode="External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hqualitycampaign.org/files/Implementation_Manual_Part_1_Attachments_1_and_2.pdf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aspe.hhs.gov/sites/default/files/pdf/73236/dcwguide.pdf" TargetMode="External"/><Relationship Id="rId4" Type="http://schemas.openxmlformats.org/officeDocument/2006/relationships/hyperlink" Target="http://www.commonwealthfund.org/Publications/In-the-Literature/2007/Nov/Consequences-of-Empowered-CNA-Teams-in-Nursing-Home-Settings--A-Longitudinal-Assessment.aspx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matherlifeways.com/wp-content/uploads/2012/05/FINAL.pdf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hrq.gov/professionals/education/curriculum-tools/teamstepps/longtermcare/scenarios/index.html" TargetMode="External"/><Relationship Id="rId5" Type="http://schemas.openxmlformats.org/officeDocument/2006/relationships/hyperlink" Target="http://www.ahrq.gov/professionals/education/curriculum-tools/cusptoolkit/toolkit/index.html" TargetMode="External"/><Relationship Id="rId4" Type="http://schemas.openxmlformats.org/officeDocument/2006/relationships/hyperlink" Target="https://store.justculture.org/wp-content/uploads/flipbooks/healthcare/healthcare.html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aspe.hhs.gov/daltcp/reports/dcwguide.ht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700" dirty="0" smtClean="0"/>
              <a:t>Module 3: Staff Empowerment</a:t>
            </a:r>
            <a:endParaRPr lang="en-US" sz="3700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228600" y="122245"/>
            <a:ext cx="8763000" cy="1272886"/>
          </a:xfrm>
        </p:spPr>
        <p:txBody>
          <a:bodyPr>
            <a:normAutofit fontScale="90000"/>
          </a:bodyPr>
          <a:lstStyle>
            <a:lvl1pPr>
              <a:lnSpc>
                <a:spcPct val="150000"/>
              </a:lnSpc>
              <a:defRPr sz="3600"/>
            </a:lvl1pPr>
          </a:lstStyle>
          <a:p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AHRQ Safety Program for Long-Term Care: HAIs/CAUTI</a:t>
            </a: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Long-Term Care Safety </a:t>
            </a:r>
            <a:r>
              <a:rPr lang="en-US" sz="2600" dirty="0" smtClean="0">
                <a:solidFill>
                  <a:prstClr val="white"/>
                </a:solidFill>
              </a:rPr>
              <a:t>Modules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83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8753"/>
            <a:ext cx="9098202" cy="546266"/>
          </a:xfrm>
        </p:spPr>
        <p:txBody>
          <a:bodyPr>
            <a:noAutofit/>
          </a:bodyPr>
          <a:lstStyle/>
          <a:p>
            <a:pPr lvl="0" fontAlgn="ctr"/>
            <a:r>
              <a:rPr lang="en-US" sz="3300" dirty="0" smtClean="0"/>
              <a:t>Characteristics of an Empowered Frontline Staff</a:t>
            </a:r>
            <a:endParaRPr lang="en-US" sz="33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0655"/>
            <a:ext cx="5218386" cy="5177641"/>
          </a:xfrm>
        </p:spPr>
        <p:txBody>
          <a:bodyPr>
            <a:normAutofit/>
          </a:bodyPr>
          <a:lstStyle/>
          <a:p>
            <a:pPr marL="342900" lvl="1" indent="-342900">
              <a:spcAft>
                <a:spcPts val="1200"/>
              </a:spcAft>
              <a:buClr>
                <a:srgbClr val="276B7D"/>
              </a:buClr>
              <a:buFont typeface="Arial"/>
              <a:buChar char="•"/>
            </a:pPr>
            <a:r>
              <a:rPr lang="en-US" sz="3200" dirty="0" smtClean="0"/>
              <a:t>Curiosity</a:t>
            </a:r>
          </a:p>
          <a:p>
            <a:pPr marL="342900" lvl="1" indent="-342900">
              <a:spcAft>
                <a:spcPts val="1200"/>
              </a:spcAft>
              <a:buClr>
                <a:srgbClr val="276B7D"/>
              </a:buClr>
              <a:buFont typeface="Arial"/>
              <a:buChar char="•"/>
            </a:pPr>
            <a:r>
              <a:rPr lang="en-US" sz="3200" dirty="0" smtClean="0"/>
              <a:t>Interest in improvement</a:t>
            </a:r>
          </a:p>
          <a:p>
            <a:pPr marL="342900" lvl="1" indent="-342900">
              <a:spcAft>
                <a:spcPts val="1200"/>
              </a:spcAft>
              <a:buClr>
                <a:srgbClr val="276B7D"/>
              </a:buClr>
              <a:buFont typeface="Arial"/>
              <a:buChar char="•"/>
            </a:pPr>
            <a:r>
              <a:rPr lang="en-US" sz="3200" dirty="0" smtClean="0"/>
              <a:t>Knowledge </a:t>
            </a:r>
            <a:r>
              <a:rPr lang="en-US" sz="3200" dirty="0"/>
              <a:t>of nursing home resources and infrastructure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z="9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AHRQ Safety Program for Long-Term Care: HAIs/CAUTI </a:t>
            </a:r>
          </a:p>
          <a:p>
            <a:r>
              <a:rPr lang="en-US" sz="9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Long-Term Care Safety </a:t>
            </a: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Modules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Staff Empowerment</a:t>
            </a:r>
            <a:r>
              <a:rPr lang="en-US" dirty="0" smtClean="0">
                <a:solidFill>
                  <a:schemeClr val="bg1"/>
                </a:solidFill>
              </a:rPr>
              <a:t> | </a:t>
            </a:r>
            <a:fld id="{8EF409E7-657B-C641-B18B-DE036CCA4C92}" type="slidenum">
              <a:rPr smtClean="0"/>
              <a:pPr/>
              <a:t>10</a:t>
            </a:fld>
            <a:endParaRPr dirty="0"/>
          </a:p>
        </p:txBody>
      </p:sp>
      <p:pic>
        <p:nvPicPr>
          <p:cNvPr id="8" name="Picture 7" descr="image of nursing reviewing chart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586" y="1935185"/>
            <a:ext cx="3422616" cy="353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96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Curiosity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ctr">
              <a:spcAft>
                <a:spcPts val="1200"/>
              </a:spcAft>
            </a:pPr>
            <a:r>
              <a:rPr lang="en-US" dirty="0" smtClean="0"/>
              <a:t>Understand changes and the reasoning behind them</a:t>
            </a:r>
          </a:p>
          <a:p>
            <a:pPr fontAlgn="ctr">
              <a:spcAft>
                <a:spcPts val="1200"/>
              </a:spcAft>
            </a:pPr>
            <a:r>
              <a:rPr lang="en-US" dirty="0" smtClean="0"/>
              <a:t>Increase their knowledge about clinical care areas</a:t>
            </a:r>
          </a:p>
          <a:p>
            <a:pPr fontAlgn="ctr">
              <a:spcAft>
                <a:spcPts val="1200"/>
              </a:spcAft>
            </a:pPr>
            <a:r>
              <a:rPr lang="en-US" dirty="0" smtClean="0"/>
              <a:t>Have numerous opportunities to learn about how the organization operates and how resources are allocated</a:t>
            </a:r>
            <a:endParaRPr lang="en-US" sz="28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z="9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AHRQ Safety Program for Long-Term Care: HAIs/CAUTI  </a:t>
            </a:r>
          </a:p>
          <a:p>
            <a:r>
              <a:rPr lang="en-US" sz="9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Long-Term Care Safety </a:t>
            </a: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Modules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Staff Empowerment</a:t>
            </a:r>
            <a:r>
              <a:rPr lang="en-US" dirty="0" smtClean="0">
                <a:solidFill>
                  <a:schemeClr val="bg1"/>
                </a:solidFill>
              </a:rPr>
              <a:t> | </a:t>
            </a:r>
            <a:fld id="{8EF409E7-657B-C641-B18B-DE036CCA4C92}" type="slidenum">
              <a:rPr smtClean="0"/>
              <a:pPr/>
              <a:t>11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975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 defTabSz="457200" rtl="0">
              <a:lnSpc>
                <a:spcPct val="90000"/>
              </a:lnSpc>
              <a:spcBef>
                <a:spcPct val="0"/>
              </a:spcBef>
            </a:pPr>
            <a:r>
              <a:rPr lang="en-US" sz="36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Interest in Improvement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Understand how to apply and be actively involved in implementing best practices at an individual resident level</a:t>
            </a:r>
          </a:p>
          <a:p>
            <a:r>
              <a:rPr lang="en-US" dirty="0" smtClean="0"/>
              <a:t>Understand how best practices can be implemented and supported at a unit and facility level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>
          <a:xfrm>
            <a:off x="0" y="6502929"/>
            <a:ext cx="3429000" cy="381000"/>
          </a:xfrm>
        </p:spPr>
        <p:txBody>
          <a:bodyPr/>
          <a:lstStyle/>
          <a:p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AHRQ Safety Program for Long-Term Care: HAIs/CAUTI  </a:t>
            </a:r>
            <a:endParaRPr lang="en-US" sz="900" dirty="0" smtClean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9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Long-Term </a:t>
            </a: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Care Safety Modules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Staff Empowerment | </a:t>
            </a:r>
            <a:fld id="{8EF409E7-657B-C641-B18B-DE036CCA4C92}" type="slidenum">
              <a:rPr smtClean="0"/>
              <a:pPr/>
              <a:t>12</a:t>
            </a:fld>
            <a:endParaRPr dirty="0"/>
          </a:p>
        </p:txBody>
      </p:sp>
      <p:pic>
        <p:nvPicPr>
          <p:cNvPr id="16" name="Picture 15" descr="image of staff at a tabl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946" y="3470327"/>
            <a:ext cx="3404119" cy="254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03"/>
            <a:ext cx="8229600" cy="546266"/>
          </a:xfrm>
        </p:spPr>
        <p:txBody>
          <a:bodyPr>
            <a:noAutofit/>
          </a:bodyPr>
          <a:lstStyle/>
          <a:p>
            <a:pPr lvl="1" algn="ctr" defTabSz="457200" rtl="0">
              <a:spcBef>
                <a:spcPct val="0"/>
              </a:spcBef>
            </a:pP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 of Nursing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ome </a:t>
            </a:r>
            <a:b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 and Infrastructure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ctr">
              <a:spcAft>
                <a:spcPts val="1200"/>
              </a:spcAft>
            </a:pPr>
            <a:r>
              <a:rPr lang="en-US" dirty="0" smtClean="0"/>
              <a:t>Assessment of organizational processes</a:t>
            </a:r>
          </a:p>
          <a:p>
            <a:pPr fontAlgn="ctr">
              <a:spcAft>
                <a:spcPts val="1200"/>
              </a:spcAft>
            </a:pPr>
            <a:r>
              <a:rPr lang="en-US" dirty="0"/>
              <a:t>E</a:t>
            </a:r>
            <a:r>
              <a:rPr lang="en-US" dirty="0" smtClean="0"/>
              <a:t>valuation of practice interventions</a:t>
            </a:r>
          </a:p>
          <a:p>
            <a:pPr fontAlgn="ctr">
              <a:spcAft>
                <a:spcPts val="1200"/>
              </a:spcAft>
            </a:pPr>
            <a:r>
              <a:rPr lang="en-US" dirty="0" smtClean="0"/>
              <a:t>Active participation in continuous assessment and evaluation</a:t>
            </a:r>
            <a:endParaRPr lang="en-US" dirty="0"/>
          </a:p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z="9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AHRQ Safety Program for Long-Term Care: HAIs/CAUTI  </a:t>
            </a:r>
          </a:p>
          <a:p>
            <a:r>
              <a:rPr lang="en-US" sz="9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Long-Term Care Safety </a:t>
            </a: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Modules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Staff Empowerment</a:t>
            </a:r>
            <a:r>
              <a:rPr lang="en-US" dirty="0" smtClean="0">
                <a:solidFill>
                  <a:schemeClr val="bg1"/>
                </a:solidFill>
              </a:rPr>
              <a:t> | </a:t>
            </a:r>
            <a:fld id="{8EF409E7-657B-C641-B18B-DE036CCA4C92}" type="slidenum">
              <a:rPr smtClean="0"/>
              <a:pPr/>
              <a:t>13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7760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What </a:t>
            </a:r>
            <a:r>
              <a:rPr lang="en-US" dirty="0" smtClean="0"/>
              <a:t>Builds </a:t>
            </a:r>
            <a:r>
              <a:rPr lang="en-US" dirty="0"/>
              <a:t>Staff Empowerment?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Leader support and teams</a:t>
            </a:r>
          </a:p>
          <a:p>
            <a:pPr>
              <a:spcAft>
                <a:spcPts val="1200"/>
              </a:spcAft>
            </a:pPr>
            <a:r>
              <a:rPr lang="en-US" dirty="0"/>
              <a:t>Communication and information sharing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Positive </a:t>
            </a:r>
            <a:r>
              <a:rPr lang="en-US" dirty="0"/>
              <a:t>reinforcement</a:t>
            </a:r>
          </a:p>
          <a:p>
            <a:pPr>
              <a:spcAft>
                <a:spcPts val="1200"/>
              </a:spcAft>
            </a:pPr>
            <a:r>
              <a:rPr lang="en-US" dirty="0"/>
              <a:t>Confidence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Just </a:t>
            </a:r>
            <a:r>
              <a:rPr lang="en-US" dirty="0"/>
              <a:t>Culture</a:t>
            </a:r>
          </a:p>
          <a:p>
            <a:endParaRPr lang="en-US" dirty="0"/>
          </a:p>
        </p:txBody>
      </p:sp>
      <p:pic>
        <p:nvPicPr>
          <p:cNvPr id="5" name="Picture 4" descr="image of a group of sta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196" y="3224463"/>
            <a:ext cx="3491119" cy="3271464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z="9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AHRQ Safety Program for Long-Term Care: HAIs/CAUTI  </a:t>
            </a:r>
          </a:p>
          <a:p>
            <a:r>
              <a:rPr lang="en-US" sz="9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Long-Term Care Safety </a:t>
            </a: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Modules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Staff Empowerment</a:t>
            </a:r>
            <a:r>
              <a:rPr lang="en-US" dirty="0" smtClean="0">
                <a:solidFill>
                  <a:schemeClr val="bg1"/>
                </a:solidFill>
              </a:rPr>
              <a:t> | </a:t>
            </a:r>
            <a:fld id="{8EF409E7-657B-C641-B18B-DE036CCA4C92}" type="slidenum">
              <a:rPr smtClean="0"/>
              <a:pPr/>
              <a:t>14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055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 Empowered Team</a:t>
            </a:r>
            <a:endParaRPr lang="en-US" dirty="0"/>
          </a:p>
        </p:txBody>
      </p:sp>
      <p:pic>
        <p:nvPicPr>
          <p:cNvPr id="8" name="Content Placeholder 7" descr="image indicating a video on the slide">
            <a:hlinkClick r:id="rId3"/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636830" y="2627306"/>
            <a:ext cx="1597290" cy="160338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z="9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AHRQ Safety Program for Long-Term Care: HAIs/CAUTI  </a:t>
            </a:r>
          </a:p>
          <a:p>
            <a:r>
              <a:rPr lang="en-US" sz="9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Long-Term Care Safety </a:t>
            </a: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Modules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Staff Empowerment</a:t>
            </a:r>
            <a:r>
              <a:rPr lang="en-US" dirty="0" smtClean="0">
                <a:solidFill>
                  <a:schemeClr val="bg1"/>
                </a:solidFill>
              </a:rPr>
              <a:t> | </a:t>
            </a:r>
            <a:fld id="{8EF409E7-657B-C641-B18B-DE036CCA4C92}" type="slidenum">
              <a:rPr smtClean="0"/>
              <a:pPr/>
              <a:t>15</a:t>
            </a:fld>
            <a:endParaRPr dirty="0"/>
          </a:p>
        </p:txBody>
      </p:sp>
      <p:sp>
        <p:nvSpPr>
          <p:cNvPr id="4" name="TextBox 3"/>
          <p:cNvSpPr txBox="1"/>
          <p:nvPr/>
        </p:nvSpPr>
        <p:spPr>
          <a:xfrm>
            <a:off x="896471" y="4948518"/>
            <a:ext cx="5289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PLAY VIDEO: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Video 2.2: Enabling the </a:t>
            </a:r>
            <a:r>
              <a:rPr lang="en-US" dirty="0" smtClean="0"/>
              <a:t>Team - </a:t>
            </a:r>
            <a:r>
              <a:rPr lang="en-US" u="sng" dirty="0">
                <a:hlinkClick r:id="rId5"/>
              </a:rPr>
              <a:t>https://youtu.be/9uL9vWEWAlk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55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Leader Support and Teams</a:t>
            </a:r>
            <a:r>
              <a:rPr lang="en-US" baseline="30000" dirty="0" smtClean="0"/>
              <a:t>2,4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T</a:t>
            </a:r>
            <a:r>
              <a:rPr lang="en-US" dirty="0" smtClean="0"/>
              <a:t>eamwork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Resources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Channels for advancement or growth in the </a:t>
            </a:r>
            <a:r>
              <a:rPr lang="en-US" dirty="0" smtClean="0"/>
              <a:t>organization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Opportunity for increases </a:t>
            </a:r>
            <a:r>
              <a:rPr lang="en-US" dirty="0"/>
              <a:t>in knowledge and </a:t>
            </a:r>
            <a:r>
              <a:rPr lang="en-US" dirty="0" smtClean="0"/>
              <a:t>skill</a:t>
            </a:r>
            <a:endParaRPr lang="en-US" dirty="0"/>
          </a:p>
          <a:p>
            <a:pPr lvl="1">
              <a:spcAft>
                <a:spcPts val="1200"/>
              </a:spcAft>
            </a:pPr>
            <a:r>
              <a:rPr lang="en-US" dirty="0" smtClean="0"/>
              <a:t>Ability </a:t>
            </a:r>
            <a:r>
              <a:rPr lang="en-US" dirty="0"/>
              <a:t>to participate in task forces or committees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z="9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AHRQ Safety Program for Long-Term Care: HAIs/CAUTI  </a:t>
            </a:r>
          </a:p>
          <a:p>
            <a:r>
              <a:rPr lang="en-US" sz="9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Long-Term Care Safety </a:t>
            </a: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Modules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Staff Empowerment</a:t>
            </a:r>
            <a:r>
              <a:rPr lang="en-US" dirty="0" smtClean="0">
                <a:solidFill>
                  <a:schemeClr val="bg1"/>
                </a:solidFill>
              </a:rPr>
              <a:t> | </a:t>
            </a:r>
            <a:fld id="{8EF409E7-657B-C641-B18B-DE036CCA4C92}" type="slidenum">
              <a:rPr smtClean="0"/>
              <a:pPr/>
              <a:t>16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4686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Teamwork and Support</a:t>
            </a:r>
            <a:endParaRPr lang="en-US" dirty="0"/>
          </a:p>
        </p:txBody>
      </p:sp>
      <p:pic>
        <p:nvPicPr>
          <p:cNvPr id="7" name="Content Placeholder 6" descr="image indicating a video on the slide">
            <a:hlinkClick r:id="rId3"/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636830" y="2627306"/>
            <a:ext cx="1597290" cy="160338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z="9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AHRQ Safety Program for Long-Term Care: HAIs/CAUTI  </a:t>
            </a:r>
          </a:p>
          <a:p>
            <a:r>
              <a:rPr lang="en-US" sz="9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Long-Term Care Safety </a:t>
            </a: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Modules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Staff Empowerment</a:t>
            </a:r>
            <a:r>
              <a:rPr lang="en-US" dirty="0" smtClean="0">
                <a:solidFill>
                  <a:schemeClr val="bg1"/>
                </a:solidFill>
              </a:rPr>
              <a:t> | </a:t>
            </a:r>
            <a:fld id="{8EF409E7-657B-C641-B18B-DE036CCA4C92}" type="slidenum">
              <a:rPr smtClean="0"/>
              <a:pPr/>
              <a:t>17</a:t>
            </a:fld>
            <a:endParaRPr dirty="0"/>
          </a:p>
        </p:txBody>
      </p:sp>
      <p:sp>
        <p:nvSpPr>
          <p:cNvPr id="4" name="TextBox 3"/>
          <p:cNvSpPr txBox="1"/>
          <p:nvPr/>
        </p:nvSpPr>
        <p:spPr>
          <a:xfrm>
            <a:off x="1111624" y="4912659"/>
            <a:ext cx="50023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PLAY VIDEO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Video</a:t>
            </a:r>
            <a:r>
              <a:rPr lang="en-US" dirty="0"/>
              <a:t> 3.1 Teamwork and </a:t>
            </a:r>
            <a:r>
              <a:rPr lang="en-US" dirty="0" smtClean="0"/>
              <a:t>Support - </a:t>
            </a:r>
            <a:r>
              <a:rPr lang="en-US" u="sng" dirty="0">
                <a:hlinkClick r:id="rId5"/>
              </a:rPr>
              <a:t>https://youtu.be/1wXNt_0XDCc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47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Communication and Information </a:t>
            </a:r>
            <a:r>
              <a:rPr lang="en-US" sz="3200" dirty="0" smtClean="0"/>
              <a:t>Sharing</a:t>
            </a:r>
            <a:r>
              <a:rPr lang="en-US" sz="3200" baseline="30000" dirty="0" smtClean="0"/>
              <a:t>3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2" indent="-342900">
              <a:spcAft>
                <a:spcPts val="1200"/>
              </a:spcAft>
              <a:buClr>
                <a:srgbClr val="276B7D"/>
              </a:buClr>
            </a:pPr>
            <a:r>
              <a:rPr lang="en-US" sz="3200" dirty="0" smtClean="0"/>
              <a:t>Encourage </a:t>
            </a:r>
            <a:r>
              <a:rPr lang="en-US" sz="3200" dirty="0"/>
              <a:t>two-way communication between management and staff</a:t>
            </a:r>
          </a:p>
          <a:p>
            <a:pPr marL="342900" lvl="2" indent="-342900">
              <a:spcAft>
                <a:spcPts val="1200"/>
              </a:spcAft>
              <a:buClr>
                <a:srgbClr val="276B7D"/>
              </a:buClr>
            </a:pPr>
            <a:r>
              <a:rPr lang="en-US" sz="3200" dirty="0" smtClean="0"/>
              <a:t>Provide </a:t>
            </a:r>
            <a:r>
              <a:rPr lang="en-US" sz="3200" dirty="0"/>
              <a:t>a clear venue for all staff to share their </a:t>
            </a:r>
            <a:r>
              <a:rPr lang="en-US" sz="3200" dirty="0" smtClean="0"/>
              <a:t>achievements </a:t>
            </a:r>
          </a:p>
          <a:p>
            <a:pPr marL="342900" lvl="2" indent="-342900">
              <a:spcAft>
                <a:spcPts val="1200"/>
              </a:spcAft>
              <a:buClr>
                <a:srgbClr val="276B7D"/>
              </a:buClr>
            </a:pPr>
            <a:r>
              <a:rPr lang="en-US" sz="3200" dirty="0"/>
              <a:t>Create procedures for staff to safely s</a:t>
            </a:r>
            <a:r>
              <a:rPr lang="en-US" sz="3200" dirty="0" smtClean="0"/>
              <a:t>hare </a:t>
            </a:r>
            <a:r>
              <a:rPr lang="en-US" sz="3200" dirty="0"/>
              <a:t>concerns</a:t>
            </a:r>
            <a:endParaRPr lang="en-US" dirty="0"/>
          </a:p>
        </p:txBody>
      </p:sp>
      <p:pic>
        <p:nvPicPr>
          <p:cNvPr id="5" name="Picture 4" descr="image of unclear communication between sta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1484" y="4186989"/>
            <a:ext cx="3405684" cy="2308938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z="9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AHRQ Safety Program for Long-Term Care: HAIs/CAUTI  </a:t>
            </a:r>
          </a:p>
          <a:p>
            <a:r>
              <a:rPr lang="en-US" sz="9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Long-Term Care Safety </a:t>
            </a: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Modules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Staff Empowerment</a:t>
            </a:r>
            <a:r>
              <a:rPr lang="en-US" dirty="0" smtClean="0">
                <a:solidFill>
                  <a:schemeClr val="bg1"/>
                </a:solidFill>
              </a:rPr>
              <a:t> | </a:t>
            </a:r>
            <a:fld id="{8EF409E7-657B-C641-B18B-DE036CCA4C92}" type="slidenum">
              <a:rPr smtClean="0"/>
              <a:pPr/>
              <a:t>18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9318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Open Communication</a:t>
            </a:r>
            <a:endParaRPr lang="en-US" dirty="0"/>
          </a:p>
        </p:txBody>
      </p:sp>
      <p:pic>
        <p:nvPicPr>
          <p:cNvPr id="8" name="Content Placeholder 7" descr="image indicating a video on the slide">
            <a:hlinkClick r:id="rId3"/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636830" y="2627306"/>
            <a:ext cx="1597290" cy="160338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z="9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AHRQ Safety Program for Long-Term Care: HAIs/CAUTI  </a:t>
            </a:r>
          </a:p>
          <a:p>
            <a:r>
              <a:rPr lang="en-US" sz="9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Long-Term Care Safety </a:t>
            </a: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Modules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Staff Empowerment</a:t>
            </a:r>
            <a:r>
              <a:rPr lang="en-US" dirty="0" smtClean="0">
                <a:solidFill>
                  <a:schemeClr val="bg1"/>
                </a:solidFill>
              </a:rPr>
              <a:t> | </a:t>
            </a:r>
            <a:fld id="{8EF409E7-657B-C641-B18B-DE036CCA4C92}" type="slidenum">
              <a:rPr smtClean="0"/>
              <a:pPr/>
              <a:t>19</a:t>
            </a:fld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932329" y="4948518"/>
            <a:ext cx="457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PLAY VIDEO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Video</a:t>
            </a:r>
            <a:r>
              <a:rPr lang="en-US" dirty="0"/>
              <a:t> 3.2 Open </a:t>
            </a:r>
            <a:r>
              <a:rPr lang="en-US" dirty="0" smtClean="0"/>
              <a:t>Communication  - </a:t>
            </a:r>
            <a:r>
              <a:rPr lang="en-US" u="sng" dirty="0">
                <a:hlinkClick r:id="rId5"/>
              </a:rPr>
              <a:t>https://youtu.be/MV3zkQ-pXE8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76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Cite staff empowerment concepts</a:t>
            </a:r>
          </a:p>
          <a:p>
            <a:r>
              <a:rPr lang="en-US" dirty="0" smtClean="0"/>
              <a:t>Discuss how staff empowerment contributes to a culture of resident safety, leading to improved outcomes and quality of life </a:t>
            </a:r>
          </a:p>
          <a:p>
            <a:r>
              <a:rPr lang="en-US" dirty="0" smtClean="0"/>
              <a:t>Illustrate three ways to increase staff empowerment</a:t>
            </a:r>
          </a:p>
          <a:p>
            <a:r>
              <a:rPr lang="en-US" dirty="0" smtClean="0"/>
              <a:t>Explain how to address and overcome challenges to staff empowerment</a:t>
            </a:r>
          </a:p>
          <a:p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z="9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AHRQ Safety Program for Long-Term Care: HAIs/CAUTI  </a:t>
            </a:r>
          </a:p>
          <a:p>
            <a:r>
              <a:rPr lang="en-US" sz="9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Long-Term Care Safety Modules 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Staff Empowerment</a:t>
            </a:r>
            <a:r>
              <a:rPr lang="en-US" dirty="0" smtClean="0">
                <a:solidFill>
                  <a:schemeClr val="bg1"/>
                </a:solidFill>
              </a:rPr>
              <a:t> | </a:t>
            </a:r>
            <a:fld id="{8EF409E7-657B-C641-B18B-DE036CCA4C92}" type="slidenum">
              <a:rPr smtClean="0"/>
              <a:pPr/>
              <a:t>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323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Positive Reinforcement</a:t>
            </a:r>
            <a:r>
              <a:rPr lang="en-US" baseline="30000" dirty="0" smtClean="0"/>
              <a:t>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Recognize staff and their contributions</a:t>
            </a:r>
          </a:p>
          <a:p>
            <a:pPr>
              <a:spcAft>
                <a:spcPts val="1200"/>
              </a:spcAft>
            </a:pPr>
            <a:r>
              <a:rPr lang="en-US" dirty="0"/>
              <a:t>Celebrate </a:t>
            </a:r>
            <a:r>
              <a:rPr lang="en-US" dirty="0" smtClean="0"/>
              <a:t>success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Use Learn </a:t>
            </a:r>
            <a:r>
              <a:rPr lang="en-US" dirty="0"/>
              <a:t>F</a:t>
            </a:r>
            <a:r>
              <a:rPr lang="en-US" dirty="0" smtClean="0"/>
              <a:t>rom Defects tool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image of staff shaking hand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408" y="3331364"/>
            <a:ext cx="3536539" cy="3412335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z="9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AHRQ Safety Program for Long-Term Care: HAIs/CAUTI  </a:t>
            </a:r>
          </a:p>
          <a:p>
            <a:r>
              <a:rPr lang="en-US" sz="9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Long-Term Care Safety </a:t>
            </a: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Modules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Staff Empowerment</a:t>
            </a:r>
            <a:r>
              <a:rPr lang="en-US" dirty="0" smtClean="0">
                <a:solidFill>
                  <a:schemeClr val="bg1"/>
                </a:solidFill>
              </a:rPr>
              <a:t> | </a:t>
            </a:r>
            <a:fld id="{8EF409E7-657B-C641-B18B-DE036CCA4C92}" type="slidenum">
              <a:rPr smtClean="0"/>
              <a:pPr/>
              <a:t>20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362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Positive Reinforcement</a:t>
            </a:r>
            <a:endParaRPr lang="en-US" dirty="0"/>
          </a:p>
        </p:txBody>
      </p:sp>
      <p:pic>
        <p:nvPicPr>
          <p:cNvPr id="8" name="Content Placeholder 7" descr="image indicating a video on the slide">
            <a:hlinkClick r:id="rId3"/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636830" y="2627306"/>
            <a:ext cx="1597290" cy="160338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z="9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AHRQ Safety Program for Long-Term Care: HAIs/CAUTI  </a:t>
            </a:r>
          </a:p>
          <a:p>
            <a:r>
              <a:rPr lang="en-US" sz="9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Long-Term Care Safety </a:t>
            </a: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Modules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Staff Empowerment</a:t>
            </a:r>
            <a:r>
              <a:rPr lang="en-US" dirty="0" smtClean="0">
                <a:solidFill>
                  <a:schemeClr val="bg1"/>
                </a:solidFill>
              </a:rPr>
              <a:t> | </a:t>
            </a:r>
            <a:fld id="{8EF409E7-657B-C641-B18B-DE036CCA4C92}" type="slidenum">
              <a:rPr smtClean="0"/>
              <a:pPr/>
              <a:t>21</a:t>
            </a:fld>
            <a:endParaRPr dirty="0"/>
          </a:p>
        </p:txBody>
      </p:sp>
      <p:sp>
        <p:nvSpPr>
          <p:cNvPr id="4" name="TextBox 3"/>
          <p:cNvSpPr txBox="1"/>
          <p:nvPr/>
        </p:nvSpPr>
        <p:spPr>
          <a:xfrm>
            <a:off x="1021976" y="5217459"/>
            <a:ext cx="53250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PLAY VIDEO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Video</a:t>
            </a:r>
            <a:r>
              <a:rPr lang="en-US" dirty="0"/>
              <a:t> 3.3 Positive </a:t>
            </a:r>
            <a:r>
              <a:rPr lang="en-US" dirty="0" smtClean="0"/>
              <a:t>Reinforcement - </a:t>
            </a:r>
            <a:r>
              <a:rPr lang="en-US" u="sng" dirty="0">
                <a:hlinkClick r:id="rId5"/>
              </a:rPr>
              <a:t>https://youtu.be/AGaKppe3WAA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13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Confidence⁹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spcAft>
                <a:spcPts val="1200"/>
              </a:spcAft>
            </a:pPr>
            <a:r>
              <a:rPr lang="en-US" dirty="0" smtClean="0"/>
              <a:t>Collaborative trust and confidence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Psychological safety</a:t>
            </a:r>
          </a:p>
          <a:p>
            <a:pPr marL="857250" lvl="1" indent="-457200" fontAlgn="ctr">
              <a:spcAft>
                <a:spcPts val="1200"/>
              </a:spcAft>
            </a:pPr>
            <a:r>
              <a:rPr lang="en-US" dirty="0"/>
              <a:t>Invite input from all team members</a:t>
            </a:r>
          </a:p>
          <a:p>
            <a:pPr marL="857250" lvl="1" indent="-457200" fontAlgn="ctr">
              <a:spcAft>
                <a:spcPts val="1200"/>
              </a:spcAft>
            </a:pPr>
            <a:r>
              <a:rPr lang="en-US" dirty="0"/>
              <a:t>Encourage team members to contribute</a:t>
            </a:r>
          </a:p>
          <a:p>
            <a:pPr marL="857250" lvl="1" indent="-457200" fontAlgn="ctr">
              <a:spcAft>
                <a:spcPts val="1200"/>
              </a:spcAft>
            </a:pPr>
            <a:r>
              <a:rPr lang="en-US" dirty="0"/>
              <a:t>Promote active listening and learning from each other</a:t>
            </a:r>
          </a:p>
          <a:p>
            <a:pPr marL="857250" lvl="1" indent="-457200" fontAlgn="ctr">
              <a:spcAft>
                <a:spcPts val="1200"/>
              </a:spcAft>
            </a:pPr>
            <a:r>
              <a:rPr lang="en-US" dirty="0"/>
              <a:t>Ensure all team members are accessible</a:t>
            </a:r>
          </a:p>
          <a:p>
            <a:pPr marL="857250" lvl="1" indent="-457200" fontAlgn="ctr">
              <a:spcAft>
                <a:spcPts val="1200"/>
              </a:spcAft>
            </a:pPr>
            <a:r>
              <a:rPr lang="en-US" dirty="0"/>
              <a:t>Acknowledge the limits of current knowledge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z="9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AHRQ Safety Program for Long-Term Care: HAIs/CAUTI  </a:t>
            </a:r>
          </a:p>
          <a:p>
            <a:r>
              <a:rPr lang="en-US" sz="9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Long-Term Care Safety </a:t>
            </a: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Modules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Staff Empowerment</a:t>
            </a:r>
            <a:r>
              <a:rPr lang="en-US" dirty="0" smtClean="0">
                <a:solidFill>
                  <a:schemeClr val="bg1"/>
                </a:solidFill>
              </a:rPr>
              <a:t> | </a:t>
            </a:r>
            <a:fld id="{8EF409E7-657B-C641-B18B-DE036CCA4C92}" type="slidenum">
              <a:rPr smtClean="0"/>
              <a:pPr/>
              <a:t>22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8199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Collaborative Trust and Confidence</a:t>
            </a:r>
            <a:endParaRPr lang="en-US" dirty="0"/>
          </a:p>
        </p:txBody>
      </p:sp>
      <p:pic>
        <p:nvPicPr>
          <p:cNvPr id="5" name="Content Placeholder 4" descr="image indicating a video on the slide">
            <a:hlinkClick r:id="rId3"/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773355" y="2850228"/>
            <a:ext cx="1597290" cy="160338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z="9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AHRQ Safety Program for Long-Term Care: HAIs/CAUTI  </a:t>
            </a:r>
          </a:p>
          <a:p>
            <a:r>
              <a:rPr lang="en-US" sz="9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Long-Term Care Safety </a:t>
            </a: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Modules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Staff Empowerment</a:t>
            </a:r>
            <a:r>
              <a:rPr lang="en-US" dirty="0" smtClean="0">
                <a:solidFill>
                  <a:schemeClr val="bg1"/>
                </a:solidFill>
              </a:rPr>
              <a:t> | </a:t>
            </a:r>
            <a:fld id="{8EF409E7-657B-C641-B18B-DE036CCA4C92}" type="slidenum">
              <a:rPr smtClean="0"/>
              <a:pPr/>
              <a:t>23</a:t>
            </a:fld>
            <a:endParaRPr dirty="0"/>
          </a:p>
        </p:txBody>
      </p:sp>
      <p:sp>
        <p:nvSpPr>
          <p:cNvPr id="4" name="TextBox 3"/>
          <p:cNvSpPr txBox="1"/>
          <p:nvPr/>
        </p:nvSpPr>
        <p:spPr>
          <a:xfrm>
            <a:off x="1111624" y="5056094"/>
            <a:ext cx="47512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PLAY VIDEO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Video</a:t>
            </a:r>
            <a:r>
              <a:rPr lang="en-US" dirty="0"/>
              <a:t> 3.4 Collaborative Trust and </a:t>
            </a:r>
            <a:r>
              <a:rPr lang="en-US" dirty="0" smtClean="0"/>
              <a:t>Confidence - </a:t>
            </a:r>
            <a:r>
              <a:rPr lang="en-US" u="sng" dirty="0">
                <a:hlinkClick r:id="rId5"/>
              </a:rPr>
              <a:t>https://youtu.be/Q7W5PmWdNro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47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Just Culture⁸</a:t>
            </a:r>
            <a:r>
              <a:rPr lang="en-US" baseline="30000" dirty="0" smtClean="0"/>
              <a:t>,</a:t>
            </a:r>
            <a:r>
              <a:rPr lang="en-US" dirty="0" smtClean="0"/>
              <a:t>⁹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Mission, values, and expectations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System </a:t>
            </a:r>
            <a:r>
              <a:rPr lang="en-US" dirty="0"/>
              <a:t>design</a:t>
            </a:r>
          </a:p>
          <a:p>
            <a:pPr>
              <a:spcAft>
                <a:spcPts val="1200"/>
              </a:spcAft>
            </a:pPr>
            <a:r>
              <a:rPr lang="en-US" dirty="0"/>
              <a:t>M</a:t>
            </a:r>
            <a:r>
              <a:rPr lang="en-US" dirty="0" smtClean="0"/>
              <a:t>anaging behavioral choices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Learning systems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Accountability and justice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Philosophy </a:t>
            </a:r>
            <a:r>
              <a:rPr lang="en-US" dirty="0"/>
              <a:t>for response to error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z="9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AHRQ Safety Program for Long-Term Care: HAIs/CAUTI  </a:t>
            </a:r>
          </a:p>
          <a:p>
            <a:r>
              <a:rPr lang="en-US" sz="9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Long-Term Care Safety </a:t>
            </a: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Modules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Staff Empowerment</a:t>
            </a:r>
            <a:r>
              <a:rPr lang="en-US" dirty="0" smtClean="0">
                <a:solidFill>
                  <a:schemeClr val="bg1"/>
                </a:solidFill>
              </a:rPr>
              <a:t> | </a:t>
            </a:r>
            <a:fld id="{8EF409E7-657B-C641-B18B-DE036CCA4C92}" type="slidenum">
              <a:rPr smtClean="0"/>
              <a:pPr/>
              <a:t>24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5251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Just Culture</a:t>
            </a:r>
            <a:endParaRPr lang="en-US" dirty="0"/>
          </a:p>
        </p:txBody>
      </p:sp>
      <p:pic>
        <p:nvPicPr>
          <p:cNvPr id="5" name="Content Placeholder 4" descr="image indicating a video on the slide">
            <a:hlinkClick r:id="rId3"/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773355" y="2850228"/>
            <a:ext cx="1597290" cy="160338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z="9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AHRQ Safety Program for Long-Term Care: HAIs/CAUTI </a:t>
            </a:r>
          </a:p>
          <a:p>
            <a:r>
              <a:rPr lang="en-US" sz="9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Long-Term Care Safety </a:t>
            </a: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Modules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Staff Empowerment</a:t>
            </a:r>
            <a:r>
              <a:rPr lang="en-US" dirty="0" smtClean="0">
                <a:solidFill>
                  <a:schemeClr val="bg1"/>
                </a:solidFill>
              </a:rPr>
              <a:t> | </a:t>
            </a:r>
            <a:fld id="{8EF409E7-657B-C641-B18B-DE036CCA4C92}" type="slidenum">
              <a:rPr smtClean="0"/>
              <a:pPr/>
              <a:t>25</a:t>
            </a:fld>
            <a:endParaRPr dirty="0"/>
          </a:p>
        </p:txBody>
      </p:sp>
      <p:sp>
        <p:nvSpPr>
          <p:cNvPr id="4" name="TextBox 3"/>
          <p:cNvSpPr txBox="1"/>
          <p:nvPr/>
        </p:nvSpPr>
        <p:spPr>
          <a:xfrm>
            <a:off x="968189" y="5091953"/>
            <a:ext cx="5253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PLAY VIDEO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Video</a:t>
            </a:r>
            <a:r>
              <a:rPr lang="en-US" dirty="0"/>
              <a:t> 3.5: Just Culture and Open </a:t>
            </a:r>
            <a:r>
              <a:rPr lang="en-US" dirty="0" smtClean="0"/>
              <a:t>Communication - </a:t>
            </a:r>
            <a:r>
              <a:rPr lang="en-US" u="sng" dirty="0">
                <a:hlinkClick r:id="rId5"/>
              </a:rPr>
              <a:t>https://youtu.be/WdN-WdWKduU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52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Barriers </a:t>
            </a:r>
            <a:r>
              <a:rPr lang="en-US" dirty="0" smtClean="0"/>
              <a:t>to </a:t>
            </a:r>
            <a:r>
              <a:rPr lang="en-US" dirty="0"/>
              <a:t>Staff </a:t>
            </a:r>
            <a:r>
              <a:rPr lang="en-US" dirty="0" smtClean="0"/>
              <a:t>Empowerment</a:t>
            </a:r>
            <a:r>
              <a:rPr lang="en-US" baseline="30000" dirty="0" smtClean="0"/>
              <a:t>10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Lack of senior leader support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Lack of resources</a:t>
            </a:r>
            <a:endParaRPr lang="en-US" dirty="0"/>
          </a:p>
          <a:p>
            <a:pPr>
              <a:spcAft>
                <a:spcPts val="1200"/>
              </a:spcAft>
            </a:pPr>
            <a:r>
              <a:rPr lang="en-US" dirty="0"/>
              <a:t>Poor teamwork and support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Stagnation and loss of </a:t>
            </a:r>
            <a:r>
              <a:rPr lang="en-US" dirty="0"/>
              <a:t>momentum for </a:t>
            </a:r>
            <a:r>
              <a:rPr lang="en-US" dirty="0" smtClean="0"/>
              <a:t>change</a:t>
            </a:r>
            <a:endParaRPr lang="en-US" dirty="0"/>
          </a:p>
          <a:p>
            <a:pPr>
              <a:spcAft>
                <a:spcPts val="1200"/>
              </a:spcAft>
            </a:pPr>
            <a:r>
              <a:rPr lang="en-US" dirty="0"/>
              <a:t>Staff </a:t>
            </a:r>
            <a:r>
              <a:rPr lang="en-US" dirty="0" smtClean="0"/>
              <a:t>turnover</a:t>
            </a:r>
            <a:endParaRPr lang="en-US" dirty="0"/>
          </a:p>
          <a:p>
            <a:pPr>
              <a:spcAft>
                <a:spcPts val="1200"/>
              </a:spcAft>
            </a:pPr>
            <a:r>
              <a:rPr lang="en-US" dirty="0" smtClean="0"/>
              <a:t>Punitive </a:t>
            </a:r>
            <a:r>
              <a:rPr lang="en-US" dirty="0"/>
              <a:t>response to error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z="9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AHRQ Safety Program for Long-Term Care: HAIs/CAUTI  </a:t>
            </a:r>
          </a:p>
          <a:p>
            <a:r>
              <a:rPr lang="en-US" sz="9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Long-Term Care Safety </a:t>
            </a: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Modules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Staff Empowerment</a:t>
            </a:r>
            <a:r>
              <a:rPr lang="en-US" dirty="0" smtClean="0">
                <a:solidFill>
                  <a:schemeClr val="bg1"/>
                </a:solidFill>
              </a:rPr>
              <a:t> | </a:t>
            </a:r>
            <a:fld id="{8EF409E7-657B-C641-B18B-DE036CCA4C92}" type="slidenum">
              <a:rPr smtClean="0"/>
              <a:pPr/>
              <a:t>26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0364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Key Concepts </a:t>
            </a:r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fontAlgn="ctr">
              <a:spcAft>
                <a:spcPts val="1200"/>
              </a:spcAft>
            </a:pPr>
            <a:r>
              <a:rPr lang="en-US" dirty="0" smtClean="0"/>
              <a:t>Empowerment </a:t>
            </a:r>
            <a:r>
              <a:rPr lang="en-US" dirty="0"/>
              <a:t>of </a:t>
            </a:r>
            <a:r>
              <a:rPr lang="en-US" dirty="0" smtClean="0"/>
              <a:t>frontline </a:t>
            </a:r>
            <a:r>
              <a:rPr lang="en-US" dirty="0"/>
              <a:t>staff contributes to lower staff turnover and </a:t>
            </a:r>
            <a:r>
              <a:rPr lang="en-US" dirty="0" smtClean="0"/>
              <a:t>higher </a:t>
            </a:r>
            <a:r>
              <a:rPr lang="en-US" dirty="0"/>
              <a:t>job satisfaction, which </a:t>
            </a:r>
            <a:r>
              <a:rPr lang="en-US" dirty="0" smtClean="0"/>
              <a:t>increases </a:t>
            </a:r>
            <a:r>
              <a:rPr lang="en-US" dirty="0"/>
              <a:t>resident satisfaction and </a:t>
            </a:r>
            <a:r>
              <a:rPr lang="en-US" dirty="0" smtClean="0"/>
              <a:t>safety</a:t>
            </a:r>
          </a:p>
          <a:p>
            <a:pPr fontAlgn="ctr">
              <a:spcAft>
                <a:spcPts val="1200"/>
              </a:spcAft>
            </a:pPr>
            <a:r>
              <a:rPr lang="en-US" dirty="0" smtClean="0"/>
              <a:t>Key </a:t>
            </a:r>
            <a:r>
              <a:rPr lang="en-US" dirty="0"/>
              <a:t>factors influencing an empowered </a:t>
            </a:r>
            <a:r>
              <a:rPr lang="en-US" dirty="0" smtClean="0"/>
              <a:t>staff</a:t>
            </a:r>
          </a:p>
          <a:p>
            <a:pPr lvl="1" fontAlgn="ctr">
              <a:spcAft>
                <a:spcPts val="1200"/>
              </a:spcAft>
            </a:pPr>
            <a:r>
              <a:rPr lang="en-US" dirty="0" smtClean="0"/>
              <a:t>Structures </a:t>
            </a:r>
            <a:r>
              <a:rPr lang="en-US" dirty="0"/>
              <a:t>for advancement opportunities</a:t>
            </a:r>
          </a:p>
          <a:p>
            <a:pPr lvl="1" fontAlgn="ctr">
              <a:spcAft>
                <a:spcPts val="1200"/>
              </a:spcAft>
            </a:pPr>
            <a:r>
              <a:rPr lang="en-US" dirty="0"/>
              <a:t>Awareness of staff </a:t>
            </a:r>
            <a:r>
              <a:rPr lang="en-US" dirty="0" smtClean="0"/>
              <a:t>contributions</a:t>
            </a:r>
            <a:endParaRPr lang="en-US" dirty="0"/>
          </a:p>
          <a:p>
            <a:pPr lvl="1" fontAlgn="ctr">
              <a:spcAft>
                <a:spcPts val="1200"/>
              </a:spcAft>
            </a:pPr>
            <a:r>
              <a:rPr lang="en-US" dirty="0"/>
              <a:t>Access to resources, information, and </a:t>
            </a:r>
            <a:r>
              <a:rPr lang="en-US" dirty="0" smtClean="0"/>
              <a:t>support</a:t>
            </a:r>
            <a:endParaRPr lang="en-US" dirty="0"/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z="9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AHRQ Safety Program for Long-Term Care: HAIs/CAUTI  </a:t>
            </a:r>
          </a:p>
          <a:p>
            <a:r>
              <a:rPr lang="en-US" sz="9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Long-Term Care Safety </a:t>
            </a: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Modules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Staff Empowerment</a:t>
            </a:r>
            <a:r>
              <a:rPr lang="en-US" dirty="0" smtClean="0">
                <a:solidFill>
                  <a:schemeClr val="bg1"/>
                </a:solidFill>
              </a:rPr>
              <a:t> | </a:t>
            </a:r>
            <a:fld id="{8EF409E7-657B-C641-B18B-DE036CCA4C92}" type="slidenum">
              <a:rPr smtClean="0"/>
              <a:pPr/>
              <a:t>27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920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9469"/>
            <a:ext cx="8229600" cy="5415272"/>
          </a:xfrm>
        </p:spPr>
        <p:txBody>
          <a:bodyPr>
            <a:normAutofit fontScale="47500" lnSpcReduction="20000"/>
          </a:bodyPr>
          <a:lstStyle/>
          <a:p>
            <a:pPr marL="514350" indent="-514350">
              <a:lnSpc>
                <a:spcPct val="120000"/>
              </a:lnSpc>
              <a:spcBef>
                <a:spcPts val="480"/>
              </a:spcBef>
              <a:spcAft>
                <a:spcPts val="600"/>
              </a:spcAft>
              <a:buClrTx/>
              <a:buFont typeface="+mj-lt"/>
              <a:buAutoNum type="arabicPeriod"/>
            </a:pPr>
            <a:r>
              <a:rPr lang="en-US" sz="3400" dirty="0" smtClean="0"/>
              <a:t>Laschinger, HKS and Read, E. The influence of nursing unit empowerment and social capital on unit effectiveness and nurse perceptions of patient care quality. Journal of Nursing Administration. 2014;44(6):347-352.</a:t>
            </a:r>
          </a:p>
          <a:p>
            <a:pPr marL="514350" indent="-514350">
              <a:lnSpc>
                <a:spcPct val="120000"/>
              </a:lnSpc>
              <a:spcAft>
                <a:spcPts val="600"/>
              </a:spcAft>
              <a:buClrTx/>
              <a:buFont typeface="+mj-lt"/>
              <a:buAutoNum type="arabicPeriod"/>
            </a:pPr>
            <a:r>
              <a:rPr lang="en-US" sz="3400" dirty="0" smtClean="0"/>
              <a:t>Brannon D,  Mor V</a:t>
            </a:r>
            <a:r>
              <a:rPr lang="en-US" sz="3400" dirty="0"/>
              <a:t>.</a:t>
            </a:r>
            <a:r>
              <a:rPr lang="en-US" sz="3400" dirty="0" smtClean="0"/>
              <a:t> Nurse aide empowerment strategies and staff stability: Effects on nursing home resident outcomes. </a:t>
            </a:r>
            <a:r>
              <a:rPr lang="en-US" sz="3400" dirty="0"/>
              <a:t>The </a:t>
            </a:r>
            <a:r>
              <a:rPr lang="en-US" sz="3400" dirty="0" smtClean="0"/>
              <a:t>Gerontologist. 2005;45(3):309-317.</a:t>
            </a:r>
          </a:p>
          <a:p>
            <a:pPr marL="514350" indent="-514350">
              <a:lnSpc>
                <a:spcPct val="120000"/>
              </a:lnSpc>
              <a:spcAft>
                <a:spcPts val="600"/>
              </a:spcAft>
              <a:buClrTx/>
              <a:buFont typeface="+mj-lt"/>
              <a:buAutoNum type="arabicPeriod"/>
            </a:pPr>
            <a:r>
              <a:rPr lang="en-US" sz="3400" dirty="0" smtClean="0"/>
              <a:t>Bowers </a:t>
            </a:r>
            <a:r>
              <a:rPr lang="en-US" sz="3400" dirty="0"/>
              <a:t>N, Nolet K, </a:t>
            </a:r>
            <a:r>
              <a:rPr lang="en-US" sz="3400" dirty="0" smtClean="0"/>
              <a:t>Roberts </a:t>
            </a:r>
            <a:r>
              <a:rPr lang="en-US" sz="3400" dirty="0"/>
              <a:t>E, et al. Implementing Change in Long-Term Care: A Practical Guide to Transformation. University </a:t>
            </a:r>
            <a:r>
              <a:rPr lang="en-US" sz="3400" dirty="0" smtClean="0"/>
              <a:t>of Wisconsin–Madison</a:t>
            </a:r>
            <a:r>
              <a:rPr lang="en-US" sz="3400" dirty="0"/>
              <a:t>, School of Nursing; </a:t>
            </a:r>
            <a:r>
              <a:rPr lang="en-US" sz="3400" dirty="0" smtClean="0"/>
              <a:t>2007. </a:t>
            </a:r>
            <a:r>
              <a:rPr lang="en-US" sz="3400" dirty="0" smtClean="0">
                <a:hlinkClick r:id="rId3"/>
              </a:rPr>
              <a:t>https</a:t>
            </a:r>
            <a:r>
              <a:rPr lang="en-US" sz="3400" dirty="0">
                <a:hlinkClick r:id="rId3"/>
              </a:rPr>
              <a:t>://www.nhqualitycampaign.org/files/Implementation_Manual_Part_1_Attachments_1_and_2.pdf</a:t>
            </a:r>
            <a:r>
              <a:rPr lang="en-US" sz="3400" dirty="0" smtClean="0"/>
              <a:t>. </a:t>
            </a:r>
            <a:endParaRPr lang="en-US" sz="3400" dirty="0"/>
          </a:p>
          <a:p>
            <a:pPr marL="514350" indent="-514350">
              <a:lnSpc>
                <a:spcPct val="120000"/>
              </a:lnSpc>
              <a:spcAft>
                <a:spcPts val="600"/>
              </a:spcAft>
              <a:buClrTx/>
              <a:buFont typeface="+mj-lt"/>
              <a:buAutoNum type="arabicPeriod"/>
            </a:pPr>
            <a:r>
              <a:rPr lang="en-US" sz="3400" dirty="0" smtClean="0"/>
              <a:t>Cready C, Yeatts D, Gosdin M</a:t>
            </a:r>
            <a:r>
              <a:rPr lang="en-US" sz="3400" dirty="0"/>
              <a:t>,</a:t>
            </a:r>
            <a:r>
              <a:rPr lang="en-US" sz="3400" dirty="0" smtClean="0"/>
              <a:t> et al. CNA empowerment: Effects On Job Performance And Work Attitudes. Journal of Gerontological Nursing. 2008;34(3):26-35. </a:t>
            </a:r>
            <a:r>
              <a:rPr lang="en-US" sz="3400" dirty="0" smtClean="0">
                <a:hlinkClick r:id="rId4"/>
              </a:rPr>
              <a:t>http://www.commonwealthfund.org/Publications/In-the-Literature/2007/Nov/Consequences-of-Empowered-CNA-Teams-in-Nursing-Home-Settings--A-Longitudinal-Assessment.aspx</a:t>
            </a:r>
            <a:r>
              <a:rPr lang="en-US" sz="3400" dirty="0" smtClean="0"/>
              <a:t>.</a:t>
            </a:r>
          </a:p>
          <a:p>
            <a:pPr marL="514350" indent="-514350">
              <a:lnSpc>
                <a:spcPct val="120000"/>
              </a:lnSpc>
              <a:spcAft>
                <a:spcPts val="600"/>
              </a:spcAft>
              <a:buClrTx/>
              <a:buFont typeface="+mj-lt"/>
              <a:buAutoNum type="arabicPeriod"/>
            </a:pPr>
            <a:r>
              <a:rPr lang="en-US" sz="3400" dirty="0" smtClean="0"/>
              <a:t>Harris-Kojetin L, Brannon D, Barry T, et al. Measuring Long-Term Care Work: A Guide to Selected Instruments To Examine Direct Care Worker Experiences and Outcomes. Washington, D.C.: U.S. </a:t>
            </a:r>
            <a:r>
              <a:rPr lang="en-US" sz="3400" dirty="0"/>
              <a:t>Department of Health &amp; Human Services, </a:t>
            </a:r>
            <a:r>
              <a:rPr lang="en-US" sz="3400" dirty="0" smtClean="0"/>
              <a:t>U.S. </a:t>
            </a:r>
            <a:r>
              <a:rPr lang="en-US" sz="3400" dirty="0"/>
              <a:t>Department of Labor; 2005. </a:t>
            </a:r>
            <a:r>
              <a:rPr lang="en-US" sz="3400" dirty="0">
                <a:hlinkClick r:id="rId5"/>
              </a:rPr>
              <a:t>http://</a:t>
            </a:r>
            <a:r>
              <a:rPr lang="en-US" sz="3400" dirty="0" smtClean="0">
                <a:hlinkClick r:id="rId5"/>
              </a:rPr>
              <a:t>aspe.hhs.gov/sites/default/files/pdf/73236/dcwguide.pdf</a:t>
            </a:r>
            <a:r>
              <a:rPr lang="en-US" sz="3400" dirty="0" smtClean="0"/>
              <a:t>.</a:t>
            </a:r>
            <a:endParaRPr lang="en-US" sz="3400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z="9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AHRQ Safety Program for Long-Term Care: HAIs/CAUTI  </a:t>
            </a:r>
          </a:p>
          <a:p>
            <a:r>
              <a:rPr lang="en-US" sz="9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Long-Term Care Safety </a:t>
            </a: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Modules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Staff Empowerment</a:t>
            </a:r>
            <a:r>
              <a:rPr lang="en-US" dirty="0" smtClean="0">
                <a:solidFill>
                  <a:schemeClr val="bg1"/>
                </a:solidFill>
              </a:rPr>
              <a:t> | </a:t>
            </a:r>
            <a:fld id="{8EF409E7-657B-C641-B18B-DE036CCA4C92}" type="slidenum">
              <a:rPr smtClean="0"/>
              <a:pPr/>
              <a:t>28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7290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4077"/>
            <a:ext cx="7886700" cy="5029860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00000"/>
              </a:lnSpc>
              <a:spcAft>
                <a:spcPts val="600"/>
              </a:spcAft>
              <a:buClrTx/>
              <a:buFont typeface="+mj-lt"/>
              <a:buAutoNum type="arabicPeriod" startAt="6"/>
            </a:pPr>
            <a:r>
              <a:rPr lang="en-US" sz="1600" dirty="0" smtClean="0"/>
              <a:t>Kolus K. Mather Pavilion – Staff Empowerment Yields Quality Improvement. Long-Term Living. 2010;59(9):20. </a:t>
            </a:r>
            <a:r>
              <a:rPr lang="en-US" sz="1600" dirty="0" smtClean="0">
                <a:hlinkClick r:id="rId3"/>
              </a:rPr>
              <a:t>http://matherlifeways.com/wp-content/uploads/2012/05/FINAL.pdf</a:t>
            </a:r>
            <a:r>
              <a:rPr lang="en-US" sz="1600" dirty="0" smtClean="0"/>
              <a:t>. </a:t>
            </a:r>
          </a:p>
          <a:p>
            <a:pPr marL="514350" indent="-514350">
              <a:lnSpc>
                <a:spcPct val="100000"/>
              </a:lnSpc>
              <a:spcAft>
                <a:spcPts val="600"/>
              </a:spcAft>
              <a:buClrTx/>
              <a:buFont typeface="+mj-lt"/>
              <a:buAutoNum type="arabicPeriod" startAt="6"/>
            </a:pPr>
            <a:r>
              <a:rPr lang="en-US" sz="1600" dirty="0" smtClean="0"/>
              <a:t>Hamann DJ</a:t>
            </a:r>
            <a:r>
              <a:rPr lang="en-US" sz="1600" dirty="0"/>
              <a:t>. </a:t>
            </a:r>
            <a:r>
              <a:rPr lang="en-US" sz="1600" dirty="0" smtClean="0"/>
              <a:t>Does </a:t>
            </a:r>
            <a:r>
              <a:rPr lang="en-US" sz="1600" dirty="0"/>
              <a:t>Empowering Resident Families or Nursing Home Employees in Decision Making Improve Service </a:t>
            </a:r>
            <a:r>
              <a:rPr lang="en-US" sz="1600" dirty="0" smtClean="0"/>
              <a:t>Quality? Journal </a:t>
            </a:r>
            <a:r>
              <a:rPr lang="en-US" sz="1600" dirty="0"/>
              <a:t>of Applied </a:t>
            </a:r>
            <a:r>
              <a:rPr lang="en-US" sz="1600" dirty="0" smtClean="0"/>
              <a:t>Gerontology</a:t>
            </a:r>
            <a:r>
              <a:rPr lang="en-US" sz="1600" dirty="0"/>
              <a:t>.</a:t>
            </a:r>
            <a:r>
              <a:rPr lang="en-US" sz="1600" dirty="0" smtClean="0"/>
              <a:t> 2014;33(5</a:t>
            </a:r>
            <a:r>
              <a:rPr lang="en-US" sz="1600" dirty="0"/>
              <a:t>):603-23</a:t>
            </a:r>
            <a:endParaRPr lang="en-US" sz="1600" dirty="0" smtClean="0"/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+mj-lt"/>
              <a:buAutoNum type="arabicPeriod" startAt="6"/>
              <a:defRPr/>
            </a:pPr>
            <a:r>
              <a:rPr lang="en-US" sz="1600" dirty="0"/>
              <a:t>Griffith S. Just Culture, Healthcare Services Overview. Outcome Engineering; 2012. </a:t>
            </a:r>
            <a:r>
              <a:rPr lang="en-US" sz="1600" dirty="0">
                <a:hlinkClick r:id="rId4"/>
              </a:rPr>
              <a:t>https://</a:t>
            </a:r>
            <a:r>
              <a:rPr lang="en-US" sz="1600" dirty="0" smtClean="0">
                <a:hlinkClick r:id="rId4"/>
              </a:rPr>
              <a:t>store.justculture.org/wp-content/uploads/flipbooks/healthcare/healthcare.html</a:t>
            </a:r>
            <a:endParaRPr lang="en-US" sz="1600" dirty="0" smtClean="0"/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+mj-lt"/>
              <a:buAutoNum type="arabicPeriod" startAt="6"/>
              <a:defRPr/>
            </a:pPr>
            <a:r>
              <a:rPr lang="en-US" sz="1600" dirty="0" smtClean="0"/>
              <a:t>CUSP </a:t>
            </a:r>
            <a:r>
              <a:rPr lang="en-US" sz="1600" dirty="0"/>
              <a:t>Toolkit. Rockville, MD: Agency for Healthcare Research and </a:t>
            </a:r>
            <a:r>
              <a:rPr lang="en-US" sz="1600" dirty="0" smtClean="0"/>
              <a:t>Quality; December 2012</a:t>
            </a:r>
            <a:r>
              <a:rPr lang="en-US" sz="1600" dirty="0"/>
              <a:t>. </a:t>
            </a:r>
            <a:r>
              <a:rPr lang="en-US" sz="1600" dirty="0">
                <a:hlinkClick r:id="rId5"/>
              </a:rPr>
              <a:t>http://</a:t>
            </a:r>
            <a:r>
              <a:rPr lang="en-US" sz="1600" dirty="0" smtClean="0">
                <a:hlinkClick r:id="rId5"/>
              </a:rPr>
              <a:t>www.ahrq.gov/professionals/education/curriculum-tools/cusptoolkit/toolkit/index.html</a:t>
            </a:r>
            <a:r>
              <a:rPr lang="en-US" sz="1600" dirty="0" smtClean="0"/>
              <a:t>. 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+mj-lt"/>
              <a:buAutoNum type="arabicPeriod" startAt="6"/>
              <a:defRPr/>
            </a:pPr>
            <a:r>
              <a:rPr lang="en-US" sz="1600" dirty="0" smtClean="0"/>
              <a:t>TeamSTEPPS </a:t>
            </a:r>
            <a:r>
              <a:rPr lang="en-US" sz="1600" dirty="0"/>
              <a:t>Long-Term </a:t>
            </a:r>
            <a:r>
              <a:rPr lang="en-US" sz="1600" dirty="0" smtClean="0"/>
              <a:t>Care Toolkit</a:t>
            </a:r>
            <a:r>
              <a:rPr lang="en-US" sz="1600" dirty="0"/>
              <a:t>. Rockville, MD. Agency for Healthcare Research and </a:t>
            </a:r>
            <a:r>
              <a:rPr lang="en-US" sz="1600" dirty="0" smtClean="0"/>
              <a:t>Quality; October 2012</a:t>
            </a:r>
            <a:r>
              <a:rPr lang="en-US" sz="1600" dirty="0"/>
              <a:t>. </a:t>
            </a:r>
            <a:r>
              <a:rPr lang="en-US" sz="1600" dirty="0" smtClean="0">
                <a:hlinkClick r:id="rId6"/>
              </a:rPr>
              <a:t>http</a:t>
            </a:r>
            <a:r>
              <a:rPr lang="en-US" sz="1600" dirty="0">
                <a:hlinkClick r:id="rId6"/>
              </a:rPr>
              <a:t>://</a:t>
            </a:r>
            <a:r>
              <a:rPr lang="en-US" sz="1600" dirty="0" smtClean="0">
                <a:hlinkClick r:id="rId6"/>
              </a:rPr>
              <a:t>www.ahrq.gov/professionals/education/curriculum-tools/teamstepps/longtermcare/scenarios/index.html</a:t>
            </a:r>
            <a:r>
              <a:rPr lang="en-US" sz="1600" dirty="0" smtClean="0"/>
              <a:t>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z="9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AHRQ Safety Program for Long-Term Care: HAIs/CAUTI  Long-Term Care Safety </a:t>
            </a: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Modules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Staff Empowerment</a:t>
            </a:r>
            <a:r>
              <a:rPr lang="en-US" dirty="0" smtClean="0">
                <a:solidFill>
                  <a:schemeClr val="bg1"/>
                </a:solidFill>
              </a:rPr>
              <a:t> | </a:t>
            </a:r>
            <a:fld id="{8EF409E7-657B-C641-B18B-DE036CCA4C92}" type="slidenum">
              <a:rPr smtClean="0"/>
              <a:pPr/>
              <a:t>29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5553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What Is Staff Empowerment?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Ability to independently make decisions</a:t>
            </a:r>
          </a:p>
          <a:p>
            <a:r>
              <a:rPr lang="en-US" dirty="0" smtClean="0"/>
              <a:t>“Access to support, resources, information, and opportunities to learn and grow”</a:t>
            </a:r>
            <a:r>
              <a:rPr lang="en-US" baseline="30000" dirty="0" smtClean="0"/>
              <a:t>1</a:t>
            </a:r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z="9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AHRQ Safety Program for Long-Term Care: HAIs/CAUTI </a:t>
            </a:r>
          </a:p>
          <a:p>
            <a:r>
              <a:rPr lang="en-US" sz="9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Long-Term Care Safety </a:t>
            </a: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Modules 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Staff Empowerment</a:t>
            </a:r>
            <a:r>
              <a:rPr lang="en-US" dirty="0" smtClean="0">
                <a:solidFill>
                  <a:schemeClr val="bg1"/>
                </a:solidFill>
              </a:rPr>
              <a:t> | </a:t>
            </a:r>
            <a:fld id="{8EF409E7-657B-C641-B18B-DE036CCA4C92}" type="slidenum">
              <a:rPr smtClean="0"/>
              <a:pPr/>
              <a:t>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6963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-95002" y="106878"/>
            <a:ext cx="9334004" cy="546266"/>
          </a:xfrm>
        </p:spPr>
        <p:txBody>
          <a:bodyPr>
            <a:noAutofit/>
          </a:bodyPr>
          <a:lstStyle/>
          <a:p>
            <a:r>
              <a:rPr lang="en-US" sz="3200" dirty="0" smtClean="0"/>
              <a:t>Organizational Factors for Staff Empowerment</a:t>
            </a:r>
            <a:r>
              <a:rPr lang="en-US" sz="3200" baseline="30000" dirty="0" smtClean="0"/>
              <a:t>2-4</a:t>
            </a:r>
            <a:endParaRPr lang="en-US" sz="32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017594"/>
            <a:ext cx="8229600" cy="5035138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Structures for advancement opportunities</a:t>
            </a:r>
          </a:p>
          <a:p>
            <a:pPr>
              <a:spcAft>
                <a:spcPts val="1200"/>
              </a:spcAft>
            </a:pPr>
            <a:r>
              <a:rPr lang="en-US" dirty="0"/>
              <a:t>Awareness of </a:t>
            </a:r>
            <a:r>
              <a:rPr lang="en-US" dirty="0" smtClean="0"/>
              <a:t>staff contributions</a:t>
            </a:r>
            <a:endParaRPr lang="en-US" dirty="0"/>
          </a:p>
          <a:p>
            <a:pPr>
              <a:spcAft>
                <a:spcPts val="1200"/>
              </a:spcAft>
            </a:pPr>
            <a:r>
              <a:rPr lang="en-US" dirty="0"/>
              <a:t>Access to resources, information, and support</a:t>
            </a:r>
          </a:p>
          <a:p>
            <a:endParaRPr lang="en-US" dirty="0"/>
          </a:p>
        </p:txBody>
      </p:sp>
      <p:pic>
        <p:nvPicPr>
          <p:cNvPr id="5" name="Picture 4" descr="image of staff looking at a tabl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200" y="3270253"/>
            <a:ext cx="3810824" cy="320674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Staff Empowerment</a:t>
            </a:r>
            <a:r>
              <a:rPr lang="en-US" dirty="0" smtClean="0">
                <a:solidFill>
                  <a:schemeClr val="bg1"/>
                </a:solidFill>
              </a:rPr>
              <a:t> | </a:t>
            </a:r>
            <a:fld id="{8EF409E7-657B-C641-B18B-DE036CCA4C92}" type="slidenum">
              <a:rPr smtClean="0"/>
              <a:pPr/>
              <a:t>4</a:t>
            </a:fld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z="9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AHRQ Safety Program for Long-Term Care: HAIs/CAUTI </a:t>
            </a:r>
          </a:p>
          <a:p>
            <a:r>
              <a:rPr lang="en-US" sz="9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Long-Term Care Safety </a:t>
            </a: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Modules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1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629" y="118753"/>
            <a:ext cx="8799615" cy="54626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Staff Empowerment Assessment Tools</a:t>
            </a:r>
            <a:r>
              <a:rPr lang="en-US" baseline="30000" dirty="0" smtClean="0"/>
              <a:t>3,5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>
                <a:hlinkClick r:id="rId3"/>
              </a:rPr>
              <a:t>HHS Report - Measuring </a:t>
            </a:r>
            <a:r>
              <a:rPr lang="en-US" dirty="0">
                <a:hlinkClick r:id="rId3"/>
              </a:rPr>
              <a:t>Long-Term Care Work: A Guide to Selected Instruments to Examine Direct Care Worker Experiences and Outcomes</a:t>
            </a:r>
            <a:endParaRPr lang="en-US" dirty="0" smtClean="0"/>
          </a:p>
          <a:p>
            <a:pPr>
              <a:spcAft>
                <a:spcPts val="1200"/>
              </a:spcAft>
            </a:pPr>
            <a:r>
              <a:rPr lang="en-US" dirty="0" smtClean="0"/>
              <a:t>Conditions </a:t>
            </a:r>
            <a:r>
              <a:rPr lang="en-US" dirty="0"/>
              <a:t>for Work Effectiveness Questionnaire </a:t>
            </a:r>
            <a:endParaRPr lang="en-US" dirty="0" smtClean="0"/>
          </a:p>
          <a:p>
            <a:pPr>
              <a:spcAft>
                <a:spcPts val="1200"/>
              </a:spcAft>
            </a:pPr>
            <a:r>
              <a:rPr lang="en-US" dirty="0" smtClean="0"/>
              <a:t>Perception </a:t>
            </a:r>
            <a:r>
              <a:rPr lang="en-US" dirty="0"/>
              <a:t>of </a:t>
            </a:r>
            <a:r>
              <a:rPr lang="en-US" dirty="0" smtClean="0"/>
              <a:t>Empowerment </a:t>
            </a:r>
            <a:r>
              <a:rPr lang="en-US" dirty="0"/>
              <a:t>Instrument (PEI)</a:t>
            </a:r>
          </a:p>
          <a:p>
            <a:pPr>
              <a:spcAft>
                <a:spcPts val="1200"/>
              </a:spcAft>
            </a:pPr>
            <a:r>
              <a:rPr lang="en-US" dirty="0"/>
              <a:t>Psychological Empowerment Instrument</a:t>
            </a:r>
          </a:p>
          <a:p>
            <a:pPr>
              <a:spcAft>
                <a:spcPts val="1200"/>
              </a:spcAft>
            </a:pPr>
            <a:r>
              <a:rPr lang="en-US" dirty="0"/>
              <a:t>Yeatts and Cready Dimensions of Empowerment Measure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z="9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AHRQ Safety Program for Long-Term Care: HAIs/CAUTI  </a:t>
            </a:r>
          </a:p>
          <a:p>
            <a:r>
              <a:rPr lang="en-US" sz="9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Long-Term Care Safety </a:t>
            </a: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Modules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Staff Empowerment</a:t>
            </a:r>
            <a:r>
              <a:rPr lang="en-US" dirty="0" smtClean="0">
                <a:solidFill>
                  <a:schemeClr val="bg1"/>
                </a:solidFill>
              </a:rPr>
              <a:t> | </a:t>
            </a:r>
            <a:fld id="{8EF409E7-657B-C641-B18B-DE036CCA4C92}" type="slidenum">
              <a:rPr smtClean="0"/>
              <a:pPr/>
              <a:t>5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9045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223" y="118753"/>
            <a:ext cx="8814391" cy="546266"/>
          </a:xfrm>
        </p:spPr>
        <p:txBody>
          <a:bodyPr>
            <a:normAutofit fontScale="90000"/>
          </a:bodyPr>
          <a:lstStyle/>
          <a:p>
            <a:r>
              <a:rPr lang="en-US" dirty="0"/>
              <a:t>Psychological Empowerment </a:t>
            </a:r>
            <a:r>
              <a:rPr lang="en-US" dirty="0" smtClean="0"/>
              <a:t>Instrument</a:t>
            </a:r>
            <a:r>
              <a:rPr lang="en-US" baseline="30000" dirty="0" smtClean="0"/>
              <a:t>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186" y="930344"/>
            <a:ext cx="7796464" cy="440574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Sample questions for measuring competence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endParaRPr lang="en-US" dirty="0" smtClean="0"/>
          </a:p>
          <a:p>
            <a:pPr marL="400050" lvl="1" indent="0">
              <a:spcAft>
                <a:spcPts val="1200"/>
              </a:spcAft>
              <a:buNone/>
            </a:pPr>
            <a:r>
              <a:rPr lang="en-US" sz="3200" dirty="0" smtClean="0"/>
              <a:t>How </a:t>
            </a:r>
            <a:r>
              <a:rPr lang="en-US" sz="3200" dirty="0"/>
              <a:t>strongly do you agree or disagree with these statements?</a:t>
            </a:r>
          </a:p>
          <a:p>
            <a:pPr marL="1314450" lvl="2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3200" dirty="0" smtClean="0"/>
              <a:t>I </a:t>
            </a:r>
            <a:r>
              <a:rPr lang="en-US" sz="3200" dirty="0"/>
              <a:t>am confident about my ability to do my job. </a:t>
            </a:r>
          </a:p>
          <a:p>
            <a:pPr marL="1314450" lvl="2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3200" dirty="0" smtClean="0"/>
              <a:t>I </a:t>
            </a:r>
            <a:r>
              <a:rPr lang="en-US" sz="3200" dirty="0"/>
              <a:t>am self-assured about my capability to perform my work. </a:t>
            </a:r>
          </a:p>
          <a:p>
            <a:pPr marL="1314450" lvl="2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3200" dirty="0" smtClean="0"/>
              <a:t>I </a:t>
            </a:r>
            <a:r>
              <a:rPr lang="en-US" sz="3200" dirty="0"/>
              <a:t>have mastered the skills necessary for my job.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 descr="image indicating exercise questions on the slid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23" y="4706799"/>
            <a:ext cx="1789227" cy="1789227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z="9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AHRQ Safety Program for Long-Term Care: HAIs/CAUTI  </a:t>
            </a:r>
          </a:p>
          <a:p>
            <a:r>
              <a:rPr lang="en-US" sz="9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Long-Term Care Safety </a:t>
            </a: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Modules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Staff Empowerment</a:t>
            </a:r>
            <a:r>
              <a:rPr lang="en-US" dirty="0" smtClean="0">
                <a:solidFill>
                  <a:schemeClr val="bg1"/>
                </a:solidFill>
              </a:rPr>
              <a:t> | </a:t>
            </a:r>
            <a:fld id="{8EF409E7-657B-C641-B18B-DE036CCA4C92}" type="slidenum">
              <a:rPr smtClean="0"/>
              <a:pPr/>
              <a:t>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7396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629" y="118753"/>
            <a:ext cx="8918368" cy="54626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Why is Staff Empowerment Important?</a:t>
            </a:r>
            <a:r>
              <a:rPr lang="en-US" baseline="30000" dirty="0" smtClean="0"/>
              <a:t>5,6</a:t>
            </a:r>
            <a:endParaRPr lang="en-US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ctr">
              <a:spcAft>
                <a:spcPts val="1200"/>
              </a:spcAft>
            </a:pPr>
            <a:r>
              <a:rPr lang="en-US" dirty="0" smtClean="0"/>
              <a:t>Higher </a:t>
            </a:r>
            <a:r>
              <a:rPr lang="en-US" dirty="0"/>
              <a:t>staff </a:t>
            </a:r>
            <a:r>
              <a:rPr lang="en-US" dirty="0" smtClean="0"/>
              <a:t>satisfaction</a:t>
            </a:r>
          </a:p>
          <a:p>
            <a:pPr fontAlgn="ctr">
              <a:spcAft>
                <a:spcPts val="1200"/>
              </a:spcAft>
            </a:pPr>
            <a:r>
              <a:rPr lang="en-US" dirty="0"/>
              <a:t>L</a:t>
            </a:r>
            <a:r>
              <a:rPr lang="en-US" dirty="0" smtClean="0"/>
              <a:t>ower turnover</a:t>
            </a:r>
          </a:p>
          <a:p>
            <a:pPr fontAlgn="ctr">
              <a:spcAft>
                <a:spcPts val="1200"/>
              </a:spcAft>
            </a:pPr>
            <a:r>
              <a:rPr lang="en-US" dirty="0"/>
              <a:t>I</a:t>
            </a:r>
            <a:r>
              <a:rPr lang="en-US" dirty="0" smtClean="0"/>
              <a:t>mproved </a:t>
            </a:r>
            <a:r>
              <a:rPr lang="en-US" dirty="0"/>
              <a:t>quality of care for </a:t>
            </a:r>
            <a:r>
              <a:rPr lang="en-US" dirty="0" smtClean="0"/>
              <a:t>residents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z="9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AHRQ Safety Program for Long-Term Care: HAIs/CAUTI  </a:t>
            </a:r>
          </a:p>
          <a:p>
            <a:r>
              <a:rPr lang="en-US" sz="9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Long-Term Care Safety </a:t>
            </a: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Modules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Staff Empowerment</a:t>
            </a:r>
            <a:r>
              <a:rPr lang="en-US" dirty="0" smtClean="0">
                <a:solidFill>
                  <a:schemeClr val="bg1"/>
                </a:solidFill>
              </a:rPr>
              <a:t> | </a:t>
            </a:r>
            <a:fld id="{8EF409E7-657B-C641-B18B-DE036CCA4C92}" type="slidenum">
              <a:rPr smtClean="0"/>
              <a:pPr/>
              <a:t>7</a:t>
            </a:fld>
            <a:endParaRPr dirty="0"/>
          </a:p>
        </p:txBody>
      </p:sp>
      <p:pic>
        <p:nvPicPr>
          <p:cNvPr id="8" name="Picture 7" descr="image of staff with a resident in a wheelchai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65" y="3225707"/>
            <a:ext cx="3933213" cy="327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35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 smtClean="0"/>
              <a:t>Relationship Between Resident Quality of Life and Staff Empowerment</a:t>
            </a:r>
            <a:r>
              <a:rPr lang="en-US" sz="3000" baseline="30000" dirty="0" smtClean="0"/>
              <a:t>7</a:t>
            </a:r>
            <a:endParaRPr lang="en-US" sz="3000" dirty="0"/>
          </a:p>
        </p:txBody>
      </p:sp>
      <p:graphicFrame>
        <p:nvGraphicFramePr>
          <p:cNvPr id="9" name="Content Placeholder 8" descr="Increased staff empowerment leads to increased job satisfaction and lower job turnover, which in turn leads to increased resident satisfaction and perception of care, resulting in a higher quality of care overall. 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4296073"/>
              </p:ext>
            </p:extLst>
          </p:nvPr>
        </p:nvGraphicFramePr>
        <p:xfrm>
          <a:off x="1241945" y="812800"/>
          <a:ext cx="7563387" cy="5858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z="9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AHRQ Safety Program for Long-Term Care: HAIs/CAUTI  </a:t>
            </a:r>
          </a:p>
          <a:p>
            <a:r>
              <a:rPr lang="en-US" sz="9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Long-Term Care Safety </a:t>
            </a: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Modules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Staff Empowerment</a:t>
            </a:r>
            <a:r>
              <a:rPr lang="en-US" dirty="0" smtClean="0">
                <a:solidFill>
                  <a:schemeClr val="bg1"/>
                </a:solidFill>
              </a:rPr>
              <a:t> | </a:t>
            </a:r>
            <a:fld id="{8EF409E7-657B-C641-B18B-DE036CCA4C92}" type="slidenum">
              <a:rPr smtClean="0"/>
              <a:pPr/>
              <a:t>8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091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3091"/>
            <a:ext cx="9144000" cy="861291"/>
          </a:xfrm>
        </p:spPr>
        <p:txBody>
          <a:bodyPr>
            <a:noAutofit/>
          </a:bodyPr>
          <a:lstStyle/>
          <a:p>
            <a:r>
              <a:rPr lang="en-US" sz="3600" dirty="0" smtClean="0"/>
              <a:t>Importance of Empowering Nursing Staff</a:t>
            </a:r>
            <a:r>
              <a:rPr lang="en-US" sz="3600" baseline="30000" dirty="0" smtClean="0"/>
              <a:t>4,7</a:t>
            </a:r>
            <a:endParaRPr lang="en-US" sz="3600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Frontline providers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Increased flow of information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Resident advocates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z="9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AHRQ Safety Program for Long-Term Care: HAIs/CAUTI  </a:t>
            </a:r>
          </a:p>
          <a:p>
            <a:r>
              <a:rPr lang="en-US" sz="9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Long-Term Care Safety </a:t>
            </a: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Modules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Staff Empowerment</a:t>
            </a:r>
            <a:r>
              <a:rPr lang="en-US" dirty="0" smtClean="0">
                <a:solidFill>
                  <a:schemeClr val="bg1"/>
                </a:solidFill>
              </a:rPr>
              <a:t> | </a:t>
            </a:r>
            <a:fld id="{8EF409E7-657B-C641-B18B-DE036CCA4C92}" type="slidenum">
              <a:rPr smtClean="0"/>
              <a:pPr/>
              <a:t>9</a:t>
            </a:fld>
            <a:endParaRPr dirty="0"/>
          </a:p>
        </p:txBody>
      </p:sp>
      <p:pic>
        <p:nvPicPr>
          <p:cNvPr id="8" name="Picture 7" descr="image of staff walk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9474" y="3232466"/>
            <a:ext cx="3254464" cy="283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80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LTC Toolkit_slide master</Template>
  <TotalTime>5261</TotalTime>
  <Words>1275</Words>
  <Application>Microsoft Office PowerPoint</Application>
  <PresentationFormat>On-screen Show (4:3)</PresentationFormat>
  <Paragraphs>246</Paragraphs>
  <Slides>29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Custom Design</vt:lpstr>
      <vt:lpstr>AHRQ Safety Program for Long-Term Care: HAIs/CAUTI Long-Term Care Safety Modules</vt:lpstr>
      <vt:lpstr>Objectives</vt:lpstr>
      <vt:lpstr>What Is Staff Empowerment?</vt:lpstr>
      <vt:lpstr>Organizational Factors for Staff Empowerment2-4</vt:lpstr>
      <vt:lpstr>Staff Empowerment Assessment Tools3,5</vt:lpstr>
      <vt:lpstr>Psychological Empowerment Instrument5</vt:lpstr>
      <vt:lpstr>Why is Staff Empowerment Important?5,6</vt:lpstr>
      <vt:lpstr>Relationship Between Resident Quality of Life and Staff Empowerment7</vt:lpstr>
      <vt:lpstr>Importance of Empowering Nursing Staff4,7</vt:lpstr>
      <vt:lpstr>Characteristics of an Empowered Frontline Staff</vt:lpstr>
      <vt:lpstr>Curiosity</vt:lpstr>
      <vt:lpstr>Interest in Improvement</vt:lpstr>
      <vt:lpstr>Knowledge of Nursing Home  Resources and Infrastructure </vt:lpstr>
      <vt:lpstr>What Builds Staff Empowerment?  </vt:lpstr>
      <vt:lpstr>An Empowered Team</vt:lpstr>
      <vt:lpstr>Leader Support and Teams2,4</vt:lpstr>
      <vt:lpstr>Teamwork and Support</vt:lpstr>
      <vt:lpstr>Communication and Information Sharing3</vt:lpstr>
      <vt:lpstr>Open Communication</vt:lpstr>
      <vt:lpstr>Positive Reinforcement3</vt:lpstr>
      <vt:lpstr>Positive Reinforcement</vt:lpstr>
      <vt:lpstr>Confidence⁹</vt:lpstr>
      <vt:lpstr>Collaborative Trust and Confidence</vt:lpstr>
      <vt:lpstr>Just Culture⁸,⁹</vt:lpstr>
      <vt:lpstr>A Just Culture</vt:lpstr>
      <vt:lpstr>Barriers to Staff Empowerment10</vt:lpstr>
      <vt:lpstr>Key Concepts Review</vt:lpstr>
      <vt:lpstr>References</vt:lpstr>
      <vt:lpstr>References</vt:lpstr>
    </vt:vector>
  </TitlesOfParts>
  <Company>AHRQ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 Rolston</dc:creator>
  <cp:lastModifiedBy>Windows User</cp:lastModifiedBy>
  <cp:revision>223</cp:revision>
  <cp:lastPrinted>2014-10-08T20:40:30Z</cp:lastPrinted>
  <dcterms:created xsi:type="dcterms:W3CDTF">2014-04-21T17:24:29Z</dcterms:created>
  <dcterms:modified xsi:type="dcterms:W3CDTF">2017-03-14T01:38:07Z</dcterms:modified>
</cp:coreProperties>
</file>