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266" r:id="rId4"/>
    <p:sldId id="270" r:id="rId5"/>
    <p:sldId id="271" r:id="rId6"/>
    <p:sldId id="312" r:id="rId7"/>
    <p:sldId id="311" r:id="rId8"/>
    <p:sldId id="292" r:id="rId9"/>
    <p:sldId id="278" r:id="rId10"/>
    <p:sldId id="297" r:id="rId11"/>
    <p:sldId id="279" r:id="rId12"/>
    <p:sldId id="280" r:id="rId13"/>
    <p:sldId id="296" r:id="rId14"/>
    <p:sldId id="314" r:id="rId15"/>
    <p:sldId id="291" r:id="rId16"/>
    <p:sldId id="293" r:id="rId17"/>
    <p:sldId id="281" r:id="rId18"/>
    <p:sldId id="309" r:id="rId19"/>
    <p:sldId id="316" r:id="rId20"/>
    <p:sldId id="317" r:id="rId21"/>
    <p:sldId id="319" r:id="rId22"/>
    <p:sldId id="308" r:id="rId23"/>
    <p:sldId id="283" r:id="rId24"/>
    <p:sldId id="282" r:id="rId25"/>
    <p:sldId id="315" r:id="rId26"/>
    <p:sldId id="284" r:id="rId27"/>
    <p:sldId id="299" r:id="rId28"/>
    <p:sldId id="303" r:id="rId29"/>
    <p:sldId id="307" r:id="rId30"/>
    <p:sldId id="304" r:id="rId31"/>
    <p:sldId id="313" r:id="rId32"/>
    <p:sldId id="288" r:id="rId33"/>
    <p:sldId id="28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HS" initials="D" lastIdx="1" clrIdx="0"/>
  <p:cmAuthor id="1" name="Adams, Tina" initials="TA" lastIdx="2" clrIdx="1"/>
  <p:cmAuthor id="2" name="BarbEdson" initials="BSE" lastIdx="2" clrIdx="2"/>
  <p:cmAuthor id="3" name="Windows User" initials="WU" lastIdx="27" clrIdx="3"/>
  <p:cmAuthor id="4" name="Wojcik, Anna" initials="AW" lastIdx="27" clrIdx="4"/>
  <p:cmAuthor id="5" name="Wojcik" initials="W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AC5"/>
    <a:srgbClr val="7AC48C"/>
    <a:srgbClr val="B2D9AB"/>
    <a:srgbClr val="D9F7E1"/>
    <a:srgbClr val="3BD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75224" autoAdjust="0"/>
  </p:normalViewPr>
  <p:slideViewPr>
    <p:cSldViewPr>
      <p:cViewPr varScale="1">
        <p:scale>
          <a:sx n="90" d="100"/>
          <a:sy n="90" d="100"/>
        </p:scale>
        <p:origin x="-23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AD89-BDE7-4BCC-B565-609A2DC304CD}" type="datetimeFigureOut">
              <a:rPr lang="en-US" smtClean="0"/>
              <a:pPr/>
              <a:t>5/17/2017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E16D5-94BD-40BC-82BA-426C75AC04D7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1107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512289-2EF6-4F85-A38F-85CE1BB97B0C}" type="datetimeFigureOut">
              <a:rPr lang="en-US" smtClean="0"/>
              <a:pPr/>
              <a:t>5/17/2017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E243FE-6028-49B7-8F4E-830C3973E61E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24502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solidFill>
                <a:srgbClr val="FF0000"/>
              </a:solidFill>
            </a:endParaRPr>
          </a:p>
          <a:p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7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Video sobre el informe de TeamSTEPPS</a:t>
            </a:r>
          </a:p>
          <a:p>
            <a:r>
              <a:rPr lang="en-US" b="0" baseline="0" dirty="0" smtClean="0"/>
              <a:t>http://www.ahrq.gov/professionals/education/curriculum-tools/teamstepps/longtermcare/video/03brief_ltc/index.html</a:t>
            </a:r>
          </a:p>
          <a:p>
            <a:endParaRPr lang="es-E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3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Video </a:t>
            </a:r>
            <a:r>
              <a:rPr dirty="0" err="1" smtClean="0"/>
              <a:t>sobre</a:t>
            </a:r>
            <a:r>
              <a:rPr dirty="0" smtClean="0"/>
              <a:t> </a:t>
            </a:r>
            <a:r>
              <a:rPr lang="es-MX" dirty="0" smtClean="0"/>
              <a:t>la Reunión de actualización </a:t>
            </a:r>
            <a:r>
              <a:rPr dirty="0" smtClean="0"/>
              <a:t>de TeamSTEPPS</a:t>
            </a:r>
          </a:p>
          <a:p>
            <a:r>
              <a:rPr dirty="0" smtClean="0"/>
              <a:t>http://www.ahrq.gov/professionals/education/curriculum-tools/teamstepps/longtermcare/video/04huddle_ltc/index.html</a:t>
            </a:r>
          </a:p>
          <a:p>
            <a:endParaRPr lang="es-E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7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97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1.4, Herramientas de comunicación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5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>
                <a:solidFill>
                  <a:schemeClr val="tx1"/>
                </a:solidFill>
              </a:rPr>
              <a:t>Video sobre SBAR de TeamSTEPPS</a:t>
            </a:r>
          </a:p>
          <a:p>
            <a:r>
              <a:rPr lang="en-US" b="0" baseline="0" dirty="0" smtClean="0">
                <a:solidFill>
                  <a:srgbClr val="663300"/>
                </a:solidFill>
              </a:rPr>
              <a:t>http://www.ahrq.gov/professionals/education/curriculum-tools/teamstepps/longtermcare/video/13sbar_ltc/index.html</a:t>
            </a:r>
            <a:endParaRPr lang="es-ES" b="0" dirty="0" smtClean="0">
              <a:solidFill>
                <a:srgbClr val="663300"/>
              </a:solidFill>
            </a:endParaRPr>
          </a:p>
          <a:p>
            <a:endParaRPr lang="es-E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82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1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/>
            <a:r>
              <a:rPr lang="en-US" dirty="0" smtClean="0">
                <a:solidFill>
                  <a:srgbClr val="663300"/>
                </a:solidFill>
              </a:rPr>
              <a:t>Video sobre la lista de verificación de TeamSTEPPS</a:t>
            </a:r>
          </a:p>
          <a:p>
            <a:pPr marL="349415" indent="-349415"/>
            <a:r>
              <a:rPr lang="en-US" dirty="0" smtClean="0">
                <a:solidFill>
                  <a:srgbClr val="663300"/>
                </a:solidFill>
              </a:rPr>
              <a:t>http://www.ahrq.gov/professionals/education/curriculum-tools/teamstepps/longtermcare/video/17ipassthebaton_ltc/index.html</a:t>
            </a:r>
          </a:p>
          <a:p>
            <a:pPr marL="758684" indent="-758684"/>
            <a:endParaRPr lang="es-ES" b="1" dirty="0" smtClean="0">
              <a:solidFill>
                <a:srgbClr val="66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7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47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Video sobre CUS de TeamSTEPPS</a:t>
            </a:r>
          </a:p>
          <a:p>
            <a:r>
              <a:rPr dirty="0" smtClean="0"/>
              <a:t>http://www.ahrq.gov/professionals/education/curriculum-tools/teamstepps/longtermcare/video/11cus_sa/index.html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Video sobre DESC de TeamSTEPPS</a:t>
            </a:r>
          </a:p>
          <a:p>
            <a:r>
              <a:rPr dirty="0" smtClean="0"/>
              <a:t>http://www.ahrq.gov/professionals/education/curriculum-tools/teamstepps/longtermcare/video/12descscript_ltc/index.html</a:t>
            </a:r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6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4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9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13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1.2, Comunicación y participación de la familia</a:t>
            </a:r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72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76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03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36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67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12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1.3, Comunicación en acción</a:t>
            </a:r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5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93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6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1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1.1: Comunicación entre el personal</a:t>
            </a:r>
          </a:p>
          <a:p>
            <a:pPr defTabSz="931774">
              <a:defRPr/>
            </a:pPr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3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4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6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1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122245"/>
            <a:ext cx="8763000" cy="1272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sz="2300" dirty="0" smtClean="0"/>
              <a:t/>
            </a:r>
            <a:br>
              <a:rPr lang="es-ES" sz="2300" dirty="0" smtClean="0"/>
            </a:br>
            <a:r>
              <a:rPr kumimoji="0" lang="es-E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Kit de herramientas de seguridad para cuidados a largo plazo</a:t>
            </a: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58000" y="64770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AHRQ Pub. No. 16(17)-0003-03-EF</a:t>
            </a:r>
          </a:p>
          <a:p>
            <a:pPr algn="r"/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Marzo de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3381"/>
            <a:ext cx="8229600" cy="660070"/>
          </a:xfrm>
        </p:spPr>
        <p:txBody>
          <a:bodyPr>
            <a:normAutofit/>
          </a:bodyPr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54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3158"/>
            <a:ext cx="4038600" cy="4903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58"/>
            <a:ext cx="4038600" cy="4903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1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6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655"/>
            <a:ext cx="8229600" cy="517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58001" y="6495926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noProof="0" dirty="0" smtClean="0">
                <a:solidFill>
                  <a:schemeClr val="bg1"/>
                </a:solidFill>
                <a:latin typeface="Arial" panose="020B0604020202020204" pitchFamily="34" charset="0"/>
              </a:rPr>
              <a:t>Trabajo en equipo y comunicación | </a:t>
            </a:r>
            <a:fld id="{D0C9C990-79A9-48BD-8275-246184B5F984}" type="slidenum">
              <a:rPr lang="es-ES" sz="900" noProof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s-ES" noProof="0" dirty="0" smtClean="0"/>
              <a:t> </a:t>
            </a:r>
            <a:endParaRPr lang="es-ES" sz="900" noProof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6" r:id="rId4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lang="en-US" sz="36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video/03brief_ltc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h5vcp5do59dzew7hdq0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hrq.gov/professionals/education/curriculum-tools/teamstepps/longtermcare/video/04huddle_ltc/index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h5vcp5do59dzew7hdq0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e9d7UchmRI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video/13sbar_ltc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video/17ipassthebaton_ltc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tiff"/><Relationship Id="rId4" Type="http://schemas.openxmlformats.org/officeDocument/2006/relationships/hyperlink" Target="http://www.ahrq.gov/professionals/education/curriculum-tools/teamstepps/longtermcare/video/11cus_sa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video/12descscript_ltc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xonar0dfbg845xdl1tm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3gyL_p7FyA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e0jy00perp0q9db9xnh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avAprwMeG0" TargetMode="Externa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scenarios/index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hrq.gov/professionals/education/curriculum-tools/cusptoolkit/toolkit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d6sv78zuy9al42oba4q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eL3woSFbsW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Módulo 4: Trabajo en equipo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5935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Lista de verificación para el informe</a:t>
            </a:r>
            <a:endParaRPr lang="es-E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762001" y="888903"/>
            <a:ext cx="5714999" cy="5301806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sz="2200" dirty="0" smtClean="0"/>
              <a:t>Durante el informe, el equipo debe abordar las siguientes preguntas:</a:t>
            </a:r>
          </a:p>
          <a:p>
            <a:pPr>
              <a:spcAft>
                <a:spcPts val="1200"/>
              </a:spcAft>
            </a:pPr>
            <a:r>
              <a:rPr lang="es-ES" sz="2200" dirty="0" smtClean="0"/>
              <a:t>¿Quiénes forman parte del equipo? </a:t>
            </a:r>
          </a:p>
          <a:p>
            <a:pPr>
              <a:spcAft>
                <a:spcPts val="1200"/>
              </a:spcAft>
            </a:pPr>
            <a:r>
              <a:rPr lang="es-ES" sz="2200" dirty="0" smtClean="0"/>
              <a:t>¿Todos los miembros entienden y aceptan los objetivos? </a:t>
            </a:r>
          </a:p>
          <a:p>
            <a:pPr>
              <a:spcAft>
                <a:spcPts val="1200"/>
              </a:spcAft>
            </a:pPr>
            <a:r>
              <a:rPr lang="es-ES" sz="2200" dirty="0" smtClean="0"/>
              <a:t>¿Se entienden los roles y las responsabilidades? </a:t>
            </a:r>
          </a:p>
          <a:p>
            <a:pPr>
              <a:spcAft>
                <a:spcPts val="1200"/>
              </a:spcAft>
            </a:pPr>
            <a:r>
              <a:rPr lang="es-ES" sz="2200" dirty="0" smtClean="0"/>
              <a:t>¿Cuál es el plan de cuidado? </a:t>
            </a:r>
          </a:p>
          <a:p>
            <a:pPr>
              <a:spcAft>
                <a:spcPts val="1200"/>
              </a:spcAft>
            </a:pPr>
            <a:r>
              <a:rPr lang="es-ES" sz="2200" dirty="0" smtClean="0"/>
              <a:t>¿Quiénes forman parte del personal y cuál es su disponibilidad durante todo el turno? </a:t>
            </a:r>
          </a:p>
          <a:p>
            <a:pPr>
              <a:spcAft>
                <a:spcPts val="1200"/>
              </a:spcAft>
            </a:pPr>
            <a:r>
              <a:rPr lang="es-ES" sz="2200" dirty="0" smtClean="0"/>
              <a:t>¿Cuál es la carga de trabajo entre los integrantes del equipo? </a:t>
            </a:r>
          </a:p>
          <a:p>
            <a:pPr>
              <a:spcAft>
                <a:spcPts val="1200"/>
              </a:spcAft>
            </a:pPr>
            <a:r>
              <a:rPr lang="es-ES" sz="2200" dirty="0" smtClean="0"/>
              <a:t>¿Cuál es la disponibilidad de los recursos? </a:t>
            </a:r>
          </a:p>
        </p:txBody>
      </p:sp>
      <p:pic>
        <p:nvPicPr>
          <p:cNvPr id="4" name="Picture 3" descr="Imagen que indica un video en la diapositiva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1524000"/>
            <a:ext cx="1676400" cy="1676400"/>
          </a:xfrm>
          <a:prstGeom prst="rect">
            <a:avLst/>
          </a:prstGeom>
        </p:spPr>
      </p:pic>
      <p:grpSp>
        <p:nvGrpSpPr>
          <p:cNvPr id="16" name="Group 15" descr="alt=&quot;&quot;"/>
          <p:cNvGrpSpPr/>
          <p:nvPr/>
        </p:nvGrpSpPr>
        <p:grpSpPr>
          <a:xfrm>
            <a:off x="76200" y="5555576"/>
            <a:ext cx="6324600" cy="947431"/>
            <a:chOff x="0" y="5181600"/>
            <a:chExt cx="6456589" cy="1466514"/>
          </a:xfrm>
        </p:grpSpPr>
        <p:pic>
          <p:nvPicPr>
            <p:cNvPr id="17" name="Picture 16" descr="Alt=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8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4114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276600"/>
            <a:ext cx="2808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ideo:</a:t>
            </a:r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www.ahrq.gov/professionals/education/curriculum-tools/teamstepps/longtermcare/video/03brief_ltc/index.html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s-ES" sz="3400" dirty="0" smtClean="0"/>
              <a:t>Para resolver problemas: Reunión de actualización</a:t>
            </a:r>
            <a:endParaRPr lang="es-E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" dirty="0" smtClean="0"/>
              <a:t>Planificación ad hoc (según el caso)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Restablecer la conciencia de la situación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Reforzar los planes ya implementados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Evaluar la necesidad de ajustar el plan</a:t>
            </a:r>
            <a:endParaRPr lang="es-ES" dirty="0"/>
          </a:p>
        </p:txBody>
      </p:sp>
      <p:pic>
        <p:nvPicPr>
          <p:cNvPr id="18" name="Content Placeholder 9" descr="Imagen que indica un video en la diapositiva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9857" y="3962400"/>
            <a:ext cx="1828959" cy="1828959"/>
          </a:xfrm>
          <a:prstGeom prst="rect">
            <a:avLst/>
          </a:prstGeom>
        </p:spPr>
      </p:pic>
      <p:grpSp>
        <p:nvGrpSpPr>
          <p:cNvPr id="15" name="Group 14" descr="alt=&quot;&quot;"/>
          <p:cNvGrpSpPr/>
          <p:nvPr/>
        </p:nvGrpSpPr>
        <p:grpSpPr>
          <a:xfrm>
            <a:off x="76200" y="5555576"/>
            <a:ext cx="6096000" cy="947431"/>
            <a:chOff x="0" y="5181600"/>
            <a:chExt cx="6456589" cy="1466514"/>
          </a:xfrm>
        </p:grpSpPr>
        <p:pic>
          <p:nvPicPr>
            <p:cNvPr id="16" name="Picture 15" descr="Alt=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7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91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324470"/>
            <a:ext cx="44957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ideo: 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www.ahrq.gov/professionals/education/curriculum-tools/teamstepps/longtermcare/video/04huddle_ltc/index.html</a:t>
            </a:r>
            <a:r>
              <a:rPr lang="en-US" sz="1400" dirty="0" smtClean="0"/>
              <a:t>.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60070"/>
          </a:xfrm>
        </p:spPr>
        <p:txBody>
          <a:bodyPr>
            <a:noAutofit/>
          </a:bodyPr>
          <a:lstStyle/>
          <a:p>
            <a:r>
              <a:rPr lang="es-ES" sz="3400" dirty="0" smtClean="0"/>
              <a:t>Para mejorar procesos: Reporte de lo ocurrido</a:t>
            </a:r>
            <a:endParaRPr lang="es-E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" dirty="0" smtClean="0"/>
              <a:t>Brinda la oportunidad para una sesión informal de intercambio de información.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Diseñado para mejorar el desempeño y la eficacia del equipo.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Refuerza los comportamientos positivos demostrados por el equipo.</a:t>
            </a:r>
          </a:p>
        </p:txBody>
      </p:sp>
      <p:grpSp>
        <p:nvGrpSpPr>
          <p:cNvPr id="13" name="Group 12" descr="alt=&quot;&quot;"/>
          <p:cNvGrpSpPr/>
          <p:nvPr/>
        </p:nvGrpSpPr>
        <p:grpSpPr>
          <a:xfrm>
            <a:off x="76200" y="5555576"/>
            <a:ext cx="6248400" cy="947431"/>
            <a:chOff x="0" y="5181600"/>
            <a:chExt cx="6456589" cy="1466514"/>
          </a:xfrm>
        </p:grpSpPr>
        <p:pic>
          <p:nvPicPr>
            <p:cNvPr id="14" name="Picture 13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95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50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60070"/>
          </a:xfrm>
        </p:spPr>
        <p:txBody>
          <a:bodyPr>
            <a:noAutofit/>
          </a:bodyPr>
          <a:lstStyle/>
          <a:p>
            <a:r>
              <a:rPr lang="es-ES" sz="3400" dirty="0" smtClean="0"/>
              <a:t>Lista de verificación para reportar lo ocurrido</a:t>
            </a:r>
            <a:endParaRPr lang="es-E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748" y="1080655"/>
            <a:ext cx="7586051" cy="5177641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dirty="0" smtClean="0"/>
              <a:t>El equipo debe abordar las siguientes preguntas cuando da un parte: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¿La comunicación fue clara?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¿Se entendieron los roles y las responsabilidades?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¿Se mantuvo la conciencia de la situación?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¿La distribución de la carga de trabajo fue equitativa?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¿Se solicitó u ofreció asistencia para las tareas?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¿Se cometieron o evitaron errores?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¿La disponibilidad de los recursos fue adecuada?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¿Salió bien? ¿Hay que cambiar o mejorar?</a:t>
            </a:r>
          </a:p>
          <a:p>
            <a:endParaRPr lang="es-ES" dirty="0"/>
          </a:p>
        </p:txBody>
      </p:sp>
      <p:grpSp>
        <p:nvGrpSpPr>
          <p:cNvPr id="14" name="Group 13" descr="alt=&quot;&quot;"/>
          <p:cNvGrpSpPr/>
          <p:nvPr/>
        </p:nvGrpSpPr>
        <p:grpSpPr>
          <a:xfrm>
            <a:off x="76200" y="5555576"/>
            <a:ext cx="6172200" cy="947431"/>
            <a:chOff x="0" y="5181600"/>
            <a:chExt cx="6456589" cy="1466514"/>
          </a:xfrm>
        </p:grpSpPr>
        <p:pic>
          <p:nvPicPr>
            <p:cNvPr id="15" name="Picture 14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6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196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3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Herramientas de comunicación</a:t>
            </a:r>
            <a:endParaRPr lang="es-ES" dirty="0"/>
          </a:p>
        </p:txBody>
      </p:sp>
      <p:pic>
        <p:nvPicPr>
          <p:cNvPr id="10" name="Content Placeholder 9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57520" y="2755027"/>
            <a:ext cx="1828959" cy="18289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953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</a:t>
            </a:r>
            <a:r>
              <a:rPr lang="en-US" dirty="0" smtClean="0"/>
              <a:t> </a:t>
            </a:r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Video 1.4 </a:t>
            </a:r>
            <a:r>
              <a:rPr lang="es-ES" u="sng" dirty="0">
                <a:hlinkClick r:id="rId5"/>
              </a:rPr>
              <a:t>Herramientas de comunicación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https://youtu.be/ye9d7UchmRI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Para intercambiar información: SBAR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s-ES" b="1" i="1" u="sng" dirty="0" smtClean="0"/>
              <a:t>S</a:t>
            </a:r>
            <a:r>
              <a:rPr lang="es-ES" dirty="0" smtClean="0"/>
              <a:t>ituación: ¿Qué ocurre con el residente?</a:t>
            </a:r>
          </a:p>
          <a:p>
            <a:pPr lvl="0">
              <a:spcAft>
                <a:spcPts val="1200"/>
              </a:spcAft>
            </a:pPr>
            <a:r>
              <a:rPr lang="es-ES" b="1" i="1" u="sng" dirty="0" smtClean="0"/>
              <a:t>B</a:t>
            </a:r>
            <a:r>
              <a:rPr lang="es-ES" dirty="0" smtClean="0"/>
              <a:t>ase: ¿Cuáles son los antecedentes clínicos?</a:t>
            </a:r>
          </a:p>
          <a:p>
            <a:pPr lvl="0">
              <a:spcAft>
                <a:spcPts val="1200"/>
              </a:spcAft>
            </a:pPr>
            <a:r>
              <a:rPr lang="es-ES" b="1" i="1" u="sng" dirty="0" smtClean="0"/>
              <a:t>A</a:t>
            </a:r>
            <a:r>
              <a:rPr lang="es-ES" dirty="0" smtClean="0"/>
              <a:t>nálisis: ¿Cuál es el problema, en mi opinión?</a:t>
            </a:r>
          </a:p>
          <a:p>
            <a:pPr lvl="0">
              <a:spcAft>
                <a:spcPts val="1200"/>
              </a:spcAft>
            </a:pPr>
            <a:r>
              <a:rPr lang="es-ES" b="1" i="1" u="sng" dirty="0" smtClean="0"/>
              <a:t>R</a:t>
            </a:r>
            <a:r>
              <a:rPr lang="es-ES" dirty="0" smtClean="0"/>
              <a:t>ecomendación: ¿Qué medida recomendaría?</a:t>
            </a:r>
            <a:endParaRPr lang="es-ES" dirty="0"/>
          </a:p>
        </p:txBody>
      </p:sp>
      <p:grpSp>
        <p:nvGrpSpPr>
          <p:cNvPr id="13" name="Group 12" descr="alt=&quot;&quot;"/>
          <p:cNvGrpSpPr/>
          <p:nvPr/>
        </p:nvGrpSpPr>
        <p:grpSpPr>
          <a:xfrm>
            <a:off x="76200" y="5555576"/>
            <a:ext cx="6172200" cy="947431"/>
            <a:chOff x="0" y="5181600"/>
            <a:chExt cx="6456589" cy="1466514"/>
          </a:xfrm>
        </p:grpSpPr>
        <p:pic>
          <p:nvPicPr>
            <p:cNvPr id="14" name="Picture 13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196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0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Práctica de SBAR</a:t>
            </a:r>
            <a:r>
              <a:rPr lang="es-ES" baseline="30000" dirty="0" smtClean="0"/>
              <a:t>3</a:t>
            </a:r>
            <a:endParaRPr lang="es-E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5598"/>
            <a:ext cx="6444343" cy="51776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1600" b="1" dirty="0" smtClean="0"/>
              <a:t>Situación: </a:t>
            </a:r>
            <a:r>
              <a:rPr lang="es-ES" sz="1600" dirty="0" smtClean="0"/>
              <a:t>¿Qué ocurre con el residente?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sz="1600" i="1" dirty="0" smtClean="0"/>
              <a:t>“Llamo por la Sra. Mary Smith, de 88 años, que ha presentado cambios en su estado. Tiene un nuevo cuadro de confusión y empezó a toser, hoy comió muy poco y se niega a tomar más líquidos”.</a:t>
            </a:r>
          </a:p>
          <a:p>
            <a:pPr>
              <a:spcAft>
                <a:spcPts val="600"/>
              </a:spcAft>
            </a:pPr>
            <a:r>
              <a:rPr lang="es-ES" sz="1600" b="1" dirty="0" smtClean="0"/>
              <a:t>Base:</a:t>
            </a:r>
            <a:r>
              <a:rPr lang="es-ES" sz="1600" dirty="0" smtClean="0"/>
              <a:t> ¿Cuáles son los antecedentes clínicos?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sz="1600" i="1" dirty="0" smtClean="0"/>
              <a:t>“La Sra. Smith padece diabetes de tipo 2, artritis, osteoporosis, cataratas, incontinencia urinaria de esfuerzo y deterioro cognitivo leve”.</a:t>
            </a:r>
          </a:p>
          <a:p>
            <a:pPr>
              <a:spcAft>
                <a:spcPts val="600"/>
              </a:spcAft>
            </a:pPr>
            <a:r>
              <a:rPr lang="es-ES" sz="1600" b="1" dirty="0" smtClean="0"/>
              <a:t>Análisis: </a:t>
            </a:r>
            <a:r>
              <a:rPr lang="es-ES" sz="1600" dirty="0" smtClean="0"/>
              <a:t>¿Cuál es el problema, en mi opinión?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sz="1600" i="1" dirty="0" smtClean="0"/>
              <a:t>“Está aletargada, pero responde a instrucciones verbales simples. Presenta una tos seca y, al auscultarla, se oyen roncus en la base del pulmón derecho. La orina tiene un aspecto turbio”.</a:t>
            </a:r>
          </a:p>
          <a:p>
            <a:pPr>
              <a:spcAft>
                <a:spcPts val="600"/>
              </a:spcAft>
            </a:pPr>
            <a:r>
              <a:rPr lang="es-ES" sz="1600" b="1" dirty="0" smtClean="0"/>
              <a:t>Recomendación y solicitud:</a:t>
            </a:r>
            <a:r>
              <a:rPr lang="es-ES" sz="1600" dirty="0" smtClean="0"/>
              <a:t> ¿Qué haría para resolver el problema?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s-ES" sz="1600" i="1" dirty="0" smtClean="0"/>
              <a:t>“Me pregunto si tiene una infección de las vías urinarias (UTI) o una infección respiratoria. Creo que está lo suficientemente estable para quedarse aquí, ¿pero no deberíamos tomar una muestra de orina, hacerle una radiografía de tórax o análisis de laboratorio</a:t>
            </a:r>
            <a:r>
              <a:rPr lang="es-ES" sz="1600" i="1" dirty="0"/>
              <a:t>? ”</a:t>
            </a:r>
            <a:endParaRPr lang="es-ES" sz="1600" dirty="0"/>
          </a:p>
        </p:txBody>
      </p:sp>
      <p:pic>
        <p:nvPicPr>
          <p:cNvPr id="9" name="Picture 8" descr="Imagen que indica un video en la diapositiva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09700"/>
            <a:ext cx="1447800" cy="1447800"/>
          </a:xfrm>
          <a:prstGeom prst="rect">
            <a:avLst/>
          </a:prstGeom>
        </p:spPr>
      </p:pic>
      <p:grpSp>
        <p:nvGrpSpPr>
          <p:cNvPr id="14" name="Group 13" descr="alt=&quot;&quot;"/>
          <p:cNvGrpSpPr/>
          <p:nvPr/>
        </p:nvGrpSpPr>
        <p:grpSpPr>
          <a:xfrm>
            <a:off x="76200" y="5555576"/>
            <a:ext cx="6248400" cy="947431"/>
            <a:chOff x="0" y="5181600"/>
            <a:chExt cx="6456589" cy="1466514"/>
          </a:xfrm>
        </p:grpSpPr>
        <p:pic>
          <p:nvPicPr>
            <p:cNvPr id="15" name="Picture 14" descr="Alt=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6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3124200"/>
            <a:ext cx="1524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SBAR video: </a:t>
            </a:r>
            <a:r>
              <a:rPr lang="en-US" sz="1400" dirty="0">
                <a:solidFill>
                  <a:srgbClr val="663300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rgbClr val="663300"/>
                </a:solidFill>
                <a:hlinkClick r:id="rId3"/>
              </a:rPr>
              <a:t>www.ahrq.gov/professionals/education/curriculum-tools/teamstepps/longtermcare/video/13sbar_ltc/index.html</a:t>
            </a:r>
            <a:r>
              <a:rPr lang="en-US" sz="1400" dirty="0" smtClean="0">
                <a:solidFill>
                  <a:srgbClr val="663300"/>
                </a:solidFill>
              </a:rPr>
              <a:t>. </a:t>
            </a:r>
            <a:endParaRPr lang="en-US" sz="1400" dirty="0">
              <a:solidFill>
                <a:srgbClr val="6633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Para transmitir información: Transferencia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dirty="0" smtClean="0"/>
              <a:t>Incluye la transferencia de conocimiento y responsabilidad.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Diseñada para optimizar el intercambio de información en momentos críticos.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Mantiene la continuidad de los cuidados a pesar de los cambios de proveedores de cuidados y pacientes.</a:t>
            </a:r>
          </a:p>
          <a:p>
            <a:pPr marL="354013" indent="-354013">
              <a:spcBef>
                <a:spcPts val="0"/>
              </a:spcBef>
            </a:pPr>
            <a:r>
              <a:rPr lang="es-ES" dirty="0" smtClean="0"/>
              <a:t>Se utiliza la lista de verificación “I PASS the BATON” (pasar el mando) para la 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es-ES" dirty="0" smtClean="0"/>
              <a:t>transferencia.</a:t>
            </a:r>
            <a:endParaRPr lang="es-ES" dirty="0"/>
          </a:p>
        </p:txBody>
      </p:sp>
      <p:pic>
        <p:nvPicPr>
          <p:cNvPr id="10" name="Picture 9" descr="Imagen de dos miembros del personal revisando una lista de verificació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114800"/>
            <a:ext cx="1816100" cy="2133600"/>
          </a:xfrm>
          <a:prstGeom prst="rect">
            <a:avLst/>
          </a:prstGeom>
        </p:spPr>
      </p:pic>
      <p:grpSp>
        <p:nvGrpSpPr>
          <p:cNvPr id="15" name="Group 14" descr="alt=&quot;&quot;"/>
          <p:cNvGrpSpPr/>
          <p:nvPr/>
        </p:nvGrpSpPr>
        <p:grpSpPr>
          <a:xfrm>
            <a:off x="76200" y="5555576"/>
            <a:ext cx="6096000" cy="947431"/>
            <a:chOff x="0" y="5181600"/>
            <a:chExt cx="6456589" cy="1466514"/>
          </a:xfrm>
        </p:grpSpPr>
        <p:pic>
          <p:nvPicPr>
            <p:cNvPr id="16" name="Picture 15" descr="Alt=&quot;&quo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7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91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Herramientas para la transferencia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80655"/>
            <a:ext cx="6858000" cy="51776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sz="2000" b="1" dirty="0" smtClean="0"/>
              <a:t>I 	Introducción:</a:t>
            </a:r>
            <a:r>
              <a:rPr lang="es-ES" sz="2000" dirty="0" smtClean="0"/>
              <a:t> Preséntese y hable sobre su rol o trabajo (incluya al residente).</a:t>
            </a:r>
          </a:p>
          <a:p>
            <a:pPr marL="0" indent="0">
              <a:buNone/>
            </a:pPr>
            <a:r>
              <a:rPr lang="es-ES" sz="2000" b="1" dirty="0" smtClean="0"/>
              <a:t>P 	Paciente/residente:</a:t>
            </a:r>
            <a:r>
              <a:rPr lang="es-ES" sz="2000" dirty="0" smtClean="0"/>
              <a:t> Nombre, identificadores, edad, sexo, ubicación.</a:t>
            </a:r>
          </a:p>
          <a:p>
            <a:pPr marL="0" indent="0">
              <a:buNone/>
            </a:pPr>
            <a:r>
              <a:rPr lang="es-ES" sz="2000" b="1" dirty="0" smtClean="0"/>
              <a:t>A 	Análisis:</a:t>
            </a:r>
            <a:r>
              <a:rPr lang="es-ES" sz="2000" dirty="0" smtClean="0"/>
              <a:t>  diagnósticos y dolencias relevantes, signos vitales y síntomas.</a:t>
            </a:r>
            <a:endParaRPr lang="es-ES" sz="2000" strike="sngStrike" dirty="0" smtClean="0"/>
          </a:p>
          <a:p>
            <a:pPr marL="0" indent="0">
              <a:buNone/>
            </a:pPr>
            <a:r>
              <a:rPr lang="es-ES" sz="2000" b="1" dirty="0" smtClean="0"/>
              <a:t>S 	Situación:</a:t>
            </a:r>
            <a:r>
              <a:rPr lang="es-ES" sz="2000" dirty="0" smtClean="0"/>
              <a:t> Estado actual. </a:t>
            </a:r>
          </a:p>
          <a:p>
            <a:pPr marL="0" indent="0">
              <a:buNone/>
            </a:pPr>
            <a:r>
              <a:rPr lang="es-ES" sz="2000" b="1" dirty="0" smtClean="0"/>
              <a:t>S 	Seguridad:</a:t>
            </a:r>
            <a:r>
              <a:rPr lang="es-ES" sz="2000" dirty="0" smtClean="0"/>
              <a:t> Valores/informes de laboratorio críticos, información sobre alergias, alertas (caídas, aislamiento, etc.).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b="1" dirty="0" smtClean="0"/>
              <a:t>THE</a:t>
            </a:r>
          </a:p>
          <a:p>
            <a:pPr marL="0" indent="0">
              <a:buNone/>
            </a:pPr>
            <a:r>
              <a:rPr lang="es-ES" sz="2000" b="1" dirty="0" smtClean="0"/>
              <a:t>B 	Base:</a:t>
            </a:r>
            <a:r>
              <a:rPr lang="es-ES" sz="2000" dirty="0" smtClean="0"/>
              <a:t> Otros diagnósticos, episodios anteriores, medicamentos actuales, historial.</a:t>
            </a:r>
          </a:p>
          <a:p>
            <a:pPr marL="0" indent="0">
              <a:buNone/>
            </a:pPr>
            <a:r>
              <a:rPr lang="es-ES" sz="2000" b="1" dirty="0" smtClean="0"/>
              <a:t>A 	Acciones:</a:t>
            </a:r>
            <a:r>
              <a:rPr lang="es-ES" sz="2000" dirty="0" smtClean="0"/>
              <a:t> ¿Qué medidas se tomaron o son necesarias? Proporcione una explicación breve.</a:t>
            </a:r>
          </a:p>
          <a:p>
            <a:pPr marL="0" indent="0">
              <a:buNone/>
            </a:pPr>
            <a:r>
              <a:rPr lang="es-ES" sz="2000" b="1" dirty="0" smtClean="0"/>
              <a:t>T 	Tiempo:</a:t>
            </a:r>
            <a:r>
              <a:rPr lang="es-ES" sz="2000" dirty="0" smtClean="0"/>
              <a:t> Grado de urgencia, cronología explícita y priorización de medidas.</a:t>
            </a:r>
          </a:p>
          <a:p>
            <a:pPr marL="0" indent="0">
              <a:buNone/>
            </a:pPr>
            <a:r>
              <a:rPr lang="es-ES" sz="2000" b="1" dirty="0" smtClean="0"/>
              <a:t>O 	Obligación:</a:t>
            </a:r>
            <a:r>
              <a:rPr lang="es-ES" sz="2000" dirty="0" smtClean="0"/>
              <a:t> ¿Quién es responsable (profesional de enfermería, médico/profesional de enfermería especializado/asistente de enfermería)? </a:t>
            </a:r>
          </a:p>
          <a:p>
            <a:pPr marL="0" indent="0">
              <a:buNone/>
            </a:pPr>
            <a:r>
              <a:rPr lang="es-ES" sz="2000" b="1" dirty="0" smtClean="0"/>
              <a:t>N 	Nuevo:</a:t>
            </a:r>
            <a:r>
              <a:rPr lang="es-ES" sz="2000" dirty="0" smtClean="0"/>
              <a:t> ¿Qué ocurrirá después? ¿Se prevén cambios? ¿Cuál es el plan? </a:t>
            </a:r>
            <a:endParaRPr lang="es-ES" sz="2000" dirty="0"/>
          </a:p>
        </p:txBody>
      </p:sp>
      <p:pic>
        <p:nvPicPr>
          <p:cNvPr id="7" name="Picture 6" descr="Imagen que indica un video en la diapositiva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447800" cy="1447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91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84364" y="3352800"/>
            <a:ext cx="173627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Video:</a:t>
            </a:r>
          </a:p>
          <a:p>
            <a:r>
              <a:rPr lang="en-US" sz="1400" dirty="0">
                <a:solidFill>
                  <a:srgbClr val="663300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rgbClr val="663300"/>
                </a:solidFill>
                <a:hlinkClick r:id="rId3"/>
              </a:rPr>
              <a:t>www.ahrq.gov/professionals/education/curriculum-tools/teamstepps/longtermcare/video/17ipassthebaton_ltc/index.html</a:t>
            </a:r>
            <a:r>
              <a:rPr lang="en-US" sz="1400" dirty="0" smtClean="0">
                <a:solidFill>
                  <a:srgbClr val="663300"/>
                </a:solidFill>
              </a:rPr>
              <a:t>. </a:t>
            </a:r>
            <a:endParaRPr lang="en-US" sz="1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60070"/>
          </a:xfrm>
        </p:spPr>
        <p:txBody>
          <a:bodyPr>
            <a:noAutofit/>
          </a:bodyPr>
          <a:lstStyle/>
          <a:p>
            <a:r>
              <a:rPr lang="es-ES" dirty="0" smtClean="0"/>
              <a:t>Expresarse con un lenguaje estructurado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382000" cy="51776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dirty="0" smtClean="0"/>
              <a:t>Utilice palabras especiales para indicar que hay un problema.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Tanto el emisor como el receptor necesitan entender estas palabras.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5720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15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ES" dirty="0" smtClean="0"/>
              <a:t>Objetivos </a:t>
            </a:r>
            <a:endParaRPr lang="es-E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914"/>
            <a:ext cx="8229600" cy="517764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s-ES" dirty="0" smtClean="0"/>
              <a:t>Describir el trabajo en equipo y la comunicación eficaces</a:t>
            </a:r>
          </a:p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s-ES" dirty="0" smtClean="0"/>
              <a:t>Explicar por qué la capacitación para trabajar en equipo y una mejor comunicación optimizan la seguridad de los residentes </a:t>
            </a:r>
          </a:p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s-ES" dirty="0" smtClean="0"/>
              <a:t>Indicar las barreras, las herramientas y las estrategias relacionadas con el trabajo en equipo y la comunicación eficaces</a:t>
            </a:r>
          </a:p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s-ES" dirty="0" smtClean="0"/>
              <a:t>Describir herramientas seleccionadas para el trabajo en equipo y la comunicación </a:t>
            </a:r>
          </a:p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s-ES" dirty="0" smtClean="0"/>
              <a:t>Revisar soluciones para los desafíos del trabajo en equipo y la comunicación</a:t>
            </a:r>
          </a:p>
          <a:p>
            <a:pPr algn="ctr"/>
            <a:endParaRPr lang="es-E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91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CUS</a:t>
            </a:r>
            <a:endParaRPr lang="es-ES" dirty="0"/>
          </a:p>
        </p:txBody>
      </p:sp>
      <p:pic>
        <p:nvPicPr>
          <p:cNvPr id="1026" name="Picture 2" descr="CUS son las siglas de tres palabras en inglés: Concerned (preocupación), Uncomfortable (incomodidad) y Safety (Seguridad)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596444" cy="29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 descr="Imagen que indica un video en la diapositiva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57275"/>
            <a:ext cx="1676400" cy="1676400"/>
          </a:xfrm>
          <a:prstGeom prst="rect">
            <a:avLst/>
          </a:prstGeom>
        </p:spPr>
      </p:pic>
      <p:grpSp>
        <p:nvGrpSpPr>
          <p:cNvPr id="14" name="Group 13" descr="alt=&quot;&quot;"/>
          <p:cNvGrpSpPr/>
          <p:nvPr/>
        </p:nvGrpSpPr>
        <p:grpSpPr>
          <a:xfrm>
            <a:off x="76200" y="5555576"/>
            <a:ext cx="6477000" cy="947431"/>
            <a:chOff x="0" y="5181600"/>
            <a:chExt cx="6456589" cy="1466514"/>
          </a:xfrm>
        </p:grpSpPr>
        <p:pic>
          <p:nvPicPr>
            <p:cNvPr id="15" name="Picture 14" descr="Alt=&quot;&quo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6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95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43000" y="990600"/>
          <a:ext cx="64770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000"/>
                <a:gridCol w="2159000"/>
                <a:gridCol w="215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Arial Narrow" pitchFamily="34" charset="0"/>
                        </a:rPr>
                        <a:t>Estoy Preocupado.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Arial Narrow" pitchFamily="34" charset="0"/>
                        </a:rPr>
                        <a:t>Me siento incómodo.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Arial Narrow" pitchFamily="34" charset="0"/>
                        </a:rPr>
                        <a:t>Esta es una cuestión de seguridad.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31752" y="4926143"/>
            <a:ext cx="4633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 video: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www.ahrq.gov/professionals/education/curriculum-tools/teamstepps/longtermcare/video/11cus_sa/index.html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1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DESC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7543800" cy="4024745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s-ES" u="sng" dirty="0" smtClean="0"/>
              <a:t>D</a:t>
            </a:r>
            <a:r>
              <a:rPr lang="es-ES" dirty="0" smtClean="0"/>
              <a:t>escribir la situación o el comportamiento específicos, proporcionar datos concretos.</a:t>
            </a:r>
          </a:p>
          <a:p>
            <a:pPr>
              <a:spcAft>
                <a:spcPts val="1200"/>
              </a:spcAft>
            </a:pPr>
            <a:r>
              <a:rPr lang="es-ES" u="sng" dirty="0" smtClean="0"/>
              <a:t>E</a:t>
            </a:r>
            <a:r>
              <a:rPr lang="es-ES" dirty="0" smtClean="0"/>
              <a:t>xpresar cómo la situación lo hace sentir y cuáles son sus inquietudes.</a:t>
            </a:r>
          </a:p>
          <a:p>
            <a:pPr>
              <a:spcAft>
                <a:spcPts val="1200"/>
              </a:spcAft>
            </a:pPr>
            <a:r>
              <a:rPr lang="es-ES" u="sng" dirty="0" smtClean="0"/>
              <a:t>S</a:t>
            </a:r>
            <a:r>
              <a:rPr lang="es-ES" dirty="0" smtClean="0"/>
              <a:t>ugerir alternativas e intentar llegar a un acuerdo.</a:t>
            </a:r>
          </a:p>
          <a:p>
            <a:pPr>
              <a:spcAft>
                <a:spcPts val="1200"/>
              </a:spcAft>
            </a:pPr>
            <a:r>
              <a:rPr lang="es-ES" u="sng" dirty="0" smtClean="0"/>
              <a:t>C</a:t>
            </a:r>
            <a:r>
              <a:rPr lang="es-ES" dirty="0" smtClean="0"/>
              <a:t>onsecuencias: deben exponerse en términos del impacto en las metas establecidas del equipo.</a:t>
            </a:r>
          </a:p>
          <a:p>
            <a:endParaRPr lang="es-ES" dirty="0"/>
          </a:p>
        </p:txBody>
      </p:sp>
      <p:pic>
        <p:nvPicPr>
          <p:cNvPr id="9" name="Content Placeholder 6" descr="Imagen que indica un video en la diapositiva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73358"/>
            <a:ext cx="1676400" cy="1676400"/>
          </a:xfrm>
          <a:prstGeom prst="rect">
            <a:avLst/>
          </a:prstGeom>
        </p:spPr>
      </p:pic>
      <p:grpSp>
        <p:nvGrpSpPr>
          <p:cNvPr id="14" name="Group 13" descr="alt=&quot;&quot;"/>
          <p:cNvGrpSpPr/>
          <p:nvPr/>
        </p:nvGrpSpPr>
        <p:grpSpPr>
          <a:xfrm>
            <a:off x="76200" y="5555576"/>
            <a:ext cx="6248400" cy="947431"/>
            <a:chOff x="0" y="5181600"/>
            <a:chExt cx="6456589" cy="1466514"/>
          </a:xfrm>
        </p:grpSpPr>
        <p:pic>
          <p:nvPicPr>
            <p:cNvPr id="15" name="Picture 14" descr="Alt=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6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2188030" y="5105400"/>
            <a:ext cx="5105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DESC video:</a:t>
            </a:r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www.ahrq.gov/professionals/education/curriculum-tools/teamstepps/longtermcare/video/12descscript_ltc/index.html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276B7D"/>
              </a:buClr>
            </a:pPr>
            <a:r>
              <a:rPr lang="es-ES" sz="3700" dirty="0" smtClean="0">
                <a:solidFill>
                  <a:schemeClr val="tx1"/>
                </a:solidFill>
              </a:rPr>
              <a:t>Estrategias de comunicación para usar con los residentes y familiares</a:t>
            </a:r>
            <a:endParaRPr lang="es-ES" sz="37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0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¿Por qué es importante?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s-ES" dirty="0" smtClean="0"/>
              <a:t>Tiene un efecto positivo en los resultados, las percepciones de calidad y la seguridad de los residentes.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Los residentes tienen más probabilidades de experimentar mayores niveles de satisfacción y seguir los planes de cuidado. 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Conduce a mejores resultados clínicos.</a:t>
            </a:r>
          </a:p>
          <a:p>
            <a:endParaRPr lang="es-ES" dirty="0"/>
          </a:p>
        </p:txBody>
      </p:sp>
      <p:pic>
        <p:nvPicPr>
          <p:cNvPr id="7" name="Picture 6" descr="Imagen del personal y un residente en silla de rueda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603750"/>
            <a:ext cx="2209800" cy="2025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95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55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8305800" cy="266700"/>
          </a:xfrm>
        </p:spPr>
        <p:txBody>
          <a:bodyPr>
            <a:noAutofit/>
          </a:bodyPr>
          <a:lstStyle/>
          <a:p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¿Qué es la comunicación eficaz entre el personal, los residentes y los familiares?</a:t>
            </a:r>
            <a:endParaRPr lang="es-E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77096"/>
          </a:xfrm>
        </p:spPr>
        <p:txBody>
          <a:bodyPr/>
          <a:lstStyle/>
          <a:p>
            <a:pPr fontAlgn="ctr">
              <a:spcAft>
                <a:spcPts val="1200"/>
              </a:spcAft>
            </a:pPr>
            <a:r>
              <a:rPr lang="es-ES" dirty="0" smtClean="0"/>
              <a:t>Completa, clara, breve y oportuna.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Sin jerga: emplea un lenguaje que los residentes y familiares puedan entender.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Garantiza que realmente entiendan lo que se les comunica. </a:t>
            </a:r>
          </a:p>
          <a:p>
            <a:endParaRPr lang="es-ES" dirty="0"/>
          </a:p>
        </p:txBody>
      </p:sp>
      <p:pic>
        <p:nvPicPr>
          <p:cNvPr id="7" name="Picture 6" descr="Imagen del personal junto a la cama de un pacient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267200"/>
            <a:ext cx="2909455" cy="2133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350327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64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60070"/>
          </a:xfrm>
        </p:spPr>
        <p:txBody>
          <a:bodyPr>
            <a:noAutofit/>
          </a:bodyPr>
          <a:lstStyle/>
          <a:p>
            <a:r>
              <a:rPr lang="es-ES" sz="3500" dirty="0" smtClean="0"/>
              <a:t>Comunicación y participación de la familia</a:t>
            </a:r>
            <a:endParaRPr lang="es-ES" sz="3500" dirty="0"/>
          </a:p>
        </p:txBody>
      </p:sp>
      <p:pic>
        <p:nvPicPr>
          <p:cNvPr id="5" name="Content Placeholder 4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57520" y="2755027"/>
            <a:ext cx="1828959" cy="18289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007429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</a:t>
            </a:r>
            <a:r>
              <a:rPr lang="en-US" dirty="0" smtClean="0"/>
              <a:t> </a:t>
            </a:r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Video 1.2 </a:t>
            </a:r>
            <a:r>
              <a:rPr lang="es-ES" u="sng" dirty="0">
                <a:hlinkClick r:id="rId5"/>
              </a:rPr>
              <a:t>Comunicación y participación de la familia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https://youtu.be/U3gyL_p7FyA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Abordar los desafíos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s-ES" dirty="0" smtClean="0"/>
              <a:t>Residentes con algún impedimento </a:t>
            </a:r>
          </a:p>
          <a:p>
            <a:pPr lvl="1" fontAlgn="ctr">
              <a:spcAft>
                <a:spcPts val="1200"/>
              </a:spcAft>
            </a:pPr>
            <a:r>
              <a:rPr lang="es-ES" dirty="0" smtClean="0"/>
              <a:t>Problemas de audición</a:t>
            </a:r>
          </a:p>
          <a:p>
            <a:pPr lvl="1" fontAlgn="ctr">
              <a:spcAft>
                <a:spcPts val="1200"/>
              </a:spcAft>
            </a:pPr>
            <a:r>
              <a:rPr lang="es-ES" dirty="0" smtClean="0"/>
              <a:t>Demencia</a:t>
            </a:r>
          </a:p>
          <a:p>
            <a:pPr lvl="1" fontAlgn="ctr">
              <a:spcAft>
                <a:spcPts val="1200"/>
              </a:spcAft>
            </a:pPr>
            <a:r>
              <a:rPr lang="es-ES" dirty="0" smtClean="0"/>
              <a:t>Diferencias lingüísticas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Ausencia de los familiares</a:t>
            </a:r>
          </a:p>
          <a:p>
            <a:pPr lvl="1" fontAlgn="ctr">
              <a:spcAft>
                <a:spcPts val="1200"/>
              </a:spcAft>
            </a:pPr>
            <a:r>
              <a:rPr lang="es-ES" dirty="0" smtClean="0"/>
              <a:t>Desafíos logísticos</a:t>
            </a:r>
          </a:p>
          <a:p>
            <a:pPr lvl="1" fontAlgn="ctr">
              <a:spcAft>
                <a:spcPts val="1200"/>
              </a:spcAft>
            </a:pPr>
            <a:r>
              <a:rPr lang="es-ES" dirty="0" smtClean="0"/>
              <a:t>Frecuencia de visitas</a:t>
            </a:r>
          </a:p>
          <a:p>
            <a:pPr lvl="1" fontAlgn="ctr">
              <a:spcAft>
                <a:spcPts val="1200"/>
              </a:spcAft>
            </a:pPr>
            <a:r>
              <a:rPr lang="es-ES" dirty="0" smtClean="0"/>
              <a:t>Diferencias lingüísticas</a:t>
            </a:r>
          </a:p>
          <a:p>
            <a:endParaRPr lang="es-ES" dirty="0"/>
          </a:p>
        </p:txBody>
      </p:sp>
      <p:pic>
        <p:nvPicPr>
          <p:cNvPr id="7" name="Picture 6" descr="Imagen de un residente en silla de rueda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819400"/>
            <a:ext cx="2036826" cy="2057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51816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6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Barreras para expresarse/hablar sin reservas  por el personal, los residentes y los familiares</a:t>
            </a:r>
            <a:endParaRPr lang="es-E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s-ES" dirty="0" smtClean="0"/>
              <a:t>Miedo: </a:t>
            </a:r>
          </a:p>
          <a:p>
            <a:pPr lvl="1">
              <a:spcAft>
                <a:spcPts val="1200"/>
              </a:spcAft>
            </a:pPr>
            <a:r>
              <a:rPr lang="es-ES" dirty="0" smtClean="0"/>
              <a:t>A pasar vergüenza</a:t>
            </a:r>
          </a:p>
          <a:p>
            <a:pPr lvl="1">
              <a:spcAft>
                <a:spcPts val="1200"/>
              </a:spcAft>
            </a:pPr>
            <a:r>
              <a:rPr lang="es-ES" dirty="0" smtClean="0"/>
              <a:t>A sentirse estúpidos</a:t>
            </a:r>
          </a:p>
          <a:p>
            <a:pPr lvl="1">
              <a:spcAft>
                <a:spcPts val="1200"/>
              </a:spcAft>
            </a:pPr>
            <a:r>
              <a:rPr lang="es-ES" dirty="0" smtClean="0"/>
              <a:t>A que los demás se burlen</a:t>
            </a:r>
          </a:p>
          <a:p>
            <a:pPr lvl="1">
              <a:spcAft>
                <a:spcPts val="1200"/>
              </a:spcAft>
            </a:pPr>
            <a:r>
              <a:rPr lang="es-ES" dirty="0" smtClean="0"/>
              <a:t>A que alguien les grite</a:t>
            </a:r>
          </a:p>
          <a:p>
            <a:pPr lvl="1">
              <a:spcAft>
                <a:spcPts val="1200"/>
              </a:spcAft>
            </a:pPr>
            <a:r>
              <a:rPr lang="es-ES" dirty="0" smtClean="0"/>
              <a:t>A estar equivocados</a:t>
            </a:r>
          </a:p>
          <a:p>
            <a:pPr lvl="1">
              <a:spcAft>
                <a:spcPts val="1200"/>
              </a:spcAft>
            </a:pPr>
            <a:r>
              <a:rPr lang="es-ES" dirty="0" smtClean="0"/>
              <a:t>A decir algo que no es importante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Pensar: </a:t>
            </a:r>
          </a:p>
          <a:p>
            <a:pPr lvl="1">
              <a:spcAft>
                <a:spcPts val="1200"/>
              </a:spcAft>
            </a:pPr>
            <a:r>
              <a:rPr lang="es-ES" dirty="0" smtClean="0"/>
              <a:t>“Nadie va a escuchar de todos modos”.</a:t>
            </a:r>
          </a:p>
          <a:p>
            <a:pPr lvl="1">
              <a:spcAft>
                <a:spcPts val="1200"/>
              </a:spcAft>
            </a:pPr>
            <a:r>
              <a:rPr lang="es-ES" dirty="0" smtClean="0"/>
              <a:t>“No es tan importante”.</a:t>
            </a:r>
          </a:p>
          <a:p>
            <a:endParaRPr lang="es-E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95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84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Comunicar eventos adversos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>
              <a:spcAft>
                <a:spcPts val="1200"/>
              </a:spcAft>
            </a:pPr>
            <a:r>
              <a:rPr lang="es-ES" dirty="0" smtClean="0"/>
              <a:t>Evento adverso: La lesión de un residente causada por la intervención médica en lugar de la afección o enfermedad subyacente del residente.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La misión de los proveedores de primera línea consiste en ayudar y cuidar a los residentes sin lastimarlos. Sin embargo, los eventos adversos suceden.</a:t>
            </a:r>
            <a:r>
              <a:rPr lang="es-ES" sz="2400" dirty="0" smtClean="0"/>
              <a:t> </a:t>
            </a:r>
            <a:endParaRPr lang="es-ES" dirty="0" smtClean="0"/>
          </a:p>
          <a:p>
            <a:pPr fontAlgn="ctr">
              <a:spcAft>
                <a:spcPts val="1200"/>
              </a:spcAft>
            </a:pPr>
            <a:r>
              <a:rPr lang="es-ES" dirty="0" smtClean="0"/>
              <a:t>Cuando ocurre un evento adverso, puede ser difícil para un proveedor de cuidados hacerse cargo y comunicarse con el paciente y la familia.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La comunicación inmediata, compasiva y honesta con el residente y su familia después de un evento adverso es esencial.</a:t>
            </a:r>
          </a:p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196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0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r>
              <a:rPr lang="es-ES" sz="2800" dirty="0" smtClean="0"/>
              <a:t>Divulgación y disculpas por resultados adversos inesperados</a:t>
            </a:r>
            <a:endParaRPr lang="es-ES" sz="2800" dirty="0"/>
          </a:p>
        </p:txBody>
      </p:sp>
      <p:graphicFrame>
        <p:nvGraphicFramePr>
          <p:cNvPr id="4" name="Content Placeholder 3" descr="La tabla describe los pasos inmediatos y siguientes en respuesta a un evento adverso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190729"/>
              </p:ext>
            </p:extLst>
          </p:nvPr>
        </p:nvGraphicFramePr>
        <p:xfrm>
          <a:off x="533400" y="1143000"/>
          <a:ext cx="8229600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914400"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Respuesta inmediata a un evento adverso</a:t>
                      </a:r>
                    </a:p>
                  </a:txBody>
                  <a:tcPr>
                    <a:solidFill>
                      <a:srgbClr val="4FBA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Próximos pasos en respuesta a un evento adverso</a:t>
                      </a:r>
                    </a:p>
                  </a:txBody>
                  <a:tcPr>
                    <a:solidFill>
                      <a:srgbClr val="4FBA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Cuidar el residente</a:t>
                      </a: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Informar a las partes correspondientes</a:t>
                      </a: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Comunicarse con el residente y la familia (quién, qué, cuándo, dónde y por qué)</a:t>
                      </a: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Documentar el evento y seguir todas las políticas relacionadas del 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Investigación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Comunicación continua con el paciente y la familia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Disculpas y reparación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Mejora del sistema y del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Medición y evaluación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</a:rPr>
                        <a:t>Educación y capacitación</a:t>
                      </a:r>
                    </a:p>
                    <a:p>
                      <a:endPara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196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41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pPr lvl="0"/>
            <a:r>
              <a:rPr lang="es-ES" sz="3200" dirty="0" smtClean="0"/>
              <a:t>Trabajo en equipo y comunicación eficaces</a:t>
            </a:r>
            <a:r>
              <a:rPr lang="es-ES" sz="3200" baseline="30000" dirty="0" smtClean="0"/>
              <a:t>1,2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s-ES" dirty="0" smtClean="0"/>
              <a:t>La capacitación sobre el trabajo en equipo y la comunicación: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reduce los errores médicos,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mejora los resultados y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aumenta la satisfacción (p. ej., de los residentes, de los familiares y del personal), lo que contribuye a una mayor seguridad de los residentes.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8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r>
              <a:rPr lang="es-ES" sz="3200" dirty="0" smtClean="0"/>
              <a:t>Cómo comunicar un evento adverso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s-ES" dirty="0" smtClean="0"/>
              <a:t>Hable despacio y utilice un lenguaje claro.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Dé un aviso previo (por ejemplo: “Hay algo que debo decirle”).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Dé las noticias empleando pocas palabras, de manera clara y concisa.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Espere la reacción en silencio.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Observe y escuche para detectar señales de respuesta. </a:t>
            </a:r>
          </a:p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Comunicación en acción</a:t>
            </a:r>
            <a:endParaRPr lang="es-ES" dirty="0"/>
          </a:p>
        </p:txBody>
      </p:sp>
      <p:pic>
        <p:nvPicPr>
          <p:cNvPr id="5" name="Content Placeholder 4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57520" y="2755027"/>
            <a:ext cx="1828959" cy="18289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011706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</a:t>
            </a:r>
            <a:r>
              <a:rPr lang="en-US" dirty="0" smtClean="0"/>
              <a:t> </a:t>
            </a:r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Video 1.3 </a:t>
            </a:r>
            <a:r>
              <a:rPr lang="es-ES" u="sng" dirty="0">
                <a:hlinkClick r:id="rId5"/>
              </a:rPr>
              <a:t>Comunicación en acción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https://youtu.be/cavAprwMeG0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Revisión de conceptos clave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>
              <a:spcAft>
                <a:spcPts val="1200"/>
              </a:spcAft>
            </a:pPr>
            <a:r>
              <a:rPr lang="es-ES" dirty="0" smtClean="0"/>
              <a:t>La comunicación eficaz incluye técnicas de transmisión, repetición, verificación y validación.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El uso de herramientas, como TeamSTEPPS, puede mejorar la comunicación y el trabajo en equipo con el personal, los residentes y sus familias.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El trabajo en equipo y la comunicación eficaces reducen los errores médicos, mejoran los resultados y aumentan la satisfacción del personal, los residentes y sus familias.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Mejor comunicación y un mejor trabajo en equipo contribuyen a la seguridad de los residentes.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67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Referencias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s-ES" dirty="0" smtClean="0"/>
              <a:t>Fuqua RM. Long term care nurses' feelings on communication, teamwork and stress in long term care. Journal of Sociological Research. 2013;4(2):61.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s-ES" dirty="0" smtClean="0"/>
              <a:t>Salas E, Frush K. Improving Patient Safety Through Teamwork And Team Training. Oxford: Oxford University Press; 2012.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s-ES" dirty="0" smtClean="0"/>
              <a:t>TeamSTEPPS Long-Term Care Toolkit. Rockville, MD: Agency for Healthcare Research and Quality; octubre de 2012. </a:t>
            </a:r>
            <a:r>
              <a:rPr lang="es-ES" dirty="0" smtClean="0">
                <a:hlinkClick r:id="rId3"/>
              </a:rPr>
              <a:t>http://www.ahrq.gov/professionals/education/curriculum-tools/teamstepps/longtermcare/scenarios/index.html</a:t>
            </a:r>
            <a:r>
              <a:rPr lang="es-ES" dirty="0" smtClean="0"/>
              <a:t>.</a:t>
            </a:r>
          </a:p>
          <a:p>
            <a:pPr marL="514350" indent="-514350"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es-ES" dirty="0" smtClean="0"/>
              <a:t>CUSP Toolkit. Rockville, MD: Agency for Healthcare Research and Quality; diciembre de 2012. </a:t>
            </a:r>
            <a:r>
              <a:rPr lang="es-ES" dirty="0" smtClean="0">
                <a:hlinkClick r:id="rId4"/>
              </a:rPr>
              <a:t>http://www.ahrq.gov/professionals/education/curriculum-tools/cusptoolkit/toolkit/index.html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95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6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83870"/>
          </a:xfrm>
        </p:spPr>
        <p:txBody>
          <a:bodyPr>
            <a:noAutofit/>
          </a:bodyPr>
          <a:lstStyle/>
          <a:p>
            <a:r>
              <a:rPr lang="es-ES" sz="3000" dirty="0" smtClean="0"/>
              <a:t>¿Qué es la comunicación eficaz entre el personal?</a:t>
            </a:r>
            <a:r>
              <a:rPr lang="es-ES" sz="3000" baseline="30000" dirty="0" smtClean="0"/>
              <a:t>3</a:t>
            </a:r>
            <a:r>
              <a:rPr lang="es-ES" sz="3000" dirty="0" smtClean="0"/>
              <a:t> </a:t>
            </a:r>
            <a:endParaRPr lang="es-E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s-ES" dirty="0" smtClean="0"/>
              <a:t>Proceso mediante el cual la información necesaria se intercambia entre personas, departamentos u organizaciones.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La información necesaria para proteger a los residentes debe recibirse, comprenderse según lo planeado y compartirse en el momento adecuado.</a:t>
            </a:r>
          </a:p>
        </p:txBody>
      </p:sp>
      <p:pic>
        <p:nvPicPr>
          <p:cNvPr id="4" name="Picture 3" descr="Imagen del equipo de seguridad de un centr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947572"/>
            <a:ext cx="2971800" cy="207222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55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r>
              <a:rPr lang="es-ES" sz="2600" dirty="0" smtClean="0"/>
              <a:t>¿Por qué es importante que la comunicación entre el personal sea eficaz?</a:t>
            </a:r>
            <a:r>
              <a:rPr lang="es-ES" sz="2600" baseline="30000" dirty="0" smtClean="0"/>
              <a:t>4</a:t>
            </a:r>
            <a:endParaRPr lang="es-E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s-ES" dirty="0" smtClean="0"/>
              <a:t>Contribuye a la seguridad de los residentes, que depende de que la información se transmita a todo el equipo en el momento oportuno.</a:t>
            </a:r>
          </a:p>
          <a:p>
            <a:pPr fontAlgn="ctr">
              <a:spcAft>
                <a:spcPts val="1200"/>
              </a:spcAft>
            </a:pPr>
            <a:r>
              <a:rPr lang="es-ES" dirty="0" smtClean="0"/>
              <a:t>Mejora la satisfacción y levanta la moral del personal, lo que puede reducir la rotación y producir mejores resultados.</a:t>
            </a:r>
            <a:endParaRPr lang="es-ES" dirty="0"/>
          </a:p>
        </p:txBody>
      </p:sp>
      <p:pic>
        <p:nvPicPr>
          <p:cNvPr id="4" name="Picture 3" descr="Imagen del personal junto a la cama de un pacient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343400"/>
            <a:ext cx="2549467" cy="217567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55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Comunicación entre el personal</a:t>
            </a:r>
            <a:endParaRPr lang="es-ES" dirty="0"/>
          </a:p>
        </p:txBody>
      </p:sp>
      <p:pic>
        <p:nvPicPr>
          <p:cNvPr id="5" name="Content Placeholder 4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33727" y="2831234"/>
            <a:ext cx="1676545" cy="167654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14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</a:t>
            </a:r>
            <a:r>
              <a:rPr lang="en-US" dirty="0" smtClean="0"/>
              <a:t> </a:t>
            </a:r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Video 1.1: </a:t>
            </a:r>
            <a:r>
              <a:rPr lang="es-ES" u="sng" dirty="0">
                <a:hlinkClick r:id="rId5"/>
              </a:rPr>
              <a:t>Comunicación entre el personal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https://youtu.be/eL3woSFbsW4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685800"/>
          </a:xfrm>
        </p:spPr>
        <p:txBody>
          <a:bodyPr>
            <a:noAutofit/>
          </a:bodyPr>
          <a:lstStyle/>
          <a:p>
            <a:r>
              <a:rPr lang="es-ES" sz="2800" dirty="0" smtClean="0"/>
              <a:t>Barreras, herramientas, estrategias y resultados de la comunicación</a:t>
            </a:r>
            <a:endParaRPr lang="es-ES" sz="2800" dirty="0"/>
          </a:p>
        </p:txBody>
      </p:sp>
      <p:graphicFrame>
        <p:nvGraphicFramePr>
          <p:cNvPr id="5" name="Table 4" descr="La tabla presenta una revisión de las barreras que pueden encontrarse en la comunicación, por ejemplo: Incoherencia entre los miembros del equipo &#10;Falta de tiempo &#10;Falta de intercambio de información &#10;Jerarquía &#10;Actitud a la defensiva&#10;Pensamiento convencional &#10;Autocomplacencia &#10;Diversos estilos de comunicación &#10;Conflicto &#10;Falta de coordinación y seguimiento con los compañeros de trabajo &#10;Distracciones &#10;Fatiga &#10;Carga de trabajo &#10;Interpretación errónea de señales&#10;Falta de claridad en los roles &#10;&#10;Las herramientas y estrategias para abordar estas barreras incluyen:&#10;Informe &#10;Corrillo&#10;Parte&#10;STEP &#10;Monitorización cruzada &#10;Comentarios&#10;Defensa y afirmación &#10;Regla de doble confirmación&#10;CUS &#10;Texto de DESC&#10;Colaboración &#10;SBAR &#10;Llamamiento&#10;Comprobación &#10;Transferencia&#10; &#10;Empleando estas herramientas y estrategias, los resultados de la comunicación incluyen:&#10;Modelo mental compartido &#10;Adaptabilidad &#10;Orientación del equipo &#10;Confianza mutua &#10;Desempeño del equipo &#10;Seguridad de los resident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6780"/>
              </p:ext>
            </p:extLst>
          </p:nvPr>
        </p:nvGraphicFramePr>
        <p:xfrm>
          <a:off x="571500" y="1066801"/>
          <a:ext cx="8001000" cy="402336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3200402"/>
                <a:gridCol w="2400299"/>
                <a:gridCol w="2400299"/>
              </a:tblGrid>
              <a:tr h="3001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Barreras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Herramientas y estrategias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Resultados</a:t>
                      </a:r>
                    </a:p>
                  </a:txBody>
                  <a:tcPr/>
                </a:tc>
              </a:tr>
              <a:tr h="3662218">
                <a:tc>
                  <a:txBody>
                    <a:bodyPr/>
                    <a:lstStyle/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Incoherencia entre los miembros del equipo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Falta de tiempo 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Falta de intercambio de información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Jerarquía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Actitud a la defensiva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Pensamiento convencional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Autocomplacencia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Diversos estilos de comunicación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Conflicto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Falta de coordinación y seguimiento con los compañeros de trabajo 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Distracciones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Fatiga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Carga de trabajo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Interpretación errónea de señales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Falta de claridad en los roles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s-MX" sz="1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Informe preliminar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s-MX" sz="1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Reunión</a:t>
                      </a:r>
                      <a:r>
                        <a:rPr lang="es-MX" sz="140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de actualización</a:t>
                      </a:r>
                      <a:r>
                        <a:rPr lang="es-MX" sz="1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s-MX" sz="1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Reporte de lo ocurrido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s-MX" sz="14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STEP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Monitorización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cruzada </a:t>
                      </a:r>
                      <a:endParaRPr lang="es-E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Comentarios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Defensa y afirmación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Regla de doble confirmación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CUS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Texto de DESC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Colaboración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SBAR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Llamamiento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Comprobación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Transferencia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Modelo mental compartido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Adaptabilidad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Orientación del equipo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Confianza mutua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Desempeño del equipo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Seguridad de los residentes</a:t>
                      </a:r>
                      <a:r>
                        <a:rPr dirty="0"/>
                        <a:t> </a:t>
                      </a:r>
                      <a:endParaRPr lang="es-ES" sz="1400" strike="sng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 descr="alt=&quot;&quot;"/>
          <p:cNvGrpSpPr/>
          <p:nvPr/>
        </p:nvGrpSpPr>
        <p:grpSpPr>
          <a:xfrm>
            <a:off x="76200" y="5555578"/>
            <a:ext cx="5867400" cy="850012"/>
            <a:chOff x="0" y="5181600"/>
            <a:chExt cx="6456589" cy="1315720"/>
          </a:xfrm>
        </p:grpSpPr>
        <p:pic>
          <p:nvPicPr>
            <p:cNvPr id="6" name="Picture 5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7" name="TextBox 22"/>
            <p:cNvSpPr txBox="1"/>
            <p:nvPr/>
          </p:nvSpPr>
          <p:spPr>
            <a:xfrm>
              <a:off x="1295400" y="5664264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2672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22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660070"/>
          </a:xfrm>
        </p:spPr>
        <p:txBody>
          <a:bodyPr>
            <a:noAutofit/>
          </a:bodyPr>
          <a:lstStyle/>
          <a:p>
            <a:r>
              <a:rPr lang="es-ES" sz="3200" dirty="0" smtClean="0"/>
              <a:t>Conceptos de comunicación TeamSTEPPS</a:t>
            </a:r>
            <a:r>
              <a:rPr lang="es-ES" sz="3200" baseline="30000" dirty="0" smtClean="0"/>
              <a:t>3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057824"/>
            <a:ext cx="6248400" cy="4658096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s-ES" dirty="0" smtClean="0"/>
              <a:t>Informe preliminar</a:t>
            </a:r>
          </a:p>
          <a:p>
            <a:pPr lvl="0">
              <a:spcAft>
                <a:spcPts val="1200"/>
              </a:spcAft>
            </a:pPr>
            <a:r>
              <a:rPr lang="es-ES" dirty="0" smtClean="0"/>
              <a:t>Reunión de actualización</a:t>
            </a:r>
          </a:p>
          <a:p>
            <a:pPr lvl="0">
              <a:spcAft>
                <a:spcPts val="1200"/>
              </a:spcAft>
            </a:pPr>
            <a:r>
              <a:rPr lang="es-ES" dirty="0" smtClean="0"/>
              <a:t>Reporte de lo ocurrido</a:t>
            </a:r>
          </a:p>
          <a:p>
            <a:pPr lvl="0">
              <a:spcAft>
                <a:spcPts val="1200"/>
              </a:spcAft>
            </a:pPr>
            <a:r>
              <a:rPr lang="es-ES" dirty="0" smtClean="0"/>
              <a:t>SBAR</a:t>
            </a:r>
          </a:p>
          <a:p>
            <a:pPr lvl="0">
              <a:spcAft>
                <a:spcPts val="1200"/>
              </a:spcAft>
            </a:pPr>
            <a:r>
              <a:rPr lang="es-ES" dirty="0" smtClean="0"/>
              <a:t>CUS</a:t>
            </a:r>
          </a:p>
          <a:p>
            <a:pPr lvl="0">
              <a:spcAft>
                <a:spcPts val="1200"/>
              </a:spcAft>
            </a:pPr>
            <a:r>
              <a:rPr lang="es-ES" dirty="0" smtClean="0"/>
              <a:t>DESC</a:t>
            </a:r>
          </a:p>
          <a:p>
            <a:endParaRPr lang="es-ES" dirty="0"/>
          </a:p>
        </p:txBody>
      </p:sp>
      <p:grpSp>
        <p:nvGrpSpPr>
          <p:cNvPr id="13" name="Group 12" descr="alt=&quot;&quot;"/>
          <p:cNvGrpSpPr/>
          <p:nvPr/>
        </p:nvGrpSpPr>
        <p:grpSpPr>
          <a:xfrm>
            <a:off x="76200" y="5555576"/>
            <a:ext cx="5943600" cy="947431"/>
            <a:chOff x="0" y="5181600"/>
            <a:chExt cx="6456589" cy="1466514"/>
          </a:xfrm>
        </p:grpSpPr>
        <p:pic>
          <p:nvPicPr>
            <p:cNvPr id="14" name="Picture 13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434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71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Para planificar: Informe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6" y="982320"/>
            <a:ext cx="8229600" cy="517764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s-ES" dirty="0" smtClean="0"/>
              <a:t>Facilita la comunicación clara y eficaz.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Ayuda al equipo a concentrarse en los objetivos.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Genera una sensación de trabajo en equipo y colaboración.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Fomenta un entorno donde los miembros del equipo pueden expresarse si perciben un problema.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Requiere la participación activa de cada miembro del equipo.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Marca la pauta del día o del procedimiento.</a:t>
            </a:r>
          </a:p>
          <a:p>
            <a:endParaRPr lang="es-ES" dirty="0"/>
          </a:p>
        </p:txBody>
      </p:sp>
      <p:grpSp>
        <p:nvGrpSpPr>
          <p:cNvPr id="13" name="Group 12" descr="alt=&quot;&quot;"/>
          <p:cNvGrpSpPr/>
          <p:nvPr/>
        </p:nvGrpSpPr>
        <p:grpSpPr>
          <a:xfrm>
            <a:off x="76200" y="5555576"/>
            <a:ext cx="6019800" cy="947431"/>
            <a:chOff x="0" y="5181600"/>
            <a:chExt cx="6456589" cy="1466514"/>
          </a:xfrm>
        </p:grpSpPr>
        <p:pic>
          <p:nvPicPr>
            <p:cNvPr id="14" name="Picture 13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i="1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Como se ve en TeamSTEPPS Long-Term Care</a:t>
              </a:r>
              <a:r>
                <a:rPr lang="es-E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</a:rPr>
                <a:t>®</a:t>
              </a:r>
              <a:endParaRPr lang="es-E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1480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39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2139</Words>
  <Application>Microsoft Office PowerPoint</Application>
  <PresentationFormat>On-screen Show (4:3)</PresentationFormat>
  <Paragraphs>320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HAI Cusp Slide template</vt:lpstr>
      <vt:lpstr>Módulo 4: Trabajo en equipo y comunicación</vt:lpstr>
      <vt:lpstr>Objetivos </vt:lpstr>
      <vt:lpstr>Trabajo en equipo y comunicación eficaces1,2</vt:lpstr>
      <vt:lpstr>¿Qué es la comunicación eficaz entre el personal?3 </vt:lpstr>
      <vt:lpstr>¿Por qué es importante que la comunicación entre el personal sea eficaz?4</vt:lpstr>
      <vt:lpstr>Comunicación entre el personal</vt:lpstr>
      <vt:lpstr>Barreras, herramientas, estrategias y resultados de la comunicación</vt:lpstr>
      <vt:lpstr>Conceptos de comunicación TeamSTEPPS3</vt:lpstr>
      <vt:lpstr>Para planificar: Informe</vt:lpstr>
      <vt:lpstr>Lista de verificación para el informe</vt:lpstr>
      <vt:lpstr>Para resolver problemas: Reunión de actualización</vt:lpstr>
      <vt:lpstr>Para mejorar procesos: Reporte de lo ocurrido</vt:lpstr>
      <vt:lpstr>Lista de verificación para reportar lo ocurrido</vt:lpstr>
      <vt:lpstr>Herramientas de comunicación</vt:lpstr>
      <vt:lpstr>Para intercambiar información: SBAR</vt:lpstr>
      <vt:lpstr>Práctica de SBAR3</vt:lpstr>
      <vt:lpstr>Para transmitir información: Transferencia</vt:lpstr>
      <vt:lpstr>Herramientas para la transferencia</vt:lpstr>
      <vt:lpstr>Expresarse con un lenguaje estructurado</vt:lpstr>
      <vt:lpstr>CUS</vt:lpstr>
      <vt:lpstr>DESC</vt:lpstr>
      <vt:lpstr>Estrategias de comunicación para usar con los residentes y familiares</vt:lpstr>
      <vt:lpstr>¿Por qué es importante?</vt:lpstr>
      <vt:lpstr> ¿Qué es la comunicación eficaz entre el personal, los residentes y los familiares?</vt:lpstr>
      <vt:lpstr>Comunicación y participación de la familia</vt:lpstr>
      <vt:lpstr>Abordar los desafíos</vt:lpstr>
      <vt:lpstr>Barreras para expresarse/hablar sin reservas  por el personal, los residentes y los familiares</vt:lpstr>
      <vt:lpstr>Comunicar eventos adversos</vt:lpstr>
      <vt:lpstr>Divulgación y disculpas por resultados adversos inesperados</vt:lpstr>
      <vt:lpstr>Cómo comunicar un evento adverso</vt:lpstr>
      <vt:lpstr>Comunicación en acción</vt:lpstr>
      <vt:lpstr>Revisión de conceptos clave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4: Trabajo en equipo y comunicación</dc:title>
  <dc:creator>Heidenrich, Christine (AHRQ/OC) (CTR)</dc:creator>
  <cp:lastModifiedBy>Windows User</cp:lastModifiedBy>
  <cp:revision>13</cp:revision>
  <dcterms:modified xsi:type="dcterms:W3CDTF">2017-05-17T18:43:40Z</dcterms:modified>
</cp:coreProperties>
</file>