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5" r:id="rId3"/>
    <p:sldId id="266" r:id="rId4"/>
    <p:sldId id="270" r:id="rId5"/>
    <p:sldId id="271" r:id="rId6"/>
    <p:sldId id="312" r:id="rId7"/>
    <p:sldId id="311" r:id="rId8"/>
    <p:sldId id="292" r:id="rId9"/>
    <p:sldId id="278" r:id="rId10"/>
    <p:sldId id="297" r:id="rId11"/>
    <p:sldId id="279" r:id="rId12"/>
    <p:sldId id="280" r:id="rId13"/>
    <p:sldId id="296" r:id="rId14"/>
    <p:sldId id="314" r:id="rId15"/>
    <p:sldId id="291" r:id="rId16"/>
    <p:sldId id="293" r:id="rId17"/>
    <p:sldId id="281" r:id="rId18"/>
    <p:sldId id="309" r:id="rId19"/>
    <p:sldId id="316" r:id="rId20"/>
    <p:sldId id="317" r:id="rId21"/>
    <p:sldId id="319" r:id="rId22"/>
    <p:sldId id="308" r:id="rId23"/>
    <p:sldId id="283" r:id="rId24"/>
    <p:sldId id="282" r:id="rId25"/>
    <p:sldId id="315" r:id="rId26"/>
    <p:sldId id="284" r:id="rId27"/>
    <p:sldId id="299" r:id="rId28"/>
    <p:sldId id="303" r:id="rId29"/>
    <p:sldId id="307" r:id="rId30"/>
    <p:sldId id="304" r:id="rId31"/>
    <p:sldId id="313" r:id="rId32"/>
    <p:sldId id="288" r:id="rId33"/>
    <p:sldId id="289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HHS" initials="D" lastIdx="1" clrIdx="0"/>
  <p:cmAuthor id="1" name="Adams, Tina" initials="TA" lastIdx="2" clrIdx="1"/>
  <p:cmAuthor id="2" name="BarbEdson" initials="BSE" lastIdx="2" clrIdx="2"/>
  <p:cmAuthor id="3" name="Windows User" initials="WU" lastIdx="27" clrIdx="3"/>
  <p:cmAuthor id="4" name="Wojcik, Anna" initials="AW" lastIdx="27" clrIdx="4"/>
  <p:cmAuthor id="5" name="Wojcik" initials="W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AC5"/>
    <a:srgbClr val="7AC48C"/>
    <a:srgbClr val="B2D9AB"/>
    <a:srgbClr val="D9F7E1"/>
    <a:srgbClr val="3BD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3" autoAdjust="0"/>
    <p:restoredTop sz="75224" autoAdjust="0"/>
  </p:normalViewPr>
  <p:slideViewPr>
    <p:cSldViewPr>
      <p:cViewPr varScale="1">
        <p:scale>
          <a:sx n="53" d="100"/>
          <a:sy n="53" d="100"/>
        </p:scale>
        <p:origin x="-19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0AD89-BDE7-4BCC-B565-609A2DC304CD}" type="datetimeFigureOut">
              <a:rPr lang="en-US" smtClean="0"/>
              <a:t>3/13/2017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E16D5-94BD-40BC-82BA-426C75AC04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1076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D512289-2EF6-4F85-A38F-85CE1BB97B0C}" type="datetimeFigureOut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1E243FE-6028-49B7-8F4E-830C3973E6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45022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>
              <a:solidFill>
                <a:srgbClr val="FF0000"/>
              </a:solidFill>
            </a:endParaRPr>
          </a:p>
          <a:p>
            <a:endParaRPr lang="en-US" b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77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 smtClean="0"/>
              <a:t>TeamSTEPPS Briefing Video</a:t>
            </a:r>
          </a:p>
          <a:p>
            <a:r>
              <a:rPr lang="en-US" b="0" baseline="0" dirty="0" smtClean="0"/>
              <a:t>http://www.ahrq.gov/professionals/education/curriculum-tools/teamstepps/longtermcare/video/03brief_ltc/index.html</a:t>
            </a:r>
          </a:p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737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TeamSTEPPS Huddle</a:t>
            </a:r>
            <a:r>
              <a:rPr lang="en-US" baseline="0" dirty="0" smtClean="0"/>
              <a:t> Video</a:t>
            </a:r>
          </a:p>
          <a:p>
            <a:r>
              <a:rPr lang="en-US" baseline="0" dirty="0" smtClean="0"/>
              <a:t>http://www.ahrq.gov/professionals/education/curriculum-tools/teamstepps/longtermcare/video/04huddle_ltc/index.html</a:t>
            </a:r>
          </a:p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874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253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97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1.4 Communication Tools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653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89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 smtClean="0">
                <a:solidFill>
                  <a:schemeClr val="tx1"/>
                </a:solidFill>
              </a:rPr>
              <a:t>TeamSTEPPS SBAR Video</a:t>
            </a:r>
          </a:p>
          <a:p>
            <a:r>
              <a:rPr lang="en-US" b="0" baseline="0" dirty="0" smtClean="0">
                <a:solidFill>
                  <a:srgbClr val="663300"/>
                </a:solidFill>
              </a:rPr>
              <a:t>http://www.ahrq.gov/professionals/education/curriculum-tools/teamstepps/longtermcare/video/13sbar_ltc/index.html</a:t>
            </a:r>
            <a:endParaRPr lang="en-US" b="0" dirty="0" smtClean="0">
              <a:solidFill>
                <a:srgbClr val="663300"/>
              </a:solidFill>
            </a:endParaRPr>
          </a:p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882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914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415" indent="-349415"/>
            <a:r>
              <a:rPr lang="en-US" dirty="0" smtClean="0">
                <a:solidFill>
                  <a:srgbClr val="663300"/>
                </a:solidFill>
              </a:rPr>
              <a:t>TeamSTEPPS I PASS</a:t>
            </a:r>
            <a:r>
              <a:rPr lang="en-US" baseline="0" dirty="0" smtClean="0">
                <a:solidFill>
                  <a:srgbClr val="663300"/>
                </a:solidFill>
              </a:rPr>
              <a:t> the BATON Video</a:t>
            </a:r>
          </a:p>
          <a:p>
            <a:pPr marL="349415" indent="-349415"/>
            <a:r>
              <a:rPr lang="en-US" dirty="0" smtClean="0">
                <a:solidFill>
                  <a:srgbClr val="663300"/>
                </a:solidFill>
              </a:rPr>
              <a:t>http://www.ahrq.gov/professionals/education/curriculum-tools/teamstepps/longtermcare/video/17ipassthebaton_ltc/index.html</a:t>
            </a:r>
          </a:p>
          <a:p>
            <a:pPr marL="758684" indent="-758684"/>
            <a:endParaRPr lang="en-US" b="1" dirty="0" smtClean="0">
              <a:solidFill>
                <a:srgbClr val="6633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10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474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5475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TeamSTEPPS CUS Video</a:t>
            </a:r>
          </a:p>
          <a:p>
            <a:r>
              <a:rPr lang="en-US" dirty="0" smtClean="0"/>
              <a:t>http://www.ahrq.gov/professionals/education/curriculum-tools/teamstepps/longtermcare/video/11cus_sa/index.html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595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TeamSTEPPS DESC Video</a:t>
            </a:r>
          </a:p>
          <a:p>
            <a:r>
              <a:rPr lang="en-US" baseline="0" dirty="0" smtClean="0"/>
              <a:t>http://www.ahrq.gov/professionals/education/curriculum-tools/teamstepps/longtermcare/video/12descscript_ltc/index.html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565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7406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997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139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1.2 Communication and Engaging the Family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2728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0762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1039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7368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08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673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8121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1.3 Communication in Action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653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4932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368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215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004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1.1: Staff Communication</a:t>
            </a:r>
          </a:p>
          <a:p>
            <a:pPr defTabSz="931774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036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43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966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243FE-6028-49B7-8F4E-830C3973E61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816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66062"/>
          <a:stretch/>
        </p:blipFill>
        <p:spPr>
          <a:xfrm>
            <a:off x="0" y="0"/>
            <a:ext cx="9144000" cy="23275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26"/>
          <a:stretch/>
        </p:blipFill>
        <p:spPr>
          <a:xfrm>
            <a:off x="0" y="6036816"/>
            <a:ext cx="9144000" cy="82118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228600" y="122245"/>
            <a:ext cx="8763000" cy="1272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lang="en-US" sz="36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AHRQ Safety Program for Long-Term Care: HAIs/CAUTI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Long-Term Care Safety Modules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705600" y="6477000"/>
            <a:ext cx="243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AHRQ Pub. No. 16(17)-0003-03-EF</a:t>
            </a:r>
          </a:p>
          <a:p>
            <a:pPr algn="r"/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2017</a:t>
            </a:r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03381"/>
            <a:ext cx="8229600" cy="660070"/>
          </a:xfrm>
        </p:spPr>
        <p:txBody>
          <a:bodyPr>
            <a:normAutofit/>
          </a:bodyPr>
          <a:lstStyle>
            <a:lvl1pPr>
              <a:defRPr sz="37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41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3429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Toolkit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34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23158"/>
            <a:ext cx="4038600" cy="49030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23158"/>
            <a:ext cx="4038600" cy="49030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77000"/>
            <a:ext cx="3429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Toolkit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566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3429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Toolkit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667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85"/>
          <a:stretch/>
        </p:blipFill>
        <p:spPr>
          <a:xfrm>
            <a:off x="0" y="6356350"/>
            <a:ext cx="9144000" cy="501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13"/>
          <a:stretch/>
        </p:blipFill>
        <p:spPr>
          <a:xfrm>
            <a:off x="0" y="-1"/>
            <a:ext cx="9144000" cy="89064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60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0655"/>
            <a:ext cx="8229600" cy="5177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3429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Toolkit  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975835" y="6495926"/>
            <a:ext cx="2168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Teamwork</a:t>
            </a:r>
            <a:r>
              <a:rPr lang="en-US" sz="900" baseline="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Communication </a:t>
            </a:r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| </a:t>
            </a:r>
            <a:fld id="{D0C9C990-79A9-48BD-8275-246184B5F984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sz="9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9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8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3" r:id="rId2"/>
    <p:sldLayoutId id="2147483674" r:id="rId3"/>
    <p:sldLayoutId id="2147483676" r:id="rId4"/>
  </p:sldLayoutIdLst>
  <p:hf sldNum="0" hdr="0" ftr="0"/>
  <p:txStyles>
    <p:titleStyle>
      <a:lvl1pPr algn="ctr" defTabSz="457200" rtl="0" eaLnBrk="1" latinLnBrk="0" hangingPunct="1">
        <a:spcBef>
          <a:spcPct val="0"/>
        </a:spcBef>
        <a:buNone/>
        <a:defRPr lang="en-US" sz="3600" kern="1200" dirty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276B7D"/>
        </a:buClr>
        <a:buFont typeface="Arial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rq.gov/professionals/education/curriculum-tools/teamstepps/longtermcare/video/03brief_ltc/index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ha.box.com/s/h5vcp5do59dzew7hdq0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hrq.gov/professionals/education/curriculum-tools/teamstepps/longtermcare/video/04huddle_ltc/index.htm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ha.box.com/s/h5vcp5do59dzew7hdq02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ye9d7UchmRI" TargetMode="Externa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rq.gov/professionals/education/curriculum-tools/teamstepps/longtermcare/video/13sbar_ltc/index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rq.gov/professionals/education/curriculum-tools/teamstepps/longtermcare/video/17ipassthebaton_ltc/index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tiff"/><Relationship Id="rId4" Type="http://schemas.openxmlformats.org/officeDocument/2006/relationships/hyperlink" Target="http://www.ahrq.gov/professionals/education/curriculum-tools/teamstepps/longtermcare/video/11cus_sa/index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rq.gov/professionals/education/curriculum-tools/teamstepps/longtermcare/video/12descscript_ltc/index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tif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ha.box.com/s/xonar0dfbg845xdl1tme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U3gyL_p7FyA" TargetMode="Externa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aha.box.com/s/e0jy00perp0q9db9xnhk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cavAprwMeG0" TargetMode="Externa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rq.gov/professionals/education/curriculum-tools/teamstepps/longtermcare/scenarios/index.html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hrq.gov/professionals/education/curriculum-tools/cusptoolkit/toolkit/index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ha.box.com/s/d6sv78zuy9al42oba4q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eL3woSFbsW4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Module 4: Teamwork and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59350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Brief Checklist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81000" y="888903"/>
            <a:ext cx="5486401" cy="5091679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dirty="0" smtClean="0"/>
              <a:t>During the brief, the team should address the following questions: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Who is on the team? 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Do </a:t>
            </a:r>
            <a:r>
              <a:rPr lang="en-US" sz="2400" dirty="0"/>
              <a:t>all members understand and </a:t>
            </a:r>
            <a:r>
              <a:rPr lang="en-US" sz="2400" dirty="0" smtClean="0"/>
              <a:t>agree </a:t>
            </a:r>
            <a:r>
              <a:rPr lang="en-US" sz="2400" dirty="0"/>
              <a:t>with goals</a:t>
            </a:r>
            <a:r>
              <a:rPr lang="en-US" sz="2400" dirty="0" smtClean="0"/>
              <a:t>? 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Are roles and responsibilities understood? 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What is the care plan? 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What is the staff and availability throughout the shift? 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What is the workload among team members? 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What is the availability of resources? </a:t>
            </a:r>
          </a:p>
        </p:txBody>
      </p:sp>
      <p:pic>
        <p:nvPicPr>
          <p:cNvPr id="4" name="Picture 3" descr="image indicating a video on the slide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066800"/>
            <a:ext cx="1676400" cy="1676400"/>
          </a:xfrm>
          <a:prstGeom prst="rect">
            <a:avLst/>
          </a:prstGeom>
        </p:spPr>
      </p:pic>
      <p:grpSp>
        <p:nvGrpSpPr>
          <p:cNvPr id="16" name="Group 15" descr="alt=&quot;&quot;"/>
          <p:cNvGrpSpPr/>
          <p:nvPr/>
        </p:nvGrpSpPr>
        <p:grpSpPr>
          <a:xfrm>
            <a:off x="76200" y="5555576"/>
            <a:ext cx="5486400" cy="947431"/>
            <a:chOff x="0" y="5181600"/>
            <a:chExt cx="6456589" cy="1466514"/>
          </a:xfrm>
        </p:grpSpPr>
        <p:pic>
          <p:nvPicPr>
            <p:cNvPr id="17" name="Picture 16" descr="Alt=&quot;&quo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81600"/>
              <a:ext cx="1351280" cy="1315720"/>
            </a:xfrm>
            <a:prstGeom prst="rect">
              <a:avLst/>
            </a:prstGeom>
          </p:spPr>
        </p:pic>
        <p:sp>
          <p:nvSpPr>
            <p:cNvPr id="18" name="TextBox 22"/>
            <p:cNvSpPr txBox="1"/>
            <p:nvPr/>
          </p:nvSpPr>
          <p:spPr>
            <a:xfrm>
              <a:off x="1295400" y="6076431"/>
              <a:ext cx="5161189" cy="571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i="1" dirty="0" smtClean="0">
                  <a:solidFill>
                    <a:srgbClr val="00A5A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 seen in TeamSTEPPS Long-Term Care</a:t>
              </a:r>
              <a:r>
                <a:rPr lang="en-US" i="1" baseline="30000" dirty="0" smtClean="0">
                  <a:solidFill>
                    <a:srgbClr val="00A5A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®</a:t>
              </a:r>
              <a:endParaRPr lang="en-US" i="1" baseline="30000" dirty="0">
                <a:solidFill>
                  <a:srgbClr val="00A5A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24599" y="2971800"/>
            <a:ext cx="28085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Briefing video located at:</a:t>
            </a:r>
          </a:p>
          <a:p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www.ahrq.gov/professionals/education/curriculum-tools/teamstepps/longtermcare/video/03brief_ltc/index.html</a:t>
            </a:r>
            <a:r>
              <a:rPr lang="en-US" sz="1400" dirty="0" smtClean="0"/>
              <a:t>.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1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For Problem Solving – Huddle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Ad hoc planning</a:t>
            </a:r>
          </a:p>
          <a:p>
            <a:pPr>
              <a:spcAft>
                <a:spcPts val="1200"/>
              </a:spcAft>
            </a:pPr>
            <a:r>
              <a:rPr lang="en-US" dirty="0"/>
              <a:t>R</a:t>
            </a:r>
            <a:r>
              <a:rPr lang="en-US" dirty="0" smtClean="0"/>
              <a:t>eestablish situation awareness </a:t>
            </a:r>
          </a:p>
          <a:p>
            <a:pPr>
              <a:spcAft>
                <a:spcPts val="1200"/>
              </a:spcAft>
            </a:pPr>
            <a:r>
              <a:rPr lang="en-US" dirty="0"/>
              <a:t>R</a:t>
            </a:r>
            <a:r>
              <a:rPr lang="en-US" dirty="0" smtClean="0"/>
              <a:t>einforce plans already in place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Assess the need to adjust the plan</a:t>
            </a:r>
            <a:endParaRPr lang="en-US" dirty="0"/>
          </a:p>
        </p:txBody>
      </p:sp>
      <p:pic>
        <p:nvPicPr>
          <p:cNvPr id="18" name="Content Placeholder 9" descr="image indicating a video on the slide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143" y="4140737"/>
            <a:ext cx="1828959" cy="1828959"/>
          </a:xfrm>
          <a:prstGeom prst="rect">
            <a:avLst/>
          </a:prstGeom>
        </p:spPr>
      </p:pic>
      <p:grpSp>
        <p:nvGrpSpPr>
          <p:cNvPr id="15" name="Group 14" descr="alt=&quot;&quot;"/>
          <p:cNvGrpSpPr/>
          <p:nvPr/>
        </p:nvGrpSpPr>
        <p:grpSpPr>
          <a:xfrm>
            <a:off x="76200" y="5555576"/>
            <a:ext cx="5486400" cy="947431"/>
            <a:chOff x="0" y="5181600"/>
            <a:chExt cx="6456589" cy="1466514"/>
          </a:xfrm>
        </p:grpSpPr>
        <p:pic>
          <p:nvPicPr>
            <p:cNvPr id="16" name="Picture 15" descr="Alt=&quot;&quo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81600"/>
              <a:ext cx="1351280" cy="1315720"/>
            </a:xfrm>
            <a:prstGeom prst="rect">
              <a:avLst/>
            </a:prstGeom>
          </p:spPr>
        </p:pic>
        <p:sp>
          <p:nvSpPr>
            <p:cNvPr id="17" name="TextBox 22"/>
            <p:cNvSpPr txBox="1"/>
            <p:nvPr/>
          </p:nvSpPr>
          <p:spPr>
            <a:xfrm>
              <a:off x="1295400" y="6076431"/>
              <a:ext cx="5161189" cy="571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i="1" dirty="0" smtClean="0">
                  <a:solidFill>
                    <a:srgbClr val="00A5A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 seen in TeamSTEPPS Long-Term Care</a:t>
              </a:r>
              <a:r>
                <a:rPr lang="en-US" i="1" baseline="30000" dirty="0" smtClean="0">
                  <a:solidFill>
                    <a:srgbClr val="00A5A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®</a:t>
              </a:r>
              <a:endParaRPr lang="en-US" i="1" baseline="30000" dirty="0">
                <a:solidFill>
                  <a:srgbClr val="00A5A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53344" y="4603642"/>
            <a:ext cx="44957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Huddle video located at: </a:t>
            </a:r>
          </a:p>
          <a:p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www.ahrq.gov/professionals/education/curriculum-tools/teamstepps/longtermcare/video/04huddle_ltc/index.html</a:t>
            </a:r>
            <a:r>
              <a:rPr lang="en-US" sz="1400" dirty="0" smtClean="0"/>
              <a:t>. 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93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660070"/>
          </a:xfrm>
        </p:spPr>
        <p:txBody>
          <a:bodyPr>
            <a:noAutofit/>
          </a:bodyPr>
          <a:lstStyle/>
          <a:p>
            <a:r>
              <a:rPr lang="en-US" dirty="0" smtClean="0"/>
              <a:t>For Process Improvement – Debrief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Provides opportunity for an informal information exchange session </a:t>
            </a:r>
          </a:p>
          <a:p>
            <a:pPr>
              <a:spcAft>
                <a:spcPts val="1200"/>
              </a:spcAft>
            </a:pPr>
            <a:r>
              <a:rPr lang="en-US" dirty="0"/>
              <a:t>D</a:t>
            </a:r>
            <a:r>
              <a:rPr lang="en-US" dirty="0" smtClean="0"/>
              <a:t>esigned to improve team performance and effectiveness</a:t>
            </a:r>
          </a:p>
          <a:p>
            <a:pPr>
              <a:spcAft>
                <a:spcPts val="1200"/>
              </a:spcAft>
            </a:pPr>
            <a:r>
              <a:rPr lang="en-US" dirty="0"/>
              <a:t>Reinforces positive behaviors demonstrated by the team</a:t>
            </a:r>
          </a:p>
        </p:txBody>
      </p:sp>
      <p:grpSp>
        <p:nvGrpSpPr>
          <p:cNvPr id="13" name="Group 12" descr="alt=&quot;&quot;"/>
          <p:cNvGrpSpPr/>
          <p:nvPr/>
        </p:nvGrpSpPr>
        <p:grpSpPr>
          <a:xfrm>
            <a:off x="76200" y="5555576"/>
            <a:ext cx="5486400" cy="947431"/>
            <a:chOff x="0" y="5181600"/>
            <a:chExt cx="6456589" cy="1466514"/>
          </a:xfrm>
        </p:grpSpPr>
        <p:pic>
          <p:nvPicPr>
            <p:cNvPr id="14" name="Picture 13" descr="Alt=&quot;&quo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81600"/>
              <a:ext cx="1351280" cy="1315720"/>
            </a:xfrm>
            <a:prstGeom prst="rect">
              <a:avLst/>
            </a:prstGeom>
          </p:spPr>
        </p:pic>
        <p:sp>
          <p:nvSpPr>
            <p:cNvPr id="15" name="TextBox 22"/>
            <p:cNvSpPr txBox="1"/>
            <p:nvPr/>
          </p:nvSpPr>
          <p:spPr>
            <a:xfrm>
              <a:off x="1295400" y="6076431"/>
              <a:ext cx="5161189" cy="571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i="1" dirty="0" smtClean="0">
                  <a:solidFill>
                    <a:srgbClr val="00A5A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 seen in TeamSTEPPS Long-Term Care</a:t>
              </a:r>
              <a:r>
                <a:rPr lang="en-US" i="1" baseline="30000" dirty="0" smtClean="0">
                  <a:solidFill>
                    <a:srgbClr val="00A5A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®</a:t>
              </a:r>
              <a:endParaRPr lang="en-US" i="1" baseline="30000" dirty="0">
                <a:solidFill>
                  <a:srgbClr val="00A5A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01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Debrief 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748" y="1080655"/>
            <a:ext cx="7586051" cy="5177641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/>
              <a:t>The team should address the following questions during a debrief:</a:t>
            </a:r>
          </a:p>
          <a:p>
            <a:pPr>
              <a:spcAft>
                <a:spcPts val="1200"/>
              </a:spcAft>
            </a:pPr>
            <a:r>
              <a:rPr lang="en-US" dirty="0"/>
              <a:t>Communication clear?</a:t>
            </a:r>
          </a:p>
          <a:p>
            <a:pPr>
              <a:spcAft>
                <a:spcPts val="1200"/>
              </a:spcAft>
            </a:pPr>
            <a:r>
              <a:rPr lang="en-US" dirty="0"/>
              <a:t>Roles and responsibilities understood?</a:t>
            </a:r>
          </a:p>
          <a:p>
            <a:pPr>
              <a:spcAft>
                <a:spcPts val="1200"/>
              </a:spcAft>
            </a:pPr>
            <a:r>
              <a:rPr lang="en-US" dirty="0"/>
              <a:t>Situation awareness maintained?</a:t>
            </a:r>
          </a:p>
          <a:p>
            <a:pPr>
              <a:spcAft>
                <a:spcPts val="1200"/>
              </a:spcAft>
            </a:pPr>
            <a:r>
              <a:rPr lang="en-US" dirty="0"/>
              <a:t>Workload distribution equitable?</a:t>
            </a:r>
          </a:p>
          <a:p>
            <a:pPr>
              <a:spcAft>
                <a:spcPts val="1200"/>
              </a:spcAft>
            </a:pPr>
            <a:r>
              <a:rPr lang="en-US" dirty="0"/>
              <a:t>Task assistance requested or offered?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Errors made </a:t>
            </a:r>
            <a:r>
              <a:rPr lang="en-US" dirty="0"/>
              <a:t>or avoided? 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Availability </a:t>
            </a:r>
            <a:r>
              <a:rPr lang="en-US" dirty="0"/>
              <a:t>of </a:t>
            </a:r>
            <a:r>
              <a:rPr lang="en-US" dirty="0" smtClean="0"/>
              <a:t>resources adequate? 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smtClean="0"/>
              <a:t>Went </a:t>
            </a:r>
            <a:r>
              <a:rPr lang="en-US" dirty="0"/>
              <a:t>well</a:t>
            </a:r>
            <a:r>
              <a:rPr lang="en-US" dirty="0" smtClean="0"/>
              <a:t>, change</a:t>
            </a:r>
            <a:r>
              <a:rPr lang="en-US" dirty="0"/>
              <a:t>, </a:t>
            </a:r>
            <a:r>
              <a:rPr lang="en-US" dirty="0" smtClean="0"/>
              <a:t>improve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grpSp>
        <p:nvGrpSpPr>
          <p:cNvPr id="14" name="Group 13" descr="alt=&quot;&quot;"/>
          <p:cNvGrpSpPr/>
          <p:nvPr/>
        </p:nvGrpSpPr>
        <p:grpSpPr>
          <a:xfrm>
            <a:off x="76200" y="5555576"/>
            <a:ext cx="5486400" cy="947431"/>
            <a:chOff x="0" y="5181600"/>
            <a:chExt cx="6456589" cy="1466514"/>
          </a:xfrm>
        </p:grpSpPr>
        <p:pic>
          <p:nvPicPr>
            <p:cNvPr id="15" name="Picture 14" descr="Alt=&quot;&quo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81600"/>
              <a:ext cx="1351280" cy="1315720"/>
            </a:xfrm>
            <a:prstGeom prst="rect">
              <a:avLst/>
            </a:prstGeom>
          </p:spPr>
        </p:pic>
        <p:sp>
          <p:nvSpPr>
            <p:cNvPr id="16" name="TextBox 22"/>
            <p:cNvSpPr txBox="1"/>
            <p:nvPr/>
          </p:nvSpPr>
          <p:spPr>
            <a:xfrm>
              <a:off x="1295400" y="6076431"/>
              <a:ext cx="5161189" cy="571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i="1" dirty="0" smtClean="0">
                  <a:solidFill>
                    <a:srgbClr val="00A5A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 seen in TeamSTEPPS Long-Term Care</a:t>
              </a:r>
              <a:r>
                <a:rPr lang="en-US" i="1" baseline="30000" dirty="0" smtClean="0">
                  <a:solidFill>
                    <a:srgbClr val="00A5A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®</a:t>
              </a:r>
              <a:endParaRPr lang="en-US" i="1" baseline="30000" dirty="0">
                <a:solidFill>
                  <a:srgbClr val="00A5A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Communication Tools</a:t>
            </a:r>
            <a:endParaRPr lang="en-US" dirty="0"/>
          </a:p>
        </p:txBody>
      </p:sp>
      <p:pic>
        <p:nvPicPr>
          <p:cNvPr id="10" name="Content Placeholder 9" descr="image indicating a video on the slide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57520" y="2755027"/>
            <a:ext cx="1828959" cy="182895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49530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PLAY VIDEO: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Video 1.4 Communication </a:t>
            </a:r>
            <a:r>
              <a:rPr lang="en-US" dirty="0" smtClean="0"/>
              <a:t>Tools - </a:t>
            </a:r>
            <a:r>
              <a:rPr lang="en-US" u="sng" dirty="0">
                <a:hlinkClick r:id="rId5"/>
              </a:rPr>
              <a:t>https://youtu.be/ye9d7UchmRI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63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For Information Exchange – SBAR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1200"/>
              </a:spcAft>
            </a:pPr>
            <a:r>
              <a:rPr lang="en-US" b="1" i="1" u="sng" dirty="0"/>
              <a:t>S</a:t>
            </a:r>
            <a:r>
              <a:rPr lang="en-US" dirty="0"/>
              <a:t>ituation—What is happening with the </a:t>
            </a:r>
            <a:r>
              <a:rPr lang="en-US" dirty="0" smtClean="0"/>
              <a:t>resident?</a:t>
            </a:r>
            <a:endParaRPr lang="en-US" dirty="0"/>
          </a:p>
          <a:p>
            <a:pPr lvl="0">
              <a:spcAft>
                <a:spcPts val="1200"/>
              </a:spcAft>
            </a:pPr>
            <a:r>
              <a:rPr lang="en-US" b="1" i="1" u="sng" dirty="0"/>
              <a:t>B</a:t>
            </a:r>
            <a:r>
              <a:rPr lang="en-US" dirty="0"/>
              <a:t>ackground—What is the clinical background?</a:t>
            </a:r>
          </a:p>
          <a:p>
            <a:pPr lvl="0">
              <a:spcAft>
                <a:spcPts val="1200"/>
              </a:spcAft>
            </a:pPr>
            <a:r>
              <a:rPr lang="en-US" b="1" i="1" u="sng" dirty="0"/>
              <a:t>A</a:t>
            </a:r>
            <a:r>
              <a:rPr lang="en-US" dirty="0"/>
              <a:t>ssessment—What do I think the problem is?</a:t>
            </a:r>
          </a:p>
          <a:p>
            <a:pPr lvl="0">
              <a:spcAft>
                <a:spcPts val="1200"/>
              </a:spcAft>
            </a:pPr>
            <a:r>
              <a:rPr lang="en-US" b="1" i="1" u="sng" dirty="0"/>
              <a:t>R</a:t>
            </a:r>
            <a:r>
              <a:rPr lang="en-US" dirty="0"/>
              <a:t>ecommendation—What action would I recommend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13" name="Group 12" descr="alt=&quot;&quot;"/>
          <p:cNvGrpSpPr/>
          <p:nvPr/>
        </p:nvGrpSpPr>
        <p:grpSpPr>
          <a:xfrm>
            <a:off x="76200" y="5555576"/>
            <a:ext cx="5486400" cy="947431"/>
            <a:chOff x="0" y="5181600"/>
            <a:chExt cx="6456589" cy="1466514"/>
          </a:xfrm>
        </p:grpSpPr>
        <p:pic>
          <p:nvPicPr>
            <p:cNvPr id="14" name="Picture 13" descr="Alt=&quot;&quo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81600"/>
              <a:ext cx="1351280" cy="1315720"/>
            </a:xfrm>
            <a:prstGeom prst="rect">
              <a:avLst/>
            </a:prstGeom>
          </p:spPr>
        </p:pic>
        <p:sp>
          <p:nvSpPr>
            <p:cNvPr id="15" name="TextBox 22"/>
            <p:cNvSpPr txBox="1"/>
            <p:nvPr/>
          </p:nvSpPr>
          <p:spPr>
            <a:xfrm>
              <a:off x="1295400" y="6076431"/>
              <a:ext cx="5161189" cy="571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i="1" dirty="0" smtClean="0">
                  <a:solidFill>
                    <a:srgbClr val="00A5A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 seen in TeamSTEPPS Long-Term Care</a:t>
              </a:r>
              <a:r>
                <a:rPr lang="en-US" i="1" baseline="30000" dirty="0" smtClean="0">
                  <a:solidFill>
                    <a:srgbClr val="00A5A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®</a:t>
              </a:r>
              <a:endParaRPr lang="en-US" i="1" baseline="30000" dirty="0">
                <a:solidFill>
                  <a:srgbClr val="00A5A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1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Practicing SBAR</a:t>
            </a:r>
            <a:r>
              <a:rPr lang="en-US" baseline="30000" dirty="0" smtClean="0"/>
              <a:t>3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6" y="956034"/>
            <a:ext cx="7304314" cy="5177641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Situation —</a:t>
            </a:r>
            <a:r>
              <a:rPr lang="en-US" dirty="0"/>
              <a:t> What is going on with the resident?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i="1" dirty="0"/>
              <a:t>"I am calling about Mrs. Mary Smith, 88 years old, who has had a change in condition. She has a new onset of confusion, has developed a cough, ate very little today, and has been refusing all extra fluids</a:t>
            </a:r>
            <a:r>
              <a:rPr lang="en-US" i="1" dirty="0" smtClean="0"/>
              <a:t>.“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Background </a:t>
            </a:r>
            <a:r>
              <a:rPr lang="en-US" b="1" dirty="0"/>
              <a:t>—</a:t>
            </a:r>
            <a:r>
              <a:rPr lang="en-US" dirty="0"/>
              <a:t> What is the clinical background or context?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i="1" dirty="0"/>
              <a:t>"Mrs. Smith has type 2 diabetes, arthritis, osteoporosis, cataracts, stress incontinence, and mild cognitive </a:t>
            </a:r>
            <a:r>
              <a:rPr lang="en-US" i="1" dirty="0" smtClean="0"/>
              <a:t>impairment.“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Assessment </a:t>
            </a:r>
            <a:r>
              <a:rPr lang="en-US" b="1" dirty="0"/>
              <a:t>—</a:t>
            </a:r>
            <a:r>
              <a:rPr lang="en-US" dirty="0"/>
              <a:t> What do I think the problem is?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i="1" dirty="0"/>
              <a:t>"She is lethargic but responsive to simple verbal commands. She has a dry cough and on auscultation of her lungs has some rhonchi in the right base. Her urine looked cloudy</a:t>
            </a:r>
            <a:r>
              <a:rPr lang="en-US" i="1" dirty="0" smtClean="0"/>
              <a:t>.“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Recommendation </a:t>
            </a:r>
            <a:r>
              <a:rPr lang="en-US" b="1" dirty="0"/>
              <a:t>and Request —</a:t>
            </a:r>
            <a:r>
              <a:rPr lang="en-US" dirty="0"/>
              <a:t> What would I do to correct it?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i="1" dirty="0"/>
              <a:t>"I am wondering if she is starting with a UTI or a respiratory infection. I think she is stable to stay here but should we get a urine sample, chest x ray, or any lab work?"</a:t>
            </a:r>
            <a:endParaRPr lang="en-US" dirty="0"/>
          </a:p>
        </p:txBody>
      </p:sp>
      <p:pic>
        <p:nvPicPr>
          <p:cNvPr id="9" name="Picture 8" descr="image indicating a video on the slide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1600200"/>
            <a:ext cx="1447800" cy="1447800"/>
          </a:xfrm>
          <a:prstGeom prst="rect">
            <a:avLst/>
          </a:prstGeom>
        </p:spPr>
      </p:pic>
      <p:grpSp>
        <p:nvGrpSpPr>
          <p:cNvPr id="14" name="Group 13" descr="alt=&quot;&quot;"/>
          <p:cNvGrpSpPr/>
          <p:nvPr/>
        </p:nvGrpSpPr>
        <p:grpSpPr>
          <a:xfrm>
            <a:off x="76200" y="5555576"/>
            <a:ext cx="5486400" cy="947431"/>
            <a:chOff x="0" y="5181600"/>
            <a:chExt cx="6456589" cy="1466514"/>
          </a:xfrm>
        </p:grpSpPr>
        <p:pic>
          <p:nvPicPr>
            <p:cNvPr id="15" name="Picture 14" descr="Alt=&quot;&quo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81600"/>
              <a:ext cx="1351280" cy="1315720"/>
            </a:xfrm>
            <a:prstGeom prst="rect">
              <a:avLst/>
            </a:prstGeom>
          </p:spPr>
        </p:pic>
        <p:sp>
          <p:nvSpPr>
            <p:cNvPr id="16" name="TextBox 22"/>
            <p:cNvSpPr txBox="1"/>
            <p:nvPr/>
          </p:nvSpPr>
          <p:spPr>
            <a:xfrm>
              <a:off x="1295400" y="6076431"/>
              <a:ext cx="5161189" cy="571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i="1" dirty="0" smtClean="0">
                  <a:solidFill>
                    <a:srgbClr val="00A5A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 seen in TeamSTEPPS Long-Term Care</a:t>
              </a:r>
              <a:r>
                <a:rPr lang="en-US" i="1" baseline="30000" dirty="0" smtClean="0">
                  <a:solidFill>
                    <a:srgbClr val="00A5A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®</a:t>
              </a:r>
              <a:endParaRPr lang="en-US" i="1" baseline="30000" dirty="0">
                <a:solidFill>
                  <a:srgbClr val="00A5A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43800" y="3276600"/>
            <a:ext cx="1524000" cy="25237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SBAR video located at: </a:t>
            </a:r>
            <a:r>
              <a:rPr lang="en-US" sz="1400" dirty="0">
                <a:solidFill>
                  <a:srgbClr val="663300"/>
                </a:solidFill>
                <a:hlinkClick r:id="rId3"/>
              </a:rPr>
              <a:t>http://</a:t>
            </a:r>
            <a:r>
              <a:rPr lang="en-US" sz="1400" dirty="0" smtClean="0">
                <a:solidFill>
                  <a:srgbClr val="663300"/>
                </a:solidFill>
                <a:hlinkClick r:id="rId3"/>
              </a:rPr>
              <a:t>www.ahrq.gov/professionals/education/curriculum-tools/teamstepps/longtermcare/video/13sbar_ltc/index.html</a:t>
            </a:r>
            <a:r>
              <a:rPr lang="en-US" sz="1400" dirty="0" smtClean="0">
                <a:solidFill>
                  <a:srgbClr val="663300"/>
                </a:solidFill>
              </a:rPr>
              <a:t>. </a:t>
            </a:r>
            <a:endParaRPr lang="en-US" sz="1400" dirty="0">
              <a:solidFill>
                <a:srgbClr val="6633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8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For Information Transfer – Handoffs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Includes </a:t>
            </a:r>
            <a:r>
              <a:rPr lang="en-US" dirty="0"/>
              <a:t>the transfer of knowledge and </a:t>
            </a:r>
            <a:r>
              <a:rPr lang="en-US" dirty="0" smtClean="0"/>
              <a:t>responsibility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Designed to enhance information exchange at critical times 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 smtClean="0"/>
              <a:t>Maintains continuity of care despite changing caregivers and patients</a:t>
            </a:r>
          </a:p>
          <a:p>
            <a:r>
              <a:rPr lang="en-US" dirty="0" smtClean="0"/>
              <a:t>Use </a:t>
            </a:r>
            <a:r>
              <a:rPr lang="en-US" dirty="0"/>
              <a:t>I PASS the BATON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as </a:t>
            </a:r>
            <a:r>
              <a:rPr lang="en-US" dirty="0"/>
              <a:t>a handoff </a:t>
            </a:r>
            <a:r>
              <a:rPr lang="en-US" dirty="0" smtClean="0"/>
              <a:t>checklist</a:t>
            </a:r>
            <a:endParaRPr lang="en-US" dirty="0"/>
          </a:p>
        </p:txBody>
      </p:sp>
      <p:pic>
        <p:nvPicPr>
          <p:cNvPr id="10" name="Picture 9" descr="image of two staff members reviewing a checklist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4017292"/>
            <a:ext cx="1816100" cy="2133600"/>
          </a:xfrm>
          <a:prstGeom prst="rect">
            <a:avLst/>
          </a:prstGeom>
        </p:spPr>
      </p:pic>
      <p:grpSp>
        <p:nvGrpSpPr>
          <p:cNvPr id="15" name="Group 14" descr="alt=&quot;&quot;"/>
          <p:cNvGrpSpPr/>
          <p:nvPr/>
        </p:nvGrpSpPr>
        <p:grpSpPr>
          <a:xfrm>
            <a:off x="76200" y="5555576"/>
            <a:ext cx="5486400" cy="947431"/>
            <a:chOff x="0" y="5181600"/>
            <a:chExt cx="6456589" cy="1466514"/>
          </a:xfrm>
        </p:grpSpPr>
        <p:pic>
          <p:nvPicPr>
            <p:cNvPr id="16" name="Picture 15" descr="Alt=&quot;&quo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81600"/>
              <a:ext cx="1351280" cy="1315720"/>
            </a:xfrm>
            <a:prstGeom prst="rect">
              <a:avLst/>
            </a:prstGeom>
          </p:spPr>
        </p:pic>
        <p:sp>
          <p:nvSpPr>
            <p:cNvPr id="17" name="TextBox 22"/>
            <p:cNvSpPr txBox="1"/>
            <p:nvPr/>
          </p:nvSpPr>
          <p:spPr>
            <a:xfrm>
              <a:off x="1295400" y="6076431"/>
              <a:ext cx="5161189" cy="571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i="1" dirty="0" smtClean="0">
                  <a:solidFill>
                    <a:srgbClr val="00A5A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 seen in TeamSTEPPS Long-Term Care</a:t>
              </a:r>
              <a:r>
                <a:rPr lang="en-US" i="1" baseline="30000" dirty="0" smtClean="0">
                  <a:solidFill>
                    <a:srgbClr val="00A5A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®</a:t>
              </a:r>
              <a:endParaRPr lang="en-US" i="1" baseline="30000" dirty="0">
                <a:solidFill>
                  <a:srgbClr val="00A5A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1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Handoff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030679"/>
            <a:ext cx="6858000" cy="517764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/>
              <a:t>I 	Introduction</a:t>
            </a:r>
            <a:r>
              <a:rPr lang="en-US" sz="2000" dirty="0">
                <a:cs typeface="Arial" charset="0"/>
              </a:rPr>
              <a:t>—</a:t>
            </a:r>
            <a:r>
              <a:rPr lang="en-US" sz="2000" dirty="0"/>
              <a:t>Introduce yourself and your role/job (include </a:t>
            </a:r>
            <a:r>
              <a:rPr lang="en-US" sz="2000" dirty="0" smtClean="0"/>
              <a:t>		resident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b="1" dirty="0" smtClean="0"/>
              <a:t>P 	Patient/Resident</a:t>
            </a:r>
            <a:r>
              <a:rPr lang="en-US" sz="2000" dirty="0" smtClean="0">
                <a:cs typeface="Arial" charset="0"/>
              </a:rPr>
              <a:t>—</a:t>
            </a:r>
            <a:r>
              <a:rPr lang="en-US" sz="2000" dirty="0" smtClean="0"/>
              <a:t>Name</a:t>
            </a:r>
            <a:r>
              <a:rPr lang="en-US" sz="2000" dirty="0"/>
              <a:t>, identifiers, age, sex, location</a:t>
            </a:r>
          </a:p>
          <a:p>
            <a:pPr marL="0" indent="0">
              <a:buNone/>
            </a:pPr>
            <a:r>
              <a:rPr lang="en-US" sz="2000" b="1" dirty="0"/>
              <a:t>A 	Assessment</a:t>
            </a:r>
            <a:r>
              <a:rPr lang="en-US" sz="2000" dirty="0">
                <a:cs typeface="Arial" charset="0"/>
              </a:rPr>
              <a:t>— Relevant diagnoses and complaints,</a:t>
            </a:r>
            <a:r>
              <a:rPr lang="en-US" sz="2000" dirty="0"/>
              <a:t> vital signs </a:t>
            </a:r>
            <a:r>
              <a:rPr lang="en-US" sz="2000" dirty="0" smtClean="0"/>
              <a:t>	and </a:t>
            </a:r>
            <a:r>
              <a:rPr lang="en-US" sz="2000" dirty="0"/>
              <a:t>symptoms</a:t>
            </a:r>
            <a:endParaRPr lang="en-US" sz="2000" strike="sngStrike" dirty="0"/>
          </a:p>
          <a:p>
            <a:pPr marL="0" indent="0">
              <a:buNone/>
            </a:pPr>
            <a:r>
              <a:rPr lang="en-US" sz="2000" b="1" dirty="0"/>
              <a:t>S 	Situation</a:t>
            </a:r>
            <a:r>
              <a:rPr lang="en-US" sz="2000" dirty="0">
                <a:cs typeface="Arial" charset="0"/>
              </a:rPr>
              <a:t>—</a:t>
            </a:r>
            <a:r>
              <a:rPr lang="en-US" sz="2000" dirty="0"/>
              <a:t>Current status </a:t>
            </a:r>
          </a:p>
          <a:p>
            <a:pPr marL="0" indent="0">
              <a:buNone/>
            </a:pPr>
            <a:r>
              <a:rPr lang="en-US" sz="2000" b="1" dirty="0"/>
              <a:t>S 	Safety Concerns</a:t>
            </a:r>
            <a:r>
              <a:rPr lang="en-US" sz="2000" dirty="0">
                <a:cs typeface="Arial" charset="0"/>
              </a:rPr>
              <a:t>—</a:t>
            </a:r>
            <a:r>
              <a:rPr lang="en-US" sz="2000" dirty="0"/>
              <a:t>Critical lab values/reports, allergies, alerts </a:t>
            </a:r>
            <a:r>
              <a:rPr lang="en-US" sz="2000" dirty="0" smtClean="0"/>
              <a:t>	(</a:t>
            </a:r>
            <a:r>
              <a:rPr lang="en-US" sz="2000" dirty="0"/>
              <a:t>falls, isolation, etc.)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dirty="0"/>
              <a:t>THE</a:t>
            </a:r>
          </a:p>
          <a:p>
            <a:pPr marL="0" indent="0">
              <a:buNone/>
            </a:pPr>
            <a:r>
              <a:rPr lang="en-US" sz="2000" b="1" dirty="0"/>
              <a:t>B 	Background</a:t>
            </a:r>
            <a:r>
              <a:rPr lang="en-US" sz="2000" dirty="0">
                <a:cs typeface="Arial" charset="0"/>
              </a:rPr>
              <a:t>—</a:t>
            </a:r>
            <a:r>
              <a:rPr lang="en-US" sz="2000" dirty="0"/>
              <a:t>Other diagnoses, previous episodes, current </a:t>
            </a:r>
            <a:r>
              <a:rPr lang="en-US" sz="2000" dirty="0" smtClean="0"/>
              <a:t>	medications</a:t>
            </a:r>
            <a:r>
              <a:rPr lang="en-US" sz="2000" dirty="0"/>
              <a:t>, history</a:t>
            </a:r>
          </a:p>
          <a:p>
            <a:pPr marL="0" indent="0">
              <a:buNone/>
            </a:pPr>
            <a:r>
              <a:rPr lang="en-US" sz="2000" b="1" dirty="0"/>
              <a:t>A 	Actions</a:t>
            </a:r>
            <a:r>
              <a:rPr lang="en-US" sz="2000" dirty="0">
                <a:cs typeface="Arial" charset="0"/>
              </a:rPr>
              <a:t>—</a:t>
            </a:r>
            <a:r>
              <a:rPr lang="en-US" sz="2000" dirty="0"/>
              <a:t>What actions were taken or are required? Provide </a:t>
            </a:r>
            <a:r>
              <a:rPr lang="en-US" sz="2000" dirty="0" smtClean="0"/>
              <a:t>	brief </a:t>
            </a:r>
            <a:r>
              <a:rPr lang="en-US" sz="2000" dirty="0"/>
              <a:t>rationale</a:t>
            </a:r>
          </a:p>
          <a:p>
            <a:pPr marL="0" indent="0">
              <a:buNone/>
            </a:pPr>
            <a:r>
              <a:rPr lang="en-US" sz="2000" b="1" dirty="0"/>
              <a:t>T 	Timing</a:t>
            </a:r>
            <a:r>
              <a:rPr lang="en-US" sz="2000" dirty="0">
                <a:cs typeface="Arial" charset="0"/>
              </a:rPr>
              <a:t>—</a:t>
            </a:r>
            <a:r>
              <a:rPr lang="en-US" sz="2000" dirty="0"/>
              <a:t>Level of urgency and explicit timing and prioritization </a:t>
            </a:r>
            <a:r>
              <a:rPr lang="en-US" sz="2000" dirty="0" smtClean="0"/>
              <a:t>	of </a:t>
            </a:r>
            <a:r>
              <a:rPr lang="en-US" sz="2000" dirty="0"/>
              <a:t>actions</a:t>
            </a:r>
          </a:p>
          <a:p>
            <a:pPr marL="0" indent="0">
              <a:buNone/>
            </a:pPr>
            <a:r>
              <a:rPr lang="en-US" sz="2000" b="1" dirty="0"/>
              <a:t>O 	Ownership</a:t>
            </a:r>
            <a:r>
              <a:rPr lang="en-US" sz="2000" dirty="0">
                <a:cs typeface="Arial" charset="0"/>
              </a:rPr>
              <a:t>—</a:t>
            </a:r>
            <a:r>
              <a:rPr lang="en-US" sz="2000" dirty="0"/>
              <a:t>Who is responsible (nurse/doctor/APRN/nursing </a:t>
            </a:r>
            <a:r>
              <a:rPr lang="en-US" sz="2000" dirty="0" smtClean="0"/>
              <a:t>	assistant</a:t>
            </a:r>
            <a:r>
              <a:rPr lang="en-US" sz="2000" dirty="0"/>
              <a:t>)? </a:t>
            </a:r>
          </a:p>
          <a:p>
            <a:pPr marL="0" indent="0">
              <a:buNone/>
            </a:pPr>
            <a:r>
              <a:rPr lang="en-US" sz="2000" b="1" dirty="0" smtClean="0"/>
              <a:t>N </a:t>
            </a:r>
            <a:r>
              <a:rPr lang="en-US" sz="2000" b="1" dirty="0"/>
              <a:t>	Next</a:t>
            </a:r>
            <a:r>
              <a:rPr lang="en-US" sz="2000" dirty="0">
                <a:cs typeface="Arial" charset="0"/>
              </a:rPr>
              <a:t>—</a:t>
            </a:r>
            <a:r>
              <a:rPr lang="en-US" sz="2000" dirty="0"/>
              <a:t>What will happen next? Anticipated changes? What is </a:t>
            </a:r>
            <a:r>
              <a:rPr lang="en-US" sz="2000" dirty="0" smtClean="0"/>
              <a:t>	the </a:t>
            </a:r>
            <a:r>
              <a:rPr lang="en-US" sz="2000" dirty="0"/>
              <a:t>plan? </a:t>
            </a:r>
          </a:p>
        </p:txBody>
      </p:sp>
      <p:pic>
        <p:nvPicPr>
          <p:cNvPr id="7" name="Picture 6" descr="image indicating a video on the slide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64" y="2057400"/>
            <a:ext cx="1447800" cy="1447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529" y="3614058"/>
            <a:ext cx="1736271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Video located at:</a:t>
            </a:r>
          </a:p>
          <a:p>
            <a:r>
              <a:rPr lang="en-US" sz="1400" dirty="0">
                <a:solidFill>
                  <a:srgbClr val="663300"/>
                </a:solidFill>
                <a:hlinkClick r:id="rId3"/>
              </a:rPr>
              <a:t>http://</a:t>
            </a:r>
            <a:r>
              <a:rPr lang="en-US" sz="1400" dirty="0" smtClean="0">
                <a:solidFill>
                  <a:srgbClr val="663300"/>
                </a:solidFill>
                <a:hlinkClick r:id="rId3"/>
              </a:rPr>
              <a:t>www.ahrq.gov/professionals/education/curriculum-tools/teamstepps/longtermcare/video/17ipassthebaton_ltc/index.html</a:t>
            </a:r>
            <a:r>
              <a:rPr lang="en-US" sz="1400" dirty="0" smtClean="0">
                <a:solidFill>
                  <a:srgbClr val="663300"/>
                </a:solidFill>
              </a:rPr>
              <a:t>. </a:t>
            </a:r>
            <a:endParaRPr lang="en-US" sz="14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8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686800" cy="660070"/>
          </a:xfrm>
        </p:spPr>
        <p:txBody>
          <a:bodyPr>
            <a:noAutofit/>
          </a:bodyPr>
          <a:lstStyle/>
          <a:p>
            <a:r>
              <a:rPr lang="en-US" dirty="0" smtClean="0"/>
              <a:t>Speaking Up Using Structured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655"/>
            <a:ext cx="8382000" cy="5177641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Use </a:t>
            </a:r>
            <a:r>
              <a:rPr lang="en-US" dirty="0"/>
              <a:t>special words that indicate </a:t>
            </a:r>
            <a:r>
              <a:rPr lang="en-US" dirty="0" smtClean="0"/>
              <a:t>there </a:t>
            </a:r>
            <a:r>
              <a:rPr lang="en-US" dirty="0"/>
              <a:t>is a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Both the sender and the receiver need to understand these </a:t>
            </a:r>
            <a:r>
              <a:rPr lang="en-US" dirty="0" smtClean="0"/>
              <a:t>words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5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dirty="0" smtClean="0"/>
              <a:t>Objectives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5914"/>
            <a:ext cx="8229600" cy="517764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tabLst>
                <a:tab pos="304800" algn="l"/>
              </a:tabLst>
            </a:pPr>
            <a:r>
              <a:rPr lang="en-US" dirty="0" smtClean="0"/>
              <a:t>Describe effective communication and teamwork</a:t>
            </a:r>
          </a:p>
          <a:p>
            <a:pPr>
              <a:spcAft>
                <a:spcPts val="1200"/>
              </a:spcAft>
              <a:tabLst>
                <a:tab pos="304800" algn="l"/>
              </a:tabLst>
            </a:pPr>
            <a:r>
              <a:rPr lang="en-US" dirty="0" smtClean="0"/>
              <a:t>Describe why teamwork training and improved communication optimizes resident safety </a:t>
            </a:r>
          </a:p>
          <a:p>
            <a:pPr>
              <a:spcAft>
                <a:spcPts val="1200"/>
              </a:spcAft>
              <a:tabLst>
                <a:tab pos="304800" algn="l"/>
              </a:tabLst>
            </a:pPr>
            <a:r>
              <a:rPr lang="en-US" dirty="0" smtClean="0"/>
              <a:t>List barriers, tools, and strategies to effective teamwork and communication</a:t>
            </a:r>
          </a:p>
          <a:p>
            <a:pPr>
              <a:spcAft>
                <a:spcPts val="1200"/>
              </a:spcAft>
              <a:tabLst>
                <a:tab pos="304800" algn="l"/>
              </a:tabLst>
            </a:pPr>
            <a:r>
              <a:rPr lang="en-US" dirty="0" smtClean="0"/>
              <a:t>Describe selected teamwork and communication tools </a:t>
            </a:r>
          </a:p>
          <a:p>
            <a:pPr>
              <a:spcAft>
                <a:spcPts val="1200"/>
              </a:spcAft>
              <a:tabLst>
                <a:tab pos="304800" algn="l"/>
              </a:tabLst>
            </a:pPr>
            <a:r>
              <a:rPr lang="en-US" dirty="0" smtClean="0"/>
              <a:t>Review solutions to teamwork and communication challenges</a:t>
            </a:r>
          </a:p>
          <a:p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16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CUS</a:t>
            </a:r>
            <a:endParaRPr lang="en-US" dirty="0"/>
          </a:p>
        </p:txBody>
      </p:sp>
      <p:pic>
        <p:nvPicPr>
          <p:cNvPr id="1026" name="Picture 2" descr="CUS stands for I am concerned, I am uncomfortable, this is a safety issue.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749" y="981198"/>
            <a:ext cx="6596444" cy="298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Content Placeholder 6" descr="image indicating a video on the slide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304182"/>
            <a:ext cx="1676400" cy="1676400"/>
          </a:xfrm>
          <a:prstGeom prst="rect">
            <a:avLst/>
          </a:prstGeom>
        </p:spPr>
      </p:pic>
      <p:grpSp>
        <p:nvGrpSpPr>
          <p:cNvPr id="14" name="Group 13" descr="alt=&quot;&quot;"/>
          <p:cNvGrpSpPr/>
          <p:nvPr/>
        </p:nvGrpSpPr>
        <p:grpSpPr>
          <a:xfrm>
            <a:off x="76200" y="5555576"/>
            <a:ext cx="5486400" cy="947431"/>
            <a:chOff x="0" y="5181600"/>
            <a:chExt cx="6456589" cy="1466514"/>
          </a:xfrm>
        </p:grpSpPr>
        <p:pic>
          <p:nvPicPr>
            <p:cNvPr id="15" name="Picture 14" descr="Alt=&quot;&quo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81600"/>
              <a:ext cx="1351280" cy="1315720"/>
            </a:xfrm>
            <a:prstGeom prst="rect">
              <a:avLst/>
            </a:prstGeom>
          </p:spPr>
        </p:pic>
        <p:sp>
          <p:nvSpPr>
            <p:cNvPr id="16" name="TextBox 22"/>
            <p:cNvSpPr txBox="1"/>
            <p:nvPr/>
          </p:nvSpPr>
          <p:spPr>
            <a:xfrm>
              <a:off x="1295400" y="6076431"/>
              <a:ext cx="5161189" cy="571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i="1" dirty="0" smtClean="0">
                  <a:solidFill>
                    <a:srgbClr val="00A5A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 seen in TeamSTEPPS Long-Term Care</a:t>
              </a:r>
              <a:r>
                <a:rPr lang="en-US" i="1" baseline="30000" dirty="0" smtClean="0">
                  <a:solidFill>
                    <a:srgbClr val="00A5A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®</a:t>
              </a:r>
              <a:endParaRPr lang="en-US" i="1" baseline="30000" dirty="0">
                <a:solidFill>
                  <a:srgbClr val="00A5A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1626" y="4773050"/>
            <a:ext cx="46333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CUS video located at:</a:t>
            </a:r>
          </a:p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www.ahrq.gov/professionals/education/curriculum-tools/teamstepps/longtermcare/video/11cus_sa/index.html</a:t>
            </a:r>
            <a:r>
              <a:rPr lang="en-US" sz="1400" dirty="0" smtClean="0"/>
              <a:t>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715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DESC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655"/>
            <a:ext cx="7543800" cy="517764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u="sng" dirty="0"/>
              <a:t>D</a:t>
            </a:r>
            <a:r>
              <a:rPr lang="en-US" dirty="0"/>
              <a:t>escribe the specific situation or behavior; provide concrete data</a:t>
            </a:r>
          </a:p>
          <a:p>
            <a:pPr>
              <a:spcAft>
                <a:spcPts val="1200"/>
              </a:spcAft>
            </a:pPr>
            <a:r>
              <a:rPr lang="en-US" u="sng" dirty="0"/>
              <a:t>E</a:t>
            </a:r>
            <a:r>
              <a:rPr lang="en-US" dirty="0"/>
              <a:t>xpress how the situation makes you feel/what your concerns are</a:t>
            </a:r>
          </a:p>
          <a:p>
            <a:pPr>
              <a:spcAft>
                <a:spcPts val="1200"/>
              </a:spcAft>
            </a:pPr>
            <a:r>
              <a:rPr lang="en-US" u="sng" dirty="0"/>
              <a:t>S</a:t>
            </a:r>
            <a:r>
              <a:rPr lang="en-US" dirty="0"/>
              <a:t>uggest </a:t>
            </a:r>
            <a:r>
              <a:rPr lang="en-US" dirty="0" smtClean="0"/>
              <a:t>alternatives </a:t>
            </a:r>
            <a:r>
              <a:rPr lang="en-US" dirty="0"/>
              <a:t>and seek agreement</a:t>
            </a:r>
          </a:p>
          <a:p>
            <a:pPr>
              <a:spcAft>
                <a:spcPts val="1200"/>
              </a:spcAft>
            </a:pPr>
            <a:r>
              <a:rPr lang="en-US" u="sng" dirty="0"/>
              <a:t>C</a:t>
            </a:r>
            <a:r>
              <a:rPr lang="en-US" dirty="0"/>
              <a:t>onsequences should be </a:t>
            </a:r>
            <a:r>
              <a:rPr lang="en-US" dirty="0" smtClean="0"/>
              <a:t>stated </a:t>
            </a:r>
            <a:r>
              <a:rPr lang="en-US" dirty="0"/>
              <a:t>in terms of impact on established team goals</a:t>
            </a:r>
          </a:p>
          <a:p>
            <a:endParaRPr lang="en-US" dirty="0"/>
          </a:p>
        </p:txBody>
      </p:sp>
      <p:pic>
        <p:nvPicPr>
          <p:cNvPr id="9" name="Content Placeholder 6" descr="image indicating a video on the slide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304182"/>
            <a:ext cx="1676400" cy="1676400"/>
          </a:xfrm>
          <a:prstGeom prst="rect">
            <a:avLst/>
          </a:prstGeom>
        </p:spPr>
      </p:pic>
      <p:grpSp>
        <p:nvGrpSpPr>
          <p:cNvPr id="14" name="Group 13" descr="alt=&quot;&quot;"/>
          <p:cNvGrpSpPr/>
          <p:nvPr/>
        </p:nvGrpSpPr>
        <p:grpSpPr>
          <a:xfrm>
            <a:off x="76200" y="5555576"/>
            <a:ext cx="5486400" cy="947431"/>
            <a:chOff x="0" y="5181600"/>
            <a:chExt cx="6456589" cy="1466514"/>
          </a:xfrm>
        </p:grpSpPr>
        <p:pic>
          <p:nvPicPr>
            <p:cNvPr id="15" name="Picture 14" descr="Alt=&quot;&quo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81600"/>
              <a:ext cx="1351280" cy="1315720"/>
            </a:xfrm>
            <a:prstGeom prst="rect">
              <a:avLst/>
            </a:prstGeom>
          </p:spPr>
        </p:pic>
        <p:sp>
          <p:nvSpPr>
            <p:cNvPr id="16" name="TextBox 22"/>
            <p:cNvSpPr txBox="1"/>
            <p:nvPr/>
          </p:nvSpPr>
          <p:spPr>
            <a:xfrm>
              <a:off x="1295400" y="6076431"/>
              <a:ext cx="5161189" cy="571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i="1" dirty="0" smtClean="0">
                  <a:solidFill>
                    <a:srgbClr val="00A5A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 seen in TeamSTEPPS Long-Term Care</a:t>
              </a:r>
              <a:r>
                <a:rPr lang="en-US" i="1" baseline="30000" dirty="0" smtClean="0">
                  <a:solidFill>
                    <a:srgbClr val="00A5A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®</a:t>
              </a:r>
              <a:endParaRPr lang="en-US" i="1" baseline="30000" dirty="0">
                <a:solidFill>
                  <a:srgbClr val="00A5A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5228763"/>
            <a:ext cx="51053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DESC video located at:</a:t>
            </a:r>
          </a:p>
          <a:p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</a:t>
            </a:r>
            <a:r>
              <a:rPr lang="en-US" sz="1400" dirty="0" smtClean="0">
                <a:hlinkClick r:id="rId3"/>
              </a:rPr>
              <a:t>www.ahrq.gov/professionals/education/curriculum-tools/teamstepps/longtermcare/video/12descscript_ltc/index.html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77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295400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buClr>
                <a:srgbClr val="276B7D"/>
              </a:buClr>
            </a:pPr>
            <a:r>
              <a:rPr lang="en-US" sz="3700" dirty="0">
                <a:solidFill>
                  <a:schemeClr val="tx1"/>
                </a:solidFill>
                <a:ea typeface="+mn-ea"/>
              </a:rPr>
              <a:t>Communication Strategies for Use With Residents and Family Members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08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Why Is It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>
              <a:spcAft>
                <a:spcPts val="1200"/>
              </a:spcAft>
            </a:pPr>
            <a:r>
              <a:rPr lang="en-US" dirty="0" smtClean="0"/>
              <a:t>Positively </a:t>
            </a:r>
            <a:r>
              <a:rPr lang="en-US" dirty="0"/>
              <a:t>affect outcomes, perceptions of </a:t>
            </a:r>
            <a:r>
              <a:rPr lang="en-US" dirty="0" smtClean="0"/>
              <a:t>quality, </a:t>
            </a:r>
            <a:r>
              <a:rPr lang="en-US" dirty="0"/>
              <a:t>and resident safety</a:t>
            </a:r>
          </a:p>
          <a:p>
            <a:pPr fontAlgn="ctr">
              <a:spcAft>
                <a:spcPts val="1200"/>
              </a:spcAft>
            </a:pPr>
            <a:r>
              <a:rPr lang="en-US" dirty="0"/>
              <a:t>R</a:t>
            </a:r>
            <a:r>
              <a:rPr lang="en-US" dirty="0" smtClean="0"/>
              <a:t>esidents are </a:t>
            </a:r>
            <a:r>
              <a:rPr lang="en-US" dirty="0"/>
              <a:t>more likely to experience higher levels of satisfaction and </a:t>
            </a:r>
            <a:r>
              <a:rPr lang="en-US" dirty="0" smtClean="0"/>
              <a:t>follow care plans </a:t>
            </a:r>
          </a:p>
          <a:p>
            <a:pPr fontAlgn="ctr">
              <a:spcAft>
                <a:spcPts val="1200"/>
              </a:spcAft>
            </a:pPr>
            <a:r>
              <a:rPr lang="en-US" dirty="0"/>
              <a:t>L</a:t>
            </a:r>
            <a:r>
              <a:rPr lang="en-US" dirty="0" smtClean="0"/>
              <a:t>eads </a:t>
            </a:r>
            <a:r>
              <a:rPr lang="en-US" dirty="0"/>
              <a:t>to better clinical </a:t>
            </a:r>
            <a:r>
              <a:rPr lang="en-US" dirty="0" smtClean="0"/>
              <a:t>outcomes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 descr="image of staff and a resident in a wheelchai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4248150"/>
            <a:ext cx="2514600" cy="23050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55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"/>
            <a:ext cx="8305800" cy="266700"/>
          </a:xfrm>
        </p:spPr>
        <p:txBody>
          <a:bodyPr>
            <a:noAutofit/>
          </a:bodyPr>
          <a:lstStyle/>
          <a:p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What Is Effective Communication Between Staff and Residents and Family?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277096"/>
          </a:xfrm>
        </p:spPr>
        <p:txBody>
          <a:bodyPr/>
          <a:lstStyle/>
          <a:p>
            <a:pPr fontAlgn="ctr">
              <a:spcAft>
                <a:spcPts val="1200"/>
              </a:spcAft>
            </a:pPr>
            <a:r>
              <a:rPr lang="en-US" dirty="0"/>
              <a:t>C</a:t>
            </a:r>
            <a:r>
              <a:rPr lang="en-US" dirty="0" smtClean="0"/>
              <a:t>omplete, clear, brief, and timely</a:t>
            </a:r>
          </a:p>
          <a:p>
            <a:pPr fontAlgn="ctr">
              <a:spcAft>
                <a:spcPts val="1200"/>
              </a:spcAft>
            </a:pPr>
            <a:r>
              <a:rPr lang="en-US" dirty="0" smtClean="0"/>
              <a:t>No </a:t>
            </a:r>
            <a:r>
              <a:rPr lang="en-US" dirty="0"/>
              <a:t>jargon: using language the residents/families can </a:t>
            </a:r>
            <a:r>
              <a:rPr lang="en-US" dirty="0" smtClean="0"/>
              <a:t>understand</a:t>
            </a:r>
          </a:p>
          <a:p>
            <a:pPr fontAlgn="ctr">
              <a:spcAft>
                <a:spcPts val="1200"/>
              </a:spcAft>
            </a:pPr>
            <a:r>
              <a:rPr lang="en-US" dirty="0" smtClean="0"/>
              <a:t>Making </a:t>
            </a:r>
            <a:r>
              <a:rPr lang="en-US" dirty="0"/>
              <a:t>sure </a:t>
            </a:r>
            <a:r>
              <a:rPr lang="en-US" dirty="0" smtClean="0"/>
              <a:t>they </a:t>
            </a:r>
            <a:r>
              <a:rPr lang="en-US" dirty="0"/>
              <a:t>truly understand what is being communicated to them </a:t>
            </a:r>
          </a:p>
          <a:p>
            <a:endParaRPr lang="en-US" dirty="0"/>
          </a:p>
        </p:txBody>
      </p:sp>
      <p:pic>
        <p:nvPicPr>
          <p:cNvPr id="7" name="Picture 6" descr="image of staff at a resident's bedsid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4267200"/>
            <a:ext cx="2909455" cy="21336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4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60070"/>
          </a:xfrm>
        </p:spPr>
        <p:txBody>
          <a:bodyPr>
            <a:noAutofit/>
          </a:bodyPr>
          <a:lstStyle/>
          <a:p>
            <a:r>
              <a:rPr lang="en-US" dirty="0">
                <a:ea typeface="Calibri" panose="020F0502020204030204" pitchFamily="34" charset="0"/>
              </a:rPr>
              <a:t>Communication and Engaging the Family</a:t>
            </a:r>
            <a:endParaRPr lang="en-US" dirty="0"/>
          </a:p>
        </p:txBody>
      </p:sp>
      <p:pic>
        <p:nvPicPr>
          <p:cNvPr id="5" name="Content Placeholder 4" descr="image indicating a video on the slide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57520" y="2755027"/>
            <a:ext cx="1828959" cy="182895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50292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PLAY VIDEO: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Video 1.2 Communication and Engaging the </a:t>
            </a:r>
            <a:r>
              <a:rPr lang="en-US" dirty="0" smtClean="0"/>
              <a:t>Family - </a:t>
            </a:r>
            <a:r>
              <a:rPr lang="en-US" u="sng" dirty="0">
                <a:hlinkClick r:id="rId5"/>
              </a:rPr>
              <a:t>https://youtu.be/U3gyL_p7FyA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41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Addressing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>
              <a:spcAft>
                <a:spcPts val="1200"/>
              </a:spcAft>
            </a:pPr>
            <a:r>
              <a:rPr lang="en-US" dirty="0"/>
              <a:t>R</a:t>
            </a:r>
            <a:r>
              <a:rPr lang="en-US" dirty="0" smtClean="0"/>
              <a:t>esidents </a:t>
            </a:r>
            <a:r>
              <a:rPr lang="en-US" dirty="0"/>
              <a:t>who are impaired in some way </a:t>
            </a:r>
            <a:endParaRPr lang="en-US" dirty="0" smtClean="0"/>
          </a:p>
          <a:p>
            <a:pPr lvl="1" fontAlgn="ctr">
              <a:spcAft>
                <a:spcPts val="1200"/>
              </a:spcAft>
            </a:pPr>
            <a:r>
              <a:rPr lang="en-US" dirty="0"/>
              <a:t>H</a:t>
            </a:r>
            <a:r>
              <a:rPr lang="en-US" dirty="0" smtClean="0"/>
              <a:t>ard </a:t>
            </a:r>
            <a:r>
              <a:rPr lang="en-US" dirty="0"/>
              <a:t>of </a:t>
            </a:r>
            <a:r>
              <a:rPr lang="en-US" dirty="0" smtClean="0"/>
              <a:t>hearing</a:t>
            </a:r>
          </a:p>
          <a:p>
            <a:pPr lvl="1" fontAlgn="ctr">
              <a:spcAft>
                <a:spcPts val="1200"/>
              </a:spcAft>
            </a:pPr>
            <a:r>
              <a:rPr lang="en-US" dirty="0" smtClean="0"/>
              <a:t>Dementia</a:t>
            </a:r>
            <a:endParaRPr lang="en-US" dirty="0"/>
          </a:p>
          <a:p>
            <a:pPr lvl="1" fontAlgn="ctr">
              <a:spcAft>
                <a:spcPts val="1200"/>
              </a:spcAft>
            </a:pPr>
            <a:r>
              <a:rPr lang="en-US" dirty="0" smtClean="0"/>
              <a:t>Language differences</a:t>
            </a:r>
          </a:p>
          <a:p>
            <a:pPr fontAlgn="ctr">
              <a:spcAft>
                <a:spcPts val="1200"/>
              </a:spcAft>
            </a:pPr>
            <a:r>
              <a:rPr lang="en-US" dirty="0" smtClean="0"/>
              <a:t>Family </a:t>
            </a:r>
            <a:r>
              <a:rPr lang="en-US" dirty="0"/>
              <a:t>members </a:t>
            </a:r>
            <a:r>
              <a:rPr lang="en-US" dirty="0" smtClean="0"/>
              <a:t>not available</a:t>
            </a:r>
          </a:p>
          <a:p>
            <a:pPr lvl="1" fontAlgn="ctr">
              <a:spcAft>
                <a:spcPts val="1200"/>
              </a:spcAft>
            </a:pPr>
            <a:r>
              <a:rPr lang="en-US" dirty="0" smtClean="0"/>
              <a:t>Logistical challenges</a:t>
            </a:r>
          </a:p>
          <a:p>
            <a:pPr lvl="1" fontAlgn="ctr">
              <a:spcAft>
                <a:spcPts val="1200"/>
              </a:spcAft>
            </a:pPr>
            <a:r>
              <a:rPr lang="en-US" dirty="0" smtClean="0"/>
              <a:t>Frequency </a:t>
            </a:r>
            <a:r>
              <a:rPr lang="en-US" dirty="0"/>
              <a:t>of </a:t>
            </a:r>
            <a:r>
              <a:rPr lang="en-US" dirty="0" smtClean="0"/>
              <a:t>visitation</a:t>
            </a:r>
          </a:p>
          <a:p>
            <a:pPr lvl="1" fontAlgn="ctr">
              <a:spcAft>
                <a:spcPts val="1200"/>
              </a:spcAft>
            </a:pPr>
            <a:r>
              <a:rPr lang="en-US" dirty="0" smtClean="0"/>
              <a:t>Language differences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 descr="image of a resident in a wheelchair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2819400"/>
            <a:ext cx="2036826" cy="2057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44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Barriers to Speaking Up for </a:t>
            </a:r>
            <a:br>
              <a:rPr lang="en-US" sz="3000" dirty="0" smtClean="0"/>
            </a:br>
            <a:r>
              <a:rPr lang="en-US" sz="3000" dirty="0" smtClean="0"/>
              <a:t>Staff, Residents, and Families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Fear of – </a:t>
            </a:r>
            <a:endParaRPr lang="en-US" dirty="0"/>
          </a:p>
          <a:p>
            <a:pPr lvl="1">
              <a:spcAft>
                <a:spcPts val="1200"/>
              </a:spcAft>
            </a:pPr>
            <a:r>
              <a:rPr lang="en-US" dirty="0"/>
              <a:t>Being embarrassed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Feeling stupid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Being ridiculed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Someone yelling at them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Being wrong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Saying something that’s not important</a:t>
            </a:r>
          </a:p>
          <a:p>
            <a:pPr>
              <a:spcAft>
                <a:spcPts val="1200"/>
              </a:spcAft>
            </a:pPr>
            <a:r>
              <a:rPr lang="en-US" dirty="0"/>
              <a:t>Thinking </a:t>
            </a:r>
            <a:r>
              <a:rPr lang="en-US" dirty="0" smtClean="0"/>
              <a:t>that – </a:t>
            </a:r>
            <a:endParaRPr lang="en-US" dirty="0"/>
          </a:p>
          <a:p>
            <a:pPr lvl="1">
              <a:spcAft>
                <a:spcPts val="1200"/>
              </a:spcAft>
            </a:pPr>
            <a:r>
              <a:rPr lang="en-US" dirty="0"/>
              <a:t>“No one will listen anyway”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“It’s not that important”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47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Communicating Adverse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ctr">
              <a:spcAft>
                <a:spcPts val="1200"/>
              </a:spcAft>
            </a:pPr>
            <a:r>
              <a:rPr lang="en-US" dirty="0" smtClean="0"/>
              <a:t>Adverse </a:t>
            </a:r>
            <a:r>
              <a:rPr lang="en-US" dirty="0"/>
              <a:t>event: An injury to a resident caused by medical intervention rather than by the underlying disease or condition of the resident</a:t>
            </a:r>
          </a:p>
          <a:p>
            <a:pPr fontAlgn="ctr">
              <a:spcAft>
                <a:spcPts val="1200"/>
              </a:spcAft>
            </a:pPr>
            <a:r>
              <a:rPr lang="en-US" dirty="0"/>
              <a:t>The mission of </a:t>
            </a:r>
            <a:r>
              <a:rPr lang="en-US" dirty="0" smtClean="0"/>
              <a:t>frontline </a:t>
            </a:r>
            <a:r>
              <a:rPr lang="en-US" dirty="0"/>
              <a:t>care providers is to help and care for residents without harming them, but adverse events happen</a:t>
            </a:r>
            <a:r>
              <a:rPr lang="en-US" sz="2400" dirty="0"/>
              <a:t> </a:t>
            </a:r>
            <a:endParaRPr lang="en-US" dirty="0"/>
          </a:p>
          <a:p>
            <a:pPr fontAlgn="ctr">
              <a:spcAft>
                <a:spcPts val="1200"/>
              </a:spcAft>
            </a:pPr>
            <a:r>
              <a:rPr lang="en-US" dirty="0"/>
              <a:t>When an adverse </a:t>
            </a:r>
            <a:r>
              <a:rPr lang="en-US" dirty="0" smtClean="0"/>
              <a:t>event </a:t>
            </a:r>
            <a:r>
              <a:rPr lang="en-US" dirty="0"/>
              <a:t>occurs, it can be difficult for a care provider to take ownership and communicate with the patient and family</a:t>
            </a:r>
          </a:p>
          <a:p>
            <a:pPr fontAlgn="ctr">
              <a:spcAft>
                <a:spcPts val="1200"/>
              </a:spcAft>
            </a:pPr>
            <a:r>
              <a:rPr lang="en-US" dirty="0"/>
              <a:t>Prompt, compassionate, and honest communication with the resident and family after an adverse event is essential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02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60070"/>
          </a:xfrm>
        </p:spPr>
        <p:txBody>
          <a:bodyPr>
            <a:noAutofit/>
          </a:bodyPr>
          <a:lstStyle/>
          <a:p>
            <a:r>
              <a:rPr lang="en-US" sz="3000" dirty="0" smtClean="0"/>
              <a:t>Disclosure and Apology for Unexpected </a:t>
            </a:r>
            <a:br>
              <a:rPr lang="en-US" sz="3000" dirty="0" smtClean="0"/>
            </a:br>
            <a:r>
              <a:rPr lang="en-US" sz="3000" dirty="0" smtClean="0"/>
              <a:t>Adverse Outcomes</a:t>
            </a:r>
            <a:endParaRPr lang="en-US" sz="3000" dirty="0"/>
          </a:p>
        </p:txBody>
      </p:sp>
      <p:graphicFrame>
        <p:nvGraphicFramePr>
          <p:cNvPr id="4" name="Content Placeholder 3" descr="the table described the immediate and next steps in responding to an adverse even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98312"/>
              </p:ext>
            </p:extLst>
          </p:nvPr>
        </p:nvGraphicFramePr>
        <p:xfrm>
          <a:off x="533400" y="1143000"/>
          <a:ext cx="8229600" cy="4297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14800"/>
                <a:gridCol w="4114800"/>
              </a:tblGrid>
              <a:tr h="914400">
                <a:tc>
                  <a:txBody>
                    <a:bodyPr/>
                    <a:lstStyle/>
                    <a:p>
                      <a:pPr marL="0" marR="0" lvl="3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Immediate Response to an Adverse Event</a:t>
                      </a:r>
                    </a:p>
                  </a:txBody>
                  <a:tcPr>
                    <a:solidFill>
                      <a:srgbClr val="4FBA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Next Steps in Responding to an Adverse Event</a:t>
                      </a:r>
                    </a:p>
                  </a:txBody>
                  <a:tcPr>
                    <a:solidFill>
                      <a:srgbClr val="4FBAC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Care for the resident</a:t>
                      </a:r>
                    </a:p>
                    <a:p>
                      <a:pPr marL="285750" indent="-28575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Report to the appropriate parties</a:t>
                      </a:r>
                    </a:p>
                    <a:p>
                      <a:pPr marL="285750" indent="-28575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Communicate with the resident and family (who, what, when, where, and why)</a:t>
                      </a:r>
                    </a:p>
                    <a:p>
                      <a:pPr marL="285750" indent="-285750" fontAlgn="ctr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Document the event and follow all related facility policy.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Investigation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Continued communication with the patient and family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Apology and remediation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System and process improvement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Measurement and evaluation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 and training</a:t>
                      </a:r>
                    </a:p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11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60070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Effective Teamwork and Communication</a:t>
            </a:r>
            <a:r>
              <a:rPr lang="en-US" baseline="30000" dirty="0" smtClean="0"/>
              <a:t>1,2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en-US" dirty="0" smtClean="0"/>
              <a:t>Teamwork and communication training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decreases medical errors,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improves outcomes and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improves satisfaction (e.g., Resident, Family and Staff), contributing to increased resident safety.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63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60070"/>
          </a:xfrm>
        </p:spPr>
        <p:txBody>
          <a:bodyPr>
            <a:noAutofit/>
          </a:bodyPr>
          <a:lstStyle/>
          <a:p>
            <a:r>
              <a:rPr lang="en-US" sz="3200" dirty="0" smtClean="0"/>
              <a:t>How To Communicate About An Adverse Event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>
              <a:spcAft>
                <a:spcPts val="1200"/>
              </a:spcAft>
            </a:pPr>
            <a:r>
              <a:rPr lang="en-US" dirty="0"/>
              <a:t>Speak slowly and use clear language</a:t>
            </a:r>
          </a:p>
          <a:p>
            <a:pPr fontAlgn="ctr">
              <a:spcAft>
                <a:spcPts val="1200"/>
              </a:spcAft>
            </a:pPr>
            <a:r>
              <a:rPr lang="en-US" dirty="0"/>
              <a:t>Give an advance alert (“I’m afraid I have some</a:t>
            </a:r>
            <a:r>
              <a:rPr lang="en-US" sz="2400" dirty="0"/>
              <a:t> </a:t>
            </a:r>
            <a:r>
              <a:rPr lang="en-US" dirty="0"/>
              <a:t> news to share with you.”)</a:t>
            </a:r>
          </a:p>
          <a:p>
            <a:pPr fontAlgn="ctr">
              <a:spcAft>
                <a:spcPts val="1200"/>
              </a:spcAft>
            </a:pPr>
            <a:r>
              <a:rPr lang="en-US" dirty="0"/>
              <a:t>Give the news in a few, brief sentences</a:t>
            </a:r>
          </a:p>
          <a:p>
            <a:pPr fontAlgn="ctr">
              <a:spcAft>
                <a:spcPts val="1200"/>
              </a:spcAft>
            </a:pPr>
            <a:r>
              <a:rPr lang="en-US" dirty="0"/>
              <a:t>Quietly wait for the reaction</a:t>
            </a:r>
          </a:p>
          <a:p>
            <a:pPr fontAlgn="ctr">
              <a:spcAft>
                <a:spcPts val="1200"/>
              </a:spcAft>
            </a:pPr>
            <a:r>
              <a:rPr lang="en-US" dirty="0"/>
              <a:t>Watch and listen for response signals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0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Communication in Action</a:t>
            </a:r>
            <a:endParaRPr lang="en-US" dirty="0"/>
          </a:p>
        </p:txBody>
      </p:sp>
      <p:pic>
        <p:nvPicPr>
          <p:cNvPr id="5" name="Content Placeholder 4" descr="image indicating a video on the slide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57520" y="2755027"/>
            <a:ext cx="1828959" cy="182895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5011706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PLAY VIDEO: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Video 1.3 Communication in </a:t>
            </a:r>
            <a:r>
              <a:rPr lang="en-US" dirty="0" smtClean="0"/>
              <a:t>Action - </a:t>
            </a:r>
            <a:r>
              <a:rPr lang="en-US" u="sng" dirty="0">
                <a:hlinkClick r:id="rId5"/>
              </a:rPr>
              <a:t>https://youtu.be/cavAprwMeG0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83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Key Concepts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>
              <a:spcAft>
                <a:spcPts val="1200"/>
              </a:spcAft>
            </a:pPr>
            <a:r>
              <a:rPr lang="en-US" dirty="0"/>
              <a:t>Effective communication involves sending, recurring, </a:t>
            </a:r>
            <a:r>
              <a:rPr lang="en-US" dirty="0" smtClean="0"/>
              <a:t>verifying, </a:t>
            </a:r>
            <a:r>
              <a:rPr lang="en-US" dirty="0"/>
              <a:t>and validating </a:t>
            </a:r>
            <a:r>
              <a:rPr lang="en-US" dirty="0" smtClean="0"/>
              <a:t>techniques</a:t>
            </a:r>
          </a:p>
          <a:p>
            <a:pPr fontAlgn="ctr">
              <a:spcAft>
                <a:spcPts val="1200"/>
              </a:spcAft>
            </a:pPr>
            <a:r>
              <a:rPr lang="en-US" dirty="0" smtClean="0"/>
              <a:t>Using </a:t>
            </a:r>
            <a:r>
              <a:rPr lang="en-US" dirty="0"/>
              <a:t>tools, such as TeamSTEPPS, can improve communication and teamwork with staff, </a:t>
            </a:r>
            <a:r>
              <a:rPr lang="en-US" dirty="0" smtClean="0"/>
              <a:t>residents, </a:t>
            </a:r>
            <a:r>
              <a:rPr lang="en-US" dirty="0"/>
              <a:t>and </a:t>
            </a:r>
            <a:r>
              <a:rPr lang="en-US" dirty="0" smtClean="0"/>
              <a:t>residents’ families</a:t>
            </a:r>
            <a:endParaRPr lang="en-US" dirty="0"/>
          </a:p>
          <a:p>
            <a:pPr fontAlgn="ctr">
              <a:spcAft>
                <a:spcPts val="1200"/>
              </a:spcAft>
            </a:pPr>
            <a:r>
              <a:rPr lang="en-US" dirty="0"/>
              <a:t>Effective teamwork and communication decreases medical errors, improves outcomes and improves satisfaction for staff, residents and resident’s </a:t>
            </a:r>
            <a:r>
              <a:rPr lang="en-US" dirty="0" smtClean="0"/>
              <a:t>families</a:t>
            </a:r>
            <a:endParaRPr lang="en-US" dirty="0"/>
          </a:p>
          <a:p>
            <a:pPr fontAlgn="ctr">
              <a:spcAft>
                <a:spcPts val="1200"/>
              </a:spcAft>
            </a:pPr>
            <a:r>
              <a:rPr lang="en-US" dirty="0"/>
              <a:t>Improved communication and teamwork contributes to resident </a:t>
            </a:r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71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20000"/>
              </a:lnSpc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dirty="0"/>
              <a:t>Fuqua RM. Long term care nurses' feelings on communication, teamwork and stress in long term </a:t>
            </a:r>
            <a:r>
              <a:rPr lang="en-US" dirty="0" smtClean="0"/>
              <a:t>care. Journal </a:t>
            </a:r>
            <a:r>
              <a:rPr lang="en-US" dirty="0"/>
              <a:t>of Sociological </a:t>
            </a:r>
            <a:r>
              <a:rPr lang="en-US" dirty="0" smtClean="0"/>
              <a:t>Research. 2013;4(2):61</a:t>
            </a:r>
            <a:r>
              <a:rPr lang="en-US" dirty="0"/>
              <a:t>.</a:t>
            </a:r>
          </a:p>
          <a:p>
            <a:pPr marL="514350" indent="-514350">
              <a:lnSpc>
                <a:spcPct val="120000"/>
              </a:lnSpc>
              <a:spcAft>
                <a:spcPts val="600"/>
              </a:spcAft>
              <a:buClrTx/>
              <a:buFont typeface="+mj-lt"/>
              <a:buAutoNum type="arabicPeriod"/>
            </a:pPr>
            <a:r>
              <a:rPr lang="en-US" dirty="0" smtClean="0"/>
              <a:t>Salas E, Frush K.</a:t>
            </a:r>
            <a:r>
              <a:rPr lang="en-US" dirty="0"/>
              <a:t> </a:t>
            </a:r>
            <a:r>
              <a:rPr lang="en-US" dirty="0" smtClean="0"/>
              <a:t>Improving Patient Safety Through Teamwork And Team Training. Oxford: Oxford </a:t>
            </a:r>
            <a:r>
              <a:rPr lang="en-US" dirty="0"/>
              <a:t>University </a:t>
            </a:r>
            <a:r>
              <a:rPr lang="en-US" dirty="0" smtClean="0"/>
              <a:t>Press; 2012</a:t>
            </a:r>
            <a:r>
              <a:rPr lang="en-US" dirty="0"/>
              <a:t>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en-US" dirty="0"/>
              <a:t>TeamSTEPPS Long-Term Care Toolkit. Rockville, MD. Agency for Healthcare Research and Quality; October 2012. </a:t>
            </a:r>
            <a:r>
              <a:rPr lang="en-US" dirty="0">
                <a:hlinkClick r:id="rId3"/>
              </a:rPr>
              <a:t>http://www.ahrq.gov/professionals/education/curriculum-tools/teamstepps/longtermcare/scenarios/index.html</a:t>
            </a:r>
            <a:r>
              <a:rPr lang="en-US" dirty="0"/>
              <a:t>.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Font typeface="+mj-lt"/>
              <a:buAutoNum type="arabicPeriod"/>
              <a:defRPr/>
            </a:pPr>
            <a:r>
              <a:rPr lang="en-US" dirty="0"/>
              <a:t>CUSP Toolkit. Rockville, MD: Agency for Healthcare Research and Quality; December </a:t>
            </a:r>
            <a:r>
              <a:rPr lang="en-US" dirty="0" smtClean="0"/>
              <a:t>2012</a:t>
            </a:r>
            <a:r>
              <a:rPr lang="en-US" dirty="0"/>
              <a:t>. 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://www.ahrq.gov/professionals/education/curriculum-tools/cusptoolkit/toolkit/index.html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49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583870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 Is Effective Communication Among Staff?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ctr">
              <a:spcAft>
                <a:spcPts val="1200"/>
              </a:spcAft>
            </a:pPr>
            <a:r>
              <a:rPr lang="en-US" dirty="0"/>
              <a:t>Process by which needed information is exchanged between individuals, departments, or organizations</a:t>
            </a:r>
          </a:p>
          <a:p>
            <a:pPr fontAlgn="ctr">
              <a:spcAft>
                <a:spcPts val="1200"/>
              </a:spcAft>
            </a:pPr>
            <a:r>
              <a:rPr lang="en-US" dirty="0"/>
              <a:t>Information needed to keep residents safe should be received, understood as intended, and shared at the appropriate time</a:t>
            </a:r>
          </a:p>
        </p:txBody>
      </p:sp>
      <p:pic>
        <p:nvPicPr>
          <p:cNvPr id="4" name="Picture 3" descr="image of a facility staff team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3669475"/>
            <a:ext cx="2971800" cy="2072228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58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60070"/>
          </a:xfrm>
        </p:spPr>
        <p:txBody>
          <a:bodyPr>
            <a:noAutofit/>
          </a:bodyPr>
          <a:lstStyle/>
          <a:p>
            <a:r>
              <a:rPr lang="en-US" sz="2800" dirty="0" smtClean="0"/>
              <a:t>Why Is Effective Communication </a:t>
            </a:r>
            <a:br>
              <a:rPr lang="en-US" sz="2800" dirty="0" smtClean="0"/>
            </a:br>
            <a:r>
              <a:rPr lang="en-US" sz="2800" dirty="0" smtClean="0"/>
              <a:t>Among Staff Important?</a:t>
            </a:r>
            <a:r>
              <a:rPr lang="en-US" sz="2800" baseline="30000" dirty="0" smtClean="0"/>
              <a:t>4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ctr">
              <a:spcAft>
                <a:spcPts val="1200"/>
              </a:spcAft>
            </a:pPr>
            <a:r>
              <a:rPr lang="en-US" dirty="0" smtClean="0"/>
              <a:t>Contributes </a:t>
            </a:r>
            <a:r>
              <a:rPr lang="en-US" dirty="0"/>
              <a:t>to resident safety, which depends on information being relayed to the whole team at the right time</a:t>
            </a:r>
          </a:p>
          <a:p>
            <a:pPr fontAlgn="ctr">
              <a:spcAft>
                <a:spcPts val="1200"/>
              </a:spcAft>
            </a:pPr>
            <a:r>
              <a:rPr lang="en-US" dirty="0"/>
              <a:t>Improves staff satisfaction and morale, potentially lessening staff turnover, which leads to better </a:t>
            </a:r>
            <a:r>
              <a:rPr lang="en-US" dirty="0" smtClean="0"/>
              <a:t>outcomes</a:t>
            </a:r>
            <a:endParaRPr lang="en-US" dirty="0"/>
          </a:p>
        </p:txBody>
      </p:sp>
      <p:pic>
        <p:nvPicPr>
          <p:cNvPr id="4" name="Picture 3" descr="image of staff at a resident's bedsid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4343400"/>
            <a:ext cx="2549467" cy="2175673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55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Staff Communication</a:t>
            </a:r>
            <a:endParaRPr lang="en-US" dirty="0"/>
          </a:p>
        </p:txBody>
      </p:sp>
      <p:pic>
        <p:nvPicPr>
          <p:cNvPr id="5" name="Content Placeholder 4" descr="image indicating a video on the slide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33727" y="2831234"/>
            <a:ext cx="1676545" cy="167654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51816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PLAY VIDEO: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Video 1.1: Staff </a:t>
            </a:r>
            <a:r>
              <a:rPr lang="en-US" dirty="0" smtClean="0"/>
              <a:t>Communication - </a:t>
            </a:r>
            <a:r>
              <a:rPr lang="en-US" u="sng" dirty="0">
                <a:hlinkClick r:id="rId5"/>
              </a:rPr>
              <a:t>https://youtu.be/eL3woSFbsW4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28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685800"/>
          </a:xfrm>
        </p:spPr>
        <p:txBody>
          <a:bodyPr>
            <a:noAutofit/>
          </a:bodyPr>
          <a:lstStyle/>
          <a:p>
            <a:r>
              <a:rPr lang="en-US" sz="3000" dirty="0" smtClean="0"/>
              <a:t>Barriers, Tools and Strategies, and Outcomes  for Communication</a:t>
            </a:r>
            <a:endParaRPr lang="en-US" sz="3000" dirty="0"/>
          </a:p>
        </p:txBody>
      </p:sp>
      <p:graphicFrame>
        <p:nvGraphicFramePr>
          <p:cNvPr id="5" name="Table 4" descr="The table reviews the barriers that may be encountered in communication, including: Inconsistency in Team Membership &#10;Lack of Time &#10;Lack of Information Sharing &#10;Hierarchy &#10;Defensiveness &#10;Conventional Thinking &#10;Complacency &#10;Varying Communication Styles &#10;Conflict &#10;Lack of Coordination and Follow-up With Co-Workers &#10;Distractions &#10;Fatigue &#10;Workload &#10;Misinterpretation of Cues &#10;Lack of Role Clarity &#10;&#10;The tools and strategies for addessing these barriers include:&#10;Brief &#10;Huddle &#10;Debrief &#10;STEP &#10;Cross-Monitoring &#10;Feedback &#10;Advocacy and Assertion &#10;Two-Challenge Rule &#10;CUS &#10;DESC Script &#10;Collaboration &#10;SBAR &#10;Call-Out &#10;Check-Back &#10;Handoff &#10; &#10;By using these tools and strategies, the outcomes for communication include:&#10;Shared Mental Model &#10;Adaptability &#10;Team Orientation &#10;Mutual Trust &#10;Team Performance &#10;Resident Safety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719539"/>
              </p:ext>
            </p:extLst>
          </p:nvPr>
        </p:nvGraphicFramePr>
        <p:xfrm>
          <a:off x="571500" y="1066801"/>
          <a:ext cx="8001000" cy="3967018"/>
        </p:xfrm>
        <a:graphic>
          <a:graphicData uri="http://schemas.openxmlformats.org/drawingml/2006/table">
            <a:tbl>
              <a:tblPr firstRow="1">
                <a:tableStyleId>{D7AC3CCA-C797-4891-BE02-D94E43425B78}</a:tableStyleId>
              </a:tblPr>
              <a:tblGrid>
                <a:gridCol w="3200402"/>
                <a:gridCol w="2400299"/>
                <a:gridCol w="2400299"/>
              </a:tblGrid>
              <a:tr h="30018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Barriers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Tools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Strategies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Outcomes</a:t>
                      </a:r>
                    </a:p>
                  </a:txBody>
                  <a:tcPr/>
                </a:tc>
              </a:tr>
              <a:tr h="3662218">
                <a:tc>
                  <a:txBody>
                    <a:bodyPr/>
                    <a:lstStyle/>
                    <a:p>
                      <a:pPr marL="231775" indent="-231775">
                        <a:buFont typeface="Arial" pitchFamily="34" charset="0"/>
                        <a:buChar char="•"/>
                        <a:tabLst>
                          <a:tab pos="23177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Inconsistency in Team Membership </a:t>
                      </a:r>
                    </a:p>
                    <a:p>
                      <a:pPr marL="231775" indent="-231775">
                        <a:buFont typeface="Arial" pitchFamily="34" charset="0"/>
                        <a:buChar char="•"/>
                        <a:tabLst>
                          <a:tab pos="23177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Lack of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 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31775" indent="-231775">
                        <a:buFont typeface="Arial" pitchFamily="34" charset="0"/>
                        <a:buChar char="•"/>
                        <a:tabLst>
                          <a:tab pos="23177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Lack of Information Sharing </a:t>
                      </a:r>
                    </a:p>
                    <a:p>
                      <a:pPr marL="231775" indent="-231775">
                        <a:buFont typeface="Arial" pitchFamily="34" charset="0"/>
                        <a:buChar char="•"/>
                        <a:tabLst>
                          <a:tab pos="23177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Hierarchy </a:t>
                      </a:r>
                    </a:p>
                    <a:p>
                      <a:pPr marL="231775" indent="-231775">
                        <a:buFont typeface="Arial" pitchFamily="34" charset="0"/>
                        <a:buChar char="•"/>
                        <a:tabLst>
                          <a:tab pos="23177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Defensiveness </a:t>
                      </a:r>
                    </a:p>
                    <a:p>
                      <a:pPr marL="231775" indent="-231775">
                        <a:buFont typeface="Arial" pitchFamily="34" charset="0"/>
                        <a:buChar char="•"/>
                        <a:tabLst>
                          <a:tab pos="23177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Conventional Thinking </a:t>
                      </a:r>
                    </a:p>
                    <a:p>
                      <a:pPr marL="231775" indent="-231775">
                        <a:buFont typeface="Arial" pitchFamily="34" charset="0"/>
                        <a:buChar char="•"/>
                        <a:tabLst>
                          <a:tab pos="23177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Complacency </a:t>
                      </a:r>
                    </a:p>
                    <a:p>
                      <a:pPr marL="231775" indent="-231775">
                        <a:buFont typeface="Arial" pitchFamily="34" charset="0"/>
                        <a:buChar char="•"/>
                        <a:tabLst>
                          <a:tab pos="23177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Varying Communication Styles </a:t>
                      </a:r>
                    </a:p>
                    <a:p>
                      <a:pPr marL="231775" indent="-231775">
                        <a:buFont typeface="Arial" pitchFamily="34" charset="0"/>
                        <a:buChar char="•"/>
                        <a:tabLst>
                          <a:tab pos="23177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Conflict </a:t>
                      </a:r>
                    </a:p>
                    <a:p>
                      <a:pPr marL="231775" indent="-231775">
                        <a:buFont typeface="Arial" pitchFamily="34" charset="0"/>
                        <a:buChar char="•"/>
                        <a:tabLst>
                          <a:tab pos="23177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Lack of Coordination and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Follow-up With Co-Workers 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31775" indent="-231775">
                        <a:buFont typeface="Arial" pitchFamily="34" charset="0"/>
                        <a:buChar char="•"/>
                        <a:tabLst>
                          <a:tab pos="23177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Distractions </a:t>
                      </a:r>
                    </a:p>
                    <a:p>
                      <a:pPr marL="231775" indent="-231775">
                        <a:buFont typeface="Arial" pitchFamily="34" charset="0"/>
                        <a:buChar char="•"/>
                        <a:tabLst>
                          <a:tab pos="23177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Fatigue </a:t>
                      </a:r>
                    </a:p>
                    <a:p>
                      <a:pPr marL="231775" indent="-231775">
                        <a:buFont typeface="Arial" pitchFamily="34" charset="0"/>
                        <a:buChar char="•"/>
                        <a:tabLst>
                          <a:tab pos="23177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Workload </a:t>
                      </a:r>
                    </a:p>
                    <a:p>
                      <a:pPr marL="231775" indent="-231775">
                        <a:buFont typeface="Arial" pitchFamily="34" charset="0"/>
                        <a:buChar char="•"/>
                        <a:tabLst>
                          <a:tab pos="23177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Misinterpretation of Cues </a:t>
                      </a:r>
                    </a:p>
                    <a:p>
                      <a:pPr marL="231775" indent="-231775">
                        <a:buFont typeface="Arial" pitchFamily="34" charset="0"/>
                        <a:buChar char="•"/>
                        <a:tabLst>
                          <a:tab pos="231775" algn="l"/>
                        </a:tabLs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Lack of Role Clarity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Brief </a:t>
                      </a:r>
                    </a:p>
                    <a:p>
                      <a:pPr marL="231775" indent="-231775"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Huddle </a:t>
                      </a:r>
                    </a:p>
                    <a:p>
                      <a:pPr marL="231775" indent="-231775"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Debrief </a:t>
                      </a:r>
                    </a:p>
                    <a:p>
                      <a:pPr marL="231775" indent="-231775"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STEP </a:t>
                      </a:r>
                    </a:p>
                    <a:p>
                      <a:pPr marL="231775" indent="-231775">
                        <a:buFont typeface="Arial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Cross-Monitoring 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31775" indent="-231775"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Feedback </a:t>
                      </a:r>
                    </a:p>
                    <a:p>
                      <a:pPr marL="231775" indent="-231775"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Advocacy and Assertion </a:t>
                      </a:r>
                    </a:p>
                    <a:p>
                      <a:pPr marL="231775" indent="-231775"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Two-Challenge Rule </a:t>
                      </a:r>
                    </a:p>
                    <a:p>
                      <a:pPr marL="231775" indent="-231775"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CUS </a:t>
                      </a:r>
                    </a:p>
                    <a:p>
                      <a:pPr marL="231775" indent="-231775"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 Script </a:t>
                      </a:r>
                    </a:p>
                    <a:p>
                      <a:pPr marL="231775" indent="-231775"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Collaboration </a:t>
                      </a:r>
                    </a:p>
                    <a:p>
                      <a:pPr marL="231775" indent="-231775"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SBAR </a:t>
                      </a:r>
                    </a:p>
                    <a:p>
                      <a:pPr marL="231775" indent="-231775"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Call-Out </a:t>
                      </a:r>
                    </a:p>
                    <a:p>
                      <a:pPr marL="231775" indent="-231775"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Check-Back </a:t>
                      </a:r>
                    </a:p>
                    <a:p>
                      <a:pPr marL="231775" indent="-231775"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Handoff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1775" indent="-231775"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Shared Mental Model </a:t>
                      </a:r>
                    </a:p>
                    <a:p>
                      <a:pPr marL="231775" indent="-231775"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Adaptability </a:t>
                      </a:r>
                    </a:p>
                    <a:p>
                      <a:pPr marL="231775" indent="-231775"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Team Orientation </a:t>
                      </a:r>
                    </a:p>
                    <a:p>
                      <a:pPr marL="231775" indent="-231775"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Mutual Trust </a:t>
                      </a:r>
                    </a:p>
                    <a:p>
                      <a:pPr marL="231775" indent="-231775">
                        <a:buFont typeface="Arial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Team Performance </a:t>
                      </a:r>
                    </a:p>
                    <a:p>
                      <a:pPr marL="231775" indent="-231775">
                        <a:buFont typeface="Arial"/>
                        <a:buChar char="•"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Resident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Safety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  <a:r>
                        <a:rPr lang="en-US" sz="1400" strike="sngStrik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strike="sngStrik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Group 3" descr="alt=&quot;&quot;"/>
          <p:cNvGrpSpPr/>
          <p:nvPr/>
        </p:nvGrpSpPr>
        <p:grpSpPr>
          <a:xfrm>
            <a:off x="76200" y="5555576"/>
            <a:ext cx="5486400" cy="947431"/>
            <a:chOff x="0" y="5181600"/>
            <a:chExt cx="6456589" cy="1466514"/>
          </a:xfrm>
        </p:grpSpPr>
        <p:pic>
          <p:nvPicPr>
            <p:cNvPr id="6" name="Picture 5" descr="Alt=&quot;&quo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81600"/>
              <a:ext cx="1351280" cy="1315720"/>
            </a:xfrm>
            <a:prstGeom prst="rect">
              <a:avLst/>
            </a:prstGeom>
          </p:spPr>
        </p:pic>
        <p:sp>
          <p:nvSpPr>
            <p:cNvPr id="7" name="TextBox 22"/>
            <p:cNvSpPr txBox="1"/>
            <p:nvPr/>
          </p:nvSpPr>
          <p:spPr>
            <a:xfrm>
              <a:off x="1295400" y="6076431"/>
              <a:ext cx="5161189" cy="571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i="1" dirty="0" smtClean="0">
                  <a:solidFill>
                    <a:srgbClr val="00A5A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 seen in TeamSTEPPS Long-Term Care</a:t>
              </a:r>
              <a:r>
                <a:rPr lang="en-US" i="1" baseline="30000" dirty="0" smtClean="0">
                  <a:solidFill>
                    <a:srgbClr val="00A5A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®</a:t>
              </a:r>
              <a:endParaRPr lang="en-US" i="1" baseline="30000" dirty="0">
                <a:solidFill>
                  <a:srgbClr val="00A5A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29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660070"/>
          </a:xfrm>
        </p:spPr>
        <p:txBody>
          <a:bodyPr>
            <a:noAutofit/>
          </a:bodyPr>
          <a:lstStyle/>
          <a:p>
            <a:r>
              <a:rPr lang="en-US" dirty="0" smtClean="0"/>
              <a:t>TeamSTEPPS Communication Concepts</a:t>
            </a:r>
            <a:r>
              <a:rPr lang="en-US" baseline="30000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700" y="1057824"/>
            <a:ext cx="6248400" cy="4658096"/>
          </a:xfrm>
        </p:spPr>
        <p:txBody>
          <a:bodyPr/>
          <a:lstStyle/>
          <a:p>
            <a:pPr lvl="0">
              <a:spcAft>
                <a:spcPts val="1200"/>
              </a:spcAft>
            </a:pPr>
            <a:r>
              <a:rPr lang="en-US" dirty="0" smtClean="0"/>
              <a:t>Brief</a:t>
            </a:r>
          </a:p>
          <a:p>
            <a:pPr lvl="0">
              <a:spcAft>
                <a:spcPts val="1200"/>
              </a:spcAft>
            </a:pPr>
            <a:r>
              <a:rPr lang="en-US" dirty="0" smtClean="0"/>
              <a:t>Huddle</a:t>
            </a:r>
            <a:endParaRPr lang="en-US" dirty="0"/>
          </a:p>
          <a:p>
            <a:pPr lvl="0">
              <a:spcAft>
                <a:spcPts val="1200"/>
              </a:spcAft>
            </a:pPr>
            <a:r>
              <a:rPr lang="en-US" dirty="0" smtClean="0"/>
              <a:t>Debrief </a:t>
            </a:r>
            <a:endParaRPr lang="en-US" dirty="0"/>
          </a:p>
          <a:p>
            <a:pPr lvl="0">
              <a:spcAft>
                <a:spcPts val="1200"/>
              </a:spcAft>
            </a:pPr>
            <a:r>
              <a:rPr lang="en-US" dirty="0" smtClean="0"/>
              <a:t>SBAR</a:t>
            </a:r>
          </a:p>
          <a:p>
            <a:pPr lvl="0">
              <a:spcAft>
                <a:spcPts val="1200"/>
              </a:spcAft>
            </a:pPr>
            <a:r>
              <a:rPr lang="en-US" dirty="0" smtClean="0"/>
              <a:t>CUS</a:t>
            </a:r>
          </a:p>
          <a:p>
            <a:pPr lvl="0">
              <a:spcAft>
                <a:spcPts val="1200"/>
              </a:spcAft>
            </a:pPr>
            <a:r>
              <a:rPr lang="en-US" dirty="0" smtClean="0"/>
              <a:t>DESC</a:t>
            </a:r>
            <a:endParaRPr lang="en-US" dirty="0"/>
          </a:p>
          <a:p>
            <a:endParaRPr lang="en-US" dirty="0"/>
          </a:p>
        </p:txBody>
      </p:sp>
      <p:grpSp>
        <p:nvGrpSpPr>
          <p:cNvPr id="13" name="Group 12" descr="alt=&quot;&quot;"/>
          <p:cNvGrpSpPr/>
          <p:nvPr/>
        </p:nvGrpSpPr>
        <p:grpSpPr>
          <a:xfrm>
            <a:off x="76200" y="5555576"/>
            <a:ext cx="5486400" cy="947431"/>
            <a:chOff x="0" y="5181600"/>
            <a:chExt cx="6456589" cy="1466514"/>
          </a:xfrm>
        </p:grpSpPr>
        <p:pic>
          <p:nvPicPr>
            <p:cNvPr id="14" name="Picture 13" descr="Alt=&quot;&quo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81600"/>
              <a:ext cx="1351280" cy="1315720"/>
            </a:xfrm>
            <a:prstGeom prst="rect">
              <a:avLst/>
            </a:prstGeom>
          </p:spPr>
        </p:pic>
        <p:sp>
          <p:nvSpPr>
            <p:cNvPr id="15" name="TextBox 22"/>
            <p:cNvSpPr txBox="1"/>
            <p:nvPr/>
          </p:nvSpPr>
          <p:spPr>
            <a:xfrm>
              <a:off x="1295400" y="6076431"/>
              <a:ext cx="5161189" cy="571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i="1" dirty="0" smtClean="0">
                  <a:solidFill>
                    <a:srgbClr val="00A5A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 seen in TeamSTEPPS Long-Term Care</a:t>
              </a:r>
              <a:r>
                <a:rPr lang="en-US" i="1" baseline="30000" dirty="0" smtClean="0">
                  <a:solidFill>
                    <a:srgbClr val="00A5A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®</a:t>
              </a:r>
              <a:endParaRPr lang="en-US" i="1" baseline="30000" dirty="0">
                <a:solidFill>
                  <a:srgbClr val="00A5A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14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For Planning – The 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316" y="982320"/>
            <a:ext cx="8229600" cy="517764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Facilitates clear and effective communication</a:t>
            </a:r>
          </a:p>
          <a:p>
            <a:pPr>
              <a:spcAft>
                <a:spcPts val="1200"/>
              </a:spcAft>
            </a:pPr>
            <a:r>
              <a:rPr lang="en-US" dirty="0"/>
              <a:t>Gets the team focused on the goals</a:t>
            </a:r>
          </a:p>
          <a:p>
            <a:pPr>
              <a:spcAft>
                <a:spcPts val="1200"/>
              </a:spcAft>
            </a:pPr>
            <a:r>
              <a:rPr lang="en-US" dirty="0"/>
              <a:t>Creates a sense of teamwork and collaboration</a:t>
            </a:r>
          </a:p>
          <a:p>
            <a:pPr>
              <a:spcAft>
                <a:spcPts val="1200"/>
              </a:spcAft>
            </a:pPr>
            <a:r>
              <a:rPr lang="en-US" dirty="0"/>
              <a:t>Fosters an environment where team members can and do speak up if they perceive a problem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Requires </a:t>
            </a:r>
            <a:r>
              <a:rPr lang="en-US" dirty="0"/>
              <a:t>active participation by every member of the </a:t>
            </a:r>
            <a:r>
              <a:rPr lang="en-US" dirty="0" smtClean="0"/>
              <a:t>team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Sets the </a:t>
            </a:r>
            <a:r>
              <a:rPr lang="en-US" dirty="0"/>
              <a:t>tone for the day and/or procedure</a:t>
            </a:r>
          </a:p>
          <a:p>
            <a:endParaRPr lang="en-US" dirty="0"/>
          </a:p>
        </p:txBody>
      </p:sp>
      <p:grpSp>
        <p:nvGrpSpPr>
          <p:cNvPr id="13" name="Group 12" descr="alt=&quot;&quot;"/>
          <p:cNvGrpSpPr/>
          <p:nvPr/>
        </p:nvGrpSpPr>
        <p:grpSpPr>
          <a:xfrm>
            <a:off x="76200" y="5555576"/>
            <a:ext cx="5486400" cy="947431"/>
            <a:chOff x="0" y="5181600"/>
            <a:chExt cx="6456589" cy="1466514"/>
          </a:xfrm>
        </p:grpSpPr>
        <p:pic>
          <p:nvPicPr>
            <p:cNvPr id="14" name="Picture 13" descr="Alt=&quot;&quo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81600"/>
              <a:ext cx="1351280" cy="1315720"/>
            </a:xfrm>
            <a:prstGeom prst="rect">
              <a:avLst/>
            </a:prstGeom>
          </p:spPr>
        </p:pic>
        <p:sp>
          <p:nvSpPr>
            <p:cNvPr id="15" name="TextBox 22"/>
            <p:cNvSpPr txBox="1"/>
            <p:nvPr/>
          </p:nvSpPr>
          <p:spPr>
            <a:xfrm>
              <a:off x="1295400" y="6076431"/>
              <a:ext cx="5161189" cy="571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i="1" dirty="0" smtClean="0">
                  <a:solidFill>
                    <a:srgbClr val="00A5A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 seen in TeamSTEPPS Long-Term Care</a:t>
              </a:r>
              <a:r>
                <a:rPr lang="en-US" i="1" baseline="30000" dirty="0" smtClean="0">
                  <a:solidFill>
                    <a:srgbClr val="00A5A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®</a:t>
              </a:r>
              <a:endParaRPr lang="en-US" i="1" baseline="30000" dirty="0">
                <a:solidFill>
                  <a:srgbClr val="00A5A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z="9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AHRQ Safety Program for Long-Term Care: HAIs/CAUTI   Long-Term Care Safety </a:t>
            </a:r>
            <a:r>
              <a:rPr lang="en-US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93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I Cusp Sl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1642</Words>
  <Application>Microsoft Office PowerPoint</Application>
  <PresentationFormat>On-screen Show (4:3)</PresentationFormat>
  <Paragraphs>317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HAI Cusp Slide template</vt:lpstr>
      <vt:lpstr>Module 4: Teamwork and Communication</vt:lpstr>
      <vt:lpstr>Objectives </vt:lpstr>
      <vt:lpstr>Effective Teamwork and Communication1,2</vt:lpstr>
      <vt:lpstr>What Is Effective Communication Among Staff?3 </vt:lpstr>
      <vt:lpstr>Why Is Effective Communication  Among Staff Important?4</vt:lpstr>
      <vt:lpstr>Staff Communication</vt:lpstr>
      <vt:lpstr>Barriers, Tools and Strategies, and Outcomes  for Communication</vt:lpstr>
      <vt:lpstr>TeamSTEPPS Communication Concepts3</vt:lpstr>
      <vt:lpstr>For Planning – The Brief</vt:lpstr>
      <vt:lpstr>Brief Checklist</vt:lpstr>
      <vt:lpstr>For Problem Solving – Huddle</vt:lpstr>
      <vt:lpstr>For Process Improvement – Debrief</vt:lpstr>
      <vt:lpstr>Debrief Checklist</vt:lpstr>
      <vt:lpstr>Communication Tools</vt:lpstr>
      <vt:lpstr>For Information Exchange – SBAR</vt:lpstr>
      <vt:lpstr>Practicing SBAR3</vt:lpstr>
      <vt:lpstr>For Information Transfer – Handoffs</vt:lpstr>
      <vt:lpstr>Handoff Tools</vt:lpstr>
      <vt:lpstr>Speaking Up Using Structured Language</vt:lpstr>
      <vt:lpstr>CUS</vt:lpstr>
      <vt:lpstr>DESC</vt:lpstr>
      <vt:lpstr>Communication Strategies for Use With Residents and Family Members</vt:lpstr>
      <vt:lpstr>Why Is It Important?</vt:lpstr>
      <vt:lpstr> What Is Effective Communication Between Staff and Residents and Family?</vt:lpstr>
      <vt:lpstr>Communication and Engaging the Family</vt:lpstr>
      <vt:lpstr>Addressing Challenges</vt:lpstr>
      <vt:lpstr>Barriers to Speaking Up for  Staff, Residents, and Families</vt:lpstr>
      <vt:lpstr>Communicating Adverse Events</vt:lpstr>
      <vt:lpstr>Disclosure and Apology for Unexpected  Adverse Outcomes</vt:lpstr>
      <vt:lpstr>How To Communicate About An Adverse Event</vt:lpstr>
      <vt:lpstr>Communication in Action</vt:lpstr>
      <vt:lpstr>Key Concepts Review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AHRQ Safety Program For  Long-Term Care: CAUTI</dc:title>
  <dc:creator>Mama</dc:creator>
  <cp:lastModifiedBy>Windows User</cp:lastModifiedBy>
  <cp:revision>37</cp:revision>
  <dcterms:modified xsi:type="dcterms:W3CDTF">2017-03-14T02:11:33Z</dcterms:modified>
</cp:coreProperties>
</file>