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40"/>
  </p:notesMasterIdLst>
  <p:sldIdLst>
    <p:sldId id="256" r:id="rId2"/>
    <p:sldId id="257" r:id="rId3"/>
    <p:sldId id="291" r:id="rId4"/>
    <p:sldId id="258" r:id="rId5"/>
    <p:sldId id="262" r:id="rId6"/>
    <p:sldId id="261" r:id="rId7"/>
    <p:sldId id="280" r:id="rId8"/>
    <p:sldId id="281" r:id="rId9"/>
    <p:sldId id="282" r:id="rId10"/>
    <p:sldId id="283" r:id="rId11"/>
    <p:sldId id="290" r:id="rId12"/>
    <p:sldId id="277" r:id="rId13"/>
    <p:sldId id="278" r:id="rId14"/>
    <p:sldId id="264" r:id="rId15"/>
    <p:sldId id="265" r:id="rId16"/>
    <p:sldId id="296" r:id="rId17"/>
    <p:sldId id="266" r:id="rId18"/>
    <p:sldId id="267" r:id="rId19"/>
    <p:sldId id="287" r:id="rId20"/>
    <p:sldId id="268" r:id="rId21"/>
    <p:sldId id="269" r:id="rId22"/>
    <p:sldId id="288" r:id="rId23"/>
    <p:sldId id="292" r:id="rId24"/>
    <p:sldId id="293" r:id="rId25"/>
    <p:sldId id="294" r:id="rId26"/>
    <p:sldId id="295" r:id="rId27"/>
    <p:sldId id="297" r:id="rId28"/>
    <p:sldId id="279" r:id="rId29"/>
    <p:sldId id="285" r:id="rId30"/>
    <p:sldId id="286" r:id="rId31"/>
    <p:sldId id="272" r:id="rId32"/>
    <p:sldId id="271" r:id="rId33"/>
    <p:sldId id="270" r:id="rId34"/>
    <p:sldId id="289" r:id="rId35"/>
    <p:sldId id="273" r:id="rId36"/>
    <p:sldId id="274" r:id="rId37"/>
    <p:sldId id="284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s, Tina" initials="TA" lastIdx="8" clrIdx="0"/>
  <p:cmAuthor id="1" name="Wojcik, Anna" initials="AW" lastIdx="30" clrIdx="1"/>
  <p:cmAuthor id="2" name="Heidenrich, Christine (AHRQ/OCKT) (CTR)" initials="HC" lastIdx="27" clrIdx="2"/>
  <p:cmAuthor id="3" name="Windows User" initials="WU" lastIdx="3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83313" autoAdjust="0"/>
  </p:normalViewPr>
  <p:slideViewPr>
    <p:cSldViewPr snapToGrid="0" snapToObjects="1">
      <p:cViewPr varScale="1">
        <p:scale>
          <a:sx n="60" d="100"/>
          <a:sy n="60" d="100"/>
        </p:scale>
        <p:origin x="-17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 snapToObjects="1"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517D5-E9BB-DA4C-92BC-0386379B9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6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3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4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7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4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81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9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1.1: Staff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3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12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5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1.2 Communication and Engaging the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3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4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88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08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1.3 Communication in Action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2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63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85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53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32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1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38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8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18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48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64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61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6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1.4 Communication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69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04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5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59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9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3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7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2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4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122245"/>
            <a:ext cx="8763000" cy="127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AHRQ Safety Program for Long-Term Care: HAIs/CAUTI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Long-Term Care Safety Modules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667837" y="6477000"/>
            <a:ext cx="247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AHRQ Pub. No. 16(17)-0003-03-EF</a:t>
            </a: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2017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3381"/>
            <a:ext cx="8229600" cy="660070"/>
          </a:xfrm>
        </p:spPr>
        <p:txBody>
          <a:bodyPr>
            <a:normAutofit/>
          </a:bodyPr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4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2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9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1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6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655"/>
            <a:ext cx="8229600" cy="517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Resident and Family Engagement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lang="en-US" sz="36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d6sv78zuy9al42oba4q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eL3woSFbsW4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xonar0dfbg845xdl1tm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3gyL_p7FyA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e0jy00perp0q9db9xnh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avAprwMeG0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h5vcp5do59dzew7hdq02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e9d7UchmRI" TargetMode="Externa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tcombudsman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tcombudsman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hrq.gov/professionals/education/curriculum-tools/cusptoolkit/modules/patfamilyengagement/index.html" TargetMode="External"/><Relationship Id="rId3" Type="http://schemas.openxmlformats.org/officeDocument/2006/relationships/hyperlink" Target="https://www.nhqualitycampaign.org/files/Implementation_Manual_Part_1_Attachments_1_and_2.pdf" TargetMode="External"/><Relationship Id="rId7" Type="http://schemas.openxmlformats.org/officeDocument/2006/relationships/hyperlink" Target="http://planetree.org/wp-content/uploads/2011/12/LTC-Improvement-Guide-For-Download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hqualitycampaign.org/goalDetail.aspx?g=PCC" TargetMode="External"/><Relationship Id="rId5" Type="http://schemas.openxmlformats.org/officeDocument/2006/relationships/hyperlink" Target="http://www.theceal.org/component/k2/item/644-person-centered-care-in-assisted-living-an-informational-guide" TargetMode="External"/><Relationship Id="rId4" Type="http://schemas.openxmlformats.org/officeDocument/2006/relationships/hyperlink" Target="http://www.ipfcc.org/faq.html" TargetMode="External"/><Relationship Id="rId9" Type="http://schemas.openxmlformats.org/officeDocument/2006/relationships/hyperlink" Target="http://www.ltcombudsman.org/about-ombudsm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5: Resident and Family Engagement</a:t>
            </a:r>
          </a:p>
        </p:txBody>
      </p:sp>
    </p:spTree>
    <p:extLst>
      <p:ext uri="{BB962C8B-B14F-4D97-AF65-F5344CB8AC3E}">
        <p14:creationId xmlns:p14="http://schemas.microsoft.com/office/powerpoint/2010/main" val="41688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35625"/>
            <a:ext cx="8686800" cy="742949"/>
          </a:xfrm>
        </p:spPr>
        <p:txBody>
          <a:bodyPr>
            <a:no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esidents</a:t>
            </a:r>
            <a:r>
              <a:rPr lang="en-US" sz="3200" dirty="0"/>
              <a:t>' Preference Satisfaction </a:t>
            </a:r>
            <a:r>
              <a:rPr lang="en-US" sz="3200" dirty="0" smtClean="0"/>
              <a:t>Interviews</a:t>
            </a:r>
            <a:r>
              <a:rPr lang="en-US" sz="3200" baseline="30000" dirty="0" smtClean="0"/>
              <a:t>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166254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Use </a:t>
            </a:r>
            <a:r>
              <a:rPr lang="en-US" dirty="0"/>
              <a:t>a preference collection </a:t>
            </a:r>
            <a:r>
              <a:rPr lang="en-US" dirty="0" smtClean="0"/>
              <a:t>tool to </a:t>
            </a:r>
            <a:r>
              <a:rPr lang="en-US" dirty="0"/>
              <a:t>increase </a:t>
            </a:r>
            <a:r>
              <a:rPr lang="en-US" dirty="0" smtClean="0"/>
              <a:t>the facility’s </a:t>
            </a:r>
            <a:r>
              <a:rPr lang="en-US" dirty="0"/>
              <a:t>understanding of what their residents desire for their care.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504701" y="2721958"/>
            <a:ext cx="5136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276B7D"/>
              </a:buClr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the Advancing Excellence Campaign for more information on their Resident Preference Satisfaction Interview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of a clipboa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0359" r="19775"/>
          <a:stretch/>
        </p:blipFill>
        <p:spPr>
          <a:xfrm>
            <a:off x="4031670" y="2551814"/>
            <a:ext cx="5355772" cy="5080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36" y="1636093"/>
            <a:ext cx="8229600" cy="8193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Resident and Family Engagement</a:t>
            </a:r>
          </a:p>
        </p:txBody>
      </p:sp>
      <p:pic>
        <p:nvPicPr>
          <p:cNvPr id="4" name="Picture 3" descr="image of a resident in a bed, with a staff and family member at the beds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82" y="2587918"/>
            <a:ext cx="3972108" cy="31877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Is Resident and Family Engagement?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038"/>
            <a:ext cx="8229600" cy="4227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Resident and family </a:t>
            </a:r>
            <a:r>
              <a:rPr lang="en-US" dirty="0" smtClean="0"/>
              <a:t>engagement— 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Is an important component of </a:t>
            </a:r>
            <a:r>
              <a:rPr lang="en-US" dirty="0" smtClean="0"/>
              <a:t>person-centered </a:t>
            </a:r>
            <a:r>
              <a:rPr lang="en-US" dirty="0"/>
              <a:t>care</a:t>
            </a:r>
          </a:p>
          <a:p>
            <a:pPr lvl="1">
              <a:spcAft>
                <a:spcPts val="1200"/>
              </a:spcAft>
              <a:tabLst>
                <a:tab pos="3929063" algn="l"/>
              </a:tabLst>
            </a:pPr>
            <a:r>
              <a:rPr lang="en-US" dirty="0" smtClean="0"/>
              <a:t>creates </a:t>
            </a:r>
            <a:r>
              <a:rPr lang="en-US" dirty="0"/>
              <a:t>an environment in which every team member, including the resident and their family, can work as partners to improve health care quality and </a:t>
            </a:r>
            <a:r>
              <a:rPr lang="en-US" dirty="0" smtClean="0"/>
              <a:t>safety.</a:t>
            </a:r>
          </a:p>
          <a:p>
            <a:pPr>
              <a:spcAft>
                <a:spcPts val="1200"/>
              </a:spcAft>
              <a:tabLst>
                <a:tab pos="3929063" algn="l"/>
              </a:tabLst>
            </a:pPr>
            <a:r>
              <a:rPr lang="en-US" dirty="0" smtClean="0"/>
              <a:t>Recognizes </a:t>
            </a:r>
            <a:r>
              <a:rPr lang="en-US" dirty="0"/>
              <a:t>residents and family as </a:t>
            </a:r>
            <a:r>
              <a:rPr lang="en-US" dirty="0" smtClean="0"/>
              <a:t>— 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Valuable members </a:t>
            </a:r>
            <a:r>
              <a:rPr lang="en-US" dirty="0"/>
              <a:t>of the health care team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126" y="118753"/>
            <a:ext cx="9310255" cy="546266"/>
          </a:xfrm>
        </p:spPr>
        <p:txBody>
          <a:bodyPr>
            <a:noAutofit/>
          </a:bodyPr>
          <a:lstStyle/>
          <a:p>
            <a:pPr lvl="0" fontAlgn="ctr"/>
            <a:r>
              <a:rPr lang="en-US" sz="3200" dirty="0"/>
              <a:t>Importance of Resident </a:t>
            </a:r>
            <a:r>
              <a:rPr lang="en-US" sz="3200" dirty="0" smtClean="0"/>
              <a:t>and </a:t>
            </a:r>
            <a:r>
              <a:rPr lang="en-US" sz="3200" dirty="0"/>
              <a:t>Family </a:t>
            </a:r>
            <a:r>
              <a:rPr lang="en-US" sz="3200" dirty="0" smtClean="0"/>
              <a:t>Engagement</a:t>
            </a:r>
            <a:r>
              <a:rPr lang="en-US" sz="3200" baseline="30000" dirty="0" smtClean="0"/>
              <a:t>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n-US" dirty="0"/>
              <a:t>Outcomes associated with </a:t>
            </a:r>
            <a:r>
              <a:rPr lang="en-US" dirty="0" smtClean="0"/>
              <a:t>enhanced resident and family engagement</a:t>
            </a:r>
            <a:endParaRPr lang="en-US" dirty="0"/>
          </a:p>
          <a:p>
            <a:pPr lvl="1" fontAlgn="ctr">
              <a:spcAft>
                <a:spcPts val="1200"/>
              </a:spcAft>
            </a:pPr>
            <a:r>
              <a:rPr lang="en-US" dirty="0"/>
              <a:t>higher resident </a:t>
            </a:r>
            <a:r>
              <a:rPr lang="en-US" dirty="0" smtClean="0"/>
              <a:t>satisfaction</a:t>
            </a:r>
            <a:endParaRPr lang="en-US" dirty="0"/>
          </a:p>
          <a:p>
            <a:pPr lvl="1" fontAlgn="ctr">
              <a:spcAft>
                <a:spcPts val="1200"/>
              </a:spcAft>
            </a:pPr>
            <a:r>
              <a:rPr lang="en-US" dirty="0"/>
              <a:t>better clinical </a:t>
            </a:r>
            <a:r>
              <a:rPr lang="en-US" dirty="0" smtClean="0"/>
              <a:t>outcomes</a:t>
            </a:r>
            <a:endParaRPr lang="en-US" dirty="0"/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higher </a:t>
            </a:r>
            <a:r>
              <a:rPr lang="en-US" dirty="0"/>
              <a:t>staff satisfaction</a:t>
            </a:r>
          </a:p>
          <a:p>
            <a:endParaRPr lang="en-US" dirty="0"/>
          </a:p>
        </p:txBody>
      </p:sp>
      <p:pic>
        <p:nvPicPr>
          <p:cNvPr id="5" name="Picture 4" descr="image of a resident in a bed, with staff and family at the beds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16" y="3025775"/>
            <a:ext cx="3719309" cy="2736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58" y="118753"/>
            <a:ext cx="8526484" cy="5462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Engage Residents </a:t>
            </a:r>
            <a:r>
              <a:rPr lang="en-US" dirty="0"/>
              <a:t>a</a:t>
            </a:r>
            <a:r>
              <a:rPr lang="en-US" dirty="0" smtClean="0"/>
              <a:t>nd Families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Establish </a:t>
            </a:r>
            <a:r>
              <a:rPr lang="en-US" dirty="0"/>
              <a:t>positive relationships with residents and </a:t>
            </a:r>
            <a:r>
              <a:rPr lang="en-US" dirty="0" smtClean="0"/>
              <a:t>family</a:t>
            </a:r>
            <a:endParaRPr lang="en-US" dirty="0"/>
          </a:p>
          <a:p>
            <a:pPr lvl="0"/>
            <a:r>
              <a:rPr lang="en-US" dirty="0" smtClean="0"/>
              <a:t>Focus </a:t>
            </a:r>
            <a:r>
              <a:rPr lang="en-US" dirty="0"/>
              <a:t>on the needs and preferences of individual residents and </a:t>
            </a:r>
            <a:r>
              <a:rPr lang="en-US" dirty="0" smtClean="0"/>
              <a:t>family</a:t>
            </a:r>
            <a:endParaRPr lang="en-US" dirty="0"/>
          </a:p>
          <a:p>
            <a:pPr lvl="0"/>
            <a:r>
              <a:rPr lang="en-US" dirty="0" smtClean="0"/>
              <a:t>Encourage </a:t>
            </a:r>
            <a:r>
              <a:rPr lang="en-US" dirty="0"/>
              <a:t>resident and family participation in all </a:t>
            </a:r>
            <a:r>
              <a:rPr lang="en-US" dirty="0" smtClean="0"/>
              <a:t>decisions</a:t>
            </a:r>
            <a:endParaRPr lang="en-US" dirty="0"/>
          </a:p>
          <a:p>
            <a:pPr lvl="0"/>
            <a:r>
              <a:rPr lang="en-US" dirty="0" smtClean="0"/>
              <a:t>Communicate </a:t>
            </a:r>
            <a:r>
              <a:rPr lang="en-US" dirty="0"/>
              <a:t>that resident- and family-centered care is a priority at all </a:t>
            </a:r>
            <a:r>
              <a:rPr lang="en-US" dirty="0" smtClean="0"/>
              <a:t>levels</a:t>
            </a:r>
            <a:endParaRPr lang="en-US" dirty="0"/>
          </a:p>
        </p:txBody>
      </p:sp>
      <p:pic>
        <p:nvPicPr>
          <p:cNvPr id="5" name="Picture 4" descr="three images, showing staff speaking with a resident in bed and family memb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05" y="4817652"/>
            <a:ext cx="6048498" cy="14523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3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3" y="118753"/>
            <a:ext cx="8718330" cy="546266"/>
          </a:xfrm>
        </p:spPr>
        <p:txBody>
          <a:bodyPr>
            <a:normAutofit fontScale="90000"/>
          </a:bodyPr>
          <a:lstStyle/>
          <a:p>
            <a:r>
              <a:rPr lang="en-US" dirty="0"/>
              <a:t>Get to Know Your Health Care Team </a:t>
            </a:r>
            <a:r>
              <a:rPr lang="en-US" dirty="0" smtClean="0"/>
              <a:t>Tool</a:t>
            </a:r>
            <a:endParaRPr lang="en-US" dirty="0"/>
          </a:p>
        </p:txBody>
      </p:sp>
      <p:pic>
        <p:nvPicPr>
          <p:cNvPr id="7" name="Picture 6" descr="screenshot of the Get to Know Your Health Care Team Tool"/>
          <p:cNvPicPr>
            <a:picLocks noChangeAspect="1"/>
          </p:cNvPicPr>
          <p:nvPr/>
        </p:nvPicPr>
        <p:blipFill rotWithShape="1">
          <a:blip r:embed="rId3"/>
          <a:srcRect l="15410" t="19155" r="32090" b="33254"/>
          <a:stretch/>
        </p:blipFill>
        <p:spPr>
          <a:xfrm>
            <a:off x="768539" y="1976284"/>
            <a:ext cx="5320922" cy="385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pic>
        <p:nvPicPr>
          <p:cNvPr id="12" name="Content Placeholder 11" descr="image indicating that a tool is on the slide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23881" y="2877123"/>
            <a:ext cx="1651379" cy="16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Establishing a Relationship</a:t>
            </a:r>
            <a:endParaRPr lang="en-US" dirty="0"/>
          </a:p>
        </p:txBody>
      </p:sp>
      <p:pic>
        <p:nvPicPr>
          <p:cNvPr id="12" name="Content Placeholder 11" descr="image indicating that a video is on the slid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8858" y="2776365"/>
            <a:ext cx="1786283" cy="17862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934607"/>
            <a:ext cx="499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1.1: Staff </a:t>
            </a:r>
            <a:r>
              <a:rPr lang="en-US" dirty="0" smtClean="0"/>
              <a:t>Communication - </a:t>
            </a:r>
            <a:r>
              <a:rPr lang="en-US" u="sng" dirty="0">
                <a:hlinkClick r:id="rId5"/>
              </a:rPr>
              <a:t>https://youtu.be/eL3woSFbsW4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Resident </a:t>
            </a:r>
            <a:r>
              <a:rPr lang="en-US" dirty="0" smtClean="0"/>
              <a:t>Preferences</a:t>
            </a:r>
            <a:r>
              <a:rPr lang="en-US" baseline="30000" dirty="0" smtClean="0"/>
              <a:t>1,5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n-US" dirty="0" smtClean="0"/>
              <a:t>What are the resident’s likes and dislikes?</a:t>
            </a:r>
          </a:p>
          <a:p>
            <a:pPr fontAlgn="ctr">
              <a:spcAft>
                <a:spcPts val="1200"/>
              </a:spcAft>
            </a:pPr>
            <a:r>
              <a:rPr lang="en-US" dirty="0" smtClean="0"/>
              <a:t>Does staff have the authority </a:t>
            </a:r>
            <a:r>
              <a:rPr lang="en-US" dirty="0"/>
              <a:t>to do something about the residents’ </a:t>
            </a:r>
            <a:r>
              <a:rPr lang="en-US" dirty="0" smtClean="0"/>
              <a:t>preferences?  </a:t>
            </a:r>
            <a:endParaRPr lang="en-US" dirty="0"/>
          </a:p>
          <a:p>
            <a:pPr fontAlgn="ctr">
              <a:spcAft>
                <a:spcPts val="1200"/>
              </a:spcAft>
            </a:pPr>
            <a:r>
              <a:rPr lang="en-US" dirty="0" smtClean="0"/>
              <a:t>Are staff </a:t>
            </a:r>
            <a:r>
              <a:rPr lang="en-US" dirty="0"/>
              <a:t>members </a:t>
            </a:r>
            <a:r>
              <a:rPr lang="en-US" dirty="0" smtClean="0"/>
              <a:t>allowed </a:t>
            </a:r>
            <a:r>
              <a:rPr lang="en-US" dirty="0"/>
              <a:t>time to sit with residents and </a:t>
            </a:r>
            <a:r>
              <a:rPr lang="en-US" dirty="0" smtClean="0"/>
              <a:t>have meaningful conversation?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3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76200"/>
            <a:ext cx="8898340" cy="660070"/>
          </a:xfrm>
        </p:spPr>
        <p:txBody>
          <a:bodyPr>
            <a:noAutofit/>
          </a:bodyPr>
          <a:lstStyle/>
          <a:p>
            <a:r>
              <a:rPr lang="en-US" dirty="0"/>
              <a:t>Encourage Participation in Care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Encourage residents and their families to </a:t>
            </a:r>
            <a:r>
              <a:rPr lang="en-US" dirty="0" smtClean="0"/>
              <a:t>participate </a:t>
            </a:r>
            <a:r>
              <a:rPr lang="en-US" dirty="0"/>
              <a:t>in </a:t>
            </a:r>
            <a:r>
              <a:rPr lang="en-US" dirty="0" smtClean="0"/>
              <a:t>all aspects of care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Assess the </a:t>
            </a:r>
            <a:r>
              <a:rPr lang="en-US" dirty="0" smtClean="0"/>
              <a:t>residents’ </a:t>
            </a:r>
            <a:r>
              <a:rPr lang="en-US" dirty="0"/>
              <a:t>preferences regarding </a:t>
            </a:r>
            <a:r>
              <a:rPr lang="en-US" dirty="0" smtClean="0"/>
              <a:t>their involvement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Listen for the needs and preference of residents </a:t>
            </a:r>
            <a:r>
              <a:rPr lang="en-US" dirty="0"/>
              <a:t>and their families</a:t>
            </a:r>
          </a:p>
          <a:p>
            <a:pPr>
              <a:spcAft>
                <a:spcPts val="1200"/>
              </a:spcAft>
            </a:pPr>
            <a:r>
              <a:rPr lang="en-US" dirty="0"/>
              <a:t>Give </a:t>
            </a:r>
            <a:r>
              <a:rPr lang="en-US" dirty="0" smtClean="0"/>
              <a:t>residents and families access </a:t>
            </a:r>
            <a:r>
              <a:rPr lang="en-US" dirty="0"/>
              <a:t>to </a:t>
            </a:r>
            <a:r>
              <a:rPr lang="en-US" dirty="0" smtClean="0"/>
              <a:t>information they need in a way they can understand it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Document specific </a:t>
            </a:r>
            <a:r>
              <a:rPr lang="en-US" dirty="0" smtClean="0"/>
              <a:t>preferences in care plans so resident preferences can be shared with all staff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1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76200"/>
            <a:ext cx="8857397" cy="660070"/>
          </a:xfrm>
        </p:spPr>
        <p:txBody>
          <a:bodyPr>
            <a:noAutofit/>
          </a:bodyPr>
          <a:lstStyle/>
          <a:p>
            <a:r>
              <a:rPr lang="en-US" dirty="0"/>
              <a:t>Communication and Engaging the Family</a:t>
            </a:r>
          </a:p>
        </p:txBody>
      </p:sp>
      <p:pic>
        <p:nvPicPr>
          <p:cNvPr id="4" name="Content Placeholder 3" descr="image indicating that a video is on the slid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8858" y="2776365"/>
            <a:ext cx="1786283" cy="17862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8992" y="5029200"/>
            <a:ext cx="520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1.2 Communication and Engaging the </a:t>
            </a:r>
            <a:r>
              <a:rPr lang="en-US" dirty="0" smtClean="0"/>
              <a:t>Family - </a:t>
            </a:r>
            <a:r>
              <a:rPr lang="en-US" u="sng" dirty="0">
                <a:hlinkClick r:id="rId5"/>
              </a:rPr>
              <a:t>https://youtu.be/U3gyL_p7FyA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Define resident- and family-centered care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Describe the key concepts of resident- and family-centered care in long-term care (LTC) facilities</a:t>
            </a:r>
            <a:endParaRPr lang="en-US" baseline="300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Explain the importance of engaging residents and family members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Describe </a:t>
            </a:r>
            <a:r>
              <a:rPr lang="en-US" dirty="0"/>
              <a:t>different methods to engage residents and family members in safety initiatives, especially in the area of reducing infections due to urinary catheters</a:t>
            </a:r>
          </a:p>
          <a:p>
            <a:pPr lvl="0">
              <a:spcAft>
                <a:spcPts val="1200"/>
              </a:spcAft>
            </a:pPr>
            <a:r>
              <a:rPr lang="en-US" dirty="0" smtClean="0"/>
              <a:t>Discuss the roles of resident and family advisors and LTC ombudsman programs in nursing homes’ safety teams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Listening to the Resident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5082639"/>
          </a:xfrm>
        </p:spPr>
        <p:txBody>
          <a:bodyPr>
            <a:normAutofit fontScale="92500"/>
          </a:bodyPr>
          <a:lstStyle/>
          <a:p>
            <a:pPr fontAlgn="ctr">
              <a:spcAft>
                <a:spcPts val="1200"/>
              </a:spcAft>
            </a:pPr>
            <a:r>
              <a:rPr lang="en-US" dirty="0"/>
              <a:t>Ask about and listen to the resident and family’s needs and </a:t>
            </a:r>
            <a:r>
              <a:rPr lang="en-US" dirty="0" smtClean="0"/>
              <a:t>concerns</a:t>
            </a:r>
            <a:endParaRPr lang="en-US" dirty="0"/>
          </a:p>
          <a:p>
            <a:pPr lvl="1" fontAlgn="ctr">
              <a:spcAft>
                <a:spcPts val="1200"/>
              </a:spcAft>
            </a:pPr>
            <a:r>
              <a:rPr lang="en-US" dirty="0"/>
              <a:t>Use open-ended questions</a:t>
            </a:r>
          </a:p>
          <a:p>
            <a:pPr lvl="1" fontAlgn="ctr">
              <a:spcAft>
                <a:spcPts val="1200"/>
              </a:spcAft>
            </a:pPr>
            <a:r>
              <a:rPr lang="en-US" dirty="0"/>
              <a:t>Listen to, respect, and act on what the resident and family say</a:t>
            </a:r>
          </a:p>
          <a:p>
            <a:pPr lvl="1" fontAlgn="ctr">
              <a:spcAft>
                <a:spcPts val="1200"/>
              </a:spcAft>
            </a:pPr>
            <a:r>
              <a:rPr lang="en-US" dirty="0"/>
              <a:t>Help residents articulate </a:t>
            </a:r>
            <a:r>
              <a:rPr lang="en-US" dirty="0" smtClean="0"/>
              <a:t>concerns 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Get </a:t>
            </a:r>
            <a:r>
              <a:rPr lang="en-US" dirty="0"/>
              <a:t>a translator’s assistance if the resident or family member cannot understand you (e.g., </a:t>
            </a:r>
            <a:r>
              <a:rPr lang="en-US" dirty="0" smtClean="0"/>
              <a:t>speaks primary </a:t>
            </a:r>
            <a:r>
              <a:rPr lang="en-US" dirty="0"/>
              <a:t>language other than English</a:t>
            </a:r>
            <a:r>
              <a:rPr lang="en-US" dirty="0" smtClean="0"/>
              <a:t>)</a:t>
            </a:r>
            <a:endParaRPr lang="en-US" dirty="0"/>
          </a:p>
          <a:p>
            <a:pPr lvl="1" fontAlgn="ctr">
              <a:spcAft>
                <a:spcPts val="1200"/>
              </a:spcAft>
            </a:pPr>
            <a:r>
              <a:rPr lang="en-US" dirty="0"/>
              <a:t>Share specific preference information with </a:t>
            </a:r>
            <a:r>
              <a:rPr lang="en-US" dirty="0" smtClean="0"/>
              <a:t>everyone on </a:t>
            </a:r>
            <a:r>
              <a:rPr lang="en-US" dirty="0"/>
              <a:t>the care </a:t>
            </a:r>
            <a:r>
              <a:rPr lang="en-US" dirty="0" smtClean="0"/>
              <a:t>team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Explaining Care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n-US" dirty="0"/>
              <a:t>Help the resident and family understand health concerns, care plans and next </a:t>
            </a:r>
            <a:r>
              <a:rPr lang="en-US" dirty="0" smtClean="0"/>
              <a:t>steps in their care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Take </a:t>
            </a:r>
            <a:r>
              <a:rPr lang="en-US" dirty="0"/>
              <a:t>every opportunity to educate the resident and family by giving timely and complete </a:t>
            </a:r>
            <a:r>
              <a:rPr lang="en-US" dirty="0" smtClean="0"/>
              <a:t>information in a way they can understand it</a:t>
            </a:r>
            <a:endParaRPr lang="en-US" dirty="0"/>
          </a:p>
          <a:p>
            <a:pPr lvl="1" fontAlgn="ctr">
              <a:spcAft>
                <a:spcPts val="1200"/>
              </a:spcAft>
            </a:pPr>
            <a:r>
              <a:rPr lang="en-US" dirty="0"/>
              <a:t>Share information using language or tools that resident can </a:t>
            </a:r>
            <a:r>
              <a:rPr lang="en-US" dirty="0" smtClean="0"/>
              <a:t>understand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Invite </a:t>
            </a:r>
            <a:r>
              <a:rPr lang="en-US" dirty="0"/>
              <a:t>the resident or family to take notes and ask </a:t>
            </a:r>
            <a:r>
              <a:rPr lang="en-US" dirty="0" smtClean="0"/>
              <a:t>questions</a:t>
            </a:r>
            <a:endParaRPr lang="en-US" dirty="0"/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Follow up with the resident and family to see if they understood the information or have additional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4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Explaining Care </a:t>
            </a:r>
            <a:r>
              <a:rPr lang="en-US" dirty="0" smtClean="0"/>
              <a:t>Plans</a:t>
            </a:r>
            <a:endParaRPr lang="en-US" dirty="0"/>
          </a:p>
        </p:txBody>
      </p:sp>
      <p:pic>
        <p:nvPicPr>
          <p:cNvPr id="4" name="Content Placeholder 3" descr="image indicating that a video is on the slid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8858" y="2776365"/>
            <a:ext cx="1786283" cy="17862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3945" y="5060731"/>
            <a:ext cx="465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1.3 Communication in </a:t>
            </a:r>
            <a:r>
              <a:rPr lang="en-US" dirty="0" smtClean="0"/>
              <a:t>Action - </a:t>
            </a:r>
            <a:r>
              <a:rPr lang="en-US" u="sng" dirty="0">
                <a:hlinkClick r:id="rId5"/>
              </a:rPr>
              <a:t>https://youtu.be/cavAprwMeG0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Explaining How We Are Changing To Improve Care</a:t>
            </a:r>
            <a:r>
              <a:rPr lang="en-US" sz="2800" baseline="30000" dirty="0" smtClean="0"/>
              <a:t>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Residents </a:t>
            </a:r>
            <a:r>
              <a:rPr lang="en-US" dirty="0"/>
              <a:t>and their family members need to know what changes are coming, when the changes will be implemented, and how these changes may impact services and routines</a:t>
            </a:r>
          </a:p>
          <a:p>
            <a:r>
              <a:rPr lang="en-US" dirty="0"/>
              <a:t>Staff can also discuss how change can be difficult and that all improvements involve some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9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That You Answer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are you making these changes?</a:t>
            </a:r>
            <a:endParaRPr lang="en-US" dirty="0"/>
          </a:p>
          <a:p>
            <a:r>
              <a:rPr lang="en-US" dirty="0"/>
              <a:t>HOW will the changes </a:t>
            </a:r>
            <a:r>
              <a:rPr lang="en-US" dirty="0" smtClean="0"/>
              <a:t>impact </a:t>
            </a:r>
            <a:r>
              <a:rPr lang="en-US" dirty="0"/>
              <a:t>the entire </a:t>
            </a:r>
            <a:r>
              <a:rPr lang="en-US" dirty="0" smtClean="0"/>
              <a:t>facility?</a:t>
            </a:r>
            <a:endParaRPr lang="en-US" dirty="0"/>
          </a:p>
          <a:p>
            <a:r>
              <a:rPr lang="en-US" dirty="0"/>
              <a:t>HOW </a:t>
            </a:r>
            <a:r>
              <a:rPr lang="en-US" dirty="0" smtClean="0"/>
              <a:t>will </a:t>
            </a:r>
            <a:r>
              <a:rPr lang="en-US" dirty="0"/>
              <a:t>the changes impact me, as a </a:t>
            </a:r>
            <a:r>
              <a:rPr lang="en-US" dirty="0" smtClean="0"/>
              <a:t>resident?</a:t>
            </a:r>
            <a:endParaRPr lang="en-US" dirty="0"/>
          </a:p>
          <a:p>
            <a:r>
              <a:rPr lang="en-US" dirty="0"/>
              <a:t>HOW will the changes impact me, as a family </a:t>
            </a:r>
            <a:r>
              <a:rPr lang="en-US" dirty="0" smtClean="0"/>
              <a:t>member?</a:t>
            </a:r>
            <a:endParaRPr lang="en-US" dirty="0"/>
          </a:p>
          <a:p>
            <a:r>
              <a:rPr lang="en-US" dirty="0"/>
              <a:t>WHEN </a:t>
            </a:r>
            <a:r>
              <a:rPr lang="en-US" dirty="0" smtClean="0"/>
              <a:t>will </a:t>
            </a:r>
            <a:r>
              <a:rPr lang="en-US" dirty="0"/>
              <a:t>the changes </a:t>
            </a:r>
            <a:r>
              <a:rPr lang="en-US" dirty="0" smtClean="0"/>
              <a:t>be implemented?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11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Tools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</a:t>
            </a:r>
            <a:r>
              <a:rPr lang="en-US" dirty="0" smtClean="0"/>
              <a:t>ewsletter articles</a:t>
            </a:r>
          </a:p>
          <a:p>
            <a:pPr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own </a:t>
            </a:r>
            <a:r>
              <a:rPr lang="en-US" dirty="0"/>
              <a:t>hall </a:t>
            </a:r>
            <a:r>
              <a:rPr lang="en-US" dirty="0" smtClean="0"/>
              <a:t>meetings</a:t>
            </a:r>
          </a:p>
          <a:p>
            <a:pPr>
              <a:spcAft>
                <a:spcPts val="600"/>
              </a:spcAft>
            </a:pPr>
            <a:r>
              <a:rPr lang="en-US" dirty="0"/>
              <a:t>R</a:t>
            </a:r>
            <a:r>
              <a:rPr lang="en-US" dirty="0" smtClean="0"/>
              <a:t>esident </a:t>
            </a:r>
            <a:r>
              <a:rPr lang="en-US" dirty="0"/>
              <a:t>or family council </a:t>
            </a:r>
            <a:r>
              <a:rPr lang="en-US" dirty="0" smtClean="0"/>
              <a:t>meetings</a:t>
            </a:r>
          </a:p>
          <a:p>
            <a:pPr>
              <a:spcAft>
                <a:spcPts val="600"/>
              </a:spcAft>
            </a:pPr>
            <a:r>
              <a:rPr lang="en-US" dirty="0"/>
              <a:t>C</a:t>
            </a:r>
            <a:r>
              <a:rPr lang="en-US" dirty="0" smtClean="0"/>
              <a:t>are conferences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Posters</a:t>
            </a:r>
          </a:p>
          <a:p>
            <a:pPr>
              <a:spcAft>
                <a:spcPts val="600"/>
              </a:spcAft>
            </a:pPr>
            <a:r>
              <a:rPr lang="en-US" dirty="0"/>
              <a:t>I</a:t>
            </a:r>
            <a:r>
              <a:rPr lang="en-US" dirty="0" smtClean="0"/>
              <a:t>ndividual meetings</a:t>
            </a:r>
          </a:p>
          <a:p>
            <a:pPr>
              <a:spcAft>
                <a:spcPts val="600"/>
              </a:spcAft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newspaper or TV news station </a:t>
            </a:r>
            <a:r>
              <a:rPr lang="en-US" dirty="0" smtClean="0"/>
              <a:t>stories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6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Ideas for Communicating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Ask frontline staff to introduce the project through word, song, dance, drama, etc.  </a:t>
            </a:r>
          </a:p>
          <a:p>
            <a:pPr>
              <a:spcAft>
                <a:spcPts val="1200"/>
              </a:spcAft>
            </a:pPr>
            <a:r>
              <a:rPr lang="en-US" dirty="0"/>
              <a:t>Put explanations in bills or other family or resident </a:t>
            </a:r>
            <a:r>
              <a:rPr lang="en-US" dirty="0" smtClean="0"/>
              <a:t>mailings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Create </a:t>
            </a:r>
            <a:r>
              <a:rPr lang="en-US" dirty="0"/>
              <a:t>talking points </a:t>
            </a:r>
            <a:r>
              <a:rPr lang="en-US" dirty="0" smtClean="0"/>
              <a:t>to help staff respond to questions </a:t>
            </a:r>
            <a:r>
              <a:rPr lang="en-US" dirty="0"/>
              <a:t>about </a:t>
            </a:r>
            <a:r>
              <a:rPr lang="en-US" dirty="0" smtClean="0"/>
              <a:t>any changes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15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Resident and Family Engagement Checklist</a:t>
            </a:r>
            <a:endParaRPr lang="en-US" dirty="0"/>
          </a:p>
        </p:txBody>
      </p:sp>
      <p:pic>
        <p:nvPicPr>
          <p:cNvPr id="11" name="Content Placeholder 10" descr="screenshot of the tool Resident and Family Engagement Checklist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075" t="21494" r="14067" b="14630"/>
          <a:stretch/>
        </p:blipFill>
        <p:spPr>
          <a:xfrm>
            <a:off x="817259" y="2035277"/>
            <a:ext cx="5223482" cy="376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11" descr="image indicating that a tool is on the sli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881" y="2877123"/>
            <a:ext cx="1651379" cy="16513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to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n-US" dirty="0" smtClean="0"/>
              <a:t>It </a:t>
            </a:r>
            <a:r>
              <a:rPr lang="en-US" dirty="0"/>
              <a:t>can be </a:t>
            </a:r>
            <a:r>
              <a:rPr lang="en-US" dirty="0" smtClean="0"/>
              <a:t>challenging </a:t>
            </a:r>
            <a:r>
              <a:rPr lang="en-US" dirty="0"/>
              <a:t>to communicate with residents who </a:t>
            </a:r>
            <a:r>
              <a:rPr lang="en-US" dirty="0" smtClean="0"/>
              <a:t>may be hard </a:t>
            </a:r>
            <a:r>
              <a:rPr lang="en-US" dirty="0"/>
              <a:t>of </a:t>
            </a:r>
            <a:r>
              <a:rPr lang="en-US" dirty="0" smtClean="0"/>
              <a:t>hearing or have dementia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language </a:t>
            </a:r>
            <a:r>
              <a:rPr lang="en-US" dirty="0" smtClean="0"/>
              <a:t>differences</a:t>
            </a:r>
            <a:endParaRPr lang="en-US" dirty="0"/>
          </a:p>
          <a:p>
            <a:pPr fontAlgn="ctr">
              <a:spcAft>
                <a:spcPts val="1200"/>
              </a:spcAft>
            </a:pPr>
            <a:r>
              <a:rPr lang="en-US" dirty="0" smtClean="0"/>
              <a:t>It </a:t>
            </a:r>
            <a:r>
              <a:rPr lang="en-US" dirty="0"/>
              <a:t>can also be difficult to communicate with family </a:t>
            </a:r>
            <a:r>
              <a:rPr lang="en-US" dirty="0" smtClean="0"/>
              <a:t>members due </a:t>
            </a:r>
            <a:r>
              <a:rPr lang="en-US" dirty="0"/>
              <a:t>to logistical challenges, frequency of </a:t>
            </a:r>
            <a:r>
              <a:rPr lang="en-US" dirty="0" smtClean="0"/>
              <a:t>visits, or language differences</a:t>
            </a:r>
          </a:p>
          <a:p>
            <a:pPr fontAlgn="ctr">
              <a:spcAft>
                <a:spcPts val="1200"/>
              </a:spcAft>
            </a:pPr>
            <a:r>
              <a:rPr lang="en-US" dirty="0" smtClean="0"/>
              <a:t>Staff can have challenges with communication due to limited experience, skills, or confidence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8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Address Communication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Ask how the resident and family prefer to receive information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Use face-to-face communication</a:t>
            </a:r>
            <a:r>
              <a:rPr lang="en-US" dirty="0"/>
              <a:t> </a:t>
            </a:r>
            <a:r>
              <a:rPr lang="en-US" dirty="0" smtClean="0"/>
              <a:t>to promote visual contact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Use written materials to provide residents useful content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Plan for repetition of the information in multiple interactions and formats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Use teach back to confirm understanding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062" y="1893984"/>
            <a:ext cx="8229600" cy="6600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Resident- and Family-Centered Care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5" name="Picture 4" descr="image of staff with a resident in a wheelcha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3040083"/>
            <a:ext cx="3194050" cy="290923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28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n-US" sz="3000" dirty="0" smtClean="0"/>
              <a:t>Engagement </a:t>
            </a:r>
            <a:r>
              <a:rPr lang="en-US" sz="3000" dirty="0"/>
              <a:t>U</a:t>
            </a:r>
            <a:r>
              <a:rPr lang="en-US" sz="3000" dirty="0" smtClean="0"/>
              <a:t>sing Resident and Family Advisers</a:t>
            </a:r>
            <a:r>
              <a:rPr lang="en-US" sz="3000" baseline="30000" dirty="0" smtClean="0"/>
              <a:t>7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Residents and their family members can serve as advisors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Residents, family members, and prospective residents can serve on teams designated to improve resident experience, including resident safety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Resident and family advisors provide unique feedback, input, and perspectives that can help the facility and staff improve outcomes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2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n-US" sz="3200" dirty="0"/>
              <a:t>Resident </a:t>
            </a:r>
            <a:r>
              <a:rPr lang="en-US" sz="3200" dirty="0" smtClean="0"/>
              <a:t>and Family Advisers in Nursing Homes</a:t>
            </a:r>
            <a:r>
              <a:rPr lang="en-US" sz="3200" baseline="30000" dirty="0" smtClean="0"/>
              <a:t>7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Are partners on teams developing or revising policies, procedures, and practices</a:t>
            </a:r>
          </a:p>
          <a:p>
            <a:pPr lvl="0"/>
            <a:r>
              <a:rPr lang="en-US" dirty="0"/>
              <a:t>Want to improve experiences for other residents and family members</a:t>
            </a:r>
          </a:p>
          <a:p>
            <a:pPr lvl="0"/>
            <a:r>
              <a:rPr lang="en-US" dirty="0"/>
              <a:t>Help facilities improve quality and safety by giving input and feedback</a:t>
            </a:r>
          </a:p>
          <a:p>
            <a:r>
              <a:rPr lang="en-US" dirty="0"/>
              <a:t>Can help identify changes that matter to other residents and family members and recognize the impact of changes in the facility on staff and residents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93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an Engaged Adviser</a:t>
            </a:r>
            <a:r>
              <a:rPr lang="en-US" baseline="30000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n-US" dirty="0" smtClean="0"/>
              <a:t>An engaged advisor will—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Listen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Share honest </a:t>
            </a:r>
            <a:r>
              <a:rPr lang="en-US" dirty="0"/>
              <a:t>views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Draw </a:t>
            </a:r>
            <a:r>
              <a:rPr lang="en-US" dirty="0"/>
              <a:t>on </a:t>
            </a:r>
            <a:r>
              <a:rPr lang="en-US" dirty="0" smtClean="0"/>
              <a:t>communication </a:t>
            </a:r>
            <a:r>
              <a:rPr lang="en-US" dirty="0"/>
              <a:t>skills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Ask </a:t>
            </a:r>
            <a:r>
              <a:rPr lang="en-US" dirty="0"/>
              <a:t>questions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Be </a:t>
            </a:r>
            <a:r>
              <a:rPr lang="en-US" dirty="0"/>
              <a:t>ready for disagreements</a:t>
            </a:r>
            <a:r>
              <a:rPr lang="en-US" sz="1800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mage of staff talking to an advis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1924050"/>
            <a:ext cx="2590800" cy="3708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55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910" y="118753"/>
            <a:ext cx="9376799" cy="546266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Work With Resident and Family Advisers</a:t>
            </a:r>
            <a:r>
              <a:rPr lang="en-US" sz="3200" baseline="30000" dirty="0" smtClean="0"/>
              <a:t>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Invite </a:t>
            </a:r>
            <a:r>
              <a:rPr lang="en-US" dirty="0"/>
              <a:t>two or three </a:t>
            </a:r>
            <a:r>
              <a:rPr lang="en-US" dirty="0" smtClean="0"/>
              <a:t>residents </a:t>
            </a:r>
            <a:r>
              <a:rPr lang="en-US" dirty="0"/>
              <a:t>and family members to a team meeting to discuss their </a:t>
            </a:r>
            <a:r>
              <a:rPr lang="en-US" dirty="0" smtClean="0"/>
              <a:t>experiences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Ask </a:t>
            </a:r>
            <a:r>
              <a:rPr lang="en-US" dirty="0" smtClean="0"/>
              <a:t>residents </a:t>
            </a:r>
            <a:r>
              <a:rPr lang="en-US" dirty="0"/>
              <a:t>and families to give feedback on educational or informational </a:t>
            </a:r>
            <a:r>
              <a:rPr lang="en-US" dirty="0" smtClean="0"/>
              <a:t>materials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Invite </a:t>
            </a:r>
            <a:r>
              <a:rPr lang="en-US" dirty="0" smtClean="0"/>
              <a:t>residents </a:t>
            </a:r>
            <a:r>
              <a:rPr lang="en-US" dirty="0"/>
              <a:t>and families to present at staff orientations and in-service </a:t>
            </a:r>
            <a:r>
              <a:rPr lang="en-US" dirty="0" smtClean="0"/>
              <a:t>programs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Explore </a:t>
            </a:r>
            <a:r>
              <a:rPr lang="en-US" dirty="0" smtClean="0"/>
              <a:t>the facility through </a:t>
            </a:r>
            <a:r>
              <a:rPr lang="en-US" dirty="0"/>
              <a:t>the eyes </a:t>
            </a:r>
            <a:r>
              <a:rPr lang="en-US" dirty="0" smtClean="0"/>
              <a:t>of residents and </a:t>
            </a:r>
            <a:r>
              <a:rPr lang="en-US" dirty="0"/>
              <a:t>their families by doing a “walk-about” with </a:t>
            </a:r>
            <a:r>
              <a:rPr lang="en-US" dirty="0" smtClean="0"/>
              <a:t>residents </a:t>
            </a:r>
            <a:r>
              <a:rPr lang="en-US" dirty="0"/>
              <a:t>and </a:t>
            </a:r>
            <a:r>
              <a:rPr lang="en-US" dirty="0" smtClean="0"/>
              <a:t>families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03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169" y="76200"/>
            <a:ext cx="9033831" cy="66007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Work with Resident and Family </a:t>
            </a:r>
            <a:r>
              <a:rPr lang="en-US" dirty="0" smtClean="0"/>
              <a:t>Advisers</a:t>
            </a:r>
            <a:endParaRPr lang="en-US" dirty="0"/>
          </a:p>
        </p:txBody>
      </p:sp>
      <p:pic>
        <p:nvPicPr>
          <p:cNvPr id="3" name="Content Placeholder 2" descr="image indicating that a video is on the slid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81907" y="2779413"/>
            <a:ext cx="1780186" cy="1780186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7103" y="5123793"/>
            <a:ext cx="416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1.4 Communication </a:t>
            </a:r>
            <a:r>
              <a:rPr lang="en-US" dirty="0" smtClean="0"/>
              <a:t>Tools - </a:t>
            </a:r>
            <a:r>
              <a:rPr lang="en-US" u="sng" dirty="0">
                <a:hlinkClick r:id="rId5"/>
              </a:rPr>
              <a:t>https://youtu.be/ye9d7UchmRI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76200"/>
            <a:ext cx="8816454" cy="66007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Long-Term Care Ombudsman Program</a:t>
            </a:r>
            <a:r>
              <a:rPr lang="en-US" sz="3600" baseline="30000" dirty="0" smtClean="0"/>
              <a:t>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fontAlgn="ctr">
              <a:spcAft>
                <a:spcPts val="1200"/>
              </a:spcAft>
            </a:pPr>
            <a:r>
              <a:rPr lang="en-US" dirty="0"/>
              <a:t>Long-term care ombudsman serve as advocates for residents of nursing homes </a:t>
            </a:r>
            <a:r>
              <a:rPr lang="en-US" dirty="0" smtClean="0"/>
              <a:t>and—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Help </a:t>
            </a:r>
            <a:r>
              <a:rPr lang="en-US" dirty="0"/>
              <a:t>to resolve </a:t>
            </a:r>
            <a:r>
              <a:rPr lang="en-US" dirty="0" smtClean="0"/>
              <a:t>problems and </a:t>
            </a:r>
            <a:r>
              <a:rPr lang="en-US" dirty="0"/>
              <a:t>assist with complaints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Educate </a:t>
            </a:r>
            <a:r>
              <a:rPr lang="en-US" dirty="0"/>
              <a:t>LTC providers about residents’ rights and quality care practices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Advocate </a:t>
            </a:r>
            <a:r>
              <a:rPr lang="en-US" dirty="0"/>
              <a:t>for residents' rights and quality care in nursing homes, personal care, residential </a:t>
            </a:r>
            <a:r>
              <a:rPr lang="en-US" dirty="0" smtClean="0"/>
              <a:t>care, </a:t>
            </a:r>
            <a:r>
              <a:rPr lang="en-US" dirty="0"/>
              <a:t>and other long-term care facilities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Promote </a:t>
            </a:r>
            <a:r>
              <a:rPr lang="en-US" dirty="0"/>
              <a:t>the development of citizen organizations, family </a:t>
            </a:r>
            <a:r>
              <a:rPr lang="en-US" dirty="0" smtClean="0"/>
              <a:t>councils, </a:t>
            </a:r>
            <a:r>
              <a:rPr lang="en-US" dirty="0"/>
              <a:t>and resident </a:t>
            </a:r>
            <a:r>
              <a:rPr lang="en-US" dirty="0" smtClean="0"/>
              <a:t>councils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More </a:t>
            </a:r>
            <a:r>
              <a:rPr lang="en-US" dirty="0"/>
              <a:t>information can be accessed on the </a:t>
            </a:r>
            <a:r>
              <a:rPr lang="en-US" dirty="0">
                <a:hlinkClick r:id="rId3"/>
              </a:rPr>
              <a:t>National Long-Term Care </a:t>
            </a:r>
            <a:r>
              <a:rPr lang="en-US" dirty="0" smtClean="0">
                <a:hlinkClick r:id="rId3"/>
              </a:rPr>
              <a:t>Ombudsman Resource </a:t>
            </a:r>
            <a:r>
              <a:rPr lang="en-US" dirty="0">
                <a:hlinkClick r:id="rId3"/>
              </a:rPr>
              <a:t>Center </a:t>
            </a:r>
            <a:r>
              <a:rPr lang="en-US" dirty="0" smtClean="0">
                <a:hlinkClick r:id="rId3"/>
              </a:rPr>
              <a:t>Web site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n-US" dirty="0" smtClean="0"/>
              <a:t>Resident-centered </a:t>
            </a:r>
            <a:r>
              <a:rPr lang="en-US" dirty="0"/>
              <a:t>care and effective engagement  among residents and family members and care providers </a:t>
            </a:r>
            <a:r>
              <a:rPr lang="en-US" dirty="0" smtClean="0"/>
              <a:t>improves </a:t>
            </a:r>
            <a:r>
              <a:rPr lang="en-US" dirty="0"/>
              <a:t>health outcomes and resident and family satisfaction</a:t>
            </a:r>
          </a:p>
          <a:p>
            <a:pPr fontAlgn="ctr">
              <a:spcAft>
                <a:spcPts val="1200"/>
              </a:spcAft>
            </a:pPr>
            <a:r>
              <a:rPr lang="en-US" dirty="0" smtClean="0"/>
              <a:t>Advisors </a:t>
            </a:r>
            <a:r>
              <a:rPr lang="en-US" dirty="0"/>
              <a:t>and </a:t>
            </a:r>
            <a:r>
              <a:rPr lang="en-US" dirty="0" smtClean="0"/>
              <a:t>long-term </a:t>
            </a:r>
            <a:r>
              <a:rPr lang="en-US" dirty="0"/>
              <a:t>care </a:t>
            </a:r>
            <a:r>
              <a:rPr lang="en-US" dirty="0" smtClean="0"/>
              <a:t>ombudsman </a:t>
            </a:r>
            <a:r>
              <a:rPr lang="en-US" dirty="0"/>
              <a:t>programs provide valuable insight about </a:t>
            </a:r>
            <a:r>
              <a:rPr lang="en-US" dirty="0" smtClean="0"/>
              <a:t>resident </a:t>
            </a:r>
            <a:r>
              <a:rPr lang="en-US" dirty="0"/>
              <a:t>and family experiences and care delivery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For </a:t>
            </a:r>
            <a:r>
              <a:rPr lang="en-US" dirty="0" smtClean="0"/>
              <a:t>staff, facilities, residents and families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Get to know your Health Care Team Tool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Resident and Family Engagement </a:t>
            </a:r>
            <a:r>
              <a:rPr lang="en-US" dirty="0" smtClean="0"/>
              <a:t>Checklist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Residents</a:t>
            </a:r>
            <a:r>
              <a:rPr lang="en-US" dirty="0"/>
              <a:t>' Preference Satisfaction </a:t>
            </a:r>
            <a:r>
              <a:rPr lang="en-US" dirty="0" smtClean="0"/>
              <a:t>Interviews from Advancing Excellence in America’s Nursing Homes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>
                <a:hlinkClick r:id="rId3"/>
              </a:rPr>
              <a:t>National </a:t>
            </a:r>
            <a:r>
              <a:rPr lang="en-US" dirty="0">
                <a:hlinkClick r:id="rId3"/>
              </a:rPr>
              <a:t>Long-Term Care Ombudsmen Resource Center Web </a:t>
            </a:r>
            <a:r>
              <a:rPr lang="en-US" dirty="0" smtClean="0">
                <a:hlinkClick r:id="rId3"/>
              </a:rPr>
              <a:t>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6"/>
            <a:ext cx="8229600" cy="383547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5600" dirty="0" smtClean="0"/>
              <a:t>Bowers N, Nolet K, Roberts,  E, et al. Implementing Change in Long-Term Care: A Practical Guide to Transformation. University of Wisconsin–Madison, School of Nursing; 2007. </a:t>
            </a:r>
            <a:r>
              <a:rPr lang="en-US" sz="5600" dirty="0" smtClean="0">
                <a:hlinkClick r:id="rId3"/>
              </a:rPr>
              <a:t>https://www.nhqualitycampaign.org/files/Implementation_Manual_Part_1_Attachments_1_and_2.pdf</a:t>
            </a:r>
            <a:r>
              <a:rPr lang="en-US" sz="5600" dirty="0" smtClean="0"/>
              <a:t>. </a:t>
            </a:r>
            <a:r>
              <a:rPr lang="en-US" sz="5600" dirty="0"/>
              <a:t>Accessed September 22, 2014. </a:t>
            </a:r>
            <a:endParaRPr lang="en-US" sz="56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5600" dirty="0" smtClean="0"/>
              <a:t>Institute </a:t>
            </a:r>
            <a:r>
              <a:rPr lang="en-US" sz="5600" dirty="0"/>
              <a:t>for Patient and Family Centered Care. Bethesda, MD; December 2010. </a:t>
            </a:r>
            <a:r>
              <a:rPr lang="en-US" sz="5600" dirty="0">
                <a:hlinkClick r:id="rId4"/>
              </a:rPr>
              <a:t>http://</a:t>
            </a:r>
            <a:r>
              <a:rPr lang="en-US" sz="5600" dirty="0" smtClean="0">
                <a:hlinkClick r:id="rId4"/>
              </a:rPr>
              <a:t>www.ipfcc.org/faq.html</a:t>
            </a:r>
            <a:r>
              <a:rPr lang="en-US" sz="5600" dirty="0" smtClean="0"/>
              <a:t>. Accessed September </a:t>
            </a:r>
            <a:r>
              <a:rPr lang="en-US" sz="5600" dirty="0"/>
              <a:t>22, 2014.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5600" dirty="0" smtClean="0"/>
              <a:t>Love K. Person-Centered Care in Assisted Living: An Informational Guide. Center for Excellence in Assisted Living; June 2010. </a:t>
            </a:r>
            <a:r>
              <a:rPr lang="en-US" sz="5600" dirty="0" smtClean="0">
                <a:hlinkClick r:id="rId5"/>
              </a:rPr>
              <a:t>http://www.theceal.org/component/k2/item/644-person-centered-care-in-assisted-living-an-informational-guide</a:t>
            </a:r>
            <a:r>
              <a:rPr lang="en-US" sz="5600" dirty="0"/>
              <a:t>. Accessed September 22, 2014. </a:t>
            </a:r>
            <a:endParaRPr lang="en-US" sz="56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5600" dirty="0"/>
              <a:t>Advancing Excellence in America’s Nursing Homes. Person-Centered Care. Advancing Excellence in America’s Nursing Homes. </a:t>
            </a:r>
            <a:r>
              <a:rPr lang="en-US" sz="5600" dirty="0">
                <a:hlinkClick r:id="rId6"/>
              </a:rPr>
              <a:t>https://www.nhqualitycampaign.org/goalDetail.aspx?g=PCC#tab2</a:t>
            </a:r>
            <a:r>
              <a:rPr lang="en-US" sz="5600" dirty="0"/>
              <a:t>. Accessed November 11, 2014.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5600" dirty="0" smtClean="0"/>
              <a:t>Frampton S, Gil H, Guastello S, et al. Long-Term </a:t>
            </a:r>
            <a:r>
              <a:rPr lang="en-US" sz="5600" dirty="0"/>
              <a:t>Care Improvement Guide, Planetree, </a:t>
            </a:r>
            <a:r>
              <a:rPr lang="en-US" sz="5600" dirty="0" smtClean="0"/>
              <a:t>Inc</a:t>
            </a:r>
            <a:r>
              <a:rPr lang="en-US" sz="5600" dirty="0"/>
              <a:t>:</a:t>
            </a:r>
            <a:r>
              <a:rPr lang="en-US" sz="5600" dirty="0" smtClean="0"/>
              <a:t> Derby, CT; 2010. </a:t>
            </a:r>
            <a:r>
              <a:rPr lang="en-US" sz="5600" dirty="0" smtClean="0">
                <a:hlinkClick r:id="rId7"/>
              </a:rPr>
              <a:t>http</a:t>
            </a:r>
            <a:r>
              <a:rPr lang="en-US" sz="5600" dirty="0">
                <a:hlinkClick r:id="rId7"/>
              </a:rPr>
              <a:t>://</a:t>
            </a:r>
            <a:r>
              <a:rPr lang="en-US" sz="5600" dirty="0" smtClean="0">
                <a:hlinkClick r:id="rId7"/>
              </a:rPr>
              <a:t>planetree.org/wp-content/uploads/2011/12/LTC-Improvement-Guide-For-Download.pdf</a:t>
            </a:r>
            <a:r>
              <a:rPr lang="en-US" sz="5600" dirty="0"/>
              <a:t>. Accessed September 22, 2014. </a:t>
            </a:r>
            <a:endParaRPr lang="en-US" sz="56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5600" dirty="0" smtClean="0"/>
              <a:t>Turnham H. Resident </a:t>
            </a:r>
            <a:r>
              <a:rPr lang="en-US" sz="5600" dirty="0"/>
              <a:t>and Family Centered </a:t>
            </a:r>
            <a:r>
              <a:rPr lang="en-US" sz="5600" dirty="0" smtClean="0"/>
              <a:t>Care. AHRQ Safety Program for Long-Term Care: CAUTI, July Content Webinar; July 2014.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5600" dirty="0" smtClean="0"/>
              <a:t>Patient </a:t>
            </a:r>
            <a:r>
              <a:rPr lang="en-US" sz="5600" dirty="0"/>
              <a:t>and Family Engagement module, CUSP Toolkit. Rockville, MD: Agency for Healthcare Research and Quality; December 2012. </a:t>
            </a:r>
            <a:r>
              <a:rPr lang="en-US" sz="5600" dirty="0">
                <a:hlinkClick r:id="rId8"/>
              </a:rPr>
              <a:t>http://www.ahrq.gov/professionals/education/curriculum-tools/cusptoolkit/modules/patfamilyengagement/index.html</a:t>
            </a:r>
            <a:r>
              <a:rPr lang="en-US" sz="5600" dirty="0"/>
              <a:t>. Accessed September 22, 2014.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5600" dirty="0" smtClean="0"/>
              <a:t>National </a:t>
            </a:r>
            <a:r>
              <a:rPr lang="en-US" sz="5600" dirty="0"/>
              <a:t>Long-Term Care </a:t>
            </a:r>
            <a:r>
              <a:rPr lang="en-US" sz="5600" dirty="0" smtClean="0"/>
              <a:t>Ombudsman </a:t>
            </a:r>
            <a:r>
              <a:rPr lang="en-US" sz="5600" dirty="0"/>
              <a:t>Resource </a:t>
            </a:r>
            <a:r>
              <a:rPr lang="en-US" sz="5600" dirty="0" smtClean="0"/>
              <a:t>Center. About Ombudsmen. Washington, </a:t>
            </a:r>
            <a:r>
              <a:rPr lang="en-US" sz="5600" dirty="0"/>
              <a:t>D.C.: National Long-Term Care Ombudsmen Resource Center. </a:t>
            </a:r>
            <a:r>
              <a:rPr lang="en-US" sz="5600" dirty="0" smtClean="0">
                <a:hlinkClick r:id="rId9"/>
              </a:rPr>
              <a:t>http</a:t>
            </a:r>
            <a:r>
              <a:rPr lang="en-US" sz="5600" dirty="0">
                <a:hlinkClick r:id="rId9"/>
              </a:rPr>
              <a:t>://</a:t>
            </a:r>
            <a:r>
              <a:rPr lang="en-US" sz="5600" dirty="0" smtClean="0">
                <a:hlinkClick r:id="rId9"/>
              </a:rPr>
              <a:t>www.ltcombudsman.org/about-ombudsmen</a:t>
            </a:r>
            <a:r>
              <a:rPr lang="en-US" sz="5600" dirty="0"/>
              <a:t>. Accessed </a:t>
            </a:r>
            <a:r>
              <a:rPr lang="en-US" sz="5600" dirty="0" smtClean="0"/>
              <a:t>September </a:t>
            </a:r>
            <a:r>
              <a:rPr lang="en-US" sz="5600" dirty="0"/>
              <a:t>22, 2014.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Resident- and Family-Centered Care?</a:t>
            </a:r>
            <a:r>
              <a:rPr lang="en-US" sz="3200" baseline="30000" dirty="0" smtClean="0"/>
              <a:t>1,2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 philosophy that keeps the person, the resident and their family, at the center of every decision-making process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 focus assuring residents’ preferences are valued and respected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Care that reflects dignity and respect, information sharing, participation and collaboration</a:t>
            </a:r>
          </a:p>
          <a:p>
            <a:endParaRPr lang="en-US" dirty="0"/>
          </a:p>
          <a:p>
            <a:pPr font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5" y="118753"/>
            <a:ext cx="8752113" cy="546266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Does Person-Centered Care Look Like?</a:t>
            </a:r>
            <a:r>
              <a:rPr lang="en-US" sz="3200" baseline="30000" dirty="0" smtClean="0"/>
              <a:t>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>
              <a:spcAft>
                <a:spcPts val="1200"/>
              </a:spcAft>
            </a:pPr>
            <a:r>
              <a:rPr lang="en-US" dirty="0" smtClean="0"/>
              <a:t>Eliminating </a:t>
            </a:r>
            <a:r>
              <a:rPr lang="en-US" dirty="0"/>
              <a:t>the </a:t>
            </a:r>
            <a:r>
              <a:rPr lang="en-US" dirty="0" smtClean="0"/>
              <a:t>assembly-line </a:t>
            </a:r>
            <a:r>
              <a:rPr lang="en-US" dirty="0"/>
              <a:t>approach to care and </a:t>
            </a:r>
            <a:r>
              <a:rPr lang="en-US" dirty="0" smtClean="0"/>
              <a:t>embracing </a:t>
            </a:r>
            <a:r>
              <a:rPr lang="en-US" dirty="0"/>
              <a:t>a philosophy of residents as individuals</a:t>
            </a:r>
          </a:p>
          <a:p>
            <a:pPr fontAlgn="ctr">
              <a:spcAft>
                <a:spcPts val="1200"/>
              </a:spcAft>
            </a:pPr>
            <a:r>
              <a:rPr lang="en-US" dirty="0" smtClean="0"/>
              <a:t>Improving the </a:t>
            </a:r>
            <a:r>
              <a:rPr lang="en-US" dirty="0"/>
              <a:t>quality of care and quality of life for residents </a:t>
            </a:r>
            <a:r>
              <a:rPr lang="en-US" dirty="0" smtClean="0"/>
              <a:t>by accommodating resident choices and preferences</a:t>
            </a:r>
            <a:endParaRPr lang="en-US" dirty="0"/>
          </a:p>
          <a:p>
            <a:pPr fontAlgn="ctr">
              <a:spcAft>
                <a:spcPts val="1200"/>
              </a:spcAft>
            </a:pPr>
            <a:r>
              <a:rPr lang="en-US" dirty="0" smtClean="0"/>
              <a:t>Equipping staff with relevant </a:t>
            </a:r>
            <a:r>
              <a:rPr lang="en-US" dirty="0"/>
              <a:t>knowledge and decision-making </a:t>
            </a:r>
            <a:r>
              <a:rPr lang="en-US" dirty="0" smtClean="0"/>
              <a:t>authority so they can effectively engage residents as partners in safety</a:t>
            </a:r>
            <a:endParaRPr lang="en-US" dirty="0"/>
          </a:p>
          <a:p>
            <a:pPr fontAlgn="ctr">
              <a:spcAft>
                <a:spcPts val="1200"/>
              </a:spcAft>
            </a:pPr>
            <a:r>
              <a:rPr lang="en-US" dirty="0" smtClean="0"/>
              <a:t>Collaborating with </a:t>
            </a:r>
            <a:r>
              <a:rPr lang="en-US" dirty="0"/>
              <a:t>resident </a:t>
            </a:r>
            <a:r>
              <a:rPr lang="en-US" dirty="0" smtClean="0"/>
              <a:t>advisors, advocates, and </a:t>
            </a:r>
            <a:r>
              <a:rPr lang="en-US" dirty="0"/>
              <a:t>long-term care </a:t>
            </a:r>
            <a:r>
              <a:rPr lang="en-US" dirty="0" smtClean="0"/>
              <a:t>ombudsman programs at all levels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Comparing Traditional Care to</a:t>
            </a:r>
            <a:br>
              <a:rPr lang="en-US" sz="2800" dirty="0" smtClean="0"/>
            </a:br>
            <a:r>
              <a:rPr lang="en-US" sz="2800" dirty="0" smtClean="0"/>
              <a:t>Person-Centered Care</a:t>
            </a:r>
            <a:r>
              <a:rPr lang="en-US" sz="2800" baseline="30000" dirty="0" smtClean="0"/>
              <a:t>1</a:t>
            </a:r>
            <a:endParaRPr lang="en-US" sz="2800" dirty="0"/>
          </a:p>
        </p:txBody>
      </p:sp>
      <p:graphicFrame>
        <p:nvGraphicFramePr>
          <p:cNvPr id="7" name="Content Placeholder 4" descr="table comparing traditional care to person-centered car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64474"/>
              </p:ext>
            </p:extLst>
          </p:nvPr>
        </p:nvGraphicFramePr>
        <p:xfrm>
          <a:off x="457200" y="1081088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Care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Person-Centered Care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about policies, procedures, and work environment are made exclusively by management.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works with staff, residents, and family members to accommodate resident choice and preferences. 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Frontline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staff are not involved in the decision-making process.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 are empowered with relevant knowledge and included in the decision-making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process.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medical model where care is d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riven by diagnosis, care tasks, and the individuals who perform the tasks.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Residents are given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choice and input around their care and care plan based on their needs and preferences.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154378"/>
            <a:ext cx="8802805" cy="546266"/>
          </a:xfrm>
        </p:spPr>
        <p:txBody>
          <a:bodyPr>
            <a:noAutofit/>
          </a:bodyPr>
          <a:lstStyle/>
          <a:p>
            <a:r>
              <a:rPr lang="en-US" dirty="0" smtClean="0"/>
              <a:t>Benefits For Residents and Families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Having personal autonomy and the ability to direct care</a:t>
            </a:r>
          </a:p>
          <a:p>
            <a:pPr lvl="0"/>
            <a:r>
              <a:rPr lang="en-US" dirty="0"/>
              <a:t>Being offered choices that foster engagement and improve quality of life</a:t>
            </a:r>
          </a:p>
          <a:p>
            <a:pPr lvl="0"/>
            <a:r>
              <a:rPr lang="en-US" dirty="0"/>
              <a:t>Living in an environment that promotes trust and respect</a:t>
            </a:r>
          </a:p>
          <a:p>
            <a:pPr lvl="0"/>
            <a:r>
              <a:rPr lang="en-US" dirty="0"/>
              <a:t>Collaborating with staff who are attuned to resident preferences and needs and who will respond appropriately to the resident’s preferences</a:t>
            </a:r>
          </a:p>
          <a:p>
            <a:pPr lvl="0"/>
            <a:r>
              <a:rPr lang="en-US" dirty="0"/>
              <a:t>The opportunity to achieve the best quality of life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n-US" dirty="0"/>
              <a:t>Benefits f</a:t>
            </a:r>
            <a:r>
              <a:rPr lang="en-US" dirty="0" smtClean="0"/>
              <a:t>or Staff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Establishing better partnerships with residents and their families</a:t>
            </a:r>
          </a:p>
          <a:p>
            <a:pPr>
              <a:spcAft>
                <a:spcPts val="1200"/>
              </a:spcAft>
            </a:pPr>
            <a:r>
              <a:rPr lang="en-US" dirty="0"/>
              <a:t>Understanding resident preferences makes staff better equipped to anticipate resident and family needs and act accordingly</a:t>
            </a:r>
          </a:p>
          <a:p>
            <a:pPr>
              <a:spcAft>
                <a:spcPts val="1200"/>
              </a:spcAft>
            </a:pPr>
            <a:r>
              <a:rPr lang="en-US" dirty="0"/>
              <a:t>Feeling valued in person-centered care </a:t>
            </a:r>
            <a:r>
              <a:rPr lang="en-US" dirty="0" smtClean="0"/>
              <a:t>organizations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" y="118753"/>
            <a:ext cx="8898341" cy="546266"/>
          </a:xfrm>
        </p:spPr>
        <p:txBody>
          <a:bodyPr>
            <a:noAutofit/>
          </a:bodyPr>
          <a:lstStyle/>
          <a:p>
            <a:r>
              <a:rPr lang="en-US" dirty="0"/>
              <a:t>Benefits </a:t>
            </a:r>
            <a:r>
              <a:rPr lang="en-US" dirty="0" smtClean="0"/>
              <a:t>for the Long-Term Care Facility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Increased ability </a:t>
            </a:r>
            <a:r>
              <a:rPr lang="en-US" dirty="0"/>
              <a:t>of staff to identify and respond appropriately to changes in a resident’s </a:t>
            </a:r>
            <a:r>
              <a:rPr lang="en-US" dirty="0" smtClean="0"/>
              <a:t>condition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Increased referrals </a:t>
            </a:r>
            <a:r>
              <a:rPr lang="en-US" dirty="0"/>
              <a:t>from people who have a good experience and recommend the nursing home to others as a place for </a:t>
            </a:r>
            <a:r>
              <a:rPr lang="en-US" dirty="0" smtClean="0"/>
              <a:t>care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Increased </a:t>
            </a:r>
            <a:r>
              <a:rPr lang="en-US" dirty="0"/>
              <a:t>staff retention due to a strong relationship between staff and </a:t>
            </a:r>
            <a:r>
              <a:rPr lang="en-US" dirty="0" smtClean="0"/>
              <a:t>residents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22026</TotalTime>
  <Words>2355</Words>
  <Application>Microsoft Office PowerPoint</Application>
  <PresentationFormat>On-screen Show (4:3)</PresentationFormat>
  <Paragraphs>250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HAI Cusp Slide template</vt:lpstr>
      <vt:lpstr>Module 5: Resident and Family Engagement</vt:lpstr>
      <vt:lpstr>Objectives</vt:lpstr>
      <vt:lpstr>Resident- and Family-Centered Care </vt:lpstr>
      <vt:lpstr>What Is Resident- and Family-Centered Care?1,2 </vt:lpstr>
      <vt:lpstr>What Does Person-Centered Care Look Like?3</vt:lpstr>
      <vt:lpstr>Comparing Traditional Care to Person-Centered Care1</vt:lpstr>
      <vt:lpstr>Benefits For Residents and Families1</vt:lpstr>
      <vt:lpstr>Benefits for Staff1</vt:lpstr>
      <vt:lpstr>Benefits for the Long-Term Care Facility1</vt:lpstr>
      <vt:lpstr>Residents' Preference Satisfaction Interviews4</vt:lpstr>
      <vt:lpstr>Resident and Family Engagement</vt:lpstr>
      <vt:lpstr>What Is Resident and Family Engagement?5</vt:lpstr>
      <vt:lpstr>Importance of Resident and Family Engagement1</vt:lpstr>
      <vt:lpstr>How To Engage Residents and Families5</vt:lpstr>
      <vt:lpstr>Get to Know Your Health Care Team Tool</vt:lpstr>
      <vt:lpstr>Establishing a Relationship</vt:lpstr>
      <vt:lpstr>Understanding Resident Preferences1,5</vt:lpstr>
      <vt:lpstr>Encourage Participation in Care Planning</vt:lpstr>
      <vt:lpstr>Communication and Engaging the Family</vt:lpstr>
      <vt:lpstr>Listening to the Resident and Family</vt:lpstr>
      <vt:lpstr>Explaining Care Plans</vt:lpstr>
      <vt:lpstr>Explaining Care Plans</vt:lpstr>
      <vt:lpstr>Explaining How We Are Changing To Improve Care6</vt:lpstr>
      <vt:lpstr>Questions That You Answer6</vt:lpstr>
      <vt:lpstr>Communication Tools6</vt:lpstr>
      <vt:lpstr>New Ideas for Communicating6</vt:lpstr>
      <vt:lpstr>Resident and Family Engagement Checklist</vt:lpstr>
      <vt:lpstr>Challenges to Communication</vt:lpstr>
      <vt:lpstr>How To Address Communication Challenges</vt:lpstr>
      <vt:lpstr>Engagement Using Resident and Family Advisers7</vt:lpstr>
      <vt:lpstr>Resident and Family Advisers in Nursing Homes7 </vt:lpstr>
      <vt:lpstr>Characteristics of an Engaged Adviser7 </vt:lpstr>
      <vt:lpstr>How To Work With Resident and Family Advisers7</vt:lpstr>
      <vt:lpstr>How To Work with Resident and Family Advisers</vt:lpstr>
      <vt:lpstr>Long-Term Care Ombudsman Program8</vt:lpstr>
      <vt:lpstr>Key Concepts Review</vt:lpstr>
      <vt:lpstr>Tools</vt:lpstr>
      <vt:lpstr>References</vt:lpstr>
    </vt:vector>
  </TitlesOfParts>
  <Company>AHRQ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Rolston</dc:creator>
  <cp:lastModifiedBy>Windows User</cp:lastModifiedBy>
  <cp:revision>186</cp:revision>
  <dcterms:created xsi:type="dcterms:W3CDTF">2014-04-21T17:24:29Z</dcterms:created>
  <dcterms:modified xsi:type="dcterms:W3CDTF">2017-03-14T02:40:53Z</dcterms:modified>
</cp:coreProperties>
</file>