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40"/>
  </p:notesMasterIdLst>
  <p:sldIdLst>
    <p:sldId id="256" r:id="rId2"/>
    <p:sldId id="257" r:id="rId3"/>
    <p:sldId id="291" r:id="rId4"/>
    <p:sldId id="258" r:id="rId5"/>
    <p:sldId id="262" r:id="rId6"/>
    <p:sldId id="261" r:id="rId7"/>
    <p:sldId id="280" r:id="rId8"/>
    <p:sldId id="281" r:id="rId9"/>
    <p:sldId id="282" r:id="rId10"/>
    <p:sldId id="283" r:id="rId11"/>
    <p:sldId id="290" r:id="rId12"/>
    <p:sldId id="277" r:id="rId13"/>
    <p:sldId id="278" r:id="rId14"/>
    <p:sldId id="264" r:id="rId15"/>
    <p:sldId id="265" r:id="rId16"/>
    <p:sldId id="296" r:id="rId17"/>
    <p:sldId id="266" r:id="rId18"/>
    <p:sldId id="267" r:id="rId19"/>
    <p:sldId id="287" r:id="rId20"/>
    <p:sldId id="268" r:id="rId21"/>
    <p:sldId id="269" r:id="rId22"/>
    <p:sldId id="288" r:id="rId23"/>
    <p:sldId id="292" r:id="rId24"/>
    <p:sldId id="293" r:id="rId25"/>
    <p:sldId id="294" r:id="rId26"/>
    <p:sldId id="295" r:id="rId27"/>
    <p:sldId id="297" r:id="rId28"/>
    <p:sldId id="279" r:id="rId29"/>
    <p:sldId id="285" r:id="rId30"/>
    <p:sldId id="286" r:id="rId31"/>
    <p:sldId id="272" r:id="rId32"/>
    <p:sldId id="271" r:id="rId33"/>
    <p:sldId id="270" r:id="rId34"/>
    <p:sldId id="289" r:id="rId35"/>
    <p:sldId id="273" r:id="rId36"/>
    <p:sldId id="274" r:id="rId37"/>
    <p:sldId id="284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ams, Tina" initials="TA" lastIdx="8" clrIdx="0"/>
  <p:cmAuthor id="1" name="Wojcik, Anna" initials="AW" lastIdx="30" clrIdx="1"/>
  <p:cmAuthor id="2" name="Heidenrich, Christine (AHRQ/OCKT) (CTR)" initials="HC" lastIdx="27" clrIdx="2"/>
  <p:cmAuthor id="3" name="Windows User" initials="WU" lastIdx="3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83314" autoAdjust="0"/>
  </p:normalViewPr>
  <p:slideViewPr>
    <p:cSldViewPr snapToGrid="0" snapToObjects="1">
      <p:cViewPr varScale="1">
        <p:scale>
          <a:sx n="100" d="100"/>
          <a:sy n="100" d="100"/>
        </p:scale>
        <p:origin x="-21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 snapToObjects="1"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517D5-E9BB-DA4C-92BC-0386379B95B6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236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523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65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84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670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74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7381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449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1.1: Comunicación entre el personal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063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312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365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1.2, Comunicación y participación de la familia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063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14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6688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108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1.3, Comunicación en acción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dirty="0"/>
              <a:t/>
            </a:r>
            <a:br>
              <a:rPr dirty="0"/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322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8763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485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053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032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701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4838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228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7518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9248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73649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1061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9567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</a:rPr>
              <a:t>Video 1.4, Herramientas de comunicación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769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0904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3075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5597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98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89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23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317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24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225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94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122245"/>
            <a:ext cx="8763000" cy="1272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sz="3200" dirty="0"/>
              <a:t/>
            </a:r>
            <a:br>
              <a:rPr sz="3200" dirty="0"/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Kit de herramientas de seguridad para cuidados a largo plazo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42545" y="6477000"/>
            <a:ext cx="2401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AHRQ Pub. No. 16(17)-0003-03-EF</a:t>
            </a:r>
          </a:p>
          <a:p>
            <a:pPr algn="r"/>
            <a:r>
              <a:rPr lang="en-US" sz="9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Marzo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 de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3381"/>
            <a:ext cx="8229600" cy="660070"/>
          </a:xfrm>
        </p:spPr>
        <p:txBody>
          <a:bodyPr>
            <a:normAutofit/>
          </a:bodyPr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4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900" noProof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902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z="900" noProof="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1639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1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6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655"/>
            <a:ext cx="8229600" cy="517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</a:rPr>
              <a:t>Participación de los residentes y familiares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dirty="0" smtClean="0"/>
              <a:t> </a:t>
            </a:r>
            <a:endParaRPr lang="es-E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lang="en-US" sz="36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d6sv78zuy9al42oba4q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eL3woSFbsW4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xonar0dfbg845xdl1tm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3gyL_p7FyA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e0jy00perp0q9db9xnh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avAprwMeG0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h5vcp5do59dzew7hdq02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e9d7UchmRI" TargetMode="Externa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tcombudsman.org/about-ombudsme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tcombudsman.org/about-ombudsme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hrq.gov/professionals/education/curriculum-tools/cusptoolkit/modules/patfamilyengagement/index.html" TargetMode="External"/><Relationship Id="rId3" Type="http://schemas.openxmlformats.org/officeDocument/2006/relationships/hyperlink" Target="https://www.nhqualitycampaign.org/files/Implementation_Manual_Part_1_Attachments_1_and_2.pdf" TargetMode="External"/><Relationship Id="rId7" Type="http://schemas.openxmlformats.org/officeDocument/2006/relationships/hyperlink" Target="http://planetree.org/wp-content/uploads/2011/12/LTC-Improvement-Guide-For-Download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hqualitycampaign.org/goalDetail.aspx?g=PCC" TargetMode="External"/><Relationship Id="rId5" Type="http://schemas.openxmlformats.org/officeDocument/2006/relationships/hyperlink" Target="http://www.theceal.org/component/k2/item/644-person-centered-care-in-assisted-living-an-informational-guide" TargetMode="External"/><Relationship Id="rId4" Type="http://schemas.openxmlformats.org/officeDocument/2006/relationships/hyperlink" Target="http://www.ipfcc.org/faq.html" TargetMode="External"/><Relationship Id="rId9" Type="http://schemas.openxmlformats.org/officeDocument/2006/relationships/hyperlink" Target="http://www.ltcombudsman.org/about-ombudsm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noProof="0" dirty="0" smtClean="0"/>
              <a:t>Módulo 5: Participación de los residentes y familiares</a:t>
            </a:r>
          </a:p>
        </p:txBody>
      </p:sp>
    </p:spTree>
    <p:extLst>
      <p:ext uri="{BB962C8B-B14F-4D97-AF65-F5344CB8AC3E}">
        <p14:creationId xmlns:p14="http://schemas.microsoft.com/office/powerpoint/2010/main" val="41688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1" y="35625"/>
            <a:ext cx="8686800" cy="742949"/>
          </a:xfrm>
        </p:spPr>
        <p:txBody>
          <a:bodyPr>
            <a:noAutofit/>
          </a:bodyPr>
          <a:lstStyle/>
          <a:p>
            <a:r>
              <a:rPr lang="es-ES" sz="2800" noProof="0" dirty="0" smtClean="0"/>
              <a:t>Entrevistas de satisfacción de las preferencias de los residentes</a:t>
            </a:r>
            <a:r>
              <a:rPr lang="es-ES" sz="2800" baseline="30000" noProof="0" dirty="0" smtClean="0"/>
              <a:t>4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166254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Utilice una herramienta de recopilación para conocer las preferencias a fin de entender mejor qué desean los residentes para sus cuidados en el centro. </a:t>
            </a:r>
          </a:p>
          <a:p>
            <a:pPr marL="0" indent="0">
              <a:buNone/>
            </a:pPr>
            <a:endParaRPr lang="es-ES" noProof="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04701" y="2721958"/>
            <a:ext cx="51360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276B7D"/>
              </a:buClr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Consulte la campaña Advancing Excellence para obtener más información sobre la herramienta Entrevista de satisfacción de las preferencias de los residentes.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n de un portapapele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0359" r="19775"/>
          <a:stretch/>
        </p:blipFill>
        <p:spPr>
          <a:xfrm>
            <a:off x="4031670" y="2551814"/>
            <a:ext cx="5355772" cy="50806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397339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48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36" y="1636093"/>
            <a:ext cx="8229600" cy="8193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noProof="0" dirty="0" smtClean="0">
                <a:solidFill>
                  <a:schemeClr val="tx1"/>
                </a:solidFill>
              </a:rPr>
              <a:t>Participación de los residentes y familiares</a:t>
            </a:r>
            <a:endParaRPr lang="es-ES" sz="3200" noProof="0" dirty="0">
              <a:solidFill>
                <a:schemeClr val="tx1"/>
              </a:solidFill>
            </a:endParaRPr>
          </a:p>
        </p:txBody>
      </p:sp>
      <p:pic>
        <p:nvPicPr>
          <p:cNvPr id="4" name="Picture 3" descr="Imagen de un residente en una cama, con el personal y la familia al lad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82" y="2587918"/>
            <a:ext cx="3972108" cy="31877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63775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57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rmAutofit/>
          </a:bodyPr>
          <a:lstStyle/>
          <a:p>
            <a:pPr lvl="0"/>
            <a:r>
              <a:rPr lang="es-ES" sz="2800" noProof="0" dirty="0" smtClean="0"/>
              <a:t>¿Qué es la participación de los residentes y familiares?</a:t>
            </a:r>
            <a:r>
              <a:rPr lang="es-ES" sz="2800" baseline="30000" noProof="0" dirty="0" smtClean="0"/>
              <a:t>5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038"/>
            <a:ext cx="8229600" cy="4227615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La participación de los residentes y familiares: 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Es un componente importante del cuidado centrado en las personas.</a:t>
            </a:r>
          </a:p>
          <a:p>
            <a:pPr lvl="1">
              <a:spcAft>
                <a:spcPts val="1200"/>
              </a:spcAft>
              <a:tabLst>
                <a:tab pos="3929063" algn="l"/>
              </a:tabLst>
            </a:pPr>
            <a:r>
              <a:rPr lang="es-ES" noProof="0" dirty="0" smtClean="0"/>
              <a:t>Genera un entorno en el que cada miembro del equipo, incluidos los residentes y familiares, pueden trabajar como colaboradores para mejorar la seguridad y la calidad del cuidado de la salud.</a:t>
            </a:r>
          </a:p>
          <a:p>
            <a:pPr>
              <a:spcAft>
                <a:spcPts val="1200"/>
              </a:spcAft>
              <a:tabLst>
                <a:tab pos="3929063" algn="l"/>
              </a:tabLst>
            </a:pPr>
            <a:r>
              <a:rPr lang="es-ES" noProof="0" dirty="0" smtClean="0"/>
              <a:t>Reconoce a los residentes y familiares como: 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Miembros valiosos del equipo de cuidado de la salud.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530903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4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126" y="118753"/>
            <a:ext cx="9310255" cy="546266"/>
          </a:xfrm>
        </p:spPr>
        <p:txBody>
          <a:bodyPr>
            <a:noAutofit/>
          </a:bodyPr>
          <a:lstStyle/>
          <a:p>
            <a:pPr lvl="0" fontAlgn="ctr"/>
            <a:r>
              <a:rPr lang="es-ES" sz="2700" noProof="0" dirty="0" smtClean="0"/>
              <a:t>Importancia de la participación de los residentes y familiares</a:t>
            </a:r>
            <a:r>
              <a:rPr lang="es-ES" sz="2700" baseline="30000" noProof="0" dirty="0" smtClean="0"/>
              <a:t>1</a:t>
            </a:r>
            <a:endParaRPr lang="es-ES" sz="27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s-ES" noProof="0" dirty="0" smtClean="0"/>
              <a:t>Resultados asociados con una mayor participación de los residentes y familiares: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Mayor satisfacción de los residentes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Mejores resultados clínicos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Mayor satisfacción del personal</a:t>
            </a:r>
          </a:p>
          <a:p>
            <a:endParaRPr lang="es-ES" noProof="0" dirty="0"/>
          </a:p>
        </p:txBody>
      </p:sp>
      <p:pic>
        <p:nvPicPr>
          <p:cNvPr id="5" name="Picture 4" descr="Imagen de un residente en una cama, con el personal y la familia al lad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970" y="3179885"/>
            <a:ext cx="3719309" cy="2736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5076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47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58" y="118753"/>
            <a:ext cx="8526484" cy="546266"/>
          </a:xfrm>
        </p:spPr>
        <p:txBody>
          <a:bodyPr>
            <a:noAutofit/>
          </a:bodyPr>
          <a:lstStyle/>
          <a:p>
            <a:r>
              <a:rPr lang="es-ES" sz="2600" noProof="0" dirty="0" smtClean="0"/>
              <a:t>Cómo impulsar la participación de los residentes y familiares</a:t>
            </a:r>
            <a:r>
              <a:rPr lang="es-ES" sz="2600" baseline="30000" noProof="0" dirty="0" smtClean="0"/>
              <a:t>5</a:t>
            </a:r>
            <a:endParaRPr lang="es-ES" sz="2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0" dirty="0" smtClean="0"/>
              <a:t>Establezca relaciones positivas con los residentes y familiares.</a:t>
            </a:r>
          </a:p>
          <a:p>
            <a:pPr lvl="0"/>
            <a:r>
              <a:rPr lang="es-ES" noProof="0" dirty="0" smtClean="0"/>
              <a:t>Céntrese en las necesidades y preferencias de cada residente y su familia.</a:t>
            </a:r>
          </a:p>
          <a:p>
            <a:pPr lvl="0"/>
            <a:r>
              <a:rPr lang="es-ES" noProof="0" dirty="0" smtClean="0"/>
              <a:t>Aliente la participación de los residentes y familiares en todas las decisiones.</a:t>
            </a:r>
          </a:p>
          <a:p>
            <a:pPr lvl="0"/>
            <a:r>
              <a:rPr lang="es-ES" noProof="0" dirty="0" smtClean="0"/>
              <a:t>Comunique la idea de que el cuidado centrado en los residentes y familiares es una prioridad en todos los niveles.</a:t>
            </a:r>
            <a:endParaRPr lang="es-ES" noProof="0" dirty="0"/>
          </a:p>
        </p:txBody>
      </p:sp>
      <p:pic>
        <p:nvPicPr>
          <p:cNvPr id="5" name="Picture 4" descr="Tres imágenes que muestran al personal hablando con un residente en la cama y los familiar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81" y="4858748"/>
            <a:ext cx="6048498" cy="14523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63775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61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3" y="118753"/>
            <a:ext cx="8718330" cy="546266"/>
          </a:xfrm>
        </p:spPr>
        <p:txBody>
          <a:bodyPr>
            <a:noAutofit/>
          </a:bodyPr>
          <a:lstStyle/>
          <a:p>
            <a:r>
              <a:rPr lang="es-ES" sz="2600" noProof="0" dirty="0" smtClean="0"/>
              <a:t>Herramienta: Conocer a su equipo de cuidado de la salud</a:t>
            </a:r>
            <a:endParaRPr lang="es-ES" sz="2600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2542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pic>
        <p:nvPicPr>
          <p:cNvPr id="12" name="Content Placeholder 11" descr="Imagen que indica una herramienta en la diapositiv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23881" y="2877123"/>
            <a:ext cx="1651379" cy="16513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3" y="1171575"/>
            <a:ext cx="53911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8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Establecer una relación</a:t>
            </a:r>
            <a:endParaRPr lang="es-ES" noProof="0" dirty="0"/>
          </a:p>
        </p:txBody>
      </p:sp>
      <p:pic>
        <p:nvPicPr>
          <p:cNvPr id="12" name="Content Placeholder 11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8858" y="2776365"/>
            <a:ext cx="1786283" cy="17862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74049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1927122" y="4826452"/>
            <a:ext cx="4997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</a:t>
            </a:r>
            <a:r>
              <a:rPr lang="en-US" dirty="0" smtClean="0"/>
              <a:t> </a:t>
            </a:r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Video 1.1: </a:t>
            </a:r>
            <a:r>
              <a:rPr lang="es-ES" u="sng" dirty="0">
                <a:hlinkClick r:id="rId5"/>
              </a:rPr>
              <a:t>Comunicación entre el personal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https://youtu.be/eL3woSFbsW4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noProof="0" dirty="0" smtClean="0"/>
              <a:t>Entender las preferencias de los residentes</a:t>
            </a:r>
            <a:r>
              <a:rPr lang="es-ES" baseline="30000" noProof="0" dirty="0" smtClean="0"/>
              <a:t>1,5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s-ES" noProof="0" dirty="0" smtClean="0"/>
              <a:t>¿Qué les agrada a los residentes y qué no les agrada?</a:t>
            </a:r>
          </a:p>
          <a:p>
            <a:pPr fontAlgn="ctr">
              <a:spcAft>
                <a:spcPts val="1200"/>
              </a:spcAft>
            </a:pPr>
            <a:r>
              <a:rPr lang="es-ES" noProof="0" dirty="0" smtClean="0"/>
              <a:t>¿El personal tiene la autoridad para hacer algo con respecto a las preferencias de los residentes?  </a:t>
            </a:r>
          </a:p>
          <a:p>
            <a:pPr fontAlgn="ctr">
              <a:spcAft>
                <a:spcPts val="1200"/>
              </a:spcAft>
            </a:pPr>
            <a:r>
              <a:rPr lang="es-ES" noProof="0" dirty="0" smtClean="0"/>
              <a:t>¿Los miembros del personal tienen tiempo para sentarse junto a los residentes y tener una conversación significativa? 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5076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6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78" y="76200"/>
            <a:ext cx="8898340" cy="660070"/>
          </a:xfrm>
        </p:spPr>
        <p:txBody>
          <a:bodyPr>
            <a:noAutofit/>
          </a:bodyPr>
          <a:lstStyle/>
          <a:p>
            <a:r>
              <a:rPr lang="es-ES" sz="2600" noProof="0" dirty="0" smtClean="0"/>
              <a:t>Alentar la participación en la planificación de los cuidados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Aliente a los residentes y a sus familias a participar en todos los aspectos del cuidado.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Evalúe las preferencias de los residentes con respecto a su participación.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Preste atención a las necesidades y preferencias de los residentes y familiares.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Deles a los residentes y familiares acceso a la información que necesitan de manera que puedan entenderla.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Documente preferencias específicas de los residentes en los planes de cuidado para que puedan compartirse con todo el personal.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5076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51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76200"/>
            <a:ext cx="8857397" cy="660070"/>
          </a:xfrm>
        </p:spPr>
        <p:txBody>
          <a:bodyPr>
            <a:noAutofit/>
          </a:bodyPr>
          <a:lstStyle/>
          <a:p>
            <a:r>
              <a:rPr lang="es-ES" noProof="0" dirty="0" smtClean="0"/>
              <a:t>Comunicación y participación de la familia</a:t>
            </a:r>
          </a:p>
        </p:txBody>
      </p:sp>
      <p:pic>
        <p:nvPicPr>
          <p:cNvPr id="4" name="Content Placeholder 3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8858" y="2776365"/>
            <a:ext cx="1786283" cy="17862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099389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1648089" y="4803058"/>
            <a:ext cx="5202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</a:t>
            </a:r>
            <a:r>
              <a:rPr lang="en-US" dirty="0" smtClean="0"/>
              <a:t> </a:t>
            </a:r>
            <a:r>
              <a:rPr lang="en-US" dirty="0"/>
              <a:t>VIDEO:</a:t>
            </a:r>
            <a:br>
              <a:rPr lang="en-US" dirty="0"/>
            </a:br>
            <a:r>
              <a:rPr lang="en-US" dirty="0"/>
              <a:t>Video 1.2 </a:t>
            </a:r>
            <a:r>
              <a:rPr lang="es-ES" u="sng" dirty="0">
                <a:hlinkClick r:id="rId5"/>
              </a:rPr>
              <a:t>Comunicación y participación de la familia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https://youtu.be/U3gyL_p7FyA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Objetivos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Definir el cuidado centrado en los residentes y familiares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Describir los conceptos clave del cuidado centrado en los residentes y familiares en centros de cuidados a largo plazo (LTC)</a:t>
            </a:r>
            <a:endParaRPr lang="es-ES" baseline="30000" noProof="0" dirty="0" smtClean="0"/>
          </a:p>
          <a:p>
            <a:pPr>
              <a:spcAft>
                <a:spcPts val="1200"/>
              </a:spcAft>
            </a:pPr>
            <a:r>
              <a:rPr lang="es-ES" noProof="0" dirty="0" smtClean="0"/>
              <a:t>Explicar la importancia de impulsar la participación de los residentes y familiares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Describir diferentes métodos para impulsar la participación de residentes y familiares en iniciativas de seguridad, especialmente cuando se trata de reducir infecciones causadas por el uso de catéteres urinarios</a:t>
            </a:r>
          </a:p>
          <a:p>
            <a:pPr lvl="0">
              <a:spcAft>
                <a:spcPts val="1200"/>
              </a:spcAft>
            </a:pPr>
            <a:r>
              <a:rPr lang="es-ES" noProof="0" dirty="0" smtClean="0"/>
              <a:t>Analizar los roles de los residentes y familiares como asesores, y de los programas de ombudsman de LTC en los equipos de seguridad de los centros de enfermería especializada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61034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6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noProof="0" dirty="0" smtClean="0"/>
              <a:t>Escuchar a los residentes y familiares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5082639"/>
          </a:xfrm>
        </p:spPr>
        <p:txBody>
          <a:bodyPr>
            <a:normAutofit fontScale="92500"/>
          </a:bodyPr>
          <a:lstStyle/>
          <a:p>
            <a:pPr fontAlgn="ctr">
              <a:spcAft>
                <a:spcPts val="1200"/>
              </a:spcAft>
            </a:pPr>
            <a:r>
              <a:rPr lang="es-ES" noProof="0" dirty="0" smtClean="0"/>
              <a:t>Pregunte, escuche y preste atención a las necesidades e inquietudes de los residentes y familiares.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Utilice preguntas abiertas.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Escuche, respete y actúe según lo que digan los residentes y familiares.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Ayude a los residentes a expresar inquietudes. 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Consiga la asistencia de un traductor si el residente o un familiar no lo entienden (p. ej., si su lengua materna no es el inglés).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Comparta información sobre preferencias específicas con todos los miembros del equipo de cuidado de la salud.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61034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4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noProof="0" dirty="0" smtClean="0"/>
              <a:t>Explicar los planes de cuidado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ctr">
              <a:spcAft>
                <a:spcPts val="1200"/>
              </a:spcAft>
            </a:pPr>
            <a:r>
              <a:rPr lang="es-ES" noProof="0" dirty="0" smtClean="0"/>
              <a:t>Ayude a los residentes y familiares a entender las cuestiones de salud, los planes de cuidado y los próximos pasos del cuidado que reciben.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Aproveche todas las oportunidades para educar a los residentes y familiares dándoles información oportuna y completa de manera que puedan entenderla.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Comparta información empleando un lenguaje o herramientas que los residentes comprendan.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Invite a los residentes y familiares a tomar notas y hacer preguntas.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Deles seguimiento a los residentes y familiares para ver si entendieron la información o si tienen preguntas adicionales.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109663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9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Explicar los planes de cuidado</a:t>
            </a:r>
            <a:endParaRPr lang="es-ES" noProof="0" dirty="0"/>
          </a:p>
        </p:txBody>
      </p:sp>
      <p:pic>
        <p:nvPicPr>
          <p:cNvPr id="4" name="Content Placeholder 3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8858" y="2776365"/>
            <a:ext cx="1786283" cy="178628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345969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1213945" y="5060731"/>
            <a:ext cx="465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 </a:t>
            </a:r>
            <a:r>
              <a:rPr lang="en-US" dirty="0" smtClean="0"/>
              <a:t>VIDEO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Video 1.3  </a:t>
            </a:r>
            <a:r>
              <a:rPr lang="es-ES" u="sng" dirty="0">
                <a:hlinkClick r:id="rId5"/>
              </a:rPr>
              <a:t>Comunicación en acción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https://youtu.be/cavAprwMeG0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s-ES" sz="2800" noProof="0" dirty="0" smtClean="0"/>
              <a:t>Explicar cómo cambiamos para mejorar los cuidados</a:t>
            </a:r>
            <a:r>
              <a:rPr lang="es-ES" sz="2800" baseline="30000" noProof="0" dirty="0" smtClean="0"/>
              <a:t>6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noProof="0" dirty="0" smtClean="0"/>
              <a:t>Los residentes y los familiares necesitan saber que se aproximan cambios, cuándo se implementarán los cambios y cómo pueden afectar los servicios y las rutinas.</a:t>
            </a:r>
          </a:p>
          <a:p>
            <a:r>
              <a:rPr lang="es-ES" noProof="0" dirty="0" smtClean="0"/>
              <a:t>El personal también puede hablar acerca de lo difícil que puede resultar aceptar el cambio y explicar que toda mejora implica algún cambio.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5076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2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Preguntas para contestar</a:t>
            </a:r>
            <a:r>
              <a:rPr lang="es-ES" baseline="30000" noProof="0" dirty="0" smtClean="0"/>
              <a:t>6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¿POR QUÉ hacen estos cambios?</a:t>
            </a:r>
          </a:p>
          <a:p>
            <a:r>
              <a:rPr lang="es-ES" noProof="0" dirty="0" smtClean="0"/>
              <a:t>¿CÓMO los cambios afectarán a todo el centro?</a:t>
            </a:r>
          </a:p>
          <a:p>
            <a:r>
              <a:rPr lang="es-ES" noProof="0" dirty="0" smtClean="0"/>
              <a:t>¿CÓMO los cambios me afectarán a mí, como residente?</a:t>
            </a:r>
          </a:p>
          <a:p>
            <a:r>
              <a:rPr lang="es-ES" noProof="0" dirty="0" smtClean="0"/>
              <a:t>¿CÓMO los cambios me afectarán a mí, como familiar?</a:t>
            </a:r>
          </a:p>
          <a:p>
            <a:r>
              <a:rPr lang="es-ES" noProof="0" dirty="0" smtClean="0"/>
              <a:t>¿CUÁNDO se implementarán los cambios?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74049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7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Herramientas de comunicación</a:t>
            </a:r>
            <a:r>
              <a:rPr lang="es-ES" baseline="30000" noProof="0" dirty="0" smtClean="0"/>
              <a:t>6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noProof="0" dirty="0" smtClean="0"/>
              <a:t>Artículos en boletines de noticias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Reuniones generales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Reuniones del consejo de residentes o familiares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Conferencias sobre cuidados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Carteles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Reuniones individuales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Artículos en periódicos locales o noticias por TV</a:t>
            </a:r>
          </a:p>
          <a:p>
            <a:pPr marL="0" indent="0">
              <a:buNone/>
            </a:pP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541178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79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Ideas nuevas para comunicar</a:t>
            </a:r>
            <a:r>
              <a:rPr lang="es-ES" baseline="30000" noProof="0" dirty="0" smtClean="0"/>
              <a:t>6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Pídale al personal de primera línea que presente el proyecto con palabras, canciones, bailes, obras de teatro, etc.  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Incluya las explicaciones en las facturas o en otros envíos por correo a familiares o residentes.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Genere temas de conversación para ayudar al personal a responder preguntas sobre cualquier cambio.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53501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75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s-ES" sz="2700" noProof="0" dirty="0" smtClean="0"/>
              <a:t>Lista de verificación para la participación de los residentes y familiares</a:t>
            </a:r>
            <a:endParaRPr lang="es-ES" sz="2700" noProof="0" dirty="0"/>
          </a:p>
        </p:txBody>
      </p:sp>
      <p:pic>
        <p:nvPicPr>
          <p:cNvPr id="9" name="Content Placeholder 11" descr="Imagen que indica una herramienta en la diapositiv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881" y="2877123"/>
            <a:ext cx="1651379" cy="165137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38436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3938"/>
            <a:ext cx="52863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Desafíos de la comunicación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s-ES" noProof="0" dirty="0" smtClean="0"/>
              <a:t>Puede resultar desafiante comunicarse con los residentes que tal vez tengan problemas de audición, padezcan demencia o presenten diferencias lingüísticas.</a:t>
            </a:r>
          </a:p>
          <a:p>
            <a:pPr fontAlgn="ctr">
              <a:spcAft>
                <a:spcPts val="1200"/>
              </a:spcAft>
            </a:pPr>
            <a:r>
              <a:rPr lang="es-ES" noProof="0" dirty="0" smtClean="0"/>
              <a:t>También puede ser difícil comunicarse con familiares debido a problemas de logística, la frecuencia de las visitas o, de nuevo, diferencias lingüísticas.</a:t>
            </a:r>
          </a:p>
          <a:p>
            <a:pPr fontAlgn="ctr">
              <a:spcAft>
                <a:spcPts val="1200"/>
              </a:spcAft>
            </a:pPr>
            <a:r>
              <a:rPr lang="es-ES" noProof="0" dirty="0" smtClean="0"/>
              <a:t>El personal puede experimentar dificultades con la comunicación debido a limitaciones de experiencia, habilidades o confianza.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356243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s-ES" sz="3100" noProof="0" dirty="0" smtClean="0"/>
              <a:t>Cómo abordar los desafíos de la comunicación</a:t>
            </a:r>
            <a:endParaRPr lang="es-ES" sz="31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noProof="0" dirty="0" smtClean="0"/>
              <a:t>Pregúnteles a los residentes y familiares cómo prefieren recibir información.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Emplee la comunicación cara a cara para promover el contacto visual.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Use materiales escritos para proporcionarles contenido útil a los residentes. 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Planifique repetir la información en varias interacciones y diversos formatos.</a:t>
            </a:r>
          </a:p>
          <a:p>
            <a:pPr>
              <a:spcAft>
                <a:spcPts val="600"/>
              </a:spcAft>
            </a:pPr>
            <a:r>
              <a:rPr lang="es-ES" noProof="0" dirty="0" smtClean="0"/>
              <a:t>Utilice la técnica de demostración para confirmar la comprensión.</a:t>
            </a:r>
          </a:p>
          <a:p>
            <a:pPr lvl="1"/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119937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49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062" y="1893984"/>
            <a:ext cx="8229600" cy="660070"/>
          </a:xfrm>
        </p:spPr>
        <p:txBody>
          <a:bodyPr>
            <a:normAutofit fontScale="90000"/>
          </a:bodyPr>
          <a:lstStyle/>
          <a:p>
            <a:r>
              <a:rPr lang="es-ES" noProof="0" dirty="0" smtClean="0">
                <a:solidFill>
                  <a:schemeClr val="tx1"/>
                </a:solidFill>
              </a:rPr>
              <a:t>Cuidado centrado en los residentes y familiares</a:t>
            </a:r>
            <a:r>
              <a:rPr lang="es-ES" noProof="0" dirty="0" smtClean="0"/>
              <a:t/>
            </a:r>
            <a:br>
              <a:rPr lang="es-ES" noProof="0" dirty="0" smtClean="0"/>
            </a:br>
            <a:endParaRPr lang="es-ES" noProof="0" dirty="0"/>
          </a:p>
        </p:txBody>
      </p:sp>
      <p:pic>
        <p:nvPicPr>
          <p:cNvPr id="5" name="Picture 4" descr="imagen de personal con un residente en una silla de rueda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3040083"/>
            <a:ext cx="3194050" cy="290923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61034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72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s-ES" sz="2700" noProof="0" dirty="0" smtClean="0"/>
              <a:t>Participación mediante residentes y familiares como asesores</a:t>
            </a:r>
            <a:r>
              <a:rPr lang="es-ES" sz="2700" baseline="30000" noProof="0" dirty="0" smtClean="0"/>
              <a:t>7</a:t>
            </a:r>
            <a:endParaRPr lang="es-ES" sz="27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Los residentes y familiares pueden desempeñarse en calidad de asesores.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Los residentes, tanto actuales como potenciales, y sus familiares pueden trabajar en equipos diseñados para mejorar la experiencia de los residentes, incluida su seguridad.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Los residentes y familiares en el rol de asesores brindan comentarios, aportes y perspectivas excepcionales que pueden ayudar al centro y al personal a mejorar los resultados.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32542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9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s-ES" sz="2700" noProof="0" dirty="0" smtClean="0"/>
              <a:t>Residentes y familiares como asesores en centros de enfermería especializada</a:t>
            </a:r>
            <a:r>
              <a:rPr lang="es-ES" sz="2700" baseline="30000" noProof="0" dirty="0" smtClean="0"/>
              <a:t>7</a:t>
            </a:r>
            <a:r>
              <a:rPr lang="es-ES" sz="2700" noProof="0" dirty="0" smtClean="0"/>
              <a:t> </a:t>
            </a:r>
            <a:endParaRPr lang="es-ES" sz="27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noProof="0" dirty="0" smtClean="0"/>
              <a:t>Cooperan en equipos que elaboran o modifican políticas, procedimientos y prácticas.</a:t>
            </a:r>
          </a:p>
          <a:p>
            <a:pPr lvl="0"/>
            <a:r>
              <a:rPr lang="es-ES" noProof="0" dirty="0" smtClean="0"/>
              <a:t>Desean mejorar la experiencia de otros residentes y familiares.</a:t>
            </a:r>
          </a:p>
          <a:p>
            <a:pPr lvl="0"/>
            <a:r>
              <a:rPr lang="es-ES" noProof="0" dirty="0" smtClean="0"/>
              <a:t>Ayudan al personal del centro a mejorar la calidad y la seguridad brindando aportes y comentarios.</a:t>
            </a:r>
          </a:p>
          <a:p>
            <a:r>
              <a:rPr lang="es-ES" noProof="0" dirty="0" smtClean="0"/>
              <a:t>Pueden ayudar a identificar cambios importantes para otros residentes y familiares, y son capaces de reconocer el impacto de los cambios en el centro, en el personal y en los residentes.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22679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21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noProof="0" dirty="0" smtClean="0"/>
              <a:t>Características de un asesor comprometido</a:t>
            </a:r>
            <a:r>
              <a:rPr lang="es-ES" sz="3100" baseline="30000" noProof="0" dirty="0" smtClean="0"/>
              <a:t>7</a:t>
            </a:r>
            <a:r>
              <a:rPr lang="es-ES" sz="3100" noProof="0" dirty="0" smtClean="0"/>
              <a:t> </a:t>
            </a:r>
            <a:endParaRPr lang="es-ES" sz="31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s-ES" noProof="0" dirty="0" smtClean="0"/>
              <a:t>Un asesor comprometido: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Escucha.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Comparte </a:t>
            </a:r>
            <a:r>
              <a:rPr lang="es-ES" noProof="0" smtClean="0"/>
              <a:t>opiniones sinceras.</a:t>
            </a:r>
            <a:endParaRPr lang="es-ES" noProof="0" dirty="0" smtClean="0"/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Emplea habilidades de comunicación.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Hace preguntas.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Está preparado para los desacuerdos.</a:t>
            </a:r>
            <a:r>
              <a:rPr lang="es-ES" sz="1800" noProof="0" dirty="0" smtClean="0"/>
              <a:t> </a:t>
            </a:r>
            <a:endParaRPr lang="es-ES" noProof="0" dirty="0" smtClean="0"/>
          </a:p>
          <a:p>
            <a:endParaRPr lang="es-ES" noProof="0" dirty="0"/>
          </a:p>
        </p:txBody>
      </p:sp>
      <p:pic>
        <p:nvPicPr>
          <p:cNvPr id="5" name="Picture 4" descr="Imagen del personal hablando con un ases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1924050"/>
            <a:ext cx="2590800" cy="3708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74049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61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910" y="118753"/>
            <a:ext cx="9376799" cy="546266"/>
          </a:xfrm>
        </p:spPr>
        <p:txBody>
          <a:bodyPr>
            <a:noAutofit/>
          </a:bodyPr>
          <a:lstStyle/>
          <a:p>
            <a:r>
              <a:rPr lang="es-ES" sz="2700" noProof="0" dirty="0" smtClean="0"/>
              <a:t>Cómo trabajar con residentes y familiares en el rol de asesores</a:t>
            </a:r>
            <a:r>
              <a:rPr lang="es-ES" sz="2700" baseline="30000" noProof="0" dirty="0" smtClean="0"/>
              <a:t>7</a:t>
            </a:r>
            <a:endParaRPr lang="es-ES" sz="27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Invite a dos o tres residentes y familiares a una reunión del equipo para hablar sobre sus experiencias.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Solicite a los residentes y familiares que den su opinión sobre materiales educativos o informativos.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Invite a los residentes y familiares a realizar presentaciones en sesiones de orientación al personal y programas internos de capacitación.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Explore el centro con los ojos de los residentes y familiares realizando una “ronda” con ellos para conocer su punto de vista.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119937" cy="381000"/>
          </a:xfr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dirty="0"/>
              <a:t/>
            </a:r>
            <a:br>
              <a:rPr dirty="0"/>
            </a:b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67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0169" y="76200"/>
            <a:ext cx="9033831" cy="660070"/>
          </a:xfrm>
        </p:spPr>
        <p:txBody>
          <a:bodyPr>
            <a:noAutofit/>
          </a:bodyPr>
          <a:lstStyle/>
          <a:p>
            <a:r>
              <a:rPr lang="es-ES" sz="2700" noProof="0" dirty="0" smtClean="0"/>
              <a:t>Cómo trabajar con residentes y familiares en el rol de asesores</a:t>
            </a:r>
            <a:endParaRPr lang="es-ES" sz="2700" noProof="0" dirty="0"/>
          </a:p>
        </p:txBody>
      </p:sp>
      <p:pic>
        <p:nvPicPr>
          <p:cNvPr id="3" name="Content Placeholder 2" descr="Imagen que indica un video en la diapositiva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81907" y="2779413"/>
            <a:ext cx="1780186" cy="1780186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28162" cy="381000"/>
          </a:xfr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dirty="0"/>
              <a:t/>
            </a:r>
            <a:br>
              <a:rPr dirty="0"/>
            </a:b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1417710" y="5134812"/>
            <a:ext cx="4162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REPRODUZCA EL </a:t>
            </a:r>
            <a:r>
              <a:rPr lang="en-US" dirty="0" smtClean="0"/>
              <a:t>VIDEO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Video 1.4 </a:t>
            </a:r>
            <a:r>
              <a:rPr lang="es-ES" u="sng" dirty="0">
                <a:hlinkClick r:id="rId5"/>
              </a:rPr>
              <a:t>Herramientas de comunicación</a:t>
            </a:r>
            <a:r>
              <a:rPr lang="en-US" dirty="0" smtClean="0"/>
              <a:t> </a:t>
            </a:r>
            <a:r>
              <a:rPr lang="en-US" u="sng" dirty="0">
                <a:hlinkClick r:id="rId5"/>
              </a:rPr>
              <a:t>https://youtu.be/ye9d7UchmRI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76200"/>
            <a:ext cx="8816454" cy="660070"/>
          </a:xfrm>
        </p:spPr>
        <p:txBody>
          <a:bodyPr>
            <a:noAutofit/>
          </a:bodyPr>
          <a:lstStyle/>
          <a:p>
            <a:pPr lvl="0"/>
            <a:r>
              <a:rPr lang="es-ES" sz="2800" noProof="0" dirty="0" smtClean="0"/>
              <a:t>Programa de ombudsman de cuidados a largo plazo</a:t>
            </a:r>
            <a:r>
              <a:rPr lang="es-ES" sz="2800" baseline="30000" noProof="0" dirty="0" smtClean="0"/>
              <a:t>8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fontAlgn="ctr">
              <a:spcAft>
                <a:spcPts val="1200"/>
              </a:spcAft>
            </a:pPr>
            <a:r>
              <a:rPr lang="es-ES" noProof="0" dirty="0" smtClean="0"/>
              <a:t>Los ombudsman de cuidados a largo plazo trabajan como defensores de los residentes en los centros de enfermería especializada y: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Ayudan a resolver problemas y brinda asistencia con quejas.</a:t>
            </a:r>
          </a:p>
          <a:p>
            <a:pPr lvl="1" fontAlgn="ctr">
              <a:spcAft>
                <a:spcPts val="1200"/>
              </a:spcAft>
            </a:pPr>
            <a:r>
              <a:rPr lang="es-ES" noProof="0" dirty="0" smtClean="0"/>
              <a:t>Educan a los proveedores de LTC sobre los derechos de los residentes y las prácticas que hacen a los cuidados de calidad.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Defienden los derechos de los residentes y la calidad de los cuidados en los centros de enfermería personalizada, en los centros de cuidados personalizados y residenciales, así como en otros centros de cuidados a largo plazo.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Fomentan el desarrollo de organizaciones civiles, consejos de familiares y consejos de residentes.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Puede encontrar más información en el </a:t>
            </a:r>
            <a:r>
              <a:rPr lang="es-ES" noProof="0" dirty="0" smtClean="0">
                <a:hlinkClick r:id="rId3"/>
              </a:rPr>
              <a:t>sitio web del National Long-Term Care Ombudsmen Resource Center</a:t>
            </a:r>
            <a:r>
              <a:rPr lang="es-ES" noProof="0" dirty="0" smtClean="0"/>
              <a:t> (Centro Nacional de Recursos para Ombudsman de Cuidados a Largo Plazo).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407613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44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Revisión de conceptos clave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s-ES" noProof="0" dirty="0" smtClean="0"/>
              <a:t>El cuidado centrado en los residentes y la participación eficaz de los residentes, familiares y proveedores de cuidados mejoran los resultados de salud y aumentan la satisfacción de los residentes y familiares. </a:t>
            </a:r>
          </a:p>
          <a:p>
            <a:pPr fontAlgn="ctr">
              <a:spcAft>
                <a:spcPts val="1200"/>
              </a:spcAft>
            </a:pPr>
            <a:r>
              <a:rPr lang="es-ES" noProof="0" dirty="0" smtClean="0"/>
              <a:t>Los asesores y los programas de ombudsman de cuidados a largo plazo proporcionan conocimientos valiosos sobre las experiencias de residentes y familiares, y sobre los cuidados que se brindan.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32953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3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Herramientas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Para el personal, el centro, los residentes y familiares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Conocer a su equipo de cuidado de la salud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Lista de verificación para la participación de los residentes y familiares</a:t>
            </a:r>
          </a:p>
          <a:p>
            <a:pPr lvl="1">
              <a:spcAft>
                <a:spcPts val="1200"/>
              </a:spcAft>
            </a:pPr>
            <a:r>
              <a:rPr lang="es-ES" noProof="0" dirty="0" smtClean="0"/>
              <a:t>Entrevistas de satisfacción de las preferencias de los residentes, de la campaña Advancing Excellence in America’s Nursing Homes</a:t>
            </a:r>
            <a:r>
              <a:rPr lang="es-ES" baseline="30000" noProof="0" dirty="0" smtClean="0"/>
              <a:t>4</a:t>
            </a:r>
            <a:endParaRPr lang="es-ES" noProof="0" dirty="0" smtClean="0"/>
          </a:p>
          <a:p>
            <a:pPr lvl="1">
              <a:spcAft>
                <a:spcPts val="1200"/>
              </a:spcAft>
            </a:pPr>
            <a:r>
              <a:rPr lang="es-ES" noProof="0" dirty="0" smtClean="0">
                <a:hlinkClick r:id="rId3"/>
              </a:rPr>
              <a:t>Sitio web del National Long-Term Care Ombudsmen Resource Center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53501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8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 smtClean="0"/>
              <a:t>Referencias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1400" noProof="0" dirty="0" smtClean="0"/>
              <a:t>Bowers N, Nolet K, Roberts, E, et al. Implementing Change in Long-Term Care: A Practical Guide to Transformation. University of Wisconsin–Madison, School of Nursing; 2007. </a:t>
            </a:r>
            <a:r>
              <a:rPr lang="es-ES" sz="1400" noProof="0" dirty="0" smtClean="0">
                <a:hlinkClick r:id="rId3"/>
              </a:rPr>
              <a:t>https://www.nhqualitycampaign.org/files/Implementation_Manual_Part_1_Attachments_1_and_2.pdf</a:t>
            </a:r>
            <a:r>
              <a:rPr lang="es-ES" sz="1400" noProof="0" dirty="0" smtClean="0"/>
              <a:t>. Fecha de acceso: 22 de septiembre de 2014.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noProof="0" dirty="0" smtClean="0"/>
              <a:t>Institute for Patient and Family Centered Care. Bethesda, MD; diciembre de 2010. </a:t>
            </a:r>
            <a:r>
              <a:rPr lang="es-ES" sz="1400" noProof="0" dirty="0" smtClean="0">
                <a:hlinkClick r:id="rId4"/>
              </a:rPr>
              <a:t>http://www.ipfcc.org/faq.html</a:t>
            </a:r>
            <a:r>
              <a:rPr lang="es-ES" sz="1400" noProof="0" dirty="0" smtClean="0"/>
              <a:t>. Fecha de acceso: 22 de septiembre de 2014.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noProof="0" dirty="0" smtClean="0"/>
              <a:t>Love K. Person-Centered Care in Assisted Living: An Informational Guide. Center for Excellence in Assisted Living; junio de 2010. </a:t>
            </a:r>
            <a:r>
              <a:rPr lang="es-ES" sz="1400" noProof="0" dirty="0" smtClean="0">
                <a:hlinkClick r:id="rId5"/>
              </a:rPr>
              <a:t>http://www.theceal.org/component/k2/item/644-person-centered-care-in-assisted-living-an-informational-guide</a:t>
            </a:r>
            <a:r>
              <a:rPr lang="es-ES" sz="1400" noProof="0" dirty="0" smtClean="0"/>
              <a:t>. Fecha de acceso: 22 de septiembre de 2014.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noProof="0" dirty="0" smtClean="0"/>
              <a:t>Advancing Excellence in America’s Nursing Homes. Person-Centered Care. Advancing Excellence in America’s Nursing Homes. </a:t>
            </a:r>
            <a:r>
              <a:rPr lang="es-ES" sz="1400" noProof="0" dirty="0" smtClean="0">
                <a:hlinkClick r:id="rId6"/>
              </a:rPr>
              <a:t>https://www.nhqualitycampaign.org/goalDetail.aspx?g=PCC#tab2</a:t>
            </a:r>
            <a:r>
              <a:rPr lang="es-ES" sz="1400" noProof="0" dirty="0" smtClean="0"/>
              <a:t>. Fecha de acceso: 11 de noviembre de 2014.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noProof="0" dirty="0" smtClean="0"/>
              <a:t>Frampton S, Gil H, Guastello S, et al. Long-Term Care Improvement Guide, Planetree, Inc: Derby, CT; 2010. </a:t>
            </a:r>
            <a:r>
              <a:rPr lang="es-ES" sz="1400" noProof="0" dirty="0" smtClean="0">
                <a:hlinkClick r:id="rId7"/>
              </a:rPr>
              <a:t>http://planetree.org/wp-content/uploads/2011/12/LTC-Improvement-Guide-For-Download.pdf</a:t>
            </a:r>
            <a:r>
              <a:rPr lang="es-ES" sz="1400" noProof="0" dirty="0" smtClean="0"/>
              <a:t>. Fecha de acceso: 22 de septiembre de 2014.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noProof="0" dirty="0" smtClean="0"/>
              <a:t>Turnham H. Resident and Family Centered Care. AHRQ Safety Program for Long-Term Care: CAUTI, July Content Webinar; julio de 2014.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noProof="0" dirty="0" smtClean="0"/>
              <a:t>Patient and Family Engagement module, CUSP Toolkit. Rockville, MD: Agency for Healthcare Research and Quality; diciembre de 2012. </a:t>
            </a:r>
            <a:r>
              <a:rPr lang="es-ES" sz="1400" noProof="0" dirty="0" smtClean="0">
                <a:hlinkClick r:id="rId8"/>
              </a:rPr>
              <a:t>http://www.ahrq.gov/professionals/education/curriculum-tools/cusptoolkit/modules/patfamilyengagement/index.html</a:t>
            </a:r>
            <a:r>
              <a:rPr lang="es-ES" sz="1400" noProof="0" dirty="0" smtClean="0"/>
              <a:t>. Fecha de acceso: 22 de septiembre de 2014.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1400" noProof="0" dirty="0" smtClean="0"/>
              <a:t>National Long-Term Care Ombudsman Resource Center. About Ombudsmen. Washington, D.C.: National Long-Term Care Ombudsmen Resource Center. </a:t>
            </a:r>
            <a:r>
              <a:rPr lang="es-ES" sz="1400" noProof="0" dirty="0" smtClean="0">
                <a:hlinkClick r:id="rId9"/>
              </a:rPr>
              <a:t>http://www.ltcombudsman.org/about-ombudsmen</a:t>
            </a:r>
            <a:r>
              <a:rPr lang="es-ES" sz="1400" noProof="0" dirty="0" smtClean="0"/>
              <a:t>. Fecha de acceso: 22 de septiembre de 2014. </a:t>
            </a:r>
          </a:p>
          <a:p>
            <a:pPr marL="514350" indent="-514350">
              <a:buFont typeface="+mj-lt"/>
              <a:buAutoNum type="arabicPeriod"/>
            </a:pPr>
            <a:endParaRPr lang="es-ES" sz="1400" noProof="0" dirty="0" smtClean="0"/>
          </a:p>
          <a:p>
            <a:pPr marL="514350" indent="-514350">
              <a:buFont typeface="+mj-lt"/>
              <a:buAutoNum type="arabicPeriod"/>
            </a:pPr>
            <a:endParaRPr lang="es-ES" sz="14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428162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9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s-ES" sz="2800" noProof="0" dirty="0" smtClean="0"/>
              <a:t>¿Qué es el cuidado centrado en los residentes y familiares?</a:t>
            </a:r>
            <a:r>
              <a:rPr lang="es-ES" sz="2800" baseline="30000" noProof="0" dirty="0" smtClean="0"/>
              <a:t>1,2</a:t>
            </a:r>
            <a:r>
              <a:rPr lang="es-ES" sz="2800" noProof="0" dirty="0" smtClean="0"/>
              <a:t> 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Se trata de una filosofía que mantiene a las personas, es decir, los residentes y sus familias, en el centro de cada proceso de toma de decisiones.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Este enfoque garantiza que se valoren y respeten las preferencias de los residentes.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El cuidado centrado en las personas refleja dignidad y respeto, el intercambio de información, la participación y la colaboración.</a:t>
            </a:r>
          </a:p>
          <a:p>
            <a:endParaRPr lang="es-ES" noProof="0" dirty="0" smtClean="0"/>
          </a:p>
          <a:p>
            <a:pPr fontAlgn="ctr"/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274049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4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5" y="118753"/>
            <a:ext cx="8752113" cy="546266"/>
          </a:xfrm>
        </p:spPr>
        <p:txBody>
          <a:bodyPr>
            <a:noAutofit/>
          </a:bodyPr>
          <a:lstStyle/>
          <a:p>
            <a:r>
              <a:rPr lang="es-ES" sz="2800" noProof="0" dirty="0" smtClean="0"/>
              <a:t>¿Cómo es el cuidado centrado en las personas?</a:t>
            </a:r>
            <a:r>
              <a:rPr lang="es-ES" sz="2800" baseline="30000" noProof="0" dirty="0" smtClean="0"/>
              <a:t>3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>
              <a:spcAft>
                <a:spcPts val="1200"/>
              </a:spcAft>
            </a:pPr>
            <a:r>
              <a:rPr lang="es-ES" noProof="0" dirty="0" smtClean="0"/>
              <a:t>Se elimina el enfoque automatizado a los cuidados y se adopta una filosofía que ve a los residentes como personas, no casos.</a:t>
            </a:r>
          </a:p>
          <a:p>
            <a:pPr fontAlgn="ctr">
              <a:spcAft>
                <a:spcPts val="1200"/>
              </a:spcAft>
            </a:pPr>
            <a:r>
              <a:rPr lang="es-ES" noProof="0" dirty="0" smtClean="0"/>
              <a:t>Se mejora la calidad de los cuidados y la calidad de vida de los residentes al satisfacer las elecciones y preferencias de los residentes.</a:t>
            </a:r>
          </a:p>
          <a:p>
            <a:pPr fontAlgn="ctr">
              <a:spcAft>
                <a:spcPts val="1200"/>
              </a:spcAft>
            </a:pPr>
            <a:r>
              <a:rPr lang="es-ES" noProof="0" dirty="0" smtClean="0"/>
              <a:t>Se equipa al personal con conocimientos relevantes y autoridad para tomar decisiones, de modo que logren impulsar la participación de los residentes como colaboradores para la seguridad.</a:t>
            </a:r>
          </a:p>
          <a:p>
            <a:pPr fontAlgn="ctr">
              <a:spcAft>
                <a:spcPts val="1200"/>
              </a:spcAft>
            </a:pPr>
            <a:r>
              <a:rPr lang="es-ES" noProof="0" dirty="0" smtClean="0"/>
              <a:t>Se colabora con residentes en el rol de asesores, defensores y programas de ombudsman de cuidados a largo plazo en todos los niveles.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304873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66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noProof="0" dirty="0" smtClean="0"/>
              <a:t>Comparar el cuidado tradicional con el cuidado centrado en las personas</a:t>
            </a:r>
            <a:r>
              <a:rPr lang="es-ES" sz="2400" baseline="30000" noProof="0" dirty="0" smtClean="0"/>
              <a:t>1</a:t>
            </a:r>
            <a:endParaRPr lang="es-ES" sz="2400" noProof="0" dirty="0"/>
          </a:p>
        </p:txBody>
      </p:sp>
      <p:graphicFrame>
        <p:nvGraphicFramePr>
          <p:cNvPr id="7" name="Content Placeholder 4" descr="La tabla compara el cuidado tradicional con el cuidado centrado en las persona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241865"/>
              </p:ext>
            </p:extLst>
          </p:nvPr>
        </p:nvGraphicFramePr>
        <p:xfrm>
          <a:off x="457200" y="996593"/>
          <a:ext cx="8229600" cy="5282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784"/>
                <a:gridCol w="4227816"/>
              </a:tblGrid>
              <a:tr h="835922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latin typeface="Times New Roman" panose="02020603050405020304" pitchFamily="18" charset="0"/>
                        </a:rPr>
                        <a:t>Cuidado tradicional</a:t>
                      </a:r>
                      <a:endParaRPr lang="es-E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anose="02020603050405020304" pitchFamily="18" charset="0"/>
                        </a:rPr>
                        <a:t>Cuidado centrado en las personas</a:t>
                      </a:r>
                      <a:endParaRPr lang="es-E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8398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anose="02020603050405020304" pitchFamily="18" charset="0"/>
                        </a:rPr>
                        <a:t>Solo la administración toma decisiones sobre políticas, procedimientos y el entorno de trabajo. </a:t>
                      </a:r>
                      <a:endParaRPr lang="es-E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aseline="0" dirty="0" smtClean="0">
                          <a:latin typeface="Times New Roman" panose="02020603050405020304" pitchFamily="18" charset="0"/>
                        </a:rPr>
                        <a:t>La administración trabaja con el personal, los residentes y los familiares para satisfacer las elecciones y preferencias de los residentes. </a:t>
                      </a:r>
                      <a:endParaRPr lang="es-ES" sz="1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1284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anose="02020603050405020304" pitchFamily="18" charset="0"/>
                        </a:rPr>
                        <a:t>El personal de primera línea no participa en el proceso de toma de decisiones. </a:t>
                      </a:r>
                      <a:endParaRPr lang="es-E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anose="02020603050405020304" pitchFamily="18" charset="0"/>
                        </a:rPr>
                        <a:t>Se potencia al personal con conocimientos relevantes y se lo incluye en el proceso de toma de decisiones. </a:t>
                      </a:r>
                      <a:endParaRPr lang="es-E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31284">
                <a:tc>
                  <a:txBody>
                    <a:bodyPr/>
                    <a:lstStyle/>
                    <a:p>
                      <a:r>
                        <a:rPr lang="en-US" sz="1900" baseline="0" dirty="0" smtClean="0">
                          <a:latin typeface="Times New Roman" panose="02020603050405020304" pitchFamily="18" charset="0"/>
                        </a:rPr>
                        <a:t>Modelo médico tradicional: cuidados impulsados por el diagnóstico, las tareas asignadas y las personas que realizan dichas tareas.</a:t>
                      </a:r>
                      <a:endParaRPr lang="es-E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Times New Roman" panose="02020603050405020304" pitchFamily="18" charset="0"/>
                        </a:rPr>
                        <a:t>Los residentes tienen la posibilidad de decidir, opinar y contribuir a sus cuidados y al plan de cuidado según sus necesidades y preferencias. </a:t>
                      </a:r>
                      <a:endParaRPr lang="es-ES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119937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90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154378"/>
            <a:ext cx="8802805" cy="546266"/>
          </a:xfrm>
        </p:spPr>
        <p:txBody>
          <a:bodyPr>
            <a:noAutofit/>
          </a:bodyPr>
          <a:lstStyle/>
          <a:p>
            <a:r>
              <a:rPr lang="es-ES" noProof="0" dirty="0" smtClean="0"/>
              <a:t>Beneficios para los residentes y familiares</a:t>
            </a:r>
            <a:r>
              <a:rPr lang="es-ES" baseline="30000" noProof="0" dirty="0" smtClean="0"/>
              <a:t>1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noProof="0" dirty="0" smtClean="0"/>
              <a:t>Tener autonomía personal y la capacidad de dirigir los cuidados</a:t>
            </a:r>
          </a:p>
          <a:p>
            <a:pPr lvl="0"/>
            <a:r>
              <a:rPr lang="es-ES" noProof="0" dirty="0" smtClean="0"/>
              <a:t>Contar con opciones que promuevan la participación y mejoren la calidad de vida</a:t>
            </a:r>
          </a:p>
          <a:p>
            <a:pPr lvl="0"/>
            <a:r>
              <a:rPr lang="es-ES" noProof="0" dirty="0" smtClean="0"/>
              <a:t>Vivir en un entorno que fomente la confianza y el respeto</a:t>
            </a:r>
          </a:p>
          <a:p>
            <a:pPr lvl="0"/>
            <a:r>
              <a:rPr lang="es-ES" noProof="0" dirty="0" smtClean="0"/>
              <a:t>Colaborar con personal que esté en sintonía con las preferencias y necesidades de los residentes, y que responda de manera adecuada a dichas preferencias</a:t>
            </a:r>
          </a:p>
          <a:p>
            <a:pPr lvl="0"/>
            <a:r>
              <a:rPr lang="es-ES" noProof="0" dirty="0" smtClean="0"/>
              <a:t>La oportunidad de lograr la mejor calidad de vida posible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71308" cy="381000"/>
          </a:xfrm>
        </p:spPr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dirty="0"/>
              <a:t/>
            </a:r>
            <a:br>
              <a:rPr dirty="0"/>
            </a:br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47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753"/>
            <a:ext cx="9144000" cy="546266"/>
          </a:xfrm>
        </p:spPr>
        <p:txBody>
          <a:bodyPr>
            <a:noAutofit/>
          </a:bodyPr>
          <a:lstStyle/>
          <a:p>
            <a:r>
              <a:rPr lang="es-ES" noProof="0" dirty="0" smtClean="0"/>
              <a:t>Beneficios para el personal</a:t>
            </a:r>
            <a:r>
              <a:rPr lang="es-ES" baseline="30000" noProof="0" dirty="0" smtClean="0"/>
              <a:t>1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Establecer mejores colaboraciones con los residentes y sus familias.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Al entender las preferencias de los residentes, el personal está mejor equipado para prever las necesidades de los residentes y familiares, y actuar en consecuencia.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Sentirse valorado en organizaciones dedicadas al cuidado centrado en las personas.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477000"/>
            <a:ext cx="4387065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27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" y="118753"/>
            <a:ext cx="8898341" cy="546266"/>
          </a:xfrm>
        </p:spPr>
        <p:txBody>
          <a:bodyPr>
            <a:noAutofit/>
          </a:bodyPr>
          <a:lstStyle/>
          <a:p>
            <a:r>
              <a:rPr lang="es-ES" sz="2800" noProof="0" dirty="0" smtClean="0"/>
              <a:t>Beneficios para el centro de cuidados a largo plazo</a:t>
            </a:r>
            <a:r>
              <a:rPr lang="es-ES" sz="2800" baseline="30000" noProof="0" dirty="0" smtClean="0"/>
              <a:t>1</a:t>
            </a:r>
            <a:endParaRPr lang="es-E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" noProof="0" dirty="0" smtClean="0"/>
              <a:t>Mayor capacidad del personal para identificar los cambios en el estado de un residente y responder de manera adecuada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Aumento en las referencias de personas que tienen una buena experiencia y recomiendan el centro de enfermería especializada a otras como lugar de cuidados</a:t>
            </a:r>
          </a:p>
          <a:p>
            <a:pPr>
              <a:spcAft>
                <a:spcPts val="1200"/>
              </a:spcAft>
            </a:pPr>
            <a:r>
              <a:rPr lang="es-ES" noProof="0" dirty="0" smtClean="0"/>
              <a:t>Mayor retención del personal debido a una relación estrecha entre el personal y los residentes</a:t>
            </a:r>
          </a:p>
          <a:p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4150760" cy="381000"/>
          </a:xfrm>
        </p:spPr>
        <p:txBody>
          <a:bodyPr/>
          <a:lstStyle/>
          <a:p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Programa de seguridad de la AHRQ para cuidados a largo plazo: HAI/CAUTI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900" dirty="0" smtClean="0">
                <a:solidFill>
                  <a:prstClr val="black"/>
                </a:solidFill>
                <a:latin typeface="Arial" panose="020B0604020202020204" pitchFamily="34" charset="0"/>
              </a:rPr>
              <a:t>Kit de herramientas de seguridad para cuidados a largo plazo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86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22213</TotalTime>
  <Words>3002</Words>
  <Application>Microsoft Office PowerPoint</Application>
  <PresentationFormat>On-screen Show (4:3)</PresentationFormat>
  <Paragraphs>250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HAI Cusp Slide template</vt:lpstr>
      <vt:lpstr>Módulo 5: Participación de los residentes y familiares</vt:lpstr>
      <vt:lpstr>Objetivos</vt:lpstr>
      <vt:lpstr>Cuidado centrado en los residentes y familiares </vt:lpstr>
      <vt:lpstr>¿Qué es el cuidado centrado en los residentes y familiares?1,2 </vt:lpstr>
      <vt:lpstr>¿Cómo es el cuidado centrado en las personas?3</vt:lpstr>
      <vt:lpstr>Comparar el cuidado tradicional con el cuidado centrado en las personas1</vt:lpstr>
      <vt:lpstr>Beneficios para los residentes y familiares1</vt:lpstr>
      <vt:lpstr>Beneficios para el personal1</vt:lpstr>
      <vt:lpstr>Beneficios para el centro de cuidados a largo plazo1</vt:lpstr>
      <vt:lpstr>Entrevistas de satisfacción de las preferencias de los residentes4</vt:lpstr>
      <vt:lpstr>Participación de los residentes y familiares</vt:lpstr>
      <vt:lpstr>¿Qué es la participación de los residentes y familiares?5</vt:lpstr>
      <vt:lpstr>Importancia de la participación de los residentes y familiares1</vt:lpstr>
      <vt:lpstr>Cómo impulsar la participación de los residentes y familiares5</vt:lpstr>
      <vt:lpstr>Herramienta: Conocer a su equipo de cuidado de la salud</vt:lpstr>
      <vt:lpstr>Establecer una relación</vt:lpstr>
      <vt:lpstr>Entender las preferencias de los residentes1,5</vt:lpstr>
      <vt:lpstr>Alentar la participación en la planificación de los cuidados</vt:lpstr>
      <vt:lpstr>Comunicación y participación de la familia</vt:lpstr>
      <vt:lpstr>Escuchar a los residentes y familiares</vt:lpstr>
      <vt:lpstr>Explicar los planes de cuidado</vt:lpstr>
      <vt:lpstr>Explicar los planes de cuidado</vt:lpstr>
      <vt:lpstr>Explicar cómo cambiamos para mejorar los cuidados6</vt:lpstr>
      <vt:lpstr>Preguntas para contestar6</vt:lpstr>
      <vt:lpstr>Herramientas de comunicación6</vt:lpstr>
      <vt:lpstr>Ideas nuevas para comunicar6</vt:lpstr>
      <vt:lpstr>Lista de verificación para la participación de los residentes y familiares</vt:lpstr>
      <vt:lpstr>Desafíos de la comunicación</vt:lpstr>
      <vt:lpstr>Cómo abordar los desafíos de la comunicación</vt:lpstr>
      <vt:lpstr>Participación mediante residentes y familiares como asesores7</vt:lpstr>
      <vt:lpstr>Residentes y familiares como asesores en centros de enfermería especializada7 </vt:lpstr>
      <vt:lpstr>Características de un asesor comprometido7 </vt:lpstr>
      <vt:lpstr>Cómo trabajar con residentes y familiares en el rol de asesores7</vt:lpstr>
      <vt:lpstr>Cómo trabajar con residentes y familiares en el rol de asesores</vt:lpstr>
      <vt:lpstr>Programa de ombudsman de cuidados a largo plazo8</vt:lpstr>
      <vt:lpstr>Revisión de conceptos clave</vt:lpstr>
      <vt:lpstr>Herramientas</vt:lpstr>
      <vt:lpstr>Referencias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5: Participación de los residentes y familiares</dc:title>
  <dc:creator>Heidenrich, Christine (AHRQ/OC) (CTR)</dc:creator>
  <cp:lastModifiedBy>Windows User</cp:lastModifiedBy>
  <cp:revision>2</cp:revision>
  <dcterms:created xsi:type="dcterms:W3CDTF">2014-04-21T17:24:29Z</dcterms:created>
  <dcterms:modified xsi:type="dcterms:W3CDTF">2017-05-17T18:44:17Z</dcterms:modified>
</cp:coreProperties>
</file>