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9">
  <p:sldMasterIdLst>
    <p:sldMasterId id="2147483648" r:id="rId1"/>
    <p:sldMasterId id="2147483660" r:id="rId2"/>
  </p:sldMasterIdLst>
  <p:notesMasterIdLst>
    <p:notesMasterId r:id="rId39"/>
  </p:notesMasterIdLst>
  <p:handoutMasterIdLst>
    <p:handoutMasterId r:id="rId40"/>
  </p:handoutMasterIdLst>
  <p:sldIdLst>
    <p:sldId id="256" r:id="rId3"/>
    <p:sldId id="321" r:id="rId4"/>
    <p:sldId id="322" r:id="rId5"/>
    <p:sldId id="323" r:id="rId6"/>
    <p:sldId id="324" r:id="rId7"/>
    <p:sldId id="325" r:id="rId8"/>
    <p:sldId id="346" r:id="rId9"/>
    <p:sldId id="327" r:id="rId10"/>
    <p:sldId id="320" r:id="rId11"/>
    <p:sldId id="319" r:id="rId12"/>
    <p:sldId id="317" r:id="rId13"/>
    <p:sldId id="328" r:id="rId14"/>
    <p:sldId id="307" r:id="rId15"/>
    <p:sldId id="287" r:id="rId16"/>
    <p:sldId id="288" r:id="rId17"/>
    <p:sldId id="330" r:id="rId18"/>
    <p:sldId id="329" r:id="rId19"/>
    <p:sldId id="331" r:id="rId20"/>
    <p:sldId id="332" r:id="rId21"/>
    <p:sldId id="333" r:id="rId22"/>
    <p:sldId id="339" r:id="rId23"/>
    <p:sldId id="272" r:id="rId24"/>
    <p:sldId id="335" r:id="rId25"/>
    <p:sldId id="336" r:id="rId26"/>
    <p:sldId id="347" r:id="rId27"/>
    <p:sldId id="338" r:id="rId28"/>
    <p:sldId id="340" r:id="rId29"/>
    <p:sldId id="341" r:id="rId30"/>
    <p:sldId id="342" r:id="rId31"/>
    <p:sldId id="343" r:id="rId32"/>
    <p:sldId id="344" r:id="rId33"/>
    <p:sldId id="345" r:id="rId34"/>
    <p:sldId id="291" r:id="rId35"/>
    <p:sldId id="310" r:id="rId36"/>
    <p:sldId id="284" r:id="rId37"/>
    <p:sldId id="348" r:id="rId38"/>
  </p:sldIdLst>
  <p:sldSz cx="9144000" cy="6858000" type="screen4x3"/>
  <p:notesSz cx="7077075" cy="9383713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5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9" name="Doreen Bonnett" initials="DMB" lastIdx="27" clrIdx="28"/>
  <p:cmAuthor id="1" name="Harpel, Jean" initials="HJ" lastIdx="3" clrIdx="0">
    <p:extLst/>
  </p:cmAuthor>
  <p:cmAuthor id="2" name="Dana Conner" initials="DC" lastIdx="1" clrIdx="1"/>
  <p:cmAuthor id="3" name="Julia Wittner" initials="JW" lastIdx="6" clrIdx="2">
    <p:extLst/>
  </p:cmAuthor>
  <p:cmAuthor id="4" name="Julia Wittner" initials="JW [2]" lastIdx="1" clrIdx="3">
    <p:extLst/>
  </p:cmAuthor>
  <p:cmAuthor id="5" name="Julia Wittner" initials="JW [3]" lastIdx="1" clrIdx="4">
    <p:extLst/>
  </p:cmAuthor>
  <p:cmAuthor id="6" name="Julia Wittner" initials="JW [4]" lastIdx="1" clrIdx="5">
    <p:extLst/>
  </p:cmAuthor>
  <p:cmAuthor id="7" name="Julia Wittner" initials="JW [5]" lastIdx="1" clrIdx="6">
    <p:extLst/>
  </p:cmAuthor>
  <p:cmAuthor id="8" name="Julia Wittner" initials="JW [6]" lastIdx="1" clrIdx="7">
    <p:extLst/>
  </p:cmAuthor>
  <p:cmAuthor id="9" name="Julia Wittner" initials="JW [7]" lastIdx="1" clrIdx="8">
    <p:extLst/>
  </p:cmAuthor>
  <p:cmAuthor id="10" name="Julia Wittner" initials="JW [8]" lastIdx="1" clrIdx="9">
    <p:extLst/>
  </p:cmAuthor>
  <p:cmAuthor id="11" name="Julia Wittner" initials="JW [9]" lastIdx="1" clrIdx="10">
    <p:extLst/>
  </p:cmAuthor>
  <p:cmAuthor id="12" name="Julia Wittner" initials="JW [10]" lastIdx="1" clrIdx="11">
    <p:extLst/>
  </p:cmAuthor>
  <p:cmAuthor id="13" name="Julia Wittner" initials="JW [11]" lastIdx="1" clrIdx="12">
    <p:extLst/>
  </p:cmAuthor>
  <p:cmAuthor id="14" name="Julia Wittner" initials="JW [12]" lastIdx="1" clrIdx="13">
    <p:extLst/>
  </p:cmAuthor>
  <p:cmAuthor id="15" name="Julia Wittner" initials="JW [13]" lastIdx="1" clrIdx="14">
    <p:extLst/>
  </p:cmAuthor>
  <p:cmAuthor id="16" name="Julia Wittner" initials="JW [14]" lastIdx="1" clrIdx="15">
    <p:extLst/>
  </p:cmAuthor>
  <p:cmAuthor id="17" name="Julia Wittner" initials="JW [15]" lastIdx="1" clrIdx="16">
    <p:extLst/>
  </p:cmAuthor>
  <p:cmAuthor id="18" name="Julia Wittner" initials="JW [16]" lastIdx="1" clrIdx="17">
    <p:extLst/>
  </p:cmAuthor>
  <p:cmAuthor id="19" name="Julia Wittner" initials="JW [17]" lastIdx="1" clrIdx="18">
    <p:extLst/>
  </p:cmAuthor>
  <p:cmAuthor id="20" name="Julia Wittner" initials="JW [18]" lastIdx="1" clrIdx="19">
    <p:extLst/>
  </p:cmAuthor>
  <p:cmAuthor id="21" name="Julia Wittner" initials="JW [19]" lastIdx="1" clrIdx="20">
    <p:extLst/>
  </p:cmAuthor>
  <p:cmAuthor id="22" name="Julia Wittner" initials="JW [20]" lastIdx="1" clrIdx="21">
    <p:extLst/>
  </p:cmAuthor>
  <p:cmAuthor id="23" name="Julia Wittner" initials="JW [21]" lastIdx="1" clrIdx="22">
    <p:extLst/>
  </p:cmAuthor>
  <p:cmAuthor id="24" name="Julia Wittner" initials="JW [22]" lastIdx="1" clrIdx="23">
    <p:extLst/>
  </p:cmAuthor>
  <p:cmAuthor id="25" name="Julia Wittner" initials="JW [23]" lastIdx="1" clrIdx="24">
    <p:extLst/>
  </p:cmAuthor>
  <p:cmAuthor id="26" name="Julia Wittner" initials="JW [24]" lastIdx="1" clrIdx="25">
    <p:extLst/>
  </p:cmAuthor>
  <p:cmAuthor id="27" name="Julia Wittner" initials="JW [25]" lastIdx="1" clrIdx="26">
    <p:extLst/>
  </p:cmAuthor>
  <p:cmAuthor id="28" name="Julia Wittner" initials="JW [26]" lastIdx="1" clrIdx="27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C3"/>
    <a:srgbClr val="0000FF"/>
    <a:srgbClr val="423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2" autoAdjust="0"/>
  </p:normalViewPr>
  <p:slideViewPr>
    <p:cSldViewPr>
      <p:cViewPr>
        <p:scale>
          <a:sx n="100" d="100"/>
          <a:sy n="100" d="100"/>
        </p:scale>
        <p:origin x="-273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774" y="-96"/>
      </p:cViewPr>
      <p:guideLst>
        <p:guide orient="horz" pos="2955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B36378A1-0734-45B6-A0E4-A25F8E4D6CAE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899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2899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D8A5E541-23C3-4C54-9488-848E86363E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44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4DC3EF15-9B80-49AF-B8BE-A8DAF355291F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5" tIns="47028" rIns="94055" bIns="470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7264"/>
            <a:ext cx="5661660" cy="4222671"/>
          </a:xfrm>
          <a:prstGeom prst="rect">
            <a:avLst/>
          </a:prstGeom>
        </p:spPr>
        <p:txBody>
          <a:bodyPr vert="horz" lIns="94055" tIns="47028" rIns="94055" bIns="470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2899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12899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7180AD6D-9C46-4A11-8469-99EBD52B7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4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03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36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02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D309-FDC5-455E-A781-0D9045AFB23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6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D309-FDC5-455E-A781-0D9045AFB23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3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42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76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04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51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63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82782" y="9205846"/>
            <a:ext cx="3200390" cy="483928"/>
          </a:xfrm>
          <a:prstGeom prst="rect">
            <a:avLst/>
          </a:prstGeom>
        </p:spPr>
        <p:txBody>
          <a:bodyPr/>
          <a:lstStyle>
            <a:lvl1pPr defTabSz="9646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9908" indent="-288426" defTabSz="9646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705" indent="-230741" defTabSz="9646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5186" indent="-230741" defTabSz="9646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6668" indent="-230741" defTabSz="9646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8150" indent="-230741" defTabSz="964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9631" indent="-230741" defTabSz="964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1114" indent="-230741" defTabSz="964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2595" indent="-230741" defTabSz="964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A820A0-31F7-49FC-B41E-82EA65F15588}" type="slidenum">
              <a:rPr lang="en-US" sz="1300"/>
              <a:pPr eaLnBrk="1" hangingPunct="1"/>
              <a:t>30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4211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82782" y="9205846"/>
            <a:ext cx="3200390" cy="483928"/>
          </a:xfrm>
          <a:prstGeom prst="rect">
            <a:avLst/>
          </a:prstGeom>
        </p:spPr>
        <p:txBody>
          <a:bodyPr/>
          <a:lstStyle>
            <a:lvl1pPr defTabSz="9646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9908" indent="-288426" defTabSz="9646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705" indent="-230741" defTabSz="9646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5186" indent="-230741" defTabSz="9646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6668" indent="-230741" defTabSz="9646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8150" indent="-230741" defTabSz="964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9631" indent="-230741" defTabSz="964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1114" indent="-230741" defTabSz="964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2595" indent="-230741" defTabSz="964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A820A0-31F7-49FC-B41E-82EA65F15588}" type="slidenum">
              <a:rPr lang="en-US" sz="1300"/>
              <a:pPr eaLnBrk="1" hangingPunct="1"/>
              <a:t>13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34381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44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32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70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96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2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1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AD6D-9C46-4A11-8469-99EBD52B70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28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D309-FDC5-455E-A781-0D9045AFB23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44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D309-FDC5-455E-A781-0D9045AFB23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01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D309-FDC5-455E-A781-0D9045AFB23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2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D309-FDC5-455E-A781-0D9045AFB23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39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D309-FDC5-455E-A781-0D9045AFB23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0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0A3C-AAF0-4D55-8145-96D66BDF49F8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6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1317-72D9-4A46-932F-A1ABD883E0A4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4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E54-93D4-40DC-B2F6-914E91CED923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96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A208-9321-4153-97CA-97277F1FBC8C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6941" y="6456784"/>
            <a:ext cx="2133600" cy="365125"/>
          </a:xfrm>
          <a:prstGeom prst="rect">
            <a:avLst/>
          </a:prstGeom>
        </p:spPr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2B96-7699-4F14-81D8-7ECA8D9F6E57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6941" y="6456784"/>
            <a:ext cx="2133600" cy="365125"/>
          </a:xfrm>
          <a:prstGeom prst="rect">
            <a:avLst/>
          </a:prstGeom>
        </p:spPr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0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3F43-BD5D-42D8-A68B-19370842E518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6941" y="6456784"/>
            <a:ext cx="2133600" cy="365125"/>
          </a:xfrm>
          <a:prstGeom prst="rect">
            <a:avLst/>
          </a:prstGeom>
        </p:spPr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0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90CB-D3E0-4FFA-BDB7-8E0D48535480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46941" y="6456784"/>
            <a:ext cx="2133600" cy="365125"/>
          </a:xfrm>
          <a:prstGeom prst="rect">
            <a:avLst/>
          </a:prstGeom>
        </p:spPr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09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031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1031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34D6-EB81-4A83-A76E-02051CBE67A3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46941" y="6456784"/>
            <a:ext cx="2133600" cy="365125"/>
          </a:xfrm>
          <a:prstGeom prst="rect">
            <a:avLst/>
          </a:prstGeom>
        </p:spPr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4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53AA-F621-4135-BFD9-AAF51D46E864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46941" y="6456784"/>
            <a:ext cx="2133600" cy="365125"/>
          </a:xfrm>
          <a:prstGeom prst="rect">
            <a:avLst/>
          </a:prstGeom>
        </p:spPr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90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89F1-6ABD-4EFB-B29C-ED4FAF94B3EB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46941" y="6456784"/>
            <a:ext cx="2133600" cy="365125"/>
          </a:xfrm>
          <a:prstGeom prst="rect">
            <a:avLst/>
          </a:prstGeom>
        </p:spPr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4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008313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33F1-B7C6-4CF5-AA66-F56CC8FD0870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46941" y="6456784"/>
            <a:ext cx="2133600" cy="365125"/>
          </a:xfrm>
          <a:prstGeom prst="rect">
            <a:avLst/>
          </a:prstGeom>
        </p:spPr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6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B0B6-47EB-477F-A8F3-2DD30C5F449A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95A9-F582-437B-84EF-7DED774EC591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46941" y="6456784"/>
            <a:ext cx="2133600" cy="365125"/>
          </a:xfrm>
          <a:prstGeom prst="rect">
            <a:avLst/>
          </a:prstGeom>
        </p:spPr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0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6AD4-49BA-4109-86B1-259B8F5D08BF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6941" y="6456784"/>
            <a:ext cx="2133600" cy="365125"/>
          </a:xfrm>
          <a:prstGeom prst="rect">
            <a:avLst/>
          </a:prstGeom>
        </p:spPr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8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B482-94AC-404E-94B0-1480E80FBF14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6941" y="6456784"/>
            <a:ext cx="2133600" cy="365125"/>
          </a:xfrm>
          <a:prstGeom prst="rect">
            <a:avLst/>
          </a:prstGeom>
        </p:spPr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0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BECE-BB15-43C3-A2C1-3334B6559680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9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B95F-52E9-43CE-9FB0-FDD5857DC7DE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2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5984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A12-7575-4490-B888-5763448F9E0A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6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F7C8-287A-4300-A6AD-DEECEF4AABCB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2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70D9-4306-4C13-BD26-571BB273584B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5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4533-466F-433D-BEC0-A360004CEA72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3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486400" cy="2974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AA51-601E-44BE-81F0-E9B491890516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6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HRQ: Agency for Healthcare Research and Quality&#10;Advancing Excellence in Health Care&#10;www.ahrq.gov&#10;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0"/>
          <a:stretch/>
        </p:blipFill>
        <p:spPr>
          <a:xfrm>
            <a:off x="0" y="6022847"/>
            <a:ext cx="9144000" cy="847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5"/>
          <a:stretch/>
        </p:blipFill>
        <p:spPr>
          <a:xfrm>
            <a:off x="0" y="0"/>
            <a:ext cx="9144000" cy="17922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2224"/>
            <a:ext cx="8229600" cy="4230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CBB4ACB-1EB7-4AC2-A301-A2A1EFC92817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8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4150"/>
          <a:stretch/>
        </p:blipFill>
        <p:spPr>
          <a:xfrm>
            <a:off x="6492240" y="6456784"/>
            <a:ext cx="2651760" cy="401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15"/>
          <a:stretch/>
        </p:blipFill>
        <p:spPr>
          <a:xfrm>
            <a:off x="0" y="-1"/>
            <a:ext cx="9144000" cy="889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AF1DE3C-B0B9-46C8-B9EC-E8339992D5C0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746941" y="64567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9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hinkstockphotos.com/image/stock-photo-goldfish-jumping-out-of-the-water/101710809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healthaffairs.org/content/30/4/559.long" TargetMode="External"/><Relationship Id="rId2" Type="http://schemas.openxmlformats.org/officeDocument/2006/relationships/hyperlink" Target="https://www.ncbi.nlm.nih.gov/pmc/articles/PMC3790522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cbi.nlm.nih.gov/books/NBK133389/" TargetMode="External"/><Relationship Id="rId5" Type="http://schemas.openxmlformats.org/officeDocument/2006/relationships/hyperlink" Target="https://www.hqsc.govt.nz/assets/Consumer-Engagement/Partners-in-Care-Resource-page/Sharing-Partner-in-Care-Webex-6-Oct-2012.ppt" TargetMode="External"/><Relationship Id="rId4" Type="http://schemas.openxmlformats.org/officeDocument/2006/relationships/hyperlink" Target="https://www.hqsc.govt.nz/assets/Consumer-Engagement/Partners-in-Care-Resource-page/Webex-1-starting-for-success-Oct-2013.pp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4876800" cy="1470025"/>
          </a:xfrm>
        </p:spPr>
        <p:txBody>
          <a:bodyPr>
            <a:normAutofit/>
          </a:bodyPr>
          <a:lstStyle/>
          <a:p>
            <a:r>
              <a:rPr lang="en-US" dirty="0"/>
              <a:t>Preventing Falls </a:t>
            </a:r>
            <a:br>
              <a:rPr lang="en-US" dirty="0"/>
            </a:br>
            <a:r>
              <a:rPr lang="en-US" dirty="0"/>
              <a:t>in Hospitals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43325"/>
            <a:ext cx="4648200" cy="1752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ADD </a:t>
            </a:r>
            <a:r>
              <a:rPr lang="en-US" dirty="0">
                <a:solidFill>
                  <a:srgbClr val="C00000"/>
                </a:solidFill>
              </a:rPr>
              <a:t>Hospital Name Here</a:t>
            </a:r>
          </a:p>
          <a:p>
            <a:r>
              <a:rPr lang="en-US" dirty="0"/>
              <a:t>Module 1</a:t>
            </a:r>
          </a:p>
        </p:txBody>
      </p:sp>
      <p:pic>
        <p:nvPicPr>
          <p:cNvPr id="5" name="Picture 4" descr="Cover of Preventing Falls in Hospitals Toolki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86000"/>
            <a:ext cx="2468880" cy="31952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20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Group Dynamics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“Parking lot” to capture your ideas:</a:t>
            </a:r>
          </a:p>
          <a:p>
            <a:pPr lvl="1"/>
            <a:r>
              <a:rPr lang="en-US" dirty="0"/>
              <a:t>We’ll try to address your comments. We may need to address them later during the Implementation Phase.</a:t>
            </a:r>
          </a:p>
          <a:p>
            <a:r>
              <a:rPr lang="en-US" dirty="0"/>
              <a:t>Much ground to cover today:</a:t>
            </a:r>
          </a:p>
          <a:p>
            <a:pPr lvl="1"/>
            <a:r>
              <a:rPr lang="en-US" dirty="0"/>
              <a:t>We will follow the timeframe listed on the agenda.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Toolkit focuses on:</a:t>
            </a:r>
          </a:p>
          <a:p>
            <a:r>
              <a:rPr lang="en-US" dirty="0"/>
              <a:t>Reducing falls during a patient’s hospital stay.</a:t>
            </a:r>
          </a:p>
          <a:p>
            <a:r>
              <a:rPr lang="en-US" dirty="0"/>
              <a:t>Successfully negotiating a change process at your hospital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Puzzle pieces labeled “assess readiness,” “manage change,” “implement practices,” “best practices,” “measure,” “sustain,” and “tools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270891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Preventing Falls in Hospitals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Toolkit Sections:</a:t>
            </a:r>
          </a:p>
          <a:p>
            <a:r>
              <a:rPr lang="en-US" dirty="0"/>
              <a:t>Is your hospital ready for this change? </a:t>
            </a:r>
          </a:p>
          <a:p>
            <a:r>
              <a:rPr lang="en-US" dirty="0"/>
              <a:t>How will you manage change?</a:t>
            </a:r>
          </a:p>
          <a:p>
            <a:r>
              <a:rPr lang="en-US" dirty="0"/>
              <a:t>Which practices do you want to use?</a:t>
            </a:r>
          </a:p>
          <a:p>
            <a:r>
              <a:rPr lang="en-US" dirty="0"/>
              <a:t>How do you implement best practices?</a:t>
            </a:r>
          </a:p>
          <a:p>
            <a:r>
              <a:rPr lang="en-US" dirty="0"/>
              <a:t>How do you measure fall rates and prevention practices?</a:t>
            </a:r>
          </a:p>
          <a:p>
            <a:r>
              <a:rPr lang="en-US" dirty="0"/>
              <a:t>How do you sustain an effective Fall Prevention Program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 descr="Cover of Preventing Falls in Hospitals Toolki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84" y="1676400"/>
            <a:ext cx="3108960" cy="40236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420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Toolkit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The Toolkit is focused on an interdisciplinary approach.</a:t>
            </a:r>
          </a:p>
          <a:p>
            <a:pPr lvl="1"/>
            <a:r>
              <a:rPr lang="en-US" dirty="0"/>
              <a:t>This approach pulls staff members from many areas with needed expertise to address the problem. </a:t>
            </a:r>
          </a:p>
          <a:p>
            <a:pPr lvl="1"/>
            <a:r>
              <a:rPr lang="en-US" dirty="0"/>
              <a:t>No clinician working alone can prevent falls.</a:t>
            </a:r>
          </a:p>
          <a:p>
            <a:pPr lvl="1"/>
            <a:r>
              <a:rPr lang="en-US" dirty="0"/>
              <a:t>Fall prevention requires active </a:t>
            </a:r>
            <a:br>
              <a:rPr lang="en-US" dirty="0"/>
            </a:br>
            <a:r>
              <a:rPr lang="en-US" dirty="0"/>
              <a:t>engagement of multiple </a:t>
            </a:r>
            <a:br>
              <a:rPr lang="en-US" dirty="0"/>
            </a:br>
            <a:r>
              <a:rPr lang="en-US" dirty="0"/>
              <a:t>disciplines and teams that </a:t>
            </a:r>
            <a:br>
              <a:rPr lang="en-US" dirty="0"/>
            </a:br>
            <a:r>
              <a:rPr lang="en-US" dirty="0"/>
              <a:t>care for the patient.</a:t>
            </a:r>
          </a:p>
        </p:txBody>
      </p:sp>
      <p:pic>
        <p:nvPicPr>
          <p:cNvPr id="2050" name="Picture 2" descr="Medical providers with pati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2590800"/>
            <a:ext cx="3469722" cy="231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71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Toolkit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Toolkit includes accurate, evidence-based, and effective risk assessments that call for:</a:t>
            </a:r>
          </a:p>
          <a:p>
            <a:pPr lvl="1"/>
            <a:r>
              <a:rPr lang="en-US" dirty="0"/>
              <a:t>Critical thinking and clinical judgment.</a:t>
            </a:r>
          </a:p>
          <a:p>
            <a:pPr lvl="1"/>
            <a:r>
              <a:rPr lang="en-US" dirty="0"/>
              <a:t>Consistency in approach.</a:t>
            </a:r>
          </a:p>
          <a:p>
            <a:pPr lvl="1"/>
            <a:r>
              <a:rPr lang="en-US" dirty="0"/>
              <a:t>Identifying and communicating risk at the earliest possible time.</a:t>
            </a:r>
          </a:p>
        </p:txBody>
      </p:sp>
    </p:spTree>
    <p:extLst>
      <p:ext uri="{BB962C8B-B14F-4D97-AF65-F5344CB8AC3E}">
        <p14:creationId xmlns:p14="http://schemas.microsoft.com/office/powerpoint/2010/main" val="2581591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Toolkit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r>
              <a:rPr lang="en-US" dirty="0"/>
              <a:t>The Toolkit focuses on optimizing the effectiveness of interventions by:</a:t>
            </a:r>
          </a:p>
          <a:p>
            <a:pPr lvl="1"/>
            <a:r>
              <a:rPr lang="en-US" dirty="0"/>
              <a:t>Tailoring interventions to  address individual risk factors.</a:t>
            </a:r>
          </a:p>
          <a:p>
            <a:pPr lvl="1"/>
            <a:r>
              <a:rPr lang="en-US" dirty="0"/>
              <a:t>Assessing their effectiveness.</a:t>
            </a:r>
          </a:p>
          <a:p>
            <a:pPr lvl="1"/>
            <a:r>
              <a:rPr lang="en-US" dirty="0"/>
              <a:t>Modifying interventions as appropriate.</a:t>
            </a:r>
          </a:p>
        </p:txBody>
      </p:sp>
      <p:pic>
        <p:nvPicPr>
          <p:cNvPr id="4098" name="Picture 2" descr="Medical provider with pati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752600"/>
            <a:ext cx="2286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8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“Holding the gains and evolving as required, definitely not going back to the old way</a:t>
            </a:r>
            <a:r>
              <a:rPr lang="en-US" i="1" dirty="0" smtClean="0"/>
              <a:t>.”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334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Maher L, 2013</a:t>
            </a:r>
          </a:p>
          <a:p>
            <a:r>
              <a:rPr lang="en-US" dirty="0"/>
              <a:t>Maher L, </a:t>
            </a:r>
            <a:r>
              <a:rPr lang="en-US" dirty="0" smtClean="0"/>
              <a:t>2012</a:t>
            </a:r>
            <a:endParaRPr lang="en-US" i="1" dirty="0"/>
          </a:p>
        </p:txBody>
      </p:sp>
      <p:pic>
        <p:nvPicPr>
          <p:cNvPr id="6" name="Picture 5" descr="Tr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531" y="1143000"/>
            <a:ext cx="3291840" cy="51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9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When Should We Worry About </a:t>
            </a:r>
            <a:br>
              <a:rPr lang="en-US" sz="3200" dirty="0"/>
            </a:br>
            <a:r>
              <a:rPr lang="en-US" sz="3200" dirty="0"/>
              <a:t>Sustaining the Gains?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Actions to ensure sustainability must start at the beginning of a project.</a:t>
            </a:r>
          </a:p>
          <a:p>
            <a:r>
              <a:rPr lang="en-US" dirty="0"/>
              <a:t>If you leave it to the end, it will be too late to make any changes that are needed to maximize the potential of sustainability.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000" dirty="0"/>
              <a:t>It is very important to ensure that you have things in place from the beginning to achieve and sustain the best improvement outcome you can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1738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Sustainability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836847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Your Journey</a:t>
            </a:r>
          </a:p>
        </p:txBody>
      </p:sp>
      <p:graphicFrame>
        <p:nvGraphicFramePr>
          <p:cNvPr id="4" name="Table 3" descr="Managing Change Checklis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835313"/>
              </p:ext>
            </p:extLst>
          </p:nvPr>
        </p:nvGraphicFramePr>
        <p:xfrm>
          <a:off x="533400" y="1377389"/>
          <a:ext cx="5334000" cy="51317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533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40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Managing Change Checklist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Implementation Team composition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34950" marR="0" lvl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r>
                        <a:rPr lang="en-US" sz="1400" b="0" dirty="0">
                          <a:effectLst/>
                        </a:rPr>
                        <a:t>Team Leader has</a:t>
                      </a:r>
                      <a:r>
                        <a:rPr lang="en-US" sz="1400" b="0" baseline="0" dirty="0">
                          <a:effectLst/>
                        </a:rPr>
                        <a:t> been </a:t>
                      </a:r>
                      <a:r>
                        <a:rPr lang="en-US" sz="1400" b="0" dirty="0">
                          <a:effectLst/>
                        </a:rPr>
                        <a:t>identified and is in place.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234950" marR="0" lvl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r>
                        <a:rPr lang="en-US" sz="1400" b="0" spc="-10" baseline="0" dirty="0">
                          <a:effectLst/>
                        </a:rPr>
                        <a:t>Members with necessary expertise/role have been identified/invited.</a:t>
                      </a:r>
                      <a:endParaRPr lang="en-US" sz="1400" b="0" spc="-1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34950" marR="0" lvl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r>
                        <a:rPr lang="en-US" sz="1400" b="0" dirty="0">
                          <a:effectLst/>
                        </a:rPr>
                        <a:t>Linkage to senior leadership has been defined and established.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Team startup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234950" marR="0" lvl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r>
                        <a:rPr lang="en-US" sz="1400" b="0" dirty="0">
                          <a:effectLst/>
                        </a:rPr>
                        <a:t>Team agenda and charge are clearly stated.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34950" marR="0" lvl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r>
                        <a:rPr lang="en-US" sz="1400" b="0" dirty="0">
                          <a:effectLst/>
                        </a:rPr>
                        <a:t>Team has necessary training and resources to get started.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Current state of fall</a:t>
                      </a:r>
                      <a:r>
                        <a:rPr lang="en-US" sz="1400" b="1" baseline="0" dirty="0">
                          <a:effectLst/>
                        </a:rPr>
                        <a:t> prevention</a:t>
                      </a:r>
                      <a:r>
                        <a:rPr lang="en-US" sz="1400" b="1" dirty="0">
                          <a:effectLst/>
                        </a:rPr>
                        <a:t> practice and knowledge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34950" marR="0" lvl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r>
                        <a:rPr lang="en-US" sz="1400" b="0" dirty="0">
                          <a:effectLst/>
                        </a:rPr>
                        <a:t>Current practice and policies have been systematically examined.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234950" marR="0" lvl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r>
                        <a:rPr lang="en-US" sz="1400" b="0" dirty="0">
                          <a:effectLst/>
                        </a:rPr>
                        <a:t>Challenges to good practice have been identified at organization and unit levels.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34950" marR="0" lvl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r>
                        <a:rPr lang="en-US" sz="1400" b="0" dirty="0">
                          <a:effectLst/>
                        </a:rPr>
                        <a:t>Staff knowledge has been assessed.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Starting the work of redesign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234950" marR="0" lvl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r>
                        <a:rPr lang="en-US" sz="1400" b="0" dirty="0">
                          <a:effectLst/>
                        </a:rPr>
                        <a:t>Approaches to redesign have been explored and chosen.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34950" marR="0" lvl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r>
                        <a:rPr lang="en-US" sz="1400" b="0" dirty="0">
                          <a:effectLst/>
                        </a:rPr>
                        <a:t>Gap analysis has been conducted between current practice and recommended practice.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Setting goals and plans for change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34950" marR="0" lvl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r>
                        <a:rPr lang="en-US" sz="1400" b="0" dirty="0">
                          <a:effectLst/>
                        </a:rPr>
                        <a:t>Specific goals have been set.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34950" marR="0" lvl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r>
                        <a:rPr lang="en-US" sz="1400" b="0" dirty="0">
                          <a:effectLst/>
                        </a:rPr>
                        <a:t>A plan for making changes to meet those goals has been initiated.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34950" marR="0" lvl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r>
                        <a:rPr lang="en-US" sz="1400" b="0" dirty="0">
                          <a:effectLst/>
                        </a:rPr>
                        <a:t>A preliminary plan for sustaining the changes is in place.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492240"/>
            <a:ext cx="3389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AHRQ </a:t>
            </a:r>
            <a:r>
              <a:rPr lang="en-US" sz="1200" i="1" dirty="0"/>
              <a:t>Preventing Falls in Hospitals </a:t>
            </a:r>
            <a:r>
              <a:rPr lang="en-US" sz="1200" dirty="0"/>
              <a:t>Toolkit</a:t>
            </a:r>
          </a:p>
        </p:txBody>
      </p:sp>
      <p:pic>
        <p:nvPicPr>
          <p:cNvPr id="3074" name="Picture 6" descr="Puzzle pieces labeled “assess readiness,” “manage change,” “implement practices,” “best practices,” “measure,” “sustain,” and “tool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2406"/>
            <a:ext cx="2743200" cy="468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34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Sustaining Change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5029200" cy="4754563"/>
          </a:xfrm>
        </p:spPr>
        <p:txBody>
          <a:bodyPr/>
          <a:lstStyle/>
          <a:p>
            <a:r>
              <a:rPr lang="en-US" dirty="0"/>
              <a:t>Sustain: Changes need to become so integrated into existing organizational structures and routines that they are no longer noticed as separate from business as usual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3" descr="Puzzle pieces labeled “assess readiness,” “manage change,” “implement practices,” “best practices,” “measure,” “sustain,” and “tools,” with “sustain” highligh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19200"/>
            <a:ext cx="2743200" cy="467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2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Breaker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an interesting fact about yourself.		</a:t>
            </a:r>
          </a:p>
        </p:txBody>
      </p:sp>
      <p:pic>
        <p:nvPicPr>
          <p:cNvPr id="6" name="Picture 5" descr="Goldfish jumping out of bowl toward second bowl containing other goldfish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2326670"/>
            <a:ext cx="5667375" cy="369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9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High-Reliability Organizations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High-reliability organizations: </a:t>
            </a:r>
          </a:p>
          <a:p>
            <a:pPr lvl="1"/>
            <a:r>
              <a:rPr lang="en-US" sz="2000" dirty="0"/>
              <a:t>Provide consistent performance at high levels of safety over long periods of time.</a:t>
            </a:r>
          </a:p>
          <a:p>
            <a:pPr lvl="1"/>
            <a:r>
              <a:rPr lang="en-US" sz="2000" dirty="0"/>
              <a:t>Practice “collective mindfulness,” understanding that even small failures in safety protocols or processes can lead to catastrophic or adverse events if action is not taken to solve the problem.</a:t>
            </a:r>
          </a:p>
          <a:p>
            <a:pPr lvl="1"/>
            <a:r>
              <a:rPr lang="en-US" sz="2000" dirty="0"/>
              <a:t>Eliminate deficiencies in safety processes through the use of powerful tools to improve their processes.</a:t>
            </a:r>
          </a:p>
          <a:p>
            <a:pPr lvl="1"/>
            <a:r>
              <a:rPr lang="en-US" sz="2000" dirty="0"/>
              <a:t>Create an organizational culture that focuses on safety; they are constantly aware of the possibility of failure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410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indent="0">
              <a:buNone/>
            </a:pPr>
            <a:r>
              <a:rPr lang="en-US" altLang="en-US" dirty="0" err="1"/>
              <a:t>Chassin</a:t>
            </a:r>
            <a:r>
              <a:rPr lang="en-US" altLang="en-US" dirty="0"/>
              <a:t> MR, Loeb JM, 2013 </a:t>
            </a:r>
          </a:p>
          <a:p>
            <a:pPr marL="12700" lvl="1" indent="0">
              <a:buNone/>
            </a:pPr>
            <a:r>
              <a:rPr lang="en-US" altLang="en-US" dirty="0" err="1"/>
              <a:t>Chassin</a:t>
            </a:r>
            <a:r>
              <a:rPr lang="en-US" altLang="en-US" dirty="0"/>
              <a:t> MR, Loeb JM, 2011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23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key strategies: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Engage Leadership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Measure Continuously/Evaluate for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Collaborate With All Disciplines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Hardwire Practices and Educate</a:t>
            </a:r>
          </a:p>
        </p:txBody>
      </p:sp>
    </p:spTree>
    <p:extLst>
      <p:ext uri="{BB962C8B-B14F-4D97-AF65-F5344CB8AC3E}">
        <p14:creationId xmlns:p14="http://schemas.microsoft.com/office/powerpoint/2010/main" val="225009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724400" cy="4754563"/>
          </a:xfrm>
        </p:spPr>
        <p:txBody>
          <a:bodyPr>
            <a:normAutofit/>
          </a:bodyPr>
          <a:lstStyle/>
          <a:p>
            <a:r>
              <a:rPr lang="en-US" sz="2700" dirty="0"/>
              <a:t>High-level senior leadership buy-in</a:t>
            </a:r>
          </a:p>
          <a:p>
            <a:r>
              <a:rPr lang="en-US" sz="2700" dirty="0"/>
              <a:t>Designated fall prevention Implementation Team Leader</a:t>
            </a:r>
          </a:p>
          <a:p>
            <a:r>
              <a:rPr lang="en-US" sz="2700" dirty="0"/>
              <a:t>Designated fall prevention</a:t>
            </a:r>
            <a:br>
              <a:rPr lang="en-US" sz="2700" dirty="0"/>
            </a:br>
            <a:r>
              <a:rPr lang="en-US" sz="2700" dirty="0"/>
              <a:t>Implementation Committee/ Interdisciplinary </a:t>
            </a:r>
            <a:r>
              <a:rPr lang="en-US" sz="2700" dirty="0" smtClean="0"/>
              <a:t>Team</a:t>
            </a:r>
            <a:endParaRPr lang="en-US" sz="2700" dirty="0"/>
          </a:p>
        </p:txBody>
      </p:sp>
      <p:pic>
        <p:nvPicPr>
          <p:cNvPr id="8194" name="Picture 2" descr="Leaders and medical providers seated at t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981200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Engage Leaders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US" sz="2800" dirty="0"/>
              <a:t>It is the right thing to do—patient stories, their stories.</a:t>
            </a:r>
          </a:p>
          <a:p>
            <a:r>
              <a:rPr lang="en-US" b="1" dirty="0"/>
              <a:t>WIFM: </a:t>
            </a:r>
            <a:r>
              <a:rPr lang="en-US" dirty="0"/>
              <a:t>What’s in it for me/them?</a:t>
            </a:r>
          </a:p>
          <a:p>
            <a:pPr lvl="1"/>
            <a:r>
              <a:rPr lang="en-US" dirty="0"/>
              <a:t>Cost avoidance estimation</a:t>
            </a:r>
          </a:p>
          <a:p>
            <a:pPr lvl="1"/>
            <a:r>
              <a:rPr lang="en-US" dirty="0"/>
              <a:t>Patient throughput</a:t>
            </a:r>
          </a:p>
          <a:p>
            <a:pPr lvl="1"/>
            <a:r>
              <a:rPr lang="en-US" dirty="0"/>
              <a:t>Turnover reduction</a:t>
            </a:r>
          </a:p>
          <a:p>
            <a:r>
              <a:rPr lang="en-US" b="1" dirty="0"/>
              <a:t>Leaders:</a:t>
            </a:r>
            <a:r>
              <a:rPr lang="en-US" dirty="0"/>
              <a:t> Alignment of improvement efforts and organizational priorities</a:t>
            </a:r>
          </a:p>
          <a:p>
            <a:r>
              <a:rPr lang="en-US" b="1" dirty="0"/>
              <a:t>Senior executives: </a:t>
            </a:r>
            <a:r>
              <a:rPr lang="en-US" dirty="0"/>
              <a:t>Rounding on units</a:t>
            </a:r>
          </a:p>
          <a:p>
            <a:pPr marL="0" indent="0">
              <a:buNone/>
            </a:pPr>
            <a:endParaRPr lang="en-US" sz="1700" kern="0" dirty="0">
              <a:solidFill>
                <a:sysClr val="windowText" lastClr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Duval-</a:t>
            </a:r>
            <a:r>
              <a:rPr lang="en-US" sz="17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Arnould</a:t>
            </a:r>
            <a:r>
              <a:rPr lang="en-US" sz="17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J, Mathews SC, Weeks K, et al., 2012 </a:t>
            </a:r>
          </a:p>
          <a:p>
            <a:pPr marL="0" indent="0">
              <a:buNone/>
            </a:pPr>
            <a:r>
              <a:rPr lang="en-US" sz="1700" kern="0" dirty="0">
                <a:solidFill>
                  <a:sysClr val="windowText" lastClr="000000"/>
                </a:solidFill>
              </a:rPr>
              <a:t>Waters HR, </a:t>
            </a:r>
            <a:r>
              <a:rPr lang="en-US" sz="1700" kern="0" dirty="0" err="1">
                <a:solidFill>
                  <a:sysClr val="windowText" lastClr="000000"/>
                </a:solidFill>
              </a:rPr>
              <a:t>Korn</a:t>
            </a:r>
            <a:r>
              <a:rPr lang="en-US" sz="1700" kern="0" dirty="0">
                <a:solidFill>
                  <a:sysClr val="windowText" lastClr="000000"/>
                </a:solidFill>
              </a:rPr>
              <a:t> R Jr, </a:t>
            </a:r>
            <a:r>
              <a:rPr lang="en-US" sz="1700" kern="0" dirty="0" err="1">
                <a:solidFill>
                  <a:sysClr val="windowText" lastClr="000000"/>
                </a:solidFill>
              </a:rPr>
              <a:t>Colantuoni</a:t>
            </a:r>
            <a:r>
              <a:rPr lang="en-US" sz="1700" kern="0" dirty="0">
                <a:solidFill>
                  <a:sysClr val="windowText" lastClr="000000"/>
                </a:solidFill>
              </a:rPr>
              <a:t> E, et al., 2011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95574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Engage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Leadership support:</a:t>
            </a:r>
          </a:p>
          <a:p>
            <a:pPr lvl="1"/>
            <a:r>
              <a:rPr lang="en-US" dirty="0"/>
              <a:t>Seek vice president or higher.</a:t>
            </a:r>
          </a:p>
          <a:p>
            <a:pPr lvl="1"/>
            <a:r>
              <a:rPr lang="en-US" dirty="0"/>
              <a:t>Engage support for Team’s work.</a:t>
            </a:r>
          </a:p>
          <a:p>
            <a:pPr lvl="1"/>
            <a:r>
              <a:rPr lang="en-US" dirty="0"/>
              <a:t>Rounding on unit—be purposeful.</a:t>
            </a:r>
          </a:p>
          <a:p>
            <a:pPr lvl="2"/>
            <a:r>
              <a:rPr lang="en-US" dirty="0"/>
              <a:t>Script the rounds.</a:t>
            </a:r>
          </a:p>
          <a:p>
            <a:pPr lvl="3"/>
            <a:r>
              <a:rPr lang="en-US" dirty="0"/>
              <a:t>How will the next patient in this unit be harmed? </a:t>
            </a:r>
          </a:p>
          <a:p>
            <a:pPr lvl="3"/>
            <a:r>
              <a:rPr lang="en-US" dirty="0"/>
              <a:t>How can I help to remove barriers so that the safety defects we are most concerned about can be better addressed?</a:t>
            </a:r>
          </a:p>
          <a:p>
            <a:pPr lvl="3"/>
            <a:r>
              <a:rPr lang="en-US" dirty="0"/>
              <a:t>How well does teamwork occur on this unit?</a:t>
            </a:r>
          </a:p>
          <a:p>
            <a:pPr lvl="3"/>
            <a:r>
              <a:rPr lang="en-US" dirty="0"/>
              <a:t>What doesn’t work well?</a:t>
            </a:r>
          </a:p>
          <a:p>
            <a:pPr lvl="2"/>
            <a:r>
              <a:rPr lang="en-US" dirty="0"/>
              <a:t>Use learning board as unit’s meeting point.</a:t>
            </a:r>
          </a:p>
          <a:p>
            <a:pPr marL="12700" lvl="2" indent="0">
              <a:buNone/>
            </a:pPr>
            <a:endParaRPr lang="en-US" sz="1700" dirty="0"/>
          </a:p>
          <a:p>
            <a:pPr marL="12700" lvl="2" indent="0">
              <a:buNone/>
            </a:pPr>
            <a:r>
              <a:rPr lang="en-US" sz="1700" dirty="0"/>
              <a:t>Sexton JB, </a:t>
            </a:r>
            <a:r>
              <a:rPr lang="en-US" sz="1700" dirty="0" smtClean="0"/>
              <a:t>2010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95109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Insight</a:t>
            </a:r>
          </a:p>
        </p:txBody>
      </p:sp>
      <p:pic>
        <p:nvPicPr>
          <p:cNvPr id="10" name="Picture 9" descr="Binocula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6579"/>
            <a:ext cx="838200" cy="7212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Increase </a:t>
            </a:r>
            <a:r>
              <a:rPr lang="en-US" dirty="0"/>
              <a:t>Leadership Buy-in</a:t>
            </a:r>
          </a:p>
        </p:txBody>
      </p:sp>
    </p:spTree>
    <p:extLst>
      <p:ext uri="{BB962C8B-B14F-4D97-AF65-F5344CB8AC3E}">
        <p14:creationId xmlns:p14="http://schemas.microsoft.com/office/powerpoint/2010/main" val="224209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Four key strategies: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Engage Leadership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Measure Continuously/Evaluate for Change</a:t>
            </a:r>
          </a:p>
          <a:p>
            <a:pPr lvl="2">
              <a:buFont typeface="Calibri" panose="020F0502020204030204" pitchFamily="34" charset="0"/>
              <a:buChar char="–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Harness the power of local data to drive improvement efforts.</a:t>
            </a:r>
          </a:p>
          <a:p>
            <a:pPr lvl="2">
              <a:buFont typeface="Calibri" panose="020F0502020204030204" pitchFamily="34" charset="0"/>
              <a:buChar char="–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Track prevention practices.</a:t>
            </a:r>
          </a:p>
          <a:p>
            <a:pPr lvl="2">
              <a:buFont typeface="Calibri" panose="020F0502020204030204" pitchFamily="34" charset="0"/>
              <a:buChar char="–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Learn from defects.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Collaborate With All Disciplines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Hardwire Practices and Educate</a:t>
            </a:r>
          </a:p>
        </p:txBody>
      </p:sp>
    </p:spTree>
    <p:extLst>
      <p:ext uri="{BB962C8B-B14F-4D97-AF65-F5344CB8AC3E}">
        <p14:creationId xmlns:p14="http://schemas.microsoft.com/office/powerpoint/2010/main" val="1833860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Using Data for Continued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Continue to collect process and outcome data.</a:t>
            </a:r>
          </a:p>
          <a:p>
            <a:r>
              <a:rPr lang="en-US" dirty="0"/>
              <a:t>Set targets for process and outcome data.</a:t>
            </a:r>
          </a:p>
          <a:p>
            <a:r>
              <a:rPr lang="en-US" dirty="0"/>
              <a:t>Gather information from defects.</a:t>
            </a:r>
          </a:p>
          <a:p>
            <a:r>
              <a:rPr lang="en-US" dirty="0"/>
              <a:t>Use the data to identify opportunities and hardwire practices.</a:t>
            </a:r>
          </a:p>
          <a:p>
            <a:r>
              <a:rPr lang="en-US" dirty="0"/>
              <a:t>Share data with:</a:t>
            </a:r>
          </a:p>
          <a:p>
            <a:pPr lvl="1"/>
            <a:r>
              <a:rPr lang="en-US" dirty="0"/>
              <a:t>Improvement Team.</a:t>
            </a:r>
          </a:p>
          <a:p>
            <a:pPr lvl="1"/>
            <a:r>
              <a:rPr lang="en-US" dirty="0"/>
              <a:t>Frontline staff.</a:t>
            </a:r>
          </a:p>
          <a:p>
            <a:pPr lvl="1"/>
            <a:r>
              <a:rPr lang="en-US" dirty="0"/>
              <a:t>Leadership.</a:t>
            </a:r>
          </a:p>
        </p:txBody>
      </p:sp>
    </p:spTree>
    <p:extLst>
      <p:ext uri="{BB962C8B-B14F-4D97-AF65-F5344CB8AC3E}">
        <p14:creationId xmlns:p14="http://schemas.microsoft.com/office/powerpoint/2010/main" val="3759116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Annotated Run Chart</a:t>
            </a:r>
          </a:p>
        </p:txBody>
      </p:sp>
      <p:graphicFrame>
        <p:nvGraphicFramePr>
          <p:cNvPr id="5" name="Content Placeholder 4" descr="JAH VAMC Med-Surg falls with harm by quarter per 1,000 patient days 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995440"/>
              </p:ext>
            </p:extLst>
          </p:nvPr>
        </p:nvGraphicFramePr>
        <p:xfrm>
          <a:off x="1315348" y="1371600"/>
          <a:ext cx="6513304" cy="47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Worksheet" r:id="rId4" imgW="8324984" imgH="6077035" progId="Excel.Sheet.8">
                  <p:embed/>
                </p:oleObj>
              </mc:Choice>
              <mc:Fallback>
                <p:oleObj name="Worksheet" r:id="rId4" imgW="8324984" imgH="6077035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5348" y="1371600"/>
                        <a:ext cx="6513304" cy="475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278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key strategies: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Engage Leadership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Measure Continuously/Evaluate for Change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Collaborate With All Disciplines</a:t>
            </a:r>
          </a:p>
          <a:p>
            <a:pPr marL="1146175" lvl="3" indent="-231775">
              <a:buFont typeface="Calibri" panose="020F0502020204030204" pitchFamily="34" charset="0"/>
              <a:buChar char="–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Collaborate with multiple disciplines.</a:t>
            </a:r>
          </a:p>
          <a:p>
            <a:pPr marL="1146175" lvl="3" indent="-231775">
              <a:buFont typeface="Calibri" panose="020F0502020204030204" pitchFamily="34" charset="0"/>
              <a:buChar char="–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Identify physician and nurse champions.</a:t>
            </a:r>
          </a:p>
          <a:p>
            <a:pPr marL="1146175" lvl="3" indent="-231775">
              <a:buFont typeface="Calibri" panose="020F0502020204030204" pitchFamily="34" charset="0"/>
              <a:buChar char="–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Tap into the wisdom of the frontline staff.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Hardwire Practices and Educate</a:t>
            </a:r>
          </a:p>
        </p:txBody>
      </p:sp>
    </p:spTree>
    <p:extLst>
      <p:ext uri="{BB962C8B-B14F-4D97-AF65-F5344CB8AC3E}">
        <p14:creationId xmlns:p14="http://schemas.microsoft.com/office/powerpoint/2010/main" val="156177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9231"/>
          </a:xfrm>
        </p:spPr>
        <p:txBody>
          <a:bodyPr>
            <a:noAutofit/>
          </a:bodyPr>
          <a:lstStyle/>
          <a:p>
            <a:r>
              <a:rPr lang="en-US" sz="3200" dirty="0"/>
              <a:t>Compelling Reasons To Implement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/>
              <a:t>Falls are common.</a:t>
            </a:r>
          </a:p>
          <a:p>
            <a:pPr lvl="1"/>
            <a:r>
              <a:rPr lang="en-US" dirty="0"/>
              <a:t>They are the most frequently reported incident in adult inpatient units.</a:t>
            </a:r>
          </a:p>
          <a:p>
            <a:pPr lvl="1"/>
            <a:r>
              <a:rPr lang="en-US" dirty="0"/>
              <a:t>The rate of falls ranges from 1.3 to 8.9 falls per 1,000 patient days or bed days.</a:t>
            </a:r>
          </a:p>
          <a:p>
            <a:pPr lvl="1"/>
            <a:r>
              <a:rPr lang="en-US" dirty="0"/>
              <a:t>Module 5 will discuss how to measure fall rates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Medical papers labeled “fall risk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2362200"/>
            <a:ext cx="3474720" cy="231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0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Senior leadership support is important, but change comes most effectively from frontline staff. Tap into their wisdom.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Multidisciplinary collaboration is essential to carrying out fall prevention.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Gaining buy-in from all involved </a:t>
            </a:r>
          </a:p>
          <a:p>
            <a:pPr marL="0" indent="341313">
              <a:spcBef>
                <a:spcPts val="0"/>
              </a:spcBef>
              <a:buNone/>
            </a:pPr>
            <a:r>
              <a:rPr lang="en-US" sz="2800" dirty="0"/>
              <a:t>results in shared ownership of </a:t>
            </a:r>
          </a:p>
          <a:p>
            <a:pPr marL="0" indent="341313">
              <a:spcBef>
                <a:spcPts val="0"/>
              </a:spcBef>
              <a:buNone/>
            </a:pPr>
            <a:r>
              <a:rPr lang="en-US" sz="2800" dirty="0"/>
              <a:t>positive prevention results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074" name="Picture 2" descr="Leaders and medical providers seated at t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5523" y="3542841"/>
            <a:ext cx="2995070" cy="1969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189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fall prevention group should:</a:t>
            </a:r>
          </a:p>
          <a:p>
            <a:pPr lvl="1"/>
            <a:r>
              <a:rPr lang="en-US" dirty="0"/>
              <a:t>Continue to meet (or merge with an existing group).</a:t>
            </a:r>
          </a:p>
          <a:p>
            <a:pPr lvl="1"/>
            <a:r>
              <a:rPr lang="en-US" dirty="0"/>
              <a:t>Report up through a quality structure.</a:t>
            </a:r>
          </a:p>
          <a:p>
            <a:pPr lvl="1"/>
            <a:r>
              <a:rPr lang="en-US" dirty="0"/>
              <a:t>Have a vision with clearly defined goals and an associated Action Plan. (Update every 6-12 months.)</a:t>
            </a:r>
          </a:p>
          <a:p>
            <a:r>
              <a:rPr lang="en-US" dirty="0"/>
              <a:t>The Team and its goals should be: </a:t>
            </a:r>
          </a:p>
          <a:p>
            <a:pPr lvl="1"/>
            <a:r>
              <a:rPr lang="en-US" dirty="0"/>
              <a:t>Aligned with its organization’s goals of preventing harm.</a:t>
            </a:r>
          </a:p>
          <a:p>
            <a:pPr lvl="1"/>
            <a:r>
              <a:rPr lang="en-US" dirty="0"/>
              <a:t>Part of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4054394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key strategies: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Engage Leadership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Measure Continuously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Collaborate With All Disciplines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Hardwire Practices and Educate</a:t>
            </a:r>
          </a:p>
          <a:p>
            <a:pPr lvl="2">
              <a:buFont typeface="Calibri" panose="020F0502020204030204" pitchFamily="34" charset="0"/>
              <a:buChar char="–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Standardize care: prevention practices.</a:t>
            </a:r>
          </a:p>
          <a:p>
            <a:pPr lvl="2">
              <a:buFont typeface="Calibri" panose="020F0502020204030204" pitchFamily="34" charset="0"/>
              <a:buChar char="–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Include practices in patients’ daily goals.</a:t>
            </a:r>
          </a:p>
          <a:p>
            <a:pPr lvl="2">
              <a:buFont typeface="Calibri" panose="020F0502020204030204" pitchFamily="34" charset="0"/>
              <a:buChar char="–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Train new staff in evidence-based prevention practices.</a:t>
            </a:r>
          </a:p>
        </p:txBody>
      </p:sp>
    </p:spTree>
    <p:extLst>
      <p:ext uri="{BB962C8B-B14F-4D97-AF65-F5344CB8AC3E}">
        <p14:creationId xmlns:p14="http://schemas.microsoft.com/office/powerpoint/2010/main" val="445276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Needs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49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Filled out by Implementation Team Leader with support from hospital supervisors, managers, and </a:t>
            </a:r>
            <a:r>
              <a:rPr lang="en-US" dirty="0" smtClean="0"/>
              <a:t>administrators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662172" y="1005840"/>
            <a:ext cx="5024628" cy="539496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1E: Resource Needs Assessment</a:t>
            </a:r>
          </a:p>
          <a:p>
            <a:pPr marL="0" indent="0">
              <a:buNone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purpose of this tool is to identify resources that are available for a fall prevention program. </a:t>
            </a:r>
          </a:p>
          <a:p>
            <a:pPr marL="0" indent="0">
              <a:buNone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Developed by Falls Toolkit Research Team.</a:t>
            </a:r>
          </a:p>
          <a:p>
            <a:pPr marL="0" indent="0">
              <a:buNone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use this tool: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 this checklist to assess the resources that are available and the resources that are still needed. This assessment is best suited for hospital supervisors, managers, and administrators.</a:t>
            </a: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this tool to ensure that all resources needed for launching a fall prevention program are available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 descr="Resource Needs Assessment Checklis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39157"/>
              </p:ext>
            </p:extLst>
          </p:nvPr>
        </p:nvGraphicFramePr>
        <p:xfrm>
          <a:off x="3733800" y="2971800"/>
          <a:ext cx="4846320" cy="332841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982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23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1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Resource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Needed: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Yes/No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 on what is needed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Staff education programs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 improvement experts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Physical/occupational therapy consultation on work practices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technology support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products/tools (e.g., low beds, floormats, assistive devices, safe patient handling equipment)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Facilities and supplies (e.g., meeting rooms)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Printing/copying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Graphics/design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Nonclinical time for team meetings and activities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Picture 1" descr="Magnifying glass in front of open book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767" y="5071586"/>
            <a:ext cx="614172" cy="5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5071586"/>
            <a:ext cx="12192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1E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/>
              <a:t>Resource Needs Assessment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Team Leaders: Let’s share results of this assessment for your organization. </a:t>
            </a:r>
          </a:p>
        </p:txBody>
      </p:sp>
    </p:spTree>
    <p:extLst>
      <p:ext uri="{BB962C8B-B14F-4D97-AF65-F5344CB8AC3E}">
        <p14:creationId xmlns:p14="http://schemas.microsoft.com/office/powerpoint/2010/main" val="398201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Implement a Fall Prevention Program within </a:t>
            </a:r>
            <a:br>
              <a:rPr lang="en-US" dirty="0"/>
            </a:br>
            <a:r>
              <a:rPr lang="en-US" dirty="0"/>
              <a:t>8-10 months.</a:t>
            </a:r>
          </a:p>
        </p:txBody>
      </p:sp>
      <p:pic>
        <p:nvPicPr>
          <p:cNvPr id="5" name="Picture 2" descr="Medical provider holding arm of patient using mobility dev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2687448"/>
            <a:ext cx="4409691" cy="3296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venting Falls in Hospitals brochure cover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39212"/>
            <a:ext cx="914400" cy="117957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71450" lvl="0" indent="-171450">
              <a:spcBef>
                <a:spcPts val="0"/>
              </a:spcBef>
              <a:defRPr/>
            </a:pPr>
            <a:r>
              <a:rPr lang="en-US" altLang="en-US" sz="1400" dirty="0" err="1"/>
              <a:t>Chassin</a:t>
            </a:r>
            <a:r>
              <a:rPr lang="en-US" altLang="en-US" sz="1400" dirty="0"/>
              <a:t> MR, Loeb JM. </a:t>
            </a:r>
            <a:r>
              <a:rPr lang="en-US" sz="1400" dirty="0"/>
              <a:t>High-reliability health care: getting there from here. </a:t>
            </a:r>
            <a:r>
              <a:rPr lang="en-US" altLang="en-US" sz="1400" dirty="0"/>
              <a:t>Milbank Q 2013 Sep;91(3):459-90. </a:t>
            </a:r>
            <a:r>
              <a:rPr lang="en-US" altLang="en-US" sz="1400" dirty="0">
                <a:hlinkClick r:id="rId2"/>
              </a:rPr>
              <a:t>https://www.ncbi.nlm.nih.gov/pmc/articles/PMC3790522/</a:t>
            </a:r>
            <a:r>
              <a:rPr lang="en-US" altLang="en-US" sz="1400" dirty="0"/>
              <a:t>. Accessed June 16, 2017.</a:t>
            </a:r>
          </a:p>
          <a:p>
            <a:pPr marL="171450" lvl="0" indent="-171450">
              <a:spcBef>
                <a:spcPts val="0"/>
              </a:spcBef>
              <a:defRPr/>
            </a:pPr>
            <a:r>
              <a:rPr lang="en-US" altLang="en-US" sz="1400" dirty="0" err="1"/>
              <a:t>Chassin</a:t>
            </a:r>
            <a:r>
              <a:rPr lang="en-US" altLang="en-US" sz="1400" dirty="0"/>
              <a:t> MR, Loeb JM. </a:t>
            </a:r>
            <a:r>
              <a:rPr lang="en-US" sz="1400" dirty="0"/>
              <a:t>The ongoing quality improvement journey: next stop, high reliability. </a:t>
            </a:r>
            <a:r>
              <a:rPr lang="en-US" altLang="en-US" sz="1400" dirty="0"/>
              <a:t>Health </a:t>
            </a:r>
            <a:r>
              <a:rPr lang="en-US" altLang="en-US" sz="1400" dirty="0" err="1"/>
              <a:t>Aff</a:t>
            </a:r>
            <a:r>
              <a:rPr lang="en-US" altLang="en-US" sz="1400" dirty="0"/>
              <a:t> (Millwood) 2011 Apr;30(4):559-68. </a:t>
            </a:r>
            <a:r>
              <a:rPr lang="en-US" altLang="en-US" sz="1400" dirty="0">
                <a:hlinkClick r:id="rId3"/>
              </a:rPr>
              <a:t>http://content.healthaffairs.org/content/30/4/559.long</a:t>
            </a:r>
            <a:r>
              <a:rPr lang="en-US" altLang="en-US" sz="1400" dirty="0"/>
              <a:t>. Accessed June 16, 2017.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Duval-</a:t>
            </a:r>
            <a:r>
              <a:rPr lang="en-US" sz="14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Arnould</a:t>
            </a:r>
            <a:r>
              <a:rPr lang="en-US" sz="14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J, Mathews SC, Weeks K, et al. Using the Opportunity Estimator tool to improve engagement in a quality and safety intervention. </a:t>
            </a:r>
            <a:r>
              <a:rPr lang="en-US" sz="14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Jt</a:t>
            </a:r>
            <a:r>
              <a:rPr lang="en-US" sz="14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</a:t>
            </a:r>
            <a:r>
              <a:rPr lang="en-US" sz="14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14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Qual</a:t>
            </a:r>
            <a:r>
              <a:rPr lang="en-US" sz="14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Patient </a:t>
            </a:r>
            <a:r>
              <a:rPr lang="en-US" sz="14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Saf</a:t>
            </a:r>
            <a:r>
              <a:rPr lang="en-US" sz="14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2012 Jan;38(1):41-7,1.</a:t>
            </a:r>
          </a:p>
          <a:p>
            <a:pPr marL="171450" lvl="0" indent="-171450">
              <a:spcBef>
                <a:spcPts val="0"/>
              </a:spcBef>
              <a:defRPr/>
            </a:pPr>
            <a:r>
              <a:rPr lang="en-US" sz="1400" dirty="0"/>
              <a:t>Maher L. Starting for Success. Partners In Care </a:t>
            </a:r>
            <a:r>
              <a:rPr lang="en-US" sz="1400" dirty="0" err="1"/>
              <a:t>Programme</a:t>
            </a:r>
            <a:r>
              <a:rPr lang="en-US" sz="1400" dirty="0"/>
              <a:t>: </a:t>
            </a:r>
            <a:r>
              <a:rPr lang="en-US" sz="1400" dirty="0" err="1"/>
              <a:t>Webcall</a:t>
            </a:r>
            <a:r>
              <a:rPr lang="en-US" sz="1400" dirty="0"/>
              <a:t> One. Health Quality &amp; Safety Commission New Zealand. Counties </a:t>
            </a:r>
            <a:r>
              <a:rPr lang="en-US" sz="1400" dirty="0" err="1"/>
              <a:t>Manukau</a:t>
            </a:r>
            <a:r>
              <a:rPr lang="en-US" sz="1400" dirty="0"/>
              <a:t> Health. 2013. </a:t>
            </a:r>
            <a:r>
              <a:rPr lang="en-US" sz="1400" dirty="0">
                <a:hlinkClick r:id="rId4"/>
              </a:rPr>
              <a:t>https://www.hqsc.govt.nz/assets/Consumer-Engagement/Partners-in-Care-Resource-page/Webex-1-starting-for-success-Oct-2013.ppt</a:t>
            </a:r>
            <a:r>
              <a:rPr lang="en-US" sz="1400" dirty="0"/>
              <a:t>. Accessed June 16, 2017.</a:t>
            </a:r>
          </a:p>
          <a:p>
            <a:pPr marL="171450" indent="-171450"/>
            <a:r>
              <a:rPr lang="en-US" sz="1400" dirty="0"/>
              <a:t>Maher L. Welcome to the Partners In Care </a:t>
            </a:r>
            <a:r>
              <a:rPr lang="en-US" sz="1400" dirty="0" err="1"/>
              <a:t>Webex</a:t>
            </a:r>
            <a:r>
              <a:rPr lang="en-US" sz="1400" dirty="0"/>
              <a:t> 6 – 3 October 2012. Health Quality &amp; Safety Commission New Zealand. NHS. </a:t>
            </a:r>
            <a:r>
              <a:rPr lang="en-US" sz="1400" dirty="0">
                <a:hlinkClick r:id="rId5"/>
              </a:rPr>
              <a:t>https://www.hqsc.govt.nz/assets/Consumer-Engagement/Partners-in-Care-Resource-page/Sharing-Partner-in-Care-Webex-6-Oct-2012.ppt</a:t>
            </a:r>
            <a:r>
              <a:rPr lang="en-US" sz="1400" dirty="0"/>
              <a:t>. Accessed June 16, 2017.</a:t>
            </a:r>
          </a:p>
          <a:p>
            <a:pPr marL="171450" indent="-171450"/>
            <a:r>
              <a:rPr lang="en-US" sz="1400" dirty="0" err="1"/>
              <a:t>Miake</a:t>
            </a:r>
            <a:r>
              <a:rPr lang="en-US" sz="1400" dirty="0"/>
              <a:t>-Lye IM, Hempel S, Ganz D, et al. Chapter 19. Preventing in-facility falls. In: Making Health Care Safer II: An Updated Critical Analysis of the Evidence for Patient Safety Practices. Rockville, MD: Agency for Healthcare Research and Quality; March 2013. </a:t>
            </a:r>
            <a:r>
              <a:rPr lang="en-US" sz="1400" dirty="0">
                <a:hlinkClick r:id="rId6"/>
              </a:rPr>
              <a:t>https://www.ncbi.nlm.nih.gov/books/NBK133389/</a:t>
            </a:r>
            <a:r>
              <a:rPr lang="en-US" sz="1400" dirty="0"/>
              <a:t>. Accessed June 15, 2017.</a:t>
            </a:r>
          </a:p>
          <a:p>
            <a:pPr marL="171450" indent="-171450"/>
            <a:r>
              <a:rPr lang="en-US" sz="1400" dirty="0"/>
              <a:t>Sexton JB. Engaging Leaders Webinar. 2010.</a:t>
            </a:r>
            <a:endParaRPr lang="en-US" sz="1400" kern="0" dirty="0">
              <a:solidFill>
                <a:sysClr val="windowText" lastClr="000000"/>
              </a:solidFill>
            </a:endParaRPr>
          </a:p>
          <a:p>
            <a:pPr marL="171450" indent="-171450"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Waters HR,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Korn</a:t>
            </a:r>
            <a:r>
              <a:rPr lang="en-US" sz="1400" kern="0" dirty="0">
                <a:solidFill>
                  <a:sysClr val="windowText" lastClr="000000"/>
                </a:solidFill>
              </a:rPr>
              <a:t> R Jr,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Colantuoni</a:t>
            </a:r>
            <a:r>
              <a:rPr lang="en-US" sz="1400" kern="0" dirty="0">
                <a:solidFill>
                  <a:sysClr val="windowText" lastClr="000000"/>
                </a:solidFill>
              </a:rPr>
              <a:t> E, et al. The business case for quality: economic analysis of the Michigan Keystone Patient Safety Program in ICUs. Am J Med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Qual</a:t>
            </a:r>
            <a:r>
              <a:rPr lang="en-US" sz="1400" kern="0" dirty="0">
                <a:solidFill>
                  <a:sysClr val="windowText" lastClr="000000"/>
                </a:solidFill>
              </a:rPr>
              <a:t> 2011 Sep-Oct;26(5):333-9.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167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dirty="0"/>
              <a:t>Compelling Reasons To Implement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Falls increase costs, which are associated with:</a:t>
            </a:r>
          </a:p>
          <a:p>
            <a:pPr lvl="1"/>
            <a:r>
              <a:rPr lang="en-US" dirty="0"/>
              <a:t>Increased length of stay.</a:t>
            </a:r>
          </a:p>
          <a:p>
            <a:pPr lvl="1"/>
            <a:r>
              <a:rPr lang="en-US" dirty="0"/>
              <a:t>Additional costs ($14,000 on average).</a:t>
            </a:r>
          </a:p>
          <a:p>
            <a:pPr lvl="1"/>
            <a:r>
              <a:rPr lang="en-US" dirty="0"/>
              <a:t>Higher rates of discharge to nursing homes.</a:t>
            </a:r>
          </a:p>
          <a:p>
            <a:r>
              <a:rPr lang="en-US" dirty="0"/>
              <a:t>Medicare won’t pay for </a:t>
            </a:r>
            <a:br>
              <a:rPr lang="en-US" dirty="0"/>
            </a:br>
            <a:r>
              <a:rPr lang="en-US" dirty="0"/>
              <a:t>increased costs due to injury </a:t>
            </a:r>
            <a:br>
              <a:rPr lang="en-US" dirty="0"/>
            </a:br>
            <a:r>
              <a:rPr lang="en-US" dirty="0"/>
              <a:t>from inpatient falls.</a:t>
            </a:r>
          </a:p>
          <a:p>
            <a:r>
              <a:rPr lang="en-US" dirty="0"/>
              <a:t>Falls harm patients.</a:t>
            </a:r>
          </a:p>
          <a:p>
            <a:pPr lvl="1"/>
            <a:r>
              <a:rPr lang="en-US" dirty="0"/>
              <a:t>30% to 51% of falls result in injury.</a:t>
            </a:r>
          </a:p>
          <a:p>
            <a:r>
              <a:rPr lang="en-US" dirty="0"/>
              <a:t>Many falls are preventable.</a:t>
            </a:r>
          </a:p>
        </p:txBody>
      </p:sp>
      <p:pic>
        <p:nvPicPr>
          <p:cNvPr id="7170" name="Picture 2" descr="Medical provider treating injured kn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3276600"/>
            <a:ext cx="1890351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6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dirty="0"/>
              <a:t>Compelling Reasons To Implement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Multicomponent fall prevention programs reduce falls.</a:t>
            </a:r>
          </a:p>
          <a:p>
            <a:pPr lvl="1"/>
            <a:r>
              <a:rPr lang="en-US" sz="3000" dirty="0"/>
              <a:t>Systematic reviews show that fall prevention programs result in statistically and clinically significant reductions in fall rates.</a:t>
            </a:r>
          </a:p>
          <a:p>
            <a:pPr lvl="1"/>
            <a:r>
              <a:rPr lang="en-US" sz="3000" dirty="0"/>
              <a:t>A 27% to 31% decrease in fall rates was found.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2700" indent="0">
              <a:buNone/>
            </a:pPr>
            <a:r>
              <a:rPr lang="en-US" sz="1700" dirty="0" err="1"/>
              <a:t>Miake</a:t>
            </a:r>
            <a:r>
              <a:rPr lang="en-US" sz="1700" dirty="0"/>
              <a:t>-Lye IM, Hempel S, Ganz D, et al., 2013</a:t>
            </a:r>
          </a:p>
        </p:txBody>
      </p:sp>
    </p:spTree>
    <p:extLst>
      <p:ext uri="{BB962C8B-B14F-4D97-AF65-F5344CB8AC3E}">
        <p14:creationId xmlns:p14="http://schemas.microsoft.com/office/powerpoint/2010/main" val="5270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</a:t>
            </a:r>
            <a:r>
              <a:rPr lang="en-US" dirty="0"/>
              <a:t>You Ready To Change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organizational members understand why change is needed? (Tool 1A)</a:t>
            </a:r>
          </a:p>
          <a:p>
            <a:r>
              <a:rPr lang="en-US" dirty="0" smtClean="0"/>
              <a:t>Is </a:t>
            </a:r>
            <a:r>
              <a:rPr lang="en-US" dirty="0"/>
              <a:t>there urgency to change? (Tool 1B)</a:t>
            </a:r>
          </a:p>
          <a:p>
            <a:r>
              <a:rPr lang="en-US" dirty="0"/>
              <a:t>Does senior leadership support this initiative? (Tools 1C, 1D)</a:t>
            </a:r>
          </a:p>
          <a:p>
            <a:r>
              <a:rPr lang="en-US" dirty="0"/>
              <a:t>Who will take ownership of this effort?</a:t>
            </a:r>
          </a:p>
          <a:p>
            <a:r>
              <a:rPr lang="en-US" dirty="0"/>
              <a:t>What resources are needed? (Tools 1E, 1F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Insight</a:t>
            </a:r>
          </a:p>
        </p:txBody>
      </p:sp>
      <p:pic>
        <p:nvPicPr>
          <p:cNvPr id="10" name="Picture 9" descr="Binocula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6579"/>
            <a:ext cx="838200" cy="7212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Value of Pre-Assessment Tools </a:t>
            </a:r>
          </a:p>
        </p:txBody>
      </p:sp>
    </p:spTree>
    <p:extLst>
      <p:ext uri="{BB962C8B-B14F-4D97-AF65-F5344CB8AC3E}">
        <p14:creationId xmlns:p14="http://schemas.microsoft.com/office/powerpoint/2010/main" val="14531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Implementation Training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Educate hospital leadership and Implementation Team on the Preventing Falls in Hospitals Toolkit to facilitate the change process in hospitals.</a:t>
            </a:r>
          </a:p>
          <a:p>
            <a:r>
              <a:rPr lang="en-US" dirty="0"/>
              <a:t>Develop hospital-specific action plans for implementing a Fall Prevention Program using the Toolkit.</a:t>
            </a:r>
          </a:p>
          <a:p>
            <a:r>
              <a:rPr lang="en-US" dirty="0"/>
              <a:t>Address specific challenges of preventing falls in your hospital.</a:t>
            </a:r>
          </a:p>
          <a:p>
            <a:r>
              <a:rPr lang="en-US" dirty="0"/>
              <a:t>Use and adapt the tools and resources to implement the Fall Prevention Program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Group Dynamics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Your Implementation Team Leader (or the designee) will present assessments of your hospital’s current procedures and policies.</a:t>
            </a:r>
          </a:p>
          <a:p>
            <a:r>
              <a:rPr lang="en-US" dirty="0"/>
              <a:t>Everyone here plays an important role.</a:t>
            </a:r>
          </a:p>
          <a:p>
            <a:pPr lvl="1"/>
            <a:r>
              <a:rPr lang="en-US" dirty="0"/>
              <a:t>We encourage everyone to participate in planning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2387136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atientSafetyPag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tientSafetyPage2+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6959</TotalTime>
  <Words>1955</Words>
  <Application>Microsoft Office PowerPoint</Application>
  <PresentationFormat>On-screen Show (4:3)</PresentationFormat>
  <Paragraphs>285</Paragraphs>
  <Slides>36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PatientSafetyPage1</vt:lpstr>
      <vt:lpstr>PatientSafetyPage2+</vt:lpstr>
      <vt:lpstr>Worksheet</vt:lpstr>
      <vt:lpstr>Preventing Falls  in Hospitals</vt:lpstr>
      <vt:lpstr>Ice Breaker</vt:lpstr>
      <vt:lpstr>Compelling Reasons To Implement Program</vt:lpstr>
      <vt:lpstr>Compelling Reasons To Implement Program</vt:lpstr>
      <vt:lpstr>Compelling Reasons To Implement Program</vt:lpstr>
      <vt:lpstr>Are You Ready To Change?</vt:lpstr>
      <vt:lpstr>Practice Insight</vt:lpstr>
      <vt:lpstr>Implementation Training Objectives</vt:lpstr>
      <vt:lpstr>Today’s Group Dynamics</vt:lpstr>
      <vt:lpstr>Today’s Group Dynamics</vt:lpstr>
      <vt:lpstr>Implementation Training</vt:lpstr>
      <vt:lpstr>Preventing Falls in Hospitals Toolkit</vt:lpstr>
      <vt:lpstr>Toolkit Approach</vt:lpstr>
      <vt:lpstr>Toolkit Approach</vt:lpstr>
      <vt:lpstr>Toolkit Approach</vt:lpstr>
      <vt:lpstr>Sustainment</vt:lpstr>
      <vt:lpstr>When Should We Worry About  Sustaining the Gains?</vt:lpstr>
      <vt:lpstr>Steps to Sustainability</vt:lpstr>
      <vt:lpstr>Sustaining Change</vt:lpstr>
      <vt:lpstr>High-Reliability Organizations</vt:lpstr>
      <vt:lpstr>Components of Sustainability</vt:lpstr>
      <vt:lpstr>Leadership Engagement</vt:lpstr>
      <vt:lpstr>Engage Leaders</vt:lpstr>
      <vt:lpstr>Engage Leaders</vt:lpstr>
      <vt:lpstr>Practice Insight</vt:lpstr>
      <vt:lpstr>Components of Sustainability</vt:lpstr>
      <vt:lpstr>Using Data for Continued Improvement</vt:lpstr>
      <vt:lpstr>Annotated Run Chart</vt:lpstr>
      <vt:lpstr>Components of Sustainability</vt:lpstr>
      <vt:lpstr>Sustainable Collaboration</vt:lpstr>
      <vt:lpstr>Sustainable Collaboration</vt:lpstr>
      <vt:lpstr>Components of Sustainability</vt:lpstr>
      <vt:lpstr>Resource Needs Assessment </vt:lpstr>
      <vt:lpstr>Resource Needs Assessment Results</vt:lpstr>
      <vt:lpstr>Team Charge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Falls in Hospitals</dc:title>
  <dc:subject>PowerPoint Presentation</dc:subject>
  <dc:creator>HHS, AHRQ</dc:creator>
  <cp:keywords>Fall, Prevention; Prevention, Program; Implement, Fall, Prevention; Fall, Prevention, Program; AHRQ; HHS; </cp:keywords>
  <cp:lastModifiedBy>Doreen Bonnett</cp:lastModifiedBy>
  <cp:revision>392</cp:revision>
  <cp:lastPrinted>2014-11-06T18:08:53Z</cp:lastPrinted>
  <dcterms:created xsi:type="dcterms:W3CDTF">2014-06-17T23:27:54Z</dcterms:created>
  <dcterms:modified xsi:type="dcterms:W3CDTF">2017-08-24T18:17:34Z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