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07" r:id="rId3"/>
    <p:sldId id="308" r:id="rId4"/>
    <p:sldId id="306" r:id="rId5"/>
    <p:sldId id="282" r:id="rId6"/>
    <p:sldId id="304" r:id="rId7"/>
    <p:sldId id="310" r:id="rId8"/>
    <p:sldId id="289" r:id="rId9"/>
    <p:sldId id="292" r:id="rId10"/>
    <p:sldId id="321" r:id="rId11"/>
    <p:sldId id="311" r:id="rId12"/>
    <p:sldId id="312" r:id="rId13"/>
    <p:sldId id="322" r:id="rId14"/>
    <p:sldId id="326" r:id="rId15"/>
    <p:sldId id="323" r:id="rId16"/>
    <p:sldId id="278" r:id="rId17"/>
    <p:sldId id="313" r:id="rId18"/>
    <p:sldId id="279" r:id="rId19"/>
    <p:sldId id="314" r:id="rId20"/>
    <p:sldId id="319" r:id="rId21"/>
    <p:sldId id="320" r:id="rId22"/>
    <p:sldId id="315" r:id="rId23"/>
    <p:sldId id="316" r:id="rId24"/>
    <p:sldId id="263" r:id="rId25"/>
    <p:sldId id="325" r:id="rId26"/>
    <p:sldId id="317" r:id="rId27"/>
    <p:sldId id="264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 Conner" initials="DC" lastIdx="1" clrIdx="0"/>
  <p:cmAuthor id="1" name="Julia Wittner" initials="JW" lastIdx="4" clrIdx="1">
    <p:extLst/>
  </p:cmAuthor>
  <p:cmAuthor id="2" name="Julia Wittner" initials="JW [2]" lastIdx="1" clrIdx="2">
    <p:extLst/>
  </p:cmAuthor>
  <p:cmAuthor id="3" name="Julia Wittner" initials="JW [3]" lastIdx="1" clrIdx="3">
    <p:extLst/>
  </p:cmAuthor>
  <p:cmAuthor id="4" name="Julia Wittner" initials="JW [4]" lastIdx="1" clrIdx="4">
    <p:extLst/>
  </p:cmAuthor>
  <p:cmAuthor id="5" name="Julia Wittner" initials="JW [5]" lastIdx="1" clrIdx="5">
    <p:extLst/>
  </p:cmAuthor>
  <p:cmAuthor id="6" name="Julia Wittner" initials="JW [6]" lastIdx="1" clrIdx="6">
    <p:extLst/>
  </p:cmAuthor>
  <p:cmAuthor id="7" name="Julia Wittner" initials="JW [7]" lastIdx="1" clrIdx="7">
    <p:extLst/>
  </p:cmAuthor>
  <p:cmAuthor id="8" name="Julia Wittner" initials="JW [8]" lastIdx="1" clrIdx="8">
    <p:extLst/>
  </p:cmAuthor>
  <p:cmAuthor id="9" name="Julia Wittner" initials="JW [9]" lastIdx="1" clrIdx="9">
    <p:extLst/>
  </p:cmAuthor>
  <p:cmAuthor id="10" name="Julia Wittner" initials="JW [10]" lastIdx="1" clrIdx="10">
    <p:extLst/>
  </p:cmAuthor>
  <p:cmAuthor id="11" name="Julia Wittner" initials="JW [11]" lastIdx="1" clrIdx="11">
    <p:extLst/>
  </p:cmAuthor>
  <p:cmAuthor id="12" name="Doreen Bonnett" initials="DMB" lastIdx="13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C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0498" autoAdjust="0"/>
  </p:normalViewPr>
  <p:slideViewPr>
    <p:cSldViewPr>
      <p:cViewPr varScale="1">
        <p:scale>
          <a:sx n="90" d="100"/>
          <a:sy n="90" d="100"/>
        </p:scale>
        <p:origin x="-10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78A1-0734-45B6-A0E4-A25F8E4D6CAE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E541-23C3-4C54-9488-848E86363E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4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EF15-9B80-49AF-B8BE-A8DAF355291F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0AD6D-9C46-4A11-8469-99EBD52B7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4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9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9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8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30A2-1B60-4378-ABB8-015AEF73E85A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079-D25B-49C1-BA12-5D5D0F8A3082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67-1758-4272-A1DE-FE2953B0897D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9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F49C-BF09-4AE8-BCA5-D9E99C28FD91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D857-8CAE-49B6-8FA0-570AD19F2E3C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38F-5D25-42B7-8DF8-65D71FF672BC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0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68C3-3A29-40BB-9602-4045AD409F0F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98CA-2947-4E90-93D2-5F95ABEAF260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4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975-F176-48EE-AE94-5F08C8EA001D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B64D-F75E-4296-B515-553C2F0D67DE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4774-A0F1-4C5F-85CD-522253634B5E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E0A7-9F3D-4F0A-8C0A-ACB305C5F2CE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5685-7142-4882-9D0D-CA9804435BDB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D573-A371-4EDB-9CAB-747143C8896C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D8F-6E70-4066-947C-C7DBAB538CFD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A494-D24A-4499-96F9-93B72AA4D622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5CEC-459D-4B67-8F75-AC2D4797F038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98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8182-870D-4DDA-B4A9-3A2AF825E097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0E09-1007-431F-A551-90FCA53BD27E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34E6-6C60-4953-9C71-E856BD051D27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5BBB-262B-4C25-9FA3-A1D580030F49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E4B0-FF7C-436A-A8ED-B74F0C41EBC7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22847"/>
            <a:ext cx="9144000" cy="84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5"/>
          <a:stretch/>
        </p:blipFill>
        <p:spPr>
          <a:xfrm>
            <a:off x="0" y="0"/>
            <a:ext cx="9144000" cy="1792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224"/>
            <a:ext cx="8229600" cy="423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C3A4393-99EA-4A65-85EA-8EFA683AC288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5"/>
          <a:stretch/>
        </p:blipFill>
        <p:spPr>
          <a:xfrm>
            <a:off x="0" y="-1"/>
            <a:ext cx="9144000" cy="889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797A6D-03AD-4DF4-81EC-CBFF89AA8A7B}" type="datetime1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272" y="64556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150"/>
          <a:stretch/>
        </p:blipFill>
        <p:spPr>
          <a:xfrm>
            <a:off x="6492240" y="6456784"/>
            <a:ext cx="2651760" cy="40177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46941" y="64567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</a:t>
            </a:r>
            <a:r>
              <a:rPr lang="en-US" dirty="0"/>
              <a:t>Manage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ADD Hospital Name Here</a:t>
            </a:r>
          </a:p>
          <a:p>
            <a:r>
              <a:rPr lang="en-US" dirty="0"/>
              <a:t>Module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the Fall Prevention Program with quality improvement.</a:t>
            </a:r>
          </a:p>
          <a:p>
            <a:pPr lvl="1"/>
            <a:r>
              <a:rPr lang="en-US" dirty="0" smtClean="0"/>
              <a:t>This information helps you define resources your hospital has for quality improvement.</a:t>
            </a:r>
          </a:p>
          <a:p>
            <a:r>
              <a:rPr lang="en-US" dirty="0" smtClean="0"/>
              <a:t>Plan, Do, Study, Act (PDSA) is one systematic approach to analysis and implementation.</a:t>
            </a:r>
            <a:endParaRPr lang="en-US" dirty="0"/>
          </a:p>
        </p:txBody>
      </p:sp>
      <p:pic>
        <p:nvPicPr>
          <p:cNvPr id="8" name="Picture 1" descr="Magnifying glass over a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600" y="19812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20233" y="1981200"/>
            <a:ext cx="1371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2B</a:t>
            </a:r>
          </a:p>
        </p:txBody>
      </p:sp>
      <p:pic>
        <p:nvPicPr>
          <p:cNvPr id="10" name="Picture 1" descr="Magnifying glass over a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945" y="4488438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62700" y="4505255"/>
            <a:ext cx="1447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 21</a:t>
            </a:r>
          </a:p>
        </p:txBody>
      </p:sp>
      <p:pic>
        <p:nvPicPr>
          <p:cNvPr id="5" name="Picture 4" descr="Doctors looking at a laptop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24" y="4549249"/>
            <a:ext cx="2891109" cy="192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2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Process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8674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Your Implementation Team Leader has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filled out many assessment forms already.</a:t>
            </a:r>
          </a:p>
          <a:p>
            <a:r>
              <a:rPr lang="en-US" sz="2800" dirty="0" smtClean="0"/>
              <a:t>We’ll be working to find </a:t>
            </a:r>
            <a:br>
              <a:rPr lang="en-US" sz="2800" dirty="0" smtClean="0"/>
            </a:br>
            <a:r>
              <a:rPr lang="en-US" sz="2800" dirty="0" smtClean="0"/>
              <a:t>solutions for positive change.</a:t>
            </a:r>
          </a:p>
          <a:p>
            <a:r>
              <a:rPr lang="en-US" sz="2800" dirty="0" smtClean="0"/>
              <a:t>Let’s hear from your </a:t>
            </a:r>
            <a:br>
              <a:rPr lang="en-US" sz="2800" dirty="0" smtClean="0"/>
            </a:br>
            <a:r>
              <a:rPr lang="en-US" sz="2800" dirty="0" smtClean="0"/>
              <a:t>Implementation Team Leader </a:t>
            </a:r>
            <a:br>
              <a:rPr lang="en-US" sz="2800" dirty="0" smtClean="0"/>
            </a:br>
            <a:r>
              <a:rPr lang="en-US" sz="2800" dirty="0" smtClean="0"/>
              <a:t>now about your hospital’s </a:t>
            </a:r>
            <a:br>
              <a:rPr lang="en-US" sz="2800" dirty="0" smtClean="0"/>
            </a:br>
            <a:r>
              <a:rPr lang="en-US" sz="2800" dirty="0" smtClean="0"/>
              <a:t>QI program and how to </a:t>
            </a:r>
            <a:br>
              <a:rPr lang="en-US" sz="2800" dirty="0" smtClean="0"/>
            </a:br>
            <a:r>
              <a:rPr lang="en-US" sz="2800" dirty="0" smtClean="0"/>
              <a:t>link with QI.</a:t>
            </a:r>
          </a:p>
        </p:txBody>
      </p:sp>
      <p:pic>
        <p:nvPicPr>
          <p:cNvPr id="5" name="Picture 4" descr="A nurse offering a docum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2438400" cy="3656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Assess Current Prevention Processes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process mapping to examine </a:t>
            </a:r>
            <a:br>
              <a:rPr lang="en-US" smtClean="0"/>
            </a:br>
            <a:r>
              <a:rPr lang="en-US" smtClean="0"/>
              <a:t>key processes on selected units.</a:t>
            </a:r>
          </a:p>
          <a:p>
            <a:r>
              <a:rPr lang="en-US" smtClean="0"/>
              <a:t>Analyze the process maps.</a:t>
            </a:r>
          </a:p>
          <a:p>
            <a:pPr lvl="1"/>
            <a:r>
              <a:rPr lang="en-US" smtClean="0"/>
              <a:t>Do your processes incorporate best practices? (See Module 3.)</a:t>
            </a:r>
          </a:p>
          <a:p>
            <a:pPr lvl="1"/>
            <a:r>
              <a:rPr lang="en-US" smtClean="0"/>
              <a:t>Which practices need changing? </a:t>
            </a:r>
          </a:p>
          <a:p>
            <a:pPr lvl="1"/>
            <a:r>
              <a:rPr lang="en-US" smtClean="0"/>
              <a:t>How should processes be changed to build in the new practices? </a:t>
            </a:r>
            <a:endParaRPr lang="en-US" dirty="0"/>
          </a:p>
        </p:txBody>
      </p:sp>
      <p:pic>
        <p:nvPicPr>
          <p:cNvPr id="5" name="Picture 1" descr="Magnifying glass over a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406" y="1702494"/>
            <a:ext cx="57162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73351" y="1700960"/>
            <a:ext cx="1219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Map Example 1</a:t>
            </a:r>
            <a:endParaRPr lang="en-US" dirty="0"/>
          </a:p>
        </p:txBody>
      </p:sp>
      <p:pic>
        <p:nvPicPr>
          <p:cNvPr id="10" name="Picture 9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8" y="96579"/>
            <a:ext cx="838200" cy="721241"/>
          </a:xfrm>
          <a:prstGeom prst="rect">
            <a:avLst/>
          </a:prstGeom>
        </p:spPr>
      </p:pic>
      <p:pic>
        <p:nvPicPr>
          <p:cNvPr id="3" name="Picture 2" descr="Initial Patient Assessment flow char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047751"/>
            <a:ext cx="6557963" cy="5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Map Example 2</a:t>
            </a:r>
            <a:endParaRPr lang="en-US" dirty="0"/>
          </a:p>
        </p:txBody>
      </p:sp>
      <p:pic>
        <p:nvPicPr>
          <p:cNvPr id="5" name="Picture 4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579"/>
            <a:ext cx="838200" cy="721241"/>
          </a:xfrm>
          <a:prstGeom prst="rect">
            <a:avLst/>
          </a:prstGeom>
        </p:spPr>
      </p:pic>
      <p:pic>
        <p:nvPicPr>
          <p:cNvPr id="7" name="Content Placeholder 6" descr="Process map flow chart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821" y="1371600"/>
            <a:ext cx="8090357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 Analysis</a:t>
            </a:r>
            <a:endParaRPr lang="en-US" dirty="0"/>
          </a:p>
        </p:txBody>
      </p:sp>
      <p:pic>
        <p:nvPicPr>
          <p:cNvPr id="13315" name="Picture 3" descr="Tool 2C pag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2" y="987552"/>
            <a:ext cx="3877056" cy="51385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 descr="Tool 2C p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701">
            <a:off x="1858146" y="2020399"/>
            <a:ext cx="2985922" cy="39221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Magnifying glass over a 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006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4800600"/>
            <a:ext cx="1143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 Analysis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754563"/>
          </a:xfrm>
        </p:spPr>
        <p:txBody>
          <a:bodyPr/>
          <a:lstStyle/>
          <a:p>
            <a:r>
              <a:rPr lang="en-US" dirty="0" smtClean="0"/>
              <a:t>Let’s hear from the Team members who completed the process analysis.</a:t>
            </a:r>
          </a:p>
          <a:p>
            <a:pPr lvl="1"/>
            <a:r>
              <a:rPr lang="en-US" dirty="0" smtClean="0"/>
              <a:t>Share process analysis from the unit.</a:t>
            </a:r>
          </a:p>
          <a:p>
            <a:pPr lvl="1"/>
            <a:r>
              <a:rPr lang="en-US" dirty="0" smtClean="0"/>
              <a:t>Point out key processes being used.</a:t>
            </a:r>
            <a:endParaRPr lang="en-US" dirty="0"/>
          </a:p>
        </p:txBody>
      </p:sp>
      <p:grpSp>
        <p:nvGrpSpPr>
          <p:cNvPr id="7" name="Group 6" descr="Two doctors"/>
          <p:cNvGrpSpPr/>
          <p:nvPr/>
        </p:nvGrpSpPr>
        <p:grpSpPr>
          <a:xfrm>
            <a:off x="1612004" y="3383280"/>
            <a:ext cx="5919992" cy="3017520"/>
            <a:chOff x="1752600" y="3383280"/>
            <a:chExt cx="5919992" cy="3017520"/>
          </a:xfrm>
          <a:effectLst/>
        </p:grpSpPr>
        <p:pic>
          <p:nvPicPr>
            <p:cNvPr id="5" name="Picture 4" descr="Female docto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83280"/>
              <a:ext cx="3017520" cy="3017520"/>
            </a:xfrm>
            <a:prstGeom prst="rect">
              <a:avLst/>
            </a:prstGeom>
            <a:ln w="127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Male docto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120" y="3383280"/>
              <a:ext cx="2902472" cy="3017520"/>
            </a:xfrm>
            <a:prstGeom prst="rect">
              <a:avLst/>
            </a:prstGeom>
            <a:ln w="127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8770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Fall Prevention Policies/Practices</a:t>
            </a:r>
            <a:endParaRPr lang="en-US" sz="3200" dirty="0"/>
          </a:p>
        </p:txBody>
      </p:sp>
      <p:pic>
        <p:nvPicPr>
          <p:cNvPr id="14339" name="Picture 3" descr="Tool 2D p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09" y="2514600"/>
            <a:ext cx="4456891" cy="34344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Tool 2D pag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4891318" cy="37856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Magnifying glass over a 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5626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5562600"/>
            <a:ext cx="129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Current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Implementation Team Leader identified the policies in place and areas for improvement.</a:t>
            </a:r>
          </a:p>
          <a:p>
            <a:r>
              <a:rPr lang="en-US" dirty="0" smtClean="0"/>
              <a:t>You’ll want to address these areas in the Action Plan.</a:t>
            </a:r>
          </a:p>
          <a:p>
            <a:r>
              <a:rPr lang="en-US" dirty="0" smtClean="0"/>
              <a:t>Then, we will compare this assessment with best practices in Module 3.</a:t>
            </a:r>
          </a:p>
          <a:p>
            <a:pPr lvl="1"/>
            <a:r>
              <a:rPr lang="en-US" dirty="0" smtClean="0"/>
              <a:t>A group you designate may opt to do further </a:t>
            </a:r>
            <a:br>
              <a:rPr lang="en-US" dirty="0" smtClean="0"/>
            </a:br>
            <a:r>
              <a:rPr lang="en-US" dirty="0" smtClean="0"/>
              <a:t>fine tuning at a later time.</a:t>
            </a:r>
          </a:p>
          <a:p>
            <a:pPr lvl="1"/>
            <a:r>
              <a:rPr lang="en-US" dirty="0" smtClean="0"/>
              <a:t>Let’s look at the completed Tool 2D 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9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Fall Knowledge Test</a:t>
            </a:r>
            <a:endParaRPr lang="en-US" sz="4000" dirty="0"/>
          </a:p>
        </p:txBody>
      </p:sp>
      <p:pic>
        <p:nvPicPr>
          <p:cNvPr id="15362" name="Picture 2" descr="Tool 2E pag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48" y="987552"/>
            <a:ext cx="3051481" cy="40050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Tool 2E p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47">
            <a:off x="5461892" y="2059324"/>
            <a:ext cx="3048000" cy="39870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ool 2E pag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439">
            <a:off x="3185826" y="1321056"/>
            <a:ext cx="3009196" cy="39869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Magnifying glass over a 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867400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5867400"/>
            <a:ext cx="1219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Change Process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Change process strategies can be applied to other quality improvement efforts: </a:t>
            </a:r>
          </a:p>
          <a:p>
            <a:pPr lvl="1"/>
            <a:r>
              <a:rPr lang="en-US" dirty="0" smtClean="0"/>
              <a:t>Hospital-acquired pressure injuries</a:t>
            </a:r>
          </a:p>
          <a:p>
            <a:pPr lvl="1"/>
            <a:r>
              <a:rPr lang="en-US" dirty="0" smtClean="0"/>
              <a:t>Catheter-associated urinary tract infections </a:t>
            </a:r>
          </a:p>
          <a:p>
            <a:pPr lvl="1"/>
            <a:r>
              <a:rPr lang="en-US" dirty="0" smtClean="0"/>
              <a:t>Deep vein thrombosis or pulmonary embolism following knee and/or hip replacement</a:t>
            </a:r>
          </a:p>
          <a:p>
            <a:pPr lvl="1"/>
            <a:r>
              <a:rPr lang="en-US" dirty="0" smtClean="0"/>
              <a:t>Blood incompatibility</a:t>
            </a:r>
          </a:p>
        </p:txBody>
      </p:sp>
      <p:pic>
        <p:nvPicPr>
          <p:cNvPr id="10" name="Content Placeholder 9" descr="Picture of puzzle with Manage Change piece highlighted.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600200"/>
            <a:ext cx="2655231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Knowledge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 will administer Tool 2E?</a:t>
            </a:r>
          </a:p>
          <a:p>
            <a:r>
              <a:rPr lang="en-US" smtClean="0"/>
              <a:t>How will it be administered?</a:t>
            </a:r>
          </a:p>
          <a:p>
            <a:r>
              <a:rPr lang="en-US" smtClean="0"/>
              <a:t>Who will be in charge of assessing the results? </a:t>
            </a:r>
            <a:endParaRPr lang="en-US" dirty="0"/>
          </a:p>
        </p:txBody>
      </p:sp>
      <p:pic>
        <p:nvPicPr>
          <p:cNvPr id="5" name="Picture 4" descr="Patients filling out form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3566160"/>
            <a:ext cx="4023360" cy="2682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implementation Action Plan for change should address the following:</a:t>
            </a:r>
          </a:p>
          <a:p>
            <a:pPr lvl="1"/>
            <a:r>
              <a:rPr lang="en-US" dirty="0" smtClean="0"/>
              <a:t>Membership and operation of the Implementation Team</a:t>
            </a:r>
          </a:p>
          <a:p>
            <a:pPr lvl="1"/>
            <a:r>
              <a:rPr lang="en-US" dirty="0" smtClean="0"/>
              <a:t>Standards of care and practices to be met</a:t>
            </a:r>
          </a:p>
          <a:p>
            <a:pPr lvl="1"/>
            <a:r>
              <a:rPr lang="en-US" dirty="0" smtClean="0"/>
              <a:t>How gaps in staff education and competency will be addressed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Action Plan also addresses:</a:t>
            </a:r>
          </a:p>
          <a:p>
            <a:pPr lvl="1"/>
            <a:r>
              <a:rPr lang="en-US" smtClean="0"/>
              <a:t>Plans for rolling out new standards and practices, where needed</a:t>
            </a:r>
          </a:p>
          <a:p>
            <a:pPr lvl="1"/>
            <a:r>
              <a:rPr lang="en-US" smtClean="0"/>
              <a:t>Staff accountable for monitoring the implementation</a:t>
            </a:r>
          </a:p>
          <a:p>
            <a:pPr lvl="1"/>
            <a:r>
              <a:rPr lang="en-US" smtClean="0"/>
              <a:t>How changes in performance will be assessed</a:t>
            </a:r>
          </a:p>
          <a:p>
            <a:pPr lvl="1"/>
            <a:r>
              <a:rPr lang="en-US" smtClean="0"/>
              <a:t>How this effort will be sustained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pic>
        <p:nvPicPr>
          <p:cNvPr id="9" name="Picture 1" descr="Magnifying glass over a boo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005840"/>
            <a:ext cx="590550" cy="495300"/>
          </a:xfrm>
        </p:spPr>
      </p:pic>
      <p:sp>
        <p:nvSpPr>
          <p:cNvPr id="10" name="TextBox 9"/>
          <p:cNvSpPr txBox="1"/>
          <p:nvPr/>
        </p:nvSpPr>
        <p:spPr>
          <a:xfrm>
            <a:off x="1725891" y="993585"/>
            <a:ext cx="1143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2F</a:t>
            </a:r>
          </a:p>
        </p:txBody>
      </p:sp>
      <p:graphicFrame>
        <p:nvGraphicFramePr>
          <p:cNvPr id="11" name="Table 10" descr="Action plan time t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4693"/>
              </p:ext>
            </p:extLst>
          </p:nvPr>
        </p:nvGraphicFramePr>
        <p:xfrm>
          <a:off x="365840" y="1524000"/>
          <a:ext cx="8412480" cy="46863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310640"/>
                <a:gridCol w="3505200"/>
                <a:gridCol w="1981200"/>
                <a:gridCol w="161544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Interventions/Tasks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 To Complete Task and Tools To Use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Members Responsible for Task Completion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Date for Task Completion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7013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current state of fall prevention practices in this organization.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strengths and weaknesses using process mapping and gap analysis. Tool 2C and Tool 2D.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leader, RNs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 the current state of staff knowledge about fall prevention. Tool 2E.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department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target goals for improvement.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8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the set of prevention practices to be used in redesigned system.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how comprehensive universal fall precautions should be performed.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Decide which scale or questions will be used for performing fall risk factor assessment.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Decide which fall prevention activities should be in your program.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staff members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 roles and responsibilities for implementing the redesigned fall prevention practices.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who will complete the fall risk factor assessment on admission. Tool 4A.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unit champions.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how prevention work will be organized at the unit level, such as paths of communication and lines of oversight.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the redesigned set into practice.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Engage staff and get them excited about the changes needed.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leader, unit staff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test the new practices.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20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 fall rates and practices.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how incidence data on fall rates and fall prevention care processes will be collected. Tools 5A and 5B.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quarterly reviews of data.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start, ongoing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0" y="6217920"/>
            <a:ext cx="8412560" cy="3970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Reference: </a:t>
            </a:r>
            <a:r>
              <a:rPr lang="en-US" sz="1100" dirty="0" smtClean="0"/>
              <a:t>Adapted from material produced by </a:t>
            </a:r>
            <a:r>
              <a:rPr lang="en-US" sz="1100" dirty="0" err="1" smtClean="0"/>
              <a:t>MassPro</a:t>
            </a:r>
            <a:r>
              <a:rPr lang="en-US" sz="1100" dirty="0" smtClean="0"/>
              <a:t>, a participant in the Centers for Medicare &amp; Medicaid Services Quality Improvement Organization Program.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6777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Action Plan Example – Key Intervention 1</a:t>
            </a:r>
            <a:endParaRPr lang="en-US" sz="3200" dirty="0"/>
          </a:p>
        </p:txBody>
      </p:sp>
      <p:graphicFrame>
        <p:nvGraphicFramePr>
          <p:cNvPr id="6" name="Content Placeholder 5" descr="Key intervention checklis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720932"/>
              </p:ext>
            </p:extLst>
          </p:nvPr>
        </p:nvGraphicFramePr>
        <p:xfrm>
          <a:off x="457200" y="1371600"/>
          <a:ext cx="8229601" cy="4846320"/>
        </p:xfrm>
        <a:graphic>
          <a:graphicData uri="http://schemas.openxmlformats.org/drawingml/2006/table">
            <a:tbl>
              <a:tblPr firstRow="1" firstCol="1">
                <a:tableStyleId>{5A111915-BE36-4E01-A7E5-04B1672EAD32}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118542676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34351742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4036925833"/>
                    </a:ext>
                  </a:extLst>
                </a:gridCol>
                <a:gridCol w="1337188">
                  <a:extLst>
                    <a:ext uri="{9D8B030D-6E8A-4147-A177-3AD203B41FA5}">
                      <a16:colId xmlns="" xmlns:a16="http://schemas.microsoft.com/office/drawing/2014/main" val="3523914276"/>
                    </a:ext>
                  </a:extLst>
                </a:gridCol>
                <a:gridCol w="796413">
                  <a:extLst>
                    <a:ext uri="{9D8B030D-6E8A-4147-A177-3AD203B41FA5}">
                      <a16:colId xmlns="" xmlns:a16="http://schemas.microsoft.com/office/drawing/2014/main" val="2050470568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Key Tasks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Steps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Complete Task and Tools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Use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Person Responsible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Target Date for Task Completion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Date Completed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571001"/>
                  </a:ext>
                </a:extLst>
              </a:tr>
              <a:tr h="20828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Analyze Readiness for Change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Tool 1E Resource Needs Assessment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Mary and Jack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April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√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1775959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Tool 2A Interdisciplinary Team Assessment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Mary and Jackie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April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√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6636579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Tool 2B Quality Improvement Process Assessment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Susan and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Jack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April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√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3924117"/>
                  </a:ext>
                </a:extLst>
              </a:tr>
              <a:tr h="20828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Analyze Current Fall Prevention Practices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Identify strengths and weaknesses using process mapping and gap analysis. Tool 2C and Tool 2D.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Susan and Cathy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April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√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9129038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Tool 4C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Assess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Staff Education and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Training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Peggy and Jim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April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√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7186723"/>
                  </a:ext>
                </a:extLst>
              </a:tr>
              <a:tr h="208280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Determine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How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Risk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Is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Identified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Present R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, Y, G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definitions and get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Team buy-in.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Team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June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√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2631718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Get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Team buy-in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on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who does risk assessment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and when (Nursing/4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hours).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Team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June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√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545126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Define levels of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independence.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Team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September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2259258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Determine how to communicate independence level when patient is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Green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i.e., wheelchair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or standing level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).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Team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September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085090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Determine how to communicate if patient can be in room alone in wheelchair when Red/High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risk.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Team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September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240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502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Oval 8" descr="Table text circled"/>
          <p:cNvSpPr/>
          <p:nvPr/>
        </p:nvSpPr>
        <p:spPr>
          <a:xfrm>
            <a:off x="213519" y="1828800"/>
            <a:ext cx="1512372" cy="99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6263640"/>
            <a:ext cx="8412560" cy="3970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Reference: </a:t>
            </a:r>
            <a:r>
              <a:rPr lang="en-US" sz="1100" dirty="0" smtClean="0"/>
              <a:t>Adapted from material produced by </a:t>
            </a:r>
            <a:r>
              <a:rPr lang="en-US" sz="1100" dirty="0" err="1" smtClean="0"/>
              <a:t>MassPro</a:t>
            </a:r>
            <a:r>
              <a:rPr lang="en-US" sz="1100" dirty="0" smtClean="0"/>
              <a:t>, a participant in the Centers for Medicare &amp; Medicaid Services Quality Improvement Organization Program.</a:t>
            </a:r>
            <a:endParaRPr lang="en-US" sz="1100" b="1" dirty="0"/>
          </a:p>
        </p:txBody>
      </p:sp>
      <p:graphicFrame>
        <p:nvGraphicFramePr>
          <p:cNvPr id="15" name="Table 14" descr="Action plan time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6407"/>
              </p:ext>
            </p:extLst>
          </p:nvPr>
        </p:nvGraphicFramePr>
        <p:xfrm>
          <a:off x="365840" y="1524000"/>
          <a:ext cx="8412480" cy="46863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310640"/>
                <a:gridCol w="3505200"/>
                <a:gridCol w="1981200"/>
                <a:gridCol w="161544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Interventions/Tasks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 To Complete Task and Tools To Use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Members Responsible for Task Completion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Date for Task Completion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7013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current state of fall prevention practices in this organization.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strengths and weaknesses using process mapping and gap analysis. Tool 2C and Tool 2D.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leader, RNs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 the current state of staff knowledge about fall prevention. Tool 2E.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department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target goals for improvement.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8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the set of prevention practices to be used in redesigned system.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how comprehensive universal fall precautions should be performed.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Decide which scale or questions will be used for performing fall risk factor assessment.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Decide which fall prevention activities should be in your program.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staff members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 roles and responsibilities for implementing the redesigned fall prevention practices.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who will complete the fall risk factor assessment on admission. Tool 4A.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unit champions.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how prevention work will be organized at the unit level, such as paths of communication and lines of oversight.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team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the redesigned set into practice.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Engage staff and get them excited about the changes needed.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leader, unit staff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12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test the new practices.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20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227013" marR="0" lvl="0" indent="-227013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 fall rates and practices.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how incidence data on fall rates and fall prevention care processes will be collected. Tools 5A and 5B.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quarterly reviews of data.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 department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6 weeks from initiative start, ongoing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" marB="914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Picture 1" descr="Magnifying glass over a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005840"/>
            <a:ext cx="590550" cy="495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5891" y="993585"/>
            <a:ext cx="1143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2F</a:t>
            </a:r>
          </a:p>
        </p:txBody>
      </p:sp>
    </p:spTree>
    <p:extLst>
      <p:ext uri="{BB962C8B-B14F-4D97-AF65-F5344CB8AC3E}">
        <p14:creationId xmlns:p14="http://schemas.microsoft.com/office/powerpoint/2010/main" val="17677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Change Checklist</a:t>
            </a:r>
            <a:endParaRPr lang="en-US" dirty="0"/>
          </a:p>
        </p:txBody>
      </p:sp>
      <p:pic>
        <p:nvPicPr>
          <p:cNvPr id="15" name="Picture 1" descr="Magnifying glass over a boo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097280"/>
            <a:ext cx="590550" cy="495300"/>
          </a:xfrm>
        </p:spPr>
      </p:pic>
      <p:sp>
        <p:nvSpPr>
          <p:cNvPr id="16" name="TextBox 15"/>
          <p:cNvSpPr txBox="1"/>
          <p:nvPr/>
        </p:nvSpPr>
        <p:spPr>
          <a:xfrm>
            <a:off x="1981200" y="1097280"/>
            <a:ext cx="1143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2G</a:t>
            </a:r>
          </a:p>
        </p:txBody>
      </p:sp>
      <p:graphicFrame>
        <p:nvGraphicFramePr>
          <p:cNvPr id="18" name="Table 17" descr="Implementation checklis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03011"/>
              </p:ext>
            </p:extLst>
          </p:nvPr>
        </p:nvGraphicFramePr>
        <p:xfrm>
          <a:off x="457200" y="1752600"/>
          <a:ext cx="8229600" cy="44094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6744980"/>
                <a:gridCol w="1484620"/>
              </a:tblGrid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Team composition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Team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 identified and in place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Members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necessary expertise/role identified and invited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Linkage to senior leadership defined and established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startup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Team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agenda and charge clearly stated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Necessary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resources in place for team to get started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Current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fall prevention practice and knowledge assessed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Current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and policies systematically examined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  <a:tr h="174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Challenges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good practice identified at organization and unit levels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8890" marB="889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3025" marR="73025" marT="8890" marB="889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199" y="6217920"/>
            <a:ext cx="48006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Reference:</a:t>
            </a:r>
            <a:r>
              <a:rPr lang="en-US" sz="1400" dirty="0" smtClean="0">
                <a:cs typeface="Arial" panose="020B0604020202020204" pitchFamily="34" charset="0"/>
              </a:rPr>
              <a:t> Developed by Falls Toolkit Research Team.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Identify actions needed to improve organizational readiness. </a:t>
            </a:r>
          </a:p>
          <a:p>
            <a:r>
              <a:rPr lang="en-US" dirty="0" smtClean="0"/>
              <a:t>Maximize the possibility of successful implementation by addressing these questions: </a:t>
            </a:r>
          </a:p>
          <a:p>
            <a:pPr lvl="1"/>
            <a:r>
              <a:rPr lang="en-US" dirty="0" smtClean="0"/>
              <a:t>How can you set up the Implementation Team for success? </a:t>
            </a:r>
          </a:p>
          <a:p>
            <a:pPr lvl="1"/>
            <a:r>
              <a:rPr lang="en-US" dirty="0" smtClean="0"/>
              <a:t>What needs to change, and how do you redesign practice? </a:t>
            </a:r>
          </a:p>
          <a:p>
            <a:pPr lvl="1"/>
            <a:r>
              <a:rPr lang="en-US" dirty="0" smtClean="0"/>
              <a:t>How should goals and plans for change be developed?</a:t>
            </a:r>
          </a:p>
          <a:p>
            <a:pPr lvl="1"/>
            <a:r>
              <a:rPr lang="en-US" dirty="0" smtClean="0"/>
              <a:t>How do you bring staff into the process?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 of 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Implementation Team members and assign roles. (Tool 2A)</a:t>
            </a:r>
          </a:p>
          <a:p>
            <a:pPr lvl="0"/>
            <a:r>
              <a:rPr lang="en-US" dirty="0" smtClean="0"/>
              <a:t>Present the completed process analysis on one patient care unit. (Tool 2C)</a:t>
            </a:r>
          </a:p>
          <a:p>
            <a:r>
              <a:rPr lang="en-US" dirty="0" smtClean="0"/>
              <a:t>Present the assessment of current fall prevention policies and procedures. (Tool 2D)</a:t>
            </a:r>
          </a:p>
          <a:p>
            <a:pPr lvl="1"/>
            <a:r>
              <a:rPr lang="en-US" dirty="0" smtClean="0"/>
              <a:t>Team Leader or designee completes </a:t>
            </a:r>
            <a:r>
              <a:rPr lang="en-US" dirty="0" smtClean="0"/>
              <a:t>assessment  </a:t>
            </a:r>
            <a:r>
              <a:rPr lang="en-US" dirty="0" smtClean="0"/>
              <a:t>and folds recommendations into the Action Plan.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Begin to write a draft fall prevention Action Plan, tailored to your hospital.</a:t>
            </a:r>
          </a:p>
        </p:txBody>
      </p:sp>
      <p:pic>
        <p:nvPicPr>
          <p:cNvPr id="9218" name="Picture 2" descr="Board members 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0280" y="2590800"/>
            <a:ext cx="4663440" cy="386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0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Team Guidelines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will you meet? </a:t>
            </a:r>
          </a:p>
          <a:p>
            <a:r>
              <a:rPr lang="en-US" dirty="0" smtClean="0"/>
              <a:t>What are the ground rules for managing meeting time and communication? </a:t>
            </a:r>
          </a:p>
          <a:p>
            <a:pPr lvl="1"/>
            <a:r>
              <a:rPr lang="en-US" dirty="0" smtClean="0"/>
              <a:t>How will you communicate with each other? </a:t>
            </a:r>
          </a:p>
          <a:p>
            <a:pPr lvl="1"/>
            <a:r>
              <a:rPr lang="en-US" dirty="0" smtClean="0"/>
              <a:t>How will you communicate successes?</a:t>
            </a:r>
          </a:p>
          <a:p>
            <a:r>
              <a:rPr lang="en-US" dirty="0" smtClean="0"/>
              <a:t>How will the Team do its work?</a:t>
            </a:r>
          </a:p>
          <a:p>
            <a:pPr lvl="1"/>
            <a:r>
              <a:rPr lang="en-US" dirty="0" smtClean="0"/>
              <a:t>Small group work</a:t>
            </a:r>
          </a:p>
          <a:p>
            <a:pPr lvl="1"/>
            <a:r>
              <a:rPr lang="en-US" dirty="0" smtClean="0"/>
              <a:t>Working meetings</a:t>
            </a:r>
          </a:p>
        </p:txBody>
      </p:sp>
    </p:spTree>
    <p:extLst>
      <p:ext uri="{BB962C8B-B14F-4D97-AF65-F5344CB8AC3E}">
        <p14:creationId xmlns:p14="http://schemas.microsoft.com/office/powerpoint/2010/main" val="236547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first goal is to finalize the Implementation Team members and assign roles.</a:t>
            </a:r>
            <a:endParaRPr lang="en-US" dirty="0"/>
          </a:p>
        </p:txBody>
      </p:sp>
      <p:pic>
        <p:nvPicPr>
          <p:cNvPr id="5" name="Picture 4" descr="Doctors in the background with elderly man in the foregroun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43" y="2971800"/>
            <a:ext cx="4462315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Implementation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link to hospital leadership</a:t>
            </a:r>
          </a:p>
          <a:p>
            <a:r>
              <a:rPr lang="en-US" dirty="0" smtClean="0"/>
              <a:t>Members with the needed expertise (Tool 2A)</a:t>
            </a:r>
          </a:p>
          <a:p>
            <a:r>
              <a:rPr lang="en-US" dirty="0" smtClean="0"/>
              <a:t>Access to resources needed to accomplish          the aim</a:t>
            </a:r>
          </a:p>
          <a:p>
            <a:r>
              <a:rPr lang="en-US" dirty="0" smtClean="0"/>
              <a:t>Links to quality improvement expertise</a:t>
            </a:r>
          </a:p>
          <a:p>
            <a:r>
              <a:rPr lang="en-US" dirty="0" smtClean="0"/>
              <a:t>Members who influence the areas involved in fall prevention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Team</a:t>
            </a:r>
            <a:endParaRPr lang="en-US" dirty="0"/>
          </a:p>
        </p:txBody>
      </p:sp>
      <p:pic>
        <p:nvPicPr>
          <p:cNvPr id="9" name="Picture 1" descr="Magnifying glass over a boo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097280"/>
            <a:ext cx="590550" cy="495300"/>
          </a:xfrm>
        </p:spPr>
      </p:pic>
      <p:sp>
        <p:nvSpPr>
          <p:cNvPr id="11" name="TextBox 10"/>
          <p:cNvSpPr txBox="1"/>
          <p:nvPr/>
        </p:nvSpPr>
        <p:spPr>
          <a:xfrm>
            <a:off x="1524000" y="1097280"/>
            <a:ext cx="129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2A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45920"/>
            <a:ext cx="69342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Part 1: Team Members – You are the core Implementation Team</a:t>
            </a:r>
          </a:p>
        </p:txBody>
      </p:sp>
      <p:graphicFrame>
        <p:nvGraphicFramePr>
          <p:cNvPr id="12" name="Table 11" descr="Team members checklis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1667"/>
              </p:ext>
            </p:extLst>
          </p:nvPr>
        </p:nvGraphicFramePr>
        <p:xfrm>
          <a:off x="457200" y="2015252"/>
          <a:ext cx="8229600" cy="440740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Position/Discipline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Names of Possible Implementation Team Members From Each Area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of Expertise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b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 nurses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 assistants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therapists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Occupational therapists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Prescribing Clinicians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Physicians (e.g., hospitalist)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providers (e.g., nurse practitioner or physician assistant)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Pharmacists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and Environment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 manager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services staff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engineer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manager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improvement/safety/risk manager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9144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6494919"/>
            <a:ext cx="48006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b="1" dirty="0" smtClean="0">
                <a:cs typeface="Arial" panose="020B0604020202020204" pitchFamily="34" charset="0"/>
              </a:rPr>
              <a:t>Reference:</a:t>
            </a:r>
            <a:r>
              <a:rPr lang="en-US" sz="1200" dirty="0" smtClean="0">
                <a:cs typeface="Arial" panose="020B0604020202020204" pitchFamily="34" charset="0"/>
              </a:rPr>
              <a:t> Developed by Falls Toolkit Research Team.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05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tientSafety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ientSafetyPage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1675</Words>
  <Application>Microsoft Office PowerPoint</Application>
  <PresentationFormat>On-screen Show (4:3)</PresentationFormat>
  <Paragraphs>323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PatientSafetyPage1</vt:lpstr>
      <vt:lpstr>PatientSafetyPage2+</vt:lpstr>
      <vt:lpstr>How To Manage Change</vt:lpstr>
      <vt:lpstr>QI Change Process</vt:lpstr>
      <vt:lpstr>Module 2 Goals</vt:lpstr>
      <vt:lpstr>Expected Outcomes of Module 2</vt:lpstr>
      <vt:lpstr>Expected Outcomes</vt:lpstr>
      <vt:lpstr>Implementation Team Guidelines</vt:lpstr>
      <vt:lpstr>Finalize Team Members</vt:lpstr>
      <vt:lpstr>Successful Implementation Team</vt:lpstr>
      <vt:lpstr>Interdisciplinary Team</vt:lpstr>
      <vt:lpstr>QI Process </vt:lpstr>
      <vt:lpstr>QI Process  </vt:lpstr>
      <vt:lpstr>Assess Current Prevention Processes </vt:lpstr>
      <vt:lpstr>Process Map Example 1</vt:lpstr>
      <vt:lpstr>Process Map Example 2</vt:lpstr>
      <vt:lpstr>Current Process Analysis</vt:lpstr>
      <vt:lpstr>Current Process Analysis </vt:lpstr>
      <vt:lpstr>Fall Prevention Policies/Practices</vt:lpstr>
      <vt:lpstr>Assess Current Policies</vt:lpstr>
      <vt:lpstr>Fall Knowledge Test</vt:lpstr>
      <vt:lpstr>Staff Knowledge Assessment</vt:lpstr>
      <vt:lpstr>Implementation Action Plan</vt:lpstr>
      <vt:lpstr>Implementation Action Plan</vt:lpstr>
      <vt:lpstr>Action Plan</vt:lpstr>
      <vt:lpstr>Action Plan Example – Key Intervention 1</vt:lpstr>
      <vt:lpstr>Action Plan</vt:lpstr>
      <vt:lpstr>Managing Change Checklist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 Change</dc:title>
  <dc:subject> Module 2</dc:subject>
  <dc:creator>HHS and AHRQ </dc:creator>
  <cp:keywords>HHS; AHRQ; Manage; Change; Module, 2;</cp:keywords>
  <cp:lastModifiedBy>Doreen Bonnett</cp:lastModifiedBy>
  <cp:revision>335</cp:revision>
  <cp:lastPrinted>2017-04-12T23:03:47Z</cp:lastPrinted>
  <dcterms:created xsi:type="dcterms:W3CDTF">2014-06-17T23:27:54Z</dcterms:created>
  <dcterms:modified xsi:type="dcterms:W3CDTF">2017-08-24T17:12:49Z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