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2">
  <p:sldMasterIdLst>
    <p:sldMasterId id="2147483648" r:id="rId1"/>
    <p:sldMasterId id="2147483660" r:id="rId2"/>
  </p:sldMasterIdLst>
  <p:notesMasterIdLst>
    <p:notesMasterId r:id="rId54"/>
  </p:notesMasterIdLst>
  <p:handoutMasterIdLst>
    <p:handoutMasterId r:id="rId55"/>
  </p:handoutMasterIdLst>
  <p:sldIdLst>
    <p:sldId id="256" r:id="rId3"/>
    <p:sldId id="258" r:id="rId4"/>
    <p:sldId id="259" r:id="rId5"/>
    <p:sldId id="261" r:id="rId6"/>
    <p:sldId id="296" r:id="rId7"/>
    <p:sldId id="321" r:id="rId8"/>
    <p:sldId id="264" r:id="rId9"/>
    <p:sldId id="328" r:id="rId10"/>
    <p:sldId id="266" r:id="rId11"/>
    <p:sldId id="299" r:id="rId12"/>
    <p:sldId id="297" r:id="rId13"/>
    <p:sldId id="339" r:id="rId14"/>
    <p:sldId id="340" r:id="rId15"/>
    <p:sldId id="320" r:id="rId16"/>
    <p:sldId id="333" r:id="rId17"/>
    <p:sldId id="303" r:id="rId18"/>
    <p:sldId id="307" r:id="rId19"/>
    <p:sldId id="269" r:id="rId20"/>
    <p:sldId id="306" r:id="rId21"/>
    <p:sldId id="309" r:id="rId22"/>
    <p:sldId id="271" r:id="rId23"/>
    <p:sldId id="272" r:id="rId24"/>
    <p:sldId id="310" r:id="rId25"/>
    <p:sldId id="316" r:id="rId26"/>
    <p:sldId id="318" r:id="rId27"/>
    <p:sldId id="287" r:id="rId28"/>
    <p:sldId id="322" r:id="rId29"/>
    <p:sldId id="341" r:id="rId30"/>
    <p:sldId id="273" r:id="rId31"/>
    <p:sldId id="346" r:id="rId32"/>
    <p:sldId id="343" r:id="rId33"/>
    <p:sldId id="334" r:id="rId34"/>
    <p:sldId id="274" r:id="rId35"/>
    <p:sldId id="275" r:id="rId36"/>
    <p:sldId id="288" r:id="rId37"/>
    <p:sldId id="312" r:id="rId38"/>
    <p:sldId id="276" r:id="rId39"/>
    <p:sldId id="349" r:id="rId40"/>
    <p:sldId id="323" r:id="rId41"/>
    <p:sldId id="313" r:id="rId42"/>
    <p:sldId id="336" r:id="rId43"/>
    <p:sldId id="344" r:id="rId44"/>
    <p:sldId id="338" r:id="rId45"/>
    <p:sldId id="345" r:id="rId46"/>
    <p:sldId id="327" r:id="rId47"/>
    <p:sldId id="280" r:id="rId48"/>
    <p:sldId id="282" r:id="rId49"/>
    <p:sldId id="284" r:id="rId50"/>
    <p:sldId id="330" r:id="rId51"/>
    <p:sldId id="283" r:id="rId52"/>
    <p:sldId id="350" r:id="rId53"/>
  </p:sldIdLst>
  <p:sldSz cx="9144000" cy="6858000" type="screen4x3"/>
  <p:notesSz cx="7077075" cy="9383713"/>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pel, Jean" initials="HJ" lastIdx="34" clrIdx="0">
    <p:extLst/>
  </p:cmAuthor>
  <p:cmAuthor id="2" name="Dana Conner" initials="DC" lastIdx="2" clrIdx="1"/>
  <p:cmAuthor id="3" name="Gloria Stables" initials="GS" lastIdx="1" clrIdx="2">
    <p:extLst/>
  </p:cmAuthor>
  <p:cmAuthor id="4" name="Julia Wittner" initials="JW" lastIdx="4" clrIdx="3">
    <p:extLst/>
  </p:cmAuthor>
  <p:cmAuthor id="5" name="Julia Wittner" initials="JW [2]" lastIdx="1" clrIdx="4">
    <p:extLst/>
  </p:cmAuthor>
  <p:cmAuthor id="6" name="Julia Wittner" initials="JW [3]" lastIdx="1" clrIdx="5">
    <p:extLst/>
  </p:cmAuthor>
  <p:cmAuthor id="7" name="Julia Wittner" initials="JW [4]" lastIdx="1" clrIdx="6">
    <p:extLst/>
  </p:cmAuthor>
  <p:cmAuthor id="8" name="Julia Wittner" initials="JW [5]" lastIdx="1" clrIdx="7">
    <p:extLst/>
  </p:cmAuthor>
  <p:cmAuthor id="9" name="Julia Wittner" initials="JW [6]" lastIdx="1" clrIdx="8">
    <p:extLst/>
  </p:cmAuthor>
  <p:cmAuthor id="10" name="Julia Wittner" initials="JW [7]" lastIdx="1" clrIdx="9">
    <p:extLst/>
  </p:cmAuthor>
  <p:cmAuthor id="11" name="Julia Wittner" initials="JW [8]" lastIdx="1" clrIdx="10">
    <p:extLst/>
  </p:cmAuthor>
  <p:cmAuthor id="12" name="Julia Wittner" initials="JW [9]" lastIdx="1" clrIdx="11">
    <p:extLst/>
  </p:cmAuthor>
  <p:cmAuthor id="13" name="Julia Wittner" initials="JW [10]" lastIdx="1" clrIdx="12">
    <p:extLst/>
  </p:cmAuthor>
  <p:cmAuthor id="14" name="Julia Wittner" initials="JW [11]" lastIdx="1" clrIdx="13">
    <p:extLst/>
  </p:cmAuthor>
  <p:cmAuthor id="15" name="Julia Wittner" initials="JW [12]" lastIdx="1" clrIdx="14">
    <p:extLst/>
  </p:cmAuthor>
  <p:cmAuthor id="16" name="Julia Wittner" initials="JW [13]" lastIdx="1" clrIdx="15">
    <p:extLst/>
  </p:cmAuthor>
  <p:cmAuthor id="17" name="Julia Wittner" initials="JW [14]" lastIdx="1" clrIdx="16">
    <p:extLst/>
  </p:cmAuthor>
  <p:cmAuthor id="18" name="Julia Wittner" initials="JW [15]" lastIdx="1" clrIdx="17">
    <p:extLst/>
  </p:cmAuthor>
  <p:cmAuthor id="19" name="Julia Wittner" initials="JW [16]" lastIdx="1" clrIdx="18">
    <p:extLst/>
  </p:cmAuthor>
  <p:cmAuthor id="20" name="Julia Wittner" initials="JW [17]" lastIdx="1" clrIdx="19">
    <p:extLst/>
  </p:cmAuthor>
  <p:cmAuthor id="21" name="Julia Wittner" initials="JW [18]" lastIdx="1" clrIdx="20">
    <p:extLst/>
  </p:cmAuthor>
  <p:cmAuthor id="22" name="Julia Wittner" initials="JW [19]" lastIdx="1" clrIdx="21">
    <p:extLst/>
  </p:cmAuthor>
  <p:cmAuthor id="23" name="Julia Wittner" initials="JW [20]" lastIdx="1" clrIdx="22">
    <p:extLst/>
  </p:cmAuthor>
  <p:cmAuthor id="24" name="Julia Wittner" initials="JW [21]" lastIdx="1" clrIdx="23">
    <p:extLst/>
  </p:cmAuthor>
  <p:cmAuthor id="25" name="Julia Wittner" initials="JW [22]" lastIdx="1" clrIdx="24">
    <p:extLst/>
  </p:cmAuthor>
  <p:cmAuthor id="26" name="Julia Wittner" initials="JW [23]" lastIdx="1" clrIdx="25">
    <p:extLst/>
  </p:cmAuthor>
  <p:cmAuthor id="27" name="Julia Wittner" initials="JW [24]" lastIdx="1" clrIdx="26">
    <p:extLst/>
  </p:cmAuthor>
  <p:cmAuthor id="28" name="Doreen Bonnett" initials="DMB" lastIdx="27"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716" autoAdjust="0"/>
    <p:restoredTop sz="95133" autoAdjust="0"/>
  </p:normalViewPr>
  <p:slideViewPr>
    <p:cSldViewPr>
      <p:cViewPr varScale="1">
        <p:scale>
          <a:sx n="90" d="100"/>
          <a:sy n="90" d="100"/>
        </p:scale>
        <p:origin x="-102" y="-444"/>
      </p:cViewPr>
      <p:guideLst>
        <p:guide orient="horz" pos="2160"/>
        <p:guide pos="2880"/>
      </p:guideLst>
    </p:cSldViewPr>
  </p:slideViewPr>
  <p:outlineViewPr>
    <p:cViewPr>
      <p:scale>
        <a:sx n="33" d="100"/>
        <a:sy n="33" d="100"/>
      </p:scale>
      <p:origin x="0" y="2285"/>
    </p:cViewPr>
  </p:outlineViewPr>
  <p:notesTextViewPr>
    <p:cViewPr>
      <p:scale>
        <a:sx n="1" d="1"/>
        <a:sy n="1" d="1"/>
      </p:scale>
      <p:origin x="0" y="0"/>
    </p:cViewPr>
  </p:notesTextViewPr>
  <p:sorterViewPr>
    <p:cViewPr>
      <p:scale>
        <a:sx n="100" d="100"/>
        <a:sy n="100" d="100"/>
      </p:scale>
      <p:origin x="0" y="9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C04A8-6320-43AE-B612-6D2A21C0FFA0}" type="doc">
      <dgm:prSet loTypeId="urn:microsoft.com/office/officeart/2005/8/layout/pyramid2" loCatId="pyramid" qsTypeId="urn:microsoft.com/office/officeart/2005/8/quickstyle/simple1" qsCatId="simple" csTypeId="urn:microsoft.com/office/officeart/2005/8/colors/accent1_2" csCatId="accent1" phldr="1"/>
      <dgm:spPr/>
    </dgm:pt>
    <dgm:pt modelId="{A9D98F74-4098-4F6E-96FF-6F8DD6CAA2AE}">
      <dgm:prSet phldrT="[Text]" custT="1"/>
      <dgm:spPr>
        <a:ln>
          <a:solidFill>
            <a:srgbClr val="009FC3"/>
          </a:solidFill>
        </a:ln>
      </dgm:spPr>
      <dgm:t>
        <a:bodyPr/>
        <a:lstStyle/>
        <a:p>
          <a:pPr algn="l"/>
          <a:r>
            <a:rPr lang="en-US" sz="2000" b="1" dirty="0"/>
            <a:t>1. Fall Risk Screening/Assessment</a:t>
          </a:r>
        </a:p>
      </dgm:t>
    </dgm:pt>
    <dgm:pt modelId="{407067DE-958F-4502-A272-2FE19BFAF631}" type="parTrans" cxnId="{1DE4CEE5-E7D9-4C18-8971-BF392640EDD1}">
      <dgm:prSet/>
      <dgm:spPr/>
      <dgm:t>
        <a:bodyPr/>
        <a:lstStyle/>
        <a:p>
          <a:endParaRPr lang="en-US"/>
        </a:p>
      </dgm:t>
    </dgm:pt>
    <dgm:pt modelId="{BA3B3DB6-2F0F-46AB-BAF4-7B6D4971D3E9}" type="sibTrans" cxnId="{1DE4CEE5-E7D9-4C18-8971-BF392640EDD1}">
      <dgm:prSet/>
      <dgm:spPr/>
      <dgm:t>
        <a:bodyPr/>
        <a:lstStyle/>
        <a:p>
          <a:endParaRPr lang="en-US"/>
        </a:p>
      </dgm:t>
    </dgm:pt>
    <dgm:pt modelId="{A55710AD-ADD8-4220-AAF9-F8F845D7B1F2}">
      <dgm:prSet phldrT="[Text]" custT="1"/>
      <dgm:spPr>
        <a:ln>
          <a:solidFill>
            <a:srgbClr val="009FC3"/>
          </a:solidFill>
        </a:ln>
      </dgm:spPr>
      <dgm:t>
        <a:bodyPr/>
        <a:lstStyle/>
        <a:p>
          <a:pPr algn="l"/>
          <a:r>
            <a:rPr lang="en-US" sz="2000" b="1" dirty="0"/>
            <a:t>2. Tailored/Personalized Care Planning</a:t>
          </a:r>
        </a:p>
      </dgm:t>
    </dgm:pt>
    <dgm:pt modelId="{A5DD5988-BA95-47E9-9B41-0BBDA25E637F}" type="parTrans" cxnId="{8D2F77FD-B8B7-4999-A62D-D31AFD41FA80}">
      <dgm:prSet/>
      <dgm:spPr/>
      <dgm:t>
        <a:bodyPr/>
        <a:lstStyle/>
        <a:p>
          <a:endParaRPr lang="en-US"/>
        </a:p>
      </dgm:t>
    </dgm:pt>
    <dgm:pt modelId="{BD5B20A1-8ADC-46DB-9511-2EDD26B151F8}" type="sibTrans" cxnId="{8D2F77FD-B8B7-4999-A62D-D31AFD41FA80}">
      <dgm:prSet/>
      <dgm:spPr/>
      <dgm:t>
        <a:bodyPr/>
        <a:lstStyle/>
        <a:p>
          <a:endParaRPr lang="en-US"/>
        </a:p>
      </dgm:t>
    </dgm:pt>
    <dgm:pt modelId="{3D42766F-E85E-45DF-B821-7F9A3BC883CC}">
      <dgm:prSet phldrT="[Text]" custT="1"/>
      <dgm:spPr>
        <a:ln>
          <a:solidFill>
            <a:srgbClr val="009FC3"/>
          </a:solidFill>
        </a:ln>
      </dgm:spPr>
      <dgm:t>
        <a:bodyPr/>
        <a:lstStyle/>
        <a:p>
          <a:pPr algn="l">
            <a:spcAft>
              <a:spcPts val="0"/>
            </a:spcAft>
          </a:pPr>
          <a:r>
            <a:rPr lang="en-US" sz="2000" b="1" dirty="0"/>
            <a:t>3. </a:t>
          </a:r>
          <a:r>
            <a:rPr lang="en-US" sz="2000" b="1" i="1" dirty="0"/>
            <a:t>Consistent </a:t>
          </a:r>
          <a:r>
            <a:rPr lang="en-US" sz="2000" b="1" i="0" dirty="0"/>
            <a:t>Preventive Interventions</a:t>
          </a:r>
        </a:p>
        <a:p>
          <a:pPr algn="l">
            <a:spcAft>
              <a:spcPts val="0"/>
            </a:spcAft>
          </a:pPr>
          <a:r>
            <a:rPr lang="en-US" sz="1600" dirty="0">
              <a:latin typeface="+mn-lt"/>
              <a:cs typeface="Arial"/>
            </a:rPr>
            <a:t>● Universal Precautions</a:t>
          </a:r>
        </a:p>
        <a:p>
          <a:pPr marL="171450" indent="-171450" algn="l">
            <a:spcAft>
              <a:spcPts val="0"/>
            </a:spcAft>
          </a:pPr>
          <a:r>
            <a:rPr lang="en-US" sz="1600" dirty="0">
              <a:latin typeface="+mn-lt"/>
              <a:cs typeface="Arial"/>
            </a:rPr>
            <a:t>● Tailored Interventions to address patient-specific areas of risk</a:t>
          </a:r>
          <a:endParaRPr lang="en-US" sz="1800" b="1" i="0" dirty="0">
            <a:latin typeface="+mn-lt"/>
          </a:endParaRPr>
        </a:p>
      </dgm:t>
    </dgm:pt>
    <dgm:pt modelId="{DCF3DA7A-0FAB-4B3A-812A-807F44FD2CFE}" type="parTrans" cxnId="{F0202A66-0ED0-4C27-BEA5-B1D01A5C1C56}">
      <dgm:prSet/>
      <dgm:spPr/>
      <dgm:t>
        <a:bodyPr/>
        <a:lstStyle/>
        <a:p>
          <a:endParaRPr lang="en-US"/>
        </a:p>
      </dgm:t>
    </dgm:pt>
    <dgm:pt modelId="{F5BDD791-6B8D-4383-A852-5125F66735D2}" type="sibTrans" cxnId="{F0202A66-0ED0-4C27-BEA5-B1D01A5C1C56}">
      <dgm:prSet/>
      <dgm:spPr/>
      <dgm:t>
        <a:bodyPr/>
        <a:lstStyle/>
        <a:p>
          <a:endParaRPr lang="en-US"/>
        </a:p>
      </dgm:t>
    </dgm:pt>
    <dgm:pt modelId="{39AD6432-26F6-43E2-BFC0-3C980F376D48}" type="pres">
      <dgm:prSet presAssocID="{ABBC04A8-6320-43AE-B612-6D2A21C0FFA0}" presName="compositeShape" presStyleCnt="0">
        <dgm:presLayoutVars>
          <dgm:dir/>
          <dgm:resizeHandles/>
        </dgm:presLayoutVars>
      </dgm:prSet>
      <dgm:spPr/>
    </dgm:pt>
    <dgm:pt modelId="{003BAD51-173D-427D-97F0-2EB937BFE0AD}" type="pres">
      <dgm:prSet presAssocID="{ABBC04A8-6320-43AE-B612-6D2A21C0FFA0}" presName="pyramid" presStyleLbl="node1" presStyleIdx="0" presStyleCnt="1" custScaleX="126426"/>
      <dgm:spPr>
        <a:solidFill>
          <a:srgbClr val="009FC3"/>
        </a:solidFill>
      </dgm:spPr>
      <dgm:extLst>
        <a:ext uri="{E40237B7-FDA0-4F09-8148-C483321AD2D9}">
          <dgm14:cNvPr xmlns:dgm14="http://schemas.microsoft.com/office/drawing/2010/diagram" id="0" name="" descr="Triangle"/>
        </a:ext>
      </dgm:extLst>
    </dgm:pt>
    <dgm:pt modelId="{A2891675-70F2-48F7-8D77-D728329BAB15}" type="pres">
      <dgm:prSet presAssocID="{ABBC04A8-6320-43AE-B612-6D2A21C0FFA0}" presName="theList" presStyleCnt="0"/>
      <dgm:spPr/>
    </dgm:pt>
    <dgm:pt modelId="{BEB94ED2-C4CB-450A-B979-CE9B09B0E41C}" type="pres">
      <dgm:prSet presAssocID="{A9D98F74-4098-4F6E-96FF-6F8DD6CAA2AE}" presName="aNode" presStyleLbl="fgAcc1" presStyleIdx="0" presStyleCnt="3" custScaleX="133779" custScaleY="58223" custLinFactNeighborX="33334" custLinFactNeighborY="40430">
        <dgm:presLayoutVars>
          <dgm:bulletEnabled val="1"/>
        </dgm:presLayoutVars>
      </dgm:prSet>
      <dgm:spPr/>
      <dgm:t>
        <a:bodyPr/>
        <a:lstStyle/>
        <a:p>
          <a:endParaRPr lang="en-US"/>
        </a:p>
      </dgm:t>
    </dgm:pt>
    <dgm:pt modelId="{2ACBBF6A-31E5-4752-8B77-EA5B1EDE7CFE}" type="pres">
      <dgm:prSet presAssocID="{A9D98F74-4098-4F6E-96FF-6F8DD6CAA2AE}" presName="aSpace" presStyleCnt="0"/>
      <dgm:spPr/>
    </dgm:pt>
    <dgm:pt modelId="{026C4402-75AA-4906-8073-6331F23ED65F}" type="pres">
      <dgm:prSet presAssocID="{A55710AD-ADD8-4220-AAF9-F8F845D7B1F2}" presName="aNode" presStyleLbl="fgAcc1" presStyleIdx="1" presStyleCnt="3" custScaleX="133779" custScaleY="52622" custLinFactNeighborX="15389" custLinFactNeighborY="20248">
        <dgm:presLayoutVars>
          <dgm:bulletEnabled val="1"/>
        </dgm:presLayoutVars>
      </dgm:prSet>
      <dgm:spPr/>
      <dgm:t>
        <a:bodyPr/>
        <a:lstStyle/>
        <a:p>
          <a:endParaRPr lang="en-US"/>
        </a:p>
      </dgm:t>
    </dgm:pt>
    <dgm:pt modelId="{0168AE97-4340-4436-9E05-1E0538EF2381}" type="pres">
      <dgm:prSet presAssocID="{A55710AD-ADD8-4220-AAF9-F8F845D7B1F2}" presName="aSpace" presStyleCnt="0"/>
      <dgm:spPr/>
    </dgm:pt>
    <dgm:pt modelId="{4EDD0068-C8D4-4623-BFE6-37BEFCC3D6E1}" type="pres">
      <dgm:prSet presAssocID="{3D42766F-E85E-45DF-B821-7F9A3BC883CC}" presName="aNode" presStyleLbl="fgAcc1" presStyleIdx="2" presStyleCnt="3" custScaleX="133779" custScaleY="59059" custLinFactNeighborX="13331" custLinFactNeighborY="4483">
        <dgm:presLayoutVars>
          <dgm:bulletEnabled val="1"/>
        </dgm:presLayoutVars>
      </dgm:prSet>
      <dgm:spPr/>
      <dgm:t>
        <a:bodyPr/>
        <a:lstStyle/>
        <a:p>
          <a:endParaRPr lang="en-US"/>
        </a:p>
      </dgm:t>
    </dgm:pt>
    <dgm:pt modelId="{638CC1AB-38B2-414C-8E9C-6969A1C69E0C}" type="pres">
      <dgm:prSet presAssocID="{3D42766F-E85E-45DF-B821-7F9A3BC883CC}" presName="aSpace" presStyleCnt="0"/>
      <dgm:spPr/>
    </dgm:pt>
  </dgm:ptLst>
  <dgm:cxnLst>
    <dgm:cxn modelId="{F0202A66-0ED0-4C27-BEA5-B1D01A5C1C56}" srcId="{ABBC04A8-6320-43AE-B612-6D2A21C0FFA0}" destId="{3D42766F-E85E-45DF-B821-7F9A3BC883CC}" srcOrd="2" destOrd="0" parTransId="{DCF3DA7A-0FAB-4B3A-812A-807F44FD2CFE}" sibTransId="{F5BDD791-6B8D-4383-A852-5125F66735D2}"/>
    <dgm:cxn modelId="{6366F59D-0FB1-4CD5-8234-AEDC5C9121F0}" type="presOf" srcId="{ABBC04A8-6320-43AE-B612-6D2A21C0FFA0}" destId="{39AD6432-26F6-43E2-BFC0-3C980F376D48}" srcOrd="0" destOrd="0" presId="urn:microsoft.com/office/officeart/2005/8/layout/pyramid2"/>
    <dgm:cxn modelId="{73831BE4-3A03-446A-9790-B822EADA05B3}" type="presOf" srcId="{3D42766F-E85E-45DF-B821-7F9A3BC883CC}" destId="{4EDD0068-C8D4-4623-BFE6-37BEFCC3D6E1}" srcOrd="0" destOrd="0" presId="urn:microsoft.com/office/officeart/2005/8/layout/pyramid2"/>
    <dgm:cxn modelId="{5C5966B5-6542-479B-B486-F4BF0F39E6BB}" type="presOf" srcId="{A55710AD-ADD8-4220-AAF9-F8F845D7B1F2}" destId="{026C4402-75AA-4906-8073-6331F23ED65F}" srcOrd="0" destOrd="0" presId="urn:microsoft.com/office/officeart/2005/8/layout/pyramid2"/>
    <dgm:cxn modelId="{9C378225-C129-4088-B6DC-E6ECAF462B08}" type="presOf" srcId="{A9D98F74-4098-4F6E-96FF-6F8DD6CAA2AE}" destId="{BEB94ED2-C4CB-450A-B979-CE9B09B0E41C}" srcOrd="0" destOrd="0" presId="urn:microsoft.com/office/officeart/2005/8/layout/pyramid2"/>
    <dgm:cxn modelId="{1DE4CEE5-E7D9-4C18-8971-BF392640EDD1}" srcId="{ABBC04A8-6320-43AE-B612-6D2A21C0FFA0}" destId="{A9D98F74-4098-4F6E-96FF-6F8DD6CAA2AE}" srcOrd="0" destOrd="0" parTransId="{407067DE-958F-4502-A272-2FE19BFAF631}" sibTransId="{BA3B3DB6-2F0F-46AB-BAF4-7B6D4971D3E9}"/>
    <dgm:cxn modelId="{8D2F77FD-B8B7-4999-A62D-D31AFD41FA80}" srcId="{ABBC04A8-6320-43AE-B612-6D2A21C0FFA0}" destId="{A55710AD-ADD8-4220-AAF9-F8F845D7B1F2}" srcOrd="1" destOrd="0" parTransId="{A5DD5988-BA95-47E9-9B41-0BBDA25E637F}" sibTransId="{BD5B20A1-8ADC-46DB-9511-2EDD26B151F8}"/>
    <dgm:cxn modelId="{2C098156-A53C-4E2C-B4FF-E4A92ACD5B0F}" type="presParOf" srcId="{39AD6432-26F6-43E2-BFC0-3C980F376D48}" destId="{003BAD51-173D-427D-97F0-2EB937BFE0AD}" srcOrd="0" destOrd="0" presId="urn:microsoft.com/office/officeart/2005/8/layout/pyramid2"/>
    <dgm:cxn modelId="{8B72A075-5D5B-4287-9F61-AA3B739E1D7F}" type="presParOf" srcId="{39AD6432-26F6-43E2-BFC0-3C980F376D48}" destId="{A2891675-70F2-48F7-8D77-D728329BAB15}" srcOrd="1" destOrd="0" presId="urn:microsoft.com/office/officeart/2005/8/layout/pyramid2"/>
    <dgm:cxn modelId="{3ABEA94E-7088-437C-AB70-712BB9BA5E8F}" type="presParOf" srcId="{A2891675-70F2-48F7-8D77-D728329BAB15}" destId="{BEB94ED2-C4CB-450A-B979-CE9B09B0E41C}" srcOrd="0" destOrd="0" presId="urn:microsoft.com/office/officeart/2005/8/layout/pyramid2"/>
    <dgm:cxn modelId="{2335CEC2-25C7-4693-9AF1-24B7EF08E87E}" type="presParOf" srcId="{A2891675-70F2-48F7-8D77-D728329BAB15}" destId="{2ACBBF6A-31E5-4752-8B77-EA5B1EDE7CFE}" srcOrd="1" destOrd="0" presId="urn:microsoft.com/office/officeart/2005/8/layout/pyramid2"/>
    <dgm:cxn modelId="{D1200A40-2956-4950-A012-901BEF2F65B4}" type="presParOf" srcId="{A2891675-70F2-48F7-8D77-D728329BAB15}" destId="{026C4402-75AA-4906-8073-6331F23ED65F}" srcOrd="2" destOrd="0" presId="urn:microsoft.com/office/officeart/2005/8/layout/pyramid2"/>
    <dgm:cxn modelId="{8C9A1387-4907-401E-B1E2-918ED3107581}" type="presParOf" srcId="{A2891675-70F2-48F7-8D77-D728329BAB15}" destId="{0168AE97-4340-4436-9E05-1E0538EF2381}" srcOrd="3" destOrd="0" presId="urn:microsoft.com/office/officeart/2005/8/layout/pyramid2"/>
    <dgm:cxn modelId="{258B2958-5139-4CDE-96B2-4D126FB46D80}" type="presParOf" srcId="{A2891675-70F2-48F7-8D77-D728329BAB15}" destId="{4EDD0068-C8D4-4623-BFE6-37BEFCC3D6E1}" srcOrd="4" destOrd="0" presId="urn:microsoft.com/office/officeart/2005/8/layout/pyramid2"/>
    <dgm:cxn modelId="{417172C9-9FE7-4986-B3F4-7310FD52D80F}" type="presParOf" srcId="{A2891675-70F2-48F7-8D77-D728329BAB15}" destId="{638CC1AB-38B2-414C-8E9C-6969A1C69E0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C9E621-68A5-46F3-B7EC-C6723543B202}" type="doc">
      <dgm:prSet loTypeId="urn:microsoft.com/office/officeart/2005/8/layout/pyramid2" loCatId="pyramid" qsTypeId="urn:microsoft.com/office/officeart/2005/8/quickstyle/simple1" qsCatId="simple" csTypeId="urn:microsoft.com/office/officeart/2005/8/colors/colorful5" csCatId="colorful" phldr="1"/>
      <dgm:spPr/>
    </dgm:pt>
    <dgm:pt modelId="{CADE501B-ABFD-413B-B0A6-B0A962720594}">
      <dgm:prSet phldrT="[Text]" custT="1"/>
      <dgm:spPr/>
      <dgm:t>
        <a:bodyPr/>
        <a:lstStyle/>
        <a:p>
          <a:pPr marL="285750" indent="-285750" algn="l">
            <a:spcAft>
              <a:spcPts val="0"/>
            </a:spcAft>
          </a:pPr>
          <a:r>
            <a:rPr lang="en-US" sz="2400" b="1" dirty="0"/>
            <a:t>1. Fall Risk Screening/</a:t>
          </a:r>
        </a:p>
        <a:p>
          <a:pPr marL="342900" indent="-57150" algn="l">
            <a:spcAft>
              <a:spcPts val="0"/>
            </a:spcAft>
          </a:pPr>
          <a:r>
            <a:rPr lang="en-US" sz="2400" b="1" dirty="0"/>
            <a:t>Assessment</a:t>
          </a:r>
        </a:p>
      </dgm:t>
    </dgm:pt>
    <dgm:pt modelId="{C1C5FBDE-40B4-4404-B45B-38A94CC12250}" type="parTrans" cxnId="{FA497776-329C-4500-A3ED-01CFD141EC90}">
      <dgm:prSet/>
      <dgm:spPr/>
      <dgm:t>
        <a:bodyPr/>
        <a:lstStyle/>
        <a:p>
          <a:endParaRPr lang="en-US"/>
        </a:p>
      </dgm:t>
    </dgm:pt>
    <dgm:pt modelId="{A3C17F58-77A7-4B92-90F7-8CB90D640C9A}" type="sibTrans" cxnId="{FA497776-329C-4500-A3ED-01CFD141EC90}">
      <dgm:prSet/>
      <dgm:spPr/>
      <dgm:t>
        <a:bodyPr/>
        <a:lstStyle/>
        <a:p>
          <a:endParaRPr lang="en-US"/>
        </a:p>
      </dgm:t>
    </dgm:pt>
    <dgm:pt modelId="{0329D60A-9A09-4ECE-98BF-301D1D32E54C}">
      <dgm:prSet phldrT="[Text]" custT="1"/>
      <dgm:spPr/>
      <dgm:t>
        <a:bodyPr/>
        <a:lstStyle/>
        <a:p>
          <a:pPr marL="231775" indent="-231775" algn="l"/>
          <a:r>
            <a:rPr lang="en-US" sz="1600" b="1" dirty="0"/>
            <a:t>2. Tailored/Personalized Care Planning</a:t>
          </a:r>
        </a:p>
      </dgm:t>
    </dgm:pt>
    <dgm:pt modelId="{DE56AEB6-9EF5-4B8C-BAED-553263137A3B}" type="parTrans" cxnId="{602DA320-77E0-421E-B5A2-18673A4751F6}">
      <dgm:prSet/>
      <dgm:spPr/>
      <dgm:t>
        <a:bodyPr/>
        <a:lstStyle/>
        <a:p>
          <a:endParaRPr lang="en-US"/>
        </a:p>
      </dgm:t>
    </dgm:pt>
    <dgm:pt modelId="{DE79937C-6E13-40C9-950E-120EFC2435B8}" type="sibTrans" cxnId="{602DA320-77E0-421E-B5A2-18673A4751F6}">
      <dgm:prSet/>
      <dgm:spPr/>
      <dgm:t>
        <a:bodyPr/>
        <a:lstStyle/>
        <a:p>
          <a:endParaRPr lang="en-US"/>
        </a:p>
      </dgm:t>
    </dgm:pt>
    <dgm:pt modelId="{1A72ED7F-C5E4-456B-B4FB-A91FF271C4DB}">
      <dgm:prSet phldrT="[Text]" custT="1"/>
      <dgm:spPr/>
      <dgm:t>
        <a:bodyPr/>
        <a:lstStyle/>
        <a:p>
          <a:pPr marL="171450" indent="-171450" algn="l">
            <a:spcBef>
              <a:spcPts val="1200"/>
            </a:spcBef>
            <a:spcAft>
              <a:spcPts val="600"/>
            </a:spcAft>
          </a:pPr>
          <a:r>
            <a:rPr lang="en-US" sz="1600" b="1" i="0" spc="-80" baseline="0" dirty="0"/>
            <a:t>3. </a:t>
          </a:r>
          <a:r>
            <a:rPr lang="en-US" sz="1600" b="1" i="1" spc="-80" baseline="0" dirty="0"/>
            <a:t>Consistent </a:t>
          </a:r>
          <a:r>
            <a:rPr lang="en-US" sz="1600" b="1" spc="-80" baseline="0" dirty="0"/>
            <a:t>Preventive Interventions</a:t>
          </a:r>
        </a:p>
        <a:p>
          <a:pPr marL="0" indent="0" algn="l">
            <a:spcBef>
              <a:spcPts val="1200"/>
            </a:spcBef>
            <a:spcAft>
              <a:spcPts val="0"/>
            </a:spcAft>
          </a:pPr>
          <a:r>
            <a:rPr lang="en-US" sz="1200" dirty="0">
              <a:latin typeface="Arial"/>
              <a:cs typeface="Arial"/>
            </a:rPr>
            <a:t>● </a:t>
          </a:r>
          <a:r>
            <a:rPr lang="en-US" sz="1200" dirty="0"/>
            <a:t>Universal Precautions </a:t>
          </a:r>
        </a:p>
        <a:p>
          <a:pPr marL="179388" indent="-179388" algn="l">
            <a:spcBef>
              <a:spcPct val="0"/>
            </a:spcBef>
            <a:spcAft>
              <a:spcPct val="35000"/>
            </a:spcAft>
          </a:pPr>
          <a:r>
            <a:rPr lang="en-US" sz="1200" dirty="0">
              <a:latin typeface="Arial"/>
              <a:cs typeface="Arial"/>
            </a:rPr>
            <a:t>● </a:t>
          </a:r>
          <a:r>
            <a:rPr lang="en-US" sz="1200" dirty="0"/>
            <a:t>Tailored Interventions to address patient-specific areas of risk</a:t>
          </a:r>
        </a:p>
      </dgm:t>
    </dgm:pt>
    <dgm:pt modelId="{E4A36BDA-5106-40E3-B7BE-869186B61293}" type="parTrans" cxnId="{5BEFC136-50F2-4495-94C7-84773E8460C1}">
      <dgm:prSet/>
      <dgm:spPr/>
      <dgm:t>
        <a:bodyPr/>
        <a:lstStyle/>
        <a:p>
          <a:endParaRPr lang="en-US"/>
        </a:p>
      </dgm:t>
    </dgm:pt>
    <dgm:pt modelId="{E95DD3D4-7734-4DD6-9F25-8ACC99BDC5FB}" type="sibTrans" cxnId="{5BEFC136-50F2-4495-94C7-84773E8460C1}">
      <dgm:prSet/>
      <dgm:spPr/>
      <dgm:t>
        <a:bodyPr/>
        <a:lstStyle/>
        <a:p>
          <a:endParaRPr lang="en-US"/>
        </a:p>
      </dgm:t>
    </dgm:pt>
    <dgm:pt modelId="{3AD01A3F-90D7-46FA-9E2C-77B44111CB16}" type="pres">
      <dgm:prSet presAssocID="{E1C9E621-68A5-46F3-B7EC-C6723543B202}" presName="compositeShape" presStyleCnt="0">
        <dgm:presLayoutVars>
          <dgm:dir/>
          <dgm:resizeHandles/>
        </dgm:presLayoutVars>
      </dgm:prSet>
      <dgm:spPr/>
    </dgm:pt>
    <dgm:pt modelId="{02EF9C36-7AB7-48F9-8151-CA1A965EFCC9}" type="pres">
      <dgm:prSet presAssocID="{E1C9E621-68A5-46F3-B7EC-C6723543B202}" presName="pyramid" presStyleLbl="node1" presStyleIdx="0" presStyleCnt="1" custLinFactNeighborX="4057" custLinFactNeighborY="657"/>
      <dgm:spPr/>
      <dgm:extLst>
        <a:ext uri="{E40237B7-FDA0-4F09-8148-C483321AD2D9}">
          <dgm14:cNvPr xmlns:dgm14="http://schemas.microsoft.com/office/drawing/2010/diagram" id="0" name="" descr="Triangle"/>
        </a:ext>
      </dgm:extLst>
    </dgm:pt>
    <dgm:pt modelId="{F51C581C-892C-44A3-B0FF-40D0791B2BA2}" type="pres">
      <dgm:prSet presAssocID="{E1C9E621-68A5-46F3-B7EC-C6723543B202}" presName="theList" presStyleCnt="0"/>
      <dgm:spPr/>
    </dgm:pt>
    <dgm:pt modelId="{D0FE2321-DC39-4DEC-BE15-4AAD7A732F65}" type="pres">
      <dgm:prSet presAssocID="{CADE501B-ABFD-413B-B0A6-B0A962720594}" presName="aNode" presStyleLbl="fgAcc1" presStyleIdx="0" presStyleCnt="3" custScaleX="100405" custScaleY="69503" custLinFactNeighborX="-758" custLinFactNeighborY="-28107">
        <dgm:presLayoutVars>
          <dgm:bulletEnabled val="1"/>
        </dgm:presLayoutVars>
      </dgm:prSet>
      <dgm:spPr/>
      <dgm:t>
        <a:bodyPr/>
        <a:lstStyle/>
        <a:p>
          <a:endParaRPr lang="en-US"/>
        </a:p>
      </dgm:t>
    </dgm:pt>
    <dgm:pt modelId="{A18618C3-EE63-4171-9B9B-04BDF4232723}" type="pres">
      <dgm:prSet presAssocID="{CADE501B-ABFD-413B-B0A6-B0A962720594}" presName="aSpace" presStyleCnt="0"/>
      <dgm:spPr/>
    </dgm:pt>
    <dgm:pt modelId="{3BF815B8-A46A-416D-A256-F8856F0BF636}" type="pres">
      <dgm:prSet presAssocID="{0329D60A-9A09-4ECE-98BF-301D1D32E54C}" presName="aNode" presStyleLbl="fgAcc1" presStyleIdx="1" presStyleCnt="3" custScaleX="100405" custScaleY="39209" custLinFactNeighborY="-45286">
        <dgm:presLayoutVars>
          <dgm:bulletEnabled val="1"/>
        </dgm:presLayoutVars>
      </dgm:prSet>
      <dgm:spPr>
        <a:prstGeom prst="roundRect">
          <a:avLst/>
        </a:prstGeom>
      </dgm:spPr>
      <dgm:t>
        <a:bodyPr/>
        <a:lstStyle/>
        <a:p>
          <a:endParaRPr lang="en-US"/>
        </a:p>
      </dgm:t>
    </dgm:pt>
    <dgm:pt modelId="{AFC2BF5C-A8FA-4780-8C49-3BF986F37721}" type="pres">
      <dgm:prSet presAssocID="{0329D60A-9A09-4ECE-98BF-301D1D32E54C}" presName="aSpace" presStyleCnt="0"/>
      <dgm:spPr/>
    </dgm:pt>
    <dgm:pt modelId="{DD3E3644-07EF-4155-956A-7100ED9AFE80}" type="pres">
      <dgm:prSet presAssocID="{1A72ED7F-C5E4-456B-B4FB-A91FF271C4DB}" presName="aNode" presStyleLbl="fgAcc1" presStyleIdx="2" presStyleCnt="3" custScaleX="100405" custScaleY="72831" custLinFactNeighborX="-321" custLinFactNeighborY="-43496">
        <dgm:presLayoutVars>
          <dgm:bulletEnabled val="1"/>
        </dgm:presLayoutVars>
      </dgm:prSet>
      <dgm:spPr/>
      <dgm:t>
        <a:bodyPr/>
        <a:lstStyle/>
        <a:p>
          <a:endParaRPr lang="en-US"/>
        </a:p>
      </dgm:t>
    </dgm:pt>
    <dgm:pt modelId="{F785CED1-A349-4BF1-9004-F0B8A8581A57}" type="pres">
      <dgm:prSet presAssocID="{1A72ED7F-C5E4-456B-B4FB-A91FF271C4DB}" presName="aSpace" presStyleCnt="0"/>
      <dgm:spPr/>
    </dgm:pt>
  </dgm:ptLst>
  <dgm:cxnLst>
    <dgm:cxn modelId="{602DA320-77E0-421E-B5A2-18673A4751F6}" srcId="{E1C9E621-68A5-46F3-B7EC-C6723543B202}" destId="{0329D60A-9A09-4ECE-98BF-301D1D32E54C}" srcOrd="1" destOrd="0" parTransId="{DE56AEB6-9EF5-4B8C-BAED-553263137A3B}" sibTransId="{DE79937C-6E13-40C9-950E-120EFC2435B8}"/>
    <dgm:cxn modelId="{028A71F5-F4DE-4E08-83CC-8A88D3BEF374}" type="presOf" srcId="{0329D60A-9A09-4ECE-98BF-301D1D32E54C}" destId="{3BF815B8-A46A-416D-A256-F8856F0BF636}" srcOrd="0" destOrd="0" presId="urn:microsoft.com/office/officeart/2005/8/layout/pyramid2"/>
    <dgm:cxn modelId="{5BEFC136-50F2-4495-94C7-84773E8460C1}" srcId="{E1C9E621-68A5-46F3-B7EC-C6723543B202}" destId="{1A72ED7F-C5E4-456B-B4FB-A91FF271C4DB}" srcOrd="2" destOrd="0" parTransId="{E4A36BDA-5106-40E3-B7BE-869186B61293}" sibTransId="{E95DD3D4-7734-4DD6-9F25-8ACC99BDC5FB}"/>
    <dgm:cxn modelId="{D7B512F1-927F-4F33-B31F-E2D55FA3D7FA}" type="presOf" srcId="{1A72ED7F-C5E4-456B-B4FB-A91FF271C4DB}" destId="{DD3E3644-07EF-4155-956A-7100ED9AFE80}" srcOrd="0" destOrd="0" presId="urn:microsoft.com/office/officeart/2005/8/layout/pyramid2"/>
    <dgm:cxn modelId="{AFCE3F7D-0BE0-4902-98B4-BDAEDCD8AA5A}" type="presOf" srcId="{CADE501B-ABFD-413B-B0A6-B0A962720594}" destId="{D0FE2321-DC39-4DEC-BE15-4AAD7A732F65}" srcOrd="0" destOrd="0" presId="urn:microsoft.com/office/officeart/2005/8/layout/pyramid2"/>
    <dgm:cxn modelId="{E6CD7034-4434-4332-986C-C9C54D1FC893}" type="presOf" srcId="{E1C9E621-68A5-46F3-B7EC-C6723543B202}" destId="{3AD01A3F-90D7-46FA-9E2C-77B44111CB16}" srcOrd="0" destOrd="0" presId="urn:microsoft.com/office/officeart/2005/8/layout/pyramid2"/>
    <dgm:cxn modelId="{FA497776-329C-4500-A3ED-01CFD141EC90}" srcId="{E1C9E621-68A5-46F3-B7EC-C6723543B202}" destId="{CADE501B-ABFD-413B-B0A6-B0A962720594}" srcOrd="0" destOrd="0" parTransId="{C1C5FBDE-40B4-4404-B45B-38A94CC12250}" sibTransId="{A3C17F58-77A7-4B92-90F7-8CB90D640C9A}"/>
    <dgm:cxn modelId="{6332F4B5-B4EE-428D-864C-BF7890FD4516}" type="presParOf" srcId="{3AD01A3F-90D7-46FA-9E2C-77B44111CB16}" destId="{02EF9C36-7AB7-48F9-8151-CA1A965EFCC9}" srcOrd="0" destOrd="0" presId="urn:microsoft.com/office/officeart/2005/8/layout/pyramid2"/>
    <dgm:cxn modelId="{D7F7C4B1-C97B-4B24-B2DC-882B3EDC72DE}" type="presParOf" srcId="{3AD01A3F-90D7-46FA-9E2C-77B44111CB16}" destId="{F51C581C-892C-44A3-B0FF-40D0791B2BA2}" srcOrd="1" destOrd="0" presId="urn:microsoft.com/office/officeart/2005/8/layout/pyramid2"/>
    <dgm:cxn modelId="{FCD4C509-7C95-4D85-A306-4D1EB4B03ABF}" type="presParOf" srcId="{F51C581C-892C-44A3-B0FF-40D0791B2BA2}" destId="{D0FE2321-DC39-4DEC-BE15-4AAD7A732F65}" srcOrd="0" destOrd="0" presId="urn:microsoft.com/office/officeart/2005/8/layout/pyramid2"/>
    <dgm:cxn modelId="{CF6C2BB3-FB55-4E99-86BF-0EB8A2DCDA77}" type="presParOf" srcId="{F51C581C-892C-44A3-B0FF-40D0791B2BA2}" destId="{A18618C3-EE63-4171-9B9B-04BDF4232723}" srcOrd="1" destOrd="0" presId="urn:microsoft.com/office/officeart/2005/8/layout/pyramid2"/>
    <dgm:cxn modelId="{5B573568-6384-4A08-82FD-0D095D0D0805}" type="presParOf" srcId="{F51C581C-892C-44A3-B0FF-40D0791B2BA2}" destId="{3BF815B8-A46A-416D-A256-F8856F0BF636}" srcOrd="2" destOrd="0" presId="urn:microsoft.com/office/officeart/2005/8/layout/pyramid2"/>
    <dgm:cxn modelId="{B29297C7-E48D-4A35-9DC9-E02614AC8EE7}" type="presParOf" srcId="{F51C581C-892C-44A3-B0FF-40D0791B2BA2}" destId="{AFC2BF5C-A8FA-4780-8C49-3BF986F37721}" srcOrd="3" destOrd="0" presId="urn:microsoft.com/office/officeart/2005/8/layout/pyramid2"/>
    <dgm:cxn modelId="{114DBDD1-05D3-4E19-A4FA-84C90776E9BE}" type="presParOf" srcId="{F51C581C-892C-44A3-B0FF-40D0791B2BA2}" destId="{DD3E3644-07EF-4155-956A-7100ED9AFE80}" srcOrd="4" destOrd="0" presId="urn:microsoft.com/office/officeart/2005/8/layout/pyramid2"/>
    <dgm:cxn modelId="{79332DBB-E7CE-4ACF-BB37-F2DD9AA26C87}" type="presParOf" srcId="{F51C581C-892C-44A3-B0FF-40D0791B2BA2}" destId="{F785CED1-A349-4BF1-9004-F0B8A8581A5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9E621-68A5-46F3-B7EC-C6723543B202}" type="doc">
      <dgm:prSet loTypeId="urn:microsoft.com/office/officeart/2005/8/layout/pyramid2" loCatId="pyramid" qsTypeId="urn:microsoft.com/office/officeart/2005/8/quickstyle/simple1" qsCatId="simple" csTypeId="urn:microsoft.com/office/officeart/2005/8/colors/colorful5" csCatId="colorful" phldr="1"/>
      <dgm:spPr/>
    </dgm:pt>
    <dgm:pt modelId="{CADE501B-ABFD-413B-B0A6-B0A962720594}">
      <dgm:prSet phldrT="[Text]" custT="1"/>
      <dgm:spPr/>
      <dgm:t>
        <a:bodyPr/>
        <a:lstStyle/>
        <a:p>
          <a:pPr marL="231775" indent="-231775" algn="l"/>
          <a:r>
            <a:rPr lang="en-US" sz="1600" b="1" dirty="0"/>
            <a:t>1. Fall Risk Screening/ Assessment</a:t>
          </a:r>
        </a:p>
      </dgm:t>
    </dgm:pt>
    <dgm:pt modelId="{C1C5FBDE-40B4-4404-B45B-38A94CC12250}" type="parTrans" cxnId="{FA497776-329C-4500-A3ED-01CFD141EC90}">
      <dgm:prSet/>
      <dgm:spPr/>
      <dgm:t>
        <a:bodyPr/>
        <a:lstStyle/>
        <a:p>
          <a:endParaRPr lang="en-US"/>
        </a:p>
      </dgm:t>
    </dgm:pt>
    <dgm:pt modelId="{A3C17F58-77A7-4B92-90F7-8CB90D640C9A}" type="sibTrans" cxnId="{FA497776-329C-4500-A3ED-01CFD141EC90}">
      <dgm:prSet/>
      <dgm:spPr/>
      <dgm:t>
        <a:bodyPr/>
        <a:lstStyle/>
        <a:p>
          <a:endParaRPr lang="en-US"/>
        </a:p>
      </dgm:t>
    </dgm:pt>
    <dgm:pt modelId="{0329D60A-9A09-4ECE-98BF-301D1D32E54C}">
      <dgm:prSet phldrT="[Text]" custT="1"/>
      <dgm:spPr/>
      <dgm:t>
        <a:bodyPr/>
        <a:lstStyle/>
        <a:p>
          <a:pPr marL="0" indent="-293688" algn="l">
            <a:spcAft>
              <a:spcPts val="0"/>
            </a:spcAft>
          </a:pPr>
          <a:r>
            <a:rPr lang="en-US" sz="2400" b="1" dirty="0"/>
            <a:t>2. Tailored/</a:t>
          </a:r>
        </a:p>
        <a:p>
          <a:pPr marL="342900" indent="0" algn="l">
            <a:spcAft>
              <a:spcPts val="0"/>
            </a:spcAft>
            <a:tabLst>
              <a:tab pos="342900" algn="l"/>
            </a:tabLst>
          </a:pPr>
          <a:r>
            <a:rPr lang="en-US" sz="2400" b="1" dirty="0"/>
            <a:t>Personalized Care Planning</a:t>
          </a:r>
          <a:endParaRPr lang="en-US" sz="2000" b="1" dirty="0"/>
        </a:p>
      </dgm:t>
    </dgm:pt>
    <dgm:pt modelId="{DE56AEB6-9EF5-4B8C-BAED-553263137A3B}" type="parTrans" cxnId="{602DA320-77E0-421E-B5A2-18673A4751F6}">
      <dgm:prSet/>
      <dgm:spPr/>
      <dgm:t>
        <a:bodyPr/>
        <a:lstStyle/>
        <a:p>
          <a:endParaRPr lang="en-US"/>
        </a:p>
      </dgm:t>
    </dgm:pt>
    <dgm:pt modelId="{DE79937C-6E13-40C9-950E-120EFC2435B8}" type="sibTrans" cxnId="{602DA320-77E0-421E-B5A2-18673A4751F6}">
      <dgm:prSet/>
      <dgm:spPr/>
      <dgm:t>
        <a:bodyPr/>
        <a:lstStyle/>
        <a:p>
          <a:endParaRPr lang="en-US"/>
        </a:p>
      </dgm:t>
    </dgm:pt>
    <dgm:pt modelId="{1A72ED7F-C5E4-456B-B4FB-A91FF271C4DB}">
      <dgm:prSet phldrT="[Text]" custT="1"/>
      <dgm:spPr/>
      <dgm:t>
        <a:bodyPr/>
        <a:lstStyle/>
        <a:p>
          <a:pPr marL="171450" indent="-171450" algn="l">
            <a:spcBef>
              <a:spcPts val="1200"/>
            </a:spcBef>
            <a:spcAft>
              <a:spcPts val="0"/>
            </a:spcAft>
          </a:pPr>
          <a:r>
            <a:rPr lang="en-US" sz="1600" b="1" i="0" spc="-80" baseline="0" dirty="0"/>
            <a:t>3. </a:t>
          </a:r>
          <a:r>
            <a:rPr lang="en-US" sz="1600" b="1" i="1" spc="-80" baseline="0" dirty="0"/>
            <a:t>Consistent </a:t>
          </a:r>
          <a:r>
            <a:rPr lang="en-US" sz="1600" b="1" spc="-80" baseline="0" dirty="0"/>
            <a:t>Preventive Interventions</a:t>
          </a:r>
        </a:p>
        <a:p>
          <a:pPr marL="171450" indent="-171450" algn="l">
            <a:spcBef>
              <a:spcPts val="1200"/>
            </a:spcBef>
            <a:spcAft>
              <a:spcPts val="0"/>
            </a:spcAft>
          </a:pPr>
          <a:r>
            <a:rPr lang="en-US" sz="1200" dirty="0">
              <a:latin typeface="Arial"/>
              <a:cs typeface="Arial"/>
            </a:rPr>
            <a:t>● </a:t>
          </a:r>
          <a:r>
            <a:rPr lang="en-US" sz="1200" dirty="0"/>
            <a:t>Universal Precautions </a:t>
          </a:r>
        </a:p>
        <a:p>
          <a:pPr marL="179388" indent="-179388" algn="l">
            <a:spcBef>
              <a:spcPct val="0"/>
            </a:spcBef>
            <a:spcAft>
              <a:spcPct val="35000"/>
            </a:spcAft>
          </a:pPr>
          <a:r>
            <a:rPr lang="en-US" sz="1200" dirty="0">
              <a:latin typeface="Arial"/>
              <a:cs typeface="Arial"/>
            </a:rPr>
            <a:t>● </a:t>
          </a:r>
          <a:r>
            <a:rPr lang="en-US" sz="1200" dirty="0"/>
            <a:t>Tailored Interventions to address patient-specific areas of risk</a:t>
          </a:r>
        </a:p>
      </dgm:t>
    </dgm:pt>
    <dgm:pt modelId="{E4A36BDA-5106-40E3-B7BE-869186B61293}" type="parTrans" cxnId="{5BEFC136-50F2-4495-94C7-84773E8460C1}">
      <dgm:prSet/>
      <dgm:spPr/>
      <dgm:t>
        <a:bodyPr/>
        <a:lstStyle/>
        <a:p>
          <a:endParaRPr lang="en-US"/>
        </a:p>
      </dgm:t>
    </dgm:pt>
    <dgm:pt modelId="{E95DD3D4-7734-4DD6-9F25-8ACC99BDC5FB}" type="sibTrans" cxnId="{5BEFC136-50F2-4495-94C7-84773E8460C1}">
      <dgm:prSet/>
      <dgm:spPr/>
      <dgm:t>
        <a:bodyPr/>
        <a:lstStyle/>
        <a:p>
          <a:endParaRPr lang="en-US"/>
        </a:p>
      </dgm:t>
    </dgm:pt>
    <dgm:pt modelId="{3AD01A3F-90D7-46FA-9E2C-77B44111CB16}" type="pres">
      <dgm:prSet presAssocID="{E1C9E621-68A5-46F3-B7EC-C6723543B202}" presName="compositeShape" presStyleCnt="0">
        <dgm:presLayoutVars>
          <dgm:dir/>
          <dgm:resizeHandles/>
        </dgm:presLayoutVars>
      </dgm:prSet>
      <dgm:spPr/>
    </dgm:pt>
    <dgm:pt modelId="{02EF9C36-7AB7-48F9-8151-CA1A965EFCC9}" type="pres">
      <dgm:prSet presAssocID="{E1C9E621-68A5-46F3-B7EC-C6723543B202}" presName="pyramid" presStyleLbl="node1" presStyleIdx="0" presStyleCnt="1" custLinFactNeighborX="3706"/>
      <dgm:spPr/>
      <dgm:extLst>
        <a:ext uri="{E40237B7-FDA0-4F09-8148-C483321AD2D9}">
          <dgm14:cNvPr xmlns:dgm14="http://schemas.microsoft.com/office/drawing/2010/diagram" id="0" name="" descr="Triangle"/>
        </a:ext>
      </dgm:extLst>
    </dgm:pt>
    <dgm:pt modelId="{F51C581C-892C-44A3-B0FF-40D0791B2BA2}" type="pres">
      <dgm:prSet presAssocID="{E1C9E621-68A5-46F3-B7EC-C6723543B202}" presName="theList" presStyleCnt="0"/>
      <dgm:spPr/>
    </dgm:pt>
    <dgm:pt modelId="{D0FE2321-DC39-4DEC-BE15-4AAD7A732F65}" type="pres">
      <dgm:prSet presAssocID="{CADE501B-ABFD-413B-B0A6-B0A962720594}" presName="aNode" presStyleLbl="fgAcc1" presStyleIdx="0" presStyleCnt="3" custScaleX="103644" custScaleY="25861" custLinFactNeighborX="1316" custLinFactNeighborY="42504">
        <dgm:presLayoutVars>
          <dgm:bulletEnabled val="1"/>
        </dgm:presLayoutVars>
      </dgm:prSet>
      <dgm:spPr/>
      <dgm:t>
        <a:bodyPr/>
        <a:lstStyle/>
        <a:p>
          <a:endParaRPr lang="en-US"/>
        </a:p>
      </dgm:t>
    </dgm:pt>
    <dgm:pt modelId="{A18618C3-EE63-4171-9B9B-04BDF4232723}" type="pres">
      <dgm:prSet presAssocID="{CADE501B-ABFD-413B-B0A6-B0A962720594}" presName="aSpace" presStyleCnt="0"/>
      <dgm:spPr/>
    </dgm:pt>
    <dgm:pt modelId="{3BF815B8-A46A-416D-A256-F8856F0BF636}" type="pres">
      <dgm:prSet presAssocID="{0329D60A-9A09-4ECE-98BF-301D1D32E54C}" presName="aNode" presStyleLbl="fgAcc1" presStyleIdx="1" presStyleCnt="3" custScaleX="103644" custScaleY="68885" custLinFactNeighborX="1316" custLinFactNeighborY="12264">
        <dgm:presLayoutVars>
          <dgm:bulletEnabled val="1"/>
        </dgm:presLayoutVars>
      </dgm:prSet>
      <dgm:spPr/>
      <dgm:t>
        <a:bodyPr/>
        <a:lstStyle/>
        <a:p>
          <a:endParaRPr lang="en-US"/>
        </a:p>
      </dgm:t>
    </dgm:pt>
    <dgm:pt modelId="{AFC2BF5C-A8FA-4780-8C49-3BF986F37721}" type="pres">
      <dgm:prSet presAssocID="{0329D60A-9A09-4ECE-98BF-301D1D32E54C}" presName="aSpace" presStyleCnt="0"/>
      <dgm:spPr/>
    </dgm:pt>
    <dgm:pt modelId="{DD3E3644-07EF-4155-956A-7100ED9AFE80}" type="pres">
      <dgm:prSet presAssocID="{1A72ED7F-C5E4-456B-B4FB-A91FF271C4DB}" presName="aNode" presStyleLbl="fgAcc1" presStyleIdx="2" presStyleCnt="3" custScaleX="103644" custScaleY="65357" custLinFactNeighborX="1316" custLinFactNeighborY="-10019">
        <dgm:presLayoutVars>
          <dgm:bulletEnabled val="1"/>
        </dgm:presLayoutVars>
      </dgm:prSet>
      <dgm:spPr/>
      <dgm:t>
        <a:bodyPr/>
        <a:lstStyle/>
        <a:p>
          <a:endParaRPr lang="en-US"/>
        </a:p>
      </dgm:t>
    </dgm:pt>
    <dgm:pt modelId="{F785CED1-A349-4BF1-9004-F0B8A8581A57}" type="pres">
      <dgm:prSet presAssocID="{1A72ED7F-C5E4-456B-B4FB-A91FF271C4DB}" presName="aSpace" presStyleCnt="0"/>
      <dgm:spPr/>
    </dgm:pt>
  </dgm:ptLst>
  <dgm:cxnLst>
    <dgm:cxn modelId="{602DA320-77E0-421E-B5A2-18673A4751F6}" srcId="{E1C9E621-68A5-46F3-B7EC-C6723543B202}" destId="{0329D60A-9A09-4ECE-98BF-301D1D32E54C}" srcOrd="1" destOrd="0" parTransId="{DE56AEB6-9EF5-4B8C-BAED-553263137A3B}" sibTransId="{DE79937C-6E13-40C9-950E-120EFC2435B8}"/>
    <dgm:cxn modelId="{BA014A17-68F0-4208-97F7-CD0B32887EEF}" type="presOf" srcId="{E1C9E621-68A5-46F3-B7EC-C6723543B202}" destId="{3AD01A3F-90D7-46FA-9E2C-77B44111CB16}" srcOrd="0" destOrd="0" presId="urn:microsoft.com/office/officeart/2005/8/layout/pyramid2"/>
    <dgm:cxn modelId="{026AC76D-DE5C-4169-B54C-30330689207C}" type="presOf" srcId="{1A72ED7F-C5E4-456B-B4FB-A91FF271C4DB}" destId="{DD3E3644-07EF-4155-956A-7100ED9AFE80}" srcOrd="0" destOrd="0" presId="urn:microsoft.com/office/officeart/2005/8/layout/pyramid2"/>
    <dgm:cxn modelId="{5BEFC136-50F2-4495-94C7-84773E8460C1}" srcId="{E1C9E621-68A5-46F3-B7EC-C6723543B202}" destId="{1A72ED7F-C5E4-456B-B4FB-A91FF271C4DB}" srcOrd="2" destOrd="0" parTransId="{E4A36BDA-5106-40E3-B7BE-869186B61293}" sibTransId="{E95DD3D4-7734-4DD6-9F25-8ACC99BDC5FB}"/>
    <dgm:cxn modelId="{21D251A3-5553-41DC-9D42-2A48432C5359}" type="presOf" srcId="{CADE501B-ABFD-413B-B0A6-B0A962720594}" destId="{D0FE2321-DC39-4DEC-BE15-4AAD7A732F65}" srcOrd="0" destOrd="0" presId="urn:microsoft.com/office/officeart/2005/8/layout/pyramid2"/>
    <dgm:cxn modelId="{FD854C66-49A8-4508-8714-BED0BAF30FD7}" type="presOf" srcId="{0329D60A-9A09-4ECE-98BF-301D1D32E54C}" destId="{3BF815B8-A46A-416D-A256-F8856F0BF636}" srcOrd="0" destOrd="0" presId="urn:microsoft.com/office/officeart/2005/8/layout/pyramid2"/>
    <dgm:cxn modelId="{FA497776-329C-4500-A3ED-01CFD141EC90}" srcId="{E1C9E621-68A5-46F3-B7EC-C6723543B202}" destId="{CADE501B-ABFD-413B-B0A6-B0A962720594}" srcOrd="0" destOrd="0" parTransId="{C1C5FBDE-40B4-4404-B45B-38A94CC12250}" sibTransId="{A3C17F58-77A7-4B92-90F7-8CB90D640C9A}"/>
    <dgm:cxn modelId="{F43C5E20-48E0-4018-8339-CE084BAE6F25}" type="presParOf" srcId="{3AD01A3F-90D7-46FA-9E2C-77B44111CB16}" destId="{02EF9C36-7AB7-48F9-8151-CA1A965EFCC9}" srcOrd="0" destOrd="0" presId="urn:microsoft.com/office/officeart/2005/8/layout/pyramid2"/>
    <dgm:cxn modelId="{B758EC7C-7EEC-4DE9-9D35-EDBF1D9B54F4}" type="presParOf" srcId="{3AD01A3F-90D7-46FA-9E2C-77B44111CB16}" destId="{F51C581C-892C-44A3-B0FF-40D0791B2BA2}" srcOrd="1" destOrd="0" presId="urn:microsoft.com/office/officeart/2005/8/layout/pyramid2"/>
    <dgm:cxn modelId="{8304210E-2A92-4256-9065-03D085174386}" type="presParOf" srcId="{F51C581C-892C-44A3-B0FF-40D0791B2BA2}" destId="{D0FE2321-DC39-4DEC-BE15-4AAD7A732F65}" srcOrd="0" destOrd="0" presId="urn:microsoft.com/office/officeart/2005/8/layout/pyramid2"/>
    <dgm:cxn modelId="{3F804195-68F5-41CE-AE22-065D3CFB06D6}" type="presParOf" srcId="{F51C581C-892C-44A3-B0FF-40D0791B2BA2}" destId="{A18618C3-EE63-4171-9B9B-04BDF4232723}" srcOrd="1" destOrd="0" presId="urn:microsoft.com/office/officeart/2005/8/layout/pyramid2"/>
    <dgm:cxn modelId="{8490F7E4-6D92-4B52-A627-66F81E4AF0BE}" type="presParOf" srcId="{F51C581C-892C-44A3-B0FF-40D0791B2BA2}" destId="{3BF815B8-A46A-416D-A256-F8856F0BF636}" srcOrd="2" destOrd="0" presId="urn:microsoft.com/office/officeart/2005/8/layout/pyramid2"/>
    <dgm:cxn modelId="{C580F435-7905-46C5-B7FD-AA940D3AF282}" type="presParOf" srcId="{F51C581C-892C-44A3-B0FF-40D0791B2BA2}" destId="{AFC2BF5C-A8FA-4780-8C49-3BF986F37721}" srcOrd="3" destOrd="0" presId="urn:microsoft.com/office/officeart/2005/8/layout/pyramid2"/>
    <dgm:cxn modelId="{A8E91AB2-8B10-4E09-AB7C-A86D02495DE2}" type="presParOf" srcId="{F51C581C-892C-44A3-B0FF-40D0791B2BA2}" destId="{DD3E3644-07EF-4155-956A-7100ED9AFE80}" srcOrd="4" destOrd="0" presId="urn:microsoft.com/office/officeart/2005/8/layout/pyramid2"/>
    <dgm:cxn modelId="{876F96B9-B9BE-424A-A816-CDC6C3D321FD}" type="presParOf" srcId="{F51C581C-892C-44A3-B0FF-40D0791B2BA2}" destId="{F785CED1-A349-4BF1-9004-F0B8A8581A5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9E621-68A5-46F3-B7EC-C6723543B202}" type="doc">
      <dgm:prSet loTypeId="urn:microsoft.com/office/officeart/2005/8/layout/pyramid2" loCatId="pyramid" qsTypeId="urn:microsoft.com/office/officeart/2005/8/quickstyle/simple1" qsCatId="simple" csTypeId="urn:microsoft.com/office/officeart/2005/8/colors/colorful5" csCatId="colorful" phldr="1"/>
      <dgm:spPr/>
    </dgm:pt>
    <dgm:pt modelId="{CADE501B-ABFD-413B-B0A6-B0A962720594}">
      <dgm:prSet phldrT="[Text]" custT="1"/>
      <dgm:spPr/>
      <dgm:t>
        <a:bodyPr/>
        <a:lstStyle/>
        <a:p>
          <a:pPr marL="231775" indent="-231775" algn="l"/>
          <a:r>
            <a:rPr lang="en-US" sz="1600" b="1" dirty="0"/>
            <a:t>1. Fall Risk Screening/ Assessment</a:t>
          </a:r>
        </a:p>
      </dgm:t>
    </dgm:pt>
    <dgm:pt modelId="{C1C5FBDE-40B4-4404-B45B-38A94CC12250}" type="parTrans" cxnId="{FA497776-329C-4500-A3ED-01CFD141EC90}">
      <dgm:prSet/>
      <dgm:spPr/>
      <dgm:t>
        <a:bodyPr/>
        <a:lstStyle/>
        <a:p>
          <a:endParaRPr lang="en-US"/>
        </a:p>
      </dgm:t>
    </dgm:pt>
    <dgm:pt modelId="{A3C17F58-77A7-4B92-90F7-8CB90D640C9A}" type="sibTrans" cxnId="{FA497776-329C-4500-A3ED-01CFD141EC90}">
      <dgm:prSet/>
      <dgm:spPr/>
      <dgm:t>
        <a:bodyPr/>
        <a:lstStyle/>
        <a:p>
          <a:endParaRPr lang="en-US"/>
        </a:p>
      </dgm:t>
    </dgm:pt>
    <dgm:pt modelId="{0329D60A-9A09-4ECE-98BF-301D1D32E54C}">
      <dgm:prSet phldrT="[Text]" custT="1"/>
      <dgm:spPr/>
      <dgm:t>
        <a:bodyPr/>
        <a:lstStyle/>
        <a:p>
          <a:pPr marL="228600" indent="-228600" algn="l"/>
          <a:r>
            <a:rPr lang="en-US" sz="1600" b="1" dirty="0"/>
            <a:t>2. Tailored/Personalized Care Planning</a:t>
          </a:r>
        </a:p>
      </dgm:t>
    </dgm:pt>
    <dgm:pt modelId="{DE56AEB6-9EF5-4B8C-BAED-553263137A3B}" type="parTrans" cxnId="{602DA320-77E0-421E-B5A2-18673A4751F6}">
      <dgm:prSet/>
      <dgm:spPr/>
      <dgm:t>
        <a:bodyPr/>
        <a:lstStyle/>
        <a:p>
          <a:endParaRPr lang="en-US"/>
        </a:p>
      </dgm:t>
    </dgm:pt>
    <dgm:pt modelId="{DE79937C-6E13-40C9-950E-120EFC2435B8}" type="sibTrans" cxnId="{602DA320-77E0-421E-B5A2-18673A4751F6}">
      <dgm:prSet/>
      <dgm:spPr/>
      <dgm:t>
        <a:bodyPr/>
        <a:lstStyle/>
        <a:p>
          <a:endParaRPr lang="en-US"/>
        </a:p>
      </dgm:t>
    </dgm:pt>
    <dgm:pt modelId="{1A72ED7F-C5E4-456B-B4FB-A91FF271C4DB}">
      <dgm:prSet phldrT="[Text]" custT="1"/>
      <dgm:spPr/>
      <dgm:t>
        <a:bodyPr/>
        <a:lstStyle/>
        <a:p>
          <a:pPr marL="279400" indent="-279400" algn="l">
            <a:spcBef>
              <a:spcPts val="0"/>
            </a:spcBef>
            <a:spcAft>
              <a:spcPts val="0"/>
            </a:spcAft>
          </a:pPr>
          <a:r>
            <a:rPr lang="en-US" sz="2200" b="1" i="0" spc="-80" baseline="0" dirty="0"/>
            <a:t>3. </a:t>
          </a:r>
          <a:r>
            <a:rPr lang="en-US" sz="2200" b="1" i="1" spc="-80" baseline="0" dirty="0"/>
            <a:t>Consistent </a:t>
          </a:r>
          <a:r>
            <a:rPr lang="en-US" sz="2200" b="1" spc="-80" baseline="0" dirty="0"/>
            <a:t>Preventive Interventions </a:t>
          </a:r>
        </a:p>
        <a:p>
          <a:pPr marL="279400" indent="-279400" algn="l">
            <a:spcBef>
              <a:spcPts val="0"/>
            </a:spcBef>
            <a:spcAft>
              <a:spcPts val="0"/>
            </a:spcAft>
          </a:pPr>
          <a:r>
            <a:rPr lang="en-US" sz="1800" dirty="0">
              <a:latin typeface="Arial"/>
              <a:cs typeface="Arial"/>
            </a:rPr>
            <a:t>● </a:t>
          </a:r>
          <a:r>
            <a:rPr lang="en-US" sz="1800" dirty="0"/>
            <a:t>Universal Precautions </a:t>
          </a:r>
        </a:p>
        <a:p>
          <a:pPr marL="228600" indent="-228600" algn="l">
            <a:spcBef>
              <a:spcPts val="0"/>
            </a:spcBef>
            <a:spcAft>
              <a:spcPts val="0"/>
            </a:spcAft>
          </a:pPr>
          <a:r>
            <a:rPr lang="en-US" sz="1800" dirty="0">
              <a:latin typeface="Arial"/>
              <a:cs typeface="Arial"/>
            </a:rPr>
            <a:t>● </a:t>
          </a:r>
          <a:r>
            <a:rPr lang="en-US" sz="1800" dirty="0"/>
            <a:t>Tailored Interventions to address patient-specific areas of risk</a:t>
          </a:r>
        </a:p>
      </dgm:t>
    </dgm:pt>
    <dgm:pt modelId="{E4A36BDA-5106-40E3-B7BE-869186B61293}" type="parTrans" cxnId="{5BEFC136-50F2-4495-94C7-84773E8460C1}">
      <dgm:prSet/>
      <dgm:spPr/>
      <dgm:t>
        <a:bodyPr/>
        <a:lstStyle/>
        <a:p>
          <a:endParaRPr lang="en-US"/>
        </a:p>
      </dgm:t>
    </dgm:pt>
    <dgm:pt modelId="{E95DD3D4-7734-4DD6-9F25-8ACC99BDC5FB}" type="sibTrans" cxnId="{5BEFC136-50F2-4495-94C7-84773E8460C1}">
      <dgm:prSet/>
      <dgm:spPr/>
      <dgm:t>
        <a:bodyPr/>
        <a:lstStyle/>
        <a:p>
          <a:endParaRPr lang="en-US"/>
        </a:p>
      </dgm:t>
    </dgm:pt>
    <dgm:pt modelId="{3AD01A3F-90D7-46FA-9E2C-77B44111CB16}" type="pres">
      <dgm:prSet presAssocID="{E1C9E621-68A5-46F3-B7EC-C6723543B202}" presName="compositeShape" presStyleCnt="0">
        <dgm:presLayoutVars>
          <dgm:dir/>
          <dgm:resizeHandles/>
        </dgm:presLayoutVars>
      </dgm:prSet>
      <dgm:spPr/>
    </dgm:pt>
    <dgm:pt modelId="{02EF9C36-7AB7-48F9-8151-CA1A965EFCC9}" type="pres">
      <dgm:prSet presAssocID="{E1C9E621-68A5-46F3-B7EC-C6723543B202}" presName="pyramid" presStyleLbl="node1" presStyleIdx="0" presStyleCnt="1" custLinFactNeighborX="8969"/>
      <dgm:spPr/>
      <dgm:extLst>
        <a:ext uri="{E40237B7-FDA0-4F09-8148-C483321AD2D9}">
          <dgm14:cNvPr xmlns:dgm14="http://schemas.microsoft.com/office/drawing/2010/diagram" id="0" name="" descr="Triangle"/>
        </a:ext>
      </dgm:extLst>
    </dgm:pt>
    <dgm:pt modelId="{F51C581C-892C-44A3-B0FF-40D0791B2BA2}" type="pres">
      <dgm:prSet presAssocID="{E1C9E621-68A5-46F3-B7EC-C6723543B202}" presName="theList" presStyleCnt="0"/>
      <dgm:spPr/>
    </dgm:pt>
    <dgm:pt modelId="{D0FE2321-DC39-4DEC-BE15-4AAD7A732F65}" type="pres">
      <dgm:prSet presAssocID="{CADE501B-ABFD-413B-B0A6-B0A962720594}" presName="aNode" presStyleLbl="fgAcc1" presStyleIdx="0" presStyleCnt="3" custScaleX="100405" custScaleY="33696" custLinFactNeighborX="9413" custLinFactNeighborY="-28107">
        <dgm:presLayoutVars>
          <dgm:bulletEnabled val="1"/>
        </dgm:presLayoutVars>
      </dgm:prSet>
      <dgm:spPr/>
      <dgm:t>
        <a:bodyPr/>
        <a:lstStyle/>
        <a:p>
          <a:endParaRPr lang="en-US"/>
        </a:p>
      </dgm:t>
    </dgm:pt>
    <dgm:pt modelId="{A18618C3-EE63-4171-9B9B-04BDF4232723}" type="pres">
      <dgm:prSet presAssocID="{CADE501B-ABFD-413B-B0A6-B0A962720594}" presName="aSpace" presStyleCnt="0"/>
      <dgm:spPr/>
    </dgm:pt>
    <dgm:pt modelId="{3BF815B8-A46A-416D-A256-F8856F0BF636}" type="pres">
      <dgm:prSet presAssocID="{0329D60A-9A09-4ECE-98BF-301D1D32E54C}" presName="aNode" presStyleLbl="fgAcc1" presStyleIdx="1" presStyleCnt="3" custScaleX="100405" custScaleY="37542" custLinFactNeighborX="9413" custLinFactNeighborY="-37577">
        <dgm:presLayoutVars>
          <dgm:bulletEnabled val="1"/>
        </dgm:presLayoutVars>
      </dgm:prSet>
      <dgm:spPr/>
      <dgm:t>
        <a:bodyPr/>
        <a:lstStyle/>
        <a:p>
          <a:endParaRPr lang="en-US"/>
        </a:p>
      </dgm:t>
    </dgm:pt>
    <dgm:pt modelId="{AFC2BF5C-A8FA-4780-8C49-3BF986F37721}" type="pres">
      <dgm:prSet presAssocID="{0329D60A-9A09-4ECE-98BF-301D1D32E54C}" presName="aSpace" presStyleCnt="0"/>
      <dgm:spPr/>
    </dgm:pt>
    <dgm:pt modelId="{DD3E3644-07EF-4155-956A-7100ED9AFE80}" type="pres">
      <dgm:prSet presAssocID="{1A72ED7F-C5E4-456B-B4FB-A91FF271C4DB}" presName="aNode" presStyleLbl="fgAcc1" presStyleIdx="2" presStyleCnt="3" custScaleX="100405" custScaleY="143719" custLinFactNeighborX="8603" custLinFactNeighborY="-39185">
        <dgm:presLayoutVars>
          <dgm:bulletEnabled val="1"/>
        </dgm:presLayoutVars>
      </dgm:prSet>
      <dgm:spPr/>
      <dgm:t>
        <a:bodyPr/>
        <a:lstStyle/>
        <a:p>
          <a:endParaRPr lang="en-US"/>
        </a:p>
      </dgm:t>
    </dgm:pt>
    <dgm:pt modelId="{F785CED1-A349-4BF1-9004-F0B8A8581A57}" type="pres">
      <dgm:prSet presAssocID="{1A72ED7F-C5E4-456B-B4FB-A91FF271C4DB}" presName="aSpace" presStyleCnt="0"/>
      <dgm:spPr/>
    </dgm:pt>
  </dgm:ptLst>
  <dgm:cxnLst>
    <dgm:cxn modelId="{602DA320-77E0-421E-B5A2-18673A4751F6}" srcId="{E1C9E621-68A5-46F3-B7EC-C6723543B202}" destId="{0329D60A-9A09-4ECE-98BF-301D1D32E54C}" srcOrd="1" destOrd="0" parTransId="{DE56AEB6-9EF5-4B8C-BAED-553263137A3B}" sibTransId="{DE79937C-6E13-40C9-950E-120EFC2435B8}"/>
    <dgm:cxn modelId="{E6E1ABB5-8490-4076-8B97-0122A918F871}" type="presOf" srcId="{E1C9E621-68A5-46F3-B7EC-C6723543B202}" destId="{3AD01A3F-90D7-46FA-9E2C-77B44111CB16}" srcOrd="0" destOrd="0" presId="urn:microsoft.com/office/officeart/2005/8/layout/pyramid2"/>
    <dgm:cxn modelId="{5BEFC136-50F2-4495-94C7-84773E8460C1}" srcId="{E1C9E621-68A5-46F3-B7EC-C6723543B202}" destId="{1A72ED7F-C5E4-456B-B4FB-A91FF271C4DB}" srcOrd="2" destOrd="0" parTransId="{E4A36BDA-5106-40E3-B7BE-869186B61293}" sibTransId="{E95DD3D4-7734-4DD6-9F25-8ACC99BDC5FB}"/>
    <dgm:cxn modelId="{FFBB735F-18D5-47EB-A22D-966C841C6E26}" type="presOf" srcId="{0329D60A-9A09-4ECE-98BF-301D1D32E54C}" destId="{3BF815B8-A46A-416D-A256-F8856F0BF636}" srcOrd="0" destOrd="0" presId="urn:microsoft.com/office/officeart/2005/8/layout/pyramid2"/>
    <dgm:cxn modelId="{8E5BF301-5FEB-4E2C-B54C-AD82EDACB028}" type="presOf" srcId="{CADE501B-ABFD-413B-B0A6-B0A962720594}" destId="{D0FE2321-DC39-4DEC-BE15-4AAD7A732F65}" srcOrd="0" destOrd="0" presId="urn:microsoft.com/office/officeart/2005/8/layout/pyramid2"/>
    <dgm:cxn modelId="{10071D89-CC74-448B-AD43-D9E4D290B137}" type="presOf" srcId="{1A72ED7F-C5E4-456B-B4FB-A91FF271C4DB}" destId="{DD3E3644-07EF-4155-956A-7100ED9AFE80}" srcOrd="0" destOrd="0" presId="urn:microsoft.com/office/officeart/2005/8/layout/pyramid2"/>
    <dgm:cxn modelId="{FA497776-329C-4500-A3ED-01CFD141EC90}" srcId="{E1C9E621-68A5-46F3-B7EC-C6723543B202}" destId="{CADE501B-ABFD-413B-B0A6-B0A962720594}" srcOrd="0" destOrd="0" parTransId="{C1C5FBDE-40B4-4404-B45B-38A94CC12250}" sibTransId="{A3C17F58-77A7-4B92-90F7-8CB90D640C9A}"/>
    <dgm:cxn modelId="{C239E11C-FAC4-4481-BD35-98DC9E85EA04}" type="presParOf" srcId="{3AD01A3F-90D7-46FA-9E2C-77B44111CB16}" destId="{02EF9C36-7AB7-48F9-8151-CA1A965EFCC9}" srcOrd="0" destOrd="0" presId="urn:microsoft.com/office/officeart/2005/8/layout/pyramid2"/>
    <dgm:cxn modelId="{6F4E95AB-EC3F-41D6-BEF0-4639238BEA30}" type="presParOf" srcId="{3AD01A3F-90D7-46FA-9E2C-77B44111CB16}" destId="{F51C581C-892C-44A3-B0FF-40D0791B2BA2}" srcOrd="1" destOrd="0" presId="urn:microsoft.com/office/officeart/2005/8/layout/pyramid2"/>
    <dgm:cxn modelId="{3F8EDD92-F41C-45DB-BF4D-811E63B38211}" type="presParOf" srcId="{F51C581C-892C-44A3-B0FF-40D0791B2BA2}" destId="{D0FE2321-DC39-4DEC-BE15-4AAD7A732F65}" srcOrd="0" destOrd="0" presId="urn:microsoft.com/office/officeart/2005/8/layout/pyramid2"/>
    <dgm:cxn modelId="{A2798BDB-1696-440D-8B02-B28D910D54F0}" type="presParOf" srcId="{F51C581C-892C-44A3-B0FF-40D0791B2BA2}" destId="{A18618C3-EE63-4171-9B9B-04BDF4232723}" srcOrd="1" destOrd="0" presId="urn:microsoft.com/office/officeart/2005/8/layout/pyramid2"/>
    <dgm:cxn modelId="{072D5D8A-FB9B-41F0-9383-8F9CD17CDC85}" type="presParOf" srcId="{F51C581C-892C-44A3-B0FF-40D0791B2BA2}" destId="{3BF815B8-A46A-416D-A256-F8856F0BF636}" srcOrd="2" destOrd="0" presId="urn:microsoft.com/office/officeart/2005/8/layout/pyramid2"/>
    <dgm:cxn modelId="{16952273-23FF-4FC7-9208-C1DB6ABE0822}" type="presParOf" srcId="{F51C581C-892C-44A3-B0FF-40D0791B2BA2}" destId="{AFC2BF5C-A8FA-4780-8C49-3BF986F37721}" srcOrd="3" destOrd="0" presId="urn:microsoft.com/office/officeart/2005/8/layout/pyramid2"/>
    <dgm:cxn modelId="{0A444B8B-7E74-488A-AF7D-5BD577BEDA9C}" type="presParOf" srcId="{F51C581C-892C-44A3-B0FF-40D0791B2BA2}" destId="{DD3E3644-07EF-4155-956A-7100ED9AFE80}" srcOrd="4" destOrd="0" presId="urn:microsoft.com/office/officeart/2005/8/layout/pyramid2"/>
    <dgm:cxn modelId="{42FAD889-A745-475A-B67D-5F55C1E9A095}" type="presParOf" srcId="{F51C581C-892C-44A3-B0FF-40D0791B2BA2}" destId="{F785CED1-A349-4BF1-9004-F0B8A8581A5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BAD51-173D-427D-97F0-2EB937BFE0AD}">
      <dsp:nvSpPr>
        <dsp:cNvPr id="0" name=""/>
        <dsp:cNvSpPr/>
      </dsp:nvSpPr>
      <dsp:spPr>
        <a:xfrm>
          <a:off x="455603" y="0"/>
          <a:ext cx="6647226" cy="5257800"/>
        </a:xfrm>
        <a:prstGeom prst="triangle">
          <a:avLst/>
        </a:prstGeom>
        <a:solidFill>
          <a:srgbClr val="009F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94ED2-C4CB-450A-B979-CE9B09B0E41C}">
      <dsp:nvSpPr>
        <dsp:cNvPr id="0" name=""/>
        <dsp:cNvSpPr/>
      </dsp:nvSpPr>
      <dsp:spPr>
        <a:xfrm>
          <a:off x="3657609" y="629173"/>
          <a:ext cx="4571990" cy="1180254"/>
        </a:xfrm>
        <a:prstGeom prst="roundRect">
          <a:avLst/>
        </a:prstGeom>
        <a:solidFill>
          <a:schemeClr val="lt1">
            <a:alpha val="90000"/>
            <a:hueOff val="0"/>
            <a:satOff val="0"/>
            <a:lumOff val="0"/>
            <a:alphaOff val="0"/>
          </a:schemeClr>
        </a:solidFill>
        <a:ln w="25400" cap="flat" cmpd="sng" algn="ctr">
          <a:solidFill>
            <a:srgbClr val="009FC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1. Fall Risk Screening/Assessment</a:t>
          </a:r>
        </a:p>
      </dsp:txBody>
      <dsp:txXfrm>
        <a:off x="3715224" y="686788"/>
        <a:ext cx="4456760" cy="1065024"/>
      </dsp:txXfrm>
    </dsp:sp>
    <dsp:sp modelId="{026C4402-75AA-4906-8073-6331F23ED65F}">
      <dsp:nvSpPr>
        <dsp:cNvPr id="0" name=""/>
        <dsp:cNvSpPr/>
      </dsp:nvSpPr>
      <dsp:spPr>
        <a:xfrm>
          <a:off x="3657609" y="2011679"/>
          <a:ext cx="4571990" cy="1066715"/>
        </a:xfrm>
        <a:prstGeom prst="roundRect">
          <a:avLst/>
        </a:prstGeom>
        <a:solidFill>
          <a:schemeClr val="lt1">
            <a:alpha val="90000"/>
            <a:hueOff val="0"/>
            <a:satOff val="0"/>
            <a:lumOff val="0"/>
            <a:alphaOff val="0"/>
          </a:schemeClr>
        </a:solidFill>
        <a:ln w="25400" cap="flat" cmpd="sng" algn="ctr">
          <a:solidFill>
            <a:srgbClr val="009FC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2. Tailored/Personalized Care Planning</a:t>
          </a:r>
        </a:p>
      </dsp:txBody>
      <dsp:txXfrm>
        <a:off x="3709682" y="2063752"/>
        <a:ext cx="4467844" cy="962569"/>
      </dsp:txXfrm>
    </dsp:sp>
    <dsp:sp modelId="{4EDD0068-C8D4-4623-BFE6-37BEFCC3D6E1}">
      <dsp:nvSpPr>
        <dsp:cNvPr id="0" name=""/>
        <dsp:cNvSpPr/>
      </dsp:nvSpPr>
      <dsp:spPr>
        <a:xfrm>
          <a:off x="3657602" y="3291839"/>
          <a:ext cx="4571990" cy="1197201"/>
        </a:xfrm>
        <a:prstGeom prst="roundRect">
          <a:avLst/>
        </a:prstGeom>
        <a:solidFill>
          <a:schemeClr val="lt1">
            <a:alpha val="90000"/>
            <a:hueOff val="0"/>
            <a:satOff val="0"/>
            <a:lumOff val="0"/>
            <a:alphaOff val="0"/>
          </a:schemeClr>
        </a:solidFill>
        <a:ln w="25400" cap="flat" cmpd="sng" algn="ctr">
          <a:solidFill>
            <a:srgbClr val="009FC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pPr>
          <a:r>
            <a:rPr lang="en-US" sz="2000" b="1" kern="1200" dirty="0"/>
            <a:t>3. </a:t>
          </a:r>
          <a:r>
            <a:rPr lang="en-US" sz="2000" b="1" i="1" kern="1200" dirty="0"/>
            <a:t>Consistent </a:t>
          </a:r>
          <a:r>
            <a:rPr lang="en-US" sz="2000" b="1" i="0" kern="1200" dirty="0"/>
            <a:t>Preventive Interventions</a:t>
          </a:r>
        </a:p>
        <a:p>
          <a:pPr lvl="0" algn="l" defTabSz="889000">
            <a:lnSpc>
              <a:spcPct val="90000"/>
            </a:lnSpc>
            <a:spcBef>
              <a:spcPct val="0"/>
            </a:spcBef>
            <a:spcAft>
              <a:spcPts val="0"/>
            </a:spcAft>
          </a:pPr>
          <a:r>
            <a:rPr lang="en-US" sz="1600" kern="1200" dirty="0">
              <a:latin typeface="+mn-lt"/>
              <a:cs typeface="Arial"/>
            </a:rPr>
            <a:t>● Universal Precautions</a:t>
          </a:r>
        </a:p>
        <a:p>
          <a:pPr marL="171450" lvl="0" indent="-171450" algn="l" defTabSz="889000">
            <a:lnSpc>
              <a:spcPct val="90000"/>
            </a:lnSpc>
            <a:spcBef>
              <a:spcPct val="0"/>
            </a:spcBef>
            <a:spcAft>
              <a:spcPts val="0"/>
            </a:spcAft>
          </a:pPr>
          <a:r>
            <a:rPr lang="en-US" sz="1600" kern="1200" dirty="0">
              <a:latin typeface="+mn-lt"/>
              <a:cs typeface="Arial"/>
            </a:rPr>
            <a:t>● Tailored Interventions to address patient-specific areas of risk</a:t>
          </a:r>
          <a:endParaRPr lang="en-US" sz="1800" b="1" i="0" kern="1200" dirty="0">
            <a:latin typeface="+mn-lt"/>
          </a:endParaRPr>
        </a:p>
      </dsp:txBody>
      <dsp:txXfrm>
        <a:off x="3716045" y="3350282"/>
        <a:ext cx="4455104" cy="1080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9C36-7AB7-48F9-8151-CA1A965EFCC9}">
      <dsp:nvSpPr>
        <dsp:cNvPr id="0" name=""/>
        <dsp:cNvSpPr/>
      </dsp:nvSpPr>
      <dsp:spPr>
        <a:xfrm>
          <a:off x="419098" y="0"/>
          <a:ext cx="4343400" cy="43434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E2321-DC39-4DEC-BE15-4AAD7A732F65}">
      <dsp:nvSpPr>
        <dsp:cNvPr id="0" name=""/>
        <dsp:cNvSpPr/>
      </dsp:nvSpPr>
      <dsp:spPr>
        <a:xfrm>
          <a:off x="2387469" y="380478"/>
          <a:ext cx="2834644" cy="110138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85750" lvl="0" indent="-285750" algn="l" defTabSz="1066800">
            <a:lnSpc>
              <a:spcPct val="90000"/>
            </a:lnSpc>
            <a:spcBef>
              <a:spcPct val="0"/>
            </a:spcBef>
            <a:spcAft>
              <a:spcPts val="0"/>
            </a:spcAft>
          </a:pPr>
          <a:r>
            <a:rPr lang="en-US" sz="2400" b="1" kern="1200" dirty="0"/>
            <a:t>1. Fall Risk Screening/</a:t>
          </a:r>
        </a:p>
        <a:p>
          <a:pPr marL="342900" lvl="0" indent="-57150" algn="l" defTabSz="1066800">
            <a:lnSpc>
              <a:spcPct val="90000"/>
            </a:lnSpc>
            <a:spcBef>
              <a:spcPct val="0"/>
            </a:spcBef>
            <a:spcAft>
              <a:spcPts val="0"/>
            </a:spcAft>
          </a:pPr>
          <a:r>
            <a:rPr lang="en-US" sz="2400" b="1" kern="1200" dirty="0"/>
            <a:t>Assessment</a:t>
          </a:r>
        </a:p>
      </dsp:txBody>
      <dsp:txXfrm>
        <a:off x="2441234" y="434243"/>
        <a:ext cx="2727114" cy="993857"/>
      </dsp:txXfrm>
    </dsp:sp>
    <dsp:sp modelId="{3BF815B8-A46A-416D-A256-F8856F0BF636}">
      <dsp:nvSpPr>
        <dsp:cNvPr id="0" name=""/>
        <dsp:cNvSpPr/>
      </dsp:nvSpPr>
      <dsp:spPr>
        <a:xfrm>
          <a:off x="2408869" y="1645920"/>
          <a:ext cx="2834644" cy="621330"/>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31775" lvl="0" indent="-231775" algn="l" defTabSz="711200">
            <a:lnSpc>
              <a:spcPct val="90000"/>
            </a:lnSpc>
            <a:spcBef>
              <a:spcPct val="0"/>
            </a:spcBef>
            <a:spcAft>
              <a:spcPct val="35000"/>
            </a:spcAft>
          </a:pPr>
          <a:r>
            <a:rPr lang="en-US" sz="1600" b="1" kern="1200" dirty="0"/>
            <a:t>2. Tailored/Personalized Care Planning</a:t>
          </a:r>
        </a:p>
      </dsp:txBody>
      <dsp:txXfrm>
        <a:off x="2439200" y="1676251"/>
        <a:ext cx="2773982" cy="560668"/>
      </dsp:txXfrm>
    </dsp:sp>
    <dsp:sp modelId="{DD3E3644-07EF-4155-956A-7100ED9AFE80}">
      <dsp:nvSpPr>
        <dsp:cNvPr id="0" name=""/>
        <dsp:cNvSpPr/>
      </dsp:nvSpPr>
      <dsp:spPr>
        <a:xfrm>
          <a:off x="2399806" y="2468879"/>
          <a:ext cx="2834644" cy="1154125"/>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0" indent="-171450" algn="l" defTabSz="711200">
            <a:lnSpc>
              <a:spcPct val="90000"/>
            </a:lnSpc>
            <a:spcBef>
              <a:spcPct val="0"/>
            </a:spcBef>
            <a:spcAft>
              <a:spcPts val="600"/>
            </a:spcAft>
          </a:pPr>
          <a:r>
            <a:rPr lang="en-US" sz="1600" b="1" i="0" kern="1200" spc="-80" baseline="0" dirty="0"/>
            <a:t>3. </a:t>
          </a:r>
          <a:r>
            <a:rPr lang="en-US" sz="1600" b="1" i="1" kern="1200" spc="-80" baseline="0" dirty="0"/>
            <a:t>Consistent </a:t>
          </a:r>
          <a:r>
            <a:rPr lang="en-US" sz="1600" b="1" kern="1200" spc="-80" baseline="0" dirty="0"/>
            <a:t>Preventive Interventions</a:t>
          </a:r>
        </a:p>
        <a:p>
          <a:pPr marL="0" lvl="0" indent="0" algn="l" defTabSz="711200">
            <a:lnSpc>
              <a:spcPct val="90000"/>
            </a:lnSpc>
            <a:spcBef>
              <a:spcPct val="0"/>
            </a:spcBef>
            <a:spcAft>
              <a:spcPts val="0"/>
            </a:spcAft>
          </a:pPr>
          <a:r>
            <a:rPr lang="en-US" sz="1200" kern="1200" dirty="0">
              <a:latin typeface="Arial"/>
              <a:cs typeface="Arial"/>
            </a:rPr>
            <a:t>● </a:t>
          </a:r>
          <a:r>
            <a:rPr lang="en-US" sz="1200" kern="1200" dirty="0"/>
            <a:t>Universal Precautions </a:t>
          </a:r>
        </a:p>
        <a:p>
          <a:pPr marL="179388" lvl="0" indent="-179388" algn="l" defTabSz="711200">
            <a:lnSpc>
              <a:spcPct val="90000"/>
            </a:lnSpc>
            <a:spcBef>
              <a:spcPct val="0"/>
            </a:spcBef>
            <a:spcAft>
              <a:spcPct val="35000"/>
            </a:spcAft>
          </a:pPr>
          <a:r>
            <a:rPr lang="en-US" sz="1200" kern="1200" dirty="0">
              <a:latin typeface="Arial"/>
              <a:cs typeface="Arial"/>
            </a:rPr>
            <a:t>● </a:t>
          </a:r>
          <a:r>
            <a:rPr lang="en-US" sz="1200" kern="1200" dirty="0"/>
            <a:t>Tailored Interventions to address patient-specific areas of risk</a:t>
          </a:r>
        </a:p>
      </dsp:txBody>
      <dsp:txXfrm>
        <a:off x="2456146" y="2525219"/>
        <a:ext cx="2721964" cy="1041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9C36-7AB7-48F9-8151-CA1A965EFCC9}">
      <dsp:nvSpPr>
        <dsp:cNvPr id="0" name=""/>
        <dsp:cNvSpPr/>
      </dsp:nvSpPr>
      <dsp:spPr>
        <a:xfrm>
          <a:off x="838191" y="0"/>
          <a:ext cx="4343400" cy="43434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E2321-DC39-4DEC-BE15-4AAD7A732F65}">
      <dsp:nvSpPr>
        <dsp:cNvPr id="0" name=""/>
        <dsp:cNvSpPr/>
      </dsp:nvSpPr>
      <dsp:spPr>
        <a:xfrm>
          <a:off x="2834640" y="528434"/>
          <a:ext cx="2926087" cy="45456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31775" lvl="0" indent="-231775" algn="l" defTabSz="711200">
            <a:lnSpc>
              <a:spcPct val="90000"/>
            </a:lnSpc>
            <a:spcBef>
              <a:spcPct val="0"/>
            </a:spcBef>
            <a:spcAft>
              <a:spcPct val="35000"/>
            </a:spcAft>
          </a:pPr>
          <a:r>
            <a:rPr lang="en-US" sz="1600" b="1" kern="1200" dirty="0"/>
            <a:t>1. Fall Risk Screening/ Assessment</a:t>
          </a:r>
        </a:p>
      </dsp:txBody>
      <dsp:txXfrm>
        <a:off x="2856830" y="550624"/>
        <a:ext cx="2881707" cy="410183"/>
      </dsp:txXfrm>
    </dsp:sp>
    <dsp:sp modelId="{3BF815B8-A46A-416D-A256-F8856F0BF636}">
      <dsp:nvSpPr>
        <dsp:cNvPr id="0" name=""/>
        <dsp:cNvSpPr/>
      </dsp:nvSpPr>
      <dsp:spPr>
        <a:xfrm>
          <a:off x="2834640" y="1136271"/>
          <a:ext cx="2926087" cy="1210805"/>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293688" algn="l" defTabSz="1066800">
            <a:lnSpc>
              <a:spcPct val="90000"/>
            </a:lnSpc>
            <a:spcBef>
              <a:spcPct val="0"/>
            </a:spcBef>
            <a:spcAft>
              <a:spcPts val="0"/>
            </a:spcAft>
          </a:pPr>
          <a:r>
            <a:rPr lang="en-US" sz="2400" b="1" kern="1200" dirty="0"/>
            <a:t>2. Tailored/</a:t>
          </a:r>
        </a:p>
        <a:p>
          <a:pPr marL="342900" lvl="0" indent="0" algn="l" defTabSz="1066800">
            <a:lnSpc>
              <a:spcPct val="90000"/>
            </a:lnSpc>
            <a:spcBef>
              <a:spcPct val="0"/>
            </a:spcBef>
            <a:spcAft>
              <a:spcPts val="0"/>
            </a:spcAft>
            <a:tabLst>
              <a:tab pos="342900" algn="l"/>
            </a:tabLst>
          </a:pPr>
          <a:r>
            <a:rPr lang="en-US" sz="2400" b="1" kern="1200" dirty="0"/>
            <a:t>Personalized Care Planning</a:t>
          </a:r>
          <a:endParaRPr lang="en-US" sz="2000" b="1" kern="1200" dirty="0"/>
        </a:p>
      </dsp:txBody>
      <dsp:txXfrm>
        <a:off x="2893747" y="1195378"/>
        <a:ext cx="2807873" cy="1092591"/>
      </dsp:txXfrm>
    </dsp:sp>
    <dsp:sp modelId="{DD3E3644-07EF-4155-956A-7100ED9AFE80}">
      <dsp:nvSpPr>
        <dsp:cNvPr id="0" name=""/>
        <dsp:cNvSpPr/>
      </dsp:nvSpPr>
      <dsp:spPr>
        <a:xfrm>
          <a:off x="2834640" y="2517832"/>
          <a:ext cx="2926087" cy="1148792"/>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0" indent="-171450" algn="l" defTabSz="711200">
            <a:lnSpc>
              <a:spcPct val="90000"/>
            </a:lnSpc>
            <a:spcBef>
              <a:spcPct val="0"/>
            </a:spcBef>
            <a:spcAft>
              <a:spcPts val="0"/>
            </a:spcAft>
          </a:pPr>
          <a:r>
            <a:rPr lang="en-US" sz="1600" b="1" i="0" kern="1200" spc="-80" baseline="0" dirty="0"/>
            <a:t>3. </a:t>
          </a:r>
          <a:r>
            <a:rPr lang="en-US" sz="1600" b="1" i="1" kern="1200" spc="-80" baseline="0" dirty="0"/>
            <a:t>Consistent </a:t>
          </a:r>
          <a:r>
            <a:rPr lang="en-US" sz="1600" b="1" kern="1200" spc="-80" baseline="0" dirty="0"/>
            <a:t>Preventive Interventions</a:t>
          </a:r>
        </a:p>
        <a:p>
          <a:pPr marL="171450" lvl="0" indent="-171450" algn="l" defTabSz="711200">
            <a:lnSpc>
              <a:spcPct val="90000"/>
            </a:lnSpc>
            <a:spcBef>
              <a:spcPct val="0"/>
            </a:spcBef>
            <a:spcAft>
              <a:spcPts val="0"/>
            </a:spcAft>
          </a:pPr>
          <a:r>
            <a:rPr lang="en-US" sz="1200" kern="1200" dirty="0">
              <a:latin typeface="Arial"/>
              <a:cs typeface="Arial"/>
            </a:rPr>
            <a:t>● </a:t>
          </a:r>
          <a:r>
            <a:rPr lang="en-US" sz="1200" kern="1200" dirty="0"/>
            <a:t>Universal Precautions </a:t>
          </a:r>
        </a:p>
        <a:p>
          <a:pPr marL="179388" lvl="0" indent="-179388" algn="l" defTabSz="711200">
            <a:lnSpc>
              <a:spcPct val="90000"/>
            </a:lnSpc>
            <a:spcBef>
              <a:spcPct val="0"/>
            </a:spcBef>
            <a:spcAft>
              <a:spcPct val="35000"/>
            </a:spcAft>
          </a:pPr>
          <a:r>
            <a:rPr lang="en-US" sz="1200" kern="1200" dirty="0">
              <a:latin typeface="Arial"/>
              <a:cs typeface="Arial"/>
            </a:rPr>
            <a:t>● </a:t>
          </a:r>
          <a:r>
            <a:rPr lang="en-US" sz="1200" kern="1200" dirty="0"/>
            <a:t>Tailored Interventions to address patient-specific areas of risk</a:t>
          </a:r>
        </a:p>
      </dsp:txBody>
      <dsp:txXfrm>
        <a:off x="2890719" y="2573911"/>
        <a:ext cx="2813929" cy="1036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9C36-7AB7-48F9-8151-CA1A965EFCC9}">
      <dsp:nvSpPr>
        <dsp:cNvPr id="0" name=""/>
        <dsp:cNvSpPr/>
      </dsp:nvSpPr>
      <dsp:spPr>
        <a:xfrm>
          <a:off x="1089646" y="0"/>
          <a:ext cx="4343400" cy="43434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E2321-DC39-4DEC-BE15-4AAD7A732F65}">
      <dsp:nvSpPr>
        <dsp:cNvPr id="0" name=""/>
        <dsp:cNvSpPr/>
      </dsp:nvSpPr>
      <dsp:spPr>
        <a:xfrm>
          <a:off x="3131818" y="386483"/>
          <a:ext cx="2834644" cy="463648"/>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31775" lvl="0" indent="-231775" algn="l" defTabSz="711200">
            <a:lnSpc>
              <a:spcPct val="90000"/>
            </a:lnSpc>
            <a:spcBef>
              <a:spcPct val="0"/>
            </a:spcBef>
            <a:spcAft>
              <a:spcPct val="35000"/>
            </a:spcAft>
          </a:pPr>
          <a:r>
            <a:rPr lang="en-US" sz="1600" b="1" kern="1200" dirty="0"/>
            <a:t>1. Fall Risk Screening/ Assessment</a:t>
          </a:r>
        </a:p>
      </dsp:txBody>
      <dsp:txXfrm>
        <a:off x="3154451" y="409116"/>
        <a:ext cx="2789378" cy="418382"/>
      </dsp:txXfrm>
    </dsp:sp>
    <dsp:sp modelId="{3BF815B8-A46A-416D-A256-F8856F0BF636}">
      <dsp:nvSpPr>
        <dsp:cNvPr id="0" name=""/>
        <dsp:cNvSpPr/>
      </dsp:nvSpPr>
      <dsp:spPr>
        <a:xfrm>
          <a:off x="3131818" y="1005841"/>
          <a:ext cx="2834644" cy="516568"/>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28600" lvl="0" indent="-228600" algn="l" defTabSz="711200">
            <a:lnSpc>
              <a:spcPct val="90000"/>
            </a:lnSpc>
            <a:spcBef>
              <a:spcPct val="0"/>
            </a:spcBef>
            <a:spcAft>
              <a:spcPct val="35000"/>
            </a:spcAft>
          </a:pPr>
          <a:r>
            <a:rPr lang="en-US" sz="1600" b="1" kern="1200" dirty="0"/>
            <a:t>2. Tailored/Personalized Care Planning</a:t>
          </a:r>
        </a:p>
      </dsp:txBody>
      <dsp:txXfrm>
        <a:off x="3157035" y="1031058"/>
        <a:ext cx="2784210" cy="466134"/>
      </dsp:txXfrm>
    </dsp:sp>
    <dsp:sp modelId="{DD3E3644-07EF-4155-956A-7100ED9AFE80}">
      <dsp:nvSpPr>
        <dsp:cNvPr id="0" name=""/>
        <dsp:cNvSpPr/>
      </dsp:nvSpPr>
      <dsp:spPr>
        <a:xfrm>
          <a:off x="3108950" y="1691641"/>
          <a:ext cx="2834644" cy="1977538"/>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79400" lvl="0" indent="-279400" algn="l" defTabSz="977900">
            <a:lnSpc>
              <a:spcPct val="90000"/>
            </a:lnSpc>
            <a:spcBef>
              <a:spcPct val="0"/>
            </a:spcBef>
            <a:spcAft>
              <a:spcPts val="0"/>
            </a:spcAft>
          </a:pPr>
          <a:r>
            <a:rPr lang="en-US" sz="2200" b="1" i="0" kern="1200" spc="-80" baseline="0" dirty="0"/>
            <a:t>3. </a:t>
          </a:r>
          <a:r>
            <a:rPr lang="en-US" sz="2200" b="1" i="1" kern="1200" spc="-80" baseline="0" dirty="0"/>
            <a:t>Consistent </a:t>
          </a:r>
          <a:r>
            <a:rPr lang="en-US" sz="2200" b="1" kern="1200" spc="-80" baseline="0" dirty="0"/>
            <a:t>Preventive Interventions </a:t>
          </a:r>
        </a:p>
        <a:p>
          <a:pPr marL="279400" lvl="0" indent="-279400" algn="l" defTabSz="977900">
            <a:lnSpc>
              <a:spcPct val="90000"/>
            </a:lnSpc>
            <a:spcBef>
              <a:spcPct val="0"/>
            </a:spcBef>
            <a:spcAft>
              <a:spcPts val="0"/>
            </a:spcAft>
          </a:pPr>
          <a:r>
            <a:rPr lang="en-US" sz="1800" kern="1200" dirty="0">
              <a:latin typeface="Arial"/>
              <a:cs typeface="Arial"/>
            </a:rPr>
            <a:t>● </a:t>
          </a:r>
          <a:r>
            <a:rPr lang="en-US" sz="1800" kern="1200" dirty="0"/>
            <a:t>Universal Precautions </a:t>
          </a:r>
        </a:p>
        <a:p>
          <a:pPr marL="228600" lvl="0" indent="-228600" algn="l" defTabSz="977900">
            <a:lnSpc>
              <a:spcPct val="90000"/>
            </a:lnSpc>
            <a:spcBef>
              <a:spcPct val="0"/>
            </a:spcBef>
            <a:spcAft>
              <a:spcPts val="0"/>
            </a:spcAft>
          </a:pPr>
          <a:r>
            <a:rPr lang="en-US" sz="1800" kern="1200" dirty="0">
              <a:latin typeface="Arial"/>
              <a:cs typeface="Arial"/>
            </a:rPr>
            <a:t>● </a:t>
          </a:r>
          <a:r>
            <a:rPr lang="en-US" sz="1800" kern="1200" dirty="0"/>
            <a:t>Tailored Interventions to address patient-specific areas of risk</a:t>
          </a:r>
        </a:p>
      </dsp:txBody>
      <dsp:txXfrm>
        <a:off x="3205485" y="1788176"/>
        <a:ext cx="2641574" cy="17844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D71C2B9A-CD57-4D6F-A9FA-28CCBB8C3877}" type="datetimeFigureOut">
              <a:rPr lang="en-US" smtClean="0"/>
              <a:pPr/>
              <a:t>8/24/2017</a:t>
            </a:fld>
            <a:endParaRPr lang="en-US" dirty="0"/>
          </a:p>
        </p:txBody>
      </p:sp>
      <p:sp>
        <p:nvSpPr>
          <p:cNvPr id="4" name="Footer Placeholder 3"/>
          <p:cNvSpPr>
            <a:spLocks noGrp="1"/>
          </p:cNvSpPr>
          <p:nvPr>
            <p:ph type="ftr" sz="quarter" idx="2"/>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1440" tIns="45720" rIns="91440" bIns="45720" rtlCol="0" anchor="b"/>
          <a:lstStyle>
            <a:lvl1pPr algn="r">
              <a:defRPr sz="1200"/>
            </a:lvl1pPr>
          </a:lstStyle>
          <a:p>
            <a:fld id="{389BC115-CFF5-4ADB-812F-261DFA720BEE}" type="slidenum">
              <a:rPr lang="en-US" smtClean="0"/>
              <a:pPr/>
              <a:t>‹#›</a:t>
            </a:fld>
            <a:endParaRPr lang="en-US" dirty="0"/>
          </a:p>
        </p:txBody>
      </p:sp>
    </p:spTree>
    <p:extLst>
      <p:ext uri="{BB962C8B-B14F-4D97-AF65-F5344CB8AC3E}">
        <p14:creationId xmlns:p14="http://schemas.microsoft.com/office/powerpoint/2010/main" val="547485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3BF9C06-D2B3-4826-AC7A-40BC31EB7B4B}" type="datetimeFigureOut">
              <a:rPr lang="en-US" smtClean="0"/>
              <a:pPr/>
              <a:t>8/24/2017</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fld id="{E3EC2449-C3D6-480C-B997-FB70D83BE358}" type="slidenum">
              <a:rPr lang="en-US" smtClean="0"/>
              <a:pPr/>
              <a:t>‹#›</a:t>
            </a:fld>
            <a:endParaRPr lang="en-US" dirty="0"/>
          </a:p>
        </p:txBody>
      </p:sp>
    </p:spTree>
    <p:extLst>
      <p:ext uri="{BB962C8B-B14F-4D97-AF65-F5344CB8AC3E}">
        <p14:creationId xmlns:p14="http://schemas.microsoft.com/office/powerpoint/2010/main" val="402125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C2449-C3D6-480C-B997-FB70D83BE358}" type="slidenum">
              <a:rPr lang="en-US" smtClean="0"/>
              <a:pPr/>
              <a:t>13</a:t>
            </a:fld>
            <a:endParaRPr lang="en-US" dirty="0"/>
          </a:p>
        </p:txBody>
      </p:sp>
    </p:spTree>
    <p:extLst>
      <p:ext uri="{BB962C8B-B14F-4D97-AF65-F5344CB8AC3E}">
        <p14:creationId xmlns:p14="http://schemas.microsoft.com/office/powerpoint/2010/main" val="16933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C2449-C3D6-480C-B997-FB70D83BE358}" type="slidenum">
              <a:rPr lang="en-US" smtClean="0"/>
              <a:pPr/>
              <a:t>32</a:t>
            </a:fld>
            <a:endParaRPr lang="en-US" dirty="0"/>
          </a:p>
        </p:txBody>
      </p:sp>
    </p:spTree>
    <p:extLst>
      <p:ext uri="{BB962C8B-B14F-4D97-AF65-F5344CB8AC3E}">
        <p14:creationId xmlns:p14="http://schemas.microsoft.com/office/powerpoint/2010/main" val="193380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C2449-C3D6-480C-B997-FB70D83BE358}" type="slidenum">
              <a:rPr lang="en-US" smtClean="0"/>
              <a:pPr/>
              <a:t>37</a:t>
            </a:fld>
            <a:endParaRPr lang="en-US" dirty="0"/>
          </a:p>
        </p:txBody>
      </p:sp>
    </p:spTree>
    <p:extLst>
      <p:ext uri="{BB962C8B-B14F-4D97-AF65-F5344CB8AC3E}">
        <p14:creationId xmlns:p14="http://schemas.microsoft.com/office/powerpoint/2010/main" val="140272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F9D367-D9DD-944A-B520-275AE40F4F71}" type="slidenum">
              <a:rPr lang="en-US" smtClean="0"/>
              <a:pPr/>
              <a:t>41</a:t>
            </a:fld>
            <a:endParaRPr lang="en-US" dirty="0"/>
          </a:p>
        </p:txBody>
      </p:sp>
    </p:spTree>
    <p:extLst>
      <p:ext uri="{BB962C8B-B14F-4D97-AF65-F5344CB8AC3E}">
        <p14:creationId xmlns:p14="http://schemas.microsoft.com/office/powerpoint/2010/main" val="283392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C2449-C3D6-480C-B997-FB70D83BE358}" type="slidenum">
              <a:rPr lang="en-US" smtClean="0"/>
              <a:pPr/>
              <a:t>43</a:t>
            </a:fld>
            <a:endParaRPr lang="en-US" dirty="0"/>
          </a:p>
        </p:txBody>
      </p:sp>
    </p:spTree>
    <p:extLst>
      <p:ext uri="{BB962C8B-B14F-4D97-AF65-F5344CB8AC3E}">
        <p14:creationId xmlns:p14="http://schemas.microsoft.com/office/powerpoint/2010/main" val="356148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C2449-C3D6-480C-B997-FB70D83BE358}" type="slidenum">
              <a:rPr lang="en-US" smtClean="0"/>
              <a:pPr/>
              <a:t>46</a:t>
            </a:fld>
            <a:endParaRPr lang="en-US" dirty="0"/>
          </a:p>
        </p:txBody>
      </p:sp>
    </p:spTree>
    <p:extLst>
      <p:ext uri="{BB962C8B-B14F-4D97-AF65-F5344CB8AC3E}">
        <p14:creationId xmlns:p14="http://schemas.microsoft.com/office/powerpoint/2010/main" val="91459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3841C03-AD20-4A81-A69C-B15DCE8FB3F4}"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7403-6B01-4113-928C-FBB60DAFB05A}"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B76A23-EDC7-4ACA-94A3-F6C244B87CD1}"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51BEB21-634E-4F63-A13E-6FAB35E0DFAD}"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2ED6536-BB53-460B-9944-2FE65802C857}"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9858585-BE4C-48BE-A3D7-EC334D56C124}"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DC634C-1130-43FF-9660-13B90291B11E}"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A8EF3E-CDE0-4925-8441-A66599452880}" type="datetime1">
              <a:rPr lang="en-US" smtClean="0"/>
              <a:pPr/>
              <a:t>8/24/2017</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A4BBA2-5E5C-4BCB-958E-378CB0ADDDBD}" type="datetime1">
              <a:rPr lang="en-US" smtClean="0"/>
              <a:pPr/>
              <a:t>8/24/2017</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1AEDA-601B-486D-B173-41AFA28ACB6C}" type="datetime1">
              <a:rPr lang="en-US" smtClean="0"/>
              <a:pPr/>
              <a:t>8/24/2017</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CFF052F-D68B-4841-A57D-10B4B380F895}"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1005E-D217-43FF-9A4E-ADCEF731E7B9}"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1CD35-F1F7-4135-8AD1-B19BF70DAD4C}"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C17F3-C1A3-4411-92FD-65D79426A899}"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1AD6DC-5756-4B40-BB3C-2A8FE1E33BF9}"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63923D-824F-4446-B807-BC62F38AE5CA}"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24C5D84-64B9-4F97-BD77-53F2DCEE8B92}"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DB92C01-C383-438E-9E5D-340F6559AE6C}" type="datetime1">
              <a:rPr lang="en-US" smtClean="0"/>
              <a:pPr/>
              <a:t>8/24/2017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E7427-B899-4809-94AC-B0826F7F9807}" type="datetime1">
              <a:rPr lang="en-US" smtClean="0"/>
              <a:pPr/>
              <a:t>8/24/2017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018DA-109D-447C-8052-BA82024D22A7}" type="datetime1">
              <a:rPr lang="en-US" smtClean="0"/>
              <a:pPr/>
              <a:t>8/24/2017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7A409A-ACF5-4FBC-909E-3C142936F0F5}"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5227C-DD58-4EFF-B681-D1AD8F27C4D2}"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HRQ: Agency for Healthcare Research and Quality&#10;Advancing Excellence in Health Care&#10;www.ahrq.gov&#10;"/>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0"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F9414C56-2398-4191-A3B2-DAD68D88D52A}" type="datetime1">
              <a:rPr lang="en-US" smtClean="0"/>
              <a:pPr/>
              <a:t>8/24/2017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7B65DF54-12C7-403A-B512-601F912E472D}" type="datetime1">
              <a:rPr lang="en-US" smtClean="0"/>
              <a:pPr/>
              <a:t>8/24/2017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92240" y="6456784"/>
            <a:ext cx="2651760" cy="401774"/>
          </a:xfrm>
          <a:prstGeom prst="rect">
            <a:avLst/>
          </a:prstGeom>
        </p:spPr>
      </p:pic>
      <p:sp>
        <p:nvSpPr>
          <p:cNvPr id="10" name="Slide Number Placeholder 5"/>
          <p:cNvSpPr txBox="1">
            <a:spLocks/>
          </p:cNvSpPr>
          <p:nvPr userDrawn="1"/>
        </p:nvSpPr>
        <p:spPr>
          <a:xfrm>
            <a:off x="6746941" y="64567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cri.org/" TargetMode="External"/><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snet.ahrq.gov/"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www.cdc.gov/steadi/materials.html" TargetMode="External"/><Relationship Id="rId2" Type="http://schemas.openxmlformats.org/officeDocument/2006/relationships/hyperlink" Target="http://www.americangeriatrics.org/files/documents/health_care_pros/Falls.Summary.Guide.pdf" TargetMode="External"/><Relationship Id="rId1" Type="http://schemas.openxmlformats.org/officeDocument/2006/relationships/slideLayout" Target="../slideLayouts/slideLayout13.xml"/><Relationship Id="rId4" Type="http://schemas.openxmlformats.org/officeDocument/2006/relationships/hyperlink" Target="http://www.ahrq.gov/sites/default/files/publications/files/fallpxtoolkit.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 in </a:t>
            </a:r>
            <a:br>
              <a:rPr lang="en-US" dirty="0"/>
            </a:br>
            <a:r>
              <a:rPr lang="en-US" dirty="0"/>
              <a:t>Fall Prevention</a:t>
            </a:r>
          </a:p>
        </p:txBody>
      </p:sp>
      <p:sp>
        <p:nvSpPr>
          <p:cNvPr id="3" name="Subtitle 2"/>
          <p:cNvSpPr>
            <a:spLocks noGrp="1"/>
          </p:cNvSpPr>
          <p:nvPr>
            <p:ph type="subTitle" idx="1"/>
          </p:nvPr>
        </p:nvSpPr>
        <p:spPr/>
        <p:txBody>
          <a:bodyPr/>
          <a:lstStyle/>
          <a:p>
            <a:r>
              <a:rPr lang="en-US" dirty="0">
                <a:solidFill>
                  <a:srgbClr val="C00000"/>
                </a:solidFill>
              </a:rPr>
              <a:t>ADD Hospital Name Here</a:t>
            </a:r>
          </a:p>
          <a:p>
            <a:r>
              <a:rPr lang="en-US" dirty="0"/>
              <a:t>Module 3</a:t>
            </a:r>
          </a:p>
        </p:txBody>
      </p:sp>
    </p:spTree>
    <p:extLst>
      <p:ext uri="{BB962C8B-B14F-4D97-AF65-F5344CB8AC3E}">
        <p14:creationId xmlns:p14="http://schemas.microsoft.com/office/powerpoint/2010/main" val="266207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white"/>
                </a:solidFill>
              </a:rPr>
              <a:t>Environmental Safety Hazard Report  </a:t>
            </a:r>
            <a:endParaRPr lang="en-US" sz="3200" dirty="0"/>
          </a:p>
        </p:txBody>
      </p:sp>
      <p:pic>
        <p:nvPicPr>
          <p:cNvPr id="5" name="Picture 1" descr="Magnifying glass in front of open book"/>
          <p:cNvPicPr>
            <a:picLocks noChangeAspect="1" noChangeArrowheads="1"/>
          </p:cNvPicPr>
          <p:nvPr/>
        </p:nvPicPr>
        <p:blipFill>
          <a:blip r:embed="rId2" cstate="print"/>
          <a:srcRect/>
          <a:stretch>
            <a:fillRect/>
          </a:stretch>
        </p:blipFill>
        <p:spPr bwMode="auto">
          <a:xfrm>
            <a:off x="400050" y="1219200"/>
            <a:ext cx="590550" cy="495300"/>
          </a:xfrm>
          <a:prstGeom prst="rect">
            <a:avLst/>
          </a:prstGeom>
          <a:noFill/>
          <a:ln w="9525">
            <a:noFill/>
            <a:miter lim="800000"/>
            <a:headEnd/>
            <a:tailEnd/>
          </a:ln>
        </p:spPr>
      </p:pic>
      <p:sp>
        <p:nvSpPr>
          <p:cNvPr id="6" name="TextBox 5"/>
          <p:cNvSpPr txBox="1"/>
          <p:nvPr/>
        </p:nvSpPr>
        <p:spPr>
          <a:xfrm>
            <a:off x="1066800" y="1219200"/>
            <a:ext cx="11430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3D</a:t>
            </a:r>
          </a:p>
        </p:txBody>
      </p:sp>
      <p:sp>
        <p:nvSpPr>
          <p:cNvPr id="3" name="Content Placeholder 2"/>
          <p:cNvSpPr>
            <a:spLocks noGrp="1"/>
          </p:cNvSpPr>
          <p:nvPr>
            <p:ph idx="1"/>
          </p:nvPr>
        </p:nvSpPr>
        <p:spPr>
          <a:xfrm>
            <a:off x="2438400" y="1046704"/>
            <a:ext cx="5212080" cy="5486400"/>
          </a:xfrm>
          <a:solidFill>
            <a:schemeClr val="bg1"/>
          </a:solidFill>
          <a:ln>
            <a:solidFill>
              <a:schemeClr val="tx1"/>
            </a:solidFill>
          </a:ln>
          <a:effectLst>
            <a:outerShdw blurRad="63500" sx="102000" sy="102000" algn="ctr" rotWithShape="0">
              <a:prstClr val="black">
                <a:alpha val="40000"/>
              </a:prstClr>
            </a:outerShdw>
          </a:effectLst>
        </p:spPr>
        <p:txBody>
          <a:bodyPr>
            <a:noAutofit/>
          </a:bodyPr>
          <a:lstStyle/>
          <a:p>
            <a:pPr marL="0" indent="0">
              <a:spcBef>
                <a:spcPts val="0"/>
              </a:spcBef>
              <a:buNone/>
            </a:pPr>
            <a:r>
              <a:rPr lang="en-US" sz="1200" b="1" dirty="0">
                <a:latin typeface="Times New Roman" panose="02020603050405020304" pitchFamily="18" charset="0"/>
                <a:cs typeface="Times New Roman" panose="02020603050405020304" pitchFamily="18" charset="0"/>
              </a:rPr>
              <a:t>Hazard Report Form</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To: Nurse Manager</a:t>
            </a:r>
          </a:p>
          <a:p>
            <a:pPr marL="0" indent="0">
              <a:spcBef>
                <a:spcPts val="0"/>
              </a:spcBef>
              <a:buNone/>
            </a:pPr>
            <a:r>
              <a:rPr lang="en-US" sz="1200" dirty="0">
                <a:latin typeface="Times New Roman" panose="02020603050405020304" pitchFamily="18" charset="0"/>
                <a:cs typeface="Times New Roman" panose="02020603050405020304" pitchFamily="18" charset="0"/>
              </a:rPr>
              <a:t>Equipment or Condition Presenting Hazard: </a:t>
            </a:r>
          </a:p>
          <a:p>
            <a:pPr marL="0" indent="0">
              <a:spcBef>
                <a:spcPts val="0"/>
              </a:spcBef>
              <a:buNone/>
            </a:pPr>
            <a:r>
              <a:rPr lang="en-US" sz="1200" dirty="0">
                <a:latin typeface="Times New Roman" panose="02020603050405020304" pitchFamily="18" charset="0"/>
                <a:cs typeface="Times New Roman" panose="02020603050405020304" pitchFamily="18" charset="0"/>
              </a:rPr>
              <a:t>Location of Hazard:  </a:t>
            </a:r>
          </a:p>
          <a:p>
            <a:pPr marL="0" indent="0">
              <a:spcBef>
                <a:spcPts val="0"/>
              </a:spcBef>
              <a:buNone/>
            </a:pPr>
            <a:r>
              <a:rPr lang="en-US" sz="1200" dirty="0">
                <a:latin typeface="Times New Roman" panose="02020603050405020304" pitchFamily="18" charset="0"/>
                <a:cs typeface="Times New Roman" panose="02020603050405020304" pitchFamily="18" charset="0"/>
              </a:rPr>
              <a:t>Date Hazard Reported:  </a:t>
            </a:r>
          </a:p>
          <a:p>
            <a:pPr marL="0" indent="0">
              <a:spcBef>
                <a:spcPts val="0"/>
              </a:spcBef>
              <a:buNone/>
            </a:pPr>
            <a:r>
              <a:rPr lang="en-US" sz="1200" dirty="0">
                <a:latin typeface="Times New Roman" panose="02020603050405020304" pitchFamily="18" charset="0"/>
                <a:cs typeface="Times New Roman" panose="02020603050405020304" pitchFamily="18" charset="0"/>
              </a:rPr>
              <a:t>Hazard Reported by (your name): </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Corrective Action Taken (describe what you did to eliminate the hazard):</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Work Order Initiated (describe what still needs to be done to eliminate the hazard):  </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spcAft>
                <a:spcPts val="600"/>
              </a:spcAft>
              <a:buNone/>
            </a:pPr>
            <a:r>
              <a:rPr lang="en-US" sz="1200" dirty="0">
                <a:latin typeface="Times New Roman" panose="02020603050405020304" pitchFamily="18" charset="0"/>
                <a:cs typeface="Times New Roman" panose="02020603050405020304" pitchFamily="18" charset="0"/>
              </a:rPr>
              <a:t>Work Order Completed on: </a:t>
            </a:r>
          </a:p>
          <a:p>
            <a:pPr marL="0" indent="0">
              <a:spcBef>
                <a:spcPts val="0"/>
              </a:spcBef>
              <a:spcAft>
                <a:spcPts val="600"/>
              </a:spcAft>
              <a:buNone/>
            </a:pPr>
            <a:r>
              <a:rPr lang="en-US" sz="1200" dirty="0">
                <a:latin typeface="Times New Roman" panose="02020603050405020304" pitchFamily="18" charset="0"/>
                <a:cs typeface="Times New Roman" panose="02020603050405020304" pitchFamily="18" charset="0"/>
              </a:rPr>
              <a:t>Work Order Completed by:  </a:t>
            </a:r>
          </a:p>
          <a:p>
            <a:pPr marL="0" indent="0">
              <a:spcBef>
                <a:spcPts val="0"/>
              </a:spcBef>
              <a:buNone/>
            </a:pPr>
            <a:r>
              <a:rPr lang="en-US" sz="1200" dirty="0">
                <a:latin typeface="Times New Roman" panose="02020603050405020304" pitchFamily="18" charset="0"/>
                <a:cs typeface="Times New Roman" panose="02020603050405020304" pitchFamily="18" charset="0"/>
              </a:rPr>
              <a:t>Action Taken to Eliminate Future Occurrences:</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buNone/>
            </a:pPr>
            <a:r>
              <a:rPr lang="en-US" sz="1200" dirty="0">
                <a:latin typeface="Times New Roman" panose="02020603050405020304" pitchFamily="18" charset="0"/>
                <a:cs typeface="Times New Roman" panose="02020603050405020304" pitchFamily="18" charset="0"/>
              </a:rPr>
              <a:t>Hazard Reported at: </a:t>
            </a:r>
          </a:p>
          <a:p>
            <a:pPr marL="0" indent="0">
              <a:spcBef>
                <a:spcPts val="0"/>
              </a:spcBef>
              <a:buNone/>
            </a:pPr>
            <a:r>
              <a:rPr lang="en-US" sz="1200" dirty="0">
                <a:latin typeface="Times New Roman" panose="02020603050405020304" pitchFamily="18" charset="0"/>
                <a:cs typeface="Times New Roman" panose="02020603050405020304" pitchFamily="18" charset="0"/>
              </a:rPr>
              <a:t>Staff Meeting (date): </a:t>
            </a:r>
          </a:p>
          <a:p>
            <a:pPr marL="0" indent="0">
              <a:spcBef>
                <a:spcPts val="0"/>
              </a:spcBef>
              <a:buNone/>
            </a:pPr>
            <a:r>
              <a:rPr lang="en-US" sz="1200" dirty="0">
                <a:latin typeface="Times New Roman" panose="02020603050405020304" pitchFamily="18" charset="0"/>
                <a:cs typeface="Times New Roman" panose="02020603050405020304" pitchFamily="18" charset="0"/>
              </a:rPr>
              <a:t>Shift Reports (date): </a:t>
            </a:r>
          </a:p>
          <a:p>
            <a:pPr marL="0" indent="0">
              <a:spcBef>
                <a:spcPts val="0"/>
              </a:spcBef>
              <a:buNone/>
            </a:pPr>
            <a:r>
              <a:rPr lang="en-US" sz="1200" dirty="0">
                <a:latin typeface="Times New Roman" panose="02020603050405020304" pitchFamily="18" charset="0"/>
                <a:cs typeface="Times New Roman" panose="02020603050405020304" pitchFamily="18" charset="0"/>
              </a:rPr>
              <a:t>Posting on Bulletin Boards (date): </a:t>
            </a:r>
          </a:p>
          <a:p>
            <a:pPr marL="0" indent="0">
              <a:spcBef>
                <a:spcPts val="0"/>
              </a:spcBef>
              <a:buNone/>
            </a:pPr>
            <a:r>
              <a:rPr lang="en-US" sz="1200" dirty="0">
                <a:latin typeface="Times New Roman" panose="02020603050405020304" pitchFamily="18" charset="0"/>
                <a:cs typeface="Times New Roman" panose="02020603050405020304" pitchFamily="18" charset="0"/>
              </a:rPr>
              <a:t> </a:t>
            </a:r>
          </a:p>
          <a:p>
            <a:pPr marL="0" indent="0">
              <a:spcBef>
                <a:spcPts val="0"/>
              </a:spcBef>
              <a:spcAft>
                <a:spcPts val="600"/>
              </a:spcAft>
              <a:buNone/>
            </a:pPr>
            <a:r>
              <a:rPr lang="en-US" sz="1200" dirty="0">
                <a:latin typeface="Times New Roman" panose="02020603050405020304" pitchFamily="18" charset="0"/>
                <a:cs typeface="Times New Roman" panose="02020603050405020304" pitchFamily="18" charset="0"/>
              </a:rPr>
              <a:t>Copies of this form must be forwarded to the Risk Manager.</a:t>
            </a:r>
          </a:p>
          <a:p>
            <a:pPr marL="0" indent="0">
              <a:spcBef>
                <a:spcPts val="0"/>
              </a:spcBef>
              <a:buNone/>
            </a:pPr>
            <a:r>
              <a:rPr lang="en-US" sz="1200" dirty="0">
                <a:latin typeface="Times New Roman" panose="02020603050405020304" pitchFamily="18" charset="0"/>
                <a:cs typeface="Times New Roman" panose="02020603050405020304" pitchFamily="18" charset="0"/>
              </a:rPr>
              <a:t>Reprinted with permission. © 2006, ECRI Institute, 5200 Butler Pike, Plymouth Meeting, PA 19462, </a:t>
            </a:r>
            <a:r>
              <a:rPr lang="en-US" sz="1200" u="sng" dirty="0">
                <a:latin typeface="Times New Roman" panose="02020603050405020304" pitchFamily="18" charset="0"/>
                <a:cs typeface="Times New Roman" panose="02020603050405020304" pitchFamily="18" charset="0"/>
                <a:hlinkClick r:id="rId3" tooltip="Link to ECRI website"/>
              </a:rPr>
              <a:t>www.ecri.org</a:t>
            </a:r>
            <a:r>
              <a:rPr lang="en-US" sz="1200" u="sng"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68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Purposeful Hourly Rounding</a:t>
            </a:r>
          </a:p>
        </p:txBody>
      </p:sp>
      <p:sp>
        <p:nvSpPr>
          <p:cNvPr id="3" name="Content Placeholder 2"/>
          <p:cNvSpPr>
            <a:spLocks noGrp="1"/>
          </p:cNvSpPr>
          <p:nvPr>
            <p:ph idx="1"/>
          </p:nvPr>
        </p:nvSpPr>
        <p:spPr/>
        <p:txBody>
          <a:bodyPr>
            <a:normAutofit/>
          </a:bodyPr>
          <a:lstStyle/>
          <a:p>
            <a:pPr marL="0" indent="0">
              <a:buNone/>
            </a:pPr>
            <a:r>
              <a:rPr lang="en-US" dirty="0"/>
              <a:t>This is a strategy for fall precautions</a:t>
            </a:r>
            <a:r>
              <a:rPr lang="en-US" dirty="0" smtClean="0"/>
              <a:t>.</a:t>
            </a:r>
            <a:endParaRPr lang="en-US" dirty="0"/>
          </a:p>
        </p:txBody>
      </p:sp>
      <p:pic>
        <p:nvPicPr>
          <p:cNvPr id="3074" name="Picture 2" descr="Medical provider at patient’s bedsid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57413" y="2743200"/>
            <a:ext cx="4829175" cy="3186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45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Scheduled Rounding Protocol</a:t>
            </a:r>
          </a:p>
        </p:txBody>
      </p:sp>
      <p:pic>
        <p:nvPicPr>
          <p:cNvPr id="5" name="Picture 1" descr="Magnifying glass in front of open book"/>
          <p:cNvPicPr>
            <a:picLocks noChangeAspect="1" noChangeArrowheads="1"/>
          </p:cNvPicPr>
          <p:nvPr/>
        </p:nvPicPr>
        <p:blipFill>
          <a:blip r:embed="rId2" cstate="print"/>
          <a:srcRect/>
          <a:stretch>
            <a:fillRect/>
          </a:stretch>
        </p:blipFill>
        <p:spPr bwMode="auto">
          <a:xfrm>
            <a:off x="457200" y="1295400"/>
            <a:ext cx="590550" cy="495300"/>
          </a:xfrm>
          <a:prstGeom prst="rect">
            <a:avLst/>
          </a:prstGeom>
          <a:noFill/>
          <a:ln w="9525">
            <a:noFill/>
            <a:miter lim="800000"/>
            <a:headEnd/>
            <a:tailEnd/>
          </a:ln>
        </p:spPr>
      </p:pic>
      <p:sp>
        <p:nvSpPr>
          <p:cNvPr id="6" name="TextBox 5"/>
          <p:cNvSpPr txBox="1"/>
          <p:nvPr/>
        </p:nvSpPr>
        <p:spPr>
          <a:xfrm>
            <a:off x="1143000" y="1295400"/>
            <a:ext cx="12192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3B</a:t>
            </a:r>
          </a:p>
        </p:txBody>
      </p:sp>
      <p:sp>
        <p:nvSpPr>
          <p:cNvPr id="10" name="Content Placeholder 9"/>
          <p:cNvSpPr>
            <a:spLocks noGrp="1"/>
          </p:cNvSpPr>
          <p:nvPr>
            <p:ph sz="half" idx="2"/>
          </p:nvPr>
        </p:nvSpPr>
        <p:spPr>
          <a:xfrm>
            <a:off x="2971800" y="990600"/>
            <a:ext cx="5562600" cy="5410200"/>
          </a:xfrm>
          <a:solidFill>
            <a:schemeClr val="bg1"/>
          </a:solidFill>
          <a:ln>
            <a:solidFill>
              <a:schemeClr val="tx1"/>
            </a:solidFill>
          </a:ln>
          <a:effectLst>
            <a:outerShdw blurRad="63500" sx="102000" sy="102000" algn="ctr" rotWithShape="0">
              <a:prstClr val="black">
                <a:alpha val="40000"/>
              </a:prstClr>
            </a:outerShdw>
          </a:effectLst>
        </p:spPr>
        <p:txBody>
          <a:bodyPr>
            <a:normAutofit/>
          </a:bodyPr>
          <a:lstStyle/>
          <a:p>
            <a:pPr marL="0" lvl="0" indent="0" fontAlgn="base">
              <a:spcBef>
                <a:spcPct val="0"/>
              </a:spcBef>
              <a:spcAft>
                <a:spcPct val="0"/>
              </a:spcAft>
              <a:buNone/>
            </a:pPr>
            <a:r>
              <a:rPr lang="en-US" altLang="en-US" sz="900" b="1" dirty="0" bmk="_Toc332135151">
                <a:latin typeface="Arial" panose="020B0604020202020204" pitchFamily="34" charset="0"/>
                <a:ea typeface="Times New Roman" panose="02020603050405020304" pitchFamily="18" charset="0"/>
                <a:cs typeface="Arial" panose="020B0604020202020204" pitchFamily="34" charset="0"/>
              </a:rPr>
              <a:t>3B: Scheduled Rounding Protocol</a:t>
            </a:r>
            <a:r>
              <a:rPr lang="en-US" altLang="en-US" sz="900" b="1" dirty="0">
                <a:latin typeface="Arial" panose="020B0604020202020204" pitchFamily="34" charset="0"/>
                <a:ea typeface="Times New Roman" panose="02020603050405020304" pitchFamily="18" charset="0"/>
                <a:cs typeface="Arial" panose="020B0604020202020204" pitchFamily="34" charset="0"/>
              </a:rPr>
              <a:t> </a:t>
            </a:r>
          </a:p>
        </p:txBody>
      </p:sp>
      <p:sp>
        <p:nvSpPr>
          <p:cNvPr id="13" name="TextBox 12"/>
          <p:cNvSpPr txBox="1"/>
          <p:nvPr/>
        </p:nvSpPr>
        <p:spPr>
          <a:xfrm>
            <a:off x="3063240" y="1209675"/>
            <a:ext cx="5410200" cy="1371600"/>
          </a:xfrm>
          <a:prstGeom prst="rect">
            <a:avLst/>
          </a:prstGeom>
          <a:noFill/>
          <a:ln>
            <a:solidFill>
              <a:schemeClr val="tx1"/>
            </a:solidFill>
          </a:ln>
        </p:spPr>
        <p:txBody>
          <a:bodyPr wrap="square" lIns="45720" tIns="18288" rIns="91440" rtlCol="0">
            <a:spAutoFit/>
          </a:bodyPr>
          <a:lstStyle/>
          <a:p>
            <a:pPr lvl="0" eaLnBrk="0" fontAlgn="base" hangingPunct="0">
              <a:spcBef>
                <a:spcPct val="0"/>
              </a:spcBef>
              <a:spcAft>
                <a:spcPts val="400"/>
              </a:spcAft>
            </a:pPr>
            <a:r>
              <a:rPr lang="en-US" altLang="en-US" sz="900" b="1" dirty="0">
                <a:latin typeface="Times New Roman" panose="02020603050405020304" pitchFamily="18" charset="0"/>
                <a:ea typeface="Calibri" pitchFamily="34" charset="0"/>
                <a:cs typeface="Times New Roman" pitchFamily="18" charset="0"/>
              </a:rPr>
              <a:t>Background:</a:t>
            </a:r>
            <a:r>
              <a:rPr lang="en-US" altLang="en-US" sz="900" dirty="0">
                <a:latin typeface="Times New Roman" pitchFamily="18" charset="0"/>
                <a:ea typeface="Calibri" pitchFamily="34" charset="0"/>
                <a:cs typeface="Times New Roman" pitchFamily="18" charset="0"/>
              </a:rPr>
              <a:t> Hourly rounds are an opportunity to ensure that universal fall precautions are implemented and that patients’ needs are being met. These rounds integrate fall prevention activities with the rest of a patient’s care. </a:t>
            </a:r>
            <a:endParaRPr lang="en-US" altLang="en-US" sz="900" dirty="0">
              <a:latin typeface="Times New Roman" panose="02020603050405020304" pitchFamily="18" charset="0"/>
              <a:cs typeface="Times New Roman" panose="02020603050405020304" pitchFamily="18" charset="0"/>
            </a:endParaRPr>
          </a:p>
          <a:p>
            <a:pPr lvl="0" eaLnBrk="0" fontAlgn="base" hangingPunct="0">
              <a:spcBef>
                <a:spcPct val="0"/>
              </a:spcBef>
              <a:spcAft>
                <a:spcPts val="400"/>
              </a:spcAft>
            </a:pPr>
            <a:r>
              <a:rPr lang="en-US" altLang="en-US" sz="900" b="1" dirty="0">
                <a:latin typeface="Times New Roman" pitchFamily="18" charset="0"/>
                <a:ea typeface="Calibri" pitchFamily="34" charset="0"/>
                <a:cs typeface="Times New Roman" pitchFamily="18" charset="0"/>
              </a:rPr>
              <a:t>Reference:</a:t>
            </a:r>
            <a:r>
              <a:rPr lang="en-US" altLang="en-US" sz="900" dirty="0">
                <a:latin typeface="Times New Roman" pitchFamily="18" charset="0"/>
                <a:ea typeface="Calibri" pitchFamily="34" charset="0"/>
                <a:cs typeface="Times New Roman" pitchFamily="18" charset="0"/>
              </a:rPr>
              <a:t> Adapted from Meade CM, Bursell AL, Ketelsen L. Effects of nursing rounds: on patients’ call light use, satisfaction, and safety. Am J Nurs 2006;106(9):58-70 with permission. Items that have been modified or added are marked with an asterisk.</a:t>
            </a:r>
            <a:endParaRPr lang="en-US" altLang="en-US" sz="9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900" b="1" dirty="0">
                <a:latin typeface="Times New Roman" pitchFamily="18" charset="0"/>
                <a:ea typeface="Calibri" pitchFamily="34" charset="0"/>
                <a:cs typeface="Times New Roman" pitchFamily="18" charset="0"/>
              </a:rPr>
              <a:t>How to use this tool:</a:t>
            </a:r>
            <a:r>
              <a:rPr lang="en-US" altLang="en-US" sz="900" dirty="0">
                <a:latin typeface="Times New Roman" pitchFamily="18" charset="0"/>
                <a:ea typeface="Calibri" pitchFamily="34" charset="0"/>
                <a:cs typeface="Times New Roman" pitchFamily="18" charset="0"/>
              </a:rPr>
              <a:t> Review the hourly rounding protocol and adapt it to your specific circumstances. For example, components of the fall risk factor assessment can be added, such as a brief mental status screen. </a:t>
            </a:r>
            <a:endParaRPr lang="en-US" altLang="en-US" sz="9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900" dirty="0">
                <a:latin typeface="Times New Roman" pitchFamily="18" charset="0"/>
                <a:ea typeface="Calibri" pitchFamily="34" charset="0"/>
                <a:cs typeface="Times New Roman" pitchFamily="18" charset="0"/>
              </a:rPr>
              <a:t>This protocol can be used by staff nurses, nursing assistants, and the unit manager to ensure that universal fall precautions are in place.</a:t>
            </a:r>
            <a:endParaRPr lang="en-US" altLang="en-US" sz="900" dirty="0">
              <a:latin typeface="Times New Roman" panose="02020603050405020304" pitchFamily="18" charset="0"/>
              <a:cs typeface="Times New Roman" panose="02020603050405020304" pitchFamily="18" charset="0"/>
            </a:endParaRPr>
          </a:p>
          <a:p>
            <a:endParaRPr lang="en-US" sz="900" dirty="0"/>
          </a:p>
        </p:txBody>
      </p:sp>
      <p:sp>
        <p:nvSpPr>
          <p:cNvPr id="3" name="TextBox 2"/>
          <p:cNvSpPr txBox="1"/>
          <p:nvPr/>
        </p:nvSpPr>
        <p:spPr>
          <a:xfrm>
            <a:off x="3063240" y="2581275"/>
            <a:ext cx="5410200" cy="400110"/>
          </a:xfrm>
          <a:prstGeom prst="rect">
            <a:avLst/>
          </a:prstGeom>
          <a:noFill/>
        </p:spPr>
        <p:txBody>
          <a:bodyPr wrap="square" rtlCol="0">
            <a:spAutoFit/>
          </a:bodyPr>
          <a:lstStyle/>
          <a:p>
            <a:pPr lvl="0" eaLnBrk="0" fontAlgn="base" hangingPunct="0">
              <a:spcBef>
                <a:spcPct val="0"/>
              </a:spcBef>
              <a:spcAft>
                <a:spcPct val="0"/>
              </a:spcAft>
            </a:pPr>
            <a:r>
              <a:rPr lang="en-US" altLang="en-US" sz="1000" dirty="0">
                <a:latin typeface="Times New Roman" pitchFamily="18" charset="0"/>
                <a:ea typeface="Calibri" pitchFamily="34" charset="0"/>
                <a:cs typeface="Times New Roman" pitchFamily="18" charset="0"/>
              </a:rPr>
              <a:t>The following items should be checked and performed for each patient. Upon entering the room, tell the patient you are there to do your rounds.</a:t>
            </a:r>
            <a:endParaRPr lang="en-US" altLang="en-US" sz="1000" b="1" dirty="0">
              <a:latin typeface="Times New Roman" panose="02020603050405020304" pitchFamily="18" charset="0"/>
              <a:ea typeface="Times New Roman" pitchFamily="18" charset="0"/>
              <a:cs typeface="Times New Roman" panose="02020603050405020304" pitchFamily="18" charset="0"/>
            </a:endParaRPr>
          </a:p>
        </p:txBody>
      </p:sp>
      <p:graphicFrame>
        <p:nvGraphicFramePr>
          <p:cNvPr id="8" name="Table 7" descr="Scheduled Rounding Protocol tasks list"/>
          <p:cNvGraphicFramePr>
            <a:graphicFrameLocks noGrp="1"/>
          </p:cNvGraphicFramePr>
          <p:nvPr>
            <p:extLst>
              <p:ext uri="{D42A27DB-BD31-4B8C-83A1-F6EECF244321}">
                <p14:modId xmlns:p14="http://schemas.microsoft.com/office/powerpoint/2010/main" val="2058891034"/>
              </p:ext>
            </p:extLst>
          </p:nvPr>
        </p:nvGraphicFramePr>
        <p:xfrm>
          <a:off x="3048000" y="2971800"/>
          <a:ext cx="5394960" cy="3395980"/>
        </p:xfrm>
        <a:graphic>
          <a:graphicData uri="http://schemas.openxmlformats.org/drawingml/2006/table">
            <a:tbl>
              <a:tblPr firstRow="1" firstCol="1" lastRow="1" lastCol="1" bandRow="1" bandCol="1">
                <a:tableStyleId>{5940675A-B579-460E-94D1-54222C63F5DA}</a:tableStyleId>
              </a:tblPr>
              <a:tblGrid>
                <a:gridCol w="365070">
                  <a:extLst>
                    <a:ext uri="{9D8B030D-6E8A-4147-A177-3AD203B41FA5}">
                      <a16:colId xmlns:a16="http://schemas.microsoft.com/office/drawing/2014/main" xmlns="" val="20000"/>
                    </a:ext>
                  </a:extLst>
                </a:gridCol>
                <a:gridCol w="5029890">
                  <a:extLst>
                    <a:ext uri="{9D8B030D-6E8A-4147-A177-3AD203B41FA5}">
                      <a16:colId xmlns:a16="http://schemas.microsoft.com/office/drawing/2014/main" xmlns="" val="20001"/>
                    </a:ext>
                  </a:extLst>
                </a:gridCol>
              </a:tblGrid>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Assess patient pain levels using a pain-assessment scale (if staff other than RNs are doing the rounding and the patient is in pain, contact an RN immediately so the patient does not have to use the call light for pain medication).</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0"/>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2</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Put medication as needed on RN’s scheduled list of things to do for patients and offer the dose when due.</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1"/>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3</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Offer toileting assistance.</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2"/>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4</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Check that patient is using correct footwear (e.g., specific shoes/slippers, nonskid socks).*</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3"/>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5</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Check that the bed is in locked position.*</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4"/>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6</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Place hospital bed in low position when patient is resting; ask if patient needs to be repositioned and is comfortable.*</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5"/>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7</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Make sure the call light/call bell button is within the patient’s reach and patient can demonstrate use.*</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6"/>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8</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Put the telephone within the patient’s reach.</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7"/>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9</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Put the TV remote control and bed light switch within the patient’s reach.</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8"/>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10</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Put the bedside table next to the bed or across bed.*</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09"/>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11</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Put the tissue box and water within the patient’s reach.</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10"/>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12</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Put the garbage can next to the bed.</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11"/>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13</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Prior to leaving the room, ask, “Is there anything I can do for you before I leave? I have time while I am here in the room.”</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12"/>
                  </a:ext>
                </a:extLst>
              </a:tr>
              <a:tr h="0">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14</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tc>
                  <a:txBody>
                    <a:bodyPr/>
                    <a:lstStyle/>
                    <a:p>
                      <a:pPr marL="0" marR="0">
                        <a:lnSpc>
                          <a:spcPct val="90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Tell the patient that a member of the nursing staff (use names on white board) will be back in the room in an hour to round again.</a:t>
                      </a:r>
                      <a:endParaRPr lang="en-US" sz="1000" dirty="0">
                        <a:effectLst/>
                        <a:latin typeface="Times New Roman" panose="02020603050405020304" pitchFamily="18" charset="0"/>
                        <a:ea typeface="Calibri"/>
                        <a:cs typeface="Times New Roman" panose="02020603050405020304" pitchFamily="18" charset="0"/>
                      </a:endParaRPr>
                    </a:p>
                  </a:txBody>
                  <a:tcPr marL="73025" marR="73025" marT="18415" marB="18415"/>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267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3450"/>
          </a:xfrm>
        </p:spPr>
        <p:txBody>
          <a:bodyPr>
            <a:normAutofit fontScale="90000"/>
          </a:bodyPr>
          <a:lstStyle/>
          <a:p>
            <a:r>
              <a:rPr lang="en-US" sz="4000" dirty="0"/>
              <a:t>Fall Prevention Is a 3-Step Process</a:t>
            </a:r>
          </a:p>
        </p:txBody>
      </p:sp>
      <p:sp>
        <p:nvSpPr>
          <p:cNvPr id="6" name="TextBox 5"/>
          <p:cNvSpPr txBox="1"/>
          <p:nvPr/>
        </p:nvSpPr>
        <p:spPr>
          <a:xfrm>
            <a:off x="76200" y="1143000"/>
            <a:ext cx="4038600" cy="830997"/>
          </a:xfrm>
          <a:prstGeom prst="rect">
            <a:avLst/>
          </a:prstGeom>
          <a:noFill/>
        </p:spPr>
        <p:txBody>
          <a:bodyPr wrap="square" rtlCol="0">
            <a:spAutoFit/>
          </a:bodyPr>
          <a:lstStyle/>
          <a:p>
            <a:r>
              <a:rPr lang="en-US" sz="1600" dirty="0"/>
              <a:t>American Geriatrics Society, 2010 </a:t>
            </a:r>
          </a:p>
          <a:p>
            <a:r>
              <a:rPr lang="en-US" sz="1600" dirty="0"/>
              <a:t>Ganz DA, Huang C, </a:t>
            </a:r>
            <a:r>
              <a:rPr lang="en-US" sz="1600" dirty="0" err="1"/>
              <a:t>Saliba</a:t>
            </a:r>
            <a:r>
              <a:rPr lang="en-US" sz="1600" dirty="0"/>
              <a:t> D, et al., 2013</a:t>
            </a:r>
          </a:p>
          <a:p>
            <a:r>
              <a:rPr lang="en-US" sz="1600" dirty="0"/>
              <a:t>Centers for Disease Control and Prevention</a:t>
            </a:r>
          </a:p>
        </p:txBody>
      </p:sp>
      <p:graphicFrame>
        <p:nvGraphicFramePr>
          <p:cNvPr id="5" name="Diagram 4" descr="Triangle:&#10;1. Fall Risk Screening/Assessment&#10;2. Tailored/Personalized Care Planning&#10;3. Consistent Preventive Interventions&#10;● Universal Precautions&#10;● Tailored Interventions to address patient-specific areas of risk&#10;"/>
          <p:cNvGraphicFramePr/>
          <p:nvPr>
            <p:extLst>
              <p:ext uri="{D42A27DB-BD31-4B8C-83A1-F6EECF244321}">
                <p14:modId xmlns:p14="http://schemas.microsoft.com/office/powerpoint/2010/main" val="3086840126"/>
              </p:ext>
            </p:extLst>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828800" y="5838825"/>
            <a:ext cx="5105400" cy="523220"/>
          </a:xfrm>
          <a:prstGeom prst="rect">
            <a:avLst/>
          </a:prstGeom>
          <a:noFill/>
        </p:spPr>
        <p:txBody>
          <a:bodyPr wrap="square" rtlCol="0">
            <a:spAutoFit/>
          </a:bodyPr>
          <a:lstStyle/>
          <a:p>
            <a:pPr algn="ctr"/>
            <a:r>
              <a:rPr lang="en-US" sz="2800" b="1" dirty="0">
                <a:solidFill>
                  <a:schemeClr val="bg1"/>
                </a:solidFill>
              </a:rPr>
              <a:t>3-Step Fall Prevention Process</a:t>
            </a:r>
          </a:p>
        </p:txBody>
      </p:sp>
    </p:spTree>
    <p:extLst>
      <p:ext uri="{BB962C8B-B14F-4D97-AF65-F5344CB8AC3E}">
        <p14:creationId xmlns:p14="http://schemas.microsoft.com/office/powerpoint/2010/main" val="396608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Fall Risk Assessment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200" dirty="0"/>
              <a:t>Step 1: Fall Risk Screening/Assessment</a:t>
            </a:r>
          </a:p>
        </p:txBody>
      </p:sp>
      <p:sp>
        <p:nvSpPr>
          <p:cNvPr id="7" name="Content Placeholder 6"/>
          <p:cNvSpPr>
            <a:spLocks noGrp="1"/>
          </p:cNvSpPr>
          <p:nvPr>
            <p:ph sz="half" idx="1"/>
          </p:nvPr>
        </p:nvSpPr>
        <p:spPr>
          <a:xfrm>
            <a:off x="381000" y="1600200"/>
            <a:ext cx="3962400" cy="4525963"/>
          </a:xfrm>
        </p:spPr>
        <p:txBody>
          <a:bodyPr/>
          <a:lstStyle/>
          <a:p>
            <a:pPr lvl="0">
              <a:spcBef>
                <a:spcPts val="0"/>
              </a:spcBef>
            </a:pPr>
            <a:r>
              <a:rPr lang="en-US" dirty="0"/>
              <a:t>Use a reliable, prospectively validated scale.</a:t>
            </a:r>
          </a:p>
          <a:p>
            <a:pPr lvl="1">
              <a:spcBef>
                <a:spcPts val="0"/>
              </a:spcBef>
            </a:pPr>
            <a:r>
              <a:rPr lang="en-US" dirty="0"/>
              <a:t>Helps identify patients at risk for anticipated physiological falls</a:t>
            </a:r>
          </a:p>
          <a:p>
            <a:pPr lvl="1">
              <a:spcBef>
                <a:spcPts val="0"/>
              </a:spcBef>
            </a:pPr>
            <a:r>
              <a:rPr lang="en-US" dirty="0"/>
              <a:t>Provides basis for tailored or personalized care </a:t>
            </a:r>
            <a:r>
              <a:rPr lang="en-US" dirty="0" smtClean="0"/>
              <a:t>planning</a:t>
            </a:r>
            <a:endParaRPr lang="en-US" dirty="0"/>
          </a:p>
        </p:txBody>
      </p:sp>
      <p:graphicFrame>
        <p:nvGraphicFramePr>
          <p:cNvPr id="4" name="Diagram 3" descr="Triangle:&#10;1. Fall Risk Screening/&#10;Assessment&#10;2. Tailored/Personalized Care Planning&#10;3. Consistent Preventive Interventions&#10;● Universal Precautions &#10;● Tailored Interventions to address patient-specific areas of risk&#10;"/>
          <p:cNvGraphicFramePr/>
          <p:nvPr>
            <p:extLst>
              <p:ext uri="{D42A27DB-BD31-4B8C-83A1-F6EECF244321}">
                <p14:modId xmlns:p14="http://schemas.microsoft.com/office/powerpoint/2010/main" val="2883197796"/>
              </p:ext>
            </p:extLst>
          </p:nvPr>
        </p:nvGraphicFramePr>
        <p:xfrm>
          <a:off x="3505200" y="1647855"/>
          <a:ext cx="5486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267200" y="5486400"/>
            <a:ext cx="3733800" cy="369332"/>
          </a:xfrm>
          <a:prstGeom prst="rect">
            <a:avLst/>
          </a:prstGeom>
          <a:noFill/>
        </p:spPr>
        <p:txBody>
          <a:bodyPr wrap="square" rtlCol="0">
            <a:spAutoFit/>
          </a:bodyPr>
          <a:lstStyle/>
          <a:p>
            <a:pPr algn="ctr"/>
            <a:r>
              <a:rPr lang="en-US" dirty="0">
                <a:ln w="18415" cmpd="sng">
                  <a:solidFill>
                    <a:srgbClr val="FFFFFF"/>
                  </a:solidFill>
                  <a:prstDash val="solid"/>
                </a:ln>
                <a:solidFill>
                  <a:schemeClr val="bg1"/>
                </a:solidFill>
              </a:rPr>
              <a:t>3-Step Fall Prevention </a:t>
            </a:r>
            <a:r>
              <a:rPr lang="en-US" dirty="0" smtClean="0">
                <a:ln w="18415" cmpd="sng">
                  <a:solidFill>
                    <a:srgbClr val="FFFFFF"/>
                  </a:solidFill>
                  <a:prstDash val="solid"/>
                </a:ln>
                <a:solidFill>
                  <a:schemeClr val="bg1"/>
                </a:solidFill>
              </a:rPr>
              <a:t>Process</a:t>
            </a:r>
            <a:endParaRPr lang="en-US"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29690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Assessment Tool</a:t>
            </a:r>
          </a:p>
        </p:txBody>
      </p:sp>
      <p:sp>
        <p:nvSpPr>
          <p:cNvPr id="3" name="Content Placeholder 2"/>
          <p:cNvSpPr>
            <a:spLocks noGrp="1"/>
          </p:cNvSpPr>
          <p:nvPr>
            <p:ph sz="half" idx="1"/>
          </p:nvPr>
        </p:nvSpPr>
        <p:spPr>
          <a:xfrm>
            <a:off x="457200" y="1600200"/>
            <a:ext cx="5029200" cy="4525963"/>
          </a:xfrm>
        </p:spPr>
        <p:txBody>
          <a:bodyPr>
            <a:normAutofit/>
          </a:bodyPr>
          <a:lstStyle/>
          <a:p>
            <a:r>
              <a:rPr lang="en-US" dirty="0"/>
              <a:t>Use a standard assessment tool throughout adult units.</a:t>
            </a:r>
          </a:p>
          <a:p>
            <a:r>
              <a:rPr lang="en-US" dirty="0"/>
              <a:t>Add unit-level risk factors as needed.</a:t>
            </a:r>
          </a:p>
          <a:p>
            <a:pPr lvl="1"/>
            <a:r>
              <a:rPr lang="en-US" dirty="0"/>
              <a:t>For example, on a geriatric psychiatry ward, orthostatic hypotension due to medications may be a fall risk factor.</a:t>
            </a:r>
          </a:p>
          <a:p>
            <a:pPr lvl="1"/>
            <a:r>
              <a:rPr lang="en-US" dirty="0"/>
              <a:t>Refer to Tool 3F for evaluating orthostatic vital signs</a:t>
            </a:r>
            <a:r>
              <a:rPr lang="en-US" dirty="0" smtClean="0"/>
              <a:t>.</a:t>
            </a:r>
            <a:endParaRPr lang="en-US" dirty="0"/>
          </a:p>
        </p:txBody>
      </p:sp>
      <p:pic>
        <p:nvPicPr>
          <p:cNvPr id="12290"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26480" y="1905000"/>
            <a:ext cx="2468033" cy="3702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28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Key Factors To Assess for Fall Risk</a:t>
            </a:r>
          </a:p>
        </p:txBody>
      </p:sp>
      <p:sp>
        <p:nvSpPr>
          <p:cNvPr id="3" name="Content Placeholder 2"/>
          <p:cNvSpPr>
            <a:spLocks noGrp="1"/>
          </p:cNvSpPr>
          <p:nvPr>
            <p:ph sz="half" idx="1"/>
          </p:nvPr>
        </p:nvSpPr>
        <p:spPr>
          <a:xfrm>
            <a:off x="457200" y="1600200"/>
            <a:ext cx="4800600" cy="4525963"/>
          </a:xfrm>
        </p:spPr>
        <p:txBody>
          <a:bodyPr>
            <a:normAutofit fontScale="92500" lnSpcReduction="20000"/>
          </a:bodyPr>
          <a:lstStyle/>
          <a:p>
            <a:r>
              <a:rPr lang="en-US" dirty="0"/>
              <a:t>History of falls</a:t>
            </a:r>
          </a:p>
          <a:p>
            <a:pPr lvl="1"/>
            <a:r>
              <a:rPr lang="en-US" dirty="0"/>
              <a:t>All patients with a recent history of falls in the past 3 months should be considered at higher risk for future falls.</a:t>
            </a:r>
          </a:p>
          <a:p>
            <a:r>
              <a:rPr lang="en-US" dirty="0"/>
              <a:t>Mobility problems and use </a:t>
            </a:r>
            <a:br>
              <a:rPr lang="en-US" dirty="0"/>
            </a:br>
            <a:r>
              <a:rPr lang="en-US" dirty="0"/>
              <a:t>of assistive devices</a:t>
            </a:r>
          </a:p>
          <a:p>
            <a:pPr lvl="1"/>
            <a:r>
              <a:rPr lang="en-US" dirty="0"/>
              <a:t>Patients who have problems with </a:t>
            </a:r>
            <a:br>
              <a:rPr lang="en-US" dirty="0"/>
            </a:br>
            <a:r>
              <a:rPr lang="en-US" dirty="0"/>
              <a:t>their gait, or who use a cane or </a:t>
            </a:r>
            <a:br>
              <a:rPr lang="en-US" dirty="0"/>
            </a:br>
            <a:r>
              <a:rPr lang="en-US" dirty="0"/>
              <a:t>walker, are more likely to fall.</a:t>
            </a:r>
          </a:p>
          <a:p>
            <a:pPr lvl="1"/>
            <a:endParaRPr lang="en-US" dirty="0"/>
          </a:p>
          <a:p>
            <a:pPr marL="0" indent="0">
              <a:buNone/>
            </a:pPr>
            <a:r>
              <a:rPr lang="en-US" b="1" dirty="0"/>
              <a:t>Assess patients’ ability </a:t>
            </a:r>
            <a:br>
              <a:rPr lang="en-US" b="1" dirty="0"/>
            </a:br>
            <a:r>
              <a:rPr lang="en-US" b="1" dirty="0"/>
              <a:t>to use their assistive devices.</a:t>
            </a:r>
          </a:p>
        </p:txBody>
      </p:sp>
      <p:pic>
        <p:nvPicPr>
          <p:cNvPr id="1026"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06440" y="1981200"/>
            <a:ext cx="2789417"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29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dirty="0"/>
              <a:t>Key Risk Factors for Falls</a:t>
            </a:r>
            <a:endParaRPr lang="en-US" strike="sngStrike" dirty="0">
              <a:solidFill>
                <a:srgbClr val="FF0000"/>
              </a:solidFill>
            </a:endParaRPr>
          </a:p>
        </p:txBody>
      </p:sp>
      <p:sp>
        <p:nvSpPr>
          <p:cNvPr id="3" name="Content Placeholder 2"/>
          <p:cNvSpPr>
            <a:spLocks noGrp="1"/>
          </p:cNvSpPr>
          <p:nvPr>
            <p:ph idx="1"/>
          </p:nvPr>
        </p:nvSpPr>
        <p:spPr>
          <a:xfrm>
            <a:off x="457200" y="1371600"/>
            <a:ext cx="5715000" cy="4754563"/>
          </a:xfrm>
        </p:spPr>
        <p:txBody>
          <a:bodyPr>
            <a:normAutofit/>
          </a:bodyPr>
          <a:lstStyle/>
          <a:p>
            <a:pPr>
              <a:spcBef>
                <a:spcPts val="0"/>
              </a:spcBef>
            </a:pPr>
            <a:r>
              <a:rPr lang="en-US" dirty="0"/>
              <a:t>Medications</a:t>
            </a:r>
          </a:p>
          <a:p>
            <a:pPr lvl="1">
              <a:spcBef>
                <a:spcPts val="0"/>
              </a:spcBef>
            </a:pPr>
            <a:r>
              <a:rPr lang="en-US" sz="2400" dirty="0"/>
              <a:t>Patients taking a large number of medications that could cause sedation, confusion, impaired balance, or orthostatic blood pressure changes are at higher risk for falls.</a:t>
            </a:r>
          </a:p>
          <a:p>
            <a:pPr lvl="0">
              <a:spcBef>
                <a:spcPts val="0"/>
              </a:spcBef>
            </a:pPr>
            <a:r>
              <a:rPr lang="en-US" dirty="0"/>
              <a:t>Mental status</a:t>
            </a:r>
          </a:p>
          <a:p>
            <a:pPr lvl="1">
              <a:spcBef>
                <a:spcPts val="0"/>
              </a:spcBef>
            </a:pPr>
            <a:r>
              <a:rPr lang="en-US" sz="2400" dirty="0"/>
              <a:t>Patients with delirium, dementia, </a:t>
            </a:r>
            <a:br>
              <a:rPr lang="en-US" sz="2400" dirty="0"/>
            </a:br>
            <a:r>
              <a:rPr lang="en-US" sz="2400" dirty="0"/>
              <a:t>or psychosis may be agitated and</a:t>
            </a:r>
            <a:br>
              <a:rPr lang="en-US" sz="2400" dirty="0"/>
            </a:br>
            <a:r>
              <a:rPr lang="en-US" sz="2400" dirty="0"/>
              <a:t>confused, putting them at risk for falls.</a:t>
            </a:r>
          </a:p>
        </p:txBody>
      </p:sp>
      <p:pic>
        <p:nvPicPr>
          <p:cNvPr id="2050" name="Picture 2" descr="Patient taking medici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00798" y="1981199"/>
            <a:ext cx="2194560" cy="3086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Risk Factors for Falls</a:t>
            </a:r>
          </a:p>
        </p:txBody>
      </p:sp>
      <p:sp>
        <p:nvSpPr>
          <p:cNvPr id="3" name="Content Placeholder 2"/>
          <p:cNvSpPr>
            <a:spLocks noGrp="1"/>
          </p:cNvSpPr>
          <p:nvPr>
            <p:ph idx="1"/>
          </p:nvPr>
        </p:nvSpPr>
        <p:spPr/>
        <p:txBody>
          <a:bodyPr>
            <a:normAutofit lnSpcReduction="10000"/>
          </a:bodyPr>
          <a:lstStyle/>
          <a:p>
            <a:pPr lvl="0"/>
            <a:r>
              <a:rPr lang="en-US" dirty="0"/>
              <a:t>Continence</a:t>
            </a:r>
          </a:p>
          <a:p>
            <a:pPr lvl="1"/>
            <a:r>
              <a:rPr lang="en-US" dirty="0"/>
              <a:t>Patients who have urinary frequency, or who have frequent toileting needs, are at higher risk.</a:t>
            </a:r>
          </a:p>
          <a:p>
            <a:r>
              <a:rPr lang="en-US" dirty="0"/>
              <a:t>Other risks </a:t>
            </a:r>
          </a:p>
          <a:p>
            <a:pPr lvl="1"/>
            <a:r>
              <a:rPr lang="en-US" dirty="0"/>
              <a:t>IV pole</a:t>
            </a:r>
          </a:p>
          <a:p>
            <a:pPr lvl="1"/>
            <a:r>
              <a:rPr lang="en-US" dirty="0"/>
              <a:t>Orthostatic hypotension</a:t>
            </a:r>
          </a:p>
          <a:p>
            <a:pPr lvl="1"/>
            <a:r>
              <a:rPr lang="en-US" dirty="0"/>
              <a:t>Oxygen tubing</a:t>
            </a:r>
          </a:p>
          <a:p>
            <a:pPr lvl="1"/>
            <a:r>
              <a:rPr lang="en-US" dirty="0"/>
              <a:t>Clutter in the patient’s room</a:t>
            </a:r>
          </a:p>
          <a:p>
            <a:pPr lvl="1"/>
            <a:r>
              <a:rPr lang="en-US" dirty="0"/>
              <a:t>Vision problems that cause patients to not see environmental hazards</a:t>
            </a:r>
          </a:p>
        </p:txBody>
      </p:sp>
    </p:spTree>
    <p:extLst>
      <p:ext uri="{BB962C8B-B14F-4D97-AF65-F5344CB8AC3E}">
        <p14:creationId xmlns:p14="http://schemas.microsoft.com/office/powerpoint/2010/main" val="41065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24" name="Content Placeholder 23"/>
          <p:cNvSpPr>
            <a:spLocks noGrp="1"/>
          </p:cNvSpPr>
          <p:nvPr>
            <p:ph sz="half" idx="2"/>
          </p:nvPr>
        </p:nvSpPr>
        <p:spPr>
          <a:xfrm>
            <a:off x="457200" y="1295400"/>
            <a:ext cx="4800600" cy="4525963"/>
          </a:xfrm>
        </p:spPr>
        <p:txBody>
          <a:bodyPr>
            <a:normAutofit fontScale="92500"/>
          </a:bodyPr>
          <a:lstStyle/>
          <a:p>
            <a:r>
              <a:rPr lang="en-US" dirty="0"/>
              <a:t>Best practices are those care processes—based on literature and expert opinion—that represent the best ways we currently know of preventing falls in the hospital.</a:t>
            </a:r>
          </a:p>
          <a:p>
            <a:endParaRPr lang="en-US" dirty="0"/>
          </a:p>
          <a:p>
            <a:pPr marL="0" indent="0">
              <a:buNone/>
            </a:pPr>
            <a:r>
              <a:rPr lang="en-US" dirty="0"/>
              <a:t>AHRQ Patient Safety Network (PSNET) </a:t>
            </a:r>
          </a:p>
          <a:p>
            <a:pPr marL="0" indent="0">
              <a:buNone/>
            </a:pPr>
            <a:r>
              <a:rPr lang="en-US" dirty="0">
                <a:hlinkClick r:id="rId2"/>
              </a:rPr>
              <a:t>https://psnet.ahrq.gov</a:t>
            </a:r>
            <a:r>
              <a:rPr lang="en-US" dirty="0" smtClean="0">
                <a:hlinkClick r:id="rId2"/>
              </a:rPr>
              <a:t>/</a:t>
            </a:r>
            <a:endParaRPr lang="en-US" dirty="0"/>
          </a:p>
        </p:txBody>
      </p:sp>
      <p:pic>
        <p:nvPicPr>
          <p:cNvPr id="8" name="Content Placeholder 9" descr="Puzzle pieces labeled “assess readiness,” “manage change,” “implement practices,” “best practices,” “measure,” “sustain,” and “tools,” with “best practices” highlighted"/>
          <p:cNvPicPr>
            <a:picLocks noGrp="1" noChangeAspect="1"/>
          </p:cNvPicPr>
          <p:nvPr>
            <p:ph sz="half" idx="1"/>
          </p:nvPr>
        </p:nvPicPr>
        <p:blipFill>
          <a:blip r:embed="rId3" cstate="print"/>
          <a:stretch>
            <a:fillRect/>
          </a:stretch>
        </p:blipFill>
        <p:spPr>
          <a:xfrm>
            <a:off x="5943600" y="1295400"/>
            <a:ext cx="2655231" cy="45259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Risk Factor Scores</a:t>
            </a:r>
          </a:p>
        </p:txBody>
      </p:sp>
      <p:sp>
        <p:nvSpPr>
          <p:cNvPr id="3" name="Content Placeholder 2"/>
          <p:cNvSpPr>
            <a:spLocks noGrp="1"/>
          </p:cNvSpPr>
          <p:nvPr>
            <p:ph idx="1"/>
          </p:nvPr>
        </p:nvSpPr>
        <p:spPr/>
        <p:txBody>
          <a:bodyPr/>
          <a:lstStyle/>
          <a:p>
            <a:r>
              <a:rPr lang="en-US" dirty="0"/>
              <a:t>The most important use of an assessment tool is to </a:t>
            </a:r>
            <a:r>
              <a:rPr lang="en-US" b="1" dirty="0"/>
              <a:t>identify fall risk factors for developing care plans.</a:t>
            </a:r>
          </a:p>
          <a:p>
            <a:r>
              <a:rPr lang="en-US" b="1" dirty="0"/>
              <a:t>Excessive </a:t>
            </a:r>
            <a:r>
              <a:rPr lang="en-US" dirty="0"/>
              <a:t>focus on a risk score is not recommended.  </a:t>
            </a:r>
          </a:p>
          <a:p>
            <a:pPr lvl="1"/>
            <a:r>
              <a:rPr lang="en-US" dirty="0"/>
              <a:t>In fact, research has shown that scores from fall risk prediction tools do not predict falls any better than a clinician’s judgment</a:t>
            </a:r>
            <a:r>
              <a:rPr lang="en-US" dirty="0" smtClean="0"/>
              <a:t>.</a:t>
            </a:r>
            <a:endParaRPr lang="en-US" dirty="0"/>
          </a:p>
        </p:txBody>
      </p:sp>
      <p:pic>
        <p:nvPicPr>
          <p:cNvPr id="5" name="Picture 4" descr="Magnifying glass in front of open book"/>
          <p:cNvPicPr>
            <a:picLocks noChangeAspect="1" noChangeArrowheads="1"/>
          </p:cNvPicPr>
          <p:nvPr/>
        </p:nvPicPr>
        <p:blipFill>
          <a:blip r:embed="rId2" cstate="print"/>
          <a:srcRect/>
          <a:stretch>
            <a:fillRect/>
          </a:stretch>
        </p:blipFill>
        <p:spPr bwMode="auto">
          <a:xfrm>
            <a:off x="5334000" y="5029200"/>
            <a:ext cx="590550" cy="495300"/>
          </a:xfrm>
          <a:prstGeom prst="rect">
            <a:avLst/>
          </a:prstGeom>
          <a:noFill/>
          <a:ln w="9525">
            <a:noFill/>
            <a:miter lim="800000"/>
            <a:headEnd/>
            <a:tailEnd/>
          </a:ln>
        </p:spPr>
      </p:pic>
      <p:sp>
        <p:nvSpPr>
          <p:cNvPr id="6" name="TextBox 5"/>
          <p:cNvSpPr txBox="1"/>
          <p:nvPr/>
        </p:nvSpPr>
        <p:spPr>
          <a:xfrm>
            <a:off x="6019800" y="5029200"/>
            <a:ext cx="12954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Page 36</a:t>
            </a:r>
          </a:p>
        </p:txBody>
      </p:sp>
    </p:spTree>
    <p:extLst>
      <p:ext uri="{BB962C8B-B14F-4D97-AF65-F5344CB8AC3E}">
        <p14:creationId xmlns:p14="http://schemas.microsoft.com/office/powerpoint/2010/main" val="267904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Risk Assessment Tools</a:t>
            </a:r>
          </a:p>
        </p:txBody>
      </p:sp>
      <p:sp>
        <p:nvSpPr>
          <p:cNvPr id="3" name="Content Placeholder 2"/>
          <p:cNvSpPr>
            <a:spLocks noGrp="1"/>
          </p:cNvSpPr>
          <p:nvPr>
            <p:ph idx="1"/>
          </p:nvPr>
        </p:nvSpPr>
        <p:spPr/>
        <p:txBody>
          <a:bodyPr>
            <a:normAutofit/>
          </a:bodyPr>
          <a:lstStyle/>
          <a:p>
            <a:pPr marL="0" indent="0">
              <a:buNone/>
            </a:pPr>
            <a:r>
              <a:rPr lang="en-US" dirty="0"/>
              <a:t>Tools to use:</a:t>
            </a:r>
          </a:p>
          <a:p>
            <a:r>
              <a:rPr lang="en-US" dirty="0"/>
              <a:t>STRATIFY Scale                  </a:t>
            </a:r>
          </a:p>
          <a:p>
            <a:r>
              <a:rPr lang="en-US" dirty="0"/>
              <a:t>Morse Fall Scale               </a:t>
            </a:r>
          </a:p>
          <a:p>
            <a:r>
              <a:rPr lang="en-US" dirty="0"/>
              <a:t>Medication Fall Risk Scale and </a:t>
            </a:r>
            <a:br>
              <a:rPr lang="en-US" dirty="0"/>
            </a:br>
            <a:r>
              <a:rPr lang="en-US" dirty="0"/>
              <a:t>Evaluation Tools              </a:t>
            </a:r>
          </a:p>
          <a:p>
            <a:r>
              <a:rPr lang="en-US" dirty="0"/>
              <a:t>Delirium Evaluation </a:t>
            </a:r>
            <a:r>
              <a:rPr lang="en-US" dirty="0" smtClean="0"/>
              <a:t>Bundle</a:t>
            </a:r>
            <a:endParaRPr lang="en-US" dirty="0"/>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3657600" y="2011680"/>
            <a:ext cx="590550" cy="495300"/>
          </a:xfrm>
          <a:prstGeom prst="rect">
            <a:avLst/>
          </a:prstGeom>
          <a:noFill/>
          <a:ln w="9525">
            <a:noFill/>
            <a:miter lim="800000"/>
            <a:headEnd/>
            <a:tailEnd/>
          </a:ln>
        </p:spPr>
      </p:pic>
      <p:sp>
        <p:nvSpPr>
          <p:cNvPr id="9" name="TextBox 8"/>
          <p:cNvSpPr txBox="1"/>
          <p:nvPr/>
        </p:nvSpPr>
        <p:spPr>
          <a:xfrm>
            <a:off x="4398264" y="2011680"/>
            <a:ext cx="990600" cy="400110"/>
          </a:xfrm>
          <a:prstGeom prst="rect">
            <a:avLst/>
          </a:prstGeom>
          <a:solidFill>
            <a:schemeClr val="tx2">
              <a:lumMod val="20000"/>
              <a:lumOff val="80000"/>
            </a:schemeClr>
          </a:solidFill>
          <a:ln>
            <a:solidFill>
              <a:schemeClr val="accent1"/>
            </a:solidFill>
          </a:ln>
        </p:spPr>
        <p:txBody>
          <a:bodyPr wrap="square" rtlCol="0">
            <a:spAutoFit/>
          </a:bodyPr>
          <a:lstStyle/>
          <a:p>
            <a:r>
              <a:rPr lang="en-US" sz="2000" dirty="0"/>
              <a:t>Tool 3G</a:t>
            </a:r>
          </a:p>
        </p:txBody>
      </p:sp>
      <p:pic>
        <p:nvPicPr>
          <p:cNvPr id="8" name="Picture 1" descr="Magnifying glass in front of open book"/>
          <p:cNvPicPr>
            <a:picLocks noChangeAspect="1" noChangeArrowheads="1"/>
          </p:cNvPicPr>
          <p:nvPr/>
        </p:nvPicPr>
        <p:blipFill>
          <a:blip r:embed="rId2" cstate="print"/>
          <a:srcRect/>
          <a:stretch>
            <a:fillRect/>
          </a:stretch>
        </p:blipFill>
        <p:spPr bwMode="auto">
          <a:xfrm>
            <a:off x="3657600" y="2611785"/>
            <a:ext cx="590550" cy="495300"/>
          </a:xfrm>
          <a:prstGeom prst="rect">
            <a:avLst/>
          </a:prstGeom>
          <a:noFill/>
          <a:ln w="9525">
            <a:noFill/>
            <a:miter lim="800000"/>
            <a:headEnd/>
            <a:tailEnd/>
          </a:ln>
        </p:spPr>
      </p:pic>
      <p:sp>
        <p:nvSpPr>
          <p:cNvPr id="7" name="TextBox 6"/>
          <p:cNvSpPr txBox="1"/>
          <p:nvPr/>
        </p:nvSpPr>
        <p:spPr>
          <a:xfrm>
            <a:off x="4400550" y="2615184"/>
            <a:ext cx="990600" cy="400110"/>
          </a:xfrm>
          <a:prstGeom prst="rect">
            <a:avLst/>
          </a:prstGeom>
          <a:solidFill>
            <a:schemeClr val="tx2">
              <a:lumMod val="20000"/>
              <a:lumOff val="80000"/>
            </a:schemeClr>
          </a:solidFill>
          <a:ln>
            <a:solidFill>
              <a:schemeClr val="accent1"/>
            </a:solidFill>
          </a:ln>
        </p:spPr>
        <p:txBody>
          <a:bodyPr wrap="square" rtlCol="0">
            <a:spAutoFit/>
          </a:bodyPr>
          <a:lstStyle/>
          <a:p>
            <a:r>
              <a:rPr lang="en-US" sz="2000" dirty="0"/>
              <a:t>Tool 3H</a:t>
            </a:r>
          </a:p>
        </p:txBody>
      </p:sp>
      <p:pic>
        <p:nvPicPr>
          <p:cNvPr id="10" name="Picture 1" descr="Magnifying glass in front of open book"/>
          <p:cNvPicPr>
            <a:picLocks noChangeAspect="1" noChangeArrowheads="1"/>
          </p:cNvPicPr>
          <p:nvPr/>
        </p:nvPicPr>
        <p:blipFill>
          <a:blip r:embed="rId2" cstate="print"/>
          <a:srcRect/>
          <a:stretch>
            <a:fillRect/>
          </a:stretch>
        </p:blipFill>
        <p:spPr bwMode="auto">
          <a:xfrm>
            <a:off x="3657600" y="3749040"/>
            <a:ext cx="590550" cy="495300"/>
          </a:xfrm>
          <a:prstGeom prst="rect">
            <a:avLst/>
          </a:prstGeom>
          <a:noFill/>
          <a:ln w="9525">
            <a:noFill/>
            <a:miter lim="800000"/>
            <a:headEnd/>
            <a:tailEnd/>
          </a:ln>
        </p:spPr>
      </p:pic>
      <p:sp>
        <p:nvSpPr>
          <p:cNvPr id="11" name="TextBox 10"/>
          <p:cNvSpPr txBox="1"/>
          <p:nvPr/>
        </p:nvSpPr>
        <p:spPr>
          <a:xfrm>
            <a:off x="4398264" y="3749040"/>
            <a:ext cx="990600" cy="400110"/>
          </a:xfrm>
          <a:prstGeom prst="rect">
            <a:avLst/>
          </a:prstGeom>
          <a:solidFill>
            <a:schemeClr val="tx2">
              <a:lumMod val="20000"/>
              <a:lumOff val="80000"/>
            </a:schemeClr>
          </a:solidFill>
          <a:ln>
            <a:solidFill>
              <a:schemeClr val="accent1"/>
            </a:solidFill>
          </a:ln>
        </p:spPr>
        <p:txBody>
          <a:bodyPr wrap="square" rtlCol="0">
            <a:spAutoFit/>
          </a:bodyPr>
          <a:lstStyle/>
          <a:p>
            <a:r>
              <a:rPr lang="en-US" sz="2000" dirty="0"/>
              <a:t>Tool 3I</a:t>
            </a:r>
          </a:p>
        </p:txBody>
      </p:sp>
      <p:pic>
        <p:nvPicPr>
          <p:cNvPr id="12" name="Picture 1" descr="Magnifying glass in front of open book"/>
          <p:cNvPicPr>
            <a:picLocks noChangeAspect="1" noChangeArrowheads="1"/>
          </p:cNvPicPr>
          <p:nvPr/>
        </p:nvPicPr>
        <p:blipFill>
          <a:blip r:embed="rId2" cstate="print"/>
          <a:srcRect/>
          <a:stretch>
            <a:fillRect/>
          </a:stretch>
        </p:blipFill>
        <p:spPr bwMode="auto">
          <a:xfrm>
            <a:off x="5486400" y="4295327"/>
            <a:ext cx="590550" cy="495300"/>
          </a:xfrm>
          <a:prstGeom prst="rect">
            <a:avLst/>
          </a:prstGeom>
          <a:noFill/>
          <a:ln w="9525">
            <a:noFill/>
            <a:miter lim="800000"/>
            <a:headEnd/>
            <a:tailEnd/>
          </a:ln>
        </p:spPr>
      </p:pic>
      <p:sp>
        <p:nvSpPr>
          <p:cNvPr id="13" name="TextBox 12"/>
          <p:cNvSpPr txBox="1"/>
          <p:nvPr/>
        </p:nvSpPr>
        <p:spPr>
          <a:xfrm>
            <a:off x="6227064" y="4297680"/>
            <a:ext cx="990600" cy="400110"/>
          </a:xfrm>
          <a:prstGeom prst="rect">
            <a:avLst/>
          </a:prstGeom>
          <a:solidFill>
            <a:schemeClr val="tx2">
              <a:lumMod val="20000"/>
              <a:lumOff val="80000"/>
            </a:schemeClr>
          </a:solidFill>
          <a:ln>
            <a:solidFill>
              <a:schemeClr val="accent1"/>
            </a:solidFill>
          </a:ln>
        </p:spPr>
        <p:txBody>
          <a:bodyPr wrap="square" rtlCol="0">
            <a:spAutoFit/>
          </a:bodyPr>
          <a:lstStyle/>
          <a:p>
            <a:r>
              <a:rPr lang="en-US" sz="2000" dirty="0"/>
              <a:t>Tool 3J</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Morse Fall Scale </a:t>
            </a:r>
          </a:p>
        </p:txBody>
      </p:sp>
      <p:sp>
        <p:nvSpPr>
          <p:cNvPr id="3" name="Content Placeholder 2"/>
          <p:cNvSpPr>
            <a:spLocks noGrp="1"/>
          </p:cNvSpPr>
          <p:nvPr>
            <p:ph sz="half" idx="1"/>
          </p:nvPr>
        </p:nvSpPr>
        <p:spPr>
          <a:xfrm>
            <a:off x="994568" y="1434455"/>
            <a:ext cx="2282032" cy="3518546"/>
          </a:xfrm>
        </p:spPr>
        <p:txBody>
          <a:bodyPr/>
          <a:lstStyle/>
          <a:p>
            <a:pPr marL="0" indent="0">
              <a:buNone/>
            </a:pPr>
            <a:r>
              <a:rPr lang="en-US" dirty="0"/>
              <a:t>The Morse Fall Scale is most widely used in the United States.</a:t>
            </a:r>
          </a:p>
          <a:p>
            <a:endParaRPr lang="en-US" dirty="0"/>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1238250" y="5712767"/>
            <a:ext cx="590550" cy="495300"/>
          </a:xfrm>
          <a:prstGeom prst="rect">
            <a:avLst/>
          </a:prstGeom>
          <a:noFill/>
          <a:ln w="9525">
            <a:noFill/>
            <a:miter lim="800000"/>
            <a:headEnd/>
            <a:tailEnd/>
          </a:ln>
        </p:spPr>
      </p:pic>
      <p:sp>
        <p:nvSpPr>
          <p:cNvPr id="7" name="TextBox 6"/>
          <p:cNvSpPr txBox="1"/>
          <p:nvPr/>
        </p:nvSpPr>
        <p:spPr>
          <a:xfrm>
            <a:off x="2057400" y="5679727"/>
            <a:ext cx="12192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3H</a:t>
            </a:r>
          </a:p>
        </p:txBody>
      </p:sp>
      <p:sp>
        <p:nvSpPr>
          <p:cNvPr id="12" name="Content Placeholder 11"/>
          <p:cNvSpPr>
            <a:spLocks noGrp="1"/>
          </p:cNvSpPr>
          <p:nvPr>
            <p:ph sz="half" idx="2"/>
          </p:nvPr>
        </p:nvSpPr>
        <p:spPr>
          <a:xfrm>
            <a:off x="3581400" y="990600"/>
            <a:ext cx="5334000" cy="5435947"/>
          </a:xfrm>
          <a:solidFill>
            <a:schemeClr val="bg1"/>
          </a:solidFill>
          <a:ln w="9525">
            <a:solidFill>
              <a:schemeClr val="tx1"/>
            </a:solidFill>
          </a:ln>
          <a:effectLst>
            <a:outerShdw blurRad="63500" sx="102000" sy="102000" algn="ctr" rotWithShape="0">
              <a:prstClr val="black">
                <a:alpha val="40000"/>
              </a:prstClr>
            </a:outerShdw>
          </a:effectLst>
        </p:spPr>
        <p:txBody>
          <a:bodyPr>
            <a:normAutofit/>
          </a:bodyPr>
          <a:lstStyle/>
          <a:p>
            <a:pPr marL="0" indent="0">
              <a:buNone/>
            </a:pPr>
            <a:r>
              <a:rPr lang="en-US" sz="1200" b="1" dirty="0">
                <a:latin typeface="Times New Roman" panose="02020603050405020304" pitchFamily="18" charset="0"/>
                <a:cs typeface="Times New Roman" panose="02020603050405020304" pitchFamily="18" charset="0"/>
              </a:rPr>
              <a:t> Morse Fall Scale</a:t>
            </a:r>
          </a:p>
        </p:txBody>
      </p:sp>
      <p:graphicFrame>
        <p:nvGraphicFramePr>
          <p:cNvPr id="8" name="Table 7" descr="Morse Fall Scale table"/>
          <p:cNvGraphicFramePr>
            <a:graphicFrameLocks noGrp="1"/>
          </p:cNvGraphicFramePr>
          <p:nvPr>
            <p:extLst>
              <p:ext uri="{D42A27DB-BD31-4B8C-83A1-F6EECF244321}">
                <p14:modId xmlns:p14="http://schemas.microsoft.com/office/powerpoint/2010/main" val="1964869200"/>
              </p:ext>
            </p:extLst>
          </p:nvPr>
        </p:nvGraphicFramePr>
        <p:xfrm>
          <a:off x="3733800" y="1219200"/>
          <a:ext cx="5029200" cy="3885280"/>
        </p:xfrm>
        <a:graphic>
          <a:graphicData uri="http://schemas.openxmlformats.org/drawingml/2006/table">
            <a:tbl>
              <a:tblPr firstRow="1" firstCol="1" lastRow="1" lastCol="1" bandRow="1" bandCol="1">
                <a:tableStyleId>{5940675A-B579-460E-94D1-54222C63F5DA}</a:tableStyleId>
              </a:tblPr>
              <a:tblGrid>
                <a:gridCol w="3083944">
                  <a:extLst>
                    <a:ext uri="{9D8B030D-6E8A-4147-A177-3AD203B41FA5}">
                      <a16:colId xmlns:a16="http://schemas.microsoft.com/office/drawing/2014/main" xmlns="" val="20000"/>
                    </a:ext>
                  </a:extLst>
                </a:gridCol>
                <a:gridCol w="869830">
                  <a:extLst>
                    <a:ext uri="{9D8B030D-6E8A-4147-A177-3AD203B41FA5}">
                      <a16:colId xmlns:a16="http://schemas.microsoft.com/office/drawing/2014/main" xmlns="" val="20001"/>
                    </a:ext>
                  </a:extLst>
                </a:gridCol>
                <a:gridCol w="1075426">
                  <a:extLst>
                    <a:ext uri="{9D8B030D-6E8A-4147-A177-3AD203B41FA5}">
                      <a16:colId xmlns:a16="http://schemas.microsoft.com/office/drawing/2014/main" xmlns="" val="20002"/>
                    </a:ext>
                  </a:extLst>
                </a:gridCol>
              </a:tblGrid>
              <a:tr h="0">
                <a:tc>
                  <a:txBody>
                    <a:bodyPr/>
                    <a:lstStyle/>
                    <a:p>
                      <a:pPr marL="0" marR="0">
                        <a:lnSpc>
                          <a:spcPct val="100000"/>
                        </a:lnSpc>
                        <a:spcBef>
                          <a:spcPts val="0"/>
                        </a:spcBef>
                        <a:spcAft>
                          <a:spcPts val="0"/>
                        </a:spcAft>
                      </a:pPr>
                      <a:r>
                        <a:rPr lang="en-US" sz="1100" b="1" dirty="0">
                          <a:effectLst/>
                          <a:latin typeface="Times New Roman" panose="02020603050405020304" pitchFamily="18" charset="0"/>
                          <a:cs typeface="Times New Roman" panose="02020603050405020304" pitchFamily="18" charset="0"/>
                        </a:rPr>
                        <a:t>Item</a:t>
                      </a:r>
                      <a:endParaRPr lang="en-US" sz="1100" b="1"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b="1" dirty="0">
                          <a:effectLst/>
                          <a:latin typeface="Times New Roman" panose="02020603050405020304" pitchFamily="18" charset="0"/>
                          <a:cs typeface="Times New Roman" panose="02020603050405020304" pitchFamily="18" charset="0"/>
                        </a:rPr>
                        <a:t>Item Score</a:t>
                      </a:r>
                      <a:endParaRPr lang="en-US" sz="1100" b="1"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b="1" dirty="0">
                          <a:effectLst/>
                          <a:latin typeface="Times New Roman" panose="02020603050405020304" pitchFamily="18" charset="0"/>
                          <a:cs typeface="Times New Roman" panose="02020603050405020304" pitchFamily="18" charset="0"/>
                        </a:rPr>
                        <a:t>Patient Score</a:t>
                      </a:r>
                      <a:endParaRPr lang="en-US" sz="1100" b="1" dirty="0">
                        <a:effectLst/>
                        <a:latin typeface="Times New Roman" panose="02020603050405020304" pitchFamily="18" charset="0"/>
                        <a:ea typeface="Calibri"/>
                        <a:cs typeface="Times New Roman" panose="02020603050405020304" pitchFamily="18" charset="0"/>
                      </a:endParaRPr>
                    </a:p>
                  </a:txBody>
                  <a:tcPr marL="48876" marR="48876" marT="12325" marB="12325"/>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1. Hist</a:t>
                      </a:r>
                      <a:r>
                        <a:rPr lang="en-US" sz="1100" spc="-5" dirty="0">
                          <a:effectLst/>
                          <a:latin typeface="Times New Roman" panose="02020603050405020304" pitchFamily="18" charset="0"/>
                          <a:cs typeface="Times New Roman" panose="02020603050405020304" pitchFamily="18" charset="0"/>
                        </a:rPr>
                        <a:t>o</a:t>
                      </a:r>
                      <a:r>
                        <a:rPr lang="en-US" sz="1100" dirty="0">
                          <a:effectLst/>
                          <a:latin typeface="Times New Roman" panose="02020603050405020304" pitchFamily="18" charset="0"/>
                          <a:cs typeface="Times New Roman" panose="02020603050405020304" pitchFamily="18" charset="0"/>
                        </a:rPr>
                        <a:t>ry of falling (immed</a:t>
                      </a:r>
                      <a:r>
                        <a:rPr lang="en-US" sz="1100" spc="-5" dirty="0">
                          <a:effectLst/>
                          <a:latin typeface="Times New Roman" panose="02020603050405020304" pitchFamily="18" charset="0"/>
                          <a:cs typeface="Times New Roman" panose="02020603050405020304" pitchFamily="18" charset="0"/>
                        </a:rPr>
                        <a:t>i</a:t>
                      </a:r>
                      <a:r>
                        <a:rPr lang="en-US" sz="1100" dirty="0">
                          <a:effectLst/>
                          <a:latin typeface="Times New Roman" panose="02020603050405020304" pitchFamily="18" charset="0"/>
                          <a:cs typeface="Times New Roman" panose="02020603050405020304" pitchFamily="18" charset="0"/>
                        </a:rPr>
                        <a:t>ate or previous)</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No     0</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Yes  25</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2. Secon</a:t>
                      </a:r>
                      <a:r>
                        <a:rPr lang="en-US" sz="1100" spc="-5" dirty="0">
                          <a:effectLst/>
                          <a:latin typeface="Times New Roman" panose="02020603050405020304" pitchFamily="18" charset="0"/>
                          <a:cs typeface="Times New Roman" panose="02020603050405020304" pitchFamily="18" charset="0"/>
                        </a:rPr>
                        <a:t>d</a:t>
                      </a:r>
                      <a:r>
                        <a:rPr lang="en-US" sz="1100" dirty="0">
                          <a:effectLst/>
                          <a:latin typeface="Times New Roman" panose="02020603050405020304" pitchFamily="18" charset="0"/>
                          <a:cs typeface="Times New Roman" panose="02020603050405020304" pitchFamily="18" charset="0"/>
                        </a:rPr>
                        <a:t>ary</a:t>
                      </a:r>
                      <a:r>
                        <a:rPr lang="en-US" sz="1100" spc="-1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diagn</a:t>
                      </a:r>
                      <a:r>
                        <a:rPr lang="en-US" sz="1100" spc="-5" dirty="0">
                          <a:effectLst/>
                          <a:latin typeface="Times New Roman" panose="02020603050405020304" pitchFamily="18" charset="0"/>
                          <a:cs typeface="Times New Roman" panose="02020603050405020304" pitchFamily="18" charset="0"/>
                        </a:rPr>
                        <a:t>o</a:t>
                      </a:r>
                      <a:r>
                        <a:rPr lang="en-US" sz="1100" dirty="0">
                          <a:effectLst/>
                          <a:latin typeface="Times New Roman" panose="02020603050405020304" pitchFamily="18" charset="0"/>
                          <a:cs typeface="Times New Roman" panose="02020603050405020304" pitchFamily="18" charset="0"/>
                        </a:rPr>
                        <a:t>s</a:t>
                      </a:r>
                      <a:r>
                        <a:rPr lang="en-US" sz="1100" spc="-5" dirty="0">
                          <a:effectLst/>
                          <a:latin typeface="Times New Roman" panose="02020603050405020304" pitchFamily="18" charset="0"/>
                          <a:cs typeface="Times New Roman" panose="02020603050405020304" pitchFamily="18" charset="0"/>
                        </a:rPr>
                        <a:t>i</a:t>
                      </a:r>
                      <a:r>
                        <a:rPr lang="en-US" sz="1100" dirty="0">
                          <a:effectLst/>
                          <a:latin typeface="Times New Roman" panose="02020603050405020304" pitchFamily="18" charset="0"/>
                          <a:cs typeface="Times New Roman" panose="02020603050405020304" pitchFamily="18" charset="0"/>
                        </a:rPr>
                        <a:t>s (≥ 2 medical diagnoses in chart)</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No     0</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Yes  15</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2"/>
                  </a:ext>
                </a:extLst>
              </a:tr>
              <a:tr h="0">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3. Ambulatory</a:t>
                      </a:r>
                      <a:r>
                        <a:rPr lang="en-US" sz="1100" spc="-5"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aid</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None/bedrest/nur</a:t>
                      </a:r>
                      <a:r>
                        <a:rPr lang="en-US" sz="1100" spc="5" dirty="0">
                          <a:effectLst/>
                          <a:latin typeface="Times New Roman" panose="02020603050405020304" pitchFamily="18" charset="0"/>
                          <a:cs typeface="Times New Roman" panose="02020603050405020304" pitchFamily="18" charset="0"/>
                        </a:rPr>
                        <a:t>s</a:t>
                      </a:r>
                      <a:r>
                        <a:rPr lang="en-US" sz="1100" dirty="0">
                          <a:effectLst/>
                          <a:latin typeface="Times New Roman" panose="02020603050405020304" pitchFamily="18" charset="0"/>
                          <a:cs typeface="Times New Roman" panose="02020603050405020304" pitchFamily="18" charset="0"/>
                        </a:rPr>
                        <a:t>e as</a:t>
                      </a:r>
                      <a:r>
                        <a:rPr lang="en-US" sz="1100" spc="5" dirty="0">
                          <a:effectLst/>
                          <a:latin typeface="Times New Roman" panose="02020603050405020304" pitchFamily="18" charset="0"/>
                          <a:cs typeface="Times New Roman" panose="02020603050405020304" pitchFamily="18" charset="0"/>
                        </a:rPr>
                        <a:t>s</a:t>
                      </a:r>
                      <a:r>
                        <a:rPr lang="en-US" sz="1100" spc="-5" dirty="0">
                          <a:effectLst/>
                          <a:latin typeface="Times New Roman" panose="02020603050405020304" pitchFamily="18" charset="0"/>
                          <a:cs typeface="Times New Roman" panose="02020603050405020304" pitchFamily="18" charset="0"/>
                        </a:rPr>
                        <a:t>i</a:t>
                      </a:r>
                      <a:r>
                        <a:rPr lang="en-US" sz="1100" spc="5" dirty="0">
                          <a:effectLst/>
                          <a:latin typeface="Times New Roman" panose="02020603050405020304" pitchFamily="18" charset="0"/>
                          <a:cs typeface="Times New Roman" panose="02020603050405020304" pitchFamily="18" charset="0"/>
                        </a:rPr>
                        <a:t>s</a:t>
                      </a:r>
                      <a:r>
                        <a:rPr lang="en-US" sz="1100" dirty="0">
                          <a:effectLst/>
                          <a:latin typeface="Times New Roman" panose="02020603050405020304" pitchFamily="18" charset="0"/>
                          <a:cs typeface="Times New Roman" panose="02020603050405020304" pitchFamily="18" charset="0"/>
                        </a:rPr>
                        <a:t>t </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Crutch</a:t>
                      </a:r>
                      <a:r>
                        <a:rPr lang="en-US" sz="1100" spc="-5" dirty="0">
                          <a:effectLst/>
                          <a:latin typeface="Times New Roman" panose="02020603050405020304" pitchFamily="18" charset="0"/>
                          <a:cs typeface="Times New Roman" panose="02020603050405020304" pitchFamily="18" charset="0"/>
                        </a:rPr>
                        <a:t>es</a:t>
                      </a:r>
                      <a:r>
                        <a:rPr lang="en-US" sz="1100" dirty="0">
                          <a:effectLst/>
                          <a:latin typeface="Times New Roman" panose="02020603050405020304" pitchFamily="18" charset="0"/>
                          <a:cs typeface="Times New Roman" panose="02020603050405020304" pitchFamily="18" charset="0"/>
                        </a:rPr>
                        <a:t>/cane</a:t>
                      </a:r>
                      <a:r>
                        <a:rPr lang="en-US" sz="1100" spc="-10" dirty="0">
                          <a:effectLst/>
                          <a:latin typeface="Times New Roman" panose="02020603050405020304" pitchFamily="18" charset="0"/>
                          <a:cs typeface="Times New Roman" panose="02020603050405020304" pitchFamily="18" charset="0"/>
                        </a:rPr>
                        <a:t>/</a:t>
                      </a:r>
                      <a:r>
                        <a:rPr lang="en-US" sz="1100" dirty="0">
                          <a:effectLst/>
                          <a:latin typeface="Times New Roman" panose="02020603050405020304" pitchFamily="18" charset="0"/>
                          <a:cs typeface="Times New Roman" panose="02020603050405020304" pitchFamily="18" charset="0"/>
                        </a:rPr>
                        <a:t>wa</a:t>
                      </a:r>
                      <a:r>
                        <a:rPr lang="en-US" sz="1100" spc="-10" dirty="0">
                          <a:effectLst/>
                          <a:latin typeface="Times New Roman" panose="02020603050405020304" pitchFamily="18" charset="0"/>
                          <a:cs typeface="Times New Roman" panose="02020603050405020304" pitchFamily="18" charset="0"/>
                        </a:rPr>
                        <a:t>l</a:t>
                      </a:r>
                      <a:r>
                        <a:rPr lang="en-US" sz="1100" spc="5" dirty="0">
                          <a:effectLst/>
                          <a:latin typeface="Times New Roman" panose="02020603050405020304" pitchFamily="18" charset="0"/>
                          <a:cs typeface="Times New Roman" panose="02020603050405020304" pitchFamily="18" charset="0"/>
                        </a:rPr>
                        <a:t>k</a:t>
                      </a:r>
                      <a:r>
                        <a:rPr lang="en-US" sz="1100" dirty="0">
                          <a:effectLst/>
                          <a:latin typeface="Times New Roman" panose="02020603050405020304" pitchFamily="18" charset="0"/>
                          <a:cs typeface="Times New Roman" panose="02020603050405020304" pitchFamily="18" charset="0"/>
                        </a:rPr>
                        <a:t>er </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Furniture</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0     </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15</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30</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3"/>
                  </a:ext>
                </a:extLst>
              </a:tr>
              <a:tr h="0">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4. Intravenous therapy/heparin</a:t>
                      </a:r>
                      <a:r>
                        <a:rPr lang="en-US" sz="1100" spc="-10" dirty="0">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lock</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No     0</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Yes  20</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4"/>
                  </a:ext>
                </a:extLst>
              </a:tr>
              <a:tr h="0">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5. Gait</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Normal/bedrest/wheelchair</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Weak*</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Impaired</a:t>
                      </a:r>
                      <a:r>
                        <a:rPr lang="en-US" sz="1100" baseline="30000" dirty="0">
                          <a:effectLst/>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0</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10</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20</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5"/>
                  </a:ext>
                </a:extLst>
              </a:tr>
              <a:tr h="0">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6. Mental sta</a:t>
                      </a:r>
                      <a:r>
                        <a:rPr lang="en-US" sz="1100" spc="-10" dirty="0">
                          <a:effectLst/>
                          <a:latin typeface="Times New Roman" panose="02020603050405020304" pitchFamily="18" charset="0"/>
                          <a:cs typeface="Times New Roman" panose="02020603050405020304" pitchFamily="18" charset="0"/>
                        </a:rPr>
                        <a:t>t</a:t>
                      </a:r>
                      <a:r>
                        <a:rPr lang="en-US" sz="1100" dirty="0">
                          <a:effectLst/>
                          <a:latin typeface="Times New Roman" panose="02020603050405020304" pitchFamily="18" charset="0"/>
                          <a:cs typeface="Times New Roman" panose="02020603050405020304" pitchFamily="18" charset="0"/>
                        </a:rPr>
                        <a:t>us</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Oriented to own ability</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Overestimates/forgets limitations</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0</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15</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6"/>
                  </a:ext>
                </a:extLst>
              </a:tr>
              <a:tr h="0">
                <a:tc gridSpan="2">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Total Score</a:t>
                      </a:r>
                      <a:r>
                        <a:rPr lang="en-US" sz="1100" baseline="30000" dirty="0">
                          <a:effectLst/>
                          <a:latin typeface="Times New Roman" panose="02020603050405020304" pitchFamily="18" charset="0"/>
                          <a:cs typeface="Times New Roman" panose="02020603050405020304" pitchFamily="18" charset="0"/>
                        </a:rPr>
                        <a:t>‡</a:t>
                      </a:r>
                      <a:r>
                        <a:rPr lang="en-US" sz="1100" dirty="0">
                          <a:effectLst/>
                          <a:latin typeface="Times New Roman" panose="02020603050405020304" pitchFamily="18" charset="0"/>
                          <a:cs typeface="Times New Roman" panose="02020603050405020304" pitchFamily="18" charset="0"/>
                        </a:rPr>
                        <a:t>: Tally the patient score and record.</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&lt;25: Low risk</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25-45: Moderate risk</a:t>
                      </a:r>
                    </a:p>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&gt;45: High risk</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tc>
                <a:tc hMerge="1">
                  <a:txBody>
                    <a:bodyPr/>
                    <a:lstStyle/>
                    <a:p>
                      <a:endParaRPr lang="en-US"/>
                    </a:p>
                  </a:txBody>
                  <a:tcPr/>
                </a:tc>
                <a:tc>
                  <a:txBody>
                    <a:bodyPr/>
                    <a:lstStyle/>
                    <a:p>
                      <a:pPr marL="0" marR="0">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______</a:t>
                      </a:r>
                      <a:endParaRPr lang="en-US" sz="1100" dirty="0">
                        <a:effectLst/>
                        <a:latin typeface="Times New Roman" panose="02020603050405020304" pitchFamily="18" charset="0"/>
                        <a:ea typeface="Calibri"/>
                        <a:cs typeface="Times New Roman" panose="02020603050405020304" pitchFamily="18" charset="0"/>
                      </a:endParaRPr>
                    </a:p>
                  </a:txBody>
                  <a:tcPr marL="48876" marR="48876" marT="12325" marB="12325" anchor="b"/>
                </a:tc>
                <a:extLst>
                  <a:ext uri="{0D108BD9-81ED-4DB2-BD59-A6C34878D82A}">
                    <a16:rowId xmlns:a16="http://schemas.microsoft.com/office/drawing/2014/main" xmlns="" val="10007"/>
                  </a:ext>
                </a:extLst>
              </a:tr>
            </a:tbl>
          </a:graphicData>
        </a:graphic>
      </p:graphicFrame>
      <p:sp>
        <p:nvSpPr>
          <p:cNvPr id="13" name="TextBox 12"/>
          <p:cNvSpPr txBox="1"/>
          <p:nvPr/>
        </p:nvSpPr>
        <p:spPr>
          <a:xfrm>
            <a:off x="3752850" y="5087719"/>
            <a:ext cx="5029200" cy="1338828"/>
          </a:xfrm>
          <a:prstGeom prst="rect">
            <a:avLst/>
          </a:prstGeom>
          <a:noFill/>
        </p:spPr>
        <p:txBody>
          <a:bodyPr wrap="square" lIns="0" tIns="45720" rtlCol="0">
            <a:spAutoFit/>
          </a:bodyPr>
          <a:lstStyle/>
          <a:p>
            <a:pPr lvl="0" eaLnBrk="0" fontAlgn="base" hangingPunct="0">
              <a:spcBef>
                <a:spcPct val="0"/>
              </a:spcBef>
              <a:spcAft>
                <a:spcPct val="0"/>
              </a:spcAft>
            </a:pPr>
            <a:r>
              <a:rPr lang="en-US" altLang="en-US" sz="900" dirty="0">
                <a:latin typeface="Times New Roman" pitchFamily="18" charset="0"/>
                <a:ea typeface="Calibri" pitchFamily="34" charset="0"/>
                <a:cs typeface="Times New Roman" pitchFamily="18" charset="0"/>
              </a:rPr>
              <a:t>* Weak gait: Short steps (may shuffle), stooped but able to lift head while walking, may seek support from furniture while walking, but with light touch (for reassurance).</a:t>
            </a:r>
            <a:endParaRPr lang="en-US" altLang="en-US" sz="9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900" baseline="30000" dirty="0">
                <a:latin typeface="Times New Roman" panose="02020603050405020304" pitchFamily="18" charset="0"/>
                <a:ea typeface="Calibri" pitchFamily="34" charset="0"/>
                <a:cs typeface="Times New Roman" panose="02020603050405020304" pitchFamily="18" charset="0"/>
              </a:rPr>
              <a:t>†</a:t>
            </a:r>
            <a:r>
              <a:rPr lang="en-US" altLang="en-US" sz="900" dirty="0">
                <a:latin typeface="Times New Roman" pitchFamily="18" charset="0"/>
                <a:ea typeface="Calibri" pitchFamily="34" charset="0"/>
                <a:cs typeface="Times New Roman" pitchFamily="18" charset="0"/>
              </a:rPr>
              <a:t> Impaired gait: Short steps with shuffle; may have difficulty arising from chair; head down; significantly impaired balance, requiring furniture, support person, or walking aid to walk.</a:t>
            </a:r>
            <a:endParaRPr lang="en-US" altLang="en-US" sz="9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900" baseline="30000" dirty="0">
                <a:latin typeface="Times New Roman" panose="02020603050405020304" pitchFamily="18" charset="0"/>
                <a:ea typeface="Calibri" pitchFamily="34" charset="0"/>
                <a:cs typeface="Times New Roman" panose="02020603050405020304" pitchFamily="18" charset="0"/>
              </a:rPr>
              <a:t>‡</a:t>
            </a:r>
            <a:r>
              <a:rPr lang="en-US" altLang="en-US" sz="900" dirty="0">
                <a:latin typeface="Times New Roman" pitchFamily="18" charset="0"/>
                <a:ea typeface="Calibri" pitchFamily="34" charset="0"/>
                <a:cs typeface="Times New Roman" pitchFamily="18" charset="0"/>
              </a:rPr>
              <a:t> Suggested scoring based on Morse JM, Black C, Oberle K, et al. A prospective study to identify the fall-prone patient. Soc Sci Med 1989; 28(1):81-6. However, note that Morse herself said that the appropriate cut-points to distinguish risk should be determined by each institution based on the risk profile of its patients. For details, see Morse JM, , Morse RM, Tylko SJ. Development of a scale to identify the fall-prone patient. Can J Aging 1989;8;366-7. </a:t>
            </a:r>
            <a:endParaRPr lang="en-US"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Morse Fall Scale</a:t>
            </a:r>
          </a:p>
        </p:txBody>
      </p:sp>
      <p:sp>
        <p:nvSpPr>
          <p:cNvPr id="3" name="Content Placeholder 2"/>
          <p:cNvSpPr>
            <a:spLocks noGrp="1"/>
          </p:cNvSpPr>
          <p:nvPr>
            <p:ph idx="1"/>
          </p:nvPr>
        </p:nvSpPr>
        <p:spPr/>
        <p:txBody>
          <a:bodyPr/>
          <a:lstStyle/>
          <a:p>
            <a:r>
              <a:rPr lang="en-US" dirty="0"/>
              <a:t>The Morse Fall Scale is made up of </a:t>
            </a:r>
            <a:br>
              <a:rPr lang="en-US" dirty="0"/>
            </a:br>
            <a:r>
              <a:rPr lang="en-US" dirty="0"/>
              <a:t>six subscales:</a:t>
            </a:r>
          </a:p>
          <a:p>
            <a:pPr lvl="1"/>
            <a:r>
              <a:rPr lang="en-US" dirty="0"/>
              <a:t> History of falls</a:t>
            </a:r>
          </a:p>
          <a:p>
            <a:pPr lvl="1"/>
            <a:r>
              <a:rPr lang="en-US" dirty="0"/>
              <a:t> Secondary diagnosis</a:t>
            </a:r>
          </a:p>
          <a:p>
            <a:pPr lvl="1"/>
            <a:r>
              <a:rPr lang="en-US" dirty="0"/>
              <a:t> Ambulatory aid </a:t>
            </a:r>
          </a:p>
          <a:p>
            <a:pPr lvl="1"/>
            <a:r>
              <a:rPr lang="en-US" dirty="0"/>
              <a:t> IV/heparin lock</a:t>
            </a:r>
          </a:p>
          <a:p>
            <a:pPr lvl="1"/>
            <a:r>
              <a:rPr lang="en-US" dirty="0"/>
              <a:t> Gait</a:t>
            </a:r>
          </a:p>
          <a:p>
            <a:pPr lvl="1"/>
            <a:r>
              <a:rPr lang="en-US" dirty="0"/>
              <a:t> Mental </a:t>
            </a:r>
            <a:r>
              <a:rPr lang="en-US" dirty="0" smtClean="0"/>
              <a:t>status</a:t>
            </a:r>
            <a:endParaRPr lang="en-US" dirty="0"/>
          </a:p>
        </p:txBody>
      </p:sp>
    </p:spTree>
    <p:extLst>
      <p:ext uri="{BB962C8B-B14F-4D97-AF65-F5344CB8AC3E}">
        <p14:creationId xmlns:p14="http://schemas.microsoft.com/office/powerpoint/2010/main" val="10496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rmAutofit lnSpcReduction="10000"/>
          </a:bodyPr>
          <a:lstStyle/>
          <a:p>
            <a:r>
              <a:rPr lang="en-US" dirty="0"/>
              <a:t>45-year-old male with type 2 diabetes</a:t>
            </a:r>
          </a:p>
          <a:p>
            <a:r>
              <a:rPr lang="en-US" dirty="0"/>
              <a:t>Post-hip replacement</a:t>
            </a:r>
          </a:p>
          <a:p>
            <a:r>
              <a:rPr lang="en-US" dirty="0"/>
              <a:t>No recent history of falling</a:t>
            </a:r>
          </a:p>
          <a:p>
            <a:r>
              <a:rPr lang="en-US" dirty="0"/>
              <a:t>Difficulty walking due to hip pain</a:t>
            </a:r>
          </a:p>
          <a:p>
            <a:r>
              <a:rPr lang="en-US" dirty="0"/>
              <a:t>No ambulatory aid</a:t>
            </a:r>
          </a:p>
          <a:p>
            <a:r>
              <a:rPr lang="en-US" dirty="0"/>
              <a:t>No IV/heparin lock</a:t>
            </a:r>
          </a:p>
          <a:p>
            <a:r>
              <a:rPr lang="en-US" dirty="0"/>
              <a:t>Currently on pain medication, which makes him dizzy </a:t>
            </a:r>
          </a:p>
          <a:p>
            <a:r>
              <a:rPr lang="en-US" dirty="0"/>
              <a:t>Underestimates his limitations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Risk Assessment</a:t>
            </a:r>
          </a:p>
        </p:txBody>
      </p:sp>
      <p:sp>
        <p:nvSpPr>
          <p:cNvPr id="7" name="Content Placeholder 6"/>
          <p:cNvSpPr>
            <a:spLocks noGrp="1"/>
          </p:cNvSpPr>
          <p:nvPr>
            <p:ph idx="1"/>
          </p:nvPr>
        </p:nvSpPr>
        <p:spPr>
          <a:xfrm>
            <a:off x="457200" y="1066801"/>
            <a:ext cx="8229600" cy="381000"/>
          </a:xfrm>
        </p:spPr>
        <p:txBody>
          <a:bodyPr lIns="0">
            <a:normAutofit fontScale="92500" lnSpcReduction="10000"/>
          </a:bodyPr>
          <a:lstStyle/>
          <a:p>
            <a:pPr marL="0" indent="0">
              <a:buNone/>
            </a:pPr>
            <a:r>
              <a:rPr lang="en-US" sz="2200" b="1" dirty="0"/>
              <a:t>3H: Morse Fall Scale for Identifying Fall Risk </a:t>
            </a:r>
            <a:r>
              <a:rPr lang="en-US" sz="2000" b="1" dirty="0" smtClean="0"/>
              <a:t>Factors</a:t>
            </a:r>
            <a:endParaRPr lang="en-US" sz="2000" b="1" dirty="0"/>
          </a:p>
        </p:txBody>
      </p:sp>
      <p:graphicFrame>
        <p:nvGraphicFramePr>
          <p:cNvPr id="3" name="Table 2" descr="Morse Fall Scale table with scores"/>
          <p:cNvGraphicFramePr>
            <a:graphicFrameLocks noGrp="1"/>
          </p:cNvGraphicFramePr>
          <p:nvPr>
            <p:extLst>
              <p:ext uri="{D42A27DB-BD31-4B8C-83A1-F6EECF244321}">
                <p14:modId xmlns:p14="http://schemas.microsoft.com/office/powerpoint/2010/main" val="3173033287"/>
              </p:ext>
            </p:extLst>
          </p:nvPr>
        </p:nvGraphicFramePr>
        <p:xfrm>
          <a:off x="457200" y="1447800"/>
          <a:ext cx="8229600" cy="4891120"/>
        </p:xfrm>
        <a:graphic>
          <a:graphicData uri="http://schemas.openxmlformats.org/drawingml/2006/table">
            <a:tbl>
              <a:tblPr firstRow="1" firstCol="1" lastRow="1" lastCol="1" bandRow="1" bandCol="1">
                <a:tableStyleId>{5940675A-B579-460E-94D1-54222C63F5DA}</a:tableStyleId>
              </a:tblPr>
              <a:tblGrid>
                <a:gridCol w="5097417">
                  <a:extLst>
                    <a:ext uri="{9D8B030D-6E8A-4147-A177-3AD203B41FA5}">
                      <a16:colId xmlns:a16="http://schemas.microsoft.com/office/drawing/2014/main" xmlns="" val="20000"/>
                    </a:ext>
                  </a:extLst>
                </a:gridCol>
                <a:gridCol w="1489574">
                  <a:extLst>
                    <a:ext uri="{9D8B030D-6E8A-4147-A177-3AD203B41FA5}">
                      <a16:colId xmlns:a16="http://schemas.microsoft.com/office/drawing/2014/main" xmlns="" val="20001"/>
                    </a:ext>
                  </a:extLst>
                </a:gridCol>
                <a:gridCol w="1642609">
                  <a:extLst>
                    <a:ext uri="{9D8B030D-6E8A-4147-A177-3AD203B41FA5}">
                      <a16:colId xmlns:a16="http://schemas.microsoft.com/office/drawing/2014/main" xmlns="" val="20002"/>
                    </a:ext>
                  </a:extLst>
                </a:gridCol>
              </a:tblGrid>
              <a:tr h="0">
                <a:tc>
                  <a:txBody>
                    <a:bodyPr/>
                    <a:lstStyle/>
                    <a:p>
                      <a:pPr marL="0" marR="0">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Item</a:t>
                      </a:r>
                      <a:endParaRPr lang="en-US" sz="1400" b="1"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Item Score</a:t>
                      </a:r>
                      <a:endParaRPr lang="en-US" sz="1400" b="1"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Patient Score</a:t>
                      </a:r>
                      <a:endParaRPr lang="en-US" sz="1400" b="1"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 Hist</a:t>
                      </a:r>
                      <a:r>
                        <a:rPr lang="en-US" sz="1400" spc="-5" dirty="0">
                          <a:effectLst/>
                          <a:latin typeface="Times New Roman" panose="02020603050405020304" pitchFamily="18" charset="0"/>
                          <a:cs typeface="Times New Roman" panose="02020603050405020304" pitchFamily="18" charset="0"/>
                        </a:rPr>
                        <a:t>o</a:t>
                      </a:r>
                      <a:r>
                        <a:rPr lang="en-US" sz="1400" dirty="0">
                          <a:effectLst/>
                          <a:latin typeface="Times New Roman" panose="02020603050405020304" pitchFamily="18" charset="0"/>
                          <a:cs typeface="Times New Roman" panose="02020603050405020304" pitchFamily="18" charset="0"/>
                        </a:rPr>
                        <a:t>ry of falling (immed</a:t>
                      </a:r>
                      <a:r>
                        <a:rPr lang="en-US" sz="1400" spc="-5" dirty="0">
                          <a:effectLst/>
                          <a:latin typeface="Times New Roman" panose="02020603050405020304" pitchFamily="18" charset="0"/>
                          <a:cs typeface="Times New Roman" panose="02020603050405020304" pitchFamily="18" charset="0"/>
                        </a:rPr>
                        <a:t>i</a:t>
                      </a:r>
                      <a:r>
                        <a:rPr lang="en-US" sz="1400" dirty="0">
                          <a:effectLst/>
                          <a:latin typeface="Times New Roman" panose="02020603050405020304" pitchFamily="18" charset="0"/>
                          <a:cs typeface="Times New Roman" panose="02020603050405020304" pitchFamily="18" charset="0"/>
                        </a:rPr>
                        <a:t>ate or previous)</a:t>
                      </a:r>
                      <a:endParaRPr lang="en-US" sz="1400"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No	0</a:t>
                      </a:r>
                    </a:p>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Yes	25</a:t>
                      </a:r>
                      <a:endParaRPr lang="en-US" sz="1400"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0</a:t>
                      </a:r>
                    </a:p>
                  </a:txBody>
                  <a:tcPr marL="48876" marR="48876" marT="12325" marB="12325" anchor="b">
                    <a:solidFill>
                      <a:schemeClr val="bg1"/>
                    </a:solidFill>
                  </a:tcPr>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2. Secon</a:t>
                      </a:r>
                      <a:r>
                        <a:rPr lang="en-US" sz="1400" spc="-5">
                          <a:effectLst/>
                          <a:latin typeface="Times New Roman" panose="02020603050405020304" pitchFamily="18" charset="0"/>
                          <a:cs typeface="Times New Roman" panose="02020603050405020304" pitchFamily="18" charset="0"/>
                        </a:rPr>
                        <a:t>d</a:t>
                      </a:r>
                      <a:r>
                        <a:rPr lang="en-US" sz="1400">
                          <a:effectLst/>
                          <a:latin typeface="Times New Roman" panose="02020603050405020304" pitchFamily="18" charset="0"/>
                          <a:cs typeface="Times New Roman" panose="02020603050405020304" pitchFamily="18" charset="0"/>
                        </a:rPr>
                        <a:t>ary</a:t>
                      </a:r>
                      <a:r>
                        <a:rPr lang="en-US" sz="1400" spc="-1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diagn</a:t>
                      </a:r>
                      <a:r>
                        <a:rPr lang="en-US" sz="1400" spc="-5">
                          <a:effectLst/>
                          <a:latin typeface="Times New Roman" panose="02020603050405020304" pitchFamily="18" charset="0"/>
                          <a:cs typeface="Times New Roman" panose="02020603050405020304" pitchFamily="18" charset="0"/>
                        </a:rPr>
                        <a:t>o</a:t>
                      </a:r>
                      <a:r>
                        <a:rPr lang="en-US" sz="1400">
                          <a:effectLst/>
                          <a:latin typeface="Times New Roman" panose="02020603050405020304" pitchFamily="18" charset="0"/>
                          <a:cs typeface="Times New Roman" panose="02020603050405020304" pitchFamily="18" charset="0"/>
                        </a:rPr>
                        <a:t>s</a:t>
                      </a:r>
                      <a:r>
                        <a:rPr lang="en-US" sz="1400" spc="-5">
                          <a:effectLst/>
                          <a:latin typeface="Times New Roman" panose="02020603050405020304" pitchFamily="18" charset="0"/>
                          <a:cs typeface="Times New Roman" panose="02020603050405020304" pitchFamily="18" charset="0"/>
                        </a:rPr>
                        <a:t>i</a:t>
                      </a:r>
                      <a:r>
                        <a:rPr lang="en-US" sz="1400">
                          <a:effectLst/>
                          <a:latin typeface="Times New Roman" panose="02020603050405020304" pitchFamily="18" charset="0"/>
                          <a:cs typeface="Times New Roman" panose="02020603050405020304" pitchFamily="18" charset="0"/>
                        </a:rPr>
                        <a:t>s (≥ 2 medical diagnoses in chart)</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No	0</a:t>
                      </a:r>
                    </a:p>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Yes	15</a:t>
                      </a:r>
                      <a:endParaRPr lang="en-US" sz="1400"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15</a:t>
                      </a:r>
                    </a:p>
                  </a:txBody>
                  <a:tcPr marL="48876" marR="48876" marT="12325" marB="12325" anchor="b">
                    <a:solidFill>
                      <a:schemeClr val="bg1"/>
                    </a:solidFill>
                  </a:tcPr>
                </a:tc>
                <a:extLst>
                  <a:ext uri="{0D108BD9-81ED-4DB2-BD59-A6C34878D82A}">
                    <a16:rowId xmlns:a16="http://schemas.microsoft.com/office/drawing/2014/main" xmlns="" val="10002"/>
                  </a:ext>
                </a:extLst>
              </a:tr>
              <a:tr h="0">
                <a:tc>
                  <a:txBody>
                    <a:bodyPr/>
                    <a:lstStyle/>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 Ambulatory</a:t>
                      </a:r>
                      <a:r>
                        <a:rPr lang="en-US" sz="1400" spc="-5"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aid</a:t>
                      </a:r>
                    </a:p>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None/</a:t>
                      </a:r>
                      <a:r>
                        <a:rPr lang="en-US" sz="1400" dirty="0" err="1">
                          <a:effectLst/>
                          <a:latin typeface="Times New Roman" panose="02020603050405020304" pitchFamily="18" charset="0"/>
                          <a:cs typeface="Times New Roman" panose="02020603050405020304" pitchFamily="18" charset="0"/>
                        </a:rPr>
                        <a:t>bedrest</a:t>
                      </a:r>
                      <a:r>
                        <a:rPr lang="en-US" sz="1400" dirty="0">
                          <a:effectLst/>
                          <a:latin typeface="Times New Roman" panose="02020603050405020304" pitchFamily="18" charset="0"/>
                          <a:cs typeface="Times New Roman" panose="02020603050405020304" pitchFamily="18" charset="0"/>
                        </a:rPr>
                        <a:t>/nur</a:t>
                      </a:r>
                      <a:r>
                        <a:rPr lang="en-US" sz="1400" spc="5" dirty="0">
                          <a:effectLst/>
                          <a:latin typeface="Times New Roman" panose="02020603050405020304" pitchFamily="18" charset="0"/>
                          <a:cs typeface="Times New Roman" panose="02020603050405020304" pitchFamily="18" charset="0"/>
                        </a:rPr>
                        <a:t>s</a:t>
                      </a:r>
                      <a:r>
                        <a:rPr lang="en-US" sz="1400" dirty="0">
                          <a:effectLst/>
                          <a:latin typeface="Times New Roman" panose="02020603050405020304" pitchFamily="18" charset="0"/>
                          <a:cs typeface="Times New Roman" panose="02020603050405020304" pitchFamily="18" charset="0"/>
                        </a:rPr>
                        <a:t>e as</a:t>
                      </a:r>
                      <a:r>
                        <a:rPr lang="en-US" sz="1400" spc="5" dirty="0">
                          <a:effectLst/>
                          <a:latin typeface="Times New Roman" panose="02020603050405020304" pitchFamily="18" charset="0"/>
                          <a:cs typeface="Times New Roman" panose="02020603050405020304" pitchFamily="18" charset="0"/>
                        </a:rPr>
                        <a:t>s</a:t>
                      </a:r>
                      <a:r>
                        <a:rPr lang="en-US" sz="1400" spc="-5" dirty="0">
                          <a:effectLst/>
                          <a:latin typeface="Times New Roman" panose="02020603050405020304" pitchFamily="18" charset="0"/>
                          <a:cs typeface="Times New Roman" panose="02020603050405020304" pitchFamily="18" charset="0"/>
                        </a:rPr>
                        <a:t>i</a:t>
                      </a:r>
                      <a:r>
                        <a:rPr lang="en-US" sz="1400" spc="5" dirty="0">
                          <a:effectLst/>
                          <a:latin typeface="Times New Roman" panose="02020603050405020304" pitchFamily="18" charset="0"/>
                          <a:cs typeface="Times New Roman" panose="02020603050405020304" pitchFamily="18" charset="0"/>
                        </a:rPr>
                        <a:t>s</a:t>
                      </a:r>
                      <a:r>
                        <a:rPr lang="en-US" sz="1400" dirty="0">
                          <a:effectLst/>
                          <a:latin typeface="Times New Roman" panose="02020603050405020304" pitchFamily="18" charset="0"/>
                          <a:cs typeface="Times New Roman" panose="02020603050405020304" pitchFamily="18" charset="0"/>
                        </a:rPr>
                        <a:t>t </a:t>
                      </a:r>
                    </a:p>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Crutch</a:t>
                      </a:r>
                      <a:r>
                        <a:rPr lang="en-US" sz="1400" spc="-5" dirty="0">
                          <a:effectLst/>
                          <a:latin typeface="Times New Roman" panose="02020603050405020304" pitchFamily="18" charset="0"/>
                          <a:cs typeface="Times New Roman" panose="02020603050405020304" pitchFamily="18" charset="0"/>
                        </a:rPr>
                        <a:t>es</a:t>
                      </a:r>
                      <a:r>
                        <a:rPr lang="en-US" sz="1400" dirty="0">
                          <a:effectLst/>
                          <a:latin typeface="Times New Roman" panose="02020603050405020304" pitchFamily="18" charset="0"/>
                          <a:cs typeface="Times New Roman" panose="02020603050405020304" pitchFamily="18" charset="0"/>
                        </a:rPr>
                        <a:t>/cane</a:t>
                      </a:r>
                      <a:r>
                        <a:rPr lang="en-US" sz="1400" spc="-10" dirty="0">
                          <a:effectLst/>
                          <a:latin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cs typeface="Times New Roman" panose="02020603050405020304" pitchFamily="18" charset="0"/>
                        </a:rPr>
                        <a:t>wa</a:t>
                      </a:r>
                      <a:r>
                        <a:rPr lang="en-US" sz="1400" spc="-10" dirty="0">
                          <a:effectLst/>
                          <a:latin typeface="Times New Roman" panose="02020603050405020304" pitchFamily="18" charset="0"/>
                          <a:cs typeface="Times New Roman" panose="02020603050405020304" pitchFamily="18" charset="0"/>
                        </a:rPr>
                        <a:t>l</a:t>
                      </a:r>
                      <a:r>
                        <a:rPr lang="en-US" sz="1400" spc="5" dirty="0">
                          <a:effectLst/>
                          <a:latin typeface="Times New Roman" panose="02020603050405020304" pitchFamily="18" charset="0"/>
                          <a:cs typeface="Times New Roman" panose="02020603050405020304" pitchFamily="18" charset="0"/>
                        </a:rPr>
                        <a:t>k</a:t>
                      </a:r>
                      <a:r>
                        <a:rPr lang="en-US" sz="1400" dirty="0">
                          <a:effectLst/>
                          <a:latin typeface="Times New Roman" panose="02020603050405020304" pitchFamily="18" charset="0"/>
                          <a:cs typeface="Times New Roman" panose="02020603050405020304" pitchFamily="18" charset="0"/>
                        </a:rPr>
                        <a:t>er </a:t>
                      </a:r>
                    </a:p>
                    <a:p>
                      <a:pPr marL="0" marR="0">
                        <a:lnSpc>
                          <a:spcPct val="10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Furniture</a:t>
                      </a:r>
                      <a:endParaRPr lang="en-US" sz="1400" dirty="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15</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30</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0</a:t>
                      </a:r>
                    </a:p>
                  </a:txBody>
                  <a:tcPr marL="48876" marR="48876" marT="12325" marB="12325" anchor="b">
                    <a:solidFill>
                      <a:schemeClr val="bg1"/>
                    </a:solidFill>
                  </a:tcPr>
                </a:tc>
                <a:extLst>
                  <a:ext uri="{0D108BD9-81ED-4DB2-BD59-A6C34878D82A}">
                    <a16:rowId xmlns:a16="http://schemas.microsoft.com/office/drawing/2014/main" xmlns="" val="10003"/>
                  </a:ext>
                </a:extLst>
              </a:tr>
              <a:tr h="0">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4. Intravenous therapy/heparin</a:t>
                      </a:r>
                      <a:r>
                        <a:rPr lang="en-US" sz="1400" spc="-1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lock</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No	0</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Yes	20</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0</a:t>
                      </a:r>
                    </a:p>
                  </a:txBody>
                  <a:tcPr marL="48876" marR="48876" marT="12325" marB="12325" anchor="b">
                    <a:solidFill>
                      <a:schemeClr val="bg1"/>
                    </a:solidFill>
                  </a:tcPr>
                </a:tc>
                <a:extLst>
                  <a:ext uri="{0D108BD9-81ED-4DB2-BD59-A6C34878D82A}">
                    <a16:rowId xmlns:a16="http://schemas.microsoft.com/office/drawing/2014/main" xmlns="" val="10004"/>
                  </a:ext>
                </a:extLst>
              </a:tr>
              <a:tr h="0">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5. Gait</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Normal/bedrest/wheelchair</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Weak*</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Impaired</a:t>
                      </a:r>
                      <a:r>
                        <a:rPr lang="en-US" sz="1400" baseline="300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10</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20</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20</a:t>
                      </a:r>
                    </a:p>
                  </a:txBody>
                  <a:tcPr marL="48876" marR="48876" marT="12325" marB="12325" anchor="b">
                    <a:solidFill>
                      <a:schemeClr val="bg1"/>
                    </a:solidFill>
                  </a:tcPr>
                </a:tc>
                <a:extLst>
                  <a:ext uri="{0D108BD9-81ED-4DB2-BD59-A6C34878D82A}">
                    <a16:rowId xmlns:a16="http://schemas.microsoft.com/office/drawing/2014/main" xmlns="" val="10005"/>
                  </a:ext>
                </a:extLst>
              </a:tr>
              <a:tr h="0">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6. Mental sta</a:t>
                      </a:r>
                      <a:r>
                        <a:rPr lang="en-US" sz="1400" spc="-10">
                          <a:effectLst/>
                          <a:latin typeface="Times New Roman" panose="02020603050405020304" pitchFamily="18" charset="0"/>
                          <a:cs typeface="Times New Roman" panose="02020603050405020304" pitchFamily="18" charset="0"/>
                        </a:rPr>
                        <a:t>t</a:t>
                      </a:r>
                      <a:r>
                        <a:rPr lang="en-US" sz="1400">
                          <a:effectLst/>
                          <a:latin typeface="Times New Roman" panose="02020603050405020304" pitchFamily="18" charset="0"/>
                          <a:cs typeface="Times New Roman" panose="02020603050405020304" pitchFamily="18" charset="0"/>
                        </a:rPr>
                        <a:t>us</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Oriented to own ability</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Overestimates/forgets limitations</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0</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15</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15</a:t>
                      </a:r>
                    </a:p>
                  </a:txBody>
                  <a:tcPr marL="48876" marR="48876" marT="12325" marB="12325" anchor="b">
                    <a:solidFill>
                      <a:schemeClr val="bg1"/>
                    </a:solidFill>
                  </a:tcPr>
                </a:tc>
                <a:extLst>
                  <a:ext uri="{0D108BD9-81ED-4DB2-BD59-A6C34878D82A}">
                    <a16:rowId xmlns:a16="http://schemas.microsoft.com/office/drawing/2014/main" xmlns="" val="10006"/>
                  </a:ext>
                </a:extLst>
              </a:tr>
              <a:tr h="0">
                <a:tc gridSpan="2">
                  <a:txBody>
                    <a:bodyPr/>
                    <a:lstStyle/>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Total Score</a:t>
                      </a:r>
                      <a:r>
                        <a:rPr lang="en-US" sz="1400" baseline="30000">
                          <a:effectLst/>
                          <a:latin typeface="Times New Roman" panose="02020603050405020304" pitchFamily="18" charset="0"/>
                          <a:cs typeface="Times New Roman" panose="02020603050405020304" pitchFamily="18" charset="0"/>
                        </a:rPr>
                        <a:t>‡</a:t>
                      </a:r>
                      <a:r>
                        <a:rPr lang="en-US" sz="1400">
                          <a:effectLst/>
                          <a:latin typeface="Times New Roman" panose="02020603050405020304" pitchFamily="18" charset="0"/>
                          <a:cs typeface="Times New Roman" panose="02020603050405020304" pitchFamily="18" charset="0"/>
                        </a:rPr>
                        <a:t>: Tally the patient score and record.</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&lt;25: Low risk</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25-45: Moderate risk</a:t>
                      </a:r>
                    </a:p>
                    <a:p>
                      <a:pPr marL="0" marR="0">
                        <a:lnSpc>
                          <a:spcPct val="100000"/>
                        </a:lnSpc>
                        <a:spcBef>
                          <a:spcPts val="0"/>
                        </a:spcBef>
                        <a:spcAft>
                          <a:spcPts val="0"/>
                        </a:spcAft>
                      </a:pPr>
                      <a:r>
                        <a:rPr lang="en-US" sz="1400">
                          <a:effectLst/>
                          <a:latin typeface="Times New Roman" panose="02020603050405020304" pitchFamily="18" charset="0"/>
                          <a:cs typeface="Times New Roman" panose="02020603050405020304" pitchFamily="18" charset="0"/>
                        </a:rPr>
                        <a:t>&gt;45: High risk</a:t>
                      </a:r>
                      <a:endParaRPr lang="en-US" sz="1400">
                        <a:effectLst/>
                        <a:latin typeface="Times New Roman" panose="02020603050405020304" pitchFamily="18" charset="0"/>
                        <a:ea typeface="Calibri"/>
                        <a:cs typeface="Times New Roman" panose="02020603050405020304" pitchFamily="18" charset="0"/>
                      </a:endParaRPr>
                    </a:p>
                  </a:txBody>
                  <a:tcPr marL="48876" marR="48876" marT="12325" marB="12325">
                    <a:solidFill>
                      <a:schemeClr val="bg1"/>
                    </a:solidFill>
                  </a:tcPr>
                </a:tc>
                <a:tc hMerge="1">
                  <a:txBody>
                    <a:bodyPr/>
                    <a:lstStyle/>
                    <a:p>
                      <a:endParaRPr lang="en-US"/>
                    </a:p>
                  </a:txBody>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50</a:t>
                      </a:r>
                    </a:p>
                  </a:txBody>
                  <a:tcPr marL="48876" marR="48876" marT="12325" marB="12325" anchor="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dirty="0"/>
              <a:t>Assessment of Risk Factors in Your Hospital</a:t>
            </a:r>
          </a:p>
        </p:txBody>
      </p:sp>
      <p:sp>
        <p:nvSpPr>
          <p:cNvPr id="3" name="Content Placeholder 2"/>
          <p:cNvSpPr>
            <a:spLocks noGrp="1"/>
          </p:cNvSpPr>
          <p:nvPr>
            <p:ph idx="1"/>
          </p:nvPr>
        </p:nvSpPr>
        <p:spPr/>
        <p:txBody>
          <a:bodyPr>
            <a:normAutofit/>
          </a:bodyPr>
          <a:lstStyle/>
          <a:p>
            <a:pPr marL="0" indent="0">
              <a:buNone/>
            </a:pPr>
            <a:r>
              <a:rPr lang="en-US" dirty="0"/>
              <a:t>The questions for your Team to address are:</a:t>
            </a:r>
          </a:p>
          <a:p>
            <a:pPr marL="914400" lvl="1" indent="-514350">
              <a:buFont typeface="+mj-lt"/>
              <a:buAutoNum type="arabicPeriod"/>
            </a:pPr>
            <a:r>
              <a:rPr lang="en-US" dirty="0"/>
              <a:t>Which tools will we use to assess fall risk in patients at our hospital?</a:t>
            </a:r>
          </a:p>
          <a:p>
            <a:pPr marL="914400" lvl="1" indent="-514350">
              <a:buFont typeface="+mj-lt"/>
              <a:buAutoNum type="arabicPeriod"/>
            </a:pPr>
            <a:r>
              <a:rPr lang="en-US" dirty="0"/>
              <a:t>Do unit staff members understand why they are assessing fall risk factors?</a:t>
            </a:r>
          </a:p>
          <a:p>
            <a:pPr lvl="1"/>
            <a:endParaRPr lang="en-US" dirty="0"/>
          </a:p>
          <a:p>
            <a:pPr marL="0" indent="0">
              <a:buNone/>
            </a:pPr>
            <a:r>
              <a:rPr lang="en-US" dirty="0"/>
              <a:t>Discussion</a:t>
            </a:r>
          </a:p>
          <a:p>
            <a:r>
              <a:rPr lang="en-US" dirty="0"/>
              <a:t>Which standardized fall risk assessment tool will you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 Planning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0"/>
            <a:ext cx="9144000" cy="889231"/>
          </a:xfrm>
        </p:spPr>
        <p:txBody>
          <a:bodyPr>
            <a:noAutofit/>
          </a:bodyPr>
          <a:lstStyle/>
          <a:p>
            <a:r>
              <a:rPr lang="en-US" sz="3200" dirty="0"/>
              <a:t>Step 2: Tailored/Personalized Care Planning</a:t>
            </a:r>
          </a:p>
        </p:txBody>
      </p:sp>
      <p:sp>
        <p:nvSpPr>
          <p:cNvPr id="11" name="Content Placeholder 10"/>
          <p:cNvSpPr>
            <a:spLocks noGrp="1"/>
          </p:cNvSpPr>
          <p:nvPr>
            <p:ph sz="half" idx="1"/>
          </p:nvPr>
        </p:nvSpPr>
        <p:spPr>
          <a:xfrm>
            <a:off x="228600" y="1920240"/>
            <a:ext cx="3886200" cy="3749040"/>
          </a:xfrm>
        </p:spPr>
        <p:txBody>
          <a:bodyPr>
            <a:normAutofit lnSpcReduction="10000"/>
          </a:bodyPr>
          <a:lstStyle/>
          <a:p>
            <a:pPr lvl="0">
              <a:spcBef>
                <a:spcPts val="0"/>
              </a:spcBef>
            </a:pPr>
            <a:r>
              <a:rPr lang="en-US" sz="2600" dirty="0"/>
              <a:t>Review areas of risk identified.</a:t>
            </a:r>
          </a:p>
          <a:p>
            <a:pPr lvl="1">
              <a:spcBef>
                <a:spcPts val="0"/>
              </a:spcBef>
            </a:pPr>
            <a:r>
              <a:rPr lang="en-US" sz="2200" dirty="0"/>
              <a:t>Select interventions to address each area of risk.</a:t>
            </a:r>
          </a:p>
          <a:p>
            <a:pPr lvl="1">
              <a:spcBef>
                <a:spcPts val="0"/>
              </a:spcBef>
            </a:pPr>
            <a:r>
              <a:rPr lang="en-US" sz="2200" dirty="0"/>
              <a:t>Communicate the tailored fall prevention plan to all staff who interact with the patient.</a:t>
            </a:r>
          </a:p>
          <a:p>
            <a:pPr lvl="1">
              <a:spcBef>
                <a:spcPts val="0"/>
              </a:spcBef>
            </a:pPr>
            <a:r>
              <a:rPr lang="en-US" sz="2200" dirty="0"/>
              <a:t>Share the plan with the patient and his or her family members</a:t>
            </a:r>
            <a:r>
              <a:rPr lang="en-US" sz="2200" dirty="0" smtClean="0"/>
              <a:t>.</a:t>
            </a:r>
            <a:endParaRPr lang="en-US" sz="2200" dirty="0"/>
          </a:p>
        </p:txBody>
      </p:sp>
      <p:graphicFrame>
        <p:nvGraphicFramePr>
          <p:cNvPr id="4" name="Diagram 3" descr="Triangle:&#10;1. Fall Risk Screening/ Assessment&#10;2. Tailored/&#10;Personalized Care Planning&#10;3. Consistent Preventive Interventions&#10;● Universal Precautions &#10;● Tailored Interventions to address patient-specific areas of risk&#10;"/>
          <p:cNvGraphicFramePr/>
          <p:nvPr>
            <p:extLst>
              <p:ext uri="{D42A27DB-BD31-4B8C-83A1-F6EECF244321}">
                <p14:modId xmlns:p14="http://schemas.microsoft.com/office/powerpoint/2010/main" val="902463698"/>
              </p:ext>
            </p:extLst>
          </p:nvPr>
        </p:nvGraphicFramePr>
        <p:xfrm>
          <a:off x="3124200" y="1543109"/>
          <a:ext cx="6400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191000" y="5410200"/>
            <a:ext cx="3931920" cy="400110"/>
          </a:xfrm>
          <a:prstGeom prst="rect">
            <a:avLst/>
          </a:prstGeom>
          <a:noFill/>
        </p:spPr>
        <p:txBody>
          <a:bodyPr wrap="square" lIns="91440" tIns="45720" rIns="91440" bIns="45720">
            <a:spAutoFit/>
          </a:bodyPr>
          <a:lstStyle/>
          <a:p>
            <a:pPr algn="ctr"/>
            <a:r>
              <a:rPr lang="en-US" sz="2000" cap="none" spc="0" dirty="0">
                <a:ln w="18415" cmpd="sng">
                  <a:solidFill>
                    <a:srgbClr val="FFFFFF"/>
                  </a:solidFill>
                  <a:prstDash val="solid"/>
                </a:ln>
                <a:solidFill>
                  <a:schemeClr val="bg1"/>
                </a:solidFill>
              </a:rPr>
              <a:t>3-Step Fall Prevention </a:t>
            </a:r>
            <a:r>
              <a:rPr lang="en-US" sz="2000" dirty="0">
                <a:ln w="18415" cmpd="sng">
                  <a:solidFill>
                    <a:srgbClr val="FFFFFF"/>
                  </a:solidFill>
                  <a:prstDash val="solid"/>
                </a:ln>
                <a:solidFill>
                  <a:schemeClr val="bg1"/>
                </a:solidFill>
              </a:rPr>
              <a:t>Process</a:t>
            </a:r>
            <a:endParaRPr lang="en-US" sz="2000" cap="none" spc="0"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105183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2192"/>
          </a:xfrm>
        </p:spPr>
        <p:txBody>
          <a:bodyPr>
            <a:noAutofit/>
          </a:bodyPr>
          <a:lstStyle/>
          <a:p>
            <a:r>
              <a:rPr lang="en-US" sz="3200" dirty="0"/>
              <a:t>Fall Prevention Care Planning</a:t>
            </a:r>
          </a:p>
        </p:txBody>
      </p:sp>
      <p:sp>
        <p:nvSpPr>
          <p:cNvPr id="3" name="Content Placeholder 2"/>
          <p:cNvSpPr>
            <a:spLocks noGrp="1"/>
          </p:cNvSpPr>
          <p:nvPr>
            <p:ph idx="1"/>
          </p:nvPr>
        </p:nvSpPr>
        <p:spPr/>
        <p:txBody>
          <a:bodyPr>
            <a:normAutofit/>
          </a:bodyPr>
          <a:lstStyle/>
          <a:p>
            <a:r>
              <a:rPr lang="en-US" sz="2800" dirty="0"/>
              <a:t>It is not enough to know which patients have risk factors for falls.</a:t>
            </a:r>
          </a:p>
          <a:p>
            <a:r>
              <a:rPr lang="en-US" sz="2800" dirty="0"/>
              <a:t>Care planning guides staff on how to prevent falls.</a:t>
            </a:r>
          </a:p>
          <a:p>
            <a:r>
              <a:rPr lang="en-US" sz="2800" dirty="0"/>
              <a:t>Care planning is a process whereby the patient’s risk information is translated into an Action Plan, ensuring continuity of care.</a:t>
            </a:r>
          </a:p>
        </p:txBody>
      </p:sp>
      <p:pic>
        <p:nvPicPr>
          <p:cNvPr id="5" name="Picture 4" descr="Paper labeled “fall ris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98062" y="4343400"/>
            <a:ext cx="3347877" cy="2231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Goals</a:t>
            </a:r>
          </a:p>
        </p:txBody>
      </p:sp>
      <p:sp>
        <p:nvSpPr>
          <p:cNvPr id="3" name="Content Placeholder 2"/>
          <p:cNvSpPr>
            <a:spLocks noGrp="1"/>
          </p:cNvSpPr>
          <p:nvPr>
            <p:ph idx="1"/>
          </p:nvPr>
        </p:nvSpPr>
        <p:spPr/>
        <p:txBody>
          <a:bodyPr>
            <a:normAutofit lnSpcReduction="10000"/>
          </a:bodyPr>
          <a:lstStyle/>
          <a:p>
            <a:r>
              <a:rPr lang="en-US" dirty="0"/>
              <a:t>Identify and make decisions about:</a:t>
            </a:r>
          </a:p>
          <a:p>
            <a:pPr lvl="1"/>
            <a:r>
              <a:rPr lang="en-US" dirty="0"/>
              <a:t>Which fall prevention practices to use.</a:t>
            </a:r>
          </a:p>
          <a:p>
            <a:pPr lvl="1"/>
            <a:r>
              <a:rPr lang="en-US" dirty="0"/>
              <a:t>Which universal fall precautions to use.</a:t>
            </a:r>
          </a:p>
          <a:p>
            <a:pPr lvl="1"/>
            <a:r>
              <a:rPr lang="en-US" dirty="0"/>
              <a:t>How a standardized assessment of fall risk factors should be conducted.</a:t>
            </a:r>
          </a:p>
          <a:p>
            <a:pPr lvl="1"/>
            <a:r>
              <a:rPr lang="en-US" dirty="0"/>
              <a:t>How risk factors should be incorporated into care planning.</a:t>
            </a:r>
          </a:p>
          <a:p>
            <a:pPr lvl="1"/>
            <a:r>
              <a:rPr lang="en-US" dirty="0"/>
              <a:t>How to assess and manage patients after a fall.</a:t>
            </a:r>
          </a:p>
          <a:p>
            <a:pPr lvl="1"/>
            <a:r>
              <a:rPr lang="en-US" dirty="0"/>
              <a:t>How to incorporate these practices into a Fall Prevention Program.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Insight</a:t>
            </a:r>
          </a:p>
        </p:txBody>
      </p:sp>
      <p:pic>
        <p:nvPicPr>
          <p:cNvPr id="10" name="Picture 9" descr="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6579"/>
            <a:ext cx="838200" cy="721241"/>
          </a:xfrm>
          <a:prstGeom prst="rect">
            <a:avLst/>
          </a:prstGeom>
        </p:spPr>
      </p:pic>
      <p:sp>
        <p:nvSpPr>
          <p:cNvPr id="3" name="Content Placeholder 2"/>
          <p:cNvSpPr>
            <a:spLocks noGrp="1"/>
          </p:cNvSpPr>
          <p:nvPr>
            <p:ph idx="1"/>
          </p:nvPr>
        </p:nvSpPr>
        <p:spPr/>
        <p:txBody>
          <a:bodyPr/>
          <a:lstStyle/>
          <a:p>
            <a:pPr marL="0" indent="0" algn="ctr">
              <a:buNone/>
            </a:pPr>
            <a:r>
              <a:rPr lang="en-US" dirty="0" smtClean="0"/>
              <a:t>Care </a:t>
            </a:r>
            <a:r>
              <a:rPr lang="en-US" dirty="0"/>
              <a:t>Plan Documentation</a:t>
            </a:r>
          </a:p>
        </p:txBody>
      </p:sp>
    </p:spTree>
    <p:extLst>
      <p:ext uri="{BB962C8B-B14F-4D97-AF65-F5344CB8AC3E}">
        <p14:creationId xmlns:p14="http://schemas.microsoft.com/office/powerpoint/2010/main" val="145312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889231"/>
          </a:xfrm>
        </p:spPr>
        <p:txBody>
          <a:bodyPr>
            <a:noAutofit/>
          </a:bodyPr>
          <a:lstStyle/>
          <a:p>
            <a:r>
              <a:rPr lang="en-US" sz="3200" dirty="0"/>
              <a:t>Step 3: Consistent Preventive Interventions</a:t>
            </a:r>
          </a:p>
        </p:txBody>
      </p:sp>
      <p:sp>
        <p:nvSpPr>
          <p:cNvPr id="14" name="Content Placeholder 13"/>
          <p:cNvSpPr>
            <a:spLocks noGrp="1"/>
          </p:cNvSpPr>
          <p:nvPr>
            <p:ph sz="half" idx="1"/>
          </p:nvPr>
        </p:nvSpPr>
        <p:spPr>
          <a:xfrm>
            <a:off x="228600" y="1600200"/>
            <a:ext cx="4038600" cy="4525963"/>
          </a:xfrm>
        </p:spPr>
        <p:txBody>
          <a:bodyPr>
            <a:normAutofit/>
          </a:bodyPr>
          <a:lstStyle/>
          <a:p>
            <a:pPr lvl="0">
              <a:spcBef>
                <a:spcPts val="0"/>
              </a:spcBef>
            </a:pPr>
            <a:r>
              <a:rPr lang="en-US" sz="2600" dirty="0"/>
              <a:t>Implement the plan consistently.</a:t>
            </a:r>
          </a:p>
          <a:p>
            <a:pPr lvl="1">
              <a:spcBef>
                <a:spcPts val="0"/>
              </a:spcBef>
            </a:pPr>
            <a:r>
              <a:rPr lang="en-US" sz="2200" dirty="0"/>
              <a:t>All staff should practice universal precautions</a:t>
            </a:r>
            <a:br>
              <a:rPr lang="en-US" sz="2200" dirty="0"/>
            </a:br>
            <a:r>
              <a:rPr lang="en-US" sz="2200" dirty="0"/>
              <a:t>for all patients every day.</a:t>
            </a:r>
          </a:p>
          <a:p>
            <a:pPr lvl="1">
              <a:spcBef>
                <a:spcPts val="0"/>
              </a:spcBef>
            </a:pPr>
            <a:r>
              <a:rPr lang="en-US" sz="2200" dirty="0"/>
              <a:t>All care team members </a:t>
            </a:r>
            <a:br>
              <a:rPr lang="en-US" sz="2200" dirty="0"/>
            </a:br>
            <a:r>
              <a:rPr lang="en-US" sz="2200" dirty="0"/>
              <a:t>(including patient and family) should be aware of patient-specific areas of risk and interventions</a:t>
            </a:r>
            <a:r>
              <a:rPr lang="en-US" sz="2200" dirty="0" smtClean="0"/>
              <a:t>.</a:t>
            </a:r>
            <a:endParaRPr lang="en-US" sz="2200" dirty="0"/>
          </a:p>
        </p:txBody>
      </p:sp>
      <p:graphicFrame>
        <p:nvGraphicFramePr>
          <p:cNvPr id="4" name="Diagram 3" descr="Triangle:&#10;1. Fall Risk Screening/ Assessment&#10;2. Tailored/Personalized Care Planning&#10;3. Consistent Preventive Interventions &#10;● Universal Precautions &#10;● Tailored Interventions to address patient-specific areas of risk&#10;"/>
          <p:cNvGraphicFramePr/>
          <p:nvPr>
            <p:extLst>
              <p:ext uri="{D42A27DB-BD31-4B8C-83A1-F6EECF244321}">
                <p14:modId xmlns:p14="http://schemas.microsoft.com/office/powerpoint/2010/main" val="3555403673"/>
              </p:ext>
            </p:extLst>
          </p:nvPr>
        </p:nvGraphicFramePr>
        <p:xfrm>
          <a:off x="2895600" y="1600200"/>
          <a:ext cx="6400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286250" y="5486400"/>
            <a:ext cx="3733800" cy="400110"/>
          </a:xfrm>
          <a:prstGeom prst="rect">
            <a:avLst/>
          </a:prstGeom>
          <a:noFill/>
        </p:spPr>
        <p:txBody>
          <a:bodyPr wrap="square" lIns="91440" tIns="45720" rIns="91440" bIns="45720">
            <a:spAutoFit/>
          </a:bodyPr>
          <a:lstStyle/>
          <a:p>
            <a:pPr algn="ctr"/>
            <a:r>
              <a:rPr lang="en-US" sz="2000" cap="none" spc="0" dirty="0">
                <a:ln w="18415" cmpd="sng">
                  <a:solidFill>
                    <a:srgbClr val="FFFFFF"/>
                  </a:solidFill>
                  <a:prstDash val="solid"/>
                </a:ln>
                <a:solidFill>
                  <a:schemeClr val="bg1"/>
                </a:solidFill>
              </a:rPr>
              <a:t>3-Step Fall Prevention </a:t>
            </a:r>
            <a:r>
              <a:rPr lang="en-US" sz="2000" dirty="0">
                <a:ln w="18415" cmpd="sng">
                  <a:solidFill>
                    <a:srgbClr val="FFFFFF"/>
                  </a:solidFill>
                  <a:prstDash val="solid"/>
                </a:ln>
                <a:solidFill>
                  <a:schemeClr val="bg1"/>
                </a:solidFill>
              </a:rPr>
              <a:t>Process</a:t>
            </a:r>
            <a:endParaRPr lang="en-US" sz="2000" cap="none" spc="0"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39796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600" dirty="0"/>
              <a:t>Case Study – Engage Patient/Family</a:t>
            </a:r>
          </a:p>
        </p:txBody>
      </p:sp>
      <p:sp>
        <p:nvSpPr>
          <p:cNvPr id="11" name="Text Box 15"/>
          <p:cNvSpPr>
            <a:spLocks noChangeArrowheads="1"/>
          </p:cNvSpPr>
          <p:nvPr/>
        </p:nvSpPr>
        <p:spPr bwMode="auto">
          <a:xfrm>
            <a:off x="223496" y="1130121"/>
            <a:ext cx="385445" cy="370205"/>
          </a:xfrm>
          <a:prstGeom prst="ellipse">
            <a:avLst/>
          </a:prstGeom>
          <a:solidFill>
            <a:schemeClr val="lt1">
              <a:lumMod val="100000"/>
              <a:lumOff val="0"/>
            </a:schemeClr>
          </a:solidFill>
          <a:ln w="63500" cmpd="thickThin">
            <a:solidFill>
              <a:schemeClr val="accent1">
                <a:lumMod val="100000"/>
                <a:lumOff val="0"/>
              </a:schemeClr>
            </a:solidFill>
            <a:round/>
            <a:headEnd/>
            <a:tailEnd/>
          </a:ln>
          <a:effectLst>
            <a:outerShdw dist="35921" dir="2700000" algn="ctr" rotWithShape="0">
              <a:srgbClr val="868686"/>
            </a:outerShdw>
          </a:effec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b="1" dirty="0">
                <a:effectLst/>
                <a:latin typeface="Bernard MT Condensed" panose="020508060609050204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ontent Placeholder 6" descr="Falls checklist with Morse Score"/>
          <p:cNvGraphicFramePr>
            <a:graphicFrameLocks noGrp="1"/>
          </p:cNvGraphicFramePr>
          <p:nvPr>
            <p:ph idx="1"/>
            <p:extLst>
              <p:ext uri="{D42A27DB-BD31-4B8C-83A1-F6EECF244321}">
                <p14:modId xmlns:p14="http://schemas.microsoft.com/office/powerpoint/2010/main" val="3728445488"/>
              </p:ext>
            </p:extLst>
          </p:nvPr>
        </p:nvGraphicFramePr>
        <p:xfrm>
          <a:off x="416219" y="1524000"/>
          <a:ext cx="2262799" cy="4136673"/>
        </p:xfrm>
        <a:graphic>
          <a:graphicData uri="http://schemas.openxmlformats.org/drawingml/2006/table">
            <a:tbl>
              <a:tblPr firstRow="1" bandRow="1">
                <a:tableStyleId>{7E9639D4-E3E2-4D34-9284-5A2195B3D0D7}</a:tableStyleId>
              </a:tblPr>
              <a:tblGrid>
                <a:gridCol w="1104900">
                  <a:extLst>
                    <a:ext uri="{9D8B030D-6E8A-4147-A177-3AD203B41FA5}">
                      <a16:colId xmlns:a16="http://schemas.microsoft.com/office/drawing/2014/main" xmlns="" val="1438161658"/>
                    </a:ext>
                  </a:extLst>
                </a:gridCol>
                <a:gridCol w="231481">
                  <a:extLst>
                    <a:ext uri="{9D8B030D-6E8A-4147-A177-3AD203B41FA5}">
                      <a16:colId xmlns:a16="http://schemas.microsoft.com/office/drawing/2014/main" xmlns="" val="2777783414"/>
                    </a:ext>
                  </a:extLst>
                </a:gridCol>
                <a:gridCol w="926418">
                  <a:extLst>
                    <a:ext uri="{9D8B030D-6E8A-4147-A177-3AD203B41FA5}">
                      <a16:colId xmlns:a16="http://schemas.microsoft.com/office/drawing/2014/main" xmlns="" val="20002"/>
                    </a:ext>
                  </a:extLst>
                </a:gridCol>
              </a:tblGrid>
              <a:tr h="166141">
                <a:tc>
                  <a:txBody>
                    <a:bodyPr/>
                    <a:lstStyle/>
                    <a:p>
                      <a:pPr marL="0" marR="0">
                        <a:lnSpc>
                          <a:spcPct val="115000"/>
                        </a:lnSpc>
                        <a:spcBef>
                          <a:spcPts val="0"/>
                        </a:spcBef>
                        <a:spcAft>
                          <a:spcPts val="600"/>
                        </a:spcAft>
                      </a:pPr>
                      <a:r>
                        <a:rPr lang="en-US" sz="900" dirty="0">
                          <a:effectLst/>
                        </a:rPr>
                        <a:t>Falls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600"/>
                        </a:spcAft>
                      </a:pPr>
                      <a:r>
                        <a:rPr lang="en-US" sz="900" dirty="0">
                          <a:effectLst/>
                        </a:rPr>
                        <a:t>Morse Score ______</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tc>
                <a:tc hMerge="1">
                  <a:txBody>
                    <a:bodyPr/>
                    <a:lstStyle/>
                    <a:p>
                      <a:endParaRPr lang="en-US"/>
                    </a:p>
                  </a:txBody>
                  <a:tcPr/>
                </a:tc>
                <a:extLst>
                  <a:ext uri="{0D108BD9-81ED-4DB2-BD59-A6C34878D82A}">
                    <a16:rowId xmlns:a16="http://schemas.microsoft.com/office/drawing/2014/main" xmlns="" val="1072806387"/>
                  </a:ext>
                </a:extLst>
              </a:tr>
              <a:tr h="779814">
                <a:tc>
                  <a:txBody>
                    <a:bodyPr/>
                    <a:lstStyle/>
                    <a:p>
                      <a:pPr marL="0" marR="0">
                        <a:lnSpc>
                          <a:spcPct val="115000"/>
                        </a:lnSpc>
                        <a:spcBef>
                          <a:spcPts val="0"/>
                        </a:spcBef>
                        <a:spcAft>
                          <a:spcPts val="0"/>
                        </a:spcAft>
                      </a:pPr>
                      <a:r>
                        <a:rPr lang="en-US" sz="900" dirty="0">
                          <a:effectLst/>
                        </a:rPr>
                        <a:t>Patient Gets Up at Night To Use the Bathroom</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No </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900" dirty="0">
                          <a:effectLst/>
                        </a:rPr>
                        <a:t>How Many Times</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Once</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Twice</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3 or More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3684548056"/>
                  </a:ext>
                </a:extLst>
              </a:tr>
              <a:tr h="342650">
                <a:tc gridSpan="3">
                  <a:txBody>
                    <a:bodyPr/>
                    <a:lstStyle/>
                    <a:p>
                      <a:pPr marL="0" marR="0" algn="ctr">
                        <a:lnSpc>
                          <a:spcPct val="115000"/>
                        </a:lnSpc>
                        <a:spcBef>
                          <a:spcPts val="0"/>
                        </a:spcBef>
                        <a:spcAft>
                          <a:spcPts val="0"/>
                        </a:spcAft>
                      </a:pPr>
                      <a:r>
                        <a:rPr lang="en-US" sz="900" dirty="0">
                          <a:effectLst/>
                        </a:rPr>
                        <a:t>Morse Scale for Predicting Fall Risk</a:t>
                      </a:r>
                      <a:br>
                        <a:rPr lang="en-US" sz="900" dirty="0">
                          <a:effectLst/>
                        </a:rPr>
                      </a:br>
                      <a:r>
                        <a:rPr lang="en-US" sz="900" dirty="0">
                          <a:effectLst/>
                        </a:rPr>
                        <a:t>Low 0-35    Medium 36-54     High 55-125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03235441"/>
                  </a:ext>
                </a:extLst>
              </a:tr>
              <a:tr h="2368995">
                <a:tc gridSpan="2">
                  <a:txBody>
                    <a:bodyPr/>
                    <a:lstStyle/>
                    <a:p>
                      <a:pPr marL="0" marR="0">
                        <a:lnSpc>
                          <a:spcPct val="115000"/>
                        </a:lnSpc>
                        <a:spcBef>
                          <a:spcPts val="0"/>
                        </a:spcBef>
                        <a:spcAft>
                          <a:spcPts val="0"/>
                        </a:spcAft>
                      </a:pPr>
                      <a:r>
                        <a:rPr lang="en-US" sz="900" dirty="0">
                          <a:effectLst/>
                        </a:rPr>
                        <a:t>History of Falling Immediate Within the </a:t>
                      </a:r>
                    </a:p>
                    <a:p>
                      <a:pPr marL="0" marR="0">
                        <a:lnSpc>
                          <a:spcPct val="115000"/>
                        </a:lnSpc>
                        <a:spcBef>
                          <a:spcPts val="0"/>
                        </a:spcBef>
                        <a:spcAft>
                          <a:spcPts val="0"/>
                        </a:spcAft>
                      </a:pPr>
                      <a:r>
                        <a:rPr lang="en-US" sz="900" dirty="0">
                          <a:effectLst/>
                        </a:rPr>
                        <a:t>Last 3 Months</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No  0</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Yes  25</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Ambulatory Aid</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None/</a:t>
                      </a:r>
                      <a:r>
                        <a:rPr lang="en-US" sz="900" dirty="0" err="1">
                          <a:effectLst/>
                        </a:rPr>
                        <a:t>Bedrest</a:t>
                      </a:r>
                      <a:r>
                        <a:rPr lang="en-US" sz="900" dirty="0">
                          <a:effectLst/>
                        </a:rPr>
                        <a:t>/Nurse  0</a:t>
                      </a:r>
                    </a:p>
                    <a:p>
                      <a:pPr marL="114300" marR="0" indent="-114300">
                        <a:lnSpc>
                          <a:spcPct val="115000"/>
                        </a:lnSpc>
                        <a:spcBef>
                          <a:spcPts val="0"/>
                        </a:spcBef>
                        <a:spcAft>
                          <a:spcPts val="0"/>
                        </a:spcAft>
                        <a:buFont typeface="Wingdings 2"/>
                        <a:buChar char="0"/>
                      </a:pPr>
                      <a:r>
                        <a:rPr lang="en-US" sz="900" dirty="0">
                          <a:effectLst/>
                        </a:rPr>
                        <a:t>Crutches/Cane/</a:t>
                      </a:r>
                    </a:p>
                    <a:p>
                      <a:pPr marL="171450" marR="0" indent="-57150">
                        <a:lnSpc>
                          <a:spcPct val="115000"/>
                        </a:lnSpc>
                        <a:spcBef>
                          <a:spcPts val="0"/>
                        </a:spcBef>
                        <a:spcAft>
                          <a:spcPts val="0"/>
                        </a:spcAft>
                        <a:buFont typeface="Wingdings 2"/>
                        <a:buNone/>
                      </a:pPr>
                      <a:r>
                        <a:rPr lang="en-US" sz="900" dirty="0">
                          <a:effectLst/>
                        </a:rPr>
                        <a:t>Walker 15</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Furniture  30</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Gait/Transferring</a:t>
                      </a:r>
                    </a:p>
                    <a:p>
                      <a:pPr marL="0" marR="0">
                        <a:lnSpc>
                          <a:spcPct val="115000"/>
                        </a:lnSpc>
                        <a:spcBef>
                          <a:spcPts val="0"/>
                        </a:spcBef>
                        <a:spcAft>
                          <a:spcPts val="0"/>
                        </a:spcAft>
                      </a:pPr>
                      <a:r>
                        <a:rPr lang="en-US" sz="900" dirty="0">
                          <a:effectLst/>
                          <a:sym typeface="Wingdings 2" panose="05020102010507070707" pitchFamily="18" charset="2"/>
                        </a:rPr>
                        <a:t> </a:t>
                      </a:r>
                      <a:r>
                        <a:rPr lang="en-US" sz="900" dirty="0">
                          <a:effectLst/>
                        </a:rPr>
                        <a:t>Normal/</a:t>
                      </a:r>
                      <a:r>
                        <a:rPr lang="en-US" sz="900" dirty="0" err="1">
                          <a:effectLst/>
                        </a:rPr>
                        <a:t>Bedrest</a:t>
                      </a:r>
                      <a:r>
                        <a:rPr lang="en-US" sz="900" dirty="0">
                          <a:effectLst/>
                        </a:rPr>
                        <a:t>/</a:t>
                      </a:r>
                    </a:p>
                    <a:p>
                      <a:pPr marL="0" marR="0" indent="114300">
                        <a:lnSpc>
                          <a:spcPct val="115000"/>
                        </a:lnSpc>
                        <a:spcBef>
                          <a:spcPts val="0"/>
                        </a:spcBef>
                        <a:spcAft>
                          <a:spcPts val="0"/>
                        </a:spcAft>
                      </a:pPr>
                      <a:r>
                        <a:rPr lang="en-US" sz="900" dirty="0">
                          <a:effectLst/>
                        </a:rPr>
                        <a:t>Immobile  0</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Weak  10</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Impaired  20</a:t>
                      </a:r>
                    </a:p>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tc>
                <a:tc hMerge="1">
                  <a:txBody>
                    <a:bodyPr/>
                    <a:lstStyle/>
                    <a:p>
                      <a:pPr marL="0" marR="0">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Has Secondary Diagnosis</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No  0</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Yes  15</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IV Heparin Lock</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No  0</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Yes  20</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Mental Status</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Oriented to </a:t>
                      </a:r>
                      <a:br>
                        <a:rPr lang="en-US" sz="900" dirty="0">
                          <a:effectLst/>
                        </a:rPr>
                      </a:br>
                      <a:r>
                        <a:rPr lang="en-US" sz="900" dirty="0">
                          <a:effectLst/>
                        </a:rPr>
                        <a:t>    Own Ability  0</a:t>
                      </a:r>
                    </a:p>
                    <a:p>
                      <a:pPr marL="0" marR="0">
                        <a:lnSpc>
                          <a:spcPct val="115000"/>
                        </a:lnSpc>
                        <a:spcBef>
                          <a:spcPts val="0"/>
                        </a:spcBef>
                        <a:spcAft>
                          <a:spcPts val="0"/>
                        </a:spcAft>
                      </a:pPr>
                      <a:r>
                        <a:rPr lang="en-US" sz="900" dirty="0">
                          <a:effectLst/>
                          <a:sym typeface="Wingdings 2" panose="05020102010507070707" pitchFamily="18" charset="2"/>
                        </a:rPr>
                        <a:t></a:t>
                      </a:r>
                      <a:r>
                        <a:rPr lang="en-US" sz="900" dirty="0">
                          <a:effectLst/>
                        </a:rPr>
                        <a:t> Forgets</a:t>
                      </a:r>
                      <a:br>
                        <a:rPr lang="en-US" sz="900" dirty="0">
                          <a:effectLst/>
                        </a:rPr>
                      </a:br>
                      <a:r>
                        <a:rPr lang="en-US" sz="900" dirty="0">
                          <a:effectLst/>
                        </a:rPr>
                        <a:t>    Limitations  15</a:t>
                      </a:r>
                    </a:p>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6981575"/>
                  </a:ext>
                </a:extLst>
              </a:tr>
            </a:tbl>
          </a:graphicData>
        </a:graphic>
      </p:graphicFrame>
      <p:sp>
        <p:nvSpPr>
          <p:cNvPr id="15" name="Text Box 15"/>
          <p:cNvSpPr>
            <a:spLocks noChangeArrowheads="1"/>
          </p:cNvSpPr>
          <p:nvPr/>
        </p:nvSpPr>
        <p:spPr bwMode="auto">
          <a:xfrm>
            <a:off x="2779077" y="1125481"/>
            <a:ext cx="385445" cy="370205"/>
          </a:xfrm>
          <a:prstGeom prst="ellipse">
            <a:avLst/>
          </a:prstGeom>
          <a:solidFill>
            <a:schemeClr val="lt1">
              <a:lumMod val="100000"/>
              <a:lumOff val="0"/>
            </a:schemeClr>
          </a:solidFill>
          <a:ln w="63500" cmpd="thickThin">
            <a:solidFill>
              <a:schemeClr val="accent1">
                <a:lumMod val="100000"/>
                <a:lumOff val="0"/>
              </a:schemeClr>
            </a:solidFill>
            <a:round/>
            <a:headEnd/>
            <a:tailEnd/>
          </a:ln>
          <a:effectLst>
            <a:outerShdw dist="35921" dir="2700000" algn="ctr" rotWithShape="0">
              <a:srgbClr val="868686"/>
            </a:outerShdw>
          </a:effec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b="1" dirty="0">
                <a:latin typeface="Bernard MT Condensed" panose="02050806060905020404" pitchFamily="18"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Individualized Fall Education Plan"/>
          <p:cNvPicPr/>
          <p:nvPr/>
        </p:nvPicPr>
        <p:blipFill>
          <a:blip r:embed="rId3" cstate="print">
            <a:extLst>
              <a:ext uri="{28A0092B-C50C-407E-A947-70E740481C1C}">
                <a14:useLocalDpi xmlns:a14="http://schemas.microsoft.com/office/drawing/2010/main" val="0"/>
              </a:ext>
            </a:extLst>
          </a:blip>
          <a:stretch>
            <a:fillRect/>
          </a:stretch>
        </p:blipFill>
        <p:spPr>
          <a:xfrm>
            <a:off x="2971800" y="1500325"/>
            <a:ext cx="2590800" cy="3235711"/>
          </a:xfrm>
          <a:prstGeom prst="rect">
            <a:avLst/>
          </a:prstGeom>
          <a:ln>
            <a:solidFill>
              <a:schemeClr val="accent1"/>
            </a:solidFill>
          </a:ln>
        </p:spPr>
      </p:pic>
      <p:sp>
        <p:nvSpPr>
          <p:cNvPr id="16" name="Text Box 15"/>
          <p:cNvSpPr>
            <a:spLocks noChangeArrowheads="1"/>
          </p:cNvSpPr>
          <p:nvPr/>
        </p:nvSpPr>
        <p:spPr bwMode="auto">
          <a:xfrm>
            <a:off x="5446395" y="1027637"/>
            <a:ext cx="385445" cy="370205"/>
          </a:xfrm>
          <a:prstGeom prst="ellipse">
            <a:avLst/>
          </a:prstGeom>
          <a:solidFill>
            <a:schemeClr val="lt1">
              <a:lumMod val="100000"/>
              <a:lumOff val="0"/>
            </a:schemeClr>
          </a:solidFill>
          <a:ln w="63500" cmpd="thickThin">
            <a:solidFill>
              <a:schemeClr val="accent1">
                <a:lumMod val="100000"/>
                <a:lumOff val="0"/>
              </a:schemeClr>
            </a:solidFill>
            <a:round/>
            <a:headEnd/>
            <a:tailEnd/>
          </a:ln>
          <a:effectLst>
            <a:outerShdw dist="35921" dir="2700000" algn="ctr" rotWithShape="0">
              <a:srgbClr val="868686"/>
            </a:outerShdw>
          </a:effec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b="1" dirty="0" smtClean="0">
                <a:effectLst/>
                <a:latin typeface="Bernard MT Condensed" panose="02050806060905020404" pitchFamily="18"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Safety Plan, page 1"/>
          <p:cNvPicPr/>
          <p:nvPr/>
        </p:nvPicPr>
        <p:blipFill>
          <a:blip r:embed="rId4" cstate="print">
            <a:extLst>
              <a:ext uri="{28A0092B-C50C-407E-A947-70E740481C1C}">
                <a14:useLocalDpi xmlns:a14="http://schemas.microsoft.com/office/drawing/2010/main" val="0"/>
              </a:ext>
            </a:extLst>
          </a:blip>
          <a:stretch>
            <a:fillRect/>
          </a:stretch>
        </p:blipFill>
        <p:spPr>
          <a:xfrm>
            <a:off x="5831840" y="1027637"/>
            <a:ext cx="2854960" cy="3708400"/>
          </a:xfrm>
          <a:prstGeom prst="rect">
            <a:avLst/>
          </a:prstGeom>
          <a:ln>
            <a:solidFill>
              <a:schemeClr val="accent1"/>
            </a:solidFill>
          </a:ln>
        </p:spPr>
      </p:pic>
      <p:pic>
        <p:nvPicPr>
          <p:cNvPr id="14" name="Picture 13" descr="“No falling” warning sig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412" y="5105400"/>
            <a:ext cx="1114425" cy="971550"/>
          </a:xfrm>
          <a:prstGeom prst="rect">
            <a:avLst/>
          </a:prstGeom>
          <a:noFill/>
          <a:ln>
            <a:noFill/>
          </a:ln>
        </p:spPr>
      </p:pic>
      <p:pic>
        <p:nvPicPr>
          <p:cNvPr id="10" name="Picture 9" descr="Safety Plan, page 2"/>
          <p:cNvPicPr/>
          <p:nvPr/>
        </p:nvPicPr>
        <p:blipFill>
          <a:blip r:embed="rId6" cstate="print">
            <a:extLst>
              <a:ext uri="{28A0092B-C50C-407E-A947-70E740481C1C}">
                <a14:useLocalDpi xmlns:a14="http://schemas.microsoft.com/office/drawing/2010/main" val="0"/>
              </a:ext>
            </a:extLst>
          </a:blip>
          <a:stretch>
            <a:fillRect/>
          </a:stretch>
        </p:blipFill>
        <p:spPr>
          <a:xfrm>
            <a:off x="4572000" y="4736036"/>
            <a:ext cx="4248150" cy="1803400"/>
          </a:xfrm>
          <a:prstGeom prst="rect">
            <a:avLst/>
          </a:prstGeom>
          <a:ln>
            <a:solidFill>
              <a:schemeClr val="accent1"/>
            </a:solidFill>
          </a:ln>
        </p:spPr>
      </p:pic>
    </p:spTree>
    <p:extLst>
      <p:ext uri="{BB962C8B-B14F-4D97-AF65-F5344CB8AC3E}">
        <p14:creationId xmlns:p14="http://schemas.microsoft.com/office/powerpoint/2010/main" val="215660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Care Plan </a:t>
            </a:r>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609600" y="4724400"/>
            <a:ext cx="590550" cy="495300"/>
          </a:xfrm>
          <a:prstGeom prst="rect">
            <a:avLst/>
          </a:prstGeom>
          <a:noFill/>
          <a:ln w="9525">
            <a:noFill/>
            <a:miter lim="800000"/>
            <a:headEnd/>
            <a:tailEnd/>
          </a:ln>
        </p:spPr>
      </p:pic>
      <p:sp>
        <p:nvSpPr>
          <p:cNvPr id="7" name="TextBox 6"/>
          <p:cNvSpPr txBox="1"/>
          <p:nvPr/>
        </p:nvSpPr>
        <p:spPr>
          <a:xfrm>
            <a:off x="304800" y="5257800"/>
            <a:ext cx="12954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3M</a:t>
            </a:r>
          </a:p>
        </p:txBody>
      </p:sp>
      <p:pic>
        <p:nvPicPr>
          <p:cNvPr id="5122" name="Picture 2" descr="Tool 3M, pag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4110" t="6170" r="6164" b="10797"/>
          <a:stretch>
            <a:fillRect/>
          </a:stretch>
        </p:blipFill>
        <p:spPr bwMode="auto">
          <a:xfrm>
            <a:off x="1752600" y="1005840"/>
            <a:ext cx="4591811" cy="5660869"/>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Tool 3M, page 2"/>
          <p:cNvPicPr>
            <a:picLocks noChangeAspect="1" noChangeArrowheads="1"/>
          </p:cNvPicPr>
          <p:nvPr/>
        </p:nvPicPr>
        <p:blipFill>
          <a:blip r:embed="rId4" cstate="print">
            <a:extLst>
              <a:ext uri="{28A0092B-C50C-407E-A947-70E740481C1C}">
                <a14:useLocalDpi xmlns:a14="http://schemas.microsoft.com/office/drawing/2010/main" val="0"/>
              </a:ext>
            </a:extLst>
          </a:blip>
          <a:srcRect l="6102" t="6170" r="6102" b="58612"/>
          <a:stretch>
            <a:fillRect/>
          </a:stretch>
        </p:blipFill>
        <p:spPr bwMode="auto">
          <a:xfrm>
            <a:off x="4419600" y="3962400"/>
            <a:ext cx="4539203" cy="240102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Care Plan Development </a:t>
            </a:r>
          </a:p>
        </p:txBody>
      </p:sp>
      <p:sp>
        <p:nvSpPr>
          <p:cNvPr id="3" name="Content Placeholder 2"/>
          <p:cNvSpPr>
            <a:spLocks noGrp="1"/>
          </p:cNvSpPr>
          <p:nvPr>
            <p:ph idx="1"/>
          </p:nvPr>
        </p:nvSpPr>
        <p:spPr/>
        <p:txBody>
          <a:bodyPr/>
          <a:lstStyle/>
          <a:p>
            <a:r>
              <a:rPr lang="en-US" dirty="0"/>
              <a:t>An individualized care plan is developed for patients with any of the following:</a:t>
            </a:r>
          </a:p>
          <a:p>
            <a:pPr lvl="1"/>
            <a:r>
              <a:rPr lang="en-US" dirty="0"/>
              <a:t>Patient has risk factors for falling (found on risk assessment form).</a:t>
            </a:r>
          </a:p>
          <a:p>
            <a:pPr lvl="1"/>
            <a:r>
              <a:rPr lang="en-US" dirty="0"/>
              <a:t>Patient has fallen since admission.</a:t>
            </a:r>
          </a:p>
          <a:p>
            <a:pPr lvl="1"/>
            <a:r>
              <a:rPr lang="en-US" dirty="0"/>
              <a:t>Patient’s attempts to walk alone result in unsteady/unsafe movements.</a:t>
            </a:r>
          </a:p>
          <a:p>
            <a:pPr lvl="1"/>
            <a:r>
              <a:rPr lang="en-US" dirty="0"/>
              <a:t>Patients or relatives are anxious about falls</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pPr>
              <a:lnSpc>
                <a:spcPct val="90000"/>
              </a:lnSpc>
            </a:pPr>
            <a:r>
              <a:rPr lang="en-US" sz="3300" dirty="0" smtClean="0"/>
              <a:t>Hospital </a:t>
            </a:r>
            <a:r>
              <a:rPr lang="en-US" sz="3300" dirty="0"/>
              <a:t>Fall Prevention Care Plan – Comparison With Tool </a:t>
            </a:r>
            <a:r>
              <a:rPr lang="en-US" sz="3300" dirty="0" smtClean="0"/>
              <a:t>3M</a:t>
            </a:r>
            <a:endParaRPr lang="en-US" sz="3300"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smtClean="0"/>
              <a:t>Is the stated goal the same between the two plans?</a:t>
            </a:r>
          </a:p>
          <a:p>
            <a:pPr lvl="1">
              <a:buFont typeface="Arial" panose="020B0604020202020204" pitchFamily="34" charset="0"/>
              <a:buChar char="•"/>
            </a:pPr>
            <a:r>
              <a:rPr lang="en-US" smtClean="0"/>
              <a:t>Are </a:t>
            </a:r>
            <a:r>
              <a:rPr lang="en-US" dirty="0"/>
              <a:t>you happy with your stated goal? </a:t>
            </a:r>
          </a:p>
          <a:p>
            <a:pPr lvl="1">
              <a:buFont typeface="Arial" panose="020B0604020202020204" pitchFamily="34" charset="0"/>
              <a:buChar char="•"/>
            </a:pPr>
            <a:r>
              <a:rPr lang="en-US" dirty="0"/>
              <a:t>If not, how would you change it?</a:t>
            </a:r>
          </a:p>
          <a:p>
            <a:pPr marL="457200" indent="-457200">
              <a:buFont typeface="+mj-lt"/>
              <a:buAutoNum type="arabicPeriod"/>
            </a:pPr>
            <a:r>
              <a:rPr lang="en-US" dirty="0"/>
              <a:t>Are the categories to be addressed in the care plan the same between your plan and Tool 3M?</a:t>
            </a:r>
          </a:p>
          <a:p>
            <a:pPr lvl="1">
              <a:buFont typeface="Arial" panose="020B0604020202020204" pitchFamily="34" charset="0"/>
              <a:buChar char="•"/>
            </a:pPr>
            <a:r>
              <a:rPr lang="en-US" dirty="0"/>
              <a:t>If not, would you consider adding any categories to your hospital’s plan?</a:t>
            </a:r>
          </a:p>
          <a:p>
            <a:pPr marL="457200" indent="-457200">
              <a:buFont typeface="+mj-lt"/>
              <a:buAutoNum type="arabicPeriod"/>
            </a:pPr>
            <a:r>
              <a:rPr lang="en-US" dirty="0"/>
              <a:t>What other changes could be made to your hospital’s care</a:t>
            </a:r>
            <a:r>
              <a:rPr lang="en-US" dirty="0">
                <a:solidFill>
                  <a:srgbClr val="0000FF"/>
                </a:solidFill>
              </a:rPr>
              <a:t> </a:t>
            </a:r>
            <a:r>
              <a:rPr lang="en-US" dirty="0"/>
              <a:t>plan?</a:t>
            </a:r>
          </a:p>
          <a:p>
            <a:pPr marL="0" indent="0">
              <a:buNone/>
            </a:pPr>
            <a:r>
              <a:rPr lang="en-US" b="1" dirty="0"/>
              <a:t>Discussion</a:t>
            </a:r>
          </a:p>
          <a:p>
            <a:r>
              <a:rPr lang="en-US" dirty="0"/>
              <a:t>Do you need to revise or update your hospital’s care plan? If so, how?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and Communicate</a:t>
            </a:r>
          </a:p>
        </p:txBody>
      </p:sp>
      <p:sp>
        <p:nvSpPr>
          <p:cNvPr id="3" name="Content Placeholder 2"/>
          <p:cNvSpPr>
            <a:spLocks noGrp="1"/>
          </p:cNvSpPr>
          <p:nvPr>
            <p:ph idx="1"/>
          </p:nvPr>
        </p:nvSpPr>
        <p:spPr/>
        <p:txBody>
          <a:bodyPr/>
          <a:lstStyle/>
          <a:p>
            <a:r>
              <a:rPr lang="en-US" dirty="0"/>
              <a:t>Use medical records and patient care worksheet documentation of risk factors.</a:t>
            </a:r>
          </a:p>
          <a:p>
            <a:r>
              <a:rPr lang="en-US" dirty="0"/>
              <a:t>Communicate patient’s risk factors orally at shift change and medical rounds</a:t>
            </a:r>
            <a:r>
              <a:rPr lang="en-US" dirty="0" smtClean="0"/>
              <a:t>.</a:t>
            </a:r>
            <a:endParaRPr lang="en-US" dirty="0"/>
          </a:p>
        </p:txBody>
      </p:sp>
      <p:pic>
        <p:nvPicPr>
          <p:cNvPr id="6146" name="Picture 2" descr="Medical providers using computers and paper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06040" y="3749040"/>
            <a:ext cx="3931920" cy="2621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28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and Communicate</a:t>
            </a:r>
          </a:p>
        </p:txBody>
      </p:sp>
      <p:sp>
        <p:nvSpPr>
          <p:cNvPr id="3" name="Content Placeholder 2"/>
          <p:cNvSpPr>
            <a:spLocks noGrp="1"/>
          </p:cNvSpPr>
          <p:nvPr>
            <p:ph idx="1"/>
          </p:nvPr>
        </p:nvSpPr>
        <p:spPr/>
        <p:txBody>
          <a:bodyPr/>
          <a:lstStyle/>
          <a:p>
            <a:r>
              <a:rPr lang="en-US" dirty="0" smtClean="0"/>
              <a:t>Safety </a:t>
            </a:r>
            <a:r>
              <a:rPr lang="en-US" dirty="0"/>
              <a:t>huddles (safety briefing</a:t>
            </a:r>
            <a:r>
              <a:rPr lang="en-US" dirty="0" smtClean="0"/>
              <a:t>)</a:t>
            </a:r>
            <a:endParaRPr lang="en-US" dirty="0"/>
          </a:p>
        </p:txBody>
      </p:sp>
      <p:pic>
        <p:nvPicPr>
          <p:cNvPr id="7" name="Picture 1" descr="Magnifying glass in front of open book"/>
          <p:cNvPicPr>
            <a:picLocks noChangeAspect="1" noChangeArrowheads="1"/>
          </p:cNvPicPr>
          <p:nvPr/>
        </p:nvPicPr>
        <p:blipFill>
          <a:blip r:embed="rId3" cstate="print"/>
          <a:srcRect/>
          <a:stretch>
            <a:fillRect/>
          </a:stretch>
        </p:blipFill>
        <p:spPr bwMode="auto">
          <a:xfrm>
            <a:off x="6324600" y="2057400"/>
            <a:ext cx="590550" cy="495300"/>
          </a:xfrm>
          <a:prstGeom prst="rect">
            <a:avLst/>
          </a:prstGeom>
          <a:noFill/>
          <a:ln w="9525">
            <a:noFill/>
            <a:miter lim="800000"/>
            <a:headEnd/>
            <a:tailEnd/>
          </a:ln>
        </p:spPr>
      </p:pic>
      <p:sp>
        <p:nvSpPr>
          <p:cNvPr id="8" name="TextBox 7"/>
          <p:cNvSpPr txBox="1"/>
          <p:nvPr/>
        </p:nvSpPr>
        <p:spPr>
          <a:xfrm>
            <a:off x="7086600" y="2057400"/>
            <a:ext cx="12954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Page 44</a:t>
            </a:r>
          </a:p>
        </p:txBody>
      </p:sp>
      <p:pic>
        <p:nvPicPr>
          <p:cNvPr id="10" name="Picture 2" descr="Medical providers holding meeti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66308" y="2886070"/>
            <a:ext cx="3811385" cy="25395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Insight</a:t>
            </a:r>
          </a:p>
        </p:txBody>
      </p:sp>
      <p:pic>
        <p:nvPicPr>
          <p:cNvPr id="10" name="Picture 9" descr="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6579"/>
            <a:ext cx="838200" cy="721241"/>
          </a:xfrm>
          <a:prstGeom prst="rect">
            <a:avLst/>
          </a:prstGeom>
        </p:spPr>
      </p:pic>
      <p:sp>
        <p:nvSpPr>
          <p:cNvPr id="3" name="Content Placeholder 2"/>
          <p:cNvSpPr>
            <a:spLocks noGrp="1"/>
          </p:cNvSpPr>
          <p:nvPr>
            <p:ph idx="1"/>
          </p:nvPr>
        </p:nvSpPr>
        <p:spPr/>
        <p:txBody>
          <a:bodyPr>
            <a:normAutofit fontScale="77500" lnSpcReduction="20000"/>
          </a:bodyPr>
          <a:lstStyle/>
          <a:p>
            <a:r>
              <a:rPr lang="en-US" dirty="0"/>
              <a:t>Convene safety huddles at every shift change.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Identify who fell and communicate prevention strategies. </a:t>
            </a:r>
          </a:p>
          <a:p>
            <a:r>
              <a:rPr lang="en-US" dirty="0"/>
              <a:t>Identify top 3 patients at risk for falling on next shift.           </a:t>
            </a:r>
          </a:p>
        </p:txBody>
      </p:sp>
      <p:pic>
        <p:nvPicPr>
          <p:cNvPr id="7" name="Picture 2" descr="Medical providers holding meeti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3838" y="1981200"/>
            <a:ext cx="3836324" cy="25603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673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Post-Fall Assessment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Which Practices Should Be Used?</a:t>
            </a:r>
          </a:p>
        </p:txBody>
      </p:sp>
      <p:sp>
        <p:nvSpPr>
          <p:cNvPr id="3" name="Content Placeholder 2"/>
          <p:cNvSpPr>
            <a:spLocks noGrp="1"/>
          </p:cNvSpPr>
          <p:nvPr>
            <p:ph idx="1"/>
          </p:nvPr>
        </p:nvSpPr>
        <p:spPr/>
        <p:txBody>
          <a:bodyPr/>
          <a:lstStyle/>
          <a:p>
            <a:r>
              <a:rPr lang="en-US" dirty="0"/>
              <a:t>Fall prevention practices are broken down into four separate activities:</a:t>
            </a:r>
          </a:p>
          <a:p>
            <a:pPr lvl="1"/>
            <a:r>
              <a:rPr lang="en-US" b="1" dirty="0"/>
              <a:t>Universal fall precautions</a:t>
            </a:r>
          </a:p>
          <a:p>
            <a:pPr lvl="1"/>
            <a:r>
              <a:rPr lang="en-US" b="1" dirty="0"/>
              <a:t>Standardized assessment </a:t>
            </a:r>
            <a:r>
              <a:rPr lang="en-US" dirty="0"/>
              <a:t>of fall risk factors</a:t>
            </a:r>
          </a:p>
          <a:p>
            <a:pPr lvl="1"/>
            <a:r>
              <a:rPr lang="en-US" b="1" dirty="0"/>
              <a:t>Care planning </a:t>
            </a:r>
            <a:r>
              <a:rPr lang="en-US" dirty="0"/>
              <a:t>and interventions that address risk factors within an overall patient care plan</a:t>
            </a:r>
          </a:p>
          <a:p>
            <a:pPr lvl="1"/>
            <a:r>
              <a:rPr lang="en-US" dirty="0"/>
              <a:t>Analysis of </a:t>
            </a:r>
            <a:r>
              <a:rPr lang="en-US" b="1" dirty="0"/>
              <a:t>post-fall procedures</a:t>
            </a:r>
            <a:r>
              <a:rPr lang="en-US" dirty="0"/>
              <a:t>, including clinical review and huddles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600" dirty="0"/>
              <a:t>Assess and Manage Patients After a Fall</a:t>
            </a:r>
          </a:p>
        </p:txBody>
      </p:sp>
      <p:sp>
        <p:nvSpPr>
          <p:cNvPr id="3" name="Content Placeholder 2"/>
          <p:cNvSpPr>
            <a:spLocks noGrp="1"/>
          </p:cNvSpPr>
          <p:nvPr>
            <p:ph idx="1"/>
          </p:nvPr>
        </p:nvSpPr>
        <p:spPr>
          <a:xfrm>
            <a:off x="457200" y="1371601"/>
            <a:ext cx="8229600" cy="2362199"/>
          </a:xfrm>
        </p:spPr>
        <p:txBody>
          <a:bodyPr>
            <a:normAutofit fontScale="92500" lnSpcReduction="10000"/>
          </a:bodyPr>
          <a:lstStyle/>
          <a:p>
            <a:r>
              <a:rPr lang="en-US" dirty="0"/>
              <a:t>Post-fall clinical review is a structured way to collect information after a fall.</a:t>
            </a:r>
          </a:p>
          <a:p>
            <a:r>
              <a:rPr lang="en-US" dirty="0"/>
              <a:t>Carefully assess patients for any injuries in a systematic way. Document your findings in the medical record, and report the incident.</a:t>
            </a:r>
          </a:p>
        </p:txBody>
      </p:sp>
      <p:pic>
        <p:nvPicPr>
          <p:cNvPr id="5" name="Picture 2" descr="Medical provider holding patient’s ar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65270" y="3840480"/>
            <a:ext cx="3566160" cy="2574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71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dirty="0"/>
              <a:t>Post-Fall Huddle: Essential Components</a:t>
            </a:r>
          </a:p>
        </p:txBody>
      </p:sp>
      <p:sp>
        <p:nvSpPr>
          <p:cNvPr id="3" name="Content Placeholder 2"/>
          <p:cNvSpPr>
            <a:spLocks noGrp="1"/>
          </p:cNvSpPr>
          <p:nvPr>
            <p:ph idx="1"/>
          </p:nvPr>
        </p:nvSpPr>
        <p:spPr/>
        <p:txBody>
          <a:bodyPr>
            <a:normAutofit fontScale="85000" lnSpcReduction="10000"/>
          </a:bodyPr>
          <a:lstStyle/>
          <a:p>
            <a:r>
              <a:rPr lang="en-US" dirty="0"/>
              <a:t>A brief staff gathering, interdisciplinary when possible, that immediately follows a fall event</a:t>
            </a:r>
          </a:p>
          <a:p>
            <a:r>
              <a:rPr lang="en-US" dirty="0"/>
              <a:t>Convenes within 15 minutes of the fall event</a:t>
            </a:r>
          </a:p>
          <a:p>
            <a:pPr lvl="0"/>
            <a:r>
              <a:rPr lang="en-US" dirty="0"/>
              <a:t>Led by clinician(s) responsible for patient/resident during the fall event</a:t>
            </a:r>
          </a:p>
          <a:p>
            <a:pPr lvl="0"/>
            <a:r>
              <a:rPr lang="en-US" dirty="0"/>
              <a:t>Involves the patient/resident whenever possible in the environment where the patient/resident fell</a:t>
            </a:r>
          </a:p>
          <a:p>
            <a:pPr lvl="0"/>
            <a:r>
              <a:rPr lang="en-US" dirty="0"/>
              <a:t>Requires group discussion to learn what happened</a:t>
            </a:r>
          </a:p>
          <a:p>
            <a:pPr lvl="0"/>
            <a:r>
              <a:rPr lang="en-US" dirty="0"/>
              <a:t>Uses discovery to determine the root cause/immediate cause of the fall (why the patient/resident fell)</a:t>
            </a:r>
          </a:p>
        </p:txBody>
      </p:sp>
    </p:spTree>
    <p:extLst>
      <p:ext uri="{BB962C8B-B14F-4D97-AF65-F5344CB8AC3E}">
        <p14:creationId xmlns:p14="http://schemas.microsoft.com/office/powerpoint/2010/main" val="795365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Outcomes of Post-Fall Huddles</a:t>
            </a:r>
          </a:p>
        </p:txBody>
      </p:sp>
      <p:sp>
        <p:nvSpPr>
          <p:cNvPr id="3" name="Content Placeholder 2"/>
          <p:cNvSpPr>
            <a:spLocks noGrp="1"/>
          </p:cNvSpPr>
          <p:nvPr>
            <p:ph idx="1"/>
          </p:nvPr>
        </p:nvSpPr>
        <p:spPr/>
        <p:txBody>
          <a:bodyPr/>
          <a:lstStyle/>
          <a:p>
            <a:r>
              <a:rPr lang="en-US" dirty="0"/>
              <a:t>Specify root cause (proximal cause).</a:t>
            </a:r>
          </a:p>
          <a:p>
            <a:r>
              <a:rPr lang="en-US" b="1" dirty="0"/>
              <a:t>Specify type of fall</a:t>
            </a:r>
            <a:r>
              <a:rPr lang="en-US" dirty="0"/>
              <a:t>.</a:t>
            </a:r>
          </a:p>
          <a:p>
            <a:r>
              <a:rPr lang="en-US" dirty="0"/>
              <a:t>Identify actions to prevent recurrence.</a:t>
            </a:r>
          </a:p>
          <a:p>
            <a:r>
              <a:rPr lang="en-US" b="1" dirty="0"/>
              <a:t>Change plan of care</a:t>
            </a:r>
            <a:r>
              <a:rPr lang="en-US" dirty="0"/>
              <a:t>.</a:t>
            </a:r>
          </a:p>
          <a:p>
            <a:r>
              <a:rPr lang="en-US" dirty="0"/>
              <a:t>Involve patient/family in learning about the fall occurrence. </a:t>
            </a:r>
          </a:p>
          <a:p>
            <a:r>
              <a:rPr lang="en-US" b="1" dirty="0"/>
              <a:t>Prevent repeat falls</a:t>
            </a:r>
            <a:r>
              <a:rPr lang="en-US" dirty="0"/>
              <a:t>.</a:t>
            </a:r>
          </a:p>
        </p:txBody>
      </p:sp>
    </p:spTree>
    <p:extLst>
      <p:ext uri="{BB962C8B-B14F-4D97-AF65-F5344CB8AC3E}">
        <p14:creationId xmlns:p14="http://schemas.microsoft.com/office/powerpoint/2010/main" val="1596931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Decision Tree for Types of Falls</a:t>
            </a:r>
          </a:p>
        </p:txBody>
      </p:sp>
      <p:grpSp>
        <p:nvGrpSpPr>
          <p:cNvPr id="69" name="Group 68" descr="Decision tree for types of falls"/>
          <p:cNvGrpSpPr/>
          <p:nvPr/>
        </p:nvGrpSpPr>
        <p:grpSpPr>
          <a:xfrm>
            <a:off x="1151506" y="1066800"/>
            <a:ext cx="6840988" cy="5486400"/>
            <a:chOff x="855212" y="1066800"/>
            <a:chExt cx="6840988" cy="5486400"/>
          </a:xfrm>
        </p:grpSpPr>
        <p:sp>
          <p:nvSpPr>
            <p:cNvPr id="7" name="TextBox 6"/>
            <p:cNvSpPr txBox="1"/>
            <p:nvPr/>
          </p:nvSpPr>
          <p:spPr>
            <a:xfrm>
              <a:off x="3667125" y="1066800"/>
              <a:ext cx="1828800" cy="261610"/>
            </a:xfrm>
            <a:prstGeom prst="rect">
              <a:avLst/>
            </a:prstGeom>
            <a:noFill/>
            <a:ln w="28575">
              <a:solidFill>
                <a:schemeClr val="tx1"/>
              </a:solidFill>
            </a:ln>
          </p:spPr>
          <p:txBody>
            <a:bodyPr wrap="square" rtlCol="0">
              <a:spAutoFit/>
            </a:bodyPr>
            <a:lstStyle/>
            <a:p>
              <a:pPr algn="ctr"/>
              <a:r>
                <a:rPr lang="en-US" sz="1100" b="1" dirty="0">
                  <a:latin typeface="Arial" panose="020B0604020202020204" pitchFamily="34" charset="0"/>
                  <a:cs typeface="Arial" panose="020B0604020202020204" pitchFamily="34" charset="0"/>
                </a:rPr>
                <a:t>Fall</a:t>
              </a:r>
            </a:p>
          </p:txBody>
        </p:sp>
        <p:sp>
          <p:nvSpPr>
            <p:cNvPr id="8" name="TextBox 7"/>
            <p:cNvSpPr txBox="1"/>
            <p:nvPr/>
          </p:nvSpPr>
          <p:spPr>
            <a:xfrm>
              <a:off x="3667125" y="1600200"/>
              <a:ext cx="1920240" cy="261610"/>
            </a:xfrm>
            <a:prstGeom prst="rect">
              <a:avLst/>
            </a:prstGeom>
            <a:noFill/>
            <a:ln w="28575">
              <a:solidFill>
                <a:schemeClr val="tx1"/>
              </a:solidFill>
            </a:ln>
          </p:spPr>
          <p:txBody>
            <a:bodyPr wrap="square" rtlCol="0">
              <a:spAutoFit/>
            </a:bodyPr>
            <a:lstStyle/>
            <a:p>
              <a:pPr algn="ctr"/>
              <a:r>
                <a:rPr lang="en-US" sz="1100" b="1" dirty="0">
                  <a:latin typeface="Arial" panose="020B0604020202020204" pitchFamily="34" charset="0"/>
                  <a:cs typeface="Arial" panose="020B0604020202020204" pitchFamily="34" charset="0"/>
                </a:rPr>
                <a:t>Post-Fall Huddle</a:t>
              </a:r>
            </a:p>
          </p:txBody>
        </p:sp>
        <p:sp>
          <p:nvSpPr>
            <p:cNvPr id="9" name="Diamond 8"/>
            <p:cNvSpPr/>
            <p:nvPr/>
          </p:nvSpPr>
          <p:spPr>
            <a:xfrm>
              <a:off x="3667125" y="2057400"/>
              <a:ext cx="1828800" cy="838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Determine Immediate Cause</a:t>
              </a:r>
            </a:p>
          </p:txBody>
        </p:sp>
        <p:sp>
          <p:nvSpPr>
            <p:cNvPr id="10" name="Flowchart: Punched Tape 9"/>
            <p:cNvSpPr/>
            <p:nvPr/>
          </p:nvSpPr>
          <p:spPr>
            <a:xfrm>
              <a:off x="5934075" y="2092940"/>
              <a:ext cx="1752600" cy="657225"/>
            </a:xfrm>
            <a:prstGeom prst="flowChartPunchedTa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What was different this time?</a:t>
              </a:r>
            </a:p>
          </p:txBody>
        </p:sp>
        <p:sp>
          <p:nvSpPr>
            <p:cNvPr id="11" name="Rectangle 10"/>
            <p:cNvSpPr/>
            <p:nvPr/>
          </p:nvSpPr>
          <p:spPr>
            <a:xfrm>
              <a:off x="855212" y="3019425"/>
              <a:ext cx="1600200" cy="381000"/>
            </a:xfrm>
            <a:prstGeom prst="rect">
              <a:avLst/>
            </a:prstGeom>
            <a:solidFill>
              <a:srgbClr val="009F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Immediate Causes</a:t>
              </a:r>
            </a:p>
          </p:txBody>
        </p:sp>
        <p:sp>
          <p:nvSpPr>
            <p:cNvPr id="12" name="Rectangle 11"/>
            <p:cNvSpPr/>
            <p:nvPr/>
          </p:nvSpPr>
          <p:spPr>
            <a:xfrm>
              <a:off x="1655312" y="3352800"/>
              <a:ext cx="1600200" cy="895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E.g., Spill on floor</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Trip over tubing</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Broken equipment or furniture</a:t>
              </a:r>
            </a:p>
          </p:txBody>
        </p:sp>
        <p:sp>
          <p:nvSpPr>
            <p:cNvPr id="13" name="Rectangle 12"/>
            <p:cNvSpPr/>
            <p:nvPr/>
          </p:nvSpPr>
          <p:spPr>
            <a:xfrm>
              <a:off x="1655064" y="4419600"/>
              <a:ext cx="16002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Environmental</a:t>
              </a:r>
            </a:p>
          </p:txBody>
        </p:sp>
        <p:sp>
          <p:nvSpPr>
            <p:cNvPr id="14" name="Rectangle 13"/>
            <p:cNvSpPr/>
            <p:nvPr/>
          </p:nvSpPr>
          <p:spPr>
            <a:xfrm>
              <a:off x="859536" y="4838700"/>
              <a:ext cx="1600200" cy="381000"/>
            </a:xfrm>
            <a:prstGeom prst="rect">
              <a:avLst/>
            </a:prstGeom>
            <a:solidFill>
              <a:srgbClr val="009F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Types of Falls</a:t>
              </a:r>
            </a:p>
          </p:txBody>
        </p:sp>
        <p:sp>
          <p:nvSpPr>
            <p:cNvPr id="15" name="Rectangle 14"/>
            <p:cNvSpPr/>
            <p:nvPr/>
          </p:nvSpPr>
          <p:spPr>
            <a:xfrm>
              <a:off x="1655064" y="5229225"/>
              <a:ext cx="16002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Accidental Fall</a:t>
              </a:r>
            </a:p>
          </p:txBody>
        </p:sp>
        <p:sp>
          <p:nvSpPr>
            <p:cNvPr id="16" name="Diamond 15"/>
            <p:cNvSpPr/>
            <p:nvPr/>
          </p:nvSpPr>
          <p:spPr>
            <a:xfrm>
              <a:off x="2334134" y="5867400"/>
              <a:ext cx="2264912" cy="6858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Determine Preventability</a:t>
              </a:r>
            </a:p>
          </p:txBody>
        </p:sp>
        <p:sp>
          <p:nvSpPr>
            <p:cNvPr id="17" name="Rectangle 16"/>
            <p:cNvSpPr/>
            <p:nvPr/>
          </p:nvSpPr>
          <p:spPr>
            <a:xfrm>
              <a:off x="3521193" y="3352801"/>
              <a:ext cx="2117607" cy="895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E.g., Postural hypotension</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Weak or impaired gait</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Loss of balance</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Confusion</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Centrally acting medication</a:t>
              </a:r>
            </a:p>
          </p:txBody>
        </p:sp>
        <p:sp>
          <p:nvSpPr>
            <p:cNvPr id="18" name="Rectangle 17"/>
            <p:cNvSpPr/>
            <p:nvPr/>
          </p:nvSpPr>
          <p:spPr>
            <a:xfrm>
              <a:off x="3521193" y="4429125"/>
              <a:ext cx="2117607"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Known Intrinsic/Extrinsic Risk Factors</a:t>
              </a:r>
            </a:p>
          </p:txBody>
        </p:sp>
        <p:sp>
          <p:nvSpPr>
            <p:cNvPr id="19" name="Rectangle 18"/>
            <p:cNvSpPr/>
            <p:nvPr/>
          </p:nvSpPr>
          <p:spPr>
            <a:xfrm>
              <a:off x="3785616" y="5229225"/>
              <a:ext cx="16002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Anticipated Physiological Fall</a:t>
              </a:r>
            </a:p>
          </p:txBody>
        </p:sp>
        <p:sp>
          <p:nvSpPr>
            <p:cNvPr id="20" name="Rectangle 19"/>
            <p:cNvSpPr/>
            <p:nvPr/>
          </p:nvSpPr>
          <p:spPr>
            <a:xfrm>
              <a:off x="6096000" y="3333751"/>
              <a:ext cx="1600200" cy="628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E.g., Heart Attack</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Seizure</a:t>
              </a:r>
            </a:p>
            <a:p>
              <a:pPr algn="ctr">
                <a:lnSpc>
                  <a:spcPct val="90000"/>
                </a:lnSpc>
              </a:pPr>
              <a:r>
                <a:rPr lang="en-US" sz="1100" b="1" dirty="0">
                  <a:solidFill>
                    <a:schemeClr val="tx1"/>
                  </a:solidFill>
                  <a:latin typeface="Arial" panose="020B0604020202020204" pitchFamily="34" charset="0"/>
                  <a:cs typeface="Arial" panose="020B0604020202020204" pitchFamily="34" charset="0"/>
                </a:rPr>
                <a:t>Drop Attack</a:t>
              </a:r>
            </a:p>
          </p:txBody>
        </p:sp>
        <p:sp>
          <p:nvSpPr>
            <p:cNvPr id="21" name="Rectangle 20"/>
            <p:cNvSpPr/>
            <p:nvPr/>
          </p:nvSpPr>
          <p:spPr>
            <a:xfrm>
              <a:off x="6096000" y="4191000"/>
              <a:ext cx="16002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schemeClr val="tx1"/>
                  </a:solidFill>
                  <a:latin typeface="Arial" panose="020B0604020202020204" pitchFamily="34" charset="0"/>
                  <a:cs typeface="Arial" panose="020B0604020202020204" pitchFamily="34" charset="0"/>
                </a:rPr>
                <a:t>Unknown sudden condition that cannot be predicted before the first occurrence</a:t>
              </a:r>
            </a:p>
          </p:txBody>
        </p:sp>
        <p:sp>
          <p:nvSpPr>
            <p:cNvPr id="22" name="Rectangle 21"/>
            <p:cNvSpPr/>
            <p:nvPr/>
          </p:nvSpPr>
          <p:spPr>
            <a:xfrm>
              <a:off x="6057900" y="5229225"/>
              <a:ext cx="16002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Unanticipated Physiological Fall</a:t>
              </a:r>
            </a:p>
          </p:txBody>
        </p:sp>
        <p:sp>
          <p:nvSpPr>
            <p:cNvPr id="23" name="Rectangle 22"/>
            <p:cNvSpPr/>
            <p:nvPr/>
          </p:nvSpPr>
          <p:spPr>
            <a:xfrm>
              <a:off x="6076950" y="5762625"/>
              <a:ext cx="16002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Unpreventable Falls</a:t>
              </a:r>
            </a:p>
          </p:txBody>
        </p:sp>
        <p:cxnSp>
          <p:nvCxnSpPr>
            <p:cNvPr id="25" name="Straight Arrow Connector 24"/>
            <p:cNvCxnSpPr/>
            <p:nvPr/>
          </p:nvCxnSpPr>
          <p:spPr>
            <a:xfrm>
              <a:off x="4572000" y="1328410"/>
              <a:ext cx="0" cy="274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000" y="1881485"/>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486400" y="2514599"/>
              <a:ext cx="45720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2919085"/>
              <a:ext cx="0" cy="2717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60320" y="3172968"/>
              <a:ext cx="4297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60320" y="3172968"/>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572000" y="3169921"/>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0" y="3172968"/>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60320" y="4236720"/>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560320" y="4800600"/>
              <a:ext cx="1" cy="4389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572000" y="4236720"/>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79722" y="5715000"/>
              <a:ext cx="21436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465061" y="5705856"/>
              <a:ext cx="0" cy="1645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77440" y="5623560"/>
              <a:ext cx="1"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518022" y="5620226"/>
              <a:ext cx="0" cy="89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58000" y="3962401"/>
              <a:ext cx="0" cy="246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58000" y="5029200"/>
              <a:ext cx="0" cy="201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572000" y="4800600"/>
              <a:ext cx="0" cy="4389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331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dirty="0"/>
              <a:t>Analysis of Huddles Shows Trends </a:t>
            </a:r>
          </a:p>
        </p:txBody>
      </p:sp>
      <p:sp>
        <p:nvSpPr>
          <p:cNvPr id="3" name="Content Placeholder 2"/>
          <p:cNvSpPr>
            <a:spLocks noGrp="1"/>
          </p:cNvSpPr>
          <p:nvPr>
            <p:ph idx="1"/>
          </p:nvPr>
        </p:nvSpPr>
        <p:spPr/>
        <p:txBody>
          <a:bodyPr>
            <a:normAutofit lnSpcReduction="10000"/>
          </a:bodyPr>
          <a:lstStyle/>
          <a:p>
            <a:r>
              <a:rPr lang="en-US" dirty="0"/>
              <a:t>Preventable falls related to toileting</a:t>
            </a:r>
          </a:p>
          <a:p>
            <a:pPr lvl="1"/>
            <a:r>
              <a:rPr lang="en-US" dirty="0"/>
              <a:t>Notification </a:t>
            </a:r>
          </a:p>
          <a:p>
            <a:pPr lvl="1"/>
            <a:r>
              <a:rPr lang="en-US" dirty="0"/>
              <a:t>Observation </a:t>
            </a:r>
          </a:p>
          <a:p>
            <a:r>
              <a:rPr lang="en-US" dirty="0"/>
              <a:t>Falls related to environmental causes </a:t>
            </a:r>
          </a:p>
          <a:p>
            <a:pPr lvl="1"/>
            <a:r>
              <a:rPr lang="en-US" dirty="0"/>
              <a:t>Doorways</a:t>
            </a:r>
          </a:p>
          <a:p>
            <a:pPr lvl="1"/>
            <a:r>
              <a:rPr lang="en-US" dirty="0"/>
              <a:t>Shower stalls </a:t>
            </a:r>
          </a:p>
          <a:p>
            <a:pPr lvl="1"/>
            <a:r>
              <a:rPr lang="en-US" dirty="0"/>
              <a:t>Long bedspreads</a:t>
            </a:r>
          </a:p>
          <a:p>
            <a:r>
              <a:rPr lang="en-US" dirty="0"/>
              <a:t>Lunch and other breaks or shift handoff </a:t>
            </a:r>
          </a:p>
          <a:p>
            <a:r>
              <a:rPr lang="en-US" dirty="0"/>
              <a:t>Days of the week (barbershop/activities)</a:t>
            </a:r>
          </a:p>
        </p:txBody>
      </p:sp>
    </p:spTree>
    <p:extLst>
      <p:ext uri="{BB962C8B-B14F-4D97-AF65-F5344CB8AC3E}">
        <p14:creationId xmlns:p14="http://schemas.microsoft.com/office/powerpoint/2010/main" val="1237459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Post-Fall Assessment, Clinical Review </a:t>
            </a:r>
          </a:p>
        </p:txBody>
      </p:sp>
      <p:pic>
        <p:nvPicPr>
          <p:cNvPr id="13315" name="Picture 3" descr="Tool 3N, page 2"/>
          <p:cNvPicPr>
            <a:picLocks noChangeAspect="1" noChangeArrowheads="1"/>
          </p:cNvPicPr>
          <p:nvPr/>
        </p:nvPicPr>
        <p:blipFill>
          <a:blip r:embed="rId2" cstate="print">
            <a:extLst>
              <a:ext uri="{28A0092B-C50C-407E-A947-70E740481C1C}">
                <a14:useLocalDpi xmlns:a14="http://schemas.microsoft.com/office/drawing/2010/main" val="0"/>
              </a:ext>
            </a:extLst>
          </a:blip>
          <a:srcRect t="4557" b="16709"/>
          <a:stretch>
            <a:fillRect/>
          </a:stretch>
        </p:blipFill>
        <p:spPr bwMode="auto">
          <a:xfrm>
            <a:off x="4419600" y="1737360"/>
            <a:ext cx="4572000" cy="473967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ool 3N, pag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6107" b="3053"/>
          <a:stretch>
            <a:fillRect/>
          </a:stretch>
        </p:blipFill>
        <p:spPr bwMode="auto">
          <a:xfrm>
            <a:off x="152400" y="1005840"/>
            <a:ext cx="4564380" cy="544069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descr="image001"/>
          <p:cNvPicPr>
            <a:picLocks noChangeAspect="1" noChangeArrowheads="1"/>
          </p:cNvPicPr>
          <p:nvPr/>
        </p:nvPicPr>
        <p:blipFill>
          <a:blip r:embed="rId4" cstate="print"/>
          <a:srcRect/>
          <a:stretch>
            <a:fillRect/>
          </a:stretch>
        </p:blipFill>
        <p:spPr bwMode="auto">
          <a:xfrm>
            <a:off x="5181600" y="990600"/>
            <a:ext cx="590550" cy="495300"/>
          </a:xfrm>
          <a:prstGeom prst="rect">
            <a:avLst/>
          </a:prstGeom>
          <a:noFill/>
          <a:ln w="9525">
            <a:noFill/>
            <a:miter lim="800000"/>
            <a:headEnd/>
            <a:tailEnd/>
          </a:ln>
        </p:spPr>
      </p:pic>
      <p:sp>
        <p:nvSpPr>
          <p:cNvPr id="8" name="TextBox 7"/>
          <p:cNvSpPr txBox="1"/>
          <p:nvPr/>
        </p:nvSpPr>
        <p:spPr>
          <a:xfrm>
            <a:off x="5867400" y="990600"/>
            <a:ext cx="12192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3N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t>Root Cause Analysis</a:t>
            </a:r>
          </a:p>
        </p:txBody>
      </p:sp>
      <p:sp>
        <p:nvSpPr>
          <p:cNvPr id="3" name="Content Placeholder 2"/>
          <p:cNvSpPr>
            <a:spLocks noGrp="1"/>
          </p:cNvSpPr>
          <p:nvPr>
            <p:ph idx="1"/>
          </p:nvPr>
        </p:nvSpPr>
        <p:spPr/>
        <p:txBody>
          <a:bodyPr>
            <a:normAutofit fontScale="92500"/>
          </a:bodyPr>
          <a:lstStyle/>
          <a:p>
            <a:r>
              <a:rPr lang="en-US" dirty="0"/>
              <a:t>After an injurious fall, collect data to reconstruct the event and determine the causes of and contributing factors to the fall.</a:t>
            </a:r>
          </a:p>
          <a:p>
            <a:r>
              <a:rPr lang="en-US" dirty="0"/>
              <a:t>Analysis of the data collection may help prevent the next fall in this patient or future patients.</a:t>
            </a:r>
          </a:p>
          <a:p>
            <a:r>
              <a:rPr lang="en-US" dirty="0"/>
              <a:t>The analysis captures information from the patient, staff, and other witnesses about the fall.</a:t>
            </a:r>
          </a:p>
          <a:p>
            <a:r>
              <a:rPr lang="en-US" dirty="0"/>
              <a:t>Refer to Tool 3O: Post-Fall Assessment for Root Cause Analysis.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Incorporate Best Practices</a:t>
            </a:r>
          </a:p>
        </p:txBody>
      </p:sp>
      <p:sp>
        <p:nvSpPr>
          <p:cNvPr id="3" name="Content Placeholder 2"/>
          <p:cNvSpPr>
            <a:spLocks noGrp="1"/>
          </p:cNvSpPr>
          <p:nvPr>
            <p:ph idx="1"/>
          </p:nvPr>
        </p:nvSpPr>
        <p:spPr/>
        <p:txBody>
          <a:bodyPr/>
          <a:lstStyle/>
          <a:p>
            <a:r>
              <a:rPr lang="en-US" dirty="0"/>
              <a:t>Research evidence suggests that your program is more likely to succeed when it addresses multiple components:</a:t>
            </a:r>
          </a:p>
          <a:p>
            <a:pPr lvl="1"/>
            <a:r>
              <a:rPr lang="en-US" dirty="0"/>
              <a:t>Risk factor assessment</a:t>
            </a:r>
          </a:p>
          <a:p>
            <a:pPr lvl="1"/>
            <a:r>
              <a:rPr lang="en-US" dirty="0"/>
              <a:t>Universal precautions</a:t>
            </a:r>
          </a:p>
          <a:p>
            <a:pPr lvl="1"/>
            <a:r>
              <a:rPr lang="en-US" dirty="0"/>
              <a:t>Care planning</a:t>
            </a:r>
          </a:p>
          <a:p>
            <a:pPr lvl="1"/>
            <a:r>
              <a:rPr lang="en-US" dirty="0"/>
              <a:t>Post-fall assessment</a:t>
            </a:r>
          </a:p>
          <a:p>
            <a:r>
              <a:rPr lang="en-US" dirty="0"/>
              <a:t>Some units (e.g., Rehab, Neurology, Pediatrics) may need customization.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9231"/>
          </a:xfrm>
        </p:spPr>
        <p:txBody>
          <a:bodyPr>
            <a:noAutofit/>
          </a:bodyPr>
          <a:lstStyle/>
          <a:p>
            <a:r>
              <a:rPr lang="en-US" sz="3600" dirty="0"/>
              <a:t>Hospital Unit Fall Prevention Examples</a:t>
            </a:r>
          </a:p>
        </p:txBody>
      </p:sp>
      <p:sp>
        <p:nvSpPr>
          <p:cNvPr id="3" name="Content Placeholder 2"/>
          <p:cNvSpPr>
            <a:spLocks noGrp="1"/>
          </p:cNvSpPr>
          <p:nvPr>
            <p:ph sz="half" idx="1"/>
          </p:nvPr>
        </p:nvSpPr>
        <p:spPr>
          <a:xfrm>
            <a:off x="457201" y="1600200"/>
            <a:ext cx="3429000" cy="4525963"/>
          </a:xfrm>
        </p:spPr>
        <p:txBody>
          <a:bodyPr/>
          <a:lstStyle/>
          <a:p>
            <a:r>
              <a:rPr lang="en-US" dirty="0"/>
              <a:t>Geri-psych unit</a:t>
            </a:r>
          </a:p>
          <a:p>
            <a:r>
              <a:rPr lang="en-US" dirty="0"/>
              <a:t>Medical unit</a:t>
            </a:r>
          </a:p>
          <a:p>
            <a:r>
              <a:rPr lang="en-US" dirty="0"/>
              <a:t>Neurology and/or post-neurosurgical units</a:t>
            </a:r>
          </a:p>
          <a:p>
            <a:r>
              <a:rPr lang="en-US" dirty="0"/>
              <a:t>Inpatient rehab</a:t>
            </a:r>
          </a:p>
        </p:txBody>
      </p:sp>
      <p:pic>
        <p:nvPicPr>
          <p:cNvPr id="1026" name="Picture 2" descr="Medical provider using gait belt on patient"/>
          <p:cNvPicPr>
            <a:picLocks noChangeAspect="1" noChangeArrowheads="1"/>
          </p:cNvPicPr>
          <p:nvPr/>
        </p:nvPicPr>
        <p:blipFill>
          <a:blip r:embed="rId2" cstate="print"/>
          <a:srcRect/>
          <a:stretch>
            <a:fillRect/>
          </a:stretch>
        </p:blipFill>
        <p:spPr bwMode="auto">
          <a:xfrm>
            <a:off x="4191000" y="1701800"/>
            <a:ext cx="4495800" cy="2997200"/>
          </a:xfrm>
          <a:prstGeom prst="rect">
            <a:avLst/>
          </a:prstGeom>
          <a:ln>
            <a:noFill/>
          </a:ln>
          <a:effectLst>
            <a:outerShdw blurRad="190500" algn="tl" rotWithShape="0">
              <a:srgbClr val="000000">
                <a:alpha val="70000"/>
              </a:srgbClr>
            </a:outerShdw>
          </a:effectLst>
        </p:spPr>
      </p:pic>
      <p:pic>
        <p:nvPicPr>
          <p:cNvPr id="6" name="Picture 1" descr="Magnifying glass in front of open book"/>
          <p:cNvPicPr>
            <a:picLocks noChangeAspect="1" noChangeArrowheads="1"/>
          </p:cNvPicPr>
          <p:nvPr/>
        </p:nvPicPr>
        <p:blipFill>
          <a:blip r:embed="rId3" cstate="print"/>
          <a:srcRect/>
          <a:stretch>
            <a:fillRect/>
          </a:stretch>
        </p:blipFill>
        <p:spPr bwMode="auto">
          <a:xfrm>
            <a:off x="530352" y="4754880"/>
            <a:ext cx="590550" cy="495300"/>
          </a:xfrm>
          <a:prstGeom prst="rect">
            <a:avLst/>
          </a:prstGeom>
          <a:noFill/>
          <a:ln w="9525">
            <a:noFill/>
            <a:miter lim="800000"/>
            <a:headEnd/>
            <a:tailEnd/>
          </a:ln>
        </p:spPr>
      </p:pic>
      <p:sp>
        <p:nvSpPr>
          <p:cNvPr id="7" name="TextBox 6"/>
          <p:cNvSpPr txBox="1"/>
          <p:nvPr/>
        </p:nvSpPr>
        <p:spPr>
          <a:xfrm>
            <a:off x="1295400" y="4754880"/>
            <a:ext cx="12954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Page 50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Content Placeholder 2"/>
          <p:cNvSpPr>
            <a:spLocks noGrp="1"/>
          </p:cNvSpPr>
          <p:nvPr>
            <p:ph idx="1"/>
          </p:nvPr>
        </p:nvSpPr>
        <p:spPr>
          <a:xfrm>
            <a:off x="457200" y="1280160"/>
            <a:ext cx="8229600" cy="4754563"/>
          </a:xfrm>
        </p:spPr>
        <p:txBody>
          <a:bodyPr/>
          <a:lstStyle/>
          <a:p>
            <a:r>
              <a:rPr lang="en-US" dirty="0"/>
              <a:t>Discuss action steps for Key Intervention 2.</a:t>
            </a:r>
          </a:p>
          <a:p>
            <a:r>
              <a:rPr lang="en-US" dirty="0"/>
              <a:t>Determine who is responsible for this task and when it will be completed.</a:t>
            </a:r>
          </a:p>
        </p:txBody>
      </p:sp>
      <p:pic>
        <p:nvPicPr>
          <p:cNvPr id="8" name="Picture 1" descr="Magnifying glass in front of open book"/>
          <p:cNvPicPr>
            <a:picLocks noChangeAspect="1" noChangeArrowheads="1"/>
          </p:cNvPicPr>
          <p:nvPr/>
        </p:nvPicPr>
        <p:blipFill>
          <a:blip r:embed="rId2" cstate="print"/>
          <a:srcRect/>
          <a:stretch>
            <a:fillRect/>
          </a:stretch>
        </p:blipFill>
        <p:spPr bwMode="auto">
          <a:xfrm>
            <a:off x="595259" y="4648200"/>
            <a:ext cx="587375" cy="495300"/>
          </a:xfrm>
          <a:prstGeom prst="rect">
            <a:avLst/>
          </a:prstGeom>
          <a:noFill/>
          <a:ln w="9525">
            <a:noFill/>
            <a:miter lim="800000"/>
            <a:headEnd/>
            <a:tailEnd/>
          </a:ln>
        </p:spPr>
      </p:pic>
      <p:sp>
        <p:nvSpPr>
          <p:cNvPr id="9" name="TextBox 8"/>
          <p:cNvSpPr txBox="1"/>
          <p:nvPr/>
        </p:nvSpPr>
        <p:spPr>
          <a:xfrm>
            <a:off x="152400" y="5257800"/>
            <a:ext cx="1463040" cy="923330"/>
          </a:xfrm>
          <a:prstGeom prst="rect">
            <a:avLst/>
          </a:prstGeom>
          <a:solidFill>
            <a:schemeClr val="accent1">
              <a:lumMod val="40000"/>
              <a:lumOff val="60000"/>
            </a:schemeClr>
          </a:solidFill>
        </p:spPr>
        <p:txBody>
          <a:bodyPr wrap="square" rtlCol="0">
            <a:spAutoFit/>
          </a:bodyPr>
          <a:lstStyle/>
          <a:p>
            <a:r>
              <a:rPr lang="en-US" dirty="0"/>
              <a:t>Refer to your </a:t>
            </a:r>
            <a:br>
              <a:rPr lang="en-US" dirty="0"/>
            </a:br>
            <a:r>
              <a:rPr lang="en-US" dirty="0"/>
              <a:t>Action Plan template.</a:t>
            </a:r>
          </a:p>
        </p:txBody>
      </p:sp>
      <p:pic>
        <p:nvPicPr>
          <p:cNvPr id="10" name="Picture 9" descr="Action Plan"/>
          <p:cNvPicPr>
            <a:picLocks noChangeAspect="1"/>
          </p:cNvPicPr>
          <p:nvPr/>
        </p:nvPicPr>
        <p:blipFill>
          <a:blip r:embed="rId3" cstate="print"/>
          <a:stretch>
            <a:fillRect/>
          </a:stretch>
        </p:blipFill>
        <p:spPr>
          <a:xfrm>
            <a:off x="1676400" y="3017520"/>
            <a:ext cx="7247839" cy="3353029"/>
          </a:xfrm>
          <a:prstGeom prst="rect">
            <a:avLst/>
          </a:prstGeom>
          <a:noFill/>
        </p:spPr>
      </p:pic>
      <p:sp>
        <p:nvSpPr>
          <p:cNvPr id="11" name="Oval 10" descr="Circle around Key Intervention 2"/>
          <p:cNvSpPr/>
          <p:nvPr/>
        </p:nvSpPr>
        <p:spPr>
          <a:xfrm>
            <a:off x="1676400" y="3962400"/>
            <a:ext cx="2362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Tailoring Practices </a:t>
            </a:r>
          </a:p>
        </p:txBody>
      </p:sp>
      <p:sp>
        <p:nvSpPr>
          <p:cNvPr id="3" name="Content Placeholder 2"/>
          <p:cNvSpPr>
            <a:spLocks noGrp="1"/>
          </p:cNvSpPr>
          <p:nvPr>
            <p:ph idx="1"/>
          </p:nvPr>
        </p:nvSpPr>
        <p:spPr/>
        <p:txBody>
          <a:bodyPr/>
          <a:lstStyle/>
          <a:p>
            <a:pPr marL="0" indent="0">
              <a:buNone/>
            </a:pPr>
            <a:r>
              <a:rPr lang="en-US" dirty="0"/>
              <a:t>The practices selected and used need to be tailored to your hospital and the type of patients and care flow on individual units</a:t>
            </a:r>
            <a:r>
              <a:rPr lang="en-US" dirty="0" smtClean="0"/>
              <a:t>.</a:t>
            </a:r>
            <a:endParaRPr lang="en-US" dirty="0"/>
          </a:p>
        </p:txBody>
      </p:sp>
      <p:grpSp>
        <p:nvGrpSpPr>
          <p:cNvPr id="6" name="Group 5" descr="Medical providers at patient’s bedside&#10;Medical provider holding arm of patient walking with IV pole&#10;"/>
          <p:cNvGrpSpPr/>
          <p:nvPr/>
        </p:nvGrpSpPr>
        <p:grpSpPr>
          <a:xfrm>
            <a:off x="390207" y="3429000"/>
            <a:ext cx="8363587" cy="2575560"/>
            <a:chOff x="232529" y="3429000"/>
            <a:chExt cx="8363587" cy="2575560"/>
          </a:xfrm>
        </p:grpSpPr>
        <p:pic>
          <p:nvPicPr>
            <p:cNvPr id="7173" name="Picture 5" descr="Medical provider holding arm of upright patien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2529" y="3429000"/>
              <a:ext cx="2814697"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4" name="Picture 6" descr="Medical providers at patient’s bedsid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82610" y="3429000"/>
              <a:ext cx="3861274"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2" name="Picture 4" descr="Medical provider holding arm of patient walking with IV pol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43884" y="3429000"/>
              <a:ext cx="1952232"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163685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pic>
        <p:nvPicPr>
          <p:cNvPr id="5" name="Picture 1" descr="Magnifying glass in front of open book"/>
          <p:cNvPicPr>
            <a:picLocks noChangeAspect="1" noChangeArrowheads="1"/>
          </p:cNvPicPr>
          <p:nvPr/>
        </p:nvPicPr>
        <p:blipFill>
          <a:blip r:embed="rId2" cstate="print"/>
          <a:srcRect/>
          <a:stretch>
            <a:fillRect/>
          </a:stretch>
        </p:blipFill>
        <p:spPr bwMode="auto">
          <a:xfrm>
            <a:off x="1143000" y="1066800"/>
            <a:ext cx="590550" cy="495300"/>
          </a:xfrm>
          <a:prstGeom prst="rect">
            <a:avLst/>
          </a:prstGeom>
          <a:noFill/>
          <a:ln w="9525">
            <a:noFill/>
            <a:miter lim="800000"/>
            <a:headEnd/>
            <a:tailEnd/>
          </a:ln>
        </p:spPr>
      </p:pic>
      <p:sp>
        <p:nvSpPr>
          <p:cNvPr id="11" name="TextBox 10"/>
          <p:cNvSpPr txBox="1"/>
          <p:nvPr/>
        </p:nvSpPr>
        <p:spPr>
          <a:xfrm>
            <a:off x="1905000" y="1066800"/>
            <a:ext cx="4114800" cy="461665"/>
          </a:xfrm>
          <a:prstGeom prst="rect">
            <a:avLst/>
          </a:prstGeom>
          <a:solidFill>
            <a:schemeClr val="tx2">
              <a:lumMod val="20000"/>
              <a:lumOff val="80000"/>
            </a:schemeClr>
          </a:solidFill>
          <a:ln w="9525">
            <a:solidFill>
              <a:schemeClr val="tx1"/>
            </a:solidFill>
          </a:ln>
        </p:spPr>
        <p:txBody>
          <a:bodyPr wrap="square" rtlCol="0">
            <a:spAutoFit/>
          </a:bodyPr>
          <a:lstStyle/>
          <a:p>
            <a:r>
              <a:rPr lang="en-US" sz="2400" dirty="0"/>
              <a:t>Tool 3P: Best Practices Checklist</a:t>
            </a:r>
          </a:p>
        </p:txBody>
      </p:sp>
      <p:graphicFrame>
        <p:nvGraphicFramePr>
          <p:cNvPr id="3" name="Table 2" descr="Best Practices Checklist table."/>
          <p:cNvGraphicFramePr>
            <a:graphicFrameLocks noGrp="1"/>
          </p:cNvGraphicFramePr>
          <p:nvPr>
            <p:extLst>
              <p:ext uri="{D42A27DB-BD31-4B8C-83A1-F6EECF244321}">
                <p14:modId xmlns:p14="http://schemas.microsoft.com/office/powerpoint/2010/main" val="751482822"/>
              </p:ext>
            </p:extLst>
          </p:nvPr>
        </p:nvGraphicFramePr>
        <p:xfrm>
          <a:off x="457200" y="1828800"/>
          <a:ext cx="8229600" cy="4567936"/>
        </p:xfrm>
        <a:graphic>
          <a:graphicData uri="http://schemas.openxmlformats.org/drawingml/2006/table">
            <a:tbl>
              <a:tblPr firstRow="1" firstCol="1" bandRow="1" bandCol="1">
                <a:tableStyleId>{5940675A-B579-460E-94D1-54222C63F5DA}</a:tableStyleId>
              </a:tblPr>
              <a:tblGrid>
                <a:gridCol w="64770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tblGrid>
              <a:tr h="420624">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Identify a set of best practices.</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r>
                        <a:rPr lang="en-US" sz="1800" kern="1400" dirty="0" smtClean="0">
                          <a:effectLst/>
                          <a:latin typeface="Times New Roman" panose="02020603050405020304" pitchFamily="18" charset="0"/>
                          <a:cs typeface="Times New Roman" panose="02020603050405020304" pitchFamily="18" charset="0"/>
                          <a:sym typeface="Wingdings"/>
                        </a:rPr>
                        <a:t></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Create a clinical pathway.</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Identify key elements of a fall risk factor assessment.</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2"/>
                  </a:ext>
                </a:extLst>
              </a:tr>
              <a:tr h="420624">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Choose a tool for assessing risk factors.</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r>
                        <a:rPr lang="en-US" sz="1800" kern="1400" dirty="0" smtClean="0">
                          <a:effectLst/>
                          <a:latin typeface="Times New Roman" panose="02020603050405020304" pitchFamily="18" charset="0"/>
                          <a:cs typeface="Times New Roman" panose="02020603050405020304" pitchFamily="18" charset="0"/>
                          <a:sym typeface="Wingdings"/>
                        </a:rPr>
                        <a:t></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3"/>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Explore approaches to documenting and reporting results of fall risk factor assessment.</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4"/>
                  </a:ext>
                </a:extLst>
              </a:tr>
              <a:tr h="420624">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Develop fall prevention care plan based on identified risk factors.</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r>
                        <a:rPr lang="en-US" sz="1800" kern="1400" dirty="0" smtClean="0">
                          <a:effectLst/>
                          <a:latin typeface="Times New Roman" panose="02020603050405020304" pitchFamily="18" charset="0"/>
                          <a:cs typeface="Times New Roman" panose="02020603050405020304" pitchFamily="18" charset="0"/>
                          <a:sym typeface="Wingdings"/>
                        </a:rPr>
                        <a:t></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5"/>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Identify approaches to documenting and communicating care plan.</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6"/>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Develop system linking changes in fall risk factors to changes in care plan.</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7"/>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Ensure all levels of staff are aware of care plan.</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8"/>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Develop system linking care planning to actual interventions.</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a:effectLst/>
                          <a:latin typeface="Times New Roman" panose="02020603050405020304" pitchFamily="18" charset="0"/>
                          <a:cs typeface="Times New Roman" panose="02020603050405020304" pitchFamily="18" charset="0"/>
                        </a:rPr>
                        <a:t> </a:t>
                      </a:r>
                      <a:endParaRPr lang="en-US" sz="1800" kern="140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09"/>
                  </a:ext>
                </a:extLst>
              </a:tr>
              <a:tr h="420624">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Choose or </a:t>
                      </a:r>
                      <a:r>
                        <a:rPr lang="en-US" sz="1800" kern="1400">
                          <a:effectLst/>
                          <a:latin typeface="Times New Roman" panose="02020603050405020304" pitchFamily="18" charset="0"/>
                          <a:cs typeface="Times New Roman" panose="02020603050405020304" pitchFamily="18" charset="0"/>
                        </a:rPr>
                        <a:t>develop post-fall </a:t>
                      </a:r>
                      <a:r>
                        <a:rPr lang="en-US" sz="1800" kern="1400" dirty="0">
                          <a:effectLst/>
                          <a:latin typeface="Times New Roman" panose="02020603050405020304" pitchFamily="18" charset="0"/>
                          <a:cs typeface="Times New Roman" panose="02020603050405020304" pitchFamily="18" charset="0"/>
                        </a:rPr>
                        <a:t>assessment protocol.</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r>
                        <a:rPr lang="en-US" sz="1800" kern="1400" dirty="0" smtClean="0">
                          <a:effectLst/>
                          <a:latin typeface="Times New Roman" panose="02020603050405020304" pitchFamily="18" charset="0"/>
                          <a:cs typeface="Times New Roman" panose="02020603050405020304" pitchFamily="18" charset="0"/>
                          <a:sym typeface="Wingdings"/>
                        </a:rPr>
                        <a:t></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10"/>
                  </a:ext>
                </a:extLst>
              </a:tr>
              <a:tr h="0">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Customize the set of practices for specific work units.</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nSpc>
                          <a:spcPct val="100000"/>
                        </a:lnSpc>
                        <a:spcBef>
                          <a:spcPts val="0"/>
                        </a:spcBef>
                        <a:spcAft>
                          <a:spcPts val="0"/>
                        </a:spcAft>
                      </a:pPr>
                      <a:r>
                        <a:rPr lang="en-US" sz="1800" kern="1400" dirty="0">
                          <a:effectLst/>
                          <a:latin typeface="Times New Roman" panose="02020603050405020304" pitchFamily="18" charset="0"/>
                          <a:cs typeface="Times New Roman" panose="02020603050405020304" pitchFamily="18" charset="0"/>
                        </a:rPr>
                        <a:t> </a:t>
                      </a:r>
                      <a:endParaRPr lang="en-US" sz="18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a16="http://schemas.microsoft.com/office/drawing/2014/main" xmlns="" val="1001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171450" indent="-171450"/>
            <a:r>
              <a:rPr lang="en-US" sz="2400" dirty="0"/>
              <a:t>American Geriatrics Society. 2010 AGS/BGS Clinical Practice Guideline: Prevention of Falls in Older Persons. </a:t>
            </a:r>
            <a:r>
              <a:rPr lang="en-US" sz="2400" dirty="0">
                <a:hlinkClick r:id="rId2"/>
              </a:rPr>
              <a:t>http://www.americangeriatrics.org/files/documents/health_care_pros/Falls.Summary.Guide.pdf</a:t>
            </a:r>
            <a:r>
              <a:rPr lang="en-US" sz="2400" dirty="0"/>
              <a:t>. Accessed June 16, 2017.</a:t>
            </a:r>
          </a:p>
          <a:p>
            <a:pPr marL="171450" indent="-171450"/>
            <a:r>
              <a:rPr lang="en-US" sz="2400" dirty="0"/>
              <a:t>Centers for Disease Control and Prevention. STEADI - Older Adult Fall Prevention. </a:t>
            </a:r>
            <a:r>
              <a:rPr lang="en-US" sz="2400" dirty="0">
                <a:hlinkClick r:id="rId3"/>
              </a:rPr>
              <a:t>http://www.cdc.gov/steadi/materials.html</a:t>
            </a:r>
            <a:r>
              <a:rPr lang="en-US" sz="2400" dirty="0"/>
              <a:t>. Accessed June 16, 2017.</a:t>
            </a:r>
          </a:p>
          <a:p>
            <a:pPr marL="171450" indent="-171450"/>
            <a:r>
              <a:rPr lang="en-US" sz="2400" dirty="0"/>
              <a:t>Ganz DA, Huang C, </a:t>
            </a:r>
            <a:r>
              <a:rPr lang="en-US" sz="2400" dirty="0" err="1"/>
              <a:t>Saliba</a:t>
            </a:r>
            <a:r>
              <a:rPr lang="en-US" sz="2400" dirty="0"/>
              <a:t> D, et al. Preventing falls in hospitals: a toolkit for improving quality of care. Rockville, MD: Agency for Healthcare Research and Quality; January 2013. AHRQ Publication No. 13-0015-EF. </a:t>
            </a:r>
            <a:r>
              <a:rPr lang="en-US" sz="2400" dirty="0">
                <a:hlinkClick r:id="rId4"/>
              </a:rPr>
              <a:t>http://www.ahrq.gov/sites/default/files/publications/files/fallpxtoolkit.pdf</a:t>
            </a:r>
            <a:r>
              <a:rPr lang="en-US" sz="2400" dirty="0"/>
              <a:t>. Accessed June 16, 2017.</a:t>
            </a:r>
          </a:p>
        </p:txBody>
      </p:sp>
    </p:spTree>
    <p:extLst>
      <p:ext uri="{BB962C8B-B14F-4D97-AF65-F5344CB8AC3E}">
        <p14:creationId xmlns:p14="http://schemas.microsoft.com/office/powerpoint/2010/main" val="82595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Universal Fall PRecautions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Universal Fall Precautions</a:t>
            </a:r>
          </a:p>
        </p:txBody>
      </p:sp>
      <p:sp>
        <p:nvSpPr>
          <p:cNvPr id="3" name="Content Placeholder 2"/>
          <p:cNvSpPr>
            <a:spLocks noGrp="1"/>
          </p:cNvSpPr>
          <p:nvPr>
            <p:ph idx="1"/>
          </p:nvPr>
        </p:nvSpPr>
        <p:spPr>
          <a:xfrm>
            <a:off x="457200" y="1371601"/>
            <a:ext cx="8229600" cy="3276600"/>
          </a:xfrm>
        </p:spPr>
        <p:txBody>
          <a:bodyPr/>
          <a:lstStyle/>
          <a:p>
            <a:r>
              <a:rPr lang="en-US" dirty="0"/>
              <a:t>They apply to all patients.</a:t>
            </a:r>
          </a:p>
          <a:p>
            <a:r>
              <a:rPr lang="en-US" dirty="0"/>
              <a:t>The purpose is to keep all patients safe.</a:t>
            </a:r>
          </a:p>
          <a:p>
            <a:r>
              <a:rPr lang="en-US" dirty="0"/>
              <a:t>The choice of precautions varies by hospital.</a:t>
            </a:r>
          </a:p>
          <a:p>
            <a:r>
              <a:rPr lang="en-US" dirty="0"/>
              <a:t>All staff who interact with patients should be trained on universal fall precautions</a:t>
            </a:r>
            <a:r>
              <a:rPr lang="en-US" dirty="0" smtClean="0"/>
              <a:t>.</a:t>
            </a:r>
            <a:endParaRPr lang="en-US" dirty="0"/>
          </a:p>
        </p:txBody>
      </p:sp>
      <p:sp>
        <p:nvSpPr>
          <p:cNvPr id="5" name="TextBox 4"/>
          <p:cNvSpPr txBox="1"/>
          <p:nvPr/>
        </p:nvSpPr>
        <p:spPr>
          <a:xfrm>
            <a:off x="0" y="5029200"/>
            <a:ext cx="9144000" cy="1077218"/>
          </a:xfrm>
          <a:prstGeom prst="rect">
            <a:avLst/>
          </a:prstGeom>
          <a:solidFill>
            <a:srgbClr val="009FC3">
              <a:alpha val="20000"/>
            </a:srgbClr>
          </a:solidFill>
        </p:spPr>
        <p:txBody>
          <a:bodyPr wrap="square" rtlCol="0">
            <a:spAutoFit/>
          </a:bodyPr>
          <a:lstStyle/>
          <a:p>
            <a:pPr algn="ctr"/>
            <a:r>
              <a:rPr lang="en-US" sz="3200" b="1" dirty="0"/>
              <a:t>Fall prevention becomes embedded into hospital safety culture.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4000" dirty="0"/>
              <a:t>Universal Fall Precautions</a:t>
            </a:r>
          </a:p>
        </p:txBody>
      </p:sp>
      <p:sp>
        <p:nvSpPr>
          <p:cNvPr id="3" name="Content Placeholder 2"/>
          <p:cNvSpPr>
            <a:spLocks noGrp="1"/>
          </p:cNvSpPr>
          <p:nvPr>
            <p:ph idx="1"/>
          </p:nvPr>
        </p:nvSpPr>
        <p:spPr/>
        <p:txBody>
          <a:bodyPr/>
          <a:lstStyle/>
          <a:p>
            <a:pPr>
              <a:buNone/>
            </a:pPr>
            <a:r>
              <a:rPr lang="en-US" dirty="0"/>
              <a:t>What are your hospital’s universal precautions?</a:t>
            </a:r>
          </a:p>
        </p:txBody>
      </p:sp>
      <p:pic>
        <p:nvPicPr>
          <p:cNvPr id="5" name="Picture 3" descr="Patient lying in b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35732" y="2377440"/>
            <a:ext cx="2472537" cy="3708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Environmental Safety at the Bedside </a:t>
            </a:r>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523875" y="1005840"/>
            <a:ext cx="590550" cy="495300"/>
          </a:xfrm>
          <a:prstGeom prst="rect">
            <a:avLst/>
          </a:prstGeom>
          <a:noFill/>
          <a:ln w="9525">
            <a:noFill/>
            <a:miter lim="800000"/>
            <a:headEnd/>
            <a:tailEnd/>
          </a:ln>
        </p:spPr>
      </p:pic>
      <p:sp>
        <p:nvSpPr>
          <p:cNvPr id="7" name="TextBox 6"/>
          <p:cNvSpPr txBox="1"/>
          <p:nvPr/>
        </p:nvSpPr>
        <p:spPr>
          <a:xfrm>
            <a:off x="228600" y="1520190"/>
            <a:ext cx="1219200" cy="461665"/>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US" sz="2400" dirty="0"/>
              <a:t>Tool 3C</a:t>
            </a:r>
          </a:p>
        </p:txBody>
      </p:sp>
      <p:sp>
        <p:nvSpPr>
          <p:cNvPr id="14" name="Content Placeholder 13"/>
          <p:cNvSpPr>
            <a:spLocks noGrp="1"/>
          </p:cNvSpPr>
          <p:nvPr>
            <p:ph sz="half" idx="2"/>
          </p:nvPr>
        </p:nvSpPr>
        <p:spPr>
          <a:xfrm>
            <a:off x="1752600" y="914400"/>
            <a:ext cx="6934200" cy="5562600"/>
          </a:xfrm>
          <a:solidFill>
            <a:schemeClr val="bg1"/>
          </a:solidFill>
          <a:ln>
            <a:solidFill>
              <a:schemeClr val="tx1"/>
            </a:solidFill>
          </a:ln>
          <a:effectLst>
            <a:outerShdw blurRad="63500" sx="102000" sy="102000" algn="ctr" rotWithShape="0">
              <a:prstClr val="black">
                <a:alpha val="40000"/>
              </a:prstClr>
            </a:outerShdw>
          </a:effectLst>
        </p:spPr>
        <p:txBody>
          <a:bodyPr>
            <a:normAutofit/>
          </a:bodyPr>
          <a:lstStyle/>
          <a:p>
            <a:pPr marL="0" indent="0">
              <a:buNone/>
            </a:pPr>
            <a:r>
              <a:rPr lang="en-US" sz="900" b="1" dirty="0">
                <a:latin typeface="Times New Roman" panose="02020603050405020304" pitchFamily="18" charset="0"/>
                <a:cs typeface="Times New Roman" panose="02020603050405020304" pitchFamily="18" charset="0"/>
              </a:rPr>
              <a:t>Inspection List </a:t>
            </a:r>
          </a:p>
          <a:p>
            <a:pPr marL="0" indent="0">
              <a:buNone/>
            </a:pPr>
            <a:r>
              <a:rPr lang="en-US" sz="900" spc="-10" dirty="0">
                <a:latin typeface="Times New Roman" panose="02020603050405020304" pitchFamily="18" charset="0"/>
                <a:cs typeface="Times New Roman" panose="02020603050405020304" pitchFamily="18" charset="0"/>
              </a:rPr>
              <a:t>Write the unit name, date, and room numbers across the top line. Put the bed number or letter across the second line and sign it. Put an “X” under the room number and bed beside all the tasks that need to be done (leave blank if no safety issue is identified or problem can be fixed immediately). Indicate whether this task should be completed by the nursing staff or facilities staff in the Assigned column. Tasks that are typically completed by the facility engineers are denoted with an “(f).” Write notes about special problems or add details in the Notes column</a:t>
            </a:r>
            <a:r>
              <a:rPr lang="en-US" sz="900" spc="-10" dirty="0" smtClean="0">
                <a:latin typeface="Times New Roman" panose="02020603050405020304" pitchFamily="18" charset="0"/>
                <a:cs typeface="Times New Roman" panose="02020603050405020304" pitchFamily="18" charset="0"/>
              </a:rPr>
              <a:t>.</a:t>
            </a:r>
            <a:endParaRPr lang="en-US" sz="900" spc="-10" dirty="0">
              <a:latin typeface="Times New Roman" panose="02020603050405020304" pitchFamily="18" charset="0"/>
              <a:cs typeface="Times New Roman" panose="02020603050405020304" pitchFamily="18" charset="0"/>
            </a:endParaRPr>
          </a:p>
        </p:txBody>
      </p:sp>
      <p:graphicFrame>
        <p:nvGraphicFramePr>
          <p:cNvPr id="11" name="Table 10" descr="Inspection checklist table"/>
          <p:cNvGraphicFramePr>
            <a:graphicFrameLocks noGrp="1"/>
          </p:cNvGraphicFramePr>
          <p:nvPr>
            <p:extLst>
              <p:ext uri="{D42A27DB-BD31-4B8C-83A1-F6EECF244321}">
                <p14:modId xmlns:p14="http://schemas.microsoft.com/office/powerpoint/2010/main" val="3698024461"/>
              </p:ext>
            </p:extLst>
          </p:nvPr>
        </p:nvGraphicFramePr>
        <p:xfrm>
          <a:off x="1828800" y="1751022"/>
          <a:ext cx="6747957" cy="4645152"/>
        </p:xfrm>
        <a:graphic>
          <a:graphicData uri="http://schemas.openxmlformats.org/drawingml/2006/table">
            <a:tbl>
              <a:tblPr firstRow="1">
                <a:tableStyleId>{616DA210-FB5B-4158-B5E0-FEB733F419BA}</a:tableStyleId>
              </a:tblPr>
              <a:tblGrid>
                <a:gridCol w="712917">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
                  <a:extLst>
                    <a:ext uri="{9D8B030D-6E8A-4147-A177-3AD203B41FA5}">
                      <a16:colId xmlns:a16="http://schemas.microsoft.com/office/drawing/2014/main" xmlns="" val="20003"/>
                    </a:ext>
                  </a:extLst>
                </a:gridCol>
                <a:gridCol w="137160">
                  <a:extLst>
                    <a:ext uri="{9D8B030D-6E8A-4147-A177-3AD203B41FA5}">
                      <a16:colId xmlns:a16="http://schemas.microsoft.com/office/drawing/2014/main" xmlns="" val="20004"/>
                    </a:ext>
                  </a:extLst>
                </a:gridCol>
                <a:gridCol w="137160">
                  <a:extLst>
                    <a:ext uri="{9D8B030D-6E8A-4147-A177-3AD203B41FA5}">
                      <a16:colId xmlns:a16="http://schemas.microsoft.com/office/drawing/2014/main" xmlns="" val="20005"/>
                    </a:ext>
                  </a:extLst>
                </a:gridCol>
                <a:gridCol w="137160">
                  <a:extLst>
                    <a:ext uri="{9D8B030D-6E8A-4147-A177-3AD203B41FA5}">
                      <a16:colId xmlns:a16="http://schemas.microsoft.com/office/drawing/2014/main" xmlns="" val="20006"/>
                    </a:ext>
                  </a:extLst>
                </a:gridCol>
                <a:gridCol w="137160">
                  <a:extLst>
                    <a:ext uri="{9D8B030D-6E8A-4147-A177-3AD203B41FA5}">
                      <a16:colId xmlns:a16="http://schemas.microsoft.com/office/drawing/2014/main" xmlns="" val="20007"/>
                    </a:ext>
                  </a:extLst>
                </a:gridCol>
                <a:gridCol w="137160">
                  <a:extLst>
                    <a:ext uri="{9D8B030D-6E8A-4147-A177-3AD203B41FA5}">
                      <a16:colId xmlns:a16="http://schemas.microsoft.com/office/drawing/2014/main" xmlns="" val="20008"/>
                    </a:ext>
                  </a:extLst>
                </a:gridCol>
                <a:gridCol w="137160">
                  <a:extLst>
                    <a:ext uri="{9D8B030D-6E8A-4147-A177-3AD203B41FA5}">
                      <a16:colId xmlns:a16="http://schemas.microsoft.com/office/drawing/2014/main" xmlns="" val="20009"/>
                    </a:ext>
                  </a:extLst>
                </a:gridCol>
                <a:gridCol w="137160">
                  <a:extLst>
                    <a:ext uri="{9D8B030D-6E8A-4147-A177-3AD203B41FA5}">
                      <a16:colId xmlns:a16="http://schemas.microsoft.com/office/drawing/2014/main" xmlns="" val="20010"/>
                    </a:ext>
                  </a:extLst>
                </a:gridCol>
                <a:gridCol w="137160">
                  <a:extLst>
                    <a:ext uri="{9D8B030D-6E8A-4147-A177-3AD203B41FA5}">
                      <a16:colId xmlns:a16="http://schemas.microsoft.com/office/drawing/2014/main" xmlns="" val="20011"/>
                    </a:ext>
                  </a:extLst>
                </a:gridCol>
                <a:gridCol w="137160">
                  <a:extLst>
                    <a:ext uri="{9D8B030D-6E8A-4147-A177-3AD203B41FA5}">
                      <a16:colId xmlns:a16="http://schemas.microsoft.com/office/drawing/2014/main" xmlns="" val="20012"/>
                    </a:ext>
                  </a:extLst>
                </a:gridCol>
                <a:gridCol w="137160">
                  <a:extLst>
                    <a:ext uri="{9D8B030D-6E8A-4147-A177-3AD203B41FA5}">
                      <a16:colId xmlns:a16="http://schemas.microsoft.com/office/drawing/2014/main" xmlns="" val="20013"/>
                    </a:ext>
                  </a:extLst>
                </a:gridCol>
                <a:gridCol w="137160">
                  <a:extLst>
                    <a:ext uri="{9D8B030D-6E8A-4147-A177-3AD203B41FA5}">
                      <a16:colId xmlns:a16="http://schemas.microsoft.com/office/drawing/2014/main" xmlns="" val="20014"/>
                    </a:ext>
                  </a:extLst>
                </a:gridCol>
                <a:gridCol w="137160">
                  <a:extLst>
                    <a:ext uri="{9D8B030D-6E8A-4147-A177-3AD203B41FA5}">
                      <a16:colId xmlns:a16="http://schemas.microsoft.com/office/drawing/2014/main" xmlns="" val="20015"/>
                    </a:ext>
                  </a:extLst>
                </a:gridCol>
                <a:gridCol w="137160">
                  <a:extLst>
                    <a:ext uri="{9D8B030D-6E8A-4147-A177-3AD203B41FA5}">
                      <a16:colId xmlns:a16="http://schemas.microsoft.com/office/drawing/2014/main" xmlns="" val="20016"/>
                    </a:ext>
                  </a:extLst>
                </a:gridCol>
                <a:gridCol w="822960">
                  <a:extLst>
                    <a:ext uri="{9D8B030D-6E8A-4147-A177-3AD203B41FA5}">
                      <a16:colId xmlns:a16="http://schemas.microsoft.com/office/drawing/2014/main" xmlns="" val="20017"/>
                    </a:ext>
                  </a:extLst>
                </a:gridCol>
                <a:gridCol w="548640">
                  <a:extLst>
                    <a:ext uri="{9D8B030D-6E8A-4147-A177-3AD203B41FA5}">
                      <a16:colId xmlns:a16="http://schemas.microsoft.com/office/drawing/2014/main" xmlns="" val="20018"/>
                    </a:ext>
                  </a:extLst>
                </a:gridCol>
              </a:tblGrid>
              <a:tr h="0">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Unit</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Date: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Room Number:</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gridSpan="2">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Assigned to</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Notes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Signature: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Bed:</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1"/>
                  </a:ext>
                </a:extLst>
              </a:tr>
              <a:tr h="0">
                <a:tc rowSpan="7">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1. Paths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Remove unused equipment (canes/walkers).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2"/>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Remove bedside commode, if unused.</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3"/>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With patient’s permission, rearrange room to clear paths.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4"/>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Put the bedside table next to the bed or across bed.</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5"/>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Remove unused items from bathroom and store elsewhere.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6"/>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Make tiebacks for divider curtains.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07"/>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Tie electrical cords out of path (TV, phone).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08"/>
                  </a:ext>
                </a:extLst>
              </a:tr>
              <a:tr h="0">
                <a:tc rowSpan="10">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2. Furniture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Adjust bed into locked position.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09"/>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Replace unstable bed with a stable one.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10"/>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Push bed to wall (check local and state fire codes).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11"/>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Remove all lightweight or unstable furniture.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12"/>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Clean, repair, or replace broken bed wheel locks.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13"/>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Fix unstable furniture.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14"/>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Secure loose bathroom handrails.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15"/>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Replace missing rubber tips on bedside commode.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16"/>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Replace missing rubber tips on handrails that rest on floor.</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17"/>
                  </a:ext>
                </a:extLst>
              </a:tr>
              <a:tr h="0">
                <a:tc vMerge="1">
                  <a:txBody>
                    <a:bodyPr/>
                    <a:lstStyle/>
                    <a:p>
                      <a:endParaRPr lang="en-US"/>
                    </a:p>
                  </a:txBody>
                  <a:tcPr/>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Secure raised toilet seat to commode.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extLst>
                  <a:ext uri="{0D108BD9-81ED-4DB2-BD59-A6C34878D82A}">
                    <a16:rowId xmlns:a16="http://schemas.microsoft.com/office/drawing/2014/main" xmlns="" val="10018"/>
                  </a:ext>
                </a:extLst>
              </a:tr>
              <a:tr h="0">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3. Easy Access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Arrange room so that items are within patient’s reach (e.g., walking aids are within safe reach).</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1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4. Floor</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Repair or replace floor covering.</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0"/>
                  </a:ext>
                </a:extLst>
              </a:tr>
              <a:tr h="0">
                <a:tc>
                  <a:txBody>
                    <a:bodyPr/>
                    <a:lstStyle/>
                    <a:p>
                      <a:pPr marL="0" marR="0">
                        <a:lnSpc>
                          <a:spcPct val="100000"/>
                        </a:lnSpc>
                        <a:spcBef>
                          <a:spcPts val="0"/>
                        </a:spcBef>
                        <a:spcAft>
                          <a:spcPts val="0"/>
                        </a:spcAft>
                      </a:pP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Replace high, broken, or missing thresholds.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1"/>
                  </a:ext>
                </a:extLst>
              </a:tr>
              <a:tr h="0">
                <a:tc>
                  <a:txBody>
                    <a:bodyPr/>
                    <a:lstStyle/>
                    <a:p>
                      <a:pPr marL="0" marR="0">
                        <a:lnSpc>
                          <a:spcPct val="100000"/>
                        </a:lnSpc>
                        <a:spcBef>
                          <a:spcPts val="0"/>
                        </a:spcBef>
                        <a:spcAft>
                          <a:spcPts val="0"/>
                        </a:spcAft>
                      </a:pP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Add grading to thresholds between room and bathroom.</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dirty="0"/>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5. Lighting </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Replace burned out or flickering bulbs. Use max wattage.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3"/>
                  </a:ext>
                </a:extLst>
              </a:tr>
              <a:tr h="0">
                <a:tc>
                  <a:txBody>
                    <a:bodyPr/>
                    <a:lstStyle/>
                    <a:p>
                      <a:pPr marL="0" marR="0">
                        <a:lnSpc>
                          <a:spcPct val="100000"/>
                        </a:lnSpc>
                        <a:spcBef>
                          <a:spcPts val="0"/>
                        </a:spcBef>
                        <a:spcAft>
                          <a:spcPts val="0"/>
                        </a:spcAft>
                      </a:pP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Replace burned out or flickering bulbs. Use max wattage.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4"/>
                  </a:ext>
                </a:extLst>
              </a:tr>
              <a:tr h="0">
                <a:tc>
                  <a:txBody>
                    <a:bodyPr/>
                    <a:lstStyle/>
                    <a:p>
                      <a:pPr marL="0" marR="0">
                        <a:lnSpc>
                          <a:spcPct val="100000"/>
                        </a:lnSpc>
                        <a:spcBef>
                          <a:spcPts val="0"/>
                        </a:spcBef>
                        <a:spcAft>
                          <a:spcPts val="0"/>
                        </a:spcAft>
                      </a:pP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Replace broken call light cords or lengthen cords.</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5"/>
                  </a:ext>
                </a:extLst>
              </a:tr>
              <a:tr h="9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6. Equipment</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Inspect wheelchair (for all wheelchairs found).</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6"/>
                  </a:ext>
                </a:extLst>
              </a:tr>
              <a:tr h="0">
                <a:tc>
                  <a:txBody>
                    <a:bodyPr/>
                    <a:lstStyle/>
                    <a:p>
                      <a:pPr marL="0" marR="0">
                        <a:lnSpc>
                          <a:spcPct val="100000"/>
                        </a:lnSpc>
                        <a:spcBef>
                          <a:spcPts val="0"/>
                        </a:spcBef>
                        <a:spcAft>
                          <a:spcPts val="0"/>
                        </a:spcAft>
                      </a:pP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Repair cane.</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7"/>
                  </a:ext>
                </a:extLst>
              </a:tr>
              <a:tr h="0">
                <a:tc>
                  <a:txBody>
                    <a:bodyPr/>
                    <a:lstStyle/>
                    <a:p>
                      <a:pPr marL="0" marR="0">
                        <a:lnSpc>
                          <a:spcPct val="100000"/>
                        </a:lnSpc>
                        <a:spcBef>
                          <a:spcPts val="0"/>
                        </a:spcBef>
                        <a:spcAft>
                          <a:spcPts val="0"/>
                        </a:spcAft>
                      </a:pP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Repair walker.</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hMerge="1">
                  <a:txBody>
                    <a:bodyPr/>
                    <a:lstStyle/>
                    <a:p>
                      <a:endParaRPr lang="en-US"/>
                    </a:p>
                  </a:txBody>
                  <a:tcPr/>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tc>
                  <a:txBody>
                    <a:bodyPr/>
                    <a:lstStyle/>
                    <a:p>
                      <a:pPr marL="0" marR="0">
                        <a:lnSpc>
                          <a:spcPct val="100000"/>
                        </a:lnSpc>
                        <a:spcBef>
                          <a:spcPts val="0"/>
                        </a:spcBef>
                        <a:spcAft>
                          <a:spcPts val="0"/>
                        </a:spcAft>
                      </a:pPr>
                      <a:r>
                        <a:rPr lang="en-US" sz="900" dirty="0">
                          <a:effectLst/>
                          <a:latin typeface="Times New Roman" panose="02020603050405020304" pitchFamily="18" charset="0"/>
                          <a:cs typeface="Times New Roman" panose="02020603050405020304" pitchFamily="18" charset="0"/>
                        </a:rPr>
                        <a:t>(f)</a:t>
                      </a:r>
                      <a:endParaRPr lang="en-US" sz="900" dirty="0">
                        <a:effectLst/>
                        <a:latin typeface="Times New Roman" panose="02020603050405020304" pitchFamily="18" charset="0"/>
                        <a:ea typeface="Calibri"/>
                        <a:cs typeface="Times New Roman" panose="02020603050405020304" pitchFamily="18" charset="0"/>
                      </a:endParaRPr>
                    </a:p>
                  </a:txBody>
                  <a:tcPr marL="18288" marR="18288" marT="9144" marB="9144"/>
                </a:tc>
                <a:tc>
                  <a:txBody>
                    <a:bodyPr/>
                    <a:lstStyle/>
                    <a:p>
                      <a:pPr>
                        <a:lnSpc>
                          <a:spcPct val="100000"/>
                        </a:lnSpc>
                      </a:pPr>
                      <a:endParaRPr lang="en-US" sz="900" dirty="0">
                        <a:effectLst/>
                        <a:latin typeface="Times New Roman" panose="02020603050405020304" pitchFamily="18" charset="0"/>
                        <a:cs typeface="Times New Roman" panose="02020603050405020304" pitchFamily="18" charset="0"/>
                      </a:endParaRPr>
                    </a:p>
                  </a:txBody>
                  <a:tcPr marL="18288" marR="18288" marT="9144" marB="9144"/>
                </a:tc>
                <a:extLst>
                  <a:ext uri="{0D108BD9-81ED-4DB2-BD59-A6C34878D82A}">
                    <a16:rowId xmlns:a16="http://schemas.microsoft.com/office/drawing/2014/main" xmlns="" val="10028"/>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8903</TotalTime>
  <Words>3225</Words>
  <Application>Microsoft Office PowerPoint</Application>
  <PresentationFormat>On-screen Show (4:3)</PresentationFormat>
  <Paragraphs>698</Paragraphs>
  <Slides>51</Slides>
  <Notes>6</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PatientSafetyPage1</vt:lpstr>
      <vt:lpstr>PatientSafetyPage2+</vt:lpstr>
      <vt:lpstr>Best Practices in  Fall Prevention</vt:lpstr>
      <vt:lpstr>Best Practices</vt:lpstr>
      <vt:lpstr>Module 3 Goals</vt:lpstr>
      <vt:lpstr>Which Practices Should Be Used?</vt:lpstr>
      <vt:lpstr>Tailoring Practices </vt:lpstr>
      <vt:lpstr>Universal Fall PRecautions</vt:lpstr>
      <vt:lpstr>Universal Fall Precautions</vt:lpstr>
      <vt:lpstr>Universal Fall Precautions</vt:lpstr>
      <vt:lpstr>Environmental Safety at the Bedside </vt:lpstr>
      <vt:lpstr>Environmental Safety Hazard Report  </vt:lpstr>
      <vt:lpstr>Purposeful Hourly Rounding</vt:lpstr>
      <vt:lpstr>Scheduled Rounding Protocol</vt:lpstr>
      <vt:lpstr>Fall Prevention Is a 3-Step Process</vt:lpstr>
      <vt:lpstr>Fall Risk Assessment</vt:lpstr>
      <vt:lpstr>Step 1: Fall Risk Screening/Assessment</vt:lpstr>
      <vt:lpstr>Standardized Assessment Tool</vt:lpstr>
      <vt:lpstr>Key Factors To Assess for Fall Risk</vt:lpstr>
      <vt:lpstr>Key Risk Factors for Falls</vt:lpstr>
      <vt:lpstr>Key Risk Factors for Falls</vt:lpstr>
      <vt:lpstr>Role of Risk Factor Scores</vt:lpstr>
      <vt:lpstr>Fall Risk Assessment Tools</vt:lpstr>
      <vt:lpstr>Morse Fall Scale </vt:lpstr>
      <vt:lpstr>Morse Fall Scale</vt:lpstr>
      <vt:lpstr>Case Study</vt:lpstr>
      <vt:lpstr>Case Study Risk Assessment</vt:lpstr>
      <vt:lpstr>Assessment of Risk Factors in Your Hospital</vt:lpstr>
      <vt:lpstr>Care Planning</vt:lpstr>
      <vt:lpstr>Step 2: Tailored/Personalized Care Planning</vt:lpstr>
      <vt:lpstr>Fall Prevention Care Planning</vt:lpstr>
      <vt:lpstr>Practice Insight</vt:lpstr>
      <vt:lpstr>Step 3: Consistent Preventive Interventions</vt:lpstr>
      <vt:lpstr>Case Study – Engage Patient/Family</vt:lpstr>
      <vt:lpstr>Sample Care Plan </vt:lpstr>
      <vt:lpstr> Care Plan Development </vt:lpstr>
      <vt:lpstr>Hospital Fall Prevention Care Plan – Comparison With Tool 3M</vt:lpstr>
      <vt:lpstr>Document and Communicate</vt:lpstr>
      <vt:lpstr>Document and Communicate</vt:lpstr>
      <vt:lpstr>Practice Insight</vt:lpstr>
      <vt:lpstr>Post-Fall Assessment</vt:lpstr>
      <vt:lpstr>Assess and Manage Patients After a Fall</vt:lpstr>
      <vt:lpstr>Post-Fall Huddle: Essential Components</vt:lpstr>
      <vt:lpstr>Outcomes of Post-Fall Huddles</vt:lpstr>
      <vt:lpstr>Decision Tree for Types of Falls</vt:lpstr>
      <vt:lpstr>Analysis of Huddles Shows Trends </vt:lpstr>
      <vt:lpstr>Post-Fall Assessment, Clinical Review </vt:lpstr>
      <vt:lpstr>Root Cause Analysis</vt:lpstr>
      <vt:lpstr>Incorporate Best Practices</vt:lpstr>
      <vt:lpstr>Hospital Unit Fall Prevention Examples</vt:lpstr>
      <vt:lpstr>Action Plan</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Fall Prevention</dc:title>
  <dc:subject>Best Practices in Fall Prevention</dc:subject>
  <dc:creator>HHS, AHRQ</dc:creator>
  <cp:keywords>Best, Practices; Fall, Prevention; AHRQ; HHS;</cp:keywords>
  <cp:lastModifiedBy>Doreen Bonnett</cp:lastModifiedBy>
  <cp:revision>553</cp:revision>
  <cp:lastPrinted>2017-04-19T22:48:44Z</cp:lastPrinted>
  <dcterms:created xsi:type="dcterms:W3CDTF">2014-06-17T23:27:54Z</dcterms:created>
  <dcterms:modified xsi:type="dcterms:W3CDTF">2017-08-24T17:44:36Z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