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0">
  <p:sldMasterIdLst>
    <p:sldMasterId id="2147483648" r:id="rId1"/>
    <p:sldMasterId id="2147483660" r:id="rId2"/>
  </p:sldMasterIdLst>
  <p:notesMasterIdLst>
    <p:notesMasterId r:id="rId33"/>
  </p:notesMasterIdLst>
  <p:handoutMasterIdLst>
    <p:handoutMasterId r:id="rId34"/>
  </p:handoutMasterIdLst>
  <p:sldIdLst>
    <p:sldId id="256" r:id="rId3"/>
    <p:sldId id="301" r:id="rId4"/>
    <p:sldId id="259" r:id="rId5"/>
    <p:sldId id="268" r:id="rId6"/>
    <p:sldId id="278" r:id="rId7"/>
    <p:sldId id="260" r:id="rId8"/>
    <p:sldId id="280" r:id="rId9"/>
    <p:sldId id="261" r:id="rId10"/>
    <p:sldId id="262" r:id="rId11"/>
    <p:sldId id="282" r:id="rId12"/>
    <p:sldId id="264" r:id="rId13"/>
    <p:sldId id="283" r:id="rId14"/>
    <p:sldId id="284" r:id="rId15"/>
    <p:sldId id="304" r:id="rId16"/>
    <p:sldId id="265" r:id="rId17"/>
    <p:sldId id="266" r:id="rId18"/>
    <p:sldId id="286" r:id="rId19"/>
    <p:sldId id="267" r:id="rId20"/>
    <p:sldId id="287" r:id="rId21"/>
    <p:sldId id="269" r:id="rId22"/>
    <p:sldId id="288" r:id="rId23"/>
    <p:sldId id="270" r:id="rId24"/>
    <p:sldId id="297" r:id="rId25"/>
    <p:sldId id="289" r:id="rId26"/>
    <p:sldId id="274" r:id="rId27"/>
    <p:sldId id="305" r:id="rId28"/>
    <p:sldId id="294" r:id="rId29"/>
    <p:sldId id="275" r:id="rId30"/>
    <p:sldId id="299" r:id="rId31"/>
    <p:sldId id="277" r:id="rId32"/>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pel, Jean" initials="HJ" lastIdx="14" clrIdx="0">
    <p:extLst/>
  </p:cmAuthor>
  <p:cmAuthor id="2" name="Dana Conner" initials="DC" lastIdx="3" clrIdx="1"/>
  <p:cmAuthor id="3" name="Michelle" initials="M" lastIdx="0" clrIdx="2">
    <p:extLst/>
  </p:cmAuthor>
  <p:cmAuthor id="4" name="Julia Wittner" initials="JW" lastIdx="2" clrIdx="3">
    <p:extLst/>
  </p:cmAuthor>
  <p:cmAuthor id="5" name="Julia Wittner" initials="JW [2]" lastIdx="1" clrIdx="4">
    <p:extLst/>
  </p:cmAuthor>
  <p:cmAuthor id="6" name="Julia Wittner" initials="JW [3]" lastIdx="1" clrIdx="5">
    <p:extLst/>
  </p:cmAuthor>
  <p:cmAuthor id="7" name="Julia Wittner" initials="JW [4]" lastIdx="1" clrIdx="6">
    <p:extLst/>
  </p:cmAuthor>
  <p:cmAuthor id="8" name="Julia Wittner" initials="JW [5]" lastIdx="1" clrIdx="7">
    <p:extLst/>
  </p:cmAuthor>
  <p:cmAuthor id="9" name="Julia Wittner" initials="JW [6]" lastIdx="1" clrIdx="8">
    <p:extLst/>
  </p:cmAuthor>
  <p:cmAuthor id="10" name="Julia Wittner" initials="JW [7]" lastIdx="1" clrIdx="9">
    <p:extLst/>
  </p:cmAuthor>
  <p:cmAuthor id="11" name="Julia Wittner" initials="JW [8]" lastIdx="1" clrIdx="10">
    <p:extLst/>
  </p:cmAuthor>
  <p:cmAuthor id="12" name="Julia Wittner" initials="JW [9]" lastIdx="1" clrIdx="11">
    <p:extLst/>
  </p:cmAuthor>
  <p:cmAuthor id="13" name="Julia Wittner" initials="JW [10]" lastIdx="1" clrIdx="12">
    <p:extLst/>
  </p:cmAuthor>
  <p:cmAuthor id="14" name="Julia Wittner" initials="JW [11]" lastIdx="1" clrIdx="13">
    <p:extLst/>
  </p:cmAuthor>
  <p:cmAuthor id="15" name="Julia Wittner" initials="JW [12]" lastIdx="1" clrIdx="14">
    <p:extLst/>
  </p:cmAuthor>
  <p:cmAuthor id="16" name="Julia Wittner" initials="JW [13]" lastIdx="1" clrIdx="15">
    <p:extLst/>
  </p:cmAuthor>
  <p:cmAuthor id="17" name="Julia Wittner" initials="JW [14]" lastIdx="1" clrIdx="16">
    <p:extLst/>
  </p:cmAuthor>
  <p:cmAuthor id="18" name="Julia Wittner" initials="JW [15]" lastIdx="1" clrIdx="17">
    <p:extLst/>
  </p:cmAuthor>
  <p:cmAuthor id="19" name="Julia Wittner" initials="JW [16]" lastIdx="1" clrIdx="18">
    <p:extLst/>
  </p:cmAuthor>
  <p:cmAuthor id="20" name="Julia Wittner" initials="JW [17]" lastIdx="1" clrIdx="19">
    <p:extLst/>
  </p:cmAuthor>
  <p:cmAuthor id="21" name="Julia Wittner" initials="JW [18]" lastIdx="1" clrIdx="20">
    <p:extLst/>
  </p:cmAuthor>
  <p:cmAuthor id="22" name="Julia Wittner" initials="JW [19]" lastIdx="1" clrIdx="21">
    <p:extLst/>
  </p:cmAuthor>
  <p:cmAuthor id="23" name="Doreen Bonnett" initials="DMB" lastIdx="9" clrIdx="2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87" autoAdjust="0"/>
    <p:restoredTop sz="94438" autoAdjust="0"/>
  </p:normalViewPr>
  <p:slideViewPr>
    <p:cSldViewPr>
      <p:cViewPr varScale="1">
        <p:scale>
          <a:sx n="90" d="100"/>
          <a:sy n="90" d="100"/>
        </p:scale>
        <p:origin x="-102" y="-426"/>
      </p:cViewPr>
      <p:guideLst>
        <p:guide orient="horz" pos="2160"/>
        <p:guide pos="2880"/>
      </p:guideLst>
    </p:cSldViewPr>
  </p:slideViewPr>
  <p:outlineViewPr>
    <p:cViewPr>
      <p:scale>
        <a:sx n="33" d="100"/>
        <a:sy n="33" d="100"/>
      </p:scale>
      <p:origin x="0" y="14962"/>
    </p:cViewPr>
  </p:outlineViewPr>
  <p:notesTextViewPr>
    <p:cViewPr>
      <p:scale>
        <a:sx n="1" d="1"/>
        <a:sy n="1" d="1"/>
      </p:scale>
      <p:origin x="0" y="0"/>
    </p:cViewPr>
  </p:notesTextViewPr>
  <p:sorterViewPr>
    <p:cViewPr>
      <p:scale>
        <a:sx n="100" d="100"/>
        <a:sy n="100" d="100"/>
      </p:scale>
      <p:origin x="0" y="982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D19C10-398A-49FF-A415-3BBF9988130A}" type="datetimeFigureOut">
              <a:rPr lang="en-US" smtClean="0"/>
              <a:pPr/>
              <a:t>8/24/2017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8943E4-F1DF-4526-B091-868971FF53B0}" type="slidenum">
              <a:rPr lang="en-US" smtClean="0"/>
              <a:pPr/>
              <a:t>‹#›</a:t>
            </a:fld>
            <a:endParaRPr lang="en-US"/>
          </a:p>
        </p:txBody>
      </p:sp>
    </p:spTree>
    <p:extLst>
      <p:ext uri="{BB962C8B-B14F-4D97-AF65-F5344CB8AC3E}">
        <p14:creationId xmlns:p14="http://schemas.microsoft.com/office/powerpoint/2010/main" val="763217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7C0783-FB2B-4CF5-B4C6-7AFCD34084FF}" type="datetimeFigureOut">
              <a:rPr lang="en-US" smtClean="0"/>
              <a:pPr/>
              <a:t>8/24/2017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64D0D4-E668-4CD7-99E6-9489F7B94B8D}" type="slidenum">
              <a:rPr lang="en-US" smtClean="0"/>
              <a:pPr/>
              <a:t>‹#›</a:t>
            </a:fld>
            <a:endParaRPr lang="en-US"/>
          </a:p>
        </p:txBody>
      </p:sp>
    </p:spTree>
    <p:extLst>
      <p:ext uri="{BB962C8B-B14F-4D97-AF65-F5344CB8AC3E}">
        <p14:creationId xmlns:p14="http://schemas.microsoft.com/office/powerpoint/2010/main" val="3231452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4D0D4-E668-4CD7-99E6-9489F7B94B8D}" type="slidenum">
              <a:rPr lang="en-US" smtClean="0"/>
              <a:pPr/>
              <a:t>11</a:t>
            </a:fld>
            <a:endParaRPr lang="en-US"/>
          </a:p>
        </p:txBody>
      </p:sp>
    </p:spTree>
    <p:extLst>
      <p:ext uri="{BB962C8B-B14F-4D97-AF65-F5344CB8AC3E}">
        <p14:creationId xmlns:p14="http://schemas.microsoft.com/office/powerpoint/2010/main" val="2835275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descr="AHRQ: Agency for Healthcare Research and Quality&#10;Advancing Excellence in Health Care&#10;www.ahrq.gov&#10;"/>
          <p:cNvSpPr>
            <a:spLocks noGrp="1"/>
          </p:cNvSpPr>
          <p:nvPr>
            <p:ph type="dt" sz="half" idx="10"/>
          </p:nvPr>
        </p:nvSpPr>
        <p:spPr/>
        <p:txBody>
          <a:bodyPr/>
          <a:lstStyle/>
          <a:p>
            <a:fld id="{9DD968AE-E6E2-453E-B9A8-1E203DDA5792}" type="datetime1">
              <a:rPr lang="en-US" smtClean="0"/>
              <a:pPr/>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693660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C74C48-25E7-48E8-876E-28B101F01FF3}" type="datetime1">
              <a:rPr lang="en-US" smtClean="0"/>
              <a:pPr/>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780143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52600"/>
            <a:ext cx="2057400" cy="43735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752600"/>
            <a:ext cx="6019800" cy="43735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EFC4E5F-BCA7-42D7-895C-C5DD97278FDA}" type="datetime1">
              <a:rPr lang="en-US" smtClean="0"/>
              <a:pPr/>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470396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83956CCA-D50B-48C1-A627-649BDF9BAA84}" type="datetime1">
              <a:rPr lang="en-US" smtClean="0"/>
              <a:pPr/>
              <a:t>8/24/2017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3024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1371600"/>
            <a:ext cx="8229600" cy="4754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27FEC2-FB10-4D1C-A20D-8463D3F24201}" type="datetime1">
              <a:rPr lang="en-US" smtClean="0"/>
              <a:pPr/>
              <a:t>8/24/2017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8673078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C9E8668-9B55-4C34-8727-1DC9937C8781}" type="datetime1">
              <a:rPr lang="en-US" smtClean="0"/>
              <a:pPr/>
              <a:t>8/24/2017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52406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CF54BD-48F1-41D1-9AA6-82E6C8DF670C}" type="datetime1">
              <a:rPr lang="en-US" smtClean="0"/>
              <a:pPr/>
              <a:t>8/24/2017</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44609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43000"/>
            <a:ext cx="4041775" cy="1031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4015B7-EE41-4F8D-8F05-107497F2F3EF}" type="datetime1">
              <a:rPr lang="en-US" smtClean="0"/>
              <a:pPr/>
              <a:t>8/24/2017</a:t>
            </a:fld>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73343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CA3C2F-4F65-4C7A-92A5-C9CDFF920B8D}" type="datetime1">
              <a:rPr lang="en-US" smtClean="0"/>
              <a:pPr/>
              <a:t>8/24/2017</a:t>
            </a:fld>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39990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A9F0BE-52B9-465D-B6D6-C9F064A8008F}" type="datetime1">
              <a:rPr lang="en-US" smtClean="0"/>
              <a:pPr/>
              <a:t>8/24/2017</a:t>
            </a:fld>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94849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413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914400"/>
            <a:ext cx="51117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914400"/>
            <a:ext cx="3008313" cy="5211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14B2EA1F-41B0-48B3-8651-BFD796612527}" type="datetime1">
              <a:rPr lang="en-US" smtClean="0"/>
              <a:pPr/>
              <a:t>8/24/2017</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7036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14A2ED-DC67-4C54-B3A4-C783E74A519B}" type="datetime1">
              <a:rPr lang="en-US" smtClean="0"/>
              <a:pPr/>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1683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4399"/>
            <a:ext cx="54864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31F792-CE7A-4906-8C25-DA97B9429941}" type="datetime1">
              <a:rPr lang="en-US" smtClean="0"/>
              <a:pPr/>
              <a:t>8/24/2017</a:t>
            </a:fld>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315901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D2E30E-36C9-437F-92C1-87E1A72BE6B1}" type="datetime1">
              <a:rPr lang="en-US" smtClean="0"/>
              <a:pPr/>
              <a:t>8/24/2017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6268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211763"/>
          </a:xfrm>
        </p:spPr>
        <p:txBody>
          <a:bodyPr vert="eaVert"/>
          <a:lstStyle>
            <a:lvl1pPr>
              <a:defRPr>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914400"/>
            <a:ext cx="6019800" cy="52117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91B9B38-F834-44D4-9403-3E0A800A29E3}" type="datetime1">
              <a:rPr lang="en-US" smtClean="0"/>
              <a:pPr/>
              <a:t>8/24/2017</a:t>
            </a:fld>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51490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F4EC321-EA5C-42B0-B6A8-5FF6518EFD36}" type="datetime1">
              <a:rPr lang="en-US" smtClean="0"/>
              <a:pPr/>
              <a:t>8/24/2017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3178396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8800"/>
            <a:ext cx="4038600" cy="4297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8E12982-D751-47DA-8604-1563C965801C}" type="datetime1">
              <a:rPr lang="en-US" smtClean="0"/>
              <a:pPr/>
              <a:t>8/24/2017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167522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28800"/>
            <a:ext cx="4040188" cy="5984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8200" y="1828800"/>
            <a:ext cx="4041775" cy="6096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0F3FB72B-9346-4EB1-BFE1-746578C235BF}" type="datetime1">
              <a:rPr lang="en-US" smtClean="0"/>
              <a:pPr/>
              <a:t>8/24/2017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98326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64B284-268F-4A25-A8CC-A83C68EB65F7}" type="datetime1">
              <a:rPr lang="en-US" smtClean="0"/>
              <a:pPr/>
              <a:t>8/24/2017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33592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4CC42-EE1A-4FFA-9A5E-A396C5A10B9B}" type="datetime1">
              <a:rPr lang="en-US" smtClean="0"/>
              <a:pPr/>
              <a:t>8/24/2017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470857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5557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828800"/>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C6C06B7-5029-4C78-8CB5-63F151A3AA1C}" type="datetime1">
              <a:rPr lang="en-US" smtClean="0"/>
              <a:pPr/>
              <a:t>8/24/2017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121883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828800"/>
            <a:ext cx="5486400" cy="2974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0851D2-B64A-4FC0-9BBA-FD3A1E96ED11}" type="datetime1">
              <a:rPr lang="en-US" smtClean="0"/>
              <a:pPr/>
              <a:t>8/24/2017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418666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val="0"/>
              </a:ext>
            </a:extLst>
          </a:blip>
          <a:srcRect t="88000"/>
          <a:stretch/>
        </p:blipFill>
        <p:spPr>
          <a:xfrm>
            <a:off x="0" y="6022847"/>
            <a:ext cx="9144000" cy="847898"/>
          </a:xfrm>
          <a:prstGeom prst="rect">
            <a:avLst/>
          </a:prstGeom>
        </p:spPr>
      </p:pic>
      <p:pic>
        <p:nvPicPr>
          <p:cNvPr id="7" name="Picture 6"/>
          <p:cNvPicPr>
            <a:picLocks noChangeAspect="1"/>
          </p:cNvPicPr>
          <p:nvPr userDrawn="1"/>
        </p:nvPicPr>
        <p:blipFill rotWithShape="1">
          <a:blip r:embed="rId13" cstate="print">
            <a:extLst>
              <a:ext uri="{28A0092B-C50C-407E-A947-70E740481C1C}">
                <a14:useLocalDpi xmlns:a14="http://schemas.microsoft.com/office/drawing/2010/main" val="0"/>
              </a:ext>
            </a:extLst>
          </a:blip>
          <a:srcRect b="74635"/>
          <a:stretch/>
        </p:blipFill>
        <p:spPr>
          <a:xfrm>
            <a:off x="0" y="0"/>
            <a:ext cx="9144000" cy="179222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792224"/>
            <a:ext cx="8229600" cy="423062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800">
                <a:solidFill>
                  <a:schemeClr val="tx1">
                    <a:tint val="75000"/>
                  </a:schemeClr>
                </a:solidFill>
                <a:latin typeface="Times New Roman" panose="02020603050405020304" pitchFamily="18" charset="0"/>
                <a:cs typeface="Times New Roman" panose="02020603050405020304" pitchFamily="18" charset="0"/>
              </a:defRPr>
            </a:lvl1pPr>
          </a:lstStyle>
          <a:p>
            <a:fld id="{96582557-4A49-4D2D-B7D7-44BFA3425FA1}" type="datetime1">
              <a:rPr lang="en-US" smtClean="0"/>
              <a:pPr/>
              <a:t>8/24/2017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cs typeface="Times New Roman" panose="02020603050405020304" pitchFamily="18" charset="0"/>
              </a:defRPr>
            </a:lvl1pPr>
          </a:lstStyle>
          <a:p>
            <a:fld id="{13CF9079-E7DC-4828-A4CC-563045F9E8C6}" type="slidenum">
              <a:rPr lang="en-US" smtClean="0"/>
              <a:pPr/>
              <a:t>‹#›</a:t>
            </a:fld>
            <a:endParaRPr lang="en-US" dirty="0"/>
          </a:p>
        </p:txBody>
      </p:sp>
    </p:spTree>
    <p:extLst>
      <p:ext uri="{BB962C8B-B14F-4D97-AF65-F5344CB8AC3E}">
        <p14:creationId xmlns:p14="http://schemas.microsoft.com/office/powerpoint/2010/main" val="22517844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13" cstate="print">
            <a:extLst>
              <a:ext uri="{28A0092B-C50C-407E-A947-70E740481C1C}">
                <a14:useLocalDpi xmlns:a14="http://schemas.microsoft.com/office/drawing/2010/main" val="0"/>
              </a:ext>
            </a:extLst>
          </a:blip>
          <a:srcRect l="50000" t="94150"/>
          <a:stretch/>
        </p:blipFill>
        <p:spPr>
          <a:xfrm>
            <a:off x="6492240" y="6456784"/>
            <a:ext cx="2651760" cy="401774"/>
          </a:xfrm>
          <a:prstGeom prst="rect">
            <a:avLst/>
          </a:prstGeom>
        </p:spPr>
      </p:pic>
      <p:pic>
        <p:nvPicPr>
          <p:cNvPr id="7" name="Picture 6"/>
          <p:cNvPicPr>
            <a:picLocks noChangeAspect="1"/>
          </p:cNvPicPr>
          <p:nvPr userDrawn="1"/>
        </p:nvPicPr>
        <p:blipFill rotWithShape="1">
          <a:blip r:embed="rId14" cstate="print">
            <a:extLst>
              <a:ext uri="{28A0092B-C50C-407E-A947-70E740481C1C}">
                <a14:useLocalDpi xmlns:a14="http://schemas.microsoft.com/office/drawing/2010/main" val="0"/>
              </a:ext>
            </a:extLst>
          </a:blip>
          <a:srcRect b="87415"/>
          <a:stretch/>
        </p:blipFill>
        <p:spPr>
          <a:xfrm>
            <a:off x="0" y="-1"/>
            <a:ext cx="9144000" cy="889232"/>
          </a:xfrm>
          <a:prstGeom prst="rect">
            <a:avLst/>
          </a:prstGeom>
        </p:spPr>
      </p:pic>
      <p:sp>
        <p:nvSpPr>
          <p:cNvPr id="2" name="Title Placeholder 1"/>
          <p:cNvSpPr>
            <a:spLocks noGrp="1"/>
          </p:cNvSpPr>
          <p:nvPr>
            <p:ph type="title"/>
          </p:nvPr>
        </p:nvSpPr>
        <p:spPr>
          <a:xfrm>
            <a:off x="457200" y="0"/>
            <a:ext cx="8229600" cy="8892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cs typeface="Times New Roman" panose="02020603050405020304" pitchFamily="18" charset="0"/>
              </a:defRPr>
            </a:lvl1pPr>
          </a:lstStyle>
          <a:p>
            <a:fld id="{FFD2FC24-9B74-47B7-8EB8-89497E4C1B28}" type="datetime1">
              <a:rPr lang="en-US" smtClean="0"/>
              <a:pPr/>
              <a:t>8/24/2017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cs typeface="Times New Roman" panose="02020603050405020304" pitchFamily="18" charset="0"/>
              </a:defRPr>
            </a:lvl1pPr>
          </a:lstStyle>
          <a:p>
            <a:endParaRPr lang="en-US" dirty="0"/>
          </a:p>
        </p:txBody>
      </p:sp>
      <p:sp>
        <p:nvSpPr>
          <p:cNvPr id="10" name="Slide Number Placeholder 5"/>
          <p:cNvSpPr txBox="1">
            <a:spLocks/>
          </p:cNvSpPr>
          <p:nvPr userDrawn="1"/>
        </p:nvSpPr>
        <p:spPr>
          <a:xfrm>
            <a:off x="6746941" y="64567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5894D6-8D97-4F5F-8FE9-35CAB6BDE8B4}" type="slidenum">
              <a:rPr lang="en-US" smtClean="0"/>
              <a:pPr/>
              <a:t>‹#›</a:t>
            </a:fld>
            <a:endParaRPr lang="en-US" dirty="0"/>
          </a:p>
        </p:txBody>
      </p:sp>
    </p:spTree>
    <p:extLst>
      <p:ext uri="{BB962C8B-B14F-4D97-AF65-F5344CB8AC3E}">
        <p14:creationId xmlns:p14="http://schemas.microsoft.com/office/powerpoint/2010/main" val="3558198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b="1" kern="120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Layout" Target="../slideLayouts/slideLayout1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How To Implement the </a:t>
            </a:r>
            <a:br>
              <a:rPr lang="en-US" dirty="0"/>
            </a:br>
            <a:r>
              <a:rPr lang="en-US" dirty="0"/>
              <a:t>Fall Prevention Program in Your Organization</a:t>
            </a:r>
          </a:p>
        </p:txBody>
      </p:sp>
      <p:sp>
        <p:nvSpPr>
          <p:cNvPr id="3" name="Subtitle 2"/>
          <p:cNvSpPr>
            <a:spLocks noGrp="1"/>
          </p:cNvSpPr>
          <p:nvPr>
            <p:ph type="subTitle" idx="1"/>
          </p:nvPr>
        </p:nvSpPr>
        <p:spPr/>
        <p:txBody>
          <a:bodyPr/>
          <a:lstStyle/>
          <a:p>
            <a:r>
              <a:rPr lang="en-US" dirty="0">
                <a:solidFill>
                  <a:srgbClr val="C00000"/>
                </a:solidFill>
              </a:rPr>
              <a:t>ADD Hospital Name Here</a:t>
            </a:r>
          </a:p>
          <a:p>
            <a:r>
              <a:rPr lang="en-US" dirty="0"/>
              <a:t>Module 4</a:t>
            </a:r>
          </a:p>
        </p:txBody>
      </p:sp>
    </p:spTree>
    <p:extLst>
      <p:ext uri="{BB962C8B-B14F-4D97-AF65-F5344CB8AC3E}">
        <p14:creationId xmlns:p14="http://schemas.microsoft.com/office/powerpoint/2010/main" val="2662075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Roles</a:t>
            </a:r>
          </a:p>
        </p:txBody>
      </p:sp>
      <p:sp>
        <p:nvSpPr>
          <p:cNvPr id="3" name="Content Placeholder 2"/>
          <p:cNvSpPr>
            <a:spLocks noGrp="1"/>
          </p:cNvSpPr>
          <p:nvPr>
            <p:ph idx="1"/>
          </p:nvPr>
        </p:nvSpPr>
        <p:spPr>
          <a:xfrm>
            <a:off x="457200" y="1005840"/>
            <a:ext cx="8229600" cy="4754563"/>
          </a:xfrm>
        </p:spPr>
        <p:txBody>
          <a:bodyPr/>
          <a:lstStyle/>
          <a:p>
            <a:pPr marL="0" indent="0">
              <a:buNone/>
            </a:pPr>
            <a:r>
              <a:rPr lang="en-US" sz="2800" dirty="0"/>
              <a:t>Examples of how responsibilities may be </a:t>
            </a:r>
            <a:r>
              <a:rPr lang="en-US" sz="2800" dirty="0" smtClean="0"/>
              <a:t>assigned</a:t>
            </a:r>
            <a:endParaRPr lang="en-US" sz="2800" dirty="0"/>
          </a:p>
        </p:txBody>
      </p:sp>
      <p:pic>
        <p:nvPicPr>
          <p:cNvPr id="7" name="Picture 8" descr="Magnifying glass in front of open book"/>
          <p:cNvPicPr>
            <a:picLocks noChangeAspect="1"/>
          </p:cNvPicPr>
          <p:nvPr/>
        </p:nvPicPr>
        <p:blipFill>
          <a:blip r:embed="rId2" cstate="print"/>
          <a:srcRect/>
          <a:stretch>
            <a:fillRect/>
          </a:stretch>
        </p:blipFill>
        <p:spPr bwMode="auto">
          <a:xfrm>
            <a:off x="381000" y="4800600"/>
            <a:ext cx="533400" cy="466725"/>
          </a:xfrm>
          <a:prstGeom prst="rect">
            <a:avLst/>
          </a:prstGeom>
          <a:noFill/>
          <a:ln w="9525">
            <a:noFill/>
            <a:miter lim="800000"/>
            <a:headEnd/>
            <a:tailEnd/>
          </a:ln>
        </p:spPr>
      </p:pic>
      <p:sp>
        <p:nvSpPr>
          <p:cNvPr id="8" name="TextBox 7"/>
          <p:cNvSpPr txBox="1"/>
          <p:nvPr/>
        </p:nvSpPr>
        <p:spPr>
          <a:xfrm>
            <a:off x="190500" y="5369859"/>
            <a:ext cx="914400" cy="369332"/>
          </a:xfrm>
          <a:prstGeom prst="rect">
            <a:avLst/>
          </a:prstGeom>
          <a:solidFill>
            <a:schemeClr val="tx2">
              <a:lumMod val="20000"/>
              <a:lumOff val="80000"/>
            </a:schemeClr>
          </a:solidFill>
          <a:ln>
            <a:solidFill>
              <a:schemeClr val="accent1"/>
            </a:solidFill>
          </a:ln>
        </p:spPr>
        <p:txBody>
          <a:bodyPr wrap="square" rtlCol="0">
            <a:spAutoFit/>
          </a:bodyPr>
          <a:lstStyle/>
          <a:p>
            <a:r>
              <a:rPr lang="en-US" dirty="0"/>
              <a:t>Tool 4B</a:t>
            </a:r>
          </a:p>
        </p:txBody>
      </p:sp>
      <p:pic>
        <p:nvPicPr>
          <p:cNvPr id="6146" name="Picture 2" descr="Tool 4B, page 1"/>
          <p:cNvPicPr>
            <a:picLocks noChangeAspect="1" noChangeArrowheads="1"/>
          </p:cNvPicPr>
          <p:nvPr/>
        </p:nvPicPr>
        <p:blipFill>
          <a:blip r:embed="rId3" cstate="print">
            <a:extLst>
              <a:ext uri="{28A0092B-C50C-407E-A947-70E740481C1C}">
                <a14:useLocalDpi xmlns:a14="http://schemas.microsoft.com/office/drawing/2010/main" val="0"/>
              </a:ext>
            </a:extLst>
          </a:blip>
          <a:srcRect l="8136" t="7722" r="8136" b="10811"/>
          <a:stretch>
            <a:fillRect/>
          </a:stretch>
        </p:blipFill>
        <p:spPr bwMode="auto">
          <a:xfrm>
            <a:off x="1317812" y="1645920"/>
            <a:ext cx="3651395" cy="4678659"/>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descr="Tool 4B, page 2"/>
          <p:cNvPicPr>
            <a:picLocks noChangeAspect="1" noChangeArrowheads="1"/>
          </p:cNvPicPr>
          <p:nvPr/>
        </p:nvPicPr>
        <p:blipFill>
          <a:blip r:embed="rId4" cstate="print">
            <a:extLst>
              <a:ext uri="{28A0092B-C50C-407E-A947-70E740481C1C}">
                <a14:useLocalDpi xmlns:a14="http://schemas.microsoft.com/office/drawing/2010/main" val="0"/>
              </a:ext>
            </a:extLst>
          </a:blip>
          <a:srcRect l="8027" t="7614" r="8027" b="15228"/>
          <a:stretch>
            <a:fillRect/>
          </a:stretch>
        </p:blipFill>
        <p:spPr bwMode="auto">
          <a:xfrm>
            <a:off x="5062949" y="1645920"/>
            <a:ext cx="3862892" cy="4678659"/>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7181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Team</a:t>
            </a:r>
          </a:p>
        </p:txBody>
      </p:sp>
      <p:sp>
        <p:nvSpPr>
          <p:cNvPr id="3" name="Content Placeholder 2"/>
          <p:cNvSpPr>
            <a:spLocks noGrp="1"/>
          </p:cNvSpPr>
          <p:nvPr>
            <p:ph idx="1"/>
          </p:nvPr>
        </p:nvSpPr>
        <p:spPr>
          <a:xfrm>
            <a:off x="457200" y="1219200"/>
            <a:ext cx="8229600" cy="5486400"/>
          </a:xfrm>
        </p:spPr>
        <p:txBody>
          <a:bodyPr>
            <a:normAutofit/>
          </a:bodyPr>
          <a:lstStyle/>
          <a:p>
            <a:pPr marL="0" indent="0">
              <a:buNone/>
            </a:pPr>
            <a:r>
              <a:rPr lang="en-US" dirty="0"/>
              <a:t>A Unit Team comprises staff members who provide daily direct patient care by:</a:t>
            </a:r>
          </a:p>
          <a:p>
            <a:pPr lvl="1">
              <a:buFont typeface="Arial" panose="020B0604020202020204" pitchFamily="34" charset="0"/>
              <a:buChar char="•"/>
            </a:pPr>
            <a:r>
              <a:rPr lang="en-US" dirty="0"/>
              <a:t>Conducting fall risk </a:t>
            </a:r>
            <a:br>
              <a:rPr lang="en-US" dirty="0"/>
            </a:br>
            <a:r>
              <a:rPr lang="en-US" dirty="0"/>
              <a:t>assessments.</a:t>
            </a:r>
          </a:p>
          <a:p>
            <a:pPr lvl="1">
              <a:buFont typeface="Arial" panose="020B0604020202020204" pitchFamily="34" charset="0"/>
              <a:buChar char="•"/>
            </a:pPr>
            <a:r>
              <a:rPr lang="en-US" dirty="0"/>
              <a:t>Planning care for fall </a:t>
            </a:r>
            <a:br>
              <a:rPr lang="en-US" dirty="0"/>
            </a:br>
            <a:r>
              <a:rPr lang="en-US" dirty="0"/>
              <a:t>prevention.</a:t>
            </a:r>
            <a:endParaRPr lang="en-US" sz="2000" dirty="0"/>
          </a:p>
          <a:p>
            <a:pPr lvl="1">
              <a:buFont typeface="Arial" panose="020B0604020202020204" pitchFamily="34" charset="0"/>
              <a:buChar char="•"/>
            </a:pPr>
            <a:r>
              <a:rPr lang="en-US" dirty="0"/>
              <a:t>Ensuring care is </a:t>
            </a:r>
            <a:br>
              <a:rPr lang="en-US" dirty="0"/>
            </a:br>
            <a:r>
              <a:rPr lang="en-US" dirty="0"/>
              <a:t>performed and </a:t>
            </a:r>
            <a:br>
              <a:rPr lang="en-US" dirty="0"/>
            </a:br>
            <a:r>
              <a:rPr lang="en-US" dirty="0"/>
              <a:t>documented</a:t>
            </a:r>
            <a:r>
              <a:rPr lang="en-US" dirty="0" smtClean="0"/>
              <a:t>.</a:t>
            </a:r>
            <a:endParaRPr lang="en-US" sz="2000" dirty="0"/>
          </a:p>
        </p:txBody>
      </p:sp>
      <p:pic>
        <p:nvPicPr>
          <p:cNvPr id="11266" name="Picture 2" descr="Medical providers at patient’s bedsid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48200" y="2590800"/>
            <a:ext cx="4073129" cy="27154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Team</a:t>
            </a:r>
          </a:p>
        </p:txBody>
      </p:sp>
      <p:sp>
        <p:nvSpPr>
          <p:cNvPr id="3" name="Content Placeholder 2"/>
          <p:cNvSpPr>
            <a:spLocks noGrp="1"/>
          </p:cNvSpPr>
          <p:nvPr>
            <p:ph sz="half" idx="1"/>
          </p:nvPr>
        </p:nvSpPr>
        <p:spPr>
          <a:xfrm>
            <a:off x="457200" y="1371600"/>
            <a:ext cx="4495800" cy="4648200"/>
          </a:xfrm>
        </p:spPr>
        <p:txBody>
          <a:bodyPr>
            <a:normAutofit lnSpcReduction="10000"/>
          </a:bodyPr>
          <a:lstStyle/>
          <a:p>
            <a:pPr>
              <a:spcBef>
                <a:spcPts val="0"/>
              </a:spcBef>
            </a:pPr>
            <a:r>
              <a:rPr lang="en-US" dirty="0"/>
              <a:t>A Unit Team is composed of those who provide daily direct care: </a:t>
            </a:r>
          </a:p>
          <a:p>
            <a:pPr lvl="1">
              <a:spcBef>
                <a:spcPts val="0"/>
              </a:spcBef>
            </a:pPr>
            <a:r>
              <a:rPr lang="en-US" dirty="0"/>
              <a:t>Nurse</a:t>
            </a:r>
          </a:p>
          <a:p>
            <a:pPr lvl="1">
              <a:spcBef>
                <a:spcPts val="0"/>
              </a:spcBef>
            </a:pPr>
            <a:r>
              <a:rPr lang="en-US" dirty="0"/>
              <a:t>Nurse assistant</a:t>
            </a:r>
          </a:p>
          <a:p>
            <a:pPr lvl="1">
              <a:spcBef>
                <a:spcPts val="0"/>
              </a:spcBef>
            </a:pPr>
            <a:r>
              <a:rPr lang="en-US" dirty="0"/>
              <a:t>Treating medical provider</a:t>
            </a:r>
          </a:p>
          <a:p>
            <a:pPr lvl="1">
              <a:spcBef>
                <a:spcPts val="0"/>
              </a:spcBef>
            </a:pPr>
            <a:r>
              <a:rPr lang="en-US" dirty="0"/>
              <a:t>Pharmacist </a:t>
            </a:r>
          </a:p>
          <a:p>
            <a:pPr lvl="1">
              <a:spcBef>
                <a:spcPts val="0"/>
              </a:spcBef>
            </a:pPr>
            <a:r>
              <a:rPr lang="en-US" dirty="0"/>
              <a:t>Physical or occupational </a:t>
            </a:r>
            <a:br>
              <a:rPr lang="en-US" dirty="0"/>
            </a:br>
            <a:r>
              <a:rPr lang="en-US" dirty="0"/>
              <a:t>therapist</a:t>
            </a:r>
          </a:p>
          <a:p>
            <a:pPr lvl="1">
              <a:spcBef>
                <a:spcPts val="0"/>
              </a:spcBef>
            </a:pPr>
            <a:r>
              <a:rPr lang="en-US" dirty="0"/>
              <a:t>Other staff assigned to the unit on a regular basis</a:t>
            </a:r>
          </a:p>
          <a:p>
            <a:pPr lvl="1">
              <a:spcBef>
                <a:spcPts val="0"/>
              </a:spcBef>
            </a:pPr>
            <a:r>
              <a:rPr lang="en-US" dirty="0"/>
              <a:t>Patient and family</a:t>
            </a:r>
          </a:p>
        </p:txBody>
      </p:sp>
      <p:grpSp>
        <p:nvGrpSpPr>
          <p:cNvPr id="5" name="Group 4" descr="Medical providers holding meeting&#10;Medical provider next to patient with mobility device&#10;Medical provider and family member at patient’s bedside &#10;Medical provider writing&#10;Medical provider holding tablet&#10;"/>
          <p:cNvGrpSpPr/>
          <p:nvPr/>
        </p:nvGrpSpPr>
        <p:grpSpPr>
          <a:xfrm>
            <a:off x="5303520" y="1371601"/>
            <a:ext cx="3392424" cy="4194651"/>
            <a:chOff x="5303520" y="1371601"/>
            <a:chExt cx="3392424" cy="4194651"/>
          </a:xfrm>
        </p:grpSpPr>
        <p:pic>
          <p:nvPicPr>
            <p:cNvPr id="15363" name="Picture 3" descr="Medical providers holding meeti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303520" y="1389529"/>
              <a:ext cx="2051395" cy="13675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6" descr="Medical provider next to patient with mobility devic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241809" y="1371601"/>
              <a:ext cx="1453896" cy="21870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descr="Medical provider writi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303520" y="4024911"/>
              <a:ext cx="2070385" cy="15413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2" name="Picture 2" descr="Medical provider and family member at patient’s bedside "/>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303520" y="2737722"/>
              <a:ext cx="2066495" cy="13777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descr="Medical provider holding tablet"/>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flipH="1">
              <a:off x="7360920" y="3546961"/>
              <a:ext cx="1335024" cy="20025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 name="Picture 8" descr="Magnifying glass in front of open book"/>
          <p:cNvPicPr>
            <a:picLocks noChangeAspect="1"/>
          </p:cNvPicPr>
          <p:nvPr/>
        </p:nvPicPr>
        <p:blipFill>
          <a:blip r:embed="rId7" cstate="print"/>
          <a:srcRect/>
          <a:stretch>
            <a:fillRect/>
          </a:stretch>
        </p:blipFill>
        <p:spPr bwMode="auto">
          <a:xfrm>
            <a:off x="609600" y="6094343"/>
            <a:ext cx="533400" cy="466725"/>
          </a:xfrm>
          <a:prstGeom prst="rect">
            <a:avLst/>
          </a:prstGeom>
          <a:noFill/>
          <a:ln w="9525">
            <a:noFill/>
            <a:miter lim="800000"/>
            <a:headEnd/>
            <a:tailEnd/>
          </a:ln>
        </p:spPr>
      </p:pic>
      <p:sp>
        <p:nvSpPr>
          <p:cNvPr id="11" name="TextBox 10"/>
          <p:cNvSpPr txBox="1"/>
          <p:nvPr/>
        </p:nvSpPr>
        <p:spPr>
          <a:xfrm>
            <a:off x="1295400" y="6099403"/>
            <a:ext cx="1295400" cy="461665"/>
          </a:xfrm>
          <a:prstGeom prst="rect">
            <a:avLst/>
          </a:prstGeom>
          <a:solidFill>
            <a:schemeClr val="tx2">
              <a:lumMod val="20000"/>
              <a:lumOff val="80000"/>
            </a:schemeClr>
          </a:solidFill>
          <a:ln>
            <a:solidFill>
              <a:schemeClr val="accent1"/>
            </a:solidFill>
          </a:ln>
        </p:spPr>
        <p:txBody>
          <a:bodyPr wrap="square" rtlCol="0">
            <a:spAutoFit/>
          </a:bodyPr>
          <a:lstStyle/>
          <a:p>
            <a:r>
              <a:rPr lang="en-US" sz="2400" dirty="0"/>
              <a:t>Page 55</a:t>
            </a:r>
          </a:p>
        </p:txBody>
      </p:sp>
    </p:spTree>
    <p:extLst>
      <p:ext uri="{BB962C8B-B14F-4D97-AF65-F5344CB8AC3E}">
        <p14:creationId xmlns:p14="http://schemas.microsoft.com/office/powerpoint/2010/main" val="28450664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Turnover</a:t>
            </a:r>
          </a:p>
        </p:txBody>
      </p:sp>
      <p:sp>
        <p:nvSpPr>
          <p:cNvPr id="3" name="Content Placeholder 2"/>
          <p:cNvSpPr>
            <a:spLocks noGrp="1"/>
          </p:cNvSpPr>
          <p:nvPr>
            <p:ph idx="1"/>
          </p:nvPr>
        </p:nvSpPr>
        <p:spPr>
          <a:xfrm>
            <a:off x="457200" y="1299076"/>
            <a:ext cx="8229600" cy="4827087"/>
          </a:xfrm>
        </p:spPr>
        <p:txBody>
          <a:bodyPr>
            <a:normAutofit/>
          </a:bodyPr>
          <a:lstStyle/>
          <a:p>
            <a:pPr marL="0" indent="0">
              <a:buNone/>
            </a:pPr>
            <a:r>
              <a:rPr lang="en-US" dirty="0"/>
              <a:t>All hospitals experience the challenges of staff turnover</a:t>
            </a:r>
            <a:r>
              <a:rPr lang="en-US" dirty="0" smtClean="0"/>
              <a:t>.</a:t>
            </a:r>
            <a:endParaRPr lang="en-US" dirty="0"/>
          </a:p>
        </p:txBody>
      </p:sp>
      <p:pic>
        <p:nvPicPr>
          <p:cNvPr id="10242" name="Picture 2" descr="Medical providers looking in folde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19701" y="2764536"/>
            <a:ext cx="4704598" cy="31363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0901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Insight</a:t>
            </a:r>
          </a:p>
        </p:txBody>
      </p:sp>
      <p:pic>
        <p:nvPicPr>
          <p:cNvPr id="10" name="Picture 9" descr="Binocula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14300"/>
            <a:ext cx="797011" cy="685800"/>
          </a:xfrm>
          <a:prstGeom prst="rect">
            <a:avLst/>
          </a:prstGeom>
        </p:spPr>
      </p:pic>
      <p:sp>
        <p:nvSpPr>
          <p:cNvPr id="3" name="Content Placeholder 2"/>
          <p:cNvSpPr>
            <a:spLocks noGrp="1"/>
          </p:cNvSpPr>
          <p:nvPr>
            <p:ph idx="1"/>
          </p:nvPr>
        </p:nvSpPr>
        <p:spPr/>
        <p:txBody>
          <a:bodyPr/>
          <a:lstStyle/>
          <a:p>
            <a:pPr marL="0" indent="0" algn="ctr">
              <a:buNone/>
            </a:pPr>
            <a:r>
              <a:rPr lang="en-US" dirty="0" smtClean="0"/>
              <a:t>Staff </a:t>
            </a:r>
            <a:r>
              <a:rPr lang="en-US" dirty="0"/>
              <a:t>Turnover</a:t>
            </a:r>
          </a:p>
        </p:txBody>
      </p:sp>
    </p:spTree>
    <p:extLst>
      <p:ext uri="{BB962C8B-B14F-4D97-AF65-F5344CB8AC3E}">
        <p14:creationId xmlns:p14="http://schemas.microsoft.com/office/powerpoint/2010/main" val="2157641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Champion</a:t>
            </a:r>
          </a:p>
        </p:txBody>
      </p:sp>
      <p:sp>
        <p:nvSpPr>
          <p:cNvPr id="3" name="Content Placeholder 2"/>
          <p:cNvSpPr>
            <a:spLocks noGrp="1"/>
          </p:cNvSpPr>
          <p:nvPr>
            <p:ph idx="1"/>
          </p:nvPr>
        </p:nvSpPr>
        <p:spPr/>
        <p:txBody>
          <a:bodyPr>
            <a:normAutofit/>
          </a:bodyPr>
          <a:lstStyle/>
          <a:p>
            <a:r>
              <a:rPr lang="en-US" dirty="0"/>
              <a:t>Staff member who serves as the liaison between the Implementation Team and the unit staff</a:t>
            </a:r>
          </a:p>
          <a:p>
            <a:r>
              <a:rPr lang="en-US" dirty="0"/>
              <a:t>Most familiar with the program goals, care processes, and outcome data to be used</a:t>
            </a:r>
          </a:p>
          <a:p>
            <a:r>
              <a:rPr lang="en-US" dirty="0"/>
              <a:t>Critical during the implementation process </a:t>
            </a:r>
            <a:br>
              <a:rPr lang="en-US" dirty="0"/>
            </a:br>
            <a:r>
              <a:rPr lang="en-US" dirty="0"/>
              <a:t>(may be temporary)</a:t>
            </a:r>
          </a:p>
          <a:p>
            <a:r>
              <a:rPr lang="en-US" dirty="0"/>
              <a:t>Ideally, one champion per </a:t>
            </a:r>
            <a:r>
              <a:rPr lang="en-US" b="1" dirty="0"/>
              <a:t>shift</a:t>
            </a:r>
            <a:r>
              <a:rPr lang="en-US" dirty="0"/>
              <a:t>, per </a:t>
            </a:r>
            <a:r>
              <a:rPr lang="en-US" b="1" dirty="0"/>
              <a:t>unit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914400"/>
          </a:xfrm>
        </p:spPr>
        <p:txBody>
          <a:bodyPr>
            <a:noAutofit/>
          </a:bodyPr>
          <a:lstStyle/>
          <a:p>
            <a:r>
              <a:rPr lang="en-US" sz="3200" dirty="0"/>
              <a:t>Communication During Implementation</a:t>
            </a:r>
          </a:p>
        </p:txBody>
      </p:sp>
      <p:sp>
        <p:nvSpPr>
          <p:cNvPr id="3" name="Content Placeholder 2"/>
          <p:cNvSpPr>
            <a:spLocks noGrp="1"/>
          </p:cNvSpPr>
          <p:nvPr>
            <p:ph idx="1"/>
          </p:nvPr>
        </p:nvSpPr>
        <p:spPr/>
        <p:txBody>
          <a:bodyPr>
            <a:normAutofit/>
          </a:bodyPr>
          <a:lstStyle/>
          <a:p>
            <a:pPr marL="0" indent="0">
              <a:lnSpc>
                <a:spcPct val="90000"/>
              </a:lnSpc>
              <a:spcBef>
                <a:spcPts val="0"/>
              </a:spcBef>
              <a:buNone/>
            </a:pPr>
            <a:r>
              <a:rPr lang="en-US" dirty="0"/>
              <a:t>Staff at all levels need to communicate.</a:t>
            </a:r>
          </a:p>
          <a:p>
            <a:pPr lvl="1">
              <a:buFont typeface="Arial" panose="020B0604020202020204" pitchFamily="34" charset="0"/>
              <a:buChar char="•"/>
            </a:pPr>
            <a:r>
              <a:rPr lang="en-US" sz="2400" dirty="0"/>
              <a:t>Within the unit – among nurses, nurses and assistants, nurses and physicians, and nurses and patients and their families</a:t>
            </a:r>
          </a:p>
          <a:p>
            <a:pPr lvl="1">
              <a:buFont typeface="Arial" panose="020B0604020202020204" pitchFamily="34" charset="0"/>
              <a:buChar char="•"/>
            </a:pPr>
            <a:r>
              <a:rPr lang="en-US" sz="2400" dirty="0"/>
              <a:t>Among unit staff, the Implementation Team, and senior </a:t>
            </a:r>
            <a:r>
              <a:rPr lang="en-US" sz="2400" dirty="0" smtClean="0"/>
              <a:t>management</a:t>
            </a:r>
            <a:endParaRPr lang="en-US" sz="2400" dirty="0"/>
          </a:p>
        </p:txBody>
      </p:sp>
      <p:grpSp>
        <p:nvGrpSpPr>
          <p:cNvPr id="4" name="Group 3" descr="Medical providers looking at papers&#10;Staff members holding meeting&#10;Medical providers looking at computer screen&#10;"/>
          <p:cNvGrpSpPr/>
          <p:nvPr/>
        </p:nvGrpSpPr>
        <p:grpSpPr>
          <a:xfrm>
            <a:off x="533465" y="4379745"/>
            <a:ext cx="8077070" cy="1804988"/>
            <a:chOff x="457330" y="4379745"/>
            <a:chExt cx="8077070" cy="1804988"/>
          </a:xfrm>
        </p:grpSpPr>
        <p:pic>
          <p:nvPicPr>
            <p:cNvPr id="13314" name="Picture 2" descr="Medical providers looking at papers"/>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7330" y="4387683"/>
              <a:ext cx="2695315" cy="1797050"/>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3315" name="Picture 3" descr="Staff members holding meeti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52776" y="4379745"/>
              <a:ext cx="2707482" cy="1804988"/>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3316" name="Picture 4" descr="Medical providers looking at computer screen"/>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31305" y="4379745"/>
              <a:ext cx="2703095" cy="1802063"/>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610600" cy="914400"/>
          </a:xfrm>
        </p:spPr>
        <p:txBody>
          <a:bodyPr>
            <a:normAutofit/>
          </a:bodyPr>
          <a:lstStyle/>
          <a:p>
            <a:r>
              <a:rPr lang="en-US" sz="3200" dirty="0"/>
              <a:t>Communication During Implementation</a:t>
            </a:r>
          </a:p>
        </p:txBody>
      </p:sp>
      <p:sp>
        <p:nvSpPr>
          <p:cNvPr id="3" name="Content Placeholder 2"/>
          <p:cNvSpPr>
            <a:spLocks noGrp="1"/>
          </p:cNvSpPr>
          <p:nvPr>
            <p:ph idx="1"/>
          </p:nvPr>
        </p:nvSpPr>
        <p:spPr/>
        <p:txBody>
          <a:bodyPr>
            <a:normAutofit/>
          </a:bodyPr>
          <a:lstStyle/>
          <a:p>
            <a:r>
              <a:rPr lang="en-US" dirty="0"/>
              <a:t>Develop a communication process to share information about the effectiveness of implemented changes.</a:t>
            </a:r>
          </a:p>
          <a:p>
            <a:r>
              <a:rPr lang="en-US" dirty="0"/>
              <a:t>Unit Champions can present updates on implementation at regularly scheduled meetings.</a:t>
            </a:r>
          </a:p>
          <a:p>
            <a:pPr lvl="1"/>
            <a:r>
              <a:rPr lang="en-US" dirty="0"/>
              <a:t>Updates can be given thoroughly and succinctly with the least amount of time and effort.</a:t>
            </a:r>
          </a:p>
        </p:txBody>
      </p:sp>
    </p:spTree>
    <p:extLst>
      <p:ext uri="{BB962C8B-B14F-4D97-AF65-F5344CB8AC3E}">
        <p14:creationId xmlns:p14="http://schemas.microsoft.com/office/powerpoint/2010/main" val="1615123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Integrate Into Ongoing Processes</a:t>
            </a:r>
          </a:p>
        </p:txBody>
      </p:sp>
      <p:sp>
        <p:nvSpPr>
          <p:cNvPr id="3" name="Content Placeholder 2"/>
          <p:cNvSpPr>
            <a:spLocks noGrp="1"/>
          </p:cNvSpPr>
          <p:nvPr>
            <p:ph sz="half" idx="1"/>
          </p:nvPr>
        </p:nvSpPr>
        <p:spPr>
          <a:xfrm>
            <a:off x="457200" y="1371600"/>
            <a:ext cx="5029200" cy="4525963"/>
          </a:xfrm>
        </p:spPr>
        <p:txBody>
          <a:bodyPr>
            <a:normAutofit/>
          </a:bodyPr>
          <a:lstStyle/>
          <a:p>
            <a:r>
              <a:rPr lang="en-US" dirty="0"/>
              <a:t>Necessary for sustainability</a:t>
            </a:r>
          </a:p>
          <a:p>
            <a:r>
              <a:rPr lang="en-US" dirty="0"/>
              <a:t>Universal fall precautions</a:t>
            </a:r>
          </a:p>
          <a:p>
            <a:r>
              <a:rPr lang="en-US" dirty="0"/>
              <a:t>Integrated into regular communications </a:t>
            </a:r>
            <a:br>
              <a:rPr lang="en-US" dirty="0"/>
            </a:br>
            <a:r>
              <a:rPr lang="en-US" dirty="0"/>
              <a:t>(e.g., shift handoffs)</a:t>
            </a:r>
          </a:p>
          <a:p>
            <a:r>
              <a:rPr lang="en-US" dirty="0"/>
              <a:t>Use of visual cues/logos (e.g., sign above patient’s bed noting need for assistance with toileting</a:t>
            </a:r>
            <a:r>
              <a:rPr lang="en-US" dirty="0" smtClean="0"/>
              <a:t>)</a:t>
            </a:r>
            <a:endParaRPr lang="en-US" dirty="0"/>
          </a:p>
        </p:txBody>
      </p:sp>
      <p:pic>
        <p:nvPicPr>
          <p:cNvPr id="14338" name="Picture 2" descr="Medical provider with commode at patient’s bedsid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992907" y="2133600"/>
            <a:ext cx="2633472" cy="2633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descr="Magnifying glass in front of open book"/>
          <p:cNvPicPr>
            <a:picLocks noChangeAspect="1"/>
          </p:cNvPicPr>
          <p:nvPr/>
        </p:nvPicPr>
        <p:blipFill>
          <a:blip r:embed="rId3" cstate="print"/>
          <a:srcRect/>
          <a:stretch>
            <a:fillRect/>
          </a:stretch>
        </p:blipFill>
        <p:spPr bwMode="auto">
          <a:xfrm>
            <a:off x="838200" y="5791200"/>
            <a:ext cx="533400" cy="466725"/>
          </a:xfrm>
          <a:prstGeom prst="rect">
            <a:avLst/>
          </a:prstGeom>
          <a:noFill/>
          <a:ln w="9525">
            <a:noFill/>
            <a:miter lim="800000"/>
            <a:headEnd/>
            <a:tailEnd/>
          </a:ln>
        </p:spPr>
      </p:pic>
      <p:sp>
        <p:nvSpPr>
          <p:cNvPr id="7" name="TextBox 6"/>
          <p:cNvSpPr txBox="1"/>
          <p:nvPr/>
        </p:nvSpPr>
        <p:spPr>
          <a:xfrm>
            <a:off x="1524000" y="5791200"/>
            <a:ext cx="1219200" cy="461665"/>
          </a:xfrm>
          <a:prstGeom prst="rect">
            <a:avLst/>
          </a:prstGeom>
          <a:solidFill>
            <a:schemeClr val="tx2">
              <a:lumMod val="20000"/>
              <a:lumOff val="80000"/>
            </a:schemeClr>
          </a:solidFill>
          <a:ln>
            <a:solidFill>
              <a:schemeClr val="accent1"/>
            </a:solidFill>
          </a:ln>
        </p:spPr>
        <p:txBody>
          <a:bodyPr wrap="square" rtlCol="0">
            <a:spAutoFit/>
          </a:bodyPr>
          <a:lstStyle/>
          <a:p>
            <a:r>
              <a:rPr lang="en-US" sz="2400" dirty="0"/>
              <a:t>Page 58</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Electronic Health Record</a:t>
            </a:r>
          </a:p>
        </p:txBody>
      </p:sp>
      <p:sp>
        <p:nvSpPr>
          <p:cNvPr id="3" name="Content Placeholder 2"/>
          <p:cNvSpPr>
            <a:spLocks noGrp="1"/>
          </p:cNvSpPr>
          <p:nvPr>
            <p:ph sz="half" idx="1"/>
          </p:nvPr>
        </p:nvSpPr>
        <p:spPr>
          <a:xfrm>
            <a:off x="457200" y="1600200"/>
            <a:ext cx="5486400" cy="4525963"/>
          </a:xfrm>
        </p:spPr>
        <p:txBody>
          <a:bodyPr>
            <a:normAutofit/>
          </a:bodyPr>
          <a:lstStyle/>
          <a:p>
            <a:r>
              <a:rPr lang="en-US" dirty="0"/>
              <a:t>What information about fall risk factors is already part of the patient record?</a:t>
            </a:r>
          </a:p>
          <a:p>
            <a:r>
              <a:rPr lang="en-US" dirty="0"/>
              <a:t>What is the most logical place in the record to collect, organize, and assess information about patient fall risk factors and any necessary precautions?</a:t>
            </a:r>
          </a:p>
        </p:txBody>
      </p:sp>
      <p:pic>
        <p:nvPicPr>
          <p:cNvPr id="16386" name="Picture 2" descr="Medical provider with tablet at patient’s bedsid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00800" y="1828800"/>
            <a:ext cx="2228850" cy="33494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descr="Magnifying glass in front of open book"/>
          <p:cNvPicPr>
            <a:picLocks noChangeAspect="1"/>
          </p:cNvPicPr>
          <p:nvPr/>
        </p:nvPicPr>
        <p:blipFill>
          <a:blip r:embed="rId3" cstate="print"/>
          <a:srcRect/>
          <a:stretch>
            <a:fillRect/>
          </a:stretch>
        </p:blipFill>
        <p:spPr bwMode="auto">
          <a:xfrm>
            <a:off x="868680" y="5405138"/>
            <a:ext cx="533400" cy="466725"/>
          </a:xfrm>
          <a:prstGeom prst="rect">
            <a:avLst/>
          </a:prstGeom>
          <a:noFill/>
          <a:ln w="9525">
            <a:noFill/>
            <a:miter lim="800000"/>
            <a:headEnd/>
            <a:tailEnd/>
          </a:ln>
        </p:spPr>
      </p:pic>
      <p:sp>
        <p:nvSpPr>
          <p:cNvPr id="7" name="TextBox 6"/>
          <p:cNvSpPr txBox="1"/>
          <p:nvPr/>
        </p:nvSpPr>
        <p:spPr>
          <a:xfrm>
            <a:off x="1582271" y="5410199"/>
            <a:ext cx="1219200" cy="461665"/>
          </a:xfrm>
          <a:prstGeom prst="rect">
            <a:avLst/>
          </a:prstGeom>
          <a:solidFill>
            <a:schemeClr val="tx2">
              <a:lumMod val="20000"/>
              <a:lumOff val="80000"/>
            </a:schemeClr>
          </a:solidFill>
          <a:ln>
            <a:solidFill>
              <a:schemeClr val="accent1"/>
            </a:solidFill>
          </a:ln>
        </p:spPr>
        <p:txBody>
          <a:bodyPr wrap="square" rtlCol="0">
            <a:spAutoFit/>
          </a:bodyPr>
          <a:lstStyle/>
          <a:p>
            <a:r>
              <a:rPr lang="en-US" sz="2400" dirty="0"/>
              <a:t>Page 59</a:t>
            </a:r>
          </a:p>
        </p:txBody>
      </p:sp>
    </p:spTree>
    <p:extLst>
      <p:ext uri="{BB962C8B-B14F-4D97-AF65-F5344CB8AC3E}">
        <p14:creationId xmlns:p14="http://schemas.microsoft.com/office/powerpoint/2010/main" val="118332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76200"/>
            <a:ext cx="8229600" cy="771144"/>
          </a:xfrm>
        </p:spPr>
        <p:txBody>
          <a:bodyPr/>
          <a:lstStyle/>
          <a:p>
            <a:pPr eaLnBrk="1" hangingPunct="1"/>
            <a:r>
              <a:rPr lang="en-US" altLang="en-US" dirty="0">
                <a:latin typeface="Arial" charset="0"/>
                <a:cs typeface="Arial" charset="0"/>
              </a:rPr>
              <a:t>What We Have Done Thus Far</a:t>
            </a:r>
          </a:p>
        </p:txBody>
      </p:sp>
      <p:sp>
        <p:nvSpPr>
          <p:cNvPr id="4099" name="Content Placeholder 2"/>
          <p:cNvSpPr>
            <a:spLocks noGrp="1"/>
          </p:cNvSpPr>
          <p:nvPr>
            <p:ph idx="1"/>
          </p:nvPr>
        </p:nvSpPr>
        <p:spPr>
          <a:xfrm>
            <a:off x="457200" y="1380744"/>
            <a:ext cx="8229600" cy="4168167"/>
          </a:xfrm>
        </p:spPr>
        <p:txBody>
          <a:bodyPr>
            <a:normAutofit lnSpcReduction="10000"/>
          </a:bodyPr>
          <a:lstStyle/>
          <a:p>
            <a:pPr marL="0" indent="0" eaLnBrk="1" hangingPunct="1">
              <a:buFont typeface="Arial" charset="0"/>
              <a:buNone/>
            </a:pPr>
            <a:r>
              <a:rPr lang="en-US" altLang="en-US" dirty="0"/>
              <a:t>Up to this point, you have:</a:t>
            </a:r>
          </a:p>
          <a:p>
            <a:pPr lvl="1" eaLnBrk="1" hangingPunct="1">
              <a:buFont typeface="Arial" charset="0"/>
              <a:buChar char="•"/>
            </a:pPr>
            <a:r>
              <a:rPr lang="en-US" altLang="en-US" dirty="0"/>
              <a:t>Examined compelling reasons for implementing a Fall Prevention Program and strategies for sustaining effective practices (Module 1).</a:t>
            </a:r>
          </a:p>
          <a:p>
            <a:pPr lvl="1">
              <a:buFont typeface="Arial" charset="0"/>
              <a:buChar char="•"/>
            </a:pPr>
            <a:r>
              <a:rPr lang="en-US" altLang="en-US" dirty="0"/>
              <a:t>Identified current practices and aspects needing improvement (Module 2).</a:t>
            </a:r>
          </a:p>
          <a:p>
            <a:pPr lvl="1">
              <a:buFont typeface="Arial" charset="0"/>
              <a:buChar char="•"/>
            </a:pPr>
            <a:r>
              <a:rPr lang="en-US" altLang="en-US" dirty="0"/>
              <a:t>Identified best practices and made preliminary decisions on what best practices will be included in your Fall Prevention Program (Module 3).</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Manage the Change Process</a:t>
            </a:r>
          </a:p>
        </p:txBody>
      </p:sp>
      <p:sp>
        <p:nvSpPr>
          <p:cNvPr id="3" name="Content Placeholder 2"/>
          <p:cNvSpPr>
            <a:spLocks noGrp="1"/>
          </p:cNvSpPr>
          <p:nvPr>
            <p:ph idx="1"/>
          </p:nvPr>
        </p:nvSpPr>
        <p:spPr/>
        <p:txBody>
          <a:bodyPr/>
          <a:lstStyle/>
          <a:p>
            <a:r>
              <a:rPr lang="en-US" dirty="0"/>
              <a:t>Ensure staff understand new roles.</a:t>
            </a:r>
          </a:p>
          <a:p>
            <a:r>
              <a:rPr lang="en-US" dirty="0"/>
              <a:t>Ensure staff understand reasons for change and agree change is needed.</a:t>
            </a:r>
          </a:p>
          <a:p>
            <a:r>
              <a:rPr lang="en-US" dirty="0"/>
              <a:t>Convey that fall prevention is part of high-quality care, and it is valued by all, including senior hospital leadership</a:t>
            </a:r>
            <a:r>
              <a:rPr lang="en-US" dirty="0" smtClean="0"/>
              <a: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 the Change Process</a:t>
            </a:r>
          </a:p>
        </p:txBody>
      </p:sp>
      <p:sp>
        <p:nvSpPr>
          <p:cNvPr id="3" name="Content Placeholder 2"/>
          <p:cNvSpPr>
            <a:spLocks noGrp="1"/>
          </p:cNvSpPr>
          <p:nvPr>
            <p:ph sz="half" idx="1"/>
          </p:nvPr>
        </p:nvSpPr>
        <p:spPr>
          <a:xfrm>
            <a:off x="457200" y="1371600"/>
            <a:ext cx="4038600" cy="4525963"/>
          </a:xfrm>
        </p:spPr>
        <p:txBody>
          <a:bodyPr/>
          <a:lstStyle/>
          <a:p>
            <a:r>
              <a:rPr lang="en-US" dirty="0"/>
              <a:t>Have adequate access to supplies and equipment available.</a:t>
            </a:r>
          </a:p>
          <a:p>
            <a:pPr lvl="1"/>
            <a:r>
              <a:rPr lang="en-US" dirty="0"/>
              <a:t>Assistive devices</a:t>
            </a:r>
          </a:p>
          <a:p>
            <a:pPr lvl="1"/>
            <a:r>
              <a:rPr lang="en-US" dirty="0"/>
              <a:t>Low beds</a:t>
            </a:r>
          </a:p>
          <a:p>
            <a:pPr lvl="1"/>
            <a:r>
              <a:rPr lang="en-US" dirty="0"/>
              <a:t>Floor mats</a:t>
            </a:r>
          </a:p>
          <a:p>
            <a:r>
              <a:rPr lang="en-US" dirty="0"/>
              <a:t>Engage staff to gain </a:t>
            </a:r>
            <a:br>
              <a:rPr lang="en-US" dirty="0"/>
            </a:br>
            <a:r>
              <a:rPr lang="en-US" dirty="0"/>
              <a:t>support and</a:t>
            </a:r>
            <a:br>
              <a:rPr lang="en-US" dirty="0"/>
            </a:br>
            <a:r>
              <a:rPr lang="en-US" dirty="0"/>
              <a:t>buy-in to tailor </a:t>
            </a:r>
            <a:br>
              <a:rPr lang="en-US" dirty="0"/>
            </a:br>
            <a:r>
              <a:rPr lang="en-US" dirty="0"/>
              <a:t>new practices</a:t>
            </a:r>
            <a:r>
              <a:rPr lang="en-US" dirty="0" smtClean="0"/>
              <a:t>.</a:t>
            </a:r>
            <a:endParaRPr lang="en-US" dirty="0"/>
          </a:p>
        </p:txBody>
      </p:sp>
      <p:pic>
        <p:nvPicPr>
          <p:cNvPr id="1026" name="Picture 2" descr="Medical provider using gait belt with patient"/>
          <p:cNvPicPr>
            <a:picLocks noChangeAspect="1" noChangeArrowheads="1"/>
          </p:cNvPicPr>
          <p:nvPr/>
        </p:nvPicPr>
        <p:blipFill>
          <a:blip r:embed="rId2" cstate="print"/>
          <a:srcRect/>
          <a:stretch>
            <a:fillRect/>
          </a:stretch>
        </p:blipFill>
        <p:spPr bwMode="auto">
          <a:xfrm>
            <a:off x="4557017" y="2286000"/>
            <a:ext cx="4229100" cy="2819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88414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Monitor Implementation Progress</a:t>
            </a:r>
          </a:p>
        </p:txBody>
      </p:sp>
      <p:sp>
        <p:nvSpPr>
          <p:cNvPr id="3" name="Content Placeholder 2"/>
          <p:cNvSpPr>
            <a:spLocks noGrp="1"/>
          </p:cNvSpPr>
          <p:nvPr>
            <p:ph idx="1"/>
          </p:nvPr>
        </p:nvSpPr>
        <p:spPr/>
        <p:txBody>
          <a:bodyPr>
            <a:normAutofit lnSpcReduction="10000"/>
          </a:bodyPr>
          <a:lstStyle/>
          <a:p>
            <a:r>
              <a:rPr lang="en-US" b="1" dirty="0"/>
              <a:t>Baseline measures of fall rates and processes should be obtained before any change.</a:t>
            </a:r>
          </a:p>
          <a:p>
            <a:r>
              <a:rPr lang="en-US" dirty="0"/>
              <a:t>Tracking care processes to prevent falls is a measure of implementation success, and it should translate into better outcomes.</a:t>
            </a:r>
          </a:p>
          <a:p>
            <a:r>
              <a:rPr lang="en-US" dirty="0"/>
              <a:t>Outcome measures – track changes in fall rates. </a:t>
            </a:r>
          </a:p>
          <a:p>
            <a:r>
              <a:rPr lang="en-US" dirty="0"/>
              <a:t>Inform the Implementation Team and staff about results</a:t>
            </a:r>
            <a:r>
              <a:rPr lang="en-US" dirty="0" smtClean="0"/>
              <a: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Communicate Success</a:t>
            </a:r>
          </a:p>
        </p:txBody>
      </p:sp>
      <p:sp>
        <p:nvSpPr>
          <p:cNvPr id="3" name="Content Placeholder 2"/>
          <p:cNvSpPr>
            <a:spLocks noGrp="1"/>
          </p:cNvSpPr>
          <p:nvPr>
            <p:ph idx="1"/>
          </p:nvPr>
        </p:nvSpPr>
        <p:spPr/>
        <p:txBody>
          <a:bodyPr>
            <a:normAutofit lnSpcReduction="10000"/>
          </a:bodyPr>
          <a:lstStyle/>
          <a:p>
            <a:r>
              <a:rPr lang="en-US" dirty="0"/>
              <a:t>Tips for how to convey updates and information on successes from prevention activities include using:</a:t>
            </a:r>
          </a:p>
          <a:p>
            <a:pPr lvl="1"/>
            <a:r>
              <a:rPr lang="en-US" dirty="0"/>
              <a:t>Posters with results on the units or in the lunch room.</a:t>
            </a:r>
          </a:p>
          <a:p>
            <a:pPr lvl="1"/>
            <a:r>
              <a:rPr lang="en-US" dirty="0"/>
              <a:t>Storyboards highlighting successes.</a:t>
            </a:r>
          </a:p>
          <a:p>
            <a:pPr lvl="1"/>
            <a:r>
              <a:rPr lang="en-US" dirty="0"/>
              <a:t>Newsletter articles.</a:t>
            </a:r>
          </a:p>
          <a:p>
            <a:pPr lvl="1"/>
            <a:r>
              <a:rPr lang="en-US" dirty="0"/>
              <a:t>Email blasts.</a:t>
            </a:r>
          </a:p>
          <a:p>
            <a:pPr lvl="1"/>
            <a:r>
              <a:rPr lang="en-US" dirty="0"/>
              <a:t>Announcements on the hospital home page.</a:t>
            </a:r>
          </a:p>
          <a:p>
            <a:pPr lvl="1"/>
            <a:r>
              <a:rPr lang="en-US" dirty="0"/>
              <a:t>Discussions during staff meetings</a:t>
            </a:r>
            <a:r>
              <a:rPr lang="en-US" dirty="0" smtClean="0"/>
              <a: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 Fall Prevention</a:t>
            </a:r>
          </a:p>
        </p:txBody>
      </p:sp>
      <p:sp>
        <p:nvSpPr>
          <p:cNvPr id="3" name="Content Placeholder 2"/>
          <p:cNvSpPr>
            <a:spLocks noGrp="1"/>
          </p:cNvSpPr>
          <p:nvPr>
            <p:ph idx="1"/>
          </p:nvPr>
        </p:nvSpPr>
        <p:spPr/>
        <p:txBody>
          <a:bodyPr/>
          <a:lstStyle/>
          <a:p>
            <a:r>
              <a:rPr lang="en-US" dirty="0"/>
              <a:t>Close the information loop. Inform senior leaders and middle managers about progress.</a:t>
            </a:r>
          </a:p>
          <a:p>
            <a:r>
              <a:rPr lang="en-US" dirty="0"/>
              <a:t>Keep clinical staff informed about progress with the Fall Prevention Program.   </a:t>
            </a:r>
          </a:p>
        </p:txBody>
      </p:sp>
      <p:pic>
        <p:nvPicPr>
          <p:cNvPr id="6" name="Picture 3" descr="Medical provider giving present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0320" y="3657600"/>
            <a:ext cx="4023360" cy="267687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627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Staff Education and Training</a:t>
            </a:r>
          </a:p>
        </p:txBody>
      </p:sp>
      <p:sp>
        <p:nvSpPr>
          <p:cNvPr id="3" name="Content Placeholder 2"/>
          <p:cNvSpPr>
            <a:spLocks noGrp="1"/>
          </p:cNvSpPr>
          <p:nvPr>
            <p:ph idx="1"/>
          </p:nvPr>
        </p:nvSpPr>
        <p:spPr/>
        <p:txBody>
          <a:bodyPr>
            <a:normAutofit/>
          </a:bodyPr>
          <a:lstStyle/>
          <a:p>
            <a:r>
              <a:rPr lang="en-US" dirty="0"/>
              <a:t>Develop an education plan.</a:t>
            </a:r>
          </a:p>
          <a:p>
            <a:pPr lvl="1"/>
            <a:r>
              <a:rPr lang="en-US" dirty="0"/>
              <a:t>Adults learn best through experiential activities. </a:t>
            </a:r>
          </a:p>
          <a:p>
            <a:r>
              <a:rPr lang="en-US" dirty="0"/>
              <a:t>Don’t forget prevention education for the patient, family members, and significant others.  </a:t>
            </a:r>
          </a:p>
        </p:txBody>
      </p:sp>
      <p:pic>
        <p:nvPicPr>
          <p:cNvPr id="5" name="Picture 8" descr="Magnifying glass in front of open book"/>
          <p:cNvPicPr>
            <a:picLocks noChangeAspect="1"/>
          </p:cNvPicPr>
          <p:nvPr/>
        </p:nvPicPr>
        <p:blipFill>
          <a:blip r:embed="rId2" cstate="print"/>
          <a:srcRect/>
          <a:stretch>
            <a:fillRect/>
          </a:stretch>
        </p:blipFill>
        <p:spPr bwMode="auto">
          <a:xfrm>
            <a:off x="2209800" y="3581400"/>
            <a:ext cx="533400" cy="466725"/>
          </a:xfrm>
          <a:prstGeom prst="rect">
            <a:avLst/>
          </a:prstGeom>
          <a:noFill/>
          <a:ln w="9525">
            <a:noFill/>
            <a:miter lim="800000"/>
            <a:headEnd/>
            <a:tailEnd/>
          </a:ln>
        </p:spPr>
      </p:pic>
      <p:sp>
        <p:nvSpPr>
          <p:cNvPr id="6" name="TextBox 5"/>
          <p:cNvSpPr txBox="1"/>
          <p:nvPr/>
        </p:nvSpPr>
        <p:spPr>
          <a:xfrm>
            <a:off x="2971800" y="3586460"/>
            <a:ext cx="1676400" cy="461665"/>
          </a:xfrm>
          <a:prstGeom prst="rect">
            <a:avLst/>
          </a:prstGeom>
          <a:solidFill>
            <a:schemeClr val="accent1">
              <a:lumMod val="20000"/>
              <a:lumOff val="80000"/>
            </a:schemeClr>
          </a:solidFill>
          <a:ln>
            <a:solidFill>
              <a:schemeClr val="accent1"/>
            </a:solidFill>
          </a:ln>
        </p:spPr>
        <p:txBody>
          <a:bodyPr wrap="square" rtlCol="0">
            <a:spAutoFit/>
          </a:bodyPr>
          <a:lstStyle/>
          <a:p>
            <a:r>
              <a:rPr lang="en-US" sz="2400" dirty="0"/>
              <a:t>See Tool 3L</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Insight</a:t>
            </a:r>
          </a:p>
        </p:txBody>
      </p:sp>
      <p:pic>
        <p:nvPicPr>
          <p:cNvPr id="10" name="Picture 9" descr="Binocula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14300"/>
            <a:ext cx="797011" cy="685800"/>
          </a:xfrm>
          <a:prstGeom prst="rect">
            <a:avLst/>
          </a:prstGeom>
        </p:spPr>
      </p:pic>
      <p:sp>
        <p:nvSpPr>
          <p:cNvPr id="3" name="Content Placeholder 2"/>
          <p:cNvSpPr>
            <a:spLocks noGrp="1"/>
          </p:cNvSpPr>
          <p:nvPr>
            <p:ph idx="1"/>
          </p:nvPr>
        </p:nvSpPr>
        <p:spPr/>
        <p:txBody>
          <a:bodyPr/>
          <a:lstStyle/>
          <a:p>
            <a:pPr marL="0" indent="0" algn="ctr">
              <a:buNone/>
            </a:pPr>
            <a:r>
              <a:rPr lang="en-US" dirty="0" smtClean="0"/>
              <a:t>Frontline </a:t>
            </a:r>
            <a:r>
              <a:rPr lang="en-US" dirty="0"/>
              <a:t>Staff Training/Coaching</a:t>
            </a:r>
          </a:p>
        </p:txBody>
      </p:sp>
    </p:spTree>
    <p:extLst>
      <p:ext uri="{BB962C8B-B14F-4D97-AF65-F5344CB8AC3E}">
        <p14:creationId xmlns:p14="http://schemas.microsoft.com/office/powerpoint/2010/main" val="1453128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 </a:t>
            </a:r>
            <a:r>
              <a:rPr lang="en-US" dirty="0"/>
              <a:t>Education and Training</a:t>
            </a:r>
          </a:p>
        </p:txBody>
      </p:sp>
      <p:sp>
        <p:nvSpPr>
          <p:cNvPr id="3" name="Content Placeholder 2"/>
          <p:cNvSpPr>
            <a:spLocks noGrp="1"/>
          </p:cNvSpPr>
          <p:nvPr>
            <p:ph idx="1"/>
          </p:nvPr>
        </p:nvSpPr>
        <p:spPr>
          <a:xfrm>
            <a:off x="457200" y="1188720"/>
            <a:ext cx="8229600" cy="4754563"/>
          </a:xfrm>
        </p:spPr>
        <p:txBody>
          <a:bodyPr/>
          <a:lstStyle/>
          <a:p>
            <a:r>
              <a:rPr lang="en-US" dirty="0"/>
              <a:t>Regular/ongoing education means including fall prevention in four areas of training:</a:t>
            </a:r>
          </a:p>
          <a:p>
            <a:pPr lvl="1"/>
            <a:r>
              <a:rPr lang="en-US" dirty="0"/>
              <a:t>Annual fall prevention education for all staff</a:t>
            </a:r>
          </a:p>
          <a:p>
            <a:pPr lvl="1"/>
            <a:r>
              <a:rPr lang="en-US" dirty="0"/>
              <a:t>Staff competencies</a:t>
            </a:r>
          </a:p>
          <a:p>
            <a:pPr lvl="1"/>
            <a:r>
              <a:rPr lang="en-US" dirty="0"/>
              <a:t>New staff orientation</a:t>
            </a:r>
          </a:p>
          <a:p>
            <a:pPr lvl="1"/>
            <a:r>
              <a:rPr lang="en-US" dirty="0"/>
              <a:t>Training of temporary </a:t>
            </a:r>
            <a:r>
              <a:rPr lang="en-US" dirty="0" smtClean="0"/>
              <a:t>staff</a:t>
            </a:r>
            <a:endParaRPr lang="en-US" dirty="0"/>
          </a:p>
        </p:txBody>
      </p:sp>
      <p:pic>
        <p:nvPicPr>
          <p:cNvPr id="9" name="Picture 3" descr="Staff members at traini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31958" y="4480560"/>
            <a:ext cx="3080084" cy="20533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452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Assess Staff Education</a:t>
            </a:r>
          </a:p>
        </p:txBody>
      </p:sp>
      <p:pic>
        <p:nvPicPr>
          <p:cNvPr id="6" name="Picture 8" descr="Magnifying glass in front of open book"/>
          <p:cNvPicPr>
            <a:picLocks noChangeAspect="1"/>
          </p:cNvPicPr>
          <p:nvPr/>
        </p:nvPicPr>
        <p:blipFill>
          <a:blip r:embed="rId2" cstate="print"/>
          <a:srcRect/>
          <a:stretch>
            <a:fillRect/>
          </a:stretch>
        </p:blipFill>
        <p:spPr bwMode="auto">
          <a:xfrm>
            <a:off x="914400" y="5181600"/>
            <a:ext cx="533400" cy="466725"/>
          </a:xfrm>
          <a:prstGeom prst="rect">
            <a:avLst/>
          </a:prstGeom>
          <a:noFill/>
          <a:ln w="9525">
            <a:noFill/>
            <a:miter lim="800000"/>
            <a:headEnd/>
            <a:tailEnd/>
          </a:ln>
        </p:spPr>
      </p:pic>
      <p:sp>
        <p:nvSpPr>
          <p:cNvPr id="7" name="TextBox 6"/>
          <p:cNvSpPr txBox="1"/>
          <p:nvPr/>
        </p:nvSpPr>
        <p:spPr>
          <a:xfrm>
            <a:off x="609600" y="5715000"/>
            <a:ext cx="1143000" cy="461665"/>
          </a:xfrm>
          <a:prstGeom prst="rect">
            <a:avLst/>
          </a:prstGeom>
          <a:solidFill>
            <a:schemeClr val="tx2">
              <a:lumMod val="20000"/>
              <a:lumOff val="80000"/>
            </a:schemeClr>
          </a:solidFill>
          <a:ln>
            <a:solidFill>
              <a:schemeClr val="accent1"/>
            </a:solidFill>
          </a:ln>
        </p:spPr>
        <p:txBody>
          <a:bodyPr wrap="square" rtlCol="0">
            <a:spAutoFit/>
          </a:bodyPr>
          <a:lstStyle/>
          <a:p>
            <a:r>
              <a:rPr lang="en-US" sz="2400" dirty="0"/>
              <a:t>Tool 4C</a:t>
            </a:r>
          </a:p>
        </p:txBody>
      </p:sp>
      <p:pic>
        <p:nvPicPr>
          <p:cNvPr id="24578" name="Picture 2" descr="Facility Assessment Form"/>
          <p:cNvPicPr>
            <a:picLocks noChangeAspect="1" noChangeArrowheads="1"/>
          </p:cNvPicPr>
          <p:nvPr/>
        </p:nvPicPr>
        <p:blipFill>
          <a:blip r:embed="rId3" cstate="print">
            <a:extLst>
              <a:ext uri="{28A0092B-C50C-407E-A947-70E740481C1C}">
                <a14:useLocalDpi xmlns:a14="http://schemas.microsoft.com/office/drawing/2010/main" val="0"/>
              </a:ext>
            </a:extLst>
          </a:blip>
          <a:srcRect l="6081" t="7732" r="8108" b="12371"/>
          <a:stretch>
            <a:fillRect/>
          </a:stretch>
        </p:blipFill>
        <p:spPr bwMode="auto">
          <a:xfrm>
            <a:off x="2286000" y="949725"/>
            <a:ext cx="4722582" cy="5763795"/>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a:latin typeface="Arial" charset="0"/>
                <a:cs typeface="Arial" charset="0"/>
              </a:rPr>
              <a:t>Action Plan</a:t>
            </a:r>
          </a:p>
        </p:txBody>
      </p:sp>
      <p:sp>
        <p:nvSpPr>
          <p:cNvPr id="44035" name="Content Placeholder 2"/>
          <p:cNvSpPr>
            <a:spLocks noGrp="1"/>
          </p:cNvSpPr>
          <p:nvPr>
            <p:ph idx="1"/>
          </p:nvPr>
        </p:nvSpPr>
        <p:spPr>
          <a:xfrm>
            <a:off x="381000" y="1066800"/>
            <a:ext cx="8229600" cy="5135563"/>
          </a:xfrm>
        </p:spPr>
        <p:txBody>
          <a:bodyPr/>
          <a:lstStyle/>
          <a:p>
            <a:pPr marL="284163" lvl="1" indent="-284163">
              <a:buFont typeface="Arial" charset="0"/>
              <a:buChar char="•"/>
            </a:pPr>
            <a:r>
              <a:rPr lang="en-US" sz="3200" dirty="0"/>
              <a:t>Action steps for Key Interventions 3 and 4.</a:t>
            </a:r>
          </a:p>
          <a:p>
            <a:pPr marL="284163" lvl="1" indent="-284163">
              <a:buFont typeface="Arial" charset="0"/>
              <a:buChar char="•"/>
            </a:pPr>
            <a:r>
              <a:rPr lang="en-US" sz="3200" dirty="0"/>
              <a:t>Who is responsible for these tasks, and when will they be completed?</a:t>
            </a:r>
          </a:p>
        </p:txBody>
      </p:sp>
      <p:pic>
        <p:nvPicPr>
          <p:cNvPr id="44039" name="Picture 1" descr="Magnifying glass in front of open book"/>
          <p:cNvPicPr>
            <a:picLocks noChangeAspect="1" noChangeArrowheads="1"/>
          </p:cNvPicPr>
          <p:nvPr/>
        </p:nvPicPr>
        <p:blipFill>
          <a:blip r:embed="rId2" cstate="print"/>
          <a:srcRect/>
          <a:stretch>
            <a:fillRect/>
          </a:stretch>
        </p:blipFill>
        <p:spPr bwMode="auto">
          <a:xfrm>
            <a:off x="197485" y="4454748"/>
            <a:ext cx="587375" cy="495300"/>
          </a:xfrm>
          <a:prstGeom prst="rect">
            <a:avLst/>
          </a:prstGeom>
          <a:noFill/>
          <a:ln w="9525">
            <a:noFill/>
            <a:miter lim="800000"/>
            <a:headEnd/>
            <a:tailEnd/>
          </a:ln>
        </p:spPr>
      </p:pic>
      <p:sp>
        <p:nvSpPr>
          <p:cNvPr id="9" name="TextBox 8"/>
          <p:cNvSpPr txBox="1"/>
          <p:nvPr/>
        </p:nvSpPr>
        <p:spPr>
          <a:xfrm>
            <a:off x="929005" y="4347427"/>
            <a:ext cx="1560512" cy="707886"/>
          </a:xfrm>
          <a:prstGeom prst="rect">
            <a:avLst/>
          </a:prstGeom>
          <a:solidFill>
            <a:schemeClr val="accent1">
              <a:lumMod val="40000"/>
              <a:lumOff val="60000"/>
            </a:schemeClr>
          </a:solidFill>
          <a:ln>
            <a:solidFill>
              <a:schemeClr val="accent1"/>
            </a:solidFill>
          </a:ln>
        </p:spPr>
        <p:txBody>
          <a:bodyPr wrap="square">
            <a:spAutoFit/>
          </a:bodyPr>
          <a:lstStyle/>
          <a:p>
            <a:pPr>
              <a:defRPr/>
            </a:pPr>
            <a:r>
              <a:rPr lang="en-US" sz="2000" dirty="0"/>
              <a:t>Refer to your </a:t>
            </a:r>
            <a:br>
              <a:rPr lang="en-US" sz="2000" dirty="0"/>
            </a:br>
            <a:r>
              <a:rPr lang="en-US" sz="2000" dirty="0"/>
              <a:t>Action Plan.</a:t>
            </a:r>
          </a:p>
        </p:txBody>
      </p:sp>
      <p:pic>
        <p:nvPicPr>
          <p:cNvPr id="11" name="Picture 10" descr="Fall Prevention Action Plan Checklist">
            <a:extLst>
              <a:ext uri="{FF2B5EF4-FFF2-40B4-BE49-F238E27FC236}">
                <a16:creationId xmlns="" xmlns:a16="http://schemas.microsoft.com/office/drawing/2014/main" id="{B6AB92FB-D2DF-491C-8034-F2B0F645CA60}"/>
              </a:ext>
            </a:extLst>
          </p:cNvPr>
          <p:cNvPicPr>
            <a:picLocks noChangeAspect="1"/>
          </p:cNvPicPr>
          <p:nvPr/>
        </p:nvPicPr>
        <p:blipFill>
          <a:blip r:embed="rId3"/>
          <a:stretch>
            <a:fillRect/>
          </a:stretch>
        </p:blipFill>
        <p:spPr>
          <a:xfrm>
            <a:off x="2893377" y="2713661"/>
            <a:ext cx="5705236" cy="3738903"/>
          </a:xfrm>
          <a:prstGeom prst="rect">
            <a:avLst/>
          </a:prstGeom>
          <a:ln>
            <a:solidFill>
              <a:schemeClr val="bg1">
                <a:lumMod val="65000"/>
              </a:schemeClr>
            </a:solidFill>
          </a:ln>
          <a:effectLst>
            <a:outerShdw blurRad="292100" dist="139700" dir="2700000" algn="tl" rotWithShape="0">
              <a:srgbClr val="333333">
                <a:alpha val="65000"/>
              </a:srgbClr>
            </a:outerShdw>
          </a:effectLst>
        </p:spPr>
      </p:pic>
      <p:sp>
        <p:nvSpPr>
          <p:cNvPr id="10" name="Oval 9" descr="Circle around Key Intervention 3"/>
          <p:cNvSpPr/>
          <p:nvPr/>
        </p:nvSpPr>
        <p:spPr>
          <a:xfrm>
            <a:off x="2673032" y="4416648"/>
            <a:ext cx="20574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Oval 6" descr="Circle around Key Intervention 4"/>
          <p:cNvSpPr/>
          <p:nvPr/>
        </p:nvSpPr>
        <p:spPr>
          <a:xfrm>
            <a:off x="2673032" y="4950048"/>
            <a:ext cx="20574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Following Best Practice</a:t>
            </a:r>
          </a:p>
        </p:txBody>
      </p:sp>
      <p:sp>
        <p:nvSpPr>
          <p:cNvPr id="3" name="Content Placeholder 2"/>
          <p:cNvSpPr>
            <a:spLocks noGrp="1"/>
          </p:cNvSpPr>
          <p:nvPr>
            <p:ph idx="1"/>
          </p:nvPr>
        </p:nvSpPr>
        <p:spPr/>
        <p:txBody>
          <a:bodyPr/>
          <a:lstStyle/>
          <a:p>
            <a:pPr marL="0" indent="0">
              <a:buNone/>
            </a:pPr>
            <a:r>
              <a:rPr lang="en-US" dirty="0"/>
              <a:t>In this module, the Implementation Team </a:t>
            </a:r>
            <a:br>
              <a:rPr lang="en-US" dirty="0"/>
            </a:br>
            <a:r>
              <a:rPr lang="en-US" dirty="0"/>
              <a:t>will plan for implementation of new/modified </a:t>
            </a:r>
            <a:br>
              <a:rPr lang="en-US" dirty="0"/>
            </a:br>
            <a:r>
              <a:rPr lang="en-US" dirty="0"/>
              <a:t>prevention practices at the clinical care level.</a:t>
            </a:r>
          </a:p>
        </p:txBody>
      </p:sp>
      <p:pic>
        <p:nvPicPr>
          <p:cNvPr id="6" name="Picture 2" descr="Medical providers holding meeting next to lapto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4613" y="3352800"/>
            <a:ext cx="3914775" cy="26046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25" name="TextBox 24"/>
          <p:cNvSpPr txBox="1"/>
          <p:nvPr/>
        </p:nvSpPr>
        <p:spPr>
          <a:xfrm>
            <a:off x="457200" y="914400"/>
            <a:ext cx="8229600" cy="867930"/>
          </a:xfrm>
          <a:prstGeom prst="rect">
            <a:avLst/>
          </a:prstGeom>
          <a:noFill/>
        </p:spPr>
        <p:txBody>
          <a:bodyPr wrap="square" rtlCol="0">
            <a:spAutoFit/>
          </a:bodyPr>
          <a:lstStyle/>
          <a:p>
            <a:pPr>
              <a:lnSpc>
                <a:spcPct val="90000"/>
              </a:lnSpc>
            </a:pPr>
            <a:r>
              <a:rPr lang="en-US" sz="2800" dirty="0"/>
              <a:t>Make sure we haven’t skipped any essential steps in the fall prevention efforts.</a:t>
            </a:r>
          </a:p>
        </p:txBody>
      </p:sp>
      <p:pic>
        <p:nvPicPr>
          <p:cNvPr id="6" name="Picture 8" descr="Magnifying glass in front of open book"/>
          <p:cNvPicPr>
            <a:picLocks noChangeAspect="1"/>
          </p:cNvPicPr>
          <p:nvPr/>
        </p:nvPicPr>
        <p:blipFill>
          <a:blip r:embed="rId2" cstate="print"/>
          <a:srcRect/>
          <a:stretch>
            <a:fillRect/>
          </a:stretch>
        </p:blipFill>
        <p:spPr bwMode="auto">
          <a:xfrm>
            <a:off x="530352" y="4778468"/>
            <a:ext cx="533400" cy="466725"/>
          </a:xfrm>
          <a:prstGeom prst="rect">
            <a:avLst/>
          </a:prstGeom>
          <a:noFill/>
          <a:ln w="9525">
            <a:noFill/>
            <a:miter lim="800000"/>
            <a:headEnd/>
            <a:tailEnd/>
          </a:ln>
        </p:spPr>
      </p:pic>
      <p:sp>
        <p:nvSpPr>
          <p:cNvPr id="7" name="TextBox 6"/>
          <p:cNvSpPr txBox="1"/>
          <p:nvPr/>
        </p:nvSpPr>
        <p:spPr>
          <a:xfrm>
            <a:off x="228600" y="5334000"/>
            <a:ext cx="1143000" cy="461665"/>
          </a:xfrm>
          <a:prstGeom prst="rect">
            <a:avLst/>
          </a:prstGeom>
          <a:solidFill>
            <a:schemeClr val="tx2">
              <a:lumMod val="20000"/>
              <a:lumOff val="80000"/>
            </a:schemeClr>
          </a:solidFill>
          <a:ln>
            <a:solidFill>
              <a:schemeClr val="accent1"/>
            </a:solidFill>
          </a:ln>
        </p:spPr>
        <p:txBody>
          <a:bodyPr wrap="square" rtlCol="0">
            <a:spAutoFit/>
          </a:bodyPr>
          <a:lstStyle/>
          <a:p>
            <a:r>
              <a:rPr lang="en-US" sz="2400" dirty="0"/>
              <a:t>Tool 4D</a:t>
            </a:r>
          </a:p>
        </p:txBody>
      </p:sp>
      <p:sp>
        <p:nvSpPr>
          <p:cNvPr id="3" name="Content Placeholder 2"/>
          <p:cNvSpPr>
            <a:spLocks noGrp="1"/>
          </p:cNvSpPr>
          <p:nvPr>
            <p:ph idx="1"/>
          </p:nvPr>
        </p:nvSpPr>
        <p:spPr>
          <a:xfrm>
            <a:off x="1524000" y="1828800"/>
            <a:ext cx="7315200" cy="4572000"/>
          </a:xfrm>
          <a:solidFill>
            <a:schemeClr val="bg1"/>
          </a:solidFill>
          <a:ln>
            <a:solidFill>
              <a:schemeClr val="tx1"/>
            </a:solidFill>
          </a:ln>
          <a:effectLst>
            <a:outerShdw blurRad="63500" sx="102000" sy="102000" algn="ctr" rotWithShape="0">
              <a:prstClr val="black">
                <a:alpha val="40000"/>
              </a:prstClr>
            </a:outerShdw>
          </a:effectLst>
        </p:spPr>
        <p:txBody>
          <a:bodyPr/>
          <a:lstStyle/>
          <a:p>
            <a:pPr marL="0" indent="0">
              <a:buNone/>
            </a:pPr>
            <a:r>
              <a:rPr lang="en-US" sz="1200" b="1">
                <a:latin typeface="Times New Roman" panose="02020603050405020304" pitchFamily="18" charset="0"/>
                <a:cs typeface="Times New Roman" panose="02020603050405020304" pitchFamily="18" charset="0"/>
              </a:rPr>
              <a:t>Implementing best practices checklist</a:t>
            </a:r>
          </a:p>
          <a:p>
            <a:endParaRPr lang="en-US" dirty="0"/>
          </a:p>
        </p:txBody>
      </p:sp>
      <p:graphicFrame>
        <p:nvGraphicFramePr>
          <p:cNvPr id="4" name="Table 3" descr="Implementing best practices checklist table"/>
          <p:cNvGraphicFramePr>
            <a:graphicFrameLocks noGrp="1"/>
          </p:cNvGraphicFramePr>
          <p:nvPr>
            <p:extLst>
              <p:ext uri="{D42A27DB-BD31-4B8C-83A1-F6EECF244321}">
                <p14:modId xmlns:p14="http://schemas.microsoft.com/office/powerpoint/2010/main" val="965996239"/>
              </p:ext>
            </p:extLst>
          </p:nvPr>
        </p:nvGraphicFramePr>
        <p:xfrm>
          <a:off x="1600200" y="2205889"/>
          <a:ext cx="7132320" cy="4088257"/>
        </p:xfrm>
        <a:graphic>
          <a:graphicData uri="http://schemas.openxmlformats.org/drawingml/2006/table">
            <a:tbl>
              <a:tblPr firstRow="1" firstCol="1" lastRow="1" lastCol="1" bandRow="1" bandCol="1">
                <a:tableStyleId>{5940675A-B579-460E-94D1-54222C63F5DA}</a:tableStyleId>
              </a:tblPr>
              <a:tblGrid>
                <a:gridCol w="5912696">
                  <a:extLst>
                    <a:ext uri="{9D8B030D-6E8A-4147-A177-3AD203B41FA5}">
                      <a16:colId xmlns="" xmlns:a16="http://schemas.microsoft.com/office/drawing/2014/main" val="20000"/>
                    </a:ext>
                  </a:extLst>
                </a:gridCol>
                <a:gridCol w="1219624">
                  <a:extLst>
                    <a:ext uri="{9D8B030D-6E8A-4147-A177-3AD203B41FA5}">
                      <a16:colId xmlns="" xmlns:a16="http://schemas.microsoft.com/office/drawing/2014/main" val="20001"/>
                    </a:ext>
                  </a:extLst>
                </a:gridCol>
              </a:tblGrid>
              <a:tr h="0">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Task</a:t>
                      </a:r>
                      <a:endParaRPr lang="en-US" sz="12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Date Completed</a:t>
                      </a:r>
                      <a:endParaRPr lang="en-US" sz="1200">
                        <a:effectLst/>
                        <a:latin typeface="Times New Roman" panose="02020603050405020304" pitchFamily="18" charset="0"/>
                        <a:ea typeface="Calibri"/>
                        <a:cs typeface="Times New Roman" panose="02020603050405020304" pitchFamily="18" charset="0"/>
                      </a:endParaRPr>
                    </a:p>
                  </a:txBody>
                  <a:tcPr marL="73025" marR="73025" marT="8890" marB="8890"/>
                </a:tc>
                <a:extLst>
                  <a:ext uri="{0D108BD9-81ED-4DB2-BD59-A6C34878D82A}">
                    <a16:rowId xmlns="" xmlns:a16="http://schemas.microsoft.com/office/drawing/2014/main" val="10000"/>
                  </a:ext>
                </a:extLst>
              </a:tr>
              <a:tr h="457200">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Roles and Responsibilities of Staff</a:t>
                      </a:r>
                      <a:endParaRPr lang="en-US" sz="12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15000"/>
                        </a:lnSpc>
                        <a:spcBef>
                          <a:spcPts val="0"/>
                        </a:spcBef>
                        <a:spcAft>
                          <a:spcPts val="0"/>
                        </a:spcAft>
                      </a:pPr>
                      <a:r>
                        <a:rPr lang="en-US" sz="1800" dirty="0" smtClean="0">
                          <a:effectLst/>
                          <a:latin typeface="Times New Roman" panose="02020603050405020304" pitchFamily="18" charset="0"/>
                          <a:cs typeface="Times New Roman" panose="02020603050405020304" pitchFamily="18" charset="0"/>
                        </a:rPr>
                        <a:t> </a:t>
                      </a:r>
                      <a:r>
                        <a:rPr lang="en-US" sz="1800" dirty="0" smtClean="0">
                          <a:effectLst/>
                          <a:latin typeface="Wingdings" panose="05000000000000000000" pitchFamily="2" charset="2"/>
                          <a:ea typeface="Calibri"/>
                          <a:cs typeface="Times New Roman" panose="02020603050405020304" pitchFamily="18" charset="0"/>
                          <a:sym typeface="Wingdings"/>
                        </a:rPr>
                        <a:t></a:t>
                      </a:r>
                      <a:endParaRPr lang="en-US" sz="1800" dirty="0">
                        <a:effectLst/>
                        <a:latin typeface="Wingdings" panose="05000000000000000000" pitchFamily="2" charset="2"/>
                        <a:ea typeface="Calibri"/>
                        <a:cs typeface="Times New Roman" panose="02020603050405020304" pitchFamily="18" charset="0"/>
                      </a:endParaRPr>
                    </a:p>
                  </a:txBody>
                  <a:tcPr marL="73025" marR="73025" marT="8890" marB="8890"/>
                </a:tc>
                <a:extLst>
                  <a:ext uri="{0D108BD9-81ED-4DB2-BD59-A6C34878D82A}">
                    <a16:rowId xmlns="" xmlns:a16="http://schemas.microsoft.com/office/drawing/2014/main" val="10001"/>
                  </a:ext>
                </a:extLst>
              </a:tr>
              <a:tr h="0">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Assign specific roles and responsibilities to:</a:t>
                      </a:r>
                      <a:endParaRPr lang="en-US" sz="12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algn="ctr"/>
                      <a:endParaRPr lang="en-US" dirty="0"/>
                    </a:p>
                  </a:txBody>
                  <a:tcPr marL="73025" marR="73025" marT="8890" marB="8890"/>
                </a:tc>
                <a:extLst>
                  <a:ext uri="{0D108BD9-81ED-4DB2-BD59-A6C34878D82A}">
                    <a16:rowId xmlns="" xmlns:a16="http://schemas.microsoft.com/office/drawing/2014/main" val="10002"/>
                  </a:ext>
                </a:extLst>
              </a:tr>
              <a:tr h="0">
                <a:tc>
                  <a:txBody>
                    <a:bodyPr/>
                    <a:lstStyle/>
                    <a:p>
                      <a:pPr marL="0" marR="0">
                        <a:lnSpc>
                          <a:spcPct val="115000"/>
                        </a:lnSpc>
                        <a:spcBef>
                          <a:spcPts val="0"/>
                        </a:spcBef>
                        <a:spcAft>
                          <a:spcPts val="0"/>
                        </a:spcAft>
                      </a:pPr>
                      <a:r>
                        <a:rPr lang="en-US" sz="1200" kern="1400" dirty="0">
                          <a:effectLst/>
                          <a:latin typeface="Times New Roman" panose="02020603050405020304" pitchFamily="18" charset="0"/>
                          <a:cs typeface="Times New Roman" panose="02020603050405020304" pitchFamily="18" charset="0"/>
                        </a:rPr>
                        <a:t>Members of the Unit Team</a:t>
                      </a:r>
                      <a:endParaRPr lang="en-US" sz="12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73025" marR="73025" marT="8890" marB="8890"/>
                </a:tc>
                <a:extLst>
                  <a:ext uri="{0D108BD9-81ED-4DB2-BD59-A6C34878D82A}">
                    <a16:rowId xmlns="" xmlns:a16="http://schemas.microsoft.com/office/drawing/2014/main" val="10003"/>
                  </a:ext>
                </a:extLst>
              </a:tr>
              <a:tr h="0">
                <a:tc>
                  <a:txBody>
                    <a:bodyPr/>
                    <a:lstStyle/>
                    <a:p>
                      <a:pPr marL="0" marR="0">
                        <a:lnSpc>
                          <a:spcPct val="115000"/>
                        </a:lnSpc>
                        <a:spcBef>
                          <a:spcPts val="0"/>
                        </a:spcBef>
                        <a:spcAft>
                          <a:spcPts val="0"/>
                        </a:spcAft>
                      </a:pPr>
                      <a:r>
                        <a:rPr lang="en-US" sz="1200" kern="1400" dirty="0">
                          <a:effectLst/>
                          <a:latin typeface="Times New Roman" panose="02020603050405020304" pitchFamily="18" charset="0"/>
                          <a:cs typeface="Times New Roman" panose="02020603050405020304" pitchFamily="18" charset="0"/>
                        </a:rPr>
                        <a:t>Unit Champion</a:t>
                      </a:r>
                      <a:endParaRPr lang="en-US" sz="1200" kern="14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73025" marR="73025" marT="8890" marB="8890"/>
                </a:tc>
                <a:extLst>
                  <a:ext uri="{0D108BD9-81ED-4DB2-BD59-A6C34878D82A}">
                    <a16:rowId xmlns="" xmlns:a16="http://schemas.microsoft.com/office/drawing/2014/main" val="10004"/>
                  </a:ext>
                </a:extLst>
              </a:tr>
              <a:tr h="0">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Organizing the Prevention Work</a:t>
                      </a:r>
                      <a:endParaRPr lang="en-US" sz="12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algn="ctr"/>
                      <a:endParaRPr lang="en-US" dirty="0"/>
                    </a:p>
                  </a:txBody>
                  <a:tcPr marL="73025" marR="73025" marT="8890" marB="8890"/>
                </a:tc>
                <a:extLst>
                  <a:ext uri="{0D108BD9-81ED-4DB2-BD59-A6C34878D82A}">
                    <a16:rowId xmlns="" xmlns:a16="http://schemas.microsoft.com/office/drawing/2014/main" val="10005"/>
                  </a:ext>
                </a:extLst>
              </a:tr>
              <a:tr h="259435">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Identify paths of ongoing communication and reporting</a:t>
                      </a:r>
                      <a:endParaRPr lang="en-US" sz="12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15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 </a:t>
                      </a:r>
                      <a:r>
                        <a:rPr lang="en-US" sz="1800" dirty="0" smtClean="0">
                          <a:effectLst/>
                          <a:latin typeface="Wingdings" panose="05000000000000000000" pitchFamily="2" charset="2"/>
                          <a:ea typeface="Calibri"/>
                          <a:cs typeface="Times New Roman" panose="02020603050405020304" pitchFamily="18" charset="0"/>
                          <a:sym typeface="Wingdings"/>
                        </a:rPr>
                        <a:t></a:t>
                      </a:r>
                      <a:endParaRPr lang="en-US" sz="1800" dirty="0">
                        <a:effectLst/>
                        <a:latin typeface="Wingdings" panose="05000000000000000000" pitchFamily="2" charset="2"/>
                        <a:ea typeface="Calibri"/>
                        <a:cs typeface="Times New Roman" panose="02020603050405020304" pitchFamily="18" charset="0"/>
                      </a:endParaRPr>
                    </a:p>
                  </a:txBody>
                  <a:tcPr marL="73025" marR="73025" marT="8890" marB="8890"/>
                </a:tc>
                <a:extLst>
                  <a:ext uri="{0D108BD9-81ED-4DB2-BD59-A6C34878D82A}">
                    <a16:rowId xmlns="" xmlns:a16="http://schemas.microsoft.com/office/drawing/2014/main" val="10006"/>
                  </a:ext>
                </a:extLst>
              </a:tr>
              <a:tr h="0">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Develop mechanisms to address accountability</a:t>
                      </a:r>
                      <a:endParaRPr lang="en-US" sz="120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73025" marR="73025" marT="8890" marB="8890"/>
                </a:tc>
                <a:extLst>
                  <a:ext uri="{0D108BD9-81ED-4DB2-BD59-A6C34878D82A}">
                    <a16:rowId xmlns="" xmlns:a16="http://schemas.microsoft.com/office/drawing/2014/main" val="10007"/>
                  </a:ext>
                </a:extLst>
              </a:tr>
              <a:tr h="0">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Identify strategies for building new practices into daily routine</a:t>
                      </a:r>
                      <a:endParaRPr lang="en-US" sz="12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73025" marR="73025" marT="8890" marB="8890"/>
                </a:tc>
                <a:extLst>
                  <a:ext uri="{0D108BD9-81ED-4DB2-BD59-A6C34878D82A}">
                    <a16:rowId xmlns="" xmlns:a16="http://schemas.microsoft.com/office/drawing/2014/main" val="10008"/>
                  </a:ext>
                </a:extLst>
              </a:tr>
              <a:tr h="0">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Refine preliminary implementation plan</a:t>
                      </a:r>
                      <a:endParaRPr lang="en-US" sz="120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73025" marR="73025" marT="8890" marB="8890"/>
                </a:tc>
                <a:extLst>
                  <a:ext uri="{0D108BD9-81ED-4DB2-BD59-A6C34878D82A}">
                    <a16:rowId xmlns="" xmlns:a16="http://schemas.microsoft.com/office/drawing/2014/main" val="10009"/>
                  </a:ext>
                </a:extLst>
              </a:tr>
              <a:tr h="0">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Ensure support from key stakeholders</a:t>
                      </a:r>
                      <a:endParaRPr lang="en-US" sz="120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73025" marR="73025" marT="8890" marB="8890"/>
                </a:tc>
                <a:extLst>
                  <a:ext uri="{0D108BD9-81ED-4DB2-BD59-A6C34878D82A}">
                    <a16:rowId xmlns="" xmlns:a16="http://schemas.microsoft.com/office/drawing/2014/main" val="10010"/>
                  </a:ext>
                </a:extLst>
              </a:tr>
              <a:tr h="457200">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Initiate plan to pilot test new practices</a:t>
                      </a:r>
                      <a:endParaRPr lang="en-US" sz="12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200" dirty="0">
                          <a:effectLst/>
                          <a:latin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cs typeface="Times New Roman" panose="02020603050405020304" pitchFamily="18" charset="0"/>
                        </a:rPr>
                        <a:t> </a:t>
                      </a:r>
                      <a:r>
                        <a:rPr lang="en-US" sz="1200" dirty="0" smtClean="0">
                          <a:effectLst/>
                          <a:latin typeface="Wingdings" panose="05000000000000000000" pitchFamily="2" charset="2"/>
                          <a:ea typeface="Calibri"/>
                          <a:cs typeface="Times New Roman" panose="02020603050405020304" pitchFamily="18" charset="0"/>
                          <a:sym typeface="Wingdings"/>
                        </a:rPr>
                        <a:t></a:t>
                      </a:r>
                      <a:endParaRPr lang="en-US" sz="1200" dirty="0" smtClean="0">
                        <a:effectLst/>
                        <a:latin typeface="Wingdings" panose="05000000000000000000" pitchFamily="2" charset="2"/>
                        <a:ea typeface="Calibri"/>
                        <a:cs typeface="Times New Roman" panose="02020603050405020304" pitchFamily="18" charset="0"/>
                      </a:endParaRPr>
                    </a:p>
                  </a:txBody>
                  <a:tcPr marL="73025" marR="73025" marT="8890" marB="8890"/>
                </a:tc>
                <a:extLst>
                  <a:ext uri="{0D108BD9-81ED-4DB2-BD59-A6C34878D82A}">
                    <a16:rowId xmlns="" xmlns:a16="http://schemas.microsoft.com/office/drawing/2014/main" val="10011"/>
                  </a:ext>
                </a:extLst>
              </a:tr>
              <a:tr h="0">
                <a:tc>
                  <a:txBody>
                    <a:bodyPr/>
                    <a:lstStyle/>
                    <a:p>
                      <a:pPr marL="0" marR="0">
                        <a:lnSpc>
                          <a:spcPct val="115000"/>
                        </a:lnSpc>
                        <a:spcBef>
                          <a:spcPts val="0"/>
                        </a:spcBef>
                        <a:spcAft>
                          <a:spcPts val="0"/>
                        </a:spcAft>
                      </a:pPr>
                      <a:r>
                        <a:rPr lang="en-US" sz="1200">
                          <a:effectLst/>
                          <a:latin typeface="Times New Roman" panose="02020603050405020304" pitchFamily="18" charset="0"/>
                          <a:cs typeface="Times New Roman" panose="02020603050405020304" pitchFamily="18" charset="0"/>
                        </a:rPr>
                        <a:t>Establish strategy for engaging staff</a:t>
                      </a:r>
                      <a:endParaRPr lang="en-US" sz="120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endParaRPr lang="en-US" sz="1200" dirty="0">
                        <a:effectLst/>
                        <a:latin typeface="Times New Roman" panose="02020603050405020304" pitchFamily="18" charset="0"/>
                        <a:ea typeface="Calibri"/>
                        <a:cs typeface="Times New Roman" panose="02020603050405020304" pitchFamily="18" charset="0"/>
                      </a:endParaRPr>
                    </a:p>
                  </a:txBody>
                  <a:tcPr marL="73025" marR="73025" marT="8890" marB="8890"/>
                </a:tc>
                <a:extLst>
                  <a:ext uri="{0D108BD9-81ED-4DB2-BD59-A6C34878D82A}">
                    <a16:rowId xmlns="" xmlns:a16="http://schemas.microsoft.com/office/drawing/2014/main" val="10012"/>
                  </a:ext>
                </a:extLst>
              </a:tr>
              <a:tr h="457200">
                <a:tc>
                  <a:txBody>
                    <a:bodyPr/>
                    <a:lstStyle/>
                    <a:p>
                      <a:pPr marL="0" marR="0">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Create education plans to help staff learn new practices</a:t>
                      </a:r>
                      <a:endParaRPr lang="en-US" sz="1200" dirty="0">
                        <a:effectLst/>
                        <a:latin typeface="Times New Roman" panose="02020603050405020304" pitchFamily="18" charset="0"/>
                        <a:ea typeface="Calibri"/>
                        <a:cs typeface="Times New Roman" panose="02020603050405020304" pitchFamily="18" charset="0"/>
                      </a:endParaRPr>
                    </a:p>
                  </a:txBody>
                  <a:tcPr marL="73025" marR="73025" marT="8890" marB="8890"/>
                </a:tc>
                <a:tc>
                  <a:txBody>
                    <a:bodyPr/>
                    <a:lstStyle/>
                    <a:p>
                      <a:pPr marL="0" marR="0" algn="ctr">
                        <a:lnSpc>
                          <a:spcPct val="115000"/>
                        </a:lnSpc>
                        <a:spcBef>
                          <a:spcPts val="0"/>
                        </a:spcBef>
                        <a:spcAft>
                          <a:spcPts val="0"/>
                        </a:spcAft>
                      </a:pPr>
                      <a:r>
                        <a:rPr lang="en-US" sz="1200" dirty="0">
                          <a:effectLst/>
                          <a:latin typeface="Times New Roman" panose="02020603050405020304" pitchFamily="18" charset="0"/>
                          <a:cs typeface="Times New Roman" panose="02020603050405020304" pitchFamily="18" charset="0"/>
                        </a:rPr>
                        <a:t> </a:t>
                      </a:r>
                      <a:r>
                        <a:rPr lang="en-US" sz="1200" dirty="0" smtClean="0">
                          <a:effectLst/>
                          <a:latin typeface="Times New Roman" panose="02020603050405020304" pitchFamily="18" charset="0"/>
                          <a:cs typeface="Times New Roman" panose="02020603050405020304" pitchFamily="18" charset="0"/>
                        </a:rPr>
                        <a:t> </a:t>
                      </a:r>
                      <a:r>
                        <a:rPr lang="en-US" sz="1200" dirty="0" smtClean="0">
                          <a:effectLst/>
                          <a:latin typeface="Wingdings" panose="05000000000000000000" pitchFamily="2" charset="2"/>
                          <a:ea typeface="Calibri"/>
                          <a:cs typeface="Times New Roman" panose="02020603050405020304" pitchFamily="18" charset="0"/>
                          <a:sym typeface="Wingdings"/>
                        </a:rPr>
                        <a:t></a:t>
                      </a:r>
                      <a:endParaRPr lang="en-US" sz="1200" dirty="0">
                        <a:effectLst/>
                        <a:latin typeface="Wingdings" panose="05000000000000000000" pitchFamily="2" charset="2"/>
                        <a:ea typeface="Calibri"/>
                        <a:cs typeface="Times New Roman" panose="02020603050405020304" pitchFamily="18" charset="0"/>
                      </a:endParaRPr>
                    </a:p>
                  </a:txBody>
                  <a:tcPr marL="73025" marR="73025" marT="8890" marB="8890"/>
                </a:tc>
                <a:extLst>
                  <a:ext uri="{0D108BD9-81ED-4DB2-BD59-A6C34878D82A}">
                    <a16:rowId xmlns="" xmlns:a16="http://schemas.microsoft.com/office/drawing/2014/main" val="10013"/>
                  </a:ext>
                </a:extLst>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Implementation Planning Goals</a:t>
            </a:r>
          </a:p>
        </p:txBody>
      </p:sp>
      <p:sp>
        <p:nvSpPr>
          <p:cNvPr id="3" name="Content Placeholder 2"/>
          <p:cNvSpPr>
            <a:spLocks noGrp="1"/>
          </p:cNvSpPr>
          <p:nvPr>
            <p:ph idx="1"/>
          </p:nvPr>
        </p:nvSpPr>
        <p:spPr/>
        <p:txBody>
          <a:bodyPr/>
          <a:lstStyle/>
          <a:p>
            <a:r>
              <a:rPr lang="en-US" dirty="0"/>
              <a:t>Determine the role/responsibilities of staff in preventing falls. </a:t>
            </a:r>
          </a:p>
          <a:p>
            <a:pPr lvl="1"/>
            <a:r>
              <a:rPr lang="en-US" dirty="0"/>
              <a:t>What role will the Unit Team play? </a:t>
            </a:r>
          </a:p>
          <a:p>
            <a:pPr lvl="1"/>
            <a:r>
              <a:rPr lang="en-US" dirty="0"/>
              <a:t>What role will the Unit Champions play?  </a:t>
            </a:r>
          </a:p>
          <a:p>
            <a:pPr lvl="1"/>
            <a:r>
              <a:rPr lang="en-US" dirty="0"/>
              <a:t>How should prevention work be organized</a:t>
            </a:r>
            <a:br>
              <a:rPr lang="en-US" dirty="0"/>
            </a:br>
            <a:r>
              <a:rPr lang="en-US" dirty="0"/>
              <a:t>at the unit level? </a:t>
            </a:r>
          </a:p>
          <a:p>
            <a:pPr lvl="1"/>
            <a:r>
              <a:rPr lang="en-US" dirty="0"/>
              <a:t>What fall prevention practices go beyond the unit?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Implementation Planning Goals</a:t>
            </a:r>
          </a:p>
        </p:txBody>
      </p:sp>
      <p:sp>
        <p:nvSpPr>
          <p:cNvPr id="3" name="Content Placeholder 2"/>
          <p:cNvSpPr>
            <a:spLocks noGrp="1"/>
          </p:cNvSpPr>
          <p:nvPr>
            <p:ph idx="1"/>
          </p:nvPr>
        </p:nvSpPr>
        <p:spPr>
          <a:xfrm>
            <a:off x="381000" y="1371600"/>
            <a:ext cx="5867400" cy="4953000"/>
          </a:xfrm>
        </p:spPr>
        <p:txBody>
          <a:bodyPr>
            <a:normAutofit/>
          </a:bodyPr>
          <a:lstStyle/>
          <a:p>
            <a:r>
              <a:rPr lang="en-US" dirty="0"/>
              <a:t>Put the new practices into operation.</a:t>
            </a:r>
          </a:p>
          <a:p>
            <a:pPr lvl="1"/>
            <a:r>
              <a:rPr lang="en-US" dirty="0"/>
              <a:t>How do you manage the change process at the patient care level?  </a:t>
            </a:r>
          </a:p>
          <a:p>
            <a:pPr lvl="1"/>
            <a:r>
              <a:rPr lang="en-US" dirty="0"/>
              <a:t>How do you pilot test the new practices?  </a:t>
            </a:r>
          </a:p>
          <a:p>
            <a:pPr lvl="1"/>
            <a:r>
              <a:rPr lang="en-US" dirty="0"/>
              <a:t>How do you get staff engaged and excited about fall prevention?  </a:t>
            </a:r>
          </a:p>
          <a:p>
            <a:pPr lvl="1"/>
            <a:r>
              <a:rPr lang="en-US" dirty="0"/>
              <a:t>How can you help staff learn new practices? </a:t>
            </a:r>
          </a:p>
        </p:txBody>
      </p:sp>
      <p:pic>
        <p:nvPicPr>
          <p:cNvPr id="4" name="Picture 2" descr="Medical providers at patient’s bedsid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477000" y="2590800"/>
            <a:ext cx="2197964" cy="32966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4704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Roles</a:t>
            </a:r>
          </a:p>
        </p:txBody>
      </p:sp>
      <p:sp>
        <p:nvSpPr>
          <p:cNvPr id="3" name="Content Placeholder 2"/>
          <p:cNvSpPr>
            <a:spLocks noGrp="1"/>
          </p:cNvSpPr>
          <p:nvPr>
            <p:ph idx="1"/>
          </p:nvPr>
        </p:nvSpPr>
        <p:spPr>
          <a:xfrm>
            <a:off x="457200" y="1300162"/>
            <a:ext cx="8229600" cy="4826001"/>
          </a:xfrm>
        </p:spPr>
        <p:txBody>
          <a:bodyPr/>
          <a:lstStyle/>
          <a:p>
            <a:pPr marL="0" indent="0">
              <a:buNone/>
            </a:pPr>
            <a:r>
              <a:rPr lang="en-US" dirty="0"/>
              <a:t>Assign staff to perform each specific task in your set of best practices, based on training and experience</a:t>
            </a:r>
            <a:r>
              <a:rPr lang="en-US" dirty="0" smtClean="0"/>
              <a:t>.</a:t>
            </a:r>
            <a:endParaRPr lang="en-US" dirty="0"/>
          </a:p>
        </p:txBody>
      </p:sp>
      <p:grpSp>
        <p:nvGrpSpPr>
          <p:cNvPr id="4" name="Group 3" descr="Medical providers with clipboards&#10;Medical providers looking at computer screen&#10;"/>
          <p:cNvGrpSpPr/>
          <p:nvPr/>
        </p:nvGrpSpPr>
        <p:grpSpPr>
          <a:xfrm>
            <a:off x="1249720" y="3108960"/>
            <a:ext cx="6644560" cy="3063240"/>
            <a:chOff x="884000" y="3108960"/>
            <a:chExt cx="6644560" cy="3063240"/>
          </a:xfrm>
        </p:grpSpPr>
        <p:pic>
          <p:nvPicPr>
            <p:cNvPr id="7" name="Picture 2" descr="Medical providers with clipboar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000" y="3108960"/>
              <a:ext cx="4602400" cy="3062130"/>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Medical providers looking at computer screen"/>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86401" y="3108960"/>
              <a:ext cx="2042159" cy="3063240"/>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Roles</a:t>
            </a:r>
          </a:p>
        </p:txBody>
      </p:sp>
      <p:sp>
        <p:nvSpPr>
          <p:cNvPr id="3" name="Content Placeholder 2"/>
          <p:cNvSpPr>
            <a:spLocks noGrp="1"/>
          </p:cNvSpPr>
          <p:nvPr>
            <p:ph idx="1"/>
          </p:nvPr>
        </p:nvSpPr>
        <p:spPr>
          <a:xfrm>
            <a:off x="457200" y="1371600"/>
            <a:ext cx="5638800" cy="4754563"/>
          </a:xfrm>
        </p:spPr>
        <p:txBody>
          <a:bodyPr/>
          <a:lstStyle/>
          <a:p>
            <a:r>
              <a:rPr lang="en-US" dirty="0"/>
              <a:t>In some cases, a group will perform the task based on specific roles, such as the nursing assistants.</a:t>
            </a:r>
          </a:p>
          <a:p>
            <a:r>
              <a:rPr lang="en-US" dirty="0"/>
              <a:t>Other tasks may be assigned</a:t>
            </a:r>
            <a:br>
              <a:rPr lang="en-US" dirty="0"/>
            </a:br>
            <a:r>
              <a:rPr lang="en-US" dirty="0"/>
              <a:t>to a specific person.</a:t>
            </a:r>
          </a:p>
          <a:p>
            <a:pPr lvl="1"/>
            <a:r>
              <a:rPr lang="en-US" dirty="0"/>
              <a:t>In that case, be sure to assign </a:t>
            </a:r>
            <a:br>
              <a:rPr lang="en-US" dirty="0"/>
            </a:br>
            <a:r>
              <a:rPr lang="en-US" dirty="0"/>
              <a:t>a backup person</a:t>
            </a:r>
            <a:r>
              <a:rPr lang="en-US" dirty="0" smtClean="0"/>
              <a:t>.</a:t>
            </a:r>
            <a:endParaRPr lang="en-US" dirty="0"/>
          </a:p>
        </p:txBody>
      </p:sp>
      <p:pic>
        <p:nvPicPr>
          <p:cNvPr id="3074" name="Picture 2" descr="Medical provider holding arm of patient with mobility device"/>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096000" y="1905000"/>
            <a:ext cx="2369836" cy="33760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316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a:t>
            </a:r>
          </a:p>
        </p:txBody>
      </p:sp>
      <p:pic>
        <p:nvPicPr>
          <p:cNvPr id="6" name="Picture 8" descr="Magnifying glass in front of open book"/>
          <p:cNvPicPr>
            <a:picLocks noChangeAspect="1"/>
          </p:cNvPicPr>
          <p:nvPr/>
        </p:nvPicPr>
        <p:blipFill>
          <a:blip r:embed="rId2" cstate="print"/>
          <a:srcRect/>
          <a:stretch>
            <a:fillRect/>
          </a:stretch>
        </p:blipFill>
        <p:spPr bwMode="auto">
          <a:xfrm>
            <a:off x="1289304" y="4617103"/>
            <a:ext cx="533400" cy="466725"/>
          </a:xfrm>
          <a:prstGeom prst="rect">
            <a:avLst/>
          </a:prstGeom>
          <a:noFill/>
          <a:ln w="9525">
            <a:noFill/>
            <a:miter lim="800000"/>
            <a:headEnd/>
            <a:tailEnd/>
          </a:ln>
        </p:spPr>
      </p:pic>
      <p:sp>
        <p:nvSpPr>
          <p:cNvPr id="7" name="TextBox 6"/>
          <p:cNvSpPr txBox="1"/>
          <p:nvPr/>
        </p:nvSpPr>
        <p:spPr>
          <a:xfrm>
            <a:off x="990600" y="5181600"/>
            <a:ext cx="1133856" cy="461665"/>
          </a:xfrm>
          <a:prstGeom prst="rect">
            <a:avLst/>
          </a:prstGeom>
          <a:solidFill>
            <a:schemeClr val="tx2">
              <a:lumMod val="20000"/>
              <a:lumOff val="80000"/>
            </a:schemeClr>
          </a:solidFill>
          <a:ln>
            <a:solidFill>
              <a:schemeClr val="accent1"/>
            </a:solidFill>
          </a:ln>
        </p:spPr>
        <p:txBody>
          <a:bodyPr wrap="square" rtlCol="0">
            <a:spAutoFit/>
          </a:bodyPr>
          <a:lstStyle/>
          <a:p>
            <a:r>
              <a:rPr lang="en-US" sz="2400" dirty="0"/>
              <a:t>Tool 4A</a:t>
            </a:r>
          </a:p>
        </p:txBody>
      </p:sp>
      <p:sp>
        <p:nvSpPr>
          <p:cNvPr id="10" name="TextBox 9"/>
          <p:cNvSpPr txBox="1"/>
          <p:nvPr/>
        </p:nvSpPr>
        <p:spPr>
          <a:xfrm>
            <a:off x="2835087" y="1071494"/>
            <a:ext cx="5881295" cy="2693045"/>
          </a:xfrm>
          <a:prstGeom prst="rect">
            <a:avLst/>
          </a:prstGeom>
          <a:solidFill>
            <a:schemeClr val="bg1"/>
          </a:solidFill>
          <a:ln>
            <a:solidFill>
              <a:schemeClr val="tx1"/>
            </a:solidFill>
          </a:ln>
        </p:spPr>
        <p:txBody>
          <a:bodyPr wrap="square" rtlCol="0">
            <a:spAutoFit/>
          </a:bodyPr>
          <a:lstStyle/>
          <a:p>
            <a:pPr lvl="0" fontAlgn="base">
              <a:spcBef>
                <a:spcPct val="0"/>
              </a:spcBef>
              <a:spcAft>
                <a:spcPts val="600"/>
              </a:spcAft>
            </a:pPr>
            <a:r>
              <a:rPr lang="en-US" altLang="en-US" sz="1200" b="1" dirty="0" bmk="_Toc332135166">
                <a:latin typeface="Arial" pitchFamily="34" charset="0"/>
                <a:ea typeface="Times New Roman" pitchFamily="18" charset="0"/>
                <a:cs typeface="Times New Roman" pitchFamily="18" charset="0"/>
              </a:rPr>
              <a:t>4A: Assigning Responsibilities for Using Best Practices</a:t>
            </a:r>
            <a:r>
              <a:rPr lang="en-US" altLang="en-US" sz="1200" b="1" dirty="0">
                <a:latin typeface="Arial" pitchFamily="34" charset="0"/>
                <a:ea typeface="Times New Roman" pitchFamily="18" charset="0"/>
                <a:cs typeface="Times New Roman" pitchFamily="18" charset="0"/>
              </a:rPr>
              <a:t> </a:t>
            </a:r>
          </a:p>
          <a:p>
            <a:pPr lvl="0" eaLnBrk="0" fontAlgn="base" hangingPunct="0">
              <a:spcBef>
                <a:spcPct val="0"/>
              </a:spcBef>
              <a:spcAft>
                <a:spcPts val="1200"/>
              </a:spcAft>
            </a:pPr>
            <a:r>
              <a:rPr lang="en-US" altLang="en-US" sz="1200" b="1" dirty="0">
                <a:latin typeface="Times New Roman" pitchFamily="18" charset="0"/>
                <a:ea typeface="Calibri" pitchFamily="34" charset="0"/>
                <a:cs typeface="Times New Roman" pitchFamily="18" charset="0"/>
              </a:rPr>
              <a:t>Background: </a:t>
            </a:r>
            <a:r>
              <a:rPr lang="en-US" altLang="en-US" sz="1200" dirty="0">
                <a:latin typeface="Times New Roman" pitchFamily="18" charset="0"/>
                <a:ea typeface="Calibri" pitchFamily="34" charset="0"/>
                <a:cs typeface="Times New Roman" pitchFamily="18" charset="0"/>
              </a:rPr>
              <a:t>This tool can be used to determine who will be responsible for each task identified in your set of best practices for preventing falls. One way to generate interest and buy-in from the staff is to ask them to self-assign their responsibilities from a prioritized list of tasks that need to be accomplished.</a:t>
            </a:r>
          </a:p>
          <a:p>
            <a:pPr lvl="0" eaLnBrk="0" fontAlgn="base" hangingPunct="0">
              <a:spcBef>
                <a:spcPct val="0"/>
              </a:spcBef>
              <a:spcAft>
                <a:spcPts val="1200"/>
              </a:spcAft>
            </a:pPr>
            <a:r>
              <a:rPr lang="en-US" altLang="en-US" sz="1200" b="1" dirty="0">
                <a:latin typeface="Times New Roman" pitchFamily="18" charset="0"/>
                <a:ea typeface="Calibri" pitchFamily="34" charset="0"/>
                <a:cs typeface="Times New Roman" pitchFamily="18" charset="0"/>
              </a:rPr>
              <a:t>Reference: </a:t>
            </a:r>
            <a:r>
              <a:rPr lang="en-US" altLang="en-US" sz="1200" dirty="0">
                <a:latin typeface="Times New Roman" pitchFamily="18" charset="0"/>
                <a:ea typeface="Calibri" pitchFamily="34" charset="0"/>
                <a:cs typeface="Times New Roman" pitchFamily="18" charset="0"/>
              </a:rPr>
              <a:t>Developed by Falls Toolkit Research Team.</a:t>
            </a:r>
            <a:endParaRPr lang="en-US" altLang="en-US" sz="1200" dirty="0">
              <a:latin typeface="Arial" pitchFamily="34" charset="0"/>
              <a:cs typeface="Arial" pitchFamily="34" charset="0"/>
            </a:endParaRPr>
          </a:p>
          <a:p>
            <a:pPr lvl="0" eaLnBrk="0" fontAlgn="base" hangingPunct="0">
              <a:spcBef>
                <a:spcPct val="0"/>
              </a:spcBef>
              <a:spcAft>
                <a:spcPct val="0"/>
              </a:spcAft>
            </a:pPr>
            <a:r>
              <a:rPr lang="en-US" altLang="en-US" sz="1200" b="1" dirty="0">
                <a:latin typeface="Times New Roman" pitchFamily="18" charset="0"/>
                <a:ea typeface="Calibri" pitchFamily="34" charset="0"/>
                <a:cs typeface="Times New Roman" pitchFamily="18" charset="0"/>
              </a:rPr>
              <a:t>How to use this tool: </a:t>
            </a:r>
            <a:r>
              <a:rPr lang="en-US" altLang="en-US" sz="1200" dirty="0">
                <a:latin typeface="Times New Roman" pitchFamily="18" charset="0"/>
                <a:ea typeface="Calibri" pitchFamily="34" charset="0"/>
                <a:cs typeface="Times New Roman" pitchFamily="18" charset="0"/>
              </a:rPr>
              <a:t>Complete the table by entering the different best practices and the specific individuals who will be responsible for completing each task. This tool should be filled out by the Implementation Team leader in collaboration with the other team members. </a:t>
            </a:r>
            <a:endParaRPr lang="en-US" altLang="en-US" sz="1200" dirty="0">
              <a:latin typeface="Arial" pitchFamily="34" charset="0"/>
              <a:cs typeface="Arial" pitchFamily="34" charset="0"/>
            </a:endParaRPr>
          </a:p>
          <a:p>
            <a:pPr lvl="0" eaLnBrk="0" fontAlgn="base" hangingPunct="0">
              <a:spcBef>
                <a:spcPct val="0"/>
              </a:spcBef>
              <a:spcAft>
                <a:spcPct val="0"/>
              </a:spcAft>
            </a:pPr>
            <a:r>
              <a:rPr lang="en-US" altLang="en-US" sz="1200" dirty="0">
                <a:latin typeface="Times New Roman" pitchFamily="18" charset="0"/>
                <a:ea typeface="Calibri" pitchFamily="34" charset="0"/>
                <a:cs typeface="Times New Roman" pitchFamily="18" charset="0"/>
              </a:rPr>
              <a:t>Use this tool to assign and clarify the roles and responsibilities of each staff member. Types of staff and the types of responsibilities they might take on are summarized in Tool 4B, “Staff Roles.” </a:t>
            </a:r>
            <a:endParaRPr lang="en-US" sz="1200" dirty="0"/>
          </a:p>
        </p:txBody>
      </p:sp>
      <p:graphicFrame>
        <p:nvGraphicFramePr>
          <p:cNvPr id="11" name="Table 10" descr="Best Practices Table."/>
          <p:cNvGraphicFramePr>
            <a:graphicFrameLocks noGrp="1"/>
          </p:cNvGraphicFramePr>
          <p:nvPr>
            <p:extLst>
              <p:ext uri="{D42A27DB-BD31-4B8C-83A1-F6EECF244321}">
                <p14:modId xmlns:p14="http://schemas.microsoft.com/office/powerpoint/2010/main" val="3333496468"/>
              </p:ext>
            </p:extLst>
          </p:nvPr>
        </p:nvGraphicFramePr>
        <p:xfrm>
          <a:off x="2835087" y="3921633"/>
          <a:ext cx="5881296" cy="2386584"/>
        </p:xfrm>
        <a:graphic>
          <a:graphicData uri="http://schemas.openxmlformats.org/drawingml/2006/table">
            <a:tbl>
              <a:tblPr firstRow="1" firstCol="1" bandRow="1">
                <a:tableStyleId>{5940675A-B579-460E-94D1-54222C63F5DA}</a:tableStyleId>
              </a:tblPr>
              <a:tblGrid>
                <a:gridCol w="2608995">
                  <a:extLst>
                    <a:ext uri="{9D8B030D-6E8A-4147-A177-3AD203B41FA5}">
                      <a16:colId xmlns="" xmlns:a16="http://schemas.microsoft.com/office/drawing/2014/main" val="20000"/>
                    </a:ext>
                  </a:extLst>
                </a:gridCol>
                <a:gridCol w="3272301">
                  <a:extLst>
                    <a:ext uri="{9D8B030D-6E8A-4147-A177-3AD203B41FA5}">
                      <a16:colId xmlns="" xmlns:a16="http://schemas.microsoft.com/office/drawing/2014/main" val="20001"/>
                    </a:ext>
                  </a:extLst>
                </a:gridCol>
              </a:tblGrid>
              <a:tr h="0">
                <a:tc>
                  <a:txBody>
                    <a:bodyPr/>
                    <a:lstStyle/>
                    <a:p>
                      <a:pPr marL="0" marR="0">
                        <a:lnSpc>
                          <a:spcPct val="100000"/>
                        </a:lnSpc>
                        <a:spcBef>
                          <a:spcPts val="0"/>
                        </a:spcBef>
                        <a:spcAft>
                          <a:spcPts val="0"/>
                        </a:spcAft>
                      </a:pPr>
                      <a:r>
                        <a:rPr lang="en-US" sz="1200" b="1" kern="1400" dirty="0">
                          <a:effectLst/>
                          <a:latin typeface="Times New Roman" panose="02020603050405020304" pitchFamily="18" charset="0"/>
                          <a:cs typeface="Times New Roman" panose="02020603050405020304" pitchFamily="18" charset="0"/>
                        </a:rPr>
                        <a:t>What practices will we use?</a:t>
                      </a:r>
                      <a:endParaRPr lang="en-US" sz="1200" b="1" kern="14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solidFill>
                  </a:tcPr>
                </a:tc>
                <a:tc>
                  <a:txBody>
                    <a:bodyPr/>
                    <a:lstStyle/>
                    <a:p>
                      <a:pPr marL="0" marR="0">
                        <a:lnSpc>
                          <a:spcPct val="100000"/>
                        </a:lnSpc>
                        <a:spcBef>
                          <a:spcPts val="0"/>
                        </a:spcBef>
                        <a:spcAft>
                          <a:spcPts val="0"/>
                        </a:spcAft>
                      </a:pPr>
                      <a:r>
                        <a:rPr lang="en-US" sz="1200" b="1" kern="1400" dirty="0">
                          <a:effectLst/>
                          <a:latin typeface="Times New Roman" panose="02020603050405020304" pitchFamily="18" charset="0"/>
                          <a:cs typeface="Times New Roman" panose="02020603050405020304" pitchFamily="18" charset="0"/>
                        </a:rPr>
                        <a:t>Who will be responsible?</a:t>
                      </a:r>
                      <a:endParaRPr lang="en-US" sz="1200" b="1" kern="14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solidFill>
                  </a:tcPr>
                </a:tc>
                <a:extLst>
                  <a:ext uri="{0D108BD9-81ED-4DB2-BD59-A6C34878D82A}">
                    <a16:rowId xmlns="" xmlns:a16="http://schemas.microsoft.com/office/drawing/2014/main" val="10000"/>
                  </a:ext>
                </a:extLst>
              </a:tr>
              <a:tr h="0">
                <a:tc>
                  <a:txBody>
                    <a:bodyPr/>
                    <a:lstStyle/>
                    <a:p>
                      <a:pPr marL="0" marR="0">
                        <a:lnSpc>
                          <a:spcPct val="100000"/>
                        </a:lnSpc>
                        <a:spcBef>
                          <a:spcPts val="0"/>
                        </a:spcBef>
                        <a:spcAft>
                          <a:spcPts val="0"/>
                        </a:spcAft>
                      </a:pPr>
                      <a:r>
                        <a:rPr lang="en-US" sz="1200" kern="1400" dirty="0">
                          <a:effectLst/>
                          <a:latin typeface="Times New Roman" panose="02020603050405020304" pitchFamily="18" charset="0"/>
                          <a:cs typeface="Times New Roman" panose="02020603050405020304" pitchFamily="18" charset="0"/>
                        </a:rPr>
                        <a:t>Example:</a:t>
                      </a:r>
                    </a:p>
                    <a:p>
                      <a:pPr marL="0" marR="0">
                        <a:lnSpc>
                          <a:spcPct val="100000"/>
                        </a:lnSpc>
                        <a:spcBef>
                          <a:spcPts val="0"/>
                        </a:spcBef>
                        <a:spcAft>
                          <a:spcPts val="0"/>
                        </a:spcAft>
                      </a:pPr>
                      <a:r>
                        <a:rPr lang="en-US" sz="1200" kern="1400" dirty="0">
                          <a:effectLst/>
                          <a:latin typeface="Times New Roman" panose="02020603050405020304" pitchFamily="18" charset="0"/>
                          <a:cs typeface="Times New Roman" panose="02020603050405020304" pitchFamily="18" charset="0"/>
                        </a:rPr>
                        <a:t>Perform comprehensive fall risk assessment on admission, daily, or if condition deteriorates.</a:t>
                      </a:r>
                      <a:endParaRPr lang="en-US" sz="1200" kern="14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solidFill>
                  </a:tcPr>
                </a:tc>
                <a:tc>
                  <a:txBody>
                    <a:bodyPr/>
                    <a:lstStyle/>
                    <a:p>
                      <a:pPr marL="0" marR="0">
                        <a:lnSpc>
                          <a:spcPct val="100000"/>
                        </a:lnSpc>
                        <a:spcBef>
                          <a:spcPts val="0"/>
                        </a:spcBef>
                        <a:spcAft>
                          <a:spcPts val="0"/>
                        </a:spcAft>
                      </a:pPr>
                      <a:r>
                        <a:rPr lang="en-US" sz="1200" kern="1400" dirty="0">
                          <a:effectLst/>
                          <a:latin typeface="Times New Roman" panose="02020603050405020304" pitchFamily="18" charset="0"/>
                          <a:cs typeface="Times New Roman" panose="02020603050405020304" pitchFamily="18" charset="0"/>
                        </a:rPr>
                        <a:t>Example:</a:t>
                      </a:r>
                    </a:p>
                    <a:p>
                      <a:pPr marL="0" marR="0">
                        <a:lnSpc>
                          <a:spcPct val="100000"/>
                        </a:lnSpc>
                        <a:spcBef>
                          <a:spcPts val="0"/>
                        </a:spcBef>
                        <a:spcAft>
                          <a:spcPts val="0"/>
                        </a:spcAft>
                      </a:pPr>
                      <a:r>
                        <a:rPr lang="en-US" sz="1200" kern="1400" dirty="0">
                          <a:effectLst/>
                          <a:latin typeface="Times New Roman" panose="02020603050405020304" pitchFamily="18" charset="0"/>
                          <a:cs typeface="Times New Roman" panose="02020603050405020304" pitchFamily="18" charset="0"/>
                        </a:rPr>
                        <a:t>RN </a:t>
                      </a:r>
                      <a:endParaRPr lang="en-US" sz="1200" kern="1400" dirty="0">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solidFill>
                  </a:tcPr>
                </a:tc>
                <a:extLst>
                  <a:ext uri="{0D108BD9-81ED-4DB2-BD59-A6C34878D82A}">
                    <a16:rowId xmlns="" xmlns:a16="http://schemas.microsoft.com/office/drawing/2014/main" val="10001"/>
                  </a:ext>
                </a:extLst>
              </a:tr>
              <a:tr h="0">
                <a:tc>
                  <a:txBody>
                    <a:bodyPr/>
                    <a:lstStyle/>
                    <a:p>
                      <a:pPr marL="0" marR="0">
                        <a:lnSpc>
                          <a:spcPct val="115000"/>
                        </a:lnSpc>
                        <a:spcBef>
                          <a:spcPts val="0"/>
                        </a:spcBef>
                        <a:spcAft>
                          <a:spcPts val="0"/>
                        </a:spcAft>
                      </a:pPr>
                      <a:r>
                        <a:rPr lang="en-US" sz="1200" kern="1400" dirty="0">
                          <a:effectLst/>
                        </a:rPr>
                        <a:t> </a:t>
                      </a:r>
                      <a:endParaRPr lang="en-US" sz="1200" kern="1400" dirty="0">
                        <a:effectLst/>
                        <a:latin typeface="Times New Roman"/>
                        <a:ea typeface="Calibri"/>
                      </a:endParaRPr>
                    </a:p>
                  </a:txBody>
                  <a:tcPr marL="68580" marR="68580" marT="0" marB="0">
                    <a:solidFill>
                      <a:schemeClr val="bg1"/>
                    </a:solidFill>
                  </a:tcPr>
                </a:tc>
                <a:tc>
                  <a:txBody>
                    <a:bodyPr/>
                    <a:lstStyle/>
                    <a:p>
                      <a:pPr marL="0" marR="0">
                        <a:lnSpc>
                          <a:spcPct val="115000"/>
                        </a:lnSpc>
                        <a:spcBef>
                          <a:spcPts val="0"/>
                        </a:spcBef>
                        <a:spcAft>
                          <a:spcPts val="0"/>
                        </a:spcAft>
                      </a:pPr>
                      <a:r>
                        <a:rPr lang="en-US" sz="1200" kern="1400" dirty="0" smtClean="0">
                          <a:effectLst/>
                        </a:rPr>
                        <a:t> </a:t>
                      </a:r>
                      <a:endParaRPr lang="en-US" sz="1200" kern="1400" dirty="0">
                        <a:effectLst/>
                        <a:latin typeface="Times New Roman"/>
                        <a:ea typeface="Calibri"/>
                      </a:endParaRPr>
                    </a:p>
                  </a:txBody>
                  <a:tcPr marL="68580" marR="68580" marT="0" marB="0">
                    <a:solidFill>
                      <a:schemeClr val="bg1"/>
                    </a:solidFill>
                  </a:tcPr>
                </a:tc>
                <a:extLst>
                  <a:ext uri="{0D108BD9-81ED-4DB2-BD59-A6C34878D82A}">
                    <a16:rowId xmlns="" xmlns:a16="http://schemas.microsoft.com/office/drawing/2014/main" val="10002"/>
                  </a:ext>
                </a:extLst>
              </a:tr>
              <a:tr h="0">
                <a:tc>
                  <a:txBody>
                    <a:bodyPr/>
                    <a:lstStyle/>
                    <a:p>
                      <a:pPr marL="0" marR="0">
                        <a:lnSpc>
                          <a:spcPct val="115000"/>
                        </a:lnSpc>
                        <a:spcBef>
                          <a:spcPts val="0"/>
                        </a:spcBef>
                        <a:spcAft>
                          <a:spcPts val="0"/>
                        </a:spcAft>
                      </a:pPr>
                      <a:r>
                        <a:rPr lang="en-US" sz="1200" kern="1400" dirty="0">
                          <a:effectLst/>
                        </a:rPr>
                        <a:t> </a:t>
                      </a:r>
                      <a:endParaRPr lang="en-US" sz="1200" kern="1400" dirty="0">
                        <a:effectLst/>
                        <a:latin typeface="Times New Roman"/>
                        <a:ea typeface="Calibri"/>
                      </a:endParaRPr>
                    </a:p>
                  </a:txBody>
                  <a:tcPr marL="68580" marR="68580" marT="0" marB="0">
                    <a:solidFill>
                      <a:schemeClr val="bg1"/>
                    </a:solidFill>
                  </a:tcPr>
                </a:tc>
                <a:tc>
                  <a:txBody>
                    <a:bodyPr/>
                    <a:lstStyle/>
                    <a:p>
                      <a:pPr marL="0" marR="0">
                        <a:lnSpc>
                          <a:spcPct val="115000"/>
                        </a:lnSpc>
                        <a:spcBef>
                          <a:spcPts val="0"/>
                        </a:spcBef>
                        <a:spcAft>
                          <a:spcPts val="0"/>
                        </a:spcAft>
                      </a:pPr>
                      <a:r>
                        <a:rPr lang="en-US" sz="1200" kern="1400" dirty="0">
                          <a:effectLst/>
                        </a:rPr>
                        <a:t> </a:t>
                      </a:r>
                      <a:endParaRPr lang="en-US" sz="1200" kern="1400" dirty="0">
                        <a:effectLst/>
                        <a:latin typeface="Times New Roman"/>
                        <a:ea typeface="Calibri"/>
                      </a:endParaRPr>
                    </a:p>
                  </a:txBody>
                  <a:tcPr marL="68580" marR="68580" marT="0" marB="0">
                    <a:solidFill>
                      <a:schemeClr val="bg1"/>
                    </a:solidFill>
                  </a:tcPr>
                </a:tc>
                <a:extLst>
                  <a:ext uri="{0D108BD9-81ED-4DB2-BD59-A6C34878D82A}">
                    <a16:rowId xmlns="" xmlns:a16="http://schemas.microsoft.com/office/drawing/2014/main" val="10003"/>
                  </a:ext>
                </a:extLst>
              </a:tr>
              <a:tr h="0">
                <a:tc>
                  <a:txBody>
                    <a:bodyPr/>
                    <a:lstStyle/>
                    <a:p>
                      <a:pPr marL="0" marR="0">
                        <a:lnSpc>
                          <a:spcPct val="115000"/>
                        </a:lnSpc>
                        <a:spcBef>
                          <a:spcPts val="0"/>
                        </a:spcBef>
                        <a:spcAft>
                          <a:spcPts val="0"/>
                        </a:spcAft>
                      </a:pPr>
                      <a:r>
                        <a:rPr lang="en-US" sz="1200" kern="1400">
                          <a:effectLst/>
                        </a:rPr>
                        <a:t> </a:t>
                      </a:r>
                      <a:endParaRPr lang="en-US" sz="1200" kern="1400">
                        <a:effectLst/>
                        <a:latin typeface="Times New Roman"/>
                        <a:ea typeface="Calibri"/>
                      </a:endParaRPr>
                    </a:p>
                  </a:txBody>
                  <a:tcPr marL="68580" marR="68580" marT="0" marB="0">
                    <a:solidFill>
                      <a:schemeClr val="bg1"/>
                    </a:solidFill>
                  </a:tcPr>
                </a:tc>
                <a:tc>
                  <a:txBody>
                    <a:bodyPr/>
                    <a:lstStyle/>
                    <a:p>
                      <a:pPr marL="0" marR="0">
                        <a:lnSpc>
                          <a:spcPct val="115000"/>
                        </a:lnSpc>
                        <a:spcBef>
                          <a:spcPts val="0"/>
                        </a:spcBef>
                        <a:spcAft>
                          <a:spcPts val="0"/>
                        </a:spcAft>
                      </a:pPr>
                      <a:r>
                        <a:rPr lang="en-US" sz="1200" kern="1400" dirty="0">
                          <a:effectLst/>
                        </a:rPr>
                        <a:t> </a:t>
                      </a:r>
                      <a:endParaRPr lang="en-US" sz="1200" kern="1400" dirty="0">
                        <a:effectLst/>
                        <a:latin typeface="Times New Roman"/>
                        <a:ea typeface="Calibri"/>
                      </a:endParaRPr>
                    </a:p>
                  </a:txBody>
                  <a:tcPr marL="68580" marR="68580" marT="0" marB="0">
                    <a:solidFill>
                      <a:schemeClr val="bg1"/>
                    </a:solidFill>
                  </a:tcPr>
                </a:tc>
                <a:extLst>
                  <a:ext uri="{0D108BD9-81ED-4DB2-BD59-A6C34878D82A}">
                    <a16:rowId xmlns="" xmlns:a16="http://schemas.microsoft.com/office/drawing/2014/main" val="10004"/>
                  </a:ext>
                </a:extLst>
              </a:tr>
              <a:tr h="0">
                <a:tc>
                  <a:txBody>
                    <a:bodyPr/>
                    <a:lstStyle/>
                    <a:p>
                      <a:pPr marL="0" marR="0">
                        <a:lnSpc>
                          <a:spcPct val="115000"/>
                        </a:lnSpc>
                        <a:spcBef>
                          <a:spcPts val="0"/>
                        </a:spcBef>
                        <a:spcAft>
                          <a:spcPts val="0"/>
                        </a:spcAft>
                      </a:pPr>
                      <a:r>
                        <a:rPr lang="en-US" sz="1200" kern="1400">
                          <a:effectLst/>
                        </a:rPr>
                        <a:t> </a:t>
                      </a:r>
                      <a:endParaRPr lang="en-US" sz="1200" kern="1400">
                        <a:effectLst/>
                        <a:latin typeface="Times New Roman"/>
                        <a:ea typeface="Calibri"/>
                      </a:endParaRPr>
                    </a:p>
                  </a:txBody>
                  <a:tcPr marL="68580" marR="68580" marT="0" marB="0">
                    <a:solidFill>
                      <a:schemeClr val="bg1"/>
                    </a:solidFill>
                  </a:tcPr>
                </a:tc>
                <a:tc>
                  <a:txBody>
                    <a:bodyPr/>
                    <a:lstStyle/>
                    <a:p>
                      <a:pPr marL="0" marR="0">
                        <a:lnSpc>
                          <a:spcPct val="115000"/>
                        </a:lnSpc>
                        <a:spcBef>
                          <a:spcPts val="0"/>
                        </a:spcBef>
                        <a:spcAft>
                          <a:spcPts val="0"/>
                        </a:spcAft>
                      </a:pPr>
                      <a:r>
                        <a:rPr lang="en-US" sz="1200" kern="1400" dirty="0">
                          <a:effectLst/>
                        </a:rPr>
                        <a:t> </a:t>
                      </a:r>
                      <a:endParaRPr lang="en-US" sz="1200" kern="1400" dirty="0">
                        <a:effectLst/>
                        <a:latin typeface="Times New Roman"/>
                        <a:ea typeface="Calibri"/>
                      </a:endParaRPr>
                    </a:p>
                  </a:txBody>
                  <a:tcPr marL="68580" marR="68580" marT="0" marB="0">
                    <a:solidFill>
                      <a:schemeClr val="bg1"/>
                    </a:solidFill>
                  </a:tcPr>
                </a:tc>
                <a:extLst>
                  <a:ext uri="{0D108BD9-81ED-4DB2-BD59-A6C34878D82A}">
                    <a16:rowId xmlns="" xmlns:a16="http://schemas.microsoft.com/office/drawing/2014/main" val="10005"/>
                  </a:ext>
                </a:extLst>
              </a:tr>
              <a:tr h="0">
                <a:tc>
                  <a:txBody>
                    <a:bodyPr/>
                    <a:lstStyle/>
                    <a:p>
                      <a:pPr marL="0" marR="0">
                        <a:lnSpc>
                          <a:spcPct val="115000"/>
                        </a:lnSpc>
                        <a:spcBef>
                          <a:spcPts val="0"/>
                        </a:spcBef>
                        <a:spcAft>
                          <a:spcPts val="0"/>
                        </a:spcAft>
                      </a:pPr>
                      <a:r>
                        <a:rPr lang="en-US" sz="1200" kern="1400">
                          <a:effectLst/>
                        </a:rPr>
                        <a:t> </a:t>
                      </a:r>
                      <a:endParaRPr lang="en-US" sz="1200" kern="1400">
                        <a:effectLst/>
                        <a:latin typeface="Times New Roman"/>
                        <a:ea typeface="Calibri"/>
                      </a:endParaRPr>
                    </a:p>
                  </a:txBody>
                  <a:tcPr marL="68580" marR="68580" marT="0" marB="0">
                    <a:solidFill>
                      <a:schemeClr val="bg1"/>
                    </a:solidFill>
                  </a:tcPr>
                </a:tc>
                <a:tc>
                  <a:txBody>
                    <a:bodyPr/>
                    <a:lstStyle/>
                    <a:p>
                      <a:pPr marL="0" marR="0">
                        <a:lnSpc>
                          <a:spcPct val="115000"/>
                        </a:lnSpc>
                        <a:spcBef>
                          <a:spcPts val="0"/>
                        </a:spcBef>
                        <a:spcAft>
                          <a:spcPts val="0"/>
                        </a:spcAft>
                      </a:pPr>
                      <a:r>
                        <a:rPr lang="en-US" sz="1200" kern="1400" dirty="0">
                          <a:effectLst/>
                        </a:rPr>
                        <a:t> </a:t>
                      </a:r>
                      <a:endParaRPr lang="en-US" sz="1200" kern="1400" dirty="0">
                        <a:effectLst/>
                        <a:latin typeface="Times New Roman"/>
                        <a:ea typeface="Calibri"/>
                      </a:endParaRPr>
                    </a:p>
                  </a:txBody>
                  <a:tcPr marL="68580" marR="68580" marT="0" marB="0">
                    <a:solidFill>
                      <a:schemeClr val="bg1"/>
                    </a:solidFill>
                  </a:tcPr>
                </a:tc>
                <a:extLst>
                  <a:ext uri="{0D108BD9-81ED-4DB2-BD59-A6C34878D82A}">
                    <a16:rowId xmlns="" xmlns:a16="http://schemas.microsoft.com/office/drawing/2014/main" val="10006"/>
                  </a:ext>
                </a:extLst>
              </a:tr>
              <a:tr h="0">
                <a:tc>
                  <a:txBody>
                    <a:bodyPr/>
                    <a:lstStyle/>
                    <a:p>
                      <a:pPr marL="0" marR="0">
                        <a:lnSpc>
                          <a:spcPct val="115000"/>
                        </a:lnSpc>
                        <a:spcBef>
                          <a:spcPts val="0"/>
                        </a:spcBef>
                        <a:spcAft>
                          <a:spcPts val="0"/>
                        </a:spcAft>
                      </a:pPr>
                      <a:r>
                        <a:rPr lang="en-US" sz="1200" kern="1400">
                          <a:effectLst/>
                        </a:rPr>
                        <a:t> </a:t>
                      </a:r>
                      <a:endParaRPr lang="en-US" sz="1200" kern="1400">
                        <a:effectLst/>
                        <a:latin typeface="Times New Roman"/>
                        <a:ea typeface="Calibri"/>
                      </a:endParaRPr>
                    </a:p>
                  </a:txBody>
                  <a:tcPr marL="68580" marR="68580" marT="0" marB="0">
                    <a:solidFill>
                      <a:schemeClr val="bg1"/>
                    </a:solidFill>
                  </a:tcPr>
                </a:tc>
                <a:tc>
                  <a:txBody>
                    <a:bodyPr/>
                    <a:lstStyle/>
                    <a:p>
                      <a:pPr marL="0" marR="0">
                        <a:lnSpc>
                          <a:spcPct val="115000"/>
                        </a:lnSpc>
                        <a:spcBef>
                          <a:spcPts val="0"/>
                        </a:spcBef>
                        <a:spcAft>
                          <a:spcPts val="0"/>
                        </a:spcAft>
                      </a:pPr>
                      <a:r>
                        <a:rPr lang="en-US" sz="1200" kern="1400" dirty="0">
                          <a:effectLst/>
                        </a:rPr>
                        <a:t> </a:t>
                      </a:r>
                      <a:endParaRPr lang="en-US" sz="1200" kern="1400" dirty="0">
                        <a:effectLst/>
                        <a:latin typeface="Times New Roman"/>
                        <a:ea typeface="Calibri"/>
                      </a:endParaRPr>
                    </a:p>
                  </a:txBody>
                  <a:tcPr marL="68580" marR="68580" marT="0" marB="0">
                    <a:solidFill>
                      <a:schemeClr val="bg1"/>
                    </a:solidFill>
                  </a:tcPr>
                </a:tc>
                <a:extLst>
                  <a:ext uri="{0D108BD9-81ED-4DB2-BD59-A6C34878D82A}">
                    <a16:rowId xmlns="" xmlns:a16="http://schemas.microsoft.com/office/drawing/2014/main" val="10007"/>
                  </a:ext>
                </a:extLst>
              </a:tr>
              <a:tr h="0">
                <a:tc>
                  <a:txBody>
                    <a:bodyPr/>
                    <a:lstStyle/>
                    <a:p>
                      <a:pPr marL="0" marR="0">
                        <a:lnSpc>
                          <a:spcPct val="115000"/>
                        </a:lnSpc>
                        <a:spcBef>
                          <a:spcPts val="0"/>
                        </a:spcBef>
                        <a:spcAft>
                          <a:spcPts val="0"/>
                        </a:spcAft>
                      </a:pPr>
                      <a:r>
                        <a:rPr lang="en-US" sz="1200" kern="1400" dirty="0">
                          <a:effectLst/>
                        </a:rPr>
                        <a:t> </a:t>
                      </a:r>
                      <a:endParaRPr lang="en-US" sz="1200" kern="1400" dirty="0">
                        <a:effectLst/>
                        <a:latin typeface="Times New Roman"/>
                        <a:ea typeface="Calibri"/>
                      </a:endParaRPr>
                    </a:p>
                  </a:txBody>
                  <a:tcPr marL="68580" marR="68580" marT="0" marB="0">
                    <a:solidFill>
                      <a:schemeClr val="bg1"/>
                    </a:solidFill>
                  </a:tcPr>
                </a:tc>
                <a:tc>
                  <a:txBody>
                    <a:bodyPr/>
                    <a:lstStyle/>
                    <a:p>
                      <a:pPr marL="0" marR="0">
                        <a:lnSpc>
                          <a:spcPct val="115000"/>
                        </a:lnSpc>
                        <a:spcBef>
                          <a:spcPts val="0"/>
                        </a:spcBef>
                        <a:spcAft>
                          <a:spcPts val="0"/>
                        </a:spcAft>
                      </a:pPr>
                      <a:r>
                        <a:rPr lang="en-US" sz="1200" kern="1400" dirty="0">
                          <a:effectLst/>
                        </a:rPr>
                        <a:t> </a:t>
                      </a:r>
                      <a:endParaRPr lang="en-US" sz="1200" kern="1400" dirty="0">
                        <a:effectLst/>
                        <a:latin typeface="Times New Roman"/>
                        <a:ea typeface="Calibri"/>
                      </a:endParaRPr>
                    </a:p>
                  </a:txBody>
                  <a:tcPr marL="68580" marR="68580" marT="0" marB="0">
                    <a:solidFill>
                      <a:schemeClr val="bg1"/>
                    </a:solidFill>
                  </a:tcPr>
                </a:tc>
                <a:extLst>
                  <a:ext uri="{0D108BD9-81ED-4DB2-BD59-A6C34878D82A}">
                    <a16:rowId xmlns=""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 Roles</a:t>
            </a:r>
          </a:p>
        </p:txBody>
      </p:sp>
      <p:grpSp>
        <p:nvGrpSpPr>
          <p:cNvPr id="4" name="Group 3" descr="Medical provider looking at tablet&#10;Medical provider at patient’s bedside&#10;Medical provider holding on to patient doing physical therapy&#10;"/>
          <p:cNvGrpSpPr/>
          <p:nvPr/>
        </p:nvGrpSpPr>
        <p:grpSpPr>
          <a:xfrm>
            <a:off x="647700" y="2133350"/>
            <a:ext cx="7848601" cy="2438650"/>
            <a:chOff x="685799" y="2133350"/>
            <a:chExt cx="7848601" cy="2438650"/>
          </a:xfrm>
        </p:grpSpPr>
        <p:pic>
          <p:nvPicPr>
            <p:cNvPr id="6148" name="Picture 4" descr="Medical provider looking at tablet"/>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685799" y="2133350"/>
              <a:ext cx="3657600" cy="2438649"/>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6149" name="Picture 5" descr="Medical provider at patient’s bedsid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41973" y="2133600"/>
              <a:ext cx="1625600" cy="2438400"/>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6152" name="Picture 8" descr="Medical provider holding on to patient doing physical therapy"/>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467573" y="2133600"/>
              <a:ext cx="3066827" cy="2438400"/>
            </a:xfrm>
            <a:prstGeom prst="rect">
              <a:avLst/>
            </a:prstGeom>
            <a:ln w="127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gt;&lt;/object&gt;&lt;/database&gt;"/>
  <p:tag name="SECTOMILLISECCONVERTED" val="1"/>
</p:tagLst>
</file>

<file path=ppt/theme/theme1.xml><?xml version="1.0" encoding="utf-8"?>
<a:theme xmlns:a="http://schemas.openxmlformats.org/drawingml/2006/main" name="PatientSafetyPag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tientSafetyPag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7333</TotalTime>
  <Words>1089</Words>
  <Application>Microsoft Office PowerPoint</Application>
  <PresentationFormat>On-screen Show (4:3)</PresentationFormat>
  <Paragraphs>177</Paragraphs>
  <Slides>30</Slides>
  <Notes>1</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PatientSafetyPage1</vt:lpstr>
      <vt:lpstr>PatientSafetyPage2+</vt:lpstr>
      <vt:lpstr>How To Implement the  Fall Prevention Program in Your Organization</vt:lpstr>
      <vt:lpstr>What We Have Done Thus Far</vt:lpstr>
      <vt:lpstr>Following Best Practice</vt:lpstr>
      <vt:lpstr>Implementation Planning Goals</vt:lpstr>
      <vt:lpstr>Implementation Planning Goals</vt:lpstr>
      <vt:lpstr>Staff Roles</vt:lpstr>
      <vt:lpstr>Staff Roles</vt:lpstr>
      <vt:lpstr>Best Practices</vt:lpstr>
      <vt:lpstr>Staff Roles</vt:lpstr>
      <vt:lpstr>Staff Roles</vt:lpstr>
      <vt:lpstr>Unit Team</vt:lpstr>
      <vt:lpstr>Unit Team</vt:lpstr>
      <vt:lpstr>Staff Turnover</vt:lpstr>
      <vt:lpstr>Practice Insight</vt:lpstr>
      <vt:lpstr>Unit Champion</vt:lpstr>
      <vt:lpstr>Communication During Implementation</vt:lpstr>
      <vt:lpstr>Communication During Implementation</vt:lpstr>
      <vt:lpstr>Integrate Into Ongoing Processes</vt:lpstr>
      <vt:lpstr>Electronic Health Record</vt:lpstr>
      <vt:lpstr>Manage the Change Process</vt:lpstr>
      <vt:lpstr>Manage the Change Process</vt:lpstr>
      <vt:lpstr>Monitor Implementation Progress</vt:lpstr>
      <vt:lpstr>Communicate Success</vt:lpstr>
      <vt:lpstr>Sustain Fall Prevention</vt:lpstr>
      <vt:lpstr> Staff Education and Training</vt:lpstr>
      <vt:lpstr>Practice Insight</vt:lpstr>
      <vt:lpstr>Staff Education and Training</vt:lpstr>
      <vt:lpstr>Assess Staff Education</vt:lpstr>
      <vt:lpstr>Action Plan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Implement the Fall Prevention Program in Your Organization</dc:title>
  <dc:subject>How To Implement the Fall Prevention Program in Your Organization</dc:subject>
  <dc:creator>HHS, AHRQ</dc:creator>
  <cp:keywords>Fall, Prevention; Prevention, Program; Implement, Fall, Prevention; Fall, Prevention, Program; AHRQ; HHS; </cp:keywords>
  <cp:lastModifiedBy>Doreen Bonnett</cp:lastModifiedBy>
  <cp:revision>255</cp:revision>
  <dcterms:created xsi:type="dcterms:W3CDTF">2014-06-17T23:27:54Z</dcterms:created>
  <dcterms:modified xsi:type="dcterms:W3CDTF">2017-08-24T17:48:56Z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