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1"/>
  </p:notesMasterIdLst>
  <p:handoutMasterIdLst>
    <p:handoutMasterId r:id="rId52"/>
  </p:handoutMasterIdLst>
  <p:sldIdLst>
    <p:sldId id="256" r:id="rId3"/>
    <p:sldId id="284" r:id="rId4"/>
    <p:sldId id="285" r:id="rId5"/>
    <p:sldId id="280" r:id="rId6"/>
    <p:sldId id="258" r:id="rId7"/>
    <p:sldId id="290" r:id="rId8"/>
    <p:sldId id="323" r:id="rId9"/>
    <p:sldId id="292" r:id="rId10"/>
    <p:sldId id="259" r:id="rId11"/>
    <p:sldId id="260" r:id="rId12"/>
    <p:sldId id="295" r:id="rId13"/>
    <p:sldId id="294" r:id="rId14"/>
    <p:sldId id="296" r:id="rId15"/>
    <p:sldId id="281" r:id="rId16"/>
    <p:sldId id="312" r:id="rId17"/>
    <p:sldId id="262" r:id="rId18"/>
    <p:sldId id="297" r:id="rId19"/>
    <p:sldId id="313" r:id="rId20"/>
    <p:sldId id="263" r:id="rId21"/>
    <p:sldId id="264" r:id="rId22"/>
    <p:sldId id="269" r:id="rId23"/>
    <p:sldId id="310" r:id="rId24"/>
    <p:sldId id="298" r:id="rId25"/>
    <p:sldId id="266" r:id="rId26"/>
    <p:sldId id="299" r:id="rId27"/>
    <p:sldId id="267" r:id="rId28"/>
    <p:sldId id="270" r:id="rId29"/>
    <p:sldId id="283" r:id="rId30"/>
    <p:sldId id="324" r:id="rId31"/>
    <p:sldId id="318" r:id="rId32"/>
    <p:sldId id="325" r:id="rId33"/>
    <p:sldId id="326" r:id="rId34"/>
    <p:sldId id="317" r:id="rId35"/>
    <p:sldId id="319" r:id="rId36"/>
    <p:sldId id="321" r:id="rId37"/>
    <p:sldId id="322" r:id="rId38"/>
    <p:sldId id="311" r:id="rId39"/>
    <p:sldId id="272" r:id="rId40"/>
    <p:sldId id="273" r:id="rId41"/>
    <p:sldId id="274" r:id="rId42"/>
    <p:sldId id="275" r:id="rId43"/>
    <p:sldId id="276" r:id="rId44"/>
    <p:sldId id="302" r:id="rId45"/>
    <p:sldId id="278" r:id="rId46"/>
    <p:sldId id="257" r:id="rId47"/>
    <p:sldId id="306" r:id="rId48"/>
    <p:sldId id="304" r:id="rId49"/>
    <p:sldId id="305" r:id="rId50"/>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Julia Wittner" initials="JW [26]" lastIdx="1" clrIdx="28">
    <p:extLst/>
  </p:cmAuthor>
  <p:cmAuthor id="1" name="Harpel, Jean" initials="HJ" lastIdx="8" clrIdx="0">
    <p:extLst/>
  </p:cmAuthor>
  <p:cmAuthor id="30" name="Doreen Bonnett" initials="DMB" lastIdx="18" clrIdx="29"/>
  <p:cmAuthor id="2" name="Dana Conner" initials="DC" lastIdx="2" clrIdx="1"/>
  <p:cmAuthor id="3" name="Gloria Stables" initials="GS" lastIdx="1" clrIdx="2">
    <p:extLst/>
  </p:cmAuthor>
  <p:cmAuthor id="4" name="Julia Wittner" initials="JW" lastIdx="3" clrIdx="3">
    <p:extLst/>
  </p:cmAuthor>
  <p:cmAuthor id="5" name="Julia Wittner" initials="JW [2]" lastIdx="1" clrIdx="4">
    <p:extLst/>
  </p:cmAuthor>
  <p:cmAuthor id="6" name="Julia Wittner" initials="JW [3]" lastIdx="1" clrIdx="5">
    <p:extLst/>
  </p:cmAuthor>
  <p:cmAuthor id="7" name="Julia Wittner" initials="JW [4]" lastIdx="1" clrIdx="6">
    <p:extLst/>
  </p:cmAuthor>
  <p:cmAuthor id="8" name="Julia Wittner" initials="JW [5]" lastIdx="1" clrIdx="7">
    <p:extLst/>
  </p:cmAuthor>
  <p:cmAuthor id="9" name="Julia Wittner" initials="JW [6]" lastIdx="1" clrIdx="8">
    <p:extLst/>
  </p:cmAuthor>
  <p:cmAuthor id="10" name="Julia Wittner" initials="JW [7]" lastIdx="1" clrIdx="9">
    <p:extLst/>
  </p:cmAuthor>
  <p:cmAuthor id="11" name="Julia Wittner" initials="JW [8]" lastIdx="1" clrIdx="10">
    <p:extLst/>
  </p:cmAuthor>
  <p:cmAuthor id="12" name="Julia Wittner" initials="JW [9]" lastIdx="1" clrIdx="11">
    <p:extLst/>
  </p:cmAuthor>
  <p:cmAuthor id="13" name="Julia Wittner" initials="JW [10]" lastIdx="1" clrIdx="12">
    <p:extLst/>
  </p:cmAuthor>
  <p:cmAuthor id="14" name="Julia Wittner" initials="JW [11]" lastIdx="1" clrIdx="13">
    <p:extLst/>
  </p:cmAuthor>
  <p:cmAuthor id="15" name="Julia Wittner" initials="JW [12]" lastIdx="1" clrIdx="14">
    <p:extLst/>
  </p:cmAuthor>
  <p:cmAuthor id="16" name="Julia Wittner" initials="JW [13]" lastIdx="1" clrIdx="15">
    <p:extLst/>
  </p:cmAuthor>
  <p:cmAuthor id="17" name="Julia Wittner" initials="JW [14]" lastIdx="1" clrIdx="16">
    <p:extLst/>
  </p:cmAuthor>
  <p:cmAuthor id="18" name="Julia Wittner" initials="JW [15]" lastIdx="1" clrIdx="17">
    <p:extLst/>
  </p:cmAuthor>
  <p:cmAuthor id="19" name="Julia Wittner" initials="JW [16]" lastIdx="1" clrIdx="18">
    <p:extLst/>
  </p:cmAuthor>
  <p:cmAuthor id="20" name="Julia Wittner" initials="JW [17]" lastIdx="1" clrIdx="19">
    <p:extLst/>
  </p:cmAuthor>
  <p:cmAuthor id="21" name="Julia Wittner" initials="JW [18]" lastIdx="1" clrIdx="20">
    <p:extLst/>
  </p:cmAuthor>
  <p:cmAuthor id="22" name="Julia Wittner" initials="JW [19]" lastIdx="1" clrIdx="21">
    <p:extLst/>
  </p:cmAuthor>
  <p:cmAuthor id="23" name="Julia Wittner" initials="JW [20]" lastIdx="1" clrIdx="22">
    <p:extLst/>
  </p:cmAuthor>
  <p:cmAuthor id="24" name="Julia Wittner" initials="JW [21]" lastIdx="1" clrIdx="23">
    <p:extLst/>
  </p:cmAuthor>
  <p:cmAuthor id="25" name="Julia Wittner" initials="JW [22]" lastIdx="1" clrIdx="24">
    <p:extLst/>
  </p:cmAuthor>
  <p:cmAuthor id="26" name="Julia Wittner" initials="JW [23]" lastIdx="1" clrIdx="25">
    <p:extLst/>
  </p:cmAuthor>
  <p:cmAuthor id="27" name="Julia Wittner" initials="JW [24]" lastIdx="1" clrIdx="26">
    <p:extLst/>
  </p:cmAuthor>
  <p:cmAuthor id="28" name="Julia Wittner" initials="JW [25]" lastIdx="1" clrIdx="2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87" autoAdjust="0"/>
    <p:restoredTop sz="92816" autoAdjust="0"/>
  </p:normalViewPr>
  <p:slideViewPr>
    <p:cSldViewPr>
      <p:cViewPr varScale="1">
        <p:scale>
          <a:sx n="101" d="100"/>
          <a:sy n="101" d="100"/>
        </p:scale>
        <p:origin x="-864" y="-96"/>
      </p:cViewPr>
      <p:guideLst>
        <p:guide orient="horz" pos="2160"/>
        <p:guide pos="2880"/>
      </p:guideLst>
    </p:cSldViewPr>
  </p:slideViewPr>
  <p:outlineViewPr>
    <p:cViewPr>
      <p:scale>
        <a:sx n="33" d="100"/>
        <a:sy n="33" d="100"/>
      </p:scale>
      <p:origin x="0" y="16978"/>
    </p:cViewPr>
  </p:outlineViewPr>
  <p:notesTextViewPr>
    <p:cViewPr>
      <p:scale>
        <a:sx n="1" d="1"/>
        <a:sy n="1" d="1"/>
      </p:scale>
      <p:origin x="0" y="0"/>
    </p:cViewPr>
  </p:notesTextViewPr>
  <p:sorterViewPr>
    <p:cViewPr>
      <p:scale>
        <a:sx n="100" d="100"/>
        <a:sy n="100" d="100"/>
      </p:scale>
      <p:origin x="0" y="5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vhatammerede\Desktop\PQ.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Falls per 1,000 patient bed days, by month</a:t>
            </a:r>
          </a:p>
        </c:rich>
      </c:tx>
      <c:layout/>
      <c:overlay val="0"/>
    </c:title>
    <c:autoTitleDeleted val="0"/>
    <c:plotArea>
      <c:layout>
        <c:manualLayout>
          <c:layoutTarget val="inner"/>
          <c:xMode val="edge"/>
          <c:yMode val="edge"/>
          <c:x val="6.8179133858267696E-2"/>
          <c:y val="0.132797736220472"/>
          <c:w val="0.73744440799066802"/>
          <c:h val="0.73743110236220499"/>
        </c:manualLayout>
      </c:layout>
      <c:lineChart>
        <c:grouping val="standard"/>
        <c:varyColors val="0"/>
        <c:ser>
          <c:idx val="0"/>
          <c:order val="0"/>
          <c:tx>
            <c:strRef>
              <c:f>Sheet1!$B$1</c:f>
              <c:strCache>
                <c:ptCount val="1"/>
                <c:pt idx="0">
                  <c:v>Falls</c:v>
                </c:pt>
              </c:strCache>
            </c:strRef>
          </c:tx>
          <c:spPr>
            <a:ln w="41275"/>
          </c:spPr>
          <c:marker>
            <c:symbol val="diamond"/>
            <c:size val="9"/>
          </c:marker>
          <c:cat>
            <c:strRef>
              <c:f>Sheet1!$A$2:$A$13</c:f>
              <c:strCache>
                <c:ptCount val="12"/>
                <c:pt idx="0">
                  <c:v>Jan</c:v>
                </c:pt>
                <c:pt idx="1">
                  <c:v>Feb</c:v>
                </c:pt>
                <c:pt idx="2">
                  <c:v>Mar</c:v>
                </c:pt>
                <c:pt idx="3">
                  <c:v>Apr</c:v>
                </c:pt>
                <c:pt idx="4">
                  <c:v>May</c:v>
                </c:pt>
                <c:pt idx="5">
                  <c:v>June</c:v>
                </c:pt>
                <c:pt idx="6">
                  <c:v>Jul</c:v>
                </c:pt>
                <c:pt idx="7">
                  <c:v>Aug</c:v>
                </c:pt>
                <c:pt idx="8">
                  <c:v>Sep</c:v>
                </c:pt>
                <c:pt idx="9">
                  <c:v>Oct</c:v>
                </c:pt>
                <c:pt idx="10">
                  <c:v>Nov</c:v>
                </c:pt>
                <c:pt idx="11">
                  <c:v>Dec</c:v>
                </c:pt>
              </c:strCache>
            </c:strRef>
          </c:cat>
          <c:val>
            <c:numRef>
              <c:f>Sheet1!$B$2:$B$13</c:f>
              <c:numCache>
                <c:formatCode>General</c:formatCode>
                <c:ptCount val="12"/>
                <c:pt idx="0">
                  <c:v>4.5999999999999996</c:v>
                </c:pt>
                <c:pt idx="1">
                  <c:v>6.7</c:v>
                </c:pt>
                <c:pt idx="2">
                  <c:v>7</c:v>
                </c:pt>
                <c:pt idx="3">
                  <c:v>5.5</c:v>
                </c:pt>
                <c:pt idx="4">
                  <c:v>2.7</c:v>
                </c:pt>
                <c:pt idx="5">
                  <c:v>4.5</c:v>
                </c:pt>
                <c:pt idx="6">
                  <c:v>4.8</c:v>
                </c:pt>
                <c:pt idx="7">
                  <c:v>4.5999999999999996</c:v>
                </c:pt>
                <c:pt idx="8">
                  <c:v>2.8</c:v>
                </c:pt>
                <c:pt idx="9">
                  <c:v>2.6</c:v>
                </c:pt>
                <c:pt idx="10">
                  <c:v>3.4</c:v>
                </c:pt>
                <c:pt idx="11">
                  <c:v>2.9</c:v>
                </c:pt>
              </c:numCache>
            </c:numRef>
          </c:val>
          <c:smooth val="0"/>
          <c:extLst xmlns:c16r2="http://schemas.microsoft.com/office/drawing/2015/06/chart">
            <c:ext xmlns:c16="http://schemas.microsoft.com/office/drawing/2014/chart" uri="{C3380CC4-5D6E-409C-BE32-E72D297353CC}">
              <c16:uniqueId val="{00000000-E4B7-40DF-9C4F-37F5E6661963}"/>
            </c:ext>
          </c:extLst>
        </c:ser>
        <c:ser>
          <c:idx val="1"/>
          <c:order val="1"/>
          <c:tx>
            <c:strRef>
              <c:f>Sheet1!$C$1</c:f>
              <c:strCache>
                <c:ptCount val="1"/>
                <c:pt idx="0">
                  <c:v>Median</c:v>
                </c:pt>
              </c:strCache>
            </c:strRef>
          </c:tx>
          <c:spPr>
            <a:ln w="44450"/>
          </c:spPr>
          <c:marker>
            <c:symbol val="none"/>
          </c:marker>
          <c:cat>
            <c:strRef>
              <c:f>Sheet1!$A$2:$A$13</c:f>
              <c:strCache>
                <c:ptCount val="12"/>
                <c:pt idx="0">
                  <c:v>Jan</c:v>
                </c:pt>
                <c:pt idx="1">
                  <c:v>Feb</c:v>
                </c:pt>
                <c:pt idx="2">
                  <c:v>Mar</c:v>
                </c:pt>
                <c:pt idx="3">
                  <c:v>Apr</c:v>
                </c:pt>
                <c:pt idx="4">
                  <c:v>May</c:v>
                </c:pt>
                <c:pt idx="5">
                  <c:v>June</c:v>
                </c:pt>
                <c:pt idx="6">
                  <c:v>Jul</c:v>
                </c:pt>
                <c:pt idx="7">
                  <c:v>Aug</c:v>
                </c:pt>
                <c:pt idx="8">
                  <c:v>Sep</c:v>
                </c:pt>
                <c:pt idx="9">
                  <c:v>Oct</c:v>
                </c:pt>
                <c:pt idx="10">
                  <c:v>Nov</c:v>
                </c:pt>
                <c:pt idx="11">
                  <c:v>Dec</c:v>
                </c:pt>
              </c:strCache>
            </c:strRef>
          </c:cat>
          <c:val>
            <c:numRef>
              <c:f>Sheet1!$C$2:$C$13</c:f>
              <c:numCache>
                <c:formatCode>General</c:formatCode>
                <c:ptCount val="12"/>
                <c:pt idx="0">
                  <c:v>4.5</c:v>
                </c:pt>
                <c:pt idx="1">
                  <c:v>4.5</c:v>
                </c:pt>
                <c:pt idx="2">
                  <c:v>4.5</c:v>
                </c:pt>
                <c:pt idx="3">
                  <c:v>4.5</c:v>
                </c:pt>
                <c:pt idx="4">
                  <c:v>4.5</c:v>
                </c:pt>
                <c:pt idx="5">
                  <c:v>4.5</c:v>
                </c:pt>
                <c:pt idx="6">
                  <c:v>4.5</c:v>
                </c:pt>
                <c:pt idx="7">
                  <c:v>4.5</c:v>
                </c:pt>
                <c:pt idx="8">
                  <c:v>4.5</c:v>
                </c:pt>
                <c:pt idx="9">
                  <c:v>4.5</c:v>
                </c:pt>
                <c:pt idx="10">
                  <c:v>4.5</c:v>
                </c:pt>
                <c:pt idx="11">
                  <c:v>4.5</c:v>
                </c:pt>
              </c:numCache>
            </c:numRef>
          </c:val>
          <c:smooth val="0"/>
          <c:extLst xmlns:c16r2="http://schemas.microsoft.com/office/drawing/2015/06/chart">
            <c:ext xmlns:c16="http://schemas.microsoft.com/office/drawing/2014/chart" uri="{C3380CC4-5D6E-409C-BE32-E72D297353CC}">
              <c16:uniqueId val="{00000001-E4B7-40DF-9C4F-37F5E6661963}"/>
            </c:ext>
          </c:extLst>
        </c:ser>
        <c:ser>
          <c:idx val="2"/>
          <c:order val="2"/>
          <c:tx>
            <c:strRef>
              <c:f>Sheet1!$D$1</c:f>
              <c:strCache>
                <c:ptCount val="1"/>
                <c:pt idx="0">
                  <c:v>Goal</c:v>
                </c:pt>
              </c:strCache>
            </c:strRef>
          </c:tx>
          <c:spPr>
            <a:ln w="44450"/>
          </c:spPr>
          <c:marker>
            <c:symbol val="none"/>
          </c:marker>
          <c:cat>
            <c:strRef>
              <c:f>Sheet1!$A$2:$A$13</c:f>
              <c:strCache>
                <c:ptCount val="12"/>
                <c:pt idx="0">
                  <c:v>Jan</c:v>
                </c:pt>
                <c:pt idx="1">
                  <c:v>Feb</c:v>
                </c:pt>
                <c:pt idx="2">
                  <c:v>Mar</c:v>
                </c:pt>
                <c:pt idx="3">
                  <c:v>Apr</c:v>
                </c:pt>
                <c:pt idx="4">
                  <c:v>May</c:v>
                </c:pt>
                <c:pt idx="5">
                  <c:v>June</c:v>
                </c:pt>
                <c:pt idx="6">
                  <c:v>Jul</c:v>
                </c:pt>
                <c:pt idx="7">
                  <c:v>Aug</c:v>
                </c:pt>
                <c:pt idx="8">
                  <c:v>Sep</c:v>
                </c:pt>
                <c:pt idx="9">
                  <c:v>Oct</c:v>
                </c:pt>
                <c:pt idx="10">
                  <c:v>Nov</c:v>
                </c:pt>
                <c:pt idx="11">
                  <c:v>Dec</c:v>
                </c:pt>
              </c:strCache>
            </c:strRef>
          </c:cat>
          <c:val>
            <c:numRef>
              <c:f>Sheet1!$D$2:$D$13</c:f>
              <c:numCache>
                <c:formatCode>General</c:formatCode>
                <c:ptCount val="12"/>
                <c:pt idx="0">
                  <c:v>3</c:v>
                </c:pt>
                <c:pt idx="1">
                  <c:v>3</c:v>
                </c:pt>
                <c:pt idx="2">
                  <c:v>3</c:v>
                </c:pt>
                <c:pt idx="3">
                  <c:v>3</c:v>
                </c:pt>
                <c:pt idx="4">
                  <c:v>3</c:v>
                </c:pt>
                <c:pt idx="5">
                  <c:v>3</c:v>
                </c:pt>
                <c:pt idx="6">
                  <c:v>3</c:v>
                </c:pt>
                <c:pt idx="7">
                  <c:v>3</c:v>
                </c:pt>
                <c:pt idx="8">
                  <c:v>3</c:v>
                </c:pt>
                <c:pt idx="9">
                  <c:v>3</c:v>
                </c:pt>
                <c:pt idx="10">
                  <c:v>3</c:v>
                </c:pt>
                <c:pt idx="11">
                  <c:v>3</c:v>
                </c:pt>
              </c:numCache>
            </c:numRef>
          </c:val>
          <c:smooth val="0"/>
          <c:extLst xmlns:c16r2="http://schemas.microsoft.com/office/drawing/2015/06/chart">
            <c:ext xmlns:c16="http://schemas.microsoft.com/office/drawing/2014/chart" uri="{C3380CC4-5D6E-409C-BE32-E72D297353CC}">
              <c16:uniqueId val="{00000002-E4B7-40DF-9C4F-37F5E6661963}"/>
            </c:ext>
          </c:extLst>
        </c:ser>
        <c:dLbls>
          <c:showLegendKey val="0"/>
          <c:showVal val="0"/>
          <c:showCatName val="0"/>
          <c:showSerName val="0"/>
          <c:showPercent val="0"/>
          <c:showBubbleSize val="0"/>
        </c:dLbls>
        <c:marker val="1"/>
        <c:smooth val="0"/>
        <c:axId val="175412736"/>
        <c:axId val="175414272"/>
      </c:lineChart>
      <c:catAx>
        <c:axId val="175412736"/>
        <c:scaling>
          <c:orientation val="minMax"/>
        </c:scaling>
        <c:delete val="0"/>
        <c:axPos val="b"/>
        <c:numFmt formatCode="General" sourceLinked="0"/>
        <c:majorTickMark val="out"/>
        <c:minorTickMark val="none"/>
        <c:tickLblPos val="nextTo"/>
        <c:txPr>
          <a:bodyPr/>
          <a:lstStyle/>
          <a:p>
            <a:pPr>
              <a:defRPr sz="1200"/>
            </a:pPr>
            <a:endParaRPr lang="en-US"/>
          </a:p>
        </c:txPr>
        <c:crossAx val="175414272"/>
        <c:crosses val="autoZero"/>
        <c:auto val="1"/>
        <c:lblAlgn val="ctr"/>
        <c:lblOffset val="100"/>
        <c:noMultiLvlLbl val="0"/>
      </c:catAx>
      <c:valAx>
        <c:axId val="175414272"/>
        <c:scaling>
          <c:orientation val="minMax"/>
        </c:scaling>
        <c:delete val="0"/>
        <c:axPos val="l"/>
        <c:numFmt formatCode="General" sourceLinked="1"/>
        <c:majorTickMark val="out"/>
        <c:minorTickMark val="none"/>
        <c:tickLblPos val="nextTo"/>
        <c:txPr>
          <a:bodyPr/>
          <a:lstStyle/>
          <a:p>
            <a:pPr>
              <a:defRPr sz="1200"/>
            </a:pPr>
            <a:endParaRPr lang="en-US"/>
          </a:p>
        </c:txPr>
        <c:crossAx val="175412736"/>
        <c:crosses val="autoZero"/>
        <c:crossBetween val="between"/>
      </c:valAx>
    </c:plotArea>
    <c:legend>
      <c:legendPos val="r"/>
      <c:layout>
        <c:manualLayout>
          <c:xMode val="edge"/>
          <c:yMode val="edge"/>
          <c:x val="0.82675977464023898"/>
          <c:y val="0.43284276574803199"/>
          <c:w val="0.16126704528313299"/>
          <c:h val="0.19222071850393699"/>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73323577915601"/>
          <c:y val="0.22709492009701299"/>
          <c:w val="0.87208336236731399"/>
          <c:h val="0.580596697564703"/>
        </c:manualLayout>
      </c:layout>
      <c:lineChart>
        <c:grouping val="standard"/>
        <c:varyColors val="0"/>
        <c:ser>
          <c:idx val="0"/>
          <c:order val="0"/>
          <c:tx>
            <c:v>Fall Rate</c:v>
          </c:tx>
          <c:cat>
            <c:strRef>
              <c:f>(Sheet1!$B$4:$B$15,Sheet1!$B$17:$B$28)</c:f>
              <c:strCache>
                <c:ptCount val="24"/>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strCache>
            </c:strRef>
          </c:cat>
          <c:val>
            <c:numRef>
              <c:f>(Sheet1!$C$4:$C$15,Sheet1!$C$17:$C$28)</c:f>
              <c:numCache>
                <c:formatCode>General</c:formatCode>
                <c:ptCount val="24"/>
                <c:pt idx="0">
                  <c:v>4.5</c:v>
                </c:pt>
                <c:pt idx="1">
                  <c:v>3.7</c:v>
                </c:pt>
                <c:pt idx="2">
                  <c:v>2.2999999999999998</c:v>
                </c:pt>
                <c:pt idx="3">
                  <c:v>3.9</c:v>
                </c:pt>
                <c:pt idx="4">
                  <c:v>4.2</c:v>
                </c:pt>
                <c:pt idx="5">
                  <c:v>4.7</c:v>
                </c:pt>
                <c:pt idx="6">
                  <c:v>2.2999999999999998</c:v>
                </c:pt>
                <c:pt idx="7">
                  <c:v>4.2</c:v>
                </c:pt>
                <c:pt idx="8">
                  <c:v>2.9</c:v>
                </c:pt>
                <c:pt idx="9">
                  <c:v>5.3</c:v>
                </c:pt>
                <c:pt idx="10">
                  <c:v>4.7</c:v>
                </c:pt>
                <c:pt idx="11">
                  <c:v>3.3</c:v>
                </c:pt>
                <c:pt idx="12">
                  <c:v>3</c:v>
                </c:pt>
                <c:pt idx="13">
                  <c:v>2.2999999999999998</c:v>
                </c:pt>
                <c:pt idx="14">
                  <c:v>1.4</c:v>
                </c:pt>
                <c:pt idx="15">
                  <c:v>2.9</c:v>
                </c:pt>
                <c:pt idx="16">
                  <c:v>2.6</c:v>
                </c:pt>
                <c:pt idx="17">
                  <c:v>2.2000000000000002</c:v>
                </c:pt>
                <c:pt idx="18">
                  <c:v>1.5</c:v>
                </c:pt>
                <c:pt idx="19">
                  <c:v>1</c:v>
                </c:pt>
                <c:pt idx="20">
                  <c:v>1.6</c:v>
                </c:pt>
                <c:pt idx="21">
                  <c:v>2.1</c:v>
                </c:pt>
                <c:pt idx="22">
                  <c:v>2.5</c:v>
                </c:pt>
                <c:pt idx="23">
                  <c:v>2.9</c:v>
                </c:pt>
              </c:numCache>
            </c:numRef>
          </c:val>
          <c:smooth val="0"/>
          <c:extLst xmlns:c16r2="http://schemas.microsoft.com/office/drawing/2015/06/chart">
            <c:ext xmlns:c16="http://schemas.microsoft.com/office/drawing/2014/chart" uri="{C3380CC4-5D6E-409C-BE32-E72D297353CC}">
              <c16:uniqueId val="{00000000-C39C-40DF-9627-79A0148D1C6A}"/>
            </c:ext>
          </c:extLst>
        </c:ser>
        <c:ser>
          <c:idx val="1"/>
          <c:order val="1"/>
          <c:tx>
            <c:v>Anticipated Falls</c:v>
          </c:tx>
          <c:val>
            <c:numRef>
              <c:f>(Sheet1!$D$4:$D$15,Sheet1!$D$17:$D$28)</c:f>
              <c:numCache>
                <c:formatCode>General</c:formatCode>
                <c:ptCount val="24"/>
                <c:pt idx="0">
                  <c:v>3.6</c:v>
                </c:pt>
                <c:pt idx="1">
                  <c:v>2.96</c:v>
                </c:pt>
                <c:pt idx="2">
                  <c:v>1.839999999999997</c:v>
                </c:pt>
                <c:pt idx="3">
                  <c:v>3.12</c:v>
                </c:pt>
                <c:pt idx="4">
                  <c:v>3.36</c:v>
                </c:pt>
                <c:pt idx="5">
                  <c:v>3.76</c:v>
                </c:pt>
                <c:pt idx="6">
                  <c:v>1.839999999999997</c:v>
                </c:pt>
                <c:pt idx="7">
                  <c:v>3.36</c:v>
                </c:pt>
                <c:pt idx="8">
                  <c:v>2.3199999999999972</c:v>
                </c:pt>
                <c:pt idx="9">
                  <c:v>4.24</c:v>
                </c:pt>
                <c:pt idx="10">
                  <c:v>3.76</c:v>
                </c:pt>
                <c:pt idx="11">
                  <c:v>2.64</c:v>
                </c:pt>
                <c:pt idx="12">
                  <c:v>2.4</c:v>
                </c:pt>
                <c:pt idx="13">
                  <c:v>1.839999999999997</c:v>
                </c:pt>
                <c:pt idx="14">
                  <c:v>1.119999999999997</c:v>
                </c:pt>
                <c:pt idx="15">
                  <c:v>2.3199999999999972</c:v>
                </c:pt>
                <c:pt idx="16">
                  <c:v>2.08</c:v>
                </c:pt>
                <c:pt idx="17">
                  <c:v>1.76</c:v>
                </c:pt>
                <c:pt idx="18">
                  <c:v>1.2</c:v>
                </c:pt>
                <c:pt idx="19">
                  <c:v>0.8</c:v>
                </c:pt>
                <c:pt idx="20">
                  <c:v>1.28</c:v>
                </c:pt>
                <c:pt idx="21">
                  <c:v>1.680000000000003</c:v>
                </c:pt>
                <c:pt idx="22">
                  <c:v>2</c:v>
                </c:pt>
                <c:pt idx="23">
                  <c:v>2.3199999999999972</c:v>
                </c:pt>
              </c:numCache>
            </c:numRef>
          </c:val>
          <c:smooth val="0"/>
          <c:extLst xmlns:c16r2="http://schemas.microsoft.com/office/drawing/2015/06/chart">
            <c:ext xmlns:c16="http://schemas.microsoft.com/office/drawing/2014/chart" uri="{C3380CC4-5D6E-409C-BE32-E72D297353CC}">
              <c16:uniqueId val="{00000001-C39C-40DF-9627-79A0148D1C6A}"/>
            </c:ext>
          </c:extLst>
        </c:ser>
        <c:ser>
          <c:idx val="2"/>
          <c:order val="2"/>
          <c:tx>
            <c:v>Unanticipated Falls</c:v>
          </c:tx>
          <c:val>
            <c:numRef>
              <c:f>(Sheet1!$E$4:$E$15,Sheet1!$E$17:$E$28)</c:f>
              <c:numCache>
                <c:formatCode>General</c:formatCode>
                <c:ptCount val="24"/>
                <c:pt idx="0">
                  <c:v>0.22500000000000001</c:v>
                </c:pt>
                <c:pt idx="1">
                  <c:v>0.185</c:v>
                </c:pt>
                <c:pt idx="2">
                  <c:v>0.115</c:v>
                </c:pt>
                <c:pt idx="3">
                  <c:v>0.19500000000000001</c:v>
                </c:pt>
                <c:pt idx="4">
                  <c:v>0.21</c:v>
                </c:pt>
                <c:pt idx="5">
                  <c:v>0.23499999999999999</c:v>
                </c:pt>
                <c:pt idx="6">
                  <c:v>0.115</c:v>
                </c:pt>
                <c:pt idx="7">
                  <c:v>0.21</c:v>
                </c:pt>
                <c:pt idx="8">
                  <c:v>0.14499999999999999</c:v>
                </c:pt>
                <c:pt idx="9">
                  <c:v>0.26500000000000001</c:v>
                </c:pt>
                <c:pt idx="10">
                  <c:v>0.23499999999999999</c:v>
                </c:pt>
                <c:pt idx="11">
                  <c:v>0.16500000000000001</c:v>
                </c:pt>
                <c:pt idx="12">
                  <c:v>0.15</c:v>
                </c:pt>
                <c:pt idx="13">
                  <c:v>0.115</c:v>
                </c:pt>
                <c:pt idx="14">
                  <c:v>7.0000000000000007E-2</c:v>
                </c:pt>
                <c:pt idx="15">
                  <c:v>0.14499999999999999</c:v>
                </c:pt>
                <c:pt idx="16">
                  <c:v>0.13</c:v>
                </c:pt>
                <c:pt idx="17">
                  <c:v>0.11</c:v>
                </c:pt>
                <c:pt idx="18">
                  <c:v>7.4999999999999997E-2</c:v>
                </c:pt>
                <c:pt idx="19">
                  <c:v>0.05</c:v>
                </c:pt>
                <c:pt idx="20">
                  <c:v>0.08</c:v>
                </c:pt>
                <c:pt idx="21">
                  <c:v>0.105</c:v>
                </c:pt>
                <c:pt idx="22">
                  <c:v>0.125</c:v>
                </c:pt>
                <c:pt idx="23">
                  <c:v>0.14499999999999999</c:v>
                </c:pt>
              </c:numCache>
            </c:numRef>
          </c:val>
          <c:smooth val="0"/>
          <c:extLst xmlns:c16r2="http://schemas.microsoft.com/office/drawing/2015/06/chart">
            <c:ext xmlns:c16="http://schemas.microsoft.com/office/drawing/2014/chart" uri="{C3380CC4-5D6E-409C-BE32-E72D297353CC}">
              <c16:uniqueId val="{00000002-C39C-40DF-9627-79A0148D1C6A}"/>
            </c:ext>
          </c:extLst>
        </c:ser>
        <c:ser>
          <c:idx val="3"/>
          <c:order val="3"/>
          <c:tx>
            <c:v>Accidental Falls</c:v>
          </c:tx>
          <c:val>
            <c:numRef>
              <c:f>(Sheet1!$F$4:$F$15,Sheet1!$F$17:$F$28)</c:f>
              <c:numCache>
                <c:formatCode>General</c:formatCode>
                <c:ptCount val="24"/>
                <c:pt idx="0">
                  <c:v>0.45</c:v>
                </c:pt>
                <c:pt idx="1">
                  <c:v>0.37</c:v>
                </c:pt>
                <c:pt idx="2">
                  <c:v>0.23</c:v>
                </c:pt>
                <c:pt idx="3">
                  <c:v>0.39</c:v>
                </c:pt>
                <c:pt idx="4">
                  <c:v>0.42</c:v>
                </c:pt>
                <c:pt idx="5">
                  <c:v>0.47</c:v>
                </c:pt>
                <c:pt idx="6">
                  <c:v>0.23</c:v>
                </c:pt>
                <c:pt idx="7">
                  <c:v>0.42</c:v>
                </c:pt>
                <c:pt idx="8">
                  <c:v>0.28999999999999998</c:v>
                </c:pt>
                <c:pt idx="9">
                  <c:v>0.53</c:v>
                </c:pt>
                <c:pt idx="10">
                  <c:v>0.47</c:v>
                </c:pt>
                <c:pt idx="11">
                  <c:v>0.33</c:v>
                </c:pt>
                <c:pt idx="12">
                  <c:v>0.3</c:v>
                </c:pt>
                <c:pt idx="13">
                  <c:v>0.23</c:v>
                </c:pt>
                <c:pt idx="14">
                  <c:v>0.14000000000000001</c:v>
                </c:pt>
                <c:pt idx="15">
                  <c:v>0.28999999999999998</c:v>
                </c:pt>
                <c:pt idx="16">
                  <c:v>0.26</c:v>
                </c:pt>
                <c:pt idx="17">
                  <c:v>0.22</c:v>
                </c:pt>
                <c:pt idx="18">
                  <c:v>0.15</c:v>
                </c:pt>
                <c:pt idx="19">
                  <c:v>0.1</c:v>
                </c:pt>
                <c:pt idx="20">
                  <c:v>0.16</c:v>
                </c:pt>
                <c:pt idx="21">
                  <c:v>0.21</c:v>
                </c:pt>
                <c:pt idx="22">
                  <c:v>0.25</c:v>
                </c:pt>
                <c:pt idx="23">
                  <c:v>0.28999999999999998</c:v>
                </c:pt>
              </c:numCache>
            </c:numRef>
          </c:val>
          <c:smooth val="0"/>
          <c:extLst xmlns:c16r2="http://schemas.microsoft.com/office/drawing/2015/06/chart">
            <c:ext xmlns:c16="http://schemas.microsoft.com/office/drawing/2014/chart" uri="{C3380CC4-5D6E-409C-BE32-E72D297353CC}">
              <c16:uniqueId val="{00000003-C39C-40DF-9627-79A0148D1C6A}"/>
            </c:ext>
          </c:extLst>
        </c:ser>
        <c:ser>
          <c:idx val="4"/>
          <c:order val="4"/>
          <c:tx>
            <c:v>Intentional Falls</c:v>
          </c:tx>
          <c:spPr>
            <a:ln>
              <a:solidFill>
                <a:schemeClr val="tx1"/>
              </a:solidFill>
            </a:ln>
          </c:spPr>
          <c:marker>
            <c:symbol val="circle"/>
            <c:size val="3"/>
            <c:spPr>
              <a:solidFill>
                <a:schemeClr val="tx1"/>
              </a:solidFill>
              <a:ln>
                <a:solidFill>
                  <a:schemeClr val="tx1"/>
                </a:solidFill>
              </a:ln>
            </c:spPr>
          </c:marker>
          <c:val>
            <c:numRef>
              <c:f>(Sheet1!$G$4:$G$15,Sheet1!$G$17:$G$28)</c:f>
              <c:numCache>
                <c:formatCode>General</c:formatCode>
                <c:ptCount val="24"/>
                <c:pt idx="0">
                  <c:v>0.22500000000000001</c:v>
                </c:pt>
                <c:pt idx="1">
                  <c:v>0.185</c:v>
                </c:pt>
                <c:pt idx="2">
                  <c:v>0.115</c:v>
                </c:pt>
                <c:pt idx="3">
                  <c:v>0.19500000000000001</c:v>
                </c:pt>
                <c:pt idx="4">
                  <c:v>0.21</c:v>
                </c:pt>
                <c:pt idx="5">
                  <c:v>0.23499999999999999</c:v>
                </c:pt>
                <c:pt idx="6">
                  <c:v>0.115</c:v>
                </c:pt>
                <c:pt idx="7">
                  <c:v>0.21</c:v>
                </c:pt>
                <c:pt idx="8">
                  <c:v>0.14499999999999999</c:v>
                </c:pt>
                <c:pt idx="9">
                  <c:v>0.26500000000000001</c:v>
                </c:pt>
                <c:pt idx="10">
                  <c:v>0.23499999999999999</c:v>
                </c:pt>
                <c:pt idx="11">
                  <c:v>0.16500000000000001</c:v>
                </c:pt>
                <c:pt idx="12">
                  <c:v>0.15</c:v>
                </c:pt>
                <c:pt idx="13">
                  <c:v>0.115</c:v>
                </c:pt>
                <c:pt idx="14">
                  <c:v>7.0000000000000007E-2</c:v>
                </c:pt>
                <c:pt idx="15">
                  <c:v>0.14499999999999999</c:v>
                </c:pt>
                <c:pt idx="16">
                  <c:v>0.13</c:v>
                </c:pt>
                <c:pt idx="17">
                  <c:v>0.11</c:v>
                </c:pt>
                <c:pt idx="18">
                  <c:v>7.4999999999999997E-2</c:v>
                </c:pt>
                <c:pt idx="19">
                  <c:v>0.05</c:v>
                </c:pt>
                <c:pt idx="20">
                  <c:v>0.08</c:v>
                </c:pt>
                <c:pt idx="21">
                  <c:v>0.105</c:v>
                </c:pt>
                <c:pt idx="22">
                  <c:v>0.125</c:v>
                </c:pt>
                <c:pt idx="23">
                  <c:v>0.14499999999999999</c:v>
                </c:pt>
              </c:numCache>
            </c:numRef>
          </c:val>
          <c:smooth val="0"/>
          <c:extLst xmlns:c16r2="http://schemas.microsoft.com/office/drawing/2015/06/chart">
            <c:ext xmlns:c16="http://schemas.microsoft.com/office/drawing/2014/chart" uri="{C3380CC4-5D6E-409C-BE32-E72D297353CC}">
              <c16:uniqueId val="{00000004-C39C-40DF-9627-79A0148D1C6A}"/>
            </c:ext>
          </c:extLst>
        </c:ser>
        <c:dLbls>
          <c:showLegendKey val="0"/>
          <c:showVal val="0"/>
          <c:showCatName val="0"/>
          <c:showSerName val="0"/>
          <c:showPercent val="0"/>
          <c:showBubbleSize val="0"/>
        </c:dLbls>
        <c:marker val="1"/>
        <c:smooth val="0"/>
        <c:axId val="172597632"/>
        <c:axId val="172599552"/>
      </c:lineChart>
      <c:catAx>
        <c:axId val="172597632"/>
        <c:scaling>
          <c:orientation val="minMax"/>
        </c:scaling>
        <c:delete val="0"/>
        <c:axPos val="b"/>
        <c:numFmt formatCode="General" sourceLinked="0"/>
        <c:majorTickMark val="out"/>
        <c:minorTickMark val="none"/>
        <c:tickLblPos val="nextTo"/>
        <c:txPr>
          <a:bodyPr rot="-3600000"/>
          <a:lstStyle/>
          <a:p>
            <a:pPr>
              <a:defRPr sz="1600"/>
            </a:pPr>
            <a:endParaRPr lang="en-US"/>
          </a:p>
        </c:txPr>
        <c:crossAx val="172599552"/>
        <c:crosses val="autoZero"/>
        <c:auto val="1"/>
        <c:lblAlgn val="ctr"/>
        <c:lblOffset val="100"/>
        <c:noMultiLvlLbl val="0"/>
      </c:catAx>
      <c:valAx>
        <c:axId val="172599552"/>
        <c:scaling>
          <c:orientation val="minMax"/>
          <c:max val="6"/>
          <c:min val="0"/>
        </c:scaling>
        <c:delete val="0"/>
        <c:axPos val="l"/>
        <c:majorGridlines/>
        <c:title>
          <c:tx>
            <c:rich>
              <a:bodyPr rot="-5400000" vert="horz"/>
              <a:lstStyle/>
              <a:p>
                <a:pPr>
                  <a:defRPr/>
                </a:pPr>
                <a:r>
                  <a:rPr lang="en-US"/>
                  <a:t>Fall Rate per 1,000 Patient Days</a:t>
                </a:r>
              </a:p>
            </c:rich>
          </c:tx>
          <c:layout>
            <c:manualLayout>
              <c:xMode val="edge"/>
              <c:yMode val="edge"/>
              <c:x val="5.8997050147492599E-3"/>
              <c:y val="0.215190101237345"/>
            </c:manualLayout>
          </c:layout>
          <c:overlay val="0"/>
        </c:title>
        <c:numFmt formatCode="General" sourceLinked="1"/>
        <c:majorTickMark val="out"/>
        <c:minorTickMark val="none"/>
        <c:tickLblPos val="nextTo"/>
        <c:crossAx val="172597632"/>
        <c:crosses val="autoZero"/>
        <c:crossBetween val="between"/>
        <c:majorUnit val="0.5"/>
      </c:valAx>
    </c:plotArea>
    <c:legend>
      <c:legendPos val="r"/>
      <c:layout>
        <c:manualLayout>
          <c:xMode val="edge"/>
          <c:yMode val="edge"/>
          <c:x val="2.50737463126844E-2"/>
          <c:y val="4.2857142857142899E-2"/>
          <c:w val="0.97205061203632703"/>
          <c:h val="0.120593550806149"/>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drawing1.xml><?xml version="1.0" encoding="utf-8"?>
<c:userShapes xmlns:c="http://schemas.openxmlformats.org/drawingml/2006/chart">
  <cdr:relSizeAnchor xmlns:cdr="http://schemas.openxmlformats.org/drawingml/2006/chartDrawing">
    <cdr:from>
      <cdr:x>0.66372</cdr:x>
      <cdr:y>0.92059</cdr:y>
    </cdr:from>
    <cdr:to>
      <cdr:x>0.85841</cdr:x>
      <cdr:y>0.98983</cdr:y>
    </cdr:to>
    <cdr:sp macro="" textlink="">
      <cdr:nvSpPr>
        <cdr:cNvPr id="2" name="TextBox 3"/>
        <cdr:cNvSpPr txBox="1"/>
      </cdr:nvSpPr>
      <cdr:spPr>
        <a:xfrm xmlns:a="http://schemas.openxmlformats.org/drawingml/2006/main">
          <a:off x="5715000" y="4910437"/>
          <a:ext cx="16764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latin typeface="Calibri" panose="020F0502020204030204" pitchFamily="34" charset="0"/>
            </a:rPr>
            <a:t>2009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CC0B89-7862-4152-9026-4DE7D647FEDA}" type="datetimeFigureOut">
              <a:rPr lang="en-US" smtClean="0"/>
              <a:pPr/>
              <a:t>9/20/2017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614F7B-2B3B-4D7C-A852-38BEAD10418E}" type="slidenum">
              <a:rPr lang="en-US" smtClean="0"/>
              <a:pPr/>
              <a:t>‹#›</a:t>
            </a:fld>
            <a:endParaRPr lang="en-US" dirty="0"/>
          </a:p>
        </p:txBody>
      </p:sp>
    </p:spTree>
    <p:extLst>
      <p:ext uri="{BB962C8B-B14F-4D97-AF65-F5344CB8AC3E}">
        <p14:creationId xmlns:p14="http://schemas.microsoft.com/office/powerpoint/2010/main" val="3063300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98E922-F9C8-48BB-B35A-A1BAD88D7898}" type="datetimeFigureOut">
              <a:rPr lang="en-US" smtClean="0"/>
              <a:pPr/>
              <a:t>9/20/2017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F1B6B0-D82F-445D-8735-3138F748646A}" type="slidenum">
              <a:rPr lang="en-US" smtClean="0"/>
              <a:pPr/>
              <a:t>‹#›</a:t>
            </a:fld>
            <a:endParaRPr lang="en-US" dirty="0"/>
          </a:p>
        </p:txBody>
      </p:sp>
    </p:spTree>
    <p:extLst>
      <p:ext uri="{BB962C8B-B14F-4D97-AF65-F5344CB8AC3E}">
        <p14:creationId xmlns:p14="http://schemas.microsoft.com/office/powerpoint/2010/main" val="253237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1B6B0-D82F-445D-8735-3138F748646A}" type="slidenum">
              <a:rPr lang="en-US" smtClean="0"/>
              <a:pPr/>
              <a:t>17</a:t>
            </a:fld>
            <a:endParaRPr lang="en-US" dirty="0"/>
          </a:p>
        </p:txBody>
      </p:sp>
    </p:spTree>
    <p:extLst>
      <p:ext uri="{BB962C8B-B14F-4D97-AF65-F5344CB8AC3E}">
        <p14:creationId xmlns:p14="http://schemas.microsoft.com/office/powerpoint/2010/main" val="341543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1B6B0-D82F-445D-8735-3138F748646A}" type="slidenum">
              <a:rPr lang="en-US" smtClean="0"/>
              <a:pPr/>
              <a:t>21</a:t>
            </a:fld>
            <a:endParaRPr lang="en-US" dirty="0"/>
          </a:p>
        </p:txBody>
      </p:sp>
    </p:spTree>
    <p:extLst>
      <p:ext uri="{BB962C8B-B14F-4D97-AF65-F5344CB8AC3E}">
        <p14:creationId xmlns:p14="http://schemas.microsoft.com/office/powerpoint/2010/main" val="2808264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1B6B0-D82F-445D-8735-3138F748646A}" type="slidenum">
              <a:rPr lang="en-US" smtClean="0"/>
              <a:pPr/>
              <a:t>23</a:t>
            </a:fld>
            <a:endParaRPr lang="en-US" dirty="0"/>
          </a:p>
        </p:txBody>
      </p:sp>
    </p:spTree>
    <p:extLst>
      <p:ext uri="{BB962C8B-B14F-4D97-AF65-F5344CB8AC3E}">
        <p14:creationId xmlns:p14="http://schemas.microsoft.com/office/powerpoint/2010/main" val="51472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6A0CD-F3EE-459C-AE3D-22E74257E6CA}" type="slidenum">
              <a:rPr lang="en-US" smtClean="0"/>
              <a:pPr/>
              <a:t>30</a:t>
            </a:fld>
            <a:endParaRPr lang="en-US" dirty="0"/>
          </a:p>
        </p:txBody>
      </p:sp>
    </p:spTree>
    <p:extLst>
      <p:ext uri="{BB962C8B-B14F-4D97-AF65-F5344CB8AC3E}">
        <p14:creationId xmlns:p14="http://schemas.microsoft.com/office/powerpoint/2010/main" val="209579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6A0CD-F3EE-459C-AE3D-22E74257E6CA}" type="slidenum">
              <a:rPr lang="en-US" smtClean="0"/>
              <a:t>31</a:t>
            </a:fld>
            <a:endParaRPr lang="en-US" dirty="0"/>
          </a:p>
        </p:txBody>
      </p:sp>
    </p:spTree>
    <p:extLst>
      <p:ext uri="{BB962C8B-B14F-4D97-AF65-F5344CB8AC3E}">
        <p14:creationId xmlns:p14="http://schemas.microsoft.com/office/powerpoint/2010/main" val="398870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6A0CD-F3EE-459C-AE3D-22E74257E6CA}" type="slidenum">
              <a:rPr lang="en-US" smtClean="0"/>
              <a:t>32</a:t>
            </a:fld>
            <a:endParaRPr lang="en-US" dirty="0"/>
          </a:p>
        </p:txBody>
      </p:sp>
    </p:spTree>
    <p:extLst>
      <p:ext uri="{BB962C8B-B14F-4D97-AF65-F5344CB8AC3E}">
        <p14:creationId xmlns:p14="http://schemas.microsoft.com/office/powerpoint/2010/main" val="370170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1B6B0-D82F-445D-8735-3138F748646A}" type="slidenum">
              <a:rPr lang="en-US" smtClean="0"/>
              <a:pPr/>
              <a:t>39</a:t>
            </a:fld>
            <a:endParaRPr lang="en-US" dirty="0"/>
          </a:p>
        </p:txBody>
      </p:sp>
    </p:spTree>
    <p:extLst>
      <p:ext uri="{BB962C8B-B14F-4D97-AF65-F5344CB8AC3E}">
        <p14:creationId xmlns:p14="http://schemas.microsoft.com/office/powerpoint/2010/main" val="149551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1B6B0-D82F-445D-8735-3138F748646A}" type="slidenum">
              <a:rPr lang="en-US" smtClean="0"/>
              <a:pPr/>
              <a:t>48</a:t>
            </a:fld>
            <a:endParaRPr lang="en-US" dirty="0"/>
          </a:p>
        </p:txBody>
      </p:sp>
    </p:spTree>
    <p:extLst>
      <p:ext uri="{BB962C8B-B14F-4D97-AF65-F5344CB8AC3E}">
        <p14:creationId xmlns:p14="http://schemas.microsoft.com/office/powerpoint/2010/main" val="175685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9366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1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039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30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1371600"/>
            <a:ext cx="8229600" cy="4754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730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52406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4609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343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999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84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7036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8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5901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68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490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7839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522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326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592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8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1883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8666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HRQ: Agency for Healthcare Research and Quality&#10;Advancing Excellence in Health Care&#10;www.ahrq.gov&#10;"/>
          <p:cNvPicPr>
            <a:picLocks noChangeAspect="1"/>
          </p:cNvPicPr>
          <p:nvPr userDrawn="1"/>
        </p:nvPicPr>
        <p:blipFill rotWithShape="1">
          <a:blip r:embed="rId13" cstate="print">
            <a:extLst>
              <a:ext uri="{28A0092B-C50C-407E-A947-70E740481C1C}">
                <a14:useLocalDpi xmlns:a14="http://schemas.microsoft.com/office/drawing/2010/main" val="0"/>
              </a:ext>
            </a:extLst>
          </a:blip>
          <a:srcRect t="88000"/>
          <a:stretch/>
        </p:blipFill>
        <p:spPr>
          <a:xfrm>
            <a:off x="0" y="6022847"/>
            <a:ext cx="9144000" cy="847898"/>
          </a:xfrm>
          <a:prstGeom prst="rect">
            <a:avLst/>
          </a:prstGeom>
        </p:spPr>
      </p:pic>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b="74635"/>
          <a:stretch/>
        </p:blipFill>
        <p:spPr>
          <a:xfrm>
            <a:off x="0" y="0"/>
            <a:ext cx="9144000" cy="179222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78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2" name="Title Placeholder 1"/>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000" t="94150"/>
          <a:stretch/>
        </p:blipFill>
        <p:spPr>
          <a:xfrm>
            <a:off x="6492240" y="6456784"/>
            <a:ext cx="2651760" cy="401774"/>
          </a:xfrm>
          <a:prstGeom prst="rect">
            <a:avLst/>
          </a:prstGeom>
        </p:spPr>
      </p:pic>
      <p:sp>
        <p:nvSpPr>
          <p:cNvPr id="10" name="Slide Number Placeholder 5"/>
          <p:cNvSpPr txBox="1">
            <a:spLocks/>
          </p:cNvSpPr>
          <p:nvPr userDrawn="1"/>
        </p:nvSpPr>
        <p:spPr>
          <a:xfrm>
            <a:off x="6746941" y="64567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5581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How To Measure Fall Rates </a:t>
            </a:r>
            <a:br>
              <a:rPr lang="en-US" dirty="0"/>
            </a:br>
            <a:r>
              <a:rPr lang="en-US" dirty="0"/>
              <a:t>and Fall Prevention Practices</a:t>
            </a:r>
          </a:p>
        </p:txBody>
      </p:sp>
      <p:sp>
        <p:nvSpPr>
          <p:cNvPr id="3" name="Subtitle 2"/>
          <p:cNvSpPr>
            <a:spLocks noGrp="1"/>
          </p:cNvSpPr>
          <p:nvPr>
            <p:ph type="subTitle" idx="1"/>
          </p:nvPr>
        </p:nvSpPr>
        <p:spPr/>
        <p:txBody>
          <a:bodyPr/>
          <a:lstStyle/>
          <a:p>
            <a:r>
              <a:rPr lang="en-US" dirty="0">
                <a:solidFill>
                  <a:srgbClr val="C00000"/>
                </a:solidFill>
              </a:rPr>
              <a:t>ADD Hospital Name Here</a:t>
            </a:r>
          </a:p>
          <a:p>
            <a:r>
              <a:rPr lang="en-US" dirty="0"/>
              <a:t>Module 5</a:t>
            </a:r>
          </a:p>
        </p:txBody>
      </p:sp>
    </p:spTree>
    <p:extLst>
      <p:ext uri="{BB962C8B-B14F-4D97-AF65-F5344CB8AC3E}">
        <p14:creationId xmlns:p14="http://schemas.microsoft.com/office/powerpoint/2010/main" val="266207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NDNQI Definitions of Fall Injury</a:t>
            </a:r>
          </a:p>
        </p:txBody>
      </p:sp>
      <p:sp>
        <p:nvSpPr>
          <p:cNvPr id="3" name="Content Placeholder 2"/>
          <p:cNvSpPr>
            <a:spLocks noGrp="1"/>
          </p:cNvSpPr>
          <p:nvPr>
            <p:ph idx="1"/>
          </p:nvPr>
        </p:nvSpPr>
        <p:spPr>
          <a:xfrm>
            <a:off x="457200" y="1097280"/>
            <a:ext cx="8229600" cy="4754563"/>
          </a:xfrm>
        </p:spPr>
        <p:txBody>
          <a:bodyPr>
            <a:normAutofit/>
          </a:bodyPr>
          <a:lstStyle/>
          <a:p>
            <a:r>
              <a:rPr lang="en-US" sz="2800" b="1" dirty="0"/>
              <a:t>None or no injury:</a:t>
            </a:r>
            <a:r>
              <a:rPr lang="en-US" sz="2800" dirty="0"/>
              <a:t> The patient is free of injuries (no signs or symptoms) resulting from a fall.</a:t>
            </a:r>
          </a:p>
          <a:p>
            <a:r>
              <a:rPr lang="en-US" sz="2800" b="1" dirty="0"/>
              <a:t>Minor:</a:t>
            </a:r>
            <a:r>
              <a:rPr lang="en-US" sz="2800" dirty="0"/>
              <a:t> Bruise, abrasion; needs dressing, ice, limb elevation, topical medications, etc</a:t>
            </a:r>
            <a:r>
              <a:rPr lang="en-US" sz="2800" dirty="0" smtClean="0"/>
              <a:t>.</a:t>
            </a:r>
            <a:endParaRPr lang="en-US" sz="2800" dirty="0"/>
          </a:p>
        </p:txBody>
      </p:sp>
      <p:grpSp>
        <p:nvGrpSpPr>
          <p:cNvPr id="11" name="Group 10" descr="Medical provider treating injured knee&#10;Medical provider examining patient’s wrist&#10;Medical provider treating injured arm&#10;"/>
          <p:cNvGrpSpPr/>
          <p:nvPr/>
        </p:nvGrpSpPr>
        <p:grpSpPr>
          <a:xfrm>
            <a:off x="1099396" y="3196423"/>
            <a:ext cx="6945208" cy="2974848"/>
            <a:chOff x="918632" y="4197096"/>
            <a:chExt cx="6945208" cy="2974848"/>
          </a:xfrm>
        </p:grpSpPr>
        <p:pic>
          <p:nvPicPr>
            <p:cNvPr id="6" name="Picture 2" descr="Medical provider treating injured kne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8632" y="4197096"/>
              <a:ext cx="1981200" cy="297087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3" descr="Medical provider examining patient’s wris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07792" y="4197096"/>
              <a:ext cx="1981200" cy="29718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3" descr="Medical provider treating injured arm"/>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92040" y="4200144"/>
              <a:ext cx="2971800" cy="29718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NDNQI Definitions of Fall Injury</a:t>
            </a:r>
          </a:p>
        </p:txBody>
      </p:sp>
      <p:sp>
        <p:nvSpPr>
          <p:cNvPr id="3" name="Content Placeholder 2"/>
          <p:cNvSpPr>
            <a:spLocks noGrp="1"/>
          </p:cNvSpPr>
          <p:nvPr>
            <p:ph idx="1"/>
          </p:nvPr>
        </p:nvSpPr>
        <p:spPr/>
        <p:txBody>
          <a:bodyPr/>
          <a:lstStyle/>
          <a:p>
            <a:pPr marL="0" indent="0">
              <a:buNone/>
            </a:pPr>
            <a:r>
              <a:rPr lang="en-US" b="1" dirty="0"/>
              <a:t>Moderate:</a:t>
            </a:r>
            <a:r>
              <a:rPr lang="en-US" dirty="0"/>
              <a:t> Needs sutures, </a:t>
            </a:r>
            <a:r>
              <a:rPr lang="en-US" dirty="0" err="1"/>
              <a:t>Steri</a:t>
            </a:r>
            <a:r>
              <a:rPr lang="en-US" dirty="0"/>
              <a:t>-Strips</a:t>
            </a:r>
            <a:r>
              <a:rPr lang="en-US" dirty="0">
                <a:latin typeface="Arial"/>
                <a:cs typeface="Arial"/>
              </a:rPr>
              <a:t>™</a:t>
            </a:r>
            <a:r>
              <a:rPr lang="en-US" dirty="0"/>
              <a:t>/skin glue, splint; or resulted in muscle/joint strain</a:t>
            </a:r>
            <a:r>
              <a:rPr lang="en-US" dirty="0" smtClean="0"/>
              <a:t>.</a:t>
            </a:r>
            <a:endParaRPr lang="en-US" dirty="0"/>
          </a:p>
        </p:txBody>
      </p:sp>
      <p:grpSp>
        <p:nvGrpSpPr>
          <p:cNvPr id="4" name="Group 3" descr="Skin with stitches&#10;Medical provider putting splint on patient’s leg&#10;"/>
          <p:cNvGrpSpPr/>
          <p:nvPr/>
        </p:nvGrpSpPr>
        <p:grpSpPr>
          <a:xfrm>
            <a:off x="2448770" y="2926080"/>
            <a:ext cx="4246461" cy="3177966"/>
            <a:chOff x="3886200" y="2743200"/>
            <a:chExt cx="4246461" cy="3177966"/>
          </a:xfrm>
        </p:grpSpPr>
        <p:pic>
          <p:nvPicPr>
            <p:cNvPr id="4098" name="Picture 2" descr="Skin with stitche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86200" y="2743200"/>
              <a:ext cx="2110463" cy="317755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099" name="Picture 3" descr="Medical provider putting splint on patient’s le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17999" y="2743200"/>
              <a:ext cx="2114662" cy="317796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418110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NDNQI Definitions of Fall Injury</a:t>
            </a:r>
          </a:p>
        </p:txBody>
      </p:sp>
      <p:sp>
        <p:nvSpPr>
          <p:cNvPr id="3" name="Content Placeholder 2"/>
          <p:cNvSpPr>
            <a:spLocks noGrp="1"/>
          </p:cNvSpPr>
          <p:nvPr>
            <p:ph idx="1"/>
          </p:nvPr>
        </p:nvSpPr>
        <p:spPr/>
        <p:txBody>
          <a:bodyPr/>
          <a:lstStyle/>
          <a:p>
            <a:r>
              <a:rPr lang="en-US" b="1" dirty="0"/>
              <a:t>Major: </a:t>
            </a:r>
            <a:r>
              <a:rPr lang="en-US" dirty="0"/>
              <a:t>Needs surgery, cast, traction; and/or results in neurological or internal injury.</a:t>
            </a:r>
          </a:p>
          <a:p>
            <a:r>
              <a:rPr lang="en-US" b="1" dirty="0"/>
              <a:t>Death: </a:t>
            </a:r>
            <a:r>
              <a:rPr lang="en-US" dirty="0"/>
              <a:t>The patient died as a result of injuries sustained from the fall (not from physiologic events causing the fall).</a:t>
            </a:r>
          </a:p>
        </p:txBody>
      </p:sp>
      <p:grpSp>
        <p:nvGrpSpPr>
          <p:cNvPr id="6" name="Group 5" descr="Medical providers operating&#10;Leg in cast&#10;Empty hospital bed&#10;"/>
          <p:cNvGrpSpPr/>
          <p:nvPr/>
        </p:nvGrpSpPr>
        <p:grpSpPr>
          <a:xfrm>
            <a:off x="181673" y="4297680"/>
            <a:ext cx="8780655" cy="1949383"/>
            <a:chOff x="304800" y="4114800"/>
            <a:chExt cx="8780655" cy="1949383"/>
          </a:xfrm>
        </p:grpSpPr>
        <p:pic>
          <p:nvPicPr>
            <p:cNvPr id="5124" name="Picture 4" descr="Medical providers operati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4800" y="4116004"/>
              <a:ext cx="2920746" cy="1946975"/>
            </a:xfrm>
            <a:prstGeom prst="rect">
              <a:avLst/>
            </a:prstGeom>
            <a:ln>
              <a:solidFill>
                <a:schemeClr val="tx1"/>
              </a:solidFill>
            </a:ln>
            <a:effectLst>
              <a:outerShdw blurRad="190500" algn="tl" rotWithShape="0">
                <a:srgbClr val="000000">
                  <a:alpha val="70000"/>
                </a:srgbClr>
              </a:outerShdw>
            </a:effectLst>
            <a:extLst/>
          </p:spPr>
        </p:pic>
        <p:pic>
          <p:nvPicPr>
            <p:cNvPr id="5122" name="Picture 2" descr="Leg in cas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25546" y="4114800"/>
              <a:ext cx="2931545" cy="1947071"/>
            </a:xfrm>
            <a:prstGeom prst="rect">
              <a:avLst/>
            </a:prstGeom>
            <a:ln w="9525">
              <a:solidFill>
                <a:schemeClr val="tx1"/>
              </a:solidFill>
              <a:miter lim="800000"/>
              <a:headEnd/>
              <a:tailEnd/>
            </a:ln>
            <a:effectLst>
              <a:outerShdw blurRad="190500" algn="tl" rotWithShape="0">
                <a:srgbClr val="000000">
                  <a:alpha val="70000"/>
                </a:srgbClr>
              </a:outerShdw>
            </a:effectLst>
            <a:extLst/>
          </p:spPr>
        </p:pic>
        <p:pic>
          <p:nvPicPr>
            <p:cNvPr id="5125" name="Picture 5" descr="Empty hospital bed"/>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163187" y="4116004"/>
              <a:ext cx="2922268" cy="1948179"/>
            </a:xfrm>
            <a:prstGeom prst="rect">
              <a:avLst/>
            </a:prstGeom>
            <a:ln w="9525">
              <a:solidFill>
                <a:schemeClr val="tx1"/>
              </a:solidFill>
              <a:miter lim="800000"/>
              <a:headEnd/>
              <a:tailEnd/>
            </a:ln>
            <a:effectLst>
              <a:outerShdw blurRad="190500" algn="tl" rotWithShape="0">
                <a:srgbClr val="000000">
                  <a:alpha val="70000"/>
                </a:srgbClr>
              </a:outerShdw>
            </a:effectLst>
            <a:extLst/>
          </p:spPr>
        </p:pic>
      </p:grpSp>
    </p:spTree>
    <p:extLst>
      <p:ext uri="{BB962C8B-B14F-4D97-AF65-F5344CB8AC3E}">
        <p14:creationId xmlns:p14="http://schemas.microsoft.com/office/powerpoint/2010/main" val="69098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NDNQI Definitions of Fall Injury</a:t>
            </a:r>
          </a:p>
        </p:txBody>
      </p:sp>
      <p:sp>
        <p:nvSpPr>
          <p:cNvPr id="3" name="Content Placeholder 2"/>
          <p:cNvSpPr>
            <a:spLocks noGrp="1"/>
          </p:cNvSpPr>
          <p:nvPr>
            <p:ph idx="1"/>
          </p:nvPr>
        </p:nvSpPr>
        <p:spPr/>
        <p:txBody>
          <a:bodyPr>
            <a:normAutofit fontScale="85000" lnSpcReduction="20000"/>
          </a:bodyPr>
          <a:lstStyle/>
          <a:p>
            <a:r>
              <a:rPr lang="en-US" b="1" dirty="0"/>
              <a:t>None: </a:t>
            </a:r>
            <a:r>
              <a:rPr lang="en-US" dirty="0"/>
              <a:t>No injury</a:t>
            </a:r>
          </a:p>
          <a:p>
            <a:r>
              <a:rPr lang="en-US" b="1" dirty="0"/>
              <a:t>Minor:</a:t>
            </a:r>
            <a:r>
              <a:rPr lang="en-US" dirty="0"/>
              <a:t> Resulted in bruise, abrasion; needs dressing, ice, limb elevation, topical medications, etc.</a:t>
            </a:r>
          </a:p>
          <a:p>
            <a:r>
              <a:rPr lang="en-US" b="1" dirty="0"/>
              <a:t>Moderate: </a:t>
            </a:r>
            <a:r>
              <a:rPr lang="en-US" dirty="0"/>
              <a:t>Needs suturing, splinting; or caused muscle/joint strain</a:t>
            </a:r>
          </a:p>
          <a:p>
            <a:r>
              <a:rPr lang="en-US" b="1" dirty="0"/>
              <a:t>Major: </a:t>
            </a:r>
            <a:r>
              <a:rPr lang="en-US" dirty="0"/>
              <a:t>Needs surgery, cast, traction; results in neurological or internal injury</a:t>
            </a:r>
          </a:p>
          <a:p>
            <a:r>
              <a:rPr lang="en-US" b="1" dirty="0"/>
              <a:t>Death</a:t>
            </a:r>
            <a:r>
              <a:rPr lang="en-US" dirty="0"/>
              <a:t> </a:t>
            </a:r>
            <a:endParaRPr lang="en-US" dirty="0" smtClean="0"/>
          </a:p>
          <a:p>
            <a:pPr marL="0" indent="0">
              <a:buNone/>
            </a:pPr>
            <a:endParaRPr lang="en-US" dirty="0" smtClean="0"/>
          </a:p>
          <a:p>
            <a:pPr marL="0" indent="0">
              <a:buNone/>
            </a:pPr>
            <a:r>
              <a:rPr lang="en-US" dirty="0" smtClean="0"/>
              <a:t>Do </a:t>
            </a:r>
            <a:r>
              <a:rPr lang="en-US" dirty="0"/>
              <a:t>you agree to use these definitions? </a:t>
            </a:r>
            <a:br>
              <a:rPr lang="en-US" dirty="0"/>
            </a:br>
            <a:r>
              <a:rPr lang="en-US" dirty="0"/>
              <a:t>What other definitions of fall injury would be appropriate for this hospital</a:t>
            </a:r>
            <a:r>
              <a:rPr lang="en-US" dirty="0" smtClean="0"/>
              <a:t>?</a:t>
            </a:r>
            <a:endParaRPr lang="en-US" dirty="0"/>
          </a:p>
        </p:txBody>
      </p:sp>
    </p:spTree>
    <p:extLst>
      <p:ext uri="{BB962C8B-B14F-4D97-AF65-F5344CB8AC3E}">
        <p14:creationId xmlns:p14="http://schemas.microsoft.com/office/powerpoint/2010/main" val="86832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24"/>
            <a:ext cx="8229600" cy="889231"/>
          </a:xfrm>
        </p:spPr>
        <p:txBody>
          <a:bodyPr/>
          <a:lstStyle/>
          <a:p>
            <a:r>
              <a:rPr lang="en-US" dirty="0"/>
              <a:t>Agreed-Upon Definitions</a:t>
            </a:r>
          </a:p>
        </p:txBody>
      </p:sp>
      <p:sp>
        <p:nvSpPr>
          <p:cNvPr id="3" name="Content Placeholder 2"/>
          <p:cNvSpPr>
            <a:spLocks noGrp="1"/>
          </p:cNvSpPr>
          <p:nvPr>
            <p:ph sz="half" idx="1"/>
          </p:nvPr>
        </p:nvSpPr>
        <p:spPr>
          <a:xfrm>
            <a:off x="457200" y="1600200"/>
            <a:ext cx="5029200" cy="4525963"/>
          </a:xfrm>
        </p:spPr>
        <p:txBody>
          <a:bodyPr/>
          <a:lstStyle/>
          <a:p>
            <a:r>
              <a:rPr lang="en-US" dirty="0"/>
              <a:t>Definitions of a fall, repeat fall, and level of injury from a fall should be incorporated into:</a:t>
            </a:r>
          </a:p>
          <a:p>
            <a:pPr lvl="1"/>
            <a:r>
              <a:rPr lang="en-US" dirty="0"/>
              <a:t>Policies and procedures.</a:t>
            </a:r>
          </a:p>
          <a:p>
            <a:pPr lvl="1"/>
            <a:r>
              <a:rPr lang="en-US" dirty="0"/>
              <a:t>Incident reports.</a:t>
            </a:r>
          </a:p>
          <a:p>
            <a:pPr lvl="1"/>
            <a:r>
              <a:rPr lang="en-US" dirty="0"/>
              <a:t>Root cause analyses/huddles.</a:t>
            </a:r>
          </a:p>
          <a:p>
            <a:pPr lvl="1"/>
            <a:r>
              <a:rPr lang="en-US" dirty="0"/>
              <a:t>Staff education. </a:t>
            </a:r>
          </a:p>
        </p:txBody>
      </p:sp>
      <p:pic>
        <p:nvPicPr>
          <p:cNvPr id="6147" name="Picture 3" descr="Medical providers using computer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791200" y="1752600"/>
            <a:ext cx="2872325" cy="2895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191000"/>
            <a:ext cx="7772400" cy="1362075"/>
          </a:xfrm>
        </p:spPr>
        <p:txBody>
          <a:bodyPr/>
          <a:lstStyle/>
          <a:p>
            <a:r>
              <a:rPr lang="en-US" dirty="0"/>
              <a:t>Measuring fall rates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Measurement Recommendations</a:t>
            </a:r>
          </a:p>
        </p:txBody>
      </p:sp>
      <p:sp>
        <p:nvSpPr>
          <p:cNvPr id="3" name="Content Placeholder 2"/>
          <p:cNvSpPr>
            <a:spLocks noGrp="1"/>
          </p:cNvSpPr>
          <p:nvPr>
            <p:ph idx="1"/>
          </p:nvPr>
        </p:nvSpPr>
        <p:spPr/>
        <p:txBody>
          <a:bodyPr/>
          <a:lstStyle/>
          <a:p>
            <a:r>
              <a:rPr lang="en-US" dirty="0"/>
              <a:t>Measure falls over time within a unit to see if care is improving.</a:t>
            </a:r>
          </a:p>
          <a:p>
            <a:r>
              <a:rPr lang="en-US" dirty="0"/>
              <a:t>Calculate falls as a rate (the rate of falls per 1,000 occupied bed days).</a:t>
            </a:r>
          </a:p>
          <a:p>
            <a:pPr lvl="1"/>
            <a:r>
              <a:rPr lang="en-US" dirty="0"/>
              <a:t>This measure considers if the unit census is running high or low.</a:t>
            </a:r>
          </a:p>
          <a:p>
            <a:r>
              <a:rPr lang="en-US" dirty="0"/>
              <a:t>Use this measurement approach consistently throughout the hospital.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Needed for Fall Rate Calculation</a:t>
            </a:r>
          </a:p>
        </p:txBody>
      </p:sp>
      <p:sp>
        <p:nvSpPr>
          <p:cNvPr id="3" name="Content Placeholder 2"/>
          <p:cNvSpPr>
            <a:spLocks noGrp="1"/>
          </p:cNvSpPr>
          <p:nvPr>
            <p:ph sz="half" idx="1"/>
          </p:nvPr>
        </p:nvSpPr>
        <p:spPr>
          <a:xfrm>
            <a:off x="457200" y="1600200"/>
            <a:ext cx="5486400" cy="4525963"/>
          </a:xfrm>
        </p:spPr>
        <p:txBody>
          <a:bodyPr>
            <a:normAutofit/>
          </a:bodyPr>
          <a:lstStyle/>
          <a:p>
            <a:r>
              <a:rPr lang="en-US" sz="2800" dirty="0"/>
              <a:t>Use incident reports to track data about the fall, date, patient, unit, location, circumstances, and level of injury.</a:t>
            </a:r>
          </a:p>
          <a:p>
            <a:r>
              <a:rPr lang="en-US" sz="2800" dirty="0"/>
              <a:t>Some hospitals have electronic</a:t>
            </a:r>
            <a:br>
              <a:rPr lang="en-US" sz="2800" dirty="0"/>
            </a:br>
            <a:r>
              <a:rPr lang="en-US" sz="2800" dirty="0"/>
              <a:t>incident reporting systems, </a:t>
            </a:r>
            <a:br>
              <a:rPr lang="en-US" sz="2800" dirty="0"/>
            </a:br>
            <a:r>
              <a:rPr lang="en-US" sz="2800" dirty="0"/>
              <a:t>making it easier to count falls.</a:t>
            </a:r>
          </a:p>
          <a:p>
            <a:r>
              <a:rPr lang="en-US" sz="2800" dirty="0"/>
              <a:t>What system do you use</a:t>
            </a:r>
            <a:r>
              <a:rPr lang="en-US" sz="2800" dirty="0" smtClean="0"/>
              <a:t>?</a:t>
            </a:r>
            <a:endParaRPr lang="en-US" sz="2800" dirty="0"/>
          </a:p>
        </p:txBody>
      </p:sp>
      <p:grpSp>
        <p:nvGrpSpPr>
          <p:cNvPr id="5" name="Group 4" descr="Medical provider writing&#10;Medical providers looking at laptop&#10;"/>
          <p:cNvGrpSpPr/>
          <p:nvPr/>
        </p:nvGrpSpPr>
        <p:grpSpPr>
          <a:xfrm>
            <a:off x="6126480" y="972313"/>
            <a:ext cx="2563368" cy="5419344"/>
            <a:chOff x="5940552" y="972313"/>
            <a:chExt cx="2563368" cy="5419344"/>
          </a:xfrm>
        </p:grpSpPr>
        <p:pic>
          <p:nvPicPr>
            <p:cNvPr id="7" name="Picture 4" descr="Medical provider writ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187" b="9854"/>
            <a:stretch/>
          </p:blipFill>
          <p:spPr bwMode="auto">
            <a:xfrm>
              <a:off x="5943600" y="972313"/>
              <a:ext cx="2560320" cy="169432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170" name="Picture 2" descr="Medical providers looking at lapto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92"/>
            <a:stretch/>
          </p:blipFill>
          <p:spPr bwMode="auto">
            <a:xfrm>
              <a:off x="5940552" y="2639211"/>
              <a:ext cx="2560320" cy="375244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65997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24"/>
            <a:ext cx="8229600" cy="914400"/>
          </a:xfrm>
        </p:spPr>
        <p:txBody>
          <a:bodyPr>
            <a:normAutofit/>
          </a:bodyPr>
          <a:lstStyle/>
          <a:p>
            <a:r>
              <a:rPr lang="en-US" dirty="0"/>
              <a:t>Incident Report Information</a:t>
            </a:r>
          </a:p>
        </p:txBody>
      </p:sp>
      <p:pic>
        <p:nvPicPr>
          <p:cNvPr id="6" name="Picture 1" descr="Magnifying glass in front of open book"/>
          <p:cNvPicPr>
            <a:picLocks noChangeAspect="1" noChangeArrowheads="1"/>
          </p:cNvPicPr>
          <p:nvPr/>
        </p:nvPicPr>
        <p:blipFill>
          <a:blip r:embed="rId2" cstate="print"/>
          <a:srcRect/>
          <a:stretch>
            <a:fillRect/>
          </a:stretch>
        </p:blipFill>
        <p:spPr bwMode="auto">
          <a:xfrm>
            <a:off x="887412" y="4419600"/>
            <a:ext cx="587375" cy="495300"/>
          </a:xfrm>
          <a:prstGeom prst="rect">
            <a:avLst/>
          </a:prstGeom>
          <a:noFill/>
          <a:ln w="9525">
            <a:noFill/>
            <a:miter lim="800000"/>
            <a:headEnd/>
            <a:tailEnd/>
          </a:ln>
        </p:spPr>
      </p:pic>
      <p:sp>
        <p:nvSpPr>
          <p:cNvPr id="8" name="TextBox 7"/>
          <p:cNvSpPr txBox="1"/>
          <p:nvPr/>
        </p:nvSpPr>
        <p:spPr>
          <a:xfrm>
            <a:off x="609600" y="4953000"/>
            <a:ext cx="1143000" cy="461665"/>
          </a:xfrm>
          <a:prstGeom prst="rect">
            <a:avLst/>
          </a:prstGeom>
          <a:solidFill>
            <a:schemeClr val="accent1">
              <a:lumMod val="20000"/>
              <a:lumOff val="80000"/>
            </a:schemeClr>
          </a:solidFill>
          <a:ln>
            <a:solidFill>
              <a:schemeClr val="accent1"/>
            </a:solidFill>
          </a:ln>
        </p:spPr>
        <p:txBody>
          <a:bodyPr wrap="square" rtlCol="0">
            <a:spAutoFit/>
          </a:bodyPr>
          <a:lstStyle/>
          <a:p>
            <a:r>
              <a:rPr lang="en-US" sz="2400" dirty="0"/>
              <a:t>Tool 5A</a:t>
            </a:r>
          </a:p>
        </p:txBody>
      </p:sp>
      <p:pic>
        <p:nvPicPr>
          <p:cNvPr id="1026" name="Picture 2" descr="Information to Include in Incident Reports table screenshot"/>
          <p:cNvPicPr>
            <a:picLocks noChangeAspect="1" noChangeArrowheads="1"/>
          </p:cNvPicPr>
          <p:nvPr/>
        </p:nvPicPr>
        <p:blipFill>
          <a:blip r:embed="rId3" cstate="print">
            <a:extLst>
              <a:ext uri="{28A0092B-C50C-407E-A947-70E740481C1C}">
                <a14:useLocalDpi xmlns:a14="http://schemas.microsoft.com/office/drawing/2010/main" val="0"/>
              </a:ext>
            </a:extLst>
          </a:blip>
          <a:srcRect l="8108" t="7614" r="12162" b="24365"/>
          <a:stretch>
            <a:fillRect/>
          </a:stretch>
        </p:blipFill>
        <p:spPr bwMode="auto">
          <a:xfrm>
            <a:off x="2133600" y="914400"/>
            <a:ext cx="4999346" cy="5677263"/>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Needed for Fall Rate Calculation</a:t>
            </a:r>
          </a:p>
        </p:txBody>
      </p:sp>
      <p:sp>
        <p:nvSpPr>
          <p:cNvPr id="3" name="Content Placeholder 2"/>
          <p:cNvSpPr>
            <a:spLocks noGrp="1"/>
          </p:cNvSpPr>
          <p:nvPr>
            <p:ph idx="1"/>
          </p:nvPr>
        </p:nvSpPr>
        <p:spPr/>
        <p:txBody>
          <a:bodyPr>
            <a:normAutofit/>
          </a:bodyPr>
          <a:lstStyle/>
          <a:p>
            <a:pPr>
              <a:spcBef>
                <a:spcPts val="1200"/>
              </a:spcBef>
            </a:pPr>
            <a:r>
              <a:rPr lang="en-US" dirty="0"/>
              <a:t>Average daily census of unit or hospital, provided by hospital information system</a:t>
            </a:r>
          </a:p>
          <a:p>
            <a:pPr>
              <a:spcBef>
                <a:spcPts val="1200"/>
              </a:spcBef>
            </a:pPr>
            <a:r>
              <a:rPr lang="en-US" dirty="0"/>
              <a:t>More recommendations on capturing data (NDNQI Data Web site) </a:t>
            </a:r>
          </a:p>
          <a:p>
            <a:pPr>
              <a:spcBef>
                <a:spcPts val="1200"/>
              </a:spcBef>
            </a:pPr>
            <a:r>
              <a:rPr lang="en-US" dirty="0"/>
              <a:t>Standard structure for data collection (AHRQ Common Formats Web site</a:t>
            </a:r>
            <a:r>
              <a:rPr lang="en-US" dirty="0" smtClean="0"/>
              <a:t>)</a:t>
            </a:r>
            <a:endParaRPr lang="en-US" dirty="0"/>
          </a:p>
        </p:txBody>
      </p:sp>
      <p:pic>
        <p:nvPicPr>
          <p:cNvPr id="5" name="Picture 1" descr="Magnifying glass in front of open book"/>
          <p:cNvPicPr>
            <a:picLocks noChangeAspect="1" noChangeArrowheads="1"/>
          </p:cNvPicPr>
          <p:nvPr/>
        </p:nvPicPr>
        <p:blipFill>
          <a:blip r:embed="rId2" cstate="print"/>
          <a:srcRect/>
          <a:stretch>
            <a:fillRect/>
          </a:stretch>
        </p:blipFill>
        <p:spPr bwMode="auto">
          <a:xfrm>
            <a:off x="4876799" y="3084416"/>
            <a:ext cx="587375" cy="495300"/>
          </a:xfrm>
          <a:prstGeom prst="rect">
            <a:avLst/>
          </a:prstGeom>
          <a:noFill/>
          <a:ln w="9525">
            <a:noFill/>
            <a:miter lim="800000"/>
            <a:headEnd/>
            <a:tailEnd/>
          </a:ln>
        </p:spPr>
      </p:pic>
      <p:sp>
        <p:nvSpPr>
          <p:cNvPr id="6" name="TextBox 5"/>
          <p:cNvSpPr txBox="1"/>
          <p:nvPr/>
        </p:nvSpPr>
        <p:spPr>
          <a:xfrm>
            <a:off x="5638800" y="3118051"/>
            <a:ext cx="1295400" cy="461665"/>
          </a:xfrm>
          <a:prstGeom prst="rect">
            <a:avLst/>
          </a:prstGeom>
          <a:solidFill>
            <a:schemeClr val="accent1">
              <a:lumMod val="20000"/>
              <a:lumOff val="80000"/>
            </a:schemeClr>
          </a:solidFill>
          <a:ln>
            <a:solidFill>
              <a:schemeClr val="accent1"/>
            </a:solidFill>
          </a:ln>
        </p:spPr>
        <p:txBody>
          <a:bodyPr wrap="square" rtlCol="0">
            <a:spAutoFit/>
          </a:bodyPr>
          <a:lstStyle/>
          <a:p>
            <a:r>
              <a:rPr lang="en-US" sz="2400" dirty="0"/>
              <a:t>Page 72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Basic Quality Improvement Principle</a:t>
            </a:r>
          </a:p>
        </p:txBody>
      </p:sp>
      <p:sp>
        <p:nvSpPr>
          <p:cNvPr id="3" name="Content Placeholder 2"/>
          <p:cNvSpPr>
            <a:spLocks noGrp="1"/>
          </p:cNvSpPr>
          <p:nvPr>
            <p:ph idx="1"/>
          </p:nvPr>
        </p:nvSpPr>
        <p:spPr/>
        <p:txBody>
          <a:bodyPr/>
          <a:lstStyle/>
          <a:p>
            <a:pPr marL="0" indent="0">
              <a:buNone/>
            </a:pPr>
            <a:r>
              <a:rPr lang="en-US" b="1" dirty="0" smtClean="0"/>
              <a:t>If </a:t>
            </a:r>
            <a:r>
              <a:rPr lang="en-US" b="1" dirty="0"/>
              <a:t>you can’t measure it, </a:t>
            </a:r>
            <a:br>
              <a:rPr lang="en-US" b="1" dirty="0"/>
            </a:br>
            <a:r>
              <a:rPr lang="en-US" b="1" dirty="0"/>
              <a:t>you can’t improve it.</a:t>
            </a:r>
          </a:p>
        </p:txBody>
      </p:sp>
      <p:pic>
        <p:nvPicPr>
          <p:cNvPr id="4" name="Picture 3" descr="Puzzle pieces labeled “assess readiness,” “manage change,” “implement practices,” “best practices,” “measure,” “sustain,” and “tools,” with “measure” highlighted">
            <a:extLst>
              <a:ext uri="{FF2B5EF4-FFF2-40B4-BE49-F238E27FC236}">
                <a16:creationId xmlns="" xmlns:a16="http://schemas.microsoft.com/office/drawing/2014/main" id="{0C341F50-F6CF-4AF4-B3B0-FCC1405C3DD5}"/>
              </a:ext>
            </a:extLst>
          </p:cNvPr>
          <p:cNvPicPr>
            <a:picLocks noChangeAspect="1"/>
          </p:cNvPicPr>
          <p:nvPr/>
        </p:nvPicPr>
        <p:blipFill>
          <a:blip r:embed="rId2"/>
          <a:stretch>
            <a:fillRect/>
          </a:stretch>
        </p:blipFill>
        <p:spPr>
          <a:xfrm>
            <a:off x="5257800" y="1371600"/>
            <a:ext cx="2581989" cy="4414837"/>
          </a:xfrm>
          <a:prstGeom prst="rect">
            <a:avLst/>
          </a:prstGeom>
        </p:spPr>
      </p:pic>
    </p:spTree>
    <p:extLst>
      <p:ext uri="{BB962C8B-B14F-4D97-AF65-F5344CB8AC3E}">
        <p14:creationId xmlns:p14="http://schemas.microsoft.com/office/powerpoint/2010/main" val="1004558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24"/>
            <a:ext cx="8229600" cy="889231"/>
          </a:xfrm>
        </p:spPr>
        <p:txBody>
          <a:bodyPr/>
          <a:lstStyle/>
          <a:p>
            <a:r>
              <a:rPr lang="en-US" dirty="0"/>
              <a:t>How To Calculate Fall Rate</a:t>
            </a:r>
          </a:p>
        </p:txBody>
      </p:sp>
      <p:sp>
        <p:nvSpPr>
          <p:cNvPr id="3" name="Content Placeholder 2"/>
          <p:cNvSpPr>
            <a:spLocks noGrp="1"/>
          </p:cNvSpPr>
          <p:nvPr>
            <p:ph sz="half" idx="1"/>
          </p:nvPr>
        </p:nvSpPr>
        <p:spPr/>
        <p:txBody>
          <a:bodyPr>
            <a:normAutofit fontScale="85000" lnSpcReduction="20000"/>
          </a:bodyPr>
          <a:lstStyle/>
          <a:p>
            <a:r>
              <a:rPr lang="en-US" sz="2800" dirty="0"/>
              <a:t>Count the number of falls in the month.</a:t>
            </a:r>
          </a:p>
          <a:p>
            <a:r>
              <a:rPr lang="en-US" sz="2800" dirty="0"/>
              <a:t>Figure out how many beds were occupied each day.</a:t>
            </a:r>
          </a:p>
          <a:p>
            <a:r>
              <a:rPr lang="en-US" sz="2800" dirty="0"/>
              <a:t>Add up the total occupied beds each day for the month (patient bed days).</a:t>
            </a:r>
          </a:p>
          <a:p>
            <a:r>
              <a:rPr lang="en-US" sz="2800" dirty="0"/>
              <a:t>Divide the number of falls by the number of patient bed days for the month.</a:t>
            </a:r>
          </a:p>
          <a:p>
            <a:r>
              <a:rPr lang="en-US" sz="2800" dirty="0"/>
              <a:t>Multiply the results by 1,000 to get the fall rate per 1,000 patient bed days.</a:t>
            </a:r>
          </a:p>
        </p:txBody>
      </p:sp>
      <p:pic>
        <p:nvPicPr>
          <p:cNvPr id="5" name="Picture 4" descr="Number of patients’ falls (with and without injury) divided by number of patient bed days times 1,000"/>
          <p:cNvPicPr>
            <a:picLocks noChangeAspect="1"/>
          </p:cNvPicPr>
          <p:nvPr/>
        </p:nvPicPr>
        <p:blipFill>
          <a:blip r:embed="rId2"/>
          <a:stretch>
            <a:fillRect/>
          </a:stretch>
        </p:blipFill>
        <p:spPr>
          <a:xfrm>
            <a:off x="4800600" y="2209800"/>
            <a:ext cx="3856283" cy="2514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24"/>
            <a:ext cx="8229600" cy="914400"/>
          </a:xfrm>
        </p:spPr>
        <p:txBody>
          <a:bodyPr/>
          <a:lstStyle/>
          <a:p>
            <a:r>
              <a:rPr lang="en-US" dirty="0"/>
              <a:t>Fall Rate Calculation Example</a:t>
            </a:r>
          </a:p>
        </p:txBody>
      </p:sp>
      <p:graphicFrame>
        <p:nvGraphicFramePr>
          <p:cNvPr id="7" name="Table 6" descr="Fall Rate Calculation table."/>
          <p:cNvGraphicFramePr>
            <a:graphicFrameLocks noGrp="1"/>
          </p:cNvGraphicFramePr>
          <p:nvPr>
            <p:extLst>
              <p:ext uri="{D42A27DB-BD31-4B8C-83A1-F6EECF244321}">
                <p14:modId xmlns:p14="http://schemas.microsoft.com/office/powerpoint/2010/main" val="3152341852"/>
              </p:ext>
            </p:extLst>
          </p:nvPr>
        </p:nvGraphicFramePr>
        <p:xfrm>
          <a:off x="457200" y="1371600"/>
          <a:ext cx="8229600" cy="3332480"/>
        </p:xfrm>
        <a:graphic>
          <a:graphicData uri="http://schemas.openxmlformats.org/drawingml/2006/table">
            <a:tbl>
              <a:tblPr firstRow="1" bandRow="1">
                <a:tableStyleId>{8EC20E35-A176-4012-BC5E-935CFFF8708E}</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Directions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Example</a:t>
                      </a:r>
                    </a:p>
                  </a:txBody>
                  <a:tcPr/>
                </a:tc>
                <a:extLst>
                  <a:ext uri="{0D108BD9-81ED-4DB2-BD59-A6C34878D82A}">
                    <a16:rowId xmlns="" xmlns:a16="http://schemas.microsoft.com/office/drawing/2014/main" val="10000"/>
                  </a:ext>
                </a:extLst>
              </a:tr>
              <a:tr h="370840">
                <a:tc>
                  <a:txBody>
                    <a:bodyPr/>
                    <a:lstStyle/>
                    <a:p>
                      <a:r>
                        <a:rPr lang="en-US" dirty="0">
                          <a:solidFill>
                            <a:schemeClr val="tx1"/>
                          </a:solidFill>
                        </a:rPr>
                        <a:t>Count number of falls in April.</a:t>
                      </a:r>
                    </a:p>
                  </a:txBody>
                  <a:tcPr/>
                </a:tc>
                <a:tc>
                  <a:txBody>
                    <a:bodyPr/>
                    <a:lstStyle/>
                    <a:p>
                      <a:pPr>
                        <a:spcBef>
                          <a:spcPts val="1200"/>
                        </a:spcBef>
                      </a:pPr>
                      <a:r>
                        <a:rPr lang="en-US" dirty="0">
                          <a:solidFill>
                            <a:schemeClr val="tx1"/>
                          </a:solidFill>
                        </a:rPr>
                        <a:t>3 falls in April</a:t>
                      </a:r>
                    </a:p>
                  </a:txBody>
                  <a:tcPr/>
                </a:tc>
                <a:extLst>
                  <a:ext uri="{0D108BD9-81ED-4DB2-BD59-A6C34878D82A}">
                    <a16:rowId xmlns="" xmlns:a16="http://schemas.microsoft.com/office/drawing/2014/main" val="10001"/>
                  </a:ext>
                </a:extLst>
              </a:tr>
              <a:tr h="370840">
                <a:tc>
                  <a:txBody>
                    <a:bodyPr/>
                    <a:lstStyle/>
                    <a:p>
                      <a:r>
                        <a:rPr lang="en-US" dirty="0">
                          <a:solidFill>
                            <a:schemeClr val="tx1"/>
                          </a:solidFill>
                        </a:rPr>
                        <a:t>Count occupied beds each day in April.</a:t>
                      </a:r>
                    </a:p>
                  </a:txBody>
                  <a:tcPr/>
                </a:tc>
                <a:tc>
                  <a:txBody>
                    <a:bodyPr/>
                    <a:lstStyle/>
                    <a:p>
                      <a:pPr>
                        <a:spcBef>
                          <a:spcPts val="1200"/>
                        </a:spcBef>
                      </a:pPr>
                      <a:r>
                        <a:rPr lang="en-US" dirty="0">
                          <a:solidFill>
                            <a:schemeClr val="tx1"/>
                          </a:solidFill>
                        </a:rPr>
                        <a:t>26 on April 1, 28 on April 2, </a:t>
                      </a:r>
                      <a:r>
                        <a:rPr lang="mr-IN" dirty="0">
                          <a:solidFill>
                            <a:schemeClr val="tx1"/>
                          </a:solidFill>
                        </a:rPr>
                        <a:t>…</a:t>
                      </a:r>
                      <a:endParaRPr lang="en-US" dirty="0">
                        <a:solidFill>
                          <a:schemeClr val="tx1"/>
                        </a:solidFill>
                      </a:endParaRPr>
                    </a:p>
                  </a:txBody>
                  <a:tcPr/>
                </a:tc>
                <a:extLst>
                  <a:ext uri="{0D108BD9-81ED-4DB2-BD59-A6C34878D82A}">
                    <a16:rowId xmlns="" xmlns:a16="http://schemas.microsoft.com/office/drawing/2014/main" val="10002"/>
                  </a:ext>
                </a:extLst>
              </a:tr>
              <a:tr h="370840">
                <a:tc>
                  <a:txBody>
                    <a:bodyPr/>
                    <a:lstStyle/>
                    <a:p>
                      <a:r>
                        <a:rPr lang="en-US" dirty="0">
                          <a:solidFill>
                            <a:schemeClr val="tx1"/>
                          </a:solidFill>
                        </a:rPr>
                        <a:t>Add up the total occupied beds each day for April (patient bed days).</a:t>
                      </a:r>
                    </a:p>
                  </a:txBody>
                  <a:tcPr/>
                </a:tc>
                <a:tc>
                  <a:txBody>
                    <a:bodyPr/>
                    <a:lstStyle/>
                    <a:p>
                      <a:pPr>
                        <a:spcBef>
                          <a:spcPts val="1200"/>
                        </a:spcBef>
                      </a:pPr>
                      <a:r>
                        <a:rPr lang="en-US" dirty="0">
                          <a:solidFill>
                            <a:schemeClr val="tx1"/>
                          </a:solidFill>
                        </a:rPr>
                        <a:t>879 occupied beds</a:t>
                      </a:r>
                    </a:p>
                  </a:txBody>
                  <a:tcPr/>
                </a:tc>
                <a:extLst>
                  <a:ext uri="{0D108BD9-81ED-4DB2-BD59-A6C34878D82A}">
                    <a16:rowId xmlns="" xmlns:a16="http://schemas.microsoft.com/office/drawing/2014/main" val="10003"/>
                  </a:ext>
                </a:extLst>
              </a:tr>
              <a:tr h="370840">
                <a:tc>
                  <a:txBody>
                    <a:bodyPr/>
                    <a:lstStyle/>
                    <a:p>
                      <a:r>
                        <a:rPr lang="en-US" dirty="0">
                          <a:solidFill>
                            <a:schemeClr val="tx1"/>
                          </a:solidFill>
                        </a:rPr>
                        <a:t>Divide the number of falls by the number of patient bed days in April.</a:t>
                      </a:r>
                    </a:p>
                  </a:txBody>
                  <a:tcPr/>
                </a:tc>
                <a:tc>
                  <a:txBody>
                    <a:bodyPr/>
                    <a:lstStyle/>
                    <a:p>
                      <a:pPr>
                        <a:spcBef>
                          <a:spcPts val="1200"/>
                        </a:spcBef>
                      </a:pPr>
                      <a:r>
                        <a:rPr lang="en-US" dirty="0">
                          <a:solidFill>
                            <a:schemeClr val="tx1"/>
                          </a:solidFill>
                        </a:rPr>
                        <a:t>3/879 = 0.0034</a:t>
                      </a:r>
                    </a:p>
                    <a:p>
                      <a:pPr>
                        <a:spcBef>
                          <a:spcPts val="1200"/>
                        </a:spcBef>
                      </a:pPr>
                      <a:endParaRPr lang="en-US" dirty="0">
                        <a:solidFill>
                          <a:schemeClr val="tx1"/>
                        </a:solidFill>
                      </a:endParaRPr>
                    </a:p>
                  </a:txBody>
                  <a:tcPr/>
                </a:tc>
                <a:extLst>
                  <a:ext uri="{0D108BD9-81ED-4DB2-BD59-A6C34878D82A}">
                    <a16:rowId xmlns=""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Multiply by 1,000.</a:t>
                      </a:r>
                    </a:p>
                  </a:txBody>
                  <a:tcPr/>
                </a:tc>
                <a:tc>
                  <a:txBody>
                    <a:bodyPr/>
                    <a:lstStyle/>
                    <a:p>
                      <a:pPr>
                        <a:spcBef>
                          <a:spcPts val="1200"/>
                        </a:spcBef>
                      </a:pPr>
                      <a:r>
                        <a:rPr lang="en-US" dirty="0">
                          <a:solidFill>
                            <a:schemeClr val="tx1"/>
                          </a:solidFill>
                        </a:rPr>
                        <a:t>0.0034 x 1,000 = 3.4 falls per 1,000 patient bed days</a:t>
                      </a:r>
                    </a:p>
                  </a:txBody>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24"/>
            <a:ext cx="8229600" cy="914400"/>
          </a:xfrm>
        </p:spPr>
        <p:txBody>
          <a:bodyPr/>
          <a:lstStyle/>
          <a:p>
            <a:r>
              <a:rPr lang="en-US" dirty="0"/>
              <a:t>Calculate Fall Rate </a:t>
            </a:r>
          </a:p>
        </p:txBody>
      </p:sp>
      <p:graphicFrame>
        <p:nvGraphicFramePr>
          <p:cNvPr id="7" name="Table 6" descr="Calculate Fall Rate table"/>
          <p:cNvGraphicFramePr>
            <a:graphicFrameLocks noGrp="1"/>
          </p:cNvGraphicFramePr>
          <p:nvPr>
            <p:extLst>
              <p:ext uri="{D42A27DB-BD31-4B8C-83A1-F6EECF244321}">
                <p14:modId xmlns:p14="http://schemas.microsoft.com/office/powerpoint/2010/main" val="1422676127"/>
              </p:ext>
            </p:extLst>
          </p:nvPr>
        </p:nvGraphicFramePr>
        <p:xfrm>
          <a:off x="533400" y="1371600"/>
          <a:ext cx="8229600" cy="3601720"/>
        </p:xfrm>
        <a:graphic>
          <a:graphicData uri="http://schemas.openxmlformats.org/drawingml/2006/table">
            <a:tbl>
              <a:tblPr firstRow="1" bandRow="1">
                <a:tableStyleId>{8EC20E35-A176-4012-BC5E-935CFFF8708E}</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Directions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Example</a:t>
                      </a:r>
                    </a:p>
                  </a:txBody>
                  <a:tcPr/>
                </a:tc>
                <a:extLst>
                  <a:ext uri="{0D108BD9-81ED-4DB2-BD59-A6C34878D82A}">
                    <a16:rowId xmlns="" xmlns:a16="http://schemas.microsoft.com/office/drawing/2014/main" val="10000"/>
                  </a:ext>
                </a:extLst>
              </a:tr>
              <a:tr h="370840">
                <a:tc>
                  <a:txBody>
                    <a:bodyPr/>
                    <a:lstStyle/>
                    <a:p>
                      <a:r>
                        <a:rPr lang="en-US" dirty="0">
                          <a:solidFill>
                            <a:schemeClr val="tx1"/>
                          </a:solidFill>
                        </a:rPr>
                        <a:t>Count number of falls in February.</a:t>
                      </a:r>
                    </a:p>
                  </a:txBody>
                  <a:tcPr/>
                </a:tc>
                <a:tc>
                  <a:txBody>
                    <a:bodyPr/>
                    <a:lstStyle/>
                    <a:p>
                      <a:pPr>
                        <a:spcBef>
                          <a:spcPts val="1200"/>
                        </a:spcBef>
                      </a:pPr>
                      <a:r>
                        <a:rPr lang="en-US" dirty="0">
                          <a:solidFill>
                            <a:schemeClr val="tx1"/>
                          </a:solidFill>
                        </a:rPr>
                        <a:t>5 falls in February</a:t>
                      </a:r>
                    </a:p>
                  </a:txBody>
                  <a:tcPr/>
                </a:tc>
                <a:extLst>
                  <a:ext uri="{0D108BD9-81ED-4DB2-BD59-A6C34878D82A}">
                    <a16:rowId xmlns="" xmlns:a16="http://schemas.microsoft.com/office/drawing/2014/main" val="10001"/>
                  </a:ext>
                </a:extLst>
              </a:tr>
              <a:tr h="370840">
                <a:tc>
                  <a:txBody>
                    <a:bodyPr/>
                    <a:lstStyle/>
                    <a:p>
                      <a:r>
                        <a:rPr lang="en-US" dirty="0">
                          <a:solidFill>
                            <a:schemeClr val="tx1"/>
                          </a:solidFill>
                        </a:rPr>
                        <a:t>Count occupied beds each day in February.</a:t>
                      </a:r>
                    </a:p>
                  </a:txBody>
                  <a:tcPr/>
                </a:tc>
                <a:tc>
                  <a:txBody>
                    <a:bodyPr/>
                    <a:lstStyle/>
                    <a:p>
                      <a:pPr>
                        <a:spcBef>
                          <a:spcPts val="1200"/>
                        </a:spcBef>
                      </a:pPr>
                      <a:r>
                        <a:rPr lang="en-US" dirty="0">
                          <a:solidFill>
                            <a:schemeClr val="tx1"/>
                          </a:solidFill>
                        </a:rPr>
                        <a:t>26 on February 1, 28 on February 2, </a:t>
                      </a:r>
                      <a:r>
                        <a:rPr lang="mr-IN" dirty="0">
                          <a:solidFill>
                            <a:schemeClr val="tx1"/>
                          </a:solidFill>
                        </a:rPr>
                        <a:t>…</a:t>
                      </a:r>
                      <a:endParaRPr lang="en-US" dirty="0">
                        <a:solidFill>
                          <a:schemeClr val="tx1"/>
                        </a:solidFill>
                      </a:endParaRPr>
                    </a:p>
                  </a:txBody>
                  <a:tcPr/>
                </a:tc>
                <a:extLst>
                  <a:ext uri="{0D108BD9-81ED-4DB2-BD59-A6C34878D82A}">
                    <a16:rowId xmlns="" xmlns:a16="http://schemas.microsoft.com/office/drawing/2014/main" val="10002"/>
                  </a:ext>
                </a:extLst>
              </a:tr>
              <a:tr h="370840">
                <a:tc>
                  <a:txBody>
                    <a:bodyPr/>
                    <a:lstStyle/>
                    <a:p>
                      <a:r>
                        <a:rPr lang="en-US" dirty="0">
                          <a:solidFill>
                            <a:schemeClr val="tx1"/>
                          </a:solidFill>
                        </a:rPr>
                        <a:t>Add up the total occupied beds each day for February (patient</a:t>
                      </a:r>
                      <a:r>
                        <a:rPr lang="en-US" baseline="0" dirty="0">
                          <a:solidFill>
                            <a:schemeClr val="tx1"/>
                          </a:solidFill>
                        </a:rPr>
                        <a:t> bed days)</a:t>
                      </a:r>
                      <a:r>
                        <a:rPr lang="en-US" dirty="0">
                          <a:solidFill>
                            <a:schemeClr val="tx1"/>
                          </a:solidFill>
                        </a:rPr>
                        <a:t>.</a:t>
                      </a:r>
                    </a:p>
                  </a:txBody>
                  <a:tcPr/>
                </a:tc>
                <a:tc>
                  <a:txBody>
                    <a:bodyPr/>
                    <a:lstStyle/>
                    <a:p>
                      <a:pPr>
                        <a:spcBef>
                          <a:spcPts val="1200"/>
                        </a:spcBef>
                      </a:pPr>
                      <a:r>
                        <a:rPr lang="en-US" dirty="0">
                          <a:solidFill>
                            <a:schemeClr val="tx1"/>
                          </a:solidFill>
                        </a:rPr>
                        <a:t>901 occupied beds</a:t>
                      </a:r>
                    </a:p>
                  </a:txBody>
                  <a:tcPr/>
                </a:tc>
                <a:extLst>
                  <a:ext uri="{0D108BD9-81ED-4DB2-BD59-A6C34878D82A}">
                    <a16:rowId xmlns="" xmlns:a16="http://schemas.microsoft.com/office/drawing/2014/main" val="10003"/>
                  </a:ext>
                </a:extLst>
              </a:tr>
              <a:tr h="370840">
                <a:tc>
                  <a:txBody>
                    <a:bodyPr/>
                    <a:lstStyle/>
                    <a:p>
                      <a:r>
                        <a:rPr lang="en-US" dirty="0">
                          <a:solidFill>
                            <a:schemeClr val="tx1"/>
                          </a:solidFill>
                        </a:rPr>
                        <a:t>Divide the number of falls by the number of patient bed days in February.</a:t>
                      </a:r>
                    </a:p>
                  </a:txBody>
                  <a:tcPr/>
                </a:tc>
                <a:tc>
                  <a:txBody>
                    <a:bodyPr/>
                    <a:lstStyle/>
                    <a:p>
                      <a:pPr>
                        <a:spcBef>
                          <a:spcPts val="1200"/>
                        </a:spcBef>
                      </a:pPr>
                      <a:r>
                        <a:rPr lang="en-US" dirty="0">
                          <a:solidFill>
                            <a:schemeClr val="tx1"/>
                          </a:solidFill>
                        </a:rPr>
                        <a:t>____/____ = ____</a:t>
                      </a:r>
                    </a:p>
                    <a:p>
                      <a:pPr>
                        <a:spcBef>
                          <a:spcPts val="1200"/>
                        </a:spcBef>
                      </a:pPr>
                      <a:endParaRPr lang="en-US" dirty="0">
                        <a:solidFill>
                          <a:schemeClr val="tx1"/>
                        </a:solidFill>
                      </a:endParaRPr>
                    </a:p>
                  </a:txBody>
                  <a:tcPr/>
                </a:tc>
                <a:extLst>
                  <a:ext uri="{0D108BD9-81ED-4DB2-BD59-A6C34878D82A}">
                    <a16:rowId xmlns=""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Multiply by 1,000.</a:t>
                      </a:r>
                    </a:p>
                  </a:txBody>
                  <a:tcPr/>
                </a:tc>
                <a:tc>
                  <a:txBody>
                    <a:bodyPr/>
                    <a:lstStyle/>
                    <a:p>
                      <a:pPr>
                        <a:spcBef>
                          <a:spcPts val="1200"/>
                        </a:spcBef>
                      </a:pPr>
                      <a:r>
                        <a:rPr lang="en-US" dirty="0">
                          <a:solidFill>
                            <a:schemeClr val="tx1"/>
                          </a:solidFill>
                        </a:rPr>
                        <a:t>____ x 1,000 = ____ falls per 1,000 patient bed days</a:t>
                      </a:r>
                    </a:p>
                  </a:txBody>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24"/>
            <a:ext cx="8229600" cy="914400"/>
          </a:xfrm>
        </p:spPr>
        <p:txBody>
          <a:bodyPr>
            <a:normAutofit/>
          </a:bodyPr>
          <a:lstStyle/>
          <a:p>
            <a:r>
              <a:rPr lang="en-US" dirty="0"/>
              <a:t>Calculation of Fall Rates</a:t>
            </a:r>
          </a:p>
        </p:txBody>
      </p:sp>
      <p:sp>
        <p:nvSpPr>
          <p:cNvPr id="3" name="Content Placeholder 2"/>
          <p:cNvSpPr>
            <a:spLocks noGrp="1"/>
          </p:cNvSpPr>
          <p:nvPr>
            <p:ph idx="1"/>
          </p:nvPr>
        </p:nvSpPr>
        <p:spPr/>
        <p:txBody>
          <a:bodyPr>
            <a:normAutofit/>
          </a:bodyPr>
          <a:lstStyle/>
          <a:p>
            <a:pPr marL="0" indent="0">
              <a:buNone/>
            </a:pPr>
            <a:r>
              <a:rPr lang="en-US" dirty="0"/>
              <a:t>When you complete your Action Plan, you will:</a:t>
            </a:r>
          </a:p>
          <a:p>
            <a:pPr lvl="1">
              <a:buFont typeface="Arial" panose="020B0604020202020204" pitchFamily="34" charset="0"/>
              <a:buChar char="•"/>
            </a:pPr>
            <a:r>
              <a:rPr lang="en-US" dirty="0"/>
              <a:t>Identify sources of data to collect.</a:t>
            </a:r>
          </a:p>
          <a:p>
            <a:pPr lvl="1">
              <a:buFont typeface="Arial" panose="020B0604020202020204" pitchFamily="34" charset="0"/>
              <a:buChar char="•"/>
            </a:pPr>
            <a:r>
              <a:rPr lang="en-US" dirty="0"/>
              <a:t>Select a person or team responsible for doing the calculations and tracking. Count the number and level of injury of falls in a month</a:t>
            </a:r>
            <a:r>
              <a:rPr lang="en-US" dirty="0" smtClean="0"/>
              <a:t>.</a:t>
            </a:r>
            <a:endParaRPr lang="en-US" dirty="0"/>
          </a:p>
        </p:txBody>
      </p:sp>
      <p:grpSp>
        <p:nvGrpSpPr>
          <p:cNvPr id="4" name="Group 3" descr="Medical providers looking at computer screen&#10;Medical provider using tablet&#10;"/>
          <p:cNvGrpSpPr/>
          <p:nvPr/>
        </p:nvGrpSpPr>
        <p:grpSpPr>
          <a:xfrm>
            <a:off x="1394087" y="4114800"/>
            <a:ext cx="6355826" cy="2117725"/>
            <a:chOff x="1219200" y="4114800"/>
            <a:chExt cx="6355826" cy="2117725"/>
          </a:xfrm>
        </p:grpSpPr>
        <p:pic>
          <p:nvPicPr>
            <p:cNvPr id="6" name="Picture 5" descr="Medical providers looking at computer scre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4114800"/>
              <a:ext cx="3176588" cy="2117520"/>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4" name="Picture 2" descr="Medical provider using tablet"/>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98836" y="4114800"/>
              <a:ext cx="3176190" cy="2117725"/>
            </a:xfrm>
            <a:prstGeom prst="rect">
              <a:avLst/>
            </a:prstGeom>
            <a:solidFill>
              <a:srgbClr val="FFFFFF">
                <a:shade val="85000"/>
              </a:srgbClr>
            </a:solidFill>
            <a:ln w="12700">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719023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24"/>
            <a:ext cx="8229600" cy="914400"/>
          </a:xfrm>
        </p:spPr>
        <p:txBody>
          <a:bodyPr/>
          <a:lstStyle/>
          <a:p>
            <a:r>
              <a:rPr lang="en-US" dirty="0"/>
              <a:t>Use of Data </a:t>
            </a:r>
          </a:p>
        </p:txBody>
      </p:sp>
      <p:sp>
        <p:nvSpPr>
          <p:cNvPr id="3" name="Content Placeholder 2"/>
          <p:cNvSpPr>
            <a:spLocks noGrp="1"/>
          </p:cNvSpPr>
          <p:nvPr>
            <p:ph idx="1"/>
          </p:nvPr>
        </p:nvSpPr>
        <p:spPr/>
        <p:txBody>
          <a:bodyPr/>
          <a:lstStyle/>
          <a:p>
            <a:r>
              <a:rPr lang="en-US"/>
              <a:t>Examine the rates for trends over time.</a:t>
            </a:r>
          </a:p>
          <a:p>
            <a:pPr lvl="1"/>
            <a:r>
              <a:rPr lang="en-US"/>
              <a:t>Graph data in a run chart to visually examine.</a:t>
            </a:r>
          </a:p>
          <a:p>
            <a:pPr lvl="1"/>
            <a:r>
              <a:rPr lang="en-US"/>
              <a:t>Are rates getting better or worse?</a:t>
            </a:r>
          </a:p>
          <a:p>
            <a:pPr lvl="1"/>
            <a:r>
              <a:rPr lang="en-US"/>
              <a:t>Can you relate changes in rates to changes in practice?</a:t>
            </a:r>
          </a:p>
          <a:p>
            <a:pPr lvl="1"/>
            <a:r>
              <a:rPr lang="en-US"/>
              <a:t>Rates are probably quite different by patient unit.</a:t>
            </a:r>
          </a:p>
          <a:p>
            <a:pPr lvl="1"/>
            <a:r>
              <a:rPr lang="en-US"/>
              <a:t>Focus on trends over time. There will be fluctuations. Don’t overreact.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24"/>
            <a:ext cx="8229600" cy="914400"/>
          </a:xfrm>
        </p:spPr>
        <p:txBody>
          <a:bodyPr/>
          <a:lstStyle/>
          <a:p>
            <a:r>
              <a:rPr lang="en-US" dirty="0"/>
              <a:t> Fall Rate Data</a:t>
            </a:r>
          </a:p>
        </p:txBody>
      </p:sp>
      <p:sp>
        <p:nvSpPr>
          <p:cNvPr id="3" name="Content Placeholder 2"/>
          <p:cNvSpPr>
            <a:spLocks noGrp="1"/>
          </p:cNvSpPr>
          <p:nvPr>
            <p:ph idx="1"/>
          </p:nvPr>
        </p:nvSpPr>
        <p:spPr/>
        <p:txBody>
          <a:bodyPr/>
          <a:lstStyle/>
          <a:p>
            <a:pPr marL="0" indent="0">
              <a:buNone/>
            </a:pPr>
            <a:r>
              <a:rPr lang="en-US" dirty="0"/>
              <a:t>When you first start tracking, you may notice increased fall rates. This is not necessarily due to worse care. Instead, unit staff members are becoming better at reporting falls that were missed in the past.</a:t>
            </a:r>
          </a:p>
        </p:txBody>
      </p:sp>
      <p:grpSp>
        <p:nvGrpSpPr>
          <p:cNvPr id="7" name="Group 6" descr="Medical providers looking at papers&#10;Medical providers looking at computer screen&#10;"/>
          <p:cNvGrpSpPr/>
          <p:nvPr/>
        </p:nvGrpSpPr>
        <p:grpSpPr>
          <a:xfrm>
            <a:off x="1295400" y="4114800"/>
            <a:ext cx="6553200" cy="2184400"/>
            <a:chOff x="1295400" y="4114800"/>
            <a:chExt cx="6553200" cy="2184400"/>
          </a:xfrm>
        </p:grpSpPr>
        <p:pic>
          <p:nvPicPr>
            <p:cNvPr id="4" name="Picture 3" descr="Medical providers looking at pap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4114800"/>
              <a:ext cx="3276600" cy="218440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9219" name="Picture 3" descr="Medical providers looking at computer scree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0" y="4114800"/>
              <a:ext cx="3276600" cy="2184400"/>
            </a:xfrm>
            <a:prstGeom prst="rect">
              <a:avLst/>
            </a:prstGeom>
            <a:ln w="12700" cap="sq">
              <a:solidFill>
                <a:srgbClr val="000000"/>
              </a:solidFill>
              <a:miter lim="800000"/>
            </a:ln>
            <a:effectLst>
              <a:outerShdw blurRad="57150" dist="50800" dir="2700000" algn="tl" rotWithShape="0">
                <a:srgbClr val="000000">
                  <a:alpha val="40000"/>
                </a:srgbClr>
              </a:outerShdw>
            </a:effectLst>
            <a:extLst/>
          </p:spPr>
        </p:pic>
      </p:grpSp>
    </p:spTree>
    <p:extLst>
      <p:ext uri="{BB962C8B-B14F-4D97-AF65-F5344CB8AC3E}">
        <p14:creationId xmlns:p14="http://schemas.microsoft.com/office/powerpoint/2010/main" val="2889571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24"/>
            <a:ext cx="8229600" cy="889231"/>
          </a:xfrm>
        </p:spPr>
        <p:txBody>
          <a:bodyPr/>
          <a:lstStyle/>
          <a:p>
            <a:r>
              <a:rPr lang="en-US" dirty="0"/>
              <a:t>Use of Data </a:t>
            </a:r>
          </a:p>
        </p:txBody>
      </p:sp>
      <p:sp>
        <p:nvSpPr>
          <p:cNvPr id="3" name="Content Placeholder 2"/>
          <p:cNvSpPr>
            <a:spLocks noGrp="1"/>
          </p:cNvSpPr>
          <p:nvPr>
            <p:ph sz="half" idx="1"/>
          </p:nvPr>
        </p:nvSpPr>
        <p:spPr>
          <a:xfrm>
            <a:off x="457200" y="1600200"/>
            <a:ext cx="4294632" cy="4525963"/>
          </a:xfrm>
        </p:spPr>
        <p:txBody>
          <a:bodyPr/>
          <a:lstStyle/>
          <a:p>
            <a:r>
              <a:rPr lang="en-US" dirty="0"/>
              <a:t>Find ways to disseminate the information to key stakeholders and unit staff.</a:t>
            </a:r>
          </a:p>
          <a:p>
            <a:pPr lvl="1"/>
            <a:r>
              <a:rPr lang="en-US" dirty="0"/>
              <a:t>Post monthly rates where all staff can see how the unit is doing.</a:t>
            </a:r>
          </a:p>
          <a:p>
            <a:pPr lvl="1"/>
            <a:r>
              <a:rPr lang="en-US" dirty="0"/>
              <a:t>Send reports to leadership.</a:t>
            </a:r>
          </a:p>
        </p:txBody>
      </p:sp>
      <p:pic>
        <p:nvPicPr>
          <p:cNvPr id="4" name="Picture 3" descr="Administrators holding meet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209800"/>
            <a:ext cx="3770852" cy="25146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24"/>
            <a:ext cx="8229600" cy="914400"/>
          </a:xfrm>
        </p:spPr>
        <p:txBody>
          <a:bodyPr/>
          <a:lstStyle/>
          <a:p>
            <a:r>
              <a:rPr lang="en-US" dirty="0"/>
              <a:t>Examining Data</a:t>
            </a:r>
          </a:p>
        </p:txBody>
      </p:sp>
      <p:sp>
        <p:nvSpPr>
          <p:cNvPr id="3" name="Content Placeholder 2"/>
          <p:cNvSpPr>
            <a:spLocks noGrp="1"/>
          </p:cNvSpPr>
          <p:nvPr>
            <p:ph idx="1"/>
          </p:nvPr>
        </p:nvSpPr>
        <p:spPr/>
        <p:txBody>
          <a:bodyPr/>
          <a:lstStyle/>
          <a:p>
            <a:r>
              <a:rPr lang="en-US" dirty="0"/>
              <a:t>Study your post-fall huddle data in detail to understand what leads to each fall.</a:t>
            </a:r>
          </a:p>
          <a:p>
            <a:r>
              <a:rPr lang="en-US" dirty="0"/>
              <a:t>Determine whether falls are irregular events, or whether there is a pattern in the types of falls (e.g., related to toileting</a:t>
            </a:r>
            <a:r>
              <a:rPr lang="en-US" dirty="0" smtClean="0"/>
              <a:t>).</a:t>
            </a:r>
            <a:endParaRPr lang="en-US" dirty="0"/>
          </a:p>
        </p:txBody>
      </p:sp>
      <p:pic>
        <p:nvPicPr>
          <p:cNvPr id="5" name="Picture 1" descr="Magnifying glass in front of open book"/>
          <p:cNvPicPr>
            <a:picLocks noChangeAspect="1" noChangeArrowheads="1"/>
          </p:cNvPicPr>
          <p:nvPr/>
        </p:nvPicPr>
        <p:blipFill>
          <a:blip r:embed="rId2" cstate="print"/>
          <a:srcRect/>
          <a:stretch>
            <a:fillRect/>
          </a:stretch>
        </p:blipFill>
        <p:spPr bwMode="auto">
          <a:xfrm>
            <a:off x="936625" y="4495800"/>
            <a:ext cx="587375" cy="495300"/>
          </a:xfrm>
          <a:prstGeom prst="rect">
            <a:avLst/>
          </a:prstGeom>
          <a:noFill/>
          <a:ln w="9525">
            <a:noFill/>
            <a:miter lim="800000"/>
            <a:headEnd/>
            <a:tailEnd/>
          </a:ln>
        </p:spPr>
      </p:pic>
      <p:sp>
        <p:nvSpPr>
          <p:cNvPr id="6" name="TextBox 5"/>
          <p:cNvSpPr txBox="1"/>
          <p:nvPr/>
        </p:nvSpPr>
        <p:spPr>
          <a:xfrm>
            <a:off x="1752600" y="4495800"/>
            <a:ext cx="1219200" cy="461665"/>
          </a:xfrm>
          <a:prstGeom prst="rect">
            <a:avLst/>
          </a:prstGeom>
          <a:solidFill>
            <a:schemeClr val="accent1">
              <a:lumMod val="20000"/>
              <a:lumOff val="80000"/>
            </a:schemeClr>
          </a:solidFill>
          <a:ln>
            <a:solidFill>
              <a:schemeClr val="accent1"/>
            </a:solidFill>
          </a:ln>
        </p:spPr>
        <p:txBody>
          <a:bodyPr wrap="square" rtlCol="0">
            <a:spAutoFit/>
          </a:bodyPr>
          <a:lstStyle/>
          <a:p>
            <a:r>
              <a:rPr lang="en-US" sz="2400" dirty="0"/>
              <a:t>Page 76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3"/>
            <a:ext cx="8229600" cy="914400"/>
          </a:xfrm>
        </p:spPr>
        <p:txBody>
          <a:bodyPr>
            <a:normAutofit/>
          </a:bodyPr>
          <a:lstStyle/>
          <a:p>
            <a:r>
              <a:rPr lang="en-US" sz="4000" dirty="0"/>
              <a:t>Benchmarks for Comparison</a:t>
            </a:r>
            <a:r>
              <a:rPr lang="en-US" dirty="0"/>
              <a:t>?</a:t>
            </a:r>
          </a:p>
        </p:txBody>
      </p:sp>
      <p:sp>
        <p:nvSpPr>
          <p:cNvPr id="3" name="Content Placeholder 2"/>
          <p:cNvSpPr>
            <a:spLocks noGrp="1"/>
          </p:cNvSpPr>
          <p:nvPr>
            <p:ph idx="1"/>
          </p:nvPr>
        </p:nvSpPr>
        <p:spPr/>
        <p:txBody>
          <a:bodyPr>
            <a:normAutofit lnSpcReduction="10000"/>
          </a:bodyPr>
          <a:lstStyle/>
          <a:p>
            <a:r>
              <a:rPr lang="en-US" dirty="0"/>
              <a:t>Currently, no national benchmarks exist</a:t>
            </a:r>
            <a:r>
              <a:rPr lang="en-US" dirty="0">
                <a:solidFill>
                  <a:srgbClr val="0000FF"/>
                </a:solidFill>
              </a:rPr>
              <a:t> </a:t>
            </a:r>
            <a:r>
              <a:rPr lang="en-US" dirty="0"/>
              <a:t>for comparing fall rates.</a:t>
            </a:r>
          </a:p>
          <a:p>
            <a:pPr lvl="1"/>
            <a:r>
              <a:rPr lang="en-US" dirty="0"/>
              <a:t>It’s difficult to compare patients across hospitals because some patients are more likely to fall.</a:t>
            </a:r>
          </a:p>
          <a:p>
            <a:pPr lvl="1"/>
            <a:r>
              <a:rPr lang="en-US" dirty="0"/>
              <a:t>Focus on improvement over time in your hospital.</a:t>
            </a:r>
          </a:p>
          <a:p>
            <a:r>
              <a:rPr lang="en-US" dirty="0"/>
              <a:t>There are a number of ongoing initiatives to determine fall rates using a standardized method.</a:t>
            </a:r>
          </a:p>
          <a:p>
            <a:r>
              <a:rPr lang="en-US" dirty="0"/>
              <a:t>Monitor current literature on fall rates for benchmarking.</a:t>
            </a:r>
          </a:p>
        </p:txBody>
      </p:sp>
      <p:pic>
        <p:nvPicPr>
          <p:cNvPr id="5" name="Picture 1" descr="Magnifying glass in front of open book"/>
          <p:cNvPicPr>
            <a:picLocks noChangeAspect="1" noChangeArrowheads="1"/>
          </p:cNvPicPr>
          <p:nvPr/>
        </p:nvPicPr>
        <p:blipFill>
          <a:blip r:embed="rId2" cstate="print"/>
          <a:srcRect/>
          <a:stretch>
            <a:fillRect/>
          </a:stretch>
        </p:blipFill>
        <p:spPr bwMode="auto">
          <a:xfrm>
            <a:off x="2451671" y="4572000"/>
            <a:ext cx="587375" cy="495300"/>
          </a:xfrm>
          <a:prstGeom prst="rect">
            <a:avLst/>
          </a:prstGeom>
          <a:noFill/>
          <a:ln w="9525">
            <a:noFill/>
            <a:miter lim="800000"/>
            <a:headEnd/>
            <a:tailEnd/>
          </a:ln>
        </p:spPr>
      </p:pic>
      <p:sp>
        <p:nvSpPr>
          <p:cNvPr id="6" name="TextBox 5"/>
          <p:cNvSpPr txBox="1"/>
          <p:nvPr/>
        </p:nvSpPr>
        <p:spPr>
          <a:xfrm>
            <a:off x="3168632" y="4556760"/>
            <a:ext cx="1295400" cy="461665"/>
          </a:xfrm>
          <a:prstGeom prst="rect">
            <a:avLst/>
          </a:prstGeom>
          <a:solidFill>
            <a:schemeClr val="accent1">
              <a:lumMod val="20000"/>
              <a:lumOff val="80000"/>
            </a:schemeClr>
          </a:solidFill>
          <a:ln>
            <a:solidFill>
              <a:schemeClr val="accent1"/>
            </a:solidFill>
          </a:ln>
        </p:spPr>
        <p:txBody>
          <a:bodyPr wrap="square" rtlCol="0">
            <a:spAutoFit/>
          </a:bodyPr>
          <a:lstStyle/>
          <a:p>
            <a:r>
              <a:rPr lang="en-US" sz="2400" dirty="0"/>
              <a:t>Page 77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24"/>
            <a:ext cx="8229600" cy="914400"/>
          </a:xfrm>
        </p:spPr>
        <p:txBody>
          <a:bodyPr/>
          <a:lstStyle/>
          <a:p>
            <a:r>
              <a:rPr lang="en-US" dirty="0"/>
              <a:t>Practice Insight</a:t>
            </a:r>
          </a:p>
        </p:txBody>
      </p:sp>
      <p:pic>
        <p:nvPicPr>
          <p:cNvPr id="10" name="Picture 9" descr="Binocul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12638"/>
            <a:ext cx="800873" cy="689123"/>
          </a:xfrm>
          <a:prstGeom prst="rect">
            <a:avLst/>
          </a:prstGeom>
        </p:spPr>
      </p:pic>
      <p:sp>
        <p:nvSpPr>
          <p:cNvPr id="3" name="Content Placeholder 2"/>
          <p:cNvSpPr>
            <a:spLocks noGrp="1"/>
          </p:cNvSpPr>
          <p:nvPr>
            <p:ph idx="1"/>
          </p:nvPr>
        </p:nvSpPr>
        <p:spPr>
          <a:xfrm>
            <a:off x="457200" y="1600200"/>
            <a:ext cx="8229600" cy="4525963"/>
          </a:xfrm>
        </p:spPr>
        <p:txBody>
          <a:bodyPr/>
          <a:lstStyle/>
          <a:p>
            <a:pPr marL="0" indent="0" algn="ctr">
              <a:buNone/>
            </a:pPr>
            <a:r>
              <a:rPr lang="en-US" dirty="0" smtClean="0"/>
              <a:t>Benchmarking</a:t>
            </a:r>
            <a:endParaRPr lang="en-US" dirty="0"/>
          </a:p>
        </p:txBody>
      </p:sp>
    </p:spTree>
    <p:extLst>
      <p:ext uri="{BB962C8B-B14F-4D97-AF65-F5344CB8AC3E}">
        <p14:creationId xmlns:p14="http://schemas.microsoft.com/office/powerpoint/2010/main" val="145312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3600" dirty="0"/>
              <a:t>Basic Quality Improvement Principles</a:t>
            </a:r>
          </a:p>
        </p:txBody>
      </p:sp>
      <p:sp>
        <p:nvSpPr>
          <p:cNvPr id="3" name="Content Placeholder 2"/>
          <p:cNvSpPr>
            <a:spLocks noGrp="1"/>
          </p:cNvSpPr>
          <p:nvPr>
            <p:ph idx="1"/>
          </p:nvPr>
        </p:nvSpPr>
        <p:spPr>
          <a:xfrm>
            <a:off x="457200" y="990600"/>
            <a:ext cx="8077200" cy="5135563"/>
          </a:xfrm>
        </p:spPr>
        <p:txBody>
          <a:bodyPr>
            <a:normAutofit lnSpcReduction="10000"/>
          </a:bodyPr>
          <a:lstStyle/>
          <a:p>
            <a:r>
              <a:rPr lang="en-US" dirty="0"/>
              <a:t>Fall rates and fall prevention practices must be tracked. </a:t>
            </a:r>
          </a:p>
          <a:p>
            <a:r>
              <a:rPr lang="en-US" dirty="0"/>
              <a:t>By tracking performance, you will know whether care is improving, staying the same, or getting worse in response to efforts to change practice.</a:t>
            </a:r>
          </a:p>
          <a:p>
            <a:r>
              <a:rPr lang="en-US" dirty="0"/>
              <a:t>Continued monitoring </a:t>
            </a:r>
          </a:p>
          <a:p>
            <a:pPr marL="347663" indent="0">
              <a:spcBef>
                <a:spcPts val="0"/>
              </a:spcBef>
              <a:buNone/>
            </a:pPr>
            <a:r>
              <a:rPr lang="en-US" dirty="0"/>
              <a:t>will help you see if your </a:t>
            </a:r>
          </a:p>
          <a:p>
            <a:pPr marL="347663" indent="0">
              <a:spcBef>
                <a:spcPts val="0"/>
              </a:spcBef>
              <a:buNone/>
            </a:pPr>
            <a:r>
              <a:rPr lang="en-US" dirty="0"/>
              <a:t>improvement gains are </a:t>
            </a:r>
          </a:p>
          <a:p>
            <a:pPr marL="347663" indent="0">
              <a:spcBef>
                <a:spcPts val="0"/>
              </a:spcBef>
              <a:buNone/>
            </a:pPr>
            <a:r>
              <a:rPr lang="en-US" dirty="0"/>
              <a:t>being sustained</a:t>
            </a:r>
            <a:r>
              <a:rPr lang="en-US" dirty="0" smtClean="0"/>
              <a:t>.</a:t>
            </a:r>
            <a:endParaRPr lang="en-US" dirty="0"/>
          </a:p>
        </p:txBody>
      </p:sp>
      <p:pic>
        <p:nvPicPr>
          <p:cNvPr id="2050" name="Picture 2" descr="Medical provider writing and using laptop"/>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57800" y="3581400"/>
            <a:ext cx="3276600" cy="218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615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Displaying Data/Storytelling</a:t>
            </a:r>
          </a:p>
        </p:txBody>
      </p:sp>
      <p:sp>
        <p:nvSpPr>
          <p:cNvPr id="8" name="Content Placeholder 7"/>
          <p:cNvSpPr>
            <a:spLocks noGrp="1"/>
          </p:cNvSpPr>
          <p:nvPr>
            <p:ph idx="1"/>
          </p:nvPr>
        </p:nvSpPr>
        <p:spPr/>
        <p:txBody>
          <a:bodyPr/>
          <a:lstStyle/>
          <a:p>
            <a:r>
              <a:rPr lang="en-US" dirty="0"/>
              <a:t>Run charts</a:t>
            </a:r>
          </a:p>
          <a:p>
            <a:r>
              <a:rPr lang="en-US" dirty="0"/>
              <a:t>Control charts</a:t>
            </a:r>
          </a:p>
          <a:p>
            <a:r>
              <a:rPr lang="en-US" dirty="0"/>
              <a:t>Annotation (show your interventions)</a:t>
            </a:r>
          </a:p>
        </p:txBody>
      </p:sp>
    </p:spTree>
    <p:extLst>
      <p:ext uri="{BB962C8B-B14F-4D97-AF65-F5344CB8AC3E}">
        <p14:creationId xmlns:p14="http://schemas.microsoft.com/office/powerpoint/2010/main" val="1243389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Charts</a:t>
            </a:r>
          </a:p>
        </p:txBody>
      </p:sp>
      <p:sp>
        <p:nvSpPr>
          <p:cNvPr id="3" name="Content Placeholder 2"/>
          <p:cNvSpPr>
            <a:spLocks noGrp="1"/>
          </p:cNvSpPr>
          <p:nvPr>
            <p:ph sz="half" idx="1"/>
          </p:nvPr>
        </p:nvSpPr>
        <p:spPr>
          <a:xfrm>
            <a:off x="457200" y="1600200"/>
            <a:ext cx="2667000" cy="4525963"/>
          </a:xfrm>
        </p:spPr>
        <p:txBody>
          <a:bodyPr>
            <a:normAutofit/>
          </a:bodyPr>
          <a:lstStyle/>
          <a:p>
            <a:r>
              <a:rPr lang="en-US" dirty="0"/>
              <a:t>Put data in context for the viewer.</a:t>
            </a:r>
          </a:p>
          <a:p>
            <a:r>
              <a:rPr lang="en-US" dirty="0"/>
              <a:t>Allow staff to look for trends in the data.</a:t>
            </a:r>
          </a:p>
        </p:txBody>
      </p:sp>
      <p:graphicFrame>
        <p:nvGraphicFramePr>
          <p:cNvPr id="7" name="Chart 6" descr="Example of run chart: falls per 1,000 patient bed days, by month"/>
          <p:cNvGraphicFramePr/>
          <p:nvPr>
            <p:extLst>
              <p:ext uri="{D42A27DB-BD31-4B8C-83A1-F6EECF244321}">
                <p14:modId xmlns:p14="http://schemas.microsoft.com/office/powerpoint/2010/main" val="666064401"/>
              </p:ext>
            </p:extLst>
          </p:nvPr>
        </p:nvGraphicFramePr>
        <p:xfrm>
          <a:off x="3383280" y="1066800"/>
          <a:ext cx="530352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0449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Charts</a:t>
            </a:r>
          </a:p>
        </p:txBody>
      </p:sp>
      <p:sp>
        <p:nvSpPr>
          <p:cNvPr id="3" name="Content Placeholder 2"/>
          <p:cNvSpPr>
            <a:spLocks noGrp="1"/>
          </p:cNvSpPr>
          <p:nvPr>
            <p:ph sz="half" idx="1"/>
          </p:nvPr>
        </p:nvSpPr>
        <p:spPr>
          <a:xfrm>
            <a:off x="457200" y="1600200"/>
            <a:ext cx="3200400" cy="4525963"/>
          </a:xfrm>
        </p:spPr>
        <p:txBody>
          <a:bodyPr>
            <a:noAutofit/>
          </a:bodyPr>
          <a:lstStyle/>
          <a:p>
            <a:r>
              <a:rPr lang="en-US" sz="2500" dirty="0"/>
              <a:t>Assess the amount of variation within a range of data points.</a:t>
            </a:r>
          </a:p>
          <a:p>
            <a:r>
              <a:rPr lang="en-US" sz="2500" dirty="0"/>
              <a:t>Provide visual cues to help the viewer interpret the data, including points that fall outside the control limits.</a:t>
            </a:r>
          </a:p>
        </p:txBody>
      </p:sp>
      <p:pic>
        <p:nvPicPr>
          <p:cNvPr id="2050" name="Picture 2" descr="Control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920" y="1645920"/>
            <a:ext cx="4754880" cy="351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Magnifying glass in front of open book"/>
          <p:cNvPicPr>
            <a:picLocks noChangeAspect="1" noChangeArrowheads="1"/>
          </p:cNvPicPr>
          <p:nvPr/>
        </p:nvPicPr>
        <p:blipFill>
          <a:blip r:embed="rId4" cstate="print"/>
          <a:srcRect/>
          <a:stretch>
            <a:fillRect/>
          </a:stretch>
        </p:blipFill>
        <p:spPr bwMode="auto">
          <a:xfrm>
            <a:off x="3725779" y="5791200"/>
            <a:ext cx="587375" cy="495300"/>
          </a:xfrm>
          <a:prstGeom prst="rect">
            <a:avLst/>
          </a:prstGeom>
          <a:noFill/>
          <a:ln w="9525">
            <a:noFill/>
            <a:miter lim="800000"/>
            <a:headEnd/>
            <a:tailEnd/>
          </a:ln>
        </p:spPr>
      </p:pic>
      <p:sp>
        <p:nvSpPr>
          <p:cNvPr id="7" name="TextBox 6"/>
          <p:cNvSpPr txBox="1"/>
          <p:nvPr/>
        </p:nvSpPr>
        <p:spPr>
          <a:xfrm>
            <a:off x="4411579" y="5791200"/>
            <a:ext cx="1219200" cy="461665"/>
          </a:xfrm>
          <a:prstGeom prst="rect">
            <a:avLst/>
          </a:prstGeom>
          <a:solidFill>
            <a:schemeClr val="accent1">
              <a:lumMod val="20000"/>
              <a:lumOff val="80000"/>
            </a:schemeClr>
          </a:solidFill>
          <a:ln>
            <a:solidFill>
              <a:schemeClr val="accent1"/>
            </a:solidFill>
          </a:ln>
        </p:spPr>
        <p:txBody>
          <a:bodyPr wrap="square" rtlCol="0">
            <a:spAutoFit/>
          </a:bodyPr>
          <a:lstStyle/>
          <a:p>
            <a:r>
              <a:rPr lang="en-US" sz="2400" dirty="0"/>
              <a:t>Page 74</a:t>
            </a:r>
          </a:p>
        </p:txBody>
      </p:sp>
    </p:spTree>
    <p:extLst>
      <p:ext uri="{BB962C8B-B14F-4D97-AF65-F5344CB8AC3E}">
        <p14:creationId xmlns:p14="http://schemas.microsoft.com/office/powerpoint/2010/main" val="883528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Falls per 1,000 Patient Days</a:t>
            </a:r>
          </a:p>
        </p:txBody>
      </p:sp>
      <p:pic>
        <p:nvPicPr>
          <p:cNvPr id="2050" name="Picture 2" descr="Run chart: falls per 1,000 patient day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9334" y="1371600"/>
            <a:ext cx="7885331"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664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3600" dirty="0"/>
              <a:t>Calculate Fall Rate by Type of Fall</a:t>
            </a:r>
          </a:p>
        </p:txBody>
      </p:sp>
      <p:graphicFrame>
        <p:nvGraphicFramePr>
          <p:cNvPr id="5" name="Chart 4" descr="Run chart: fall rate by type of falls"/>
          <p:cNvGraphicFramePr/>
          <p:nvPr>
            <p:extLst>
              <p:ext uri="{D42A27DB-BD31-4B8C-83A1-F6EECF244321}">
                <p14:modId xmlns:p14="http://schemas.microsoft.com/office/powerpoint/2010/main" val="1360319268"/>
              </p:ext>
            </p:extLst>
          </p:nvPr>
        </p:nvGraphicFramePr>
        <p:xfrm>
          <a:off x="228600" y="914400"/>
          <a:ext cx="86868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981200" y="5824837"/>
            <a:ext cx="1676400" cy="369332"/>
          </a:xfrm>
          <a:prstGeom prst="rect">
            <a:avLst/>
          </a:prstGeom>
          <a:noFill/>
        </p:spPr>
        <p:txBody>
          <a:bodyPr wrap="square" rtlCol="0">
            <a:spAutoFit/>
          </a:bodyPr>
          <a:lstStyle/>
          <a:p>
            <a:pPr algn="ctr"/>
            <a:r>
              <a:rPr lang="en-US" b="1" dirty="0"/>
              <a:t>2008</a:t>
            </a:r>
          </a:p>
        </p:txBody>
      </p:sp>
    </p:spTree>
    <p:extLst>
      <p:ext uri="{BB962C8B-B14F-4D97-AF65-F5344CB8AC3E}">
        <p14:creationId xmlns:p14="http://schemas.microsoft.com/office/powerpoint/2010/main" val="366600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Annotated Run Chart</a:t>
            </a:r>
          </a:p>
        </p:txBody>
      </p:sp>
      <p:graphicFrame>
        <p:nvGraphicFramePr>
          <p:cNvPr id="16" name="Content Placeholder 15" descr="Annotated run chart: med-surg falls with harm by quarter per 1,000 patient days"/>
          <p:cNvGraphicFramePr>
            <a:graphicFrameLocks noGrp="1" noChangeAspect="1"/>
          </p:cNvGraphicFramePr>
          <p:nvPr>
            <p:ph idx="1"/>
            <p:extLst>
              <p:ext uri="{D42A27DB-BD31-4B8C-83A1-F6EECF244321}">
                <p14:modId xmlns:p14="http://schemas.microsoft.com/office/powerpoint/2010/main" val="697084695"/>
              </p:ext>
            </p:extLst>
          </p:nvPr>
        </p:nvGraphicFramePr>
        <p:xfrm>
          <a:off x="1315348" y="1371600"/>
          <a:ext cx="6513304" cy="4754563"/>
        </p:xfrm>
        <a:graphic>
          <a:graphicData uri="http://schemas.openxmlformats.org/presentationml/2006/ole">
            <mc:AlternateContent xmlns:mc="http://schemas.openxmlformats.org/markup-compatibility/2006">
              <mc:Choice xmlns:v="urn:schemas-microsoft-com:vml" Requires="v">
                <p:oleObj spid="_x0000_s1156" name="Worksheet" r:id="rId3" imgW="8324984" imgH="6077035" progId="Excel.Sheet.8">
                  <p:embed/>
                </p:oleObj>
              </mc:Choice>
              <mc:Fallback>
                <p:oleObj name="Worksheet" r:id="rId3" imgW="8324984" imgH="6077035" progId="Excel.Sheet.8">
                  <p:embed/>
                  <p:pic>
                    <p:nvPicPr>
                      <p:cNvPr id="0" name="Object 1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348" y="1371600"/>
                        <a:ext cx="6513304"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46278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Painting the Picture With Data</a:t>
            </a:r>
          </a:p>
        </p:txBody>
      </p:sp>
      <p:sp>
        <p:nvSpPr>
          <p:cNvPr id="4" name="Content Placeholder 3"/>
          <p:cNvSpPr>
            <a:spLocks noGrp="1"/>
          </p:cNvSpPr>
          <p:nvPr>
            <p:ph idx="1"/>
          </p:nvPr>
        </p:nvSpPr>
        <p:spPr/>
        <p:txBody>
          <a:bodyPr/>
          <a:lstStyle/>
          <a:p>
            <a:r>
              <a:rPr lang="en-US" smtClean="0"/>
              <a:t>Is your program improving?</a:t>
            </a:r>
          </a:p>
          <a:p>
            <a:r>
              <a:rPr lang="en-US" smtClean="0"/>
              <a:t>Are your patients safer?</a:t>
            </a:r>
            <a:endParaRPr lang="en-US" dirty="0"/>
          </a:p>
        </p:txBody>
      </p:sp>
    </p:spTree>
    <p:extLst>
      <p:ext uri="{BB962C8B-B14F-4D97-AF65-F5344CB8AC3E}">
        <p14:creationId xmlns:p14="http://schemas.microsoft.com/office/powerpoint/2010/main" val="1014227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Measuring Fall prevention practices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Measuring Fall Prevention Practices</a:t>
            </a:r>
          </a:p>
        </p:txBody>
      </p:sp>
      <p:sp>
        <p:nvSpPr>
          <p:cNvPr id="3" name="Content Placeholder 2"/>
          <p:cNvSpPr>
            <a:spLocks noGrp="1"/>
          </p:cNvSpPr>
          <p:nvPr>
            <p:ph idx="1"/>
          </p:nvPr>
        </p:nvSpPr>
        <p:spPr/>
        <p:txBody>
          <a:bodyPr/>
          <a:lstStyle/>
          <a:p>
            <a:r>
              <a:rPr lang="en-US" dirty="0"/>
              <a:t>Measuring fall rates tells you how your facility is performing.</a:t>
            </a:r>
          </a:p>
          <a:p>
            <a:r>
              <a:rPr lang="en-US" dirty="0"/>
              <a:t>Measuring fall prevention practices may tell you how to improve care.</a:t>
            </a:r>
          </a:p>
          <a:p>
            <a:pPr lvl="1"/>
            <a:r>
              <a:rPr lang="en-US" dirty="0"/>
              <a:t>If the fall rate is high, what specific areas should you focus on?</a:t>
            </a:r>
          </a:p>
          <a:p>
            <a:pPr lvl="1"/>
            <a:r>
              <a:rPr lang="en-US" dirty="0"/>
              <a:t>Are key practices to reduce falls being done consistently?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914400"/>
          </a:xfrm>
        </p:spPr>
        <p:txBody>
          <a:bodyPr>
            <a:noAutofit/>
          </a:bodyPr>
          <a:lstStyle/>
          <a:p>
            <a:r>
              <a:rPr lang="en-US" sz="3600" dirty="0"/>
              <a:t>What Practices Should Be Measured?</a:t>
            </a:r>
          </a:p>
        </p:txBody>
      </p:sp>
      <p:sp>
        <p:nvSpPr>
          <p:cNvPr id="3" name="Content Placeholder 2"/>
          <p:cNvSpPr>
            <a:spLocks noGrp="1"/>
          </p:cNvSpPr>
          <p:nvPr>
            <p:ph idx="1"/>
          </p:nvPr>
        </p:nvSpPr>
        <p:spPr>
          <a:xfrm>
            <a:off x="228600" y="914400"/>
            <a:ext cx="8403042" cy="5121387"/>
          </a:xfrm>
        </p:spPr>
        <p:txBody>
          <a:bodyPr/>
          <a:lstStyle/>
          <a:p>
            <a:pPr marL="0" indent="0">
              <a:buNone/>
            </a:pPr>
            <a:r>
              <a:rPr lang="en-US" dirty="0"/>
              <a:t>Initially, look at two practices:</a:t>
            </a:r>
          </a:p>
          <a:p>
            <a:pPr marL="682625" lvl="1" indent="-450850">
              <a:buFont typeface="+mj-lt"/>
              <a:buAutoNum type="arabicPeriod"/>
            </a:pPr>
            <a:r>
              <a:rPr lang="en-US" dirty="0"/>
              <a:t>Performance of fall risk factor assessment within </a:t>
            </a:r>
            <a:br>
              <a:rPr lang="en-US" dirty="0"/>
            </a:br>
            <a:r>
              <a:rPr lang="en-US" dirty="0"/>
              <a:t>24 hours of admission</a:t>
            </a:r>
          </a:p>
          <a:p>
            <a:pPr marL="682625" lvl="1" indent="-450850">
              <a:buFont typeface="+mj-lt"/>
              <a:buAutoNum type="arabicPeriod"/>
            </a:pPr>
            <a:r>
              <a:rPr lang="en-US" dirty="0"/>
              <a:t>Performance of care planning that addresses </a:t>
            </a:r>
            <a:r>
              <a:rPr lang="en-US" b="1" dirty="0"/>
              <a:t>each risk factor </a:t>
            </a:r>
            <a:r>
              <a:rPr lang="en-US" dirty="0"/>
              <a:t>identified during fall risk factor </a:t>
            </a:r>
            <a:r>
              <a:rPr lang="en-US" dirty="0" smtClean="0"/>
              <a:t>assessment</a:t>
            </a:r>
            <a:endParaRPr lang="en-US" sz="2400" dirty="0"/>
          </a:p>
        </p:txBody>
      </p:sp>
      <p:grpSp>
        <p:nvGrpSpPr>
          <p:cNvPr id="5" name="Group 4" descr="Medical providers at patient’s bedside&#10;Medical provider next to patient with mobility device&#10;Medical provider at patient’s bedside&#10;"/>
          <p:cNvGrpSpPr/>
          <p:nvPr/>
        </p:nvGrpSpPr>
        <p:grpSpPr>
          <a:xfrm>
            <a:off x="755394" y="3935231"/>
            <a:ext cx="7633212" cy="2249260"/>
            <a:chOff x="933006" y="3935231"/>
            <a:chExt cx="7633212" cy="2249260"/>
          </a:xfrm>
        </p:grpSpPr>
        <p:pic>
          <p:nvPicPr>
            <p:cNvPr id="4" name="Picture 3" descr="Medical providers at patient’s beds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006" y="3935231"/>
              <a:ext cx="3373888" cy="2249259"/>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2050" name="Picture 2" descr="Medical provider next to patient with mobility device"/>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06894" y="3935232"/>
              <a:ext cx="1495263" cy="2249258"/>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p:spPr>
        </p:pic>
        <p:pic>
          <p:nvPicPr>
            <p:cNvPr id="2052" name="Picture 4" descr="Medical provider at patient’s bedside"/>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802157" y="3935232"/>
              <a:ext cx="2764061" cy="2249259"/>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62"/>
            <a:ext cx="8229600" cy="914400"/>
          </a:xfrm>
        </p:spPr>
        <p:txBody>
          <a:bodyPr/>
          <a:lstStyle/>
          <a:p>
            <a:r>
              <a:rPr lang="en-US" dirty="0"/>
              <a:t>Module 5 Goals</a:t>
            </a:r>
          </a:p>
        </p:txBody>
      </p:sp>
      <p:sp>
        <p:nvSpPr>
          <p:cNvPr id="3" name="Content Placeholder 2"/>
          <p:cNvSpPr>
            <a:spLocks noGrp="1"/>
          </p:cNvSpPr>
          <p:nvPr>
            <p:ph idx="1"/>
          </p:nvPr>
        </p:nvSpPr>
        <p:spPr/>
        <p:txBody>
          <a:bodyPr/>
          <a:lstStyle/>
          <a:p>
            <a:pPr lvl="0"/>
            <a:r>
              <a:rPr lang="en-US" dirty="0"/>
              <a:t>The Implementation Team will agree on and develop a plan for:</a:t>
            </a:r>
          </a:p>
          <a:p>
            <a:pPr lvl="1"/>
            <a:r>
              <a:rPr lang="en-US" dirty="0"/>
              <a:t>Measuring falls and fall-related injury rates.</a:t>
            </a:r>
          </a:p>
          <a:p>
            <a:pPr lvl="1"/>
            <a:r>
              <a:rPr lang="en-US" dirty="0"/>
              <a:t>Measuring fall prevention practices.</a:t>
            </a:r>
          </a:p>
          <a:p>
            <a:pPr lvl="1"/>
            <a:r>
              <a:rPr lang="en-US" dirty="0"/>
              <a:t>Communicating trends in fall and fall-related injury rates to key stakeholders</a:t>
            </a:r>
            <a:r>
              <a:rPr lang="en-US" dirty="0" smtClean="0"/>
              <a:t>.</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8229600" cy="761999"/>
          </a:xfrm>
        </p:spPr>
        <p:txBody>
          <a:bodyPr>
            <a:noAutofit/>
          </a:bodyPr>
          <a:lstStyle/>
          <a:p>
            <a:r>
              <a:rPr lang="en-US" sz="3000" dirty="0"/>
              <a:t>Performance Review of Fall Risk Factor Assessment Within 24 Hours</a:t>
            </a:r>
          </a:p>
        </p:txBody>
      </p:sp>
      <p:sp>
        <p:nvSpPr>
          <p:cNvPr id="3" name="Content Placeholder 2"/>
          <p:cNvSpPr>
            <a:spLocks noGrp="1"/>
          </p:cNvSpPr>
          <p:nvPr>
            <p:ph sz="half" idx="1"/>
          </p:nvPr>
        </p:nvSpPr>
        <p:spPr>
          <a:xfrm>
            <a:off x="457200" y="1600200"/>
            <a:ext cx="5181600" cy="4525963"/>
          </a:xfrm>
        </p:spPr>
        <p:txBody>
          <a:bodyPr>
            <a:normAutofit/>
          </a:bodyPr>
          <a:lstStyle/>
          <a:p>
            <a:r>
              <a:rPr lang="en-US" dirty="0"/>
              <a:t>Use the Morse Fall Scale (or the one your hospital agreed on).</a:t>
            </a:r>
          </a:p>
          <a:p>
            <a:r>
              <a:rPr lang="en-US" dirty="0"/>
              <a:t>Ensure that known risk factors for falls are assessed.</a:t>
            </a:r>
          </a:p>
          <a:p>
            <a:r>
              <a:rPr lang="en-US" dirty="0"/>
              <a:t>See the sample protocol for assessing performance. </a:t>
            </a:r>
          </a:p>
        </p:txBody>
      </p:sp>
      <p:pic>
        <p:nvPicPr>
          <p:cNvPr id="6" name="Picture 1" descr="Magnifying glass in front of open book"/>
          <p:cNvPicPr>
            <a:picLocks noChangeAspect="1" noChangeArrowheads="1"/>
          </p:cNvPicPr>
          <p:nvPr/>
        </p:nvPicPr>
        <p:blipFill>
          <a:blip r:embed="rId2" cstate="print"/>
          <a:srcRect/>
          <a:stretch>
            <a:fillRect/>
          </a:stretch>
        </p:blipFill>
        <p:spPr bwMode="auto">
          <a:xfrm>
            <a:off x="822960" y="4754880"/>
            <a:ext cx="587375" cy="495300"/>
          </a:xfrm>
          <a:prstGeom prst="rect">
            <a:avLst/>
          </a:prstGeom>
          <a:noFill/>
          <a:ln w="9525">
            <a:noFill/>
            <a:miter lim="800000"/>
            <a:headEnd/>
            <a:tailEnd/>
          </a:ln>
        </p:spPr>
      </p:pic>
      <p:sp>
        <p:nvSpPr>
          <p:cNvPr id="7" name="TextBox 6"/>
          <p:cNvSpPr txBox="1"/>
          <p:nvPr/>
        </p:nvSpPr>
        <p:spPr>
          <a:xfrm>
            <a:off x="1600200" y="4754880"/>
            <a:ext cx="1219200" cy="461665"/>
          </a:xfrm>
          <a:prstGeom prst="rect">
            <a:avLst/>
          </a:prstGeom>
          <a:solidFill>
            <a:schemeClr val="accent1">
              <a:lumMod val="20000"/>
              <a:lumOff val="80000"/>
            </a:schemeClr>
          </a:solidFill>
          <a:ln>
            <a:solidFill>
              <a:schemeClr val="accent1"/>
            </a:solidFill>
          </a:ln>
        </p:spPr>
        <p:txBody>
          <a:bodyPr wrap="square" rtlCol="0">
            <a:spAutoFit/>
          </a:bodyPr>
          <a:lstStyle/>
          <a:p>
            <a:r>
              <a:rPr lang="en-US" sz="2400" dirty="0"/>
              <a:t>Page 78</a:t>
            </a:r>
          </a:p>
        </p:txBody>
      </p:sp>
      <p:pic>
        <p:nvPicPr>
          <p:cNvPr id="4" name="Picture 3" descr="Pharmaci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048" y="1729980"/>
            <a:ext cx="2590800" cy="388585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Planning Assessment</a:t>
            </a:r>
          </a:p>
        </p:txBody>
      </p:sp>
      <p:sp>
        <p:nvSpPr>
          <p:cNvPr id="3" name="Content Placeholder 2"/>
          <p:cNvSpPr>
            <a:spLocks noGrp="1"/>
          </p:cNvSpPr>
          <p:nvPr>
            <p:ph idx="1"/>
          </p:nvPr>
        </p:nvSpPr>
        <p:spPr/>
        <p:txBody>
          <a:bodyPr/>
          <a:lstStyle/>
          <a:p>
            <a:r>
              <a:rPr lang="en-US" dirty="0"/>
              <a:t>All risk factors identified on the fall risk factor assessment need to be addressed in </a:t>
            </a:r>
            <a:r>
              <a:rPr lang="en-US" dirty="0" smtClean="0"/>
              <a:t>the </a:t>
            </a:r>
            <a:r>
              <a:rPr lang="en-US" dirty="0"/>
              <a:t>care plans.</a:t>
            </a:r>
          </a:p>
          <a:p>
            <a:r>
              <a:rPr lang="en-US" dirty="0"/>
              <a:t>Next, act on the care plans. </a:t>
            </a:r>
          </a:p>
          <a:p>
            <a:pPr lvl="1"/>
            <a:r>
              <a:rPr lang="en-US" dirty="0"/>
              <a:t>Critical thinking by staff </a:t>
            </a:r>
          </a:p>
          <a:p>
            <a:pPr lvl="1"/>
            <a:r>
              <a:rPr lang="en-US" dirty="0"/>
              <a:t>Tailored approach to each patient, based on the patient’s risk factors</a:t>
            </a:r>
          </a:p>
          <a:p>
            <a:r>
              <a:rPr lang="en-US" dirty="0"/>
              <a:t>Ensure that care plans address all areas of risk.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288"/>
            <a:ext cx="8839200" cy="914400"/>
          </a:xfrm>
        </p:spPr>
        <p:txBody>
          <a:bodyPr>
            <a:noAutofit/>
          </a:bodyPr>
          <a:lstStyle/>
          <a:p>
            <a:r>
              <a:rPr lang="en-US" sz="3600" dirty="0"/>
              <a:t>Assessment of Care Plan Performance</a:t>
            </a:r>
          </a:p>
        </p:txBody>
      </p:sp>
      <p:sp>
        <p:nvSpPr>
          <p:cNvPr id="3" name="Content Placeholder 2"/>
          <p:cNvSpPr>
            <a:spLocks noGrp="1"/>
          </p:cNvSpPr>
          <p:nvPr>
            <p:ph idx="1"/>
          </p:nvPr>
        </p:nvSpPr>
        <p:spPr/>
        <p:txBody>
          <a:bodyPr/>
          <a:lstStyle/>
          <a:p>
            <a:pPr marL="0" indent="0">
              <a:buNone/>
            </a:pPr>
            <a:r>
              <a:rPr lang="en-US" dirty="0"/>
              <a:t>See the sample protocol for assessing care plan performance. </a:t>
            </a:r>
          </a:p>
        </p:txBody>
      </p:sp>
      <p:pic>
        <p:nvPicPr>
          <p:cNvPr id="6" name="Picture 1" descr="Magnifying glass in front of open book"/>
          <p:cNvPicPr>
            <a:picLocks noChangeAspect="1" noChangeArrowheads="1"/>
          </p:cNvPicPr>
          <p:nvPr/>
        </p:nvPicPr>
        <p:blipFill>
          <a:blip r:embed="rId2" cstate="print"/>
          <a:srcRect/>
          <a:stretch>
            <a:fillRect/>
          </a:stretch>
        </p:blipFill>
        <p:spPr bwMode="auto">
          <a:xfrm>
            <a:off x="2971800" y="1981200"/>
            <a:ext cx="587375" cy="495300"/>
          </a:xfrm>
          <a:prstGeom prst="rect">
            <a:avLst/>
          </a:prstGeom>
          <a:noFill/>
          <a:ln w="9525">
            <a:noFill/>
            <a:miter lim="800000"/>
            <a:headEnd/>
            <a:tailEnd/>
          </a:ln>
        </p:spPr>
      </p:pic>
      <p:sp>
        <p:nvSpPr>
          <p:cNvPr id="7" name="TextBox 6"/>
          <p:cNvSpPr txBox="1"/>
          <p:nvPr/>
        </p:nvSpPr>
        <p:spPr>
          <a:xfrm>
            <a:off x="3810000" y="1981200"/>
            <a:ext cx="1219200" cy="461665"/>
          </a:xfrm>
          <a:prstGeom prst="rect">
            <a:avLst/>
          </a:prstGeom>
          <a:solidFill>
            <a:schemeClr val="accent1">
              <a:lumMod val="20000"/>
              <a:lumOff val="80000"/>
            </a:schemeClr>
          </a:solidFill>
          <a:ln>
            <a:solidFill>
              <a:schemeClr val="accent1"/>
            </a:solidFill>
          </a:ln>
        </p:spPr>
        <p:txBody>
          <a:bodyPr wrap="square" rtlCol="0">
            <a:spAutoFit/>
          </a:bodyPr>
          <a:lstStyle/>
          <a:p>
            <a:r>
              <a:rPr lang="en-US" sz="2400" dirty="0"/>
              <a:t>Page 79</a:t>
            </a:r>
          </a:p>
        </p:txBody>
      </p:sp>
      <p:pic>
        <p:nvPicPr>
          <p:cNvPr id="4098" name="Picture 2" descr="Sample assessment of care planning performance"/>
          <p:cNvPicPr>
            <a:picLocks noChangeAspect="1" noChangeArrowheads="1"/>
          </p:cNvPicPr>
          <p:nvPr/>
        </p:nvPicPr>
        <p:blipFill>
          <a:blip r:embed="rId3" cstate="print">
            <a:extLst>
              <a:ext uri="{28A0092B-C50C-407E-A947-70E740481C1C}">
                <a14:useLocalDpi xmlns:a14="http://schemas.microsoft.com/office/drawing/2010/main" val="0"/>
              </a:ext>
            </a:extLst>
          </a:blip>
          <a:srcRect l="6175" t="4627" r="8233" b="55527"/>
          <a:stretch>
            <a:fillRect/>
          </a:stretch>
        </p:blipFill>
        <p:spPr bwMode="auto">
          <a:xfrm>
            <a:off x="1511081" y="2590800"/>
            <a:ext cx="6121839" cy="3803165"/>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Care Process Assessment</a:t>
            </a:r>
          </a:p>
        </p:txBody>
      </p:sp>
      <p:sp>
        <p:nvSpPr>
          <p:cNvPr id="3" name="Content Placeholder 2"/>
          <p:cNvSpPr>
            <a:spLocks noGrp="1"/>
          </p:cNvSpPr>
          <p:nvPr>
            <p:ph idx="1"/>
          </p:nvPr>
        </p:nvSpPr>
        <p:spPr/>
        <p:txBody>
          <a:bodyPr/>
          <a:lstStyle/>
          <a:p>
            <a:pPr marL="0" indent="0">
              <a:buNone/>
            </a:pPr>
            <a:r>
              <a:rPr lang="en-US" dirty="0"/>
              <a:t>Tool 5B combines medical record review with direct observation.</a:t>
            </a:r>
          </a:p>
        </p:txBody>
      </p:sp>
      <p:pic>
        <p:nvPicPr>
          <p:cNvPr id="3074" name="Picture 2" descr="Medical provider at patient’s bedsid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26822" y="2895600"/>
            <a:ext cx="4290356" cy="32194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61413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0240"/>
            <a:ext cx="8991600" cy="914400"/>
          </a:xfrm>
        </p:spPr>
        <p:txBody>
          <a:bodyPr>
            <a:noAutofit/>
          </a:bodyPr>
          <a:lstStyle/>
          <a:p>
            <a:r>
              <a:rPr lang="en-US" sz="3200" dirty="0"/>
              <a:t>Assessing Fall Prevention Care Processes  </a:t>
            </a:r>
          </a:p>
        </p:txBody>
      </p:sp>
      <p:pic>
        <p:nvPicPr>
          <p:cNvPr id="5122" name="Picture 2" descr="Tool 5B, pag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538" t="7921" r="1538" b="23762"/>
          <a:stretch>
            <a:fillRect/>
          </a:stretch>
        </p:blipFill>
        <p:spPr bwMode="auto">
          <a:xfrm>
            <a:off x="304800" y="1066800"/>
            <a:ext cx="5760617" cy="3154676"/>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Tool 5B, page 2"/>
          <p:cNvPicPr>
            <a:picLocks noChangeAspect="1" noChangeArrowheads="1"/>
          </p:cNvPicPr>
          <p:nvPr/>
        </p:nvPicPr>
        <p:blipFill>
          <a:blip r:embed="rId3" cstate="print">
            <a:extLst>
              <a:ext uri="{28A0092B-C50C-407E-A947-70E740481C1C}">
                <a14:useLocalDpi xmlns:a14="http://schemas.microsoft.com/office/drawing/2010/main" val="0"/>
              </a:ext>
            </a:extLst>
          </a:blip>
          <a:srcRect t="5990" b="19967"/>
          <a:stretch>
            <a:fillRect/>
          </a:stretch>
        </p:blipFill>
        <p:spPr bwMode="auto">
          <a:xfrm>
            <a:off x="3048000" y="2895600"/>
            <a:ext cx="5791200" cy="3390888"/>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 descr="Magnifying glass in front of open book"/>
          <p:cNvPicPr>
            <a:picLocks noChangeAspect="1" noChangeArrowheads="1"/>
          </p:cNvPicPr>
          <p:nvPr/>
        </p:nvPicPr>
        <p:blipFill>
          <a:blip r:embed="rId4" cstate="print"/>
          <a:srcRect/>
          <a:stretch>
            <a:fillRect/>
          </a:stretch>
        </p:blipFill>
        <p:spPr bwMode="auto">
          <a:xfrm>
            <a:off x="832104" y="4583113"/>
            <a:ext cx="587375" cy="495300"/>
          </a:xfrm>
          <a:prstGeom prst="rect">
            <a:avLst/>
          </a:prstGeom>
          <a:noFill/>
          <a:ln w="9525">
            <a:noFill/>
            <a:miter lim="800000"/>
            <a:headEnd/>
            <a:tailEnd/>
          </a:ln>
        </p:spPr>
      </p:pic>
      <p:sp>
        <p:nvSpPr>
          <p:cNvPr id="7" name="TextBox 6"/>
          <p:cNvSpPr txBox="1"/>
          <p:nvPr/>
        </p:nvSpPr>
        <p:spPr>
          <a:xfrm>
            <a:off x="548640" y="5181600"/>
            <a:ext cx="1143000" cy="461665"/>
          </a:xfrm>
          <a:prstGeom prst="rect">
            <a:avLst/>
          </a:prstGeom>
          <a:solidFill>
            <a:schemeClr val="accent1">
              <a:lumMod val="20000"/>
              <a:lumOff val="80000"/>
            </a:schemeClr>
          </a:solidFill>
          <a:ln>
            <a:solidFill>
              <a:schemeClr val="accent1"/>
            </a:solidFill>
          </a:ln>
        </p:spPr>
        <p:txBody>
          <a:bodyPr wrap="square" rtlCol="0">
            <a:spAutoFit/>
          </a:bodyPr>
          <a:lstStyle/>
          <a:p>
            <a:r>
              <a:rPr lang="en-US" sz="2400" dirty="0"/>
              <a:t>Tool 5B</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6200" y="30144"/>
            <a:ext cx="8991600" cy="914400"/>
          </a:xfrm>
        </p:spPr>
        <p:txBody>
          <a:bodyPr/>
          <a:lstStyle/>
          <a:p>
            <a:r>
              <a:rPr lang="en-US" dirty="0" smtClean="0"/>
              <a:t>Measurement </a:t>
            </a:r>
            <a:r>
              <a:rPr lang="en-US" dirty="0"/>
              <a:t>Action Plan</a:t>
            </a:r>
          </a:p>
        </p:txBody>
      </p:sp>
      <p:sp>
        <p:nvSpPr>
          <p:cNvPr id="3" name="TextBox 2"/>
          <p:cNvSpPr txBox="1"/>
          <p:nvPr/>
        </p:nvSpPr>
        <p:spPr>
          <a:xfrm>
            <a:off x="1028700" y="990600"/>
            <a:ext cx="7086600" cy="369332"/>
          </a:xfrm>
          <a:prstGeom prst="rect">
            <a:avLst/>
          </a:prstGeom>
          <a:noFill/>
        </p:spPr>
        <p:txBody>
          <a:bodyPr wrap="square" rtlCol="0">
            <a:spAutoFit/>
          </a:bodyPr>
          <a:lstStyle/>
          <a:p>
            <a:pPr lvl="0" algn="ctr"/>
            <a:r>
              <a:rPr lang="en-US" b="1" dirty="0">
                <a:latin typeface="Calibri" pitchFamily="34" charset="0"/>
                <a:ea typeface="Calibri" pitchFamily="34" charset="0"/>
                <a:cs typeface="Times New Roman" pitchFamily="18" charset="0"/>
              </a:rPr>
              <a:t>Action Plan Tool To Measure Fall Rates and Fall Prevention </a:t>
            </a:r>
            <a:r>
              <a:rPr lang="en-US" b="1" dirty="0" smtClean="0">
                <a:latin typeface="Calibri" pitchFamily="34" charset="0"/>
                <a:ea typeface="Calibri" pitchFamily="34" charset="0"/>
                <a:cs typeface="Times New Roman" pitchFamily="18" charset="0"/>
              </a:rPr>
              <a:t>Practices</a:t>
            </a:r>
            <a:endParaRPr lang="en-US" dirty="0">
              <a:latin typeface="Arial" pitchFamily="34" charset="0"/>
              <a:cs typeface="Arial" pitchFamily="34" charset="0"/>
            </a:endParaRPr>
          </a:p>
        </p:txBody>
      </p:sp>
      <p:graphicFrame>
        <p:nvGraphicFramePr>
          <p:cNvPr id="7" name="Table 6" descr="Measure Fall Rates and Measure Fall Prevention Practices table"/>
          <p:cNvGraphicFramePr>
            <a:graphicFrameLocks noGrp="1"/>
          </p:cNvGraphicFramePr>
          <p:nvPr>
            <p:extLst>
              <p:ext uri="{D42A27DB-BD31-4B8C-83A1-F6EECF244321}">
                <p14:modId xmlns:p14="http://schemas.microsoft.com/office/powerpoint/2010/main" val="2908144209"/>
              </p:ext>
            </p:extLst>
          </p:nvPr>
        </p:nvGraphicFramePr>
        <p:xfrm>
          <a:off x="457200" y="1676400"/>
          <a:ext cx="8229600" cy="4536948"/>
        </p:xfrm>
        <a:graphic>
          <a:graphicData uri="http://schemas.openxmlformats.org/drawingml/2006/table">
            <a:tbl>
              <a:tblPr firstRow="1"/>
              <a:tblGrid>
                <a:gridCol w="3085302">
                  <a:extLst>
                    <a:ext uri="{9D8B030D-6E8A-4147-A177-3AD203B41FA5}">
                      <a16:colId xmlns="" xmlns:a16="http://schemas.microsoft.com/office/drawing/2014/main" val="20000"/>
                    </a:ext>
                  </a:extLst>
                </a:gridCol>
                <a:gridCol w="115098">
                  <a:extLst>
                    <a:ext uri="{9D8B030D-6E8A-4147-A177-3AD203B41FA5}">
                      <a16:colId xmlns="" xmlns:a16="http://schemas.microsoft.com/office/drawing/2014/main" val="20001"/>
                    </a:ext>
                  </a:extLst>
                </a:gridCol>
                <a:gridCol w="2401454">
                  <a:extLst>
                    <a:ext uri="{9D8B030D-6E8A-4147-A177-3AD203B41FA5}">
                      <a16:colId xmlns="" xmlns:a16="http://schemas.microsoft.com/office/drawing/2014/main" val="20003"/>
                    </a:ext>
                  </a:extLst>
                </a:gridCol>
                <a:gridCol w="2627746">
                  <a:extLst>
                    <a:ext uri="{9D8B030D-6E8A-4147-A177-3AD203B41FA5}">
                      <a16:colId xmlns="" xmlns:a16="http://schemas.microsoft.com/office/drawing/2014/main" val="20002"/>
                    </a:ext>
                  </a:extLst>
                </a:gridCol>
              </a:tblGrid>
              <a:tr h="164636">
                <a:tc gridSpan="4">
                  <a:txBody>
                    <a:bodyPr/>
                    <a:lstStyle/>
                    <a:p>
                      <a:pPr marL="0" marR="0" algn="ctr">
                        <a:lnSpc>
                          <a:spcPct val="115000"/>
                        </a:lnSpc>
                        <a:spcBef>
                          <a:spcPts val="0"/>
                        </a:spcBef>
                        <a:spcAft>
                          <a:spcPts val="0"/>
                        </a:spcAft>
                      </a:pPr>
                      <a:r>
                        <a:rPr lang="en-US" sz="1400" b="1" dirty="0">
                          <a:latin typeface="Calibri"/>
                          <a:ea typeface="Calibri"/>
                          <a:cs typeface="Times New Roman"/>
                        </a:rPr>
                        <a:t>Measure Fall Rates</a:t>
                      </a: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81891">
                <a:tc gridSpan="2">
                  <a:txBody>
                    <a:bodyPr/>
                    <a:lstStyle/>
                    <a:p>
                      <a:pPr marL="0" marR="0" algn="ctr">
                        <a:lnSpc>
                          <a:spcPct val="115000"/>
                        </a:lnSpc>
                        <a:spcBef>
                          <a:spcPts val="0"/>
                        </a:spcBef>
                        <a:spcAft>
                          <a:spcPts val="0"/>
                        </a:spcAft>
                      </a:pPr>
                      <a:r>
                        <a:rPr lang="en-US" sz="1400" dirty="0">
                          <a:latin typeface="Calibri"/>
                          <a:ea typeface="Calibri"/>
                          <a:cs typeface="Times New Roman"/>
                        </a:rPr>
                        <a:t>Key indicator</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marL="0" marR="0" algn="ctr">
                        <a:lnSpc>
                          <a:spcPct val="115000"/>
                        </a:lnSpc>
                        <a:spcBef>
                          <a:spcPts val="0"/>
                        </a:spcBef>
                        <a:spcAft>
                          <a:spcPts val="0"/>
                        </a:spcAft>
                      </a:pP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dirty="0">
                          <a:latin typeface="Calibri"/>
                          <a:ea typeface="Calibri"/>
                          <a:cs typeface="Times New Roman"/>
                        </a:rPr>
                        <a:t>Who is responsible?</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dirty="0">
                          <a:latin typeface="Calibri"/>
                          <a:ea typeface="Calibri"/>
                          <a:cs typeface="Times New Roman"/>
                        </a:rPr>
                        <a:t>Completion date for plan</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363783">
                <a:tc gridSpan="2">
                  <a:txBody>
                    <a:bodyPr/>
                    <a:lstStyle/>
                    <a:p>
                      <a:pPr marL="0" marR="0">
                        <a:lnSpc>
                          <a:spcPct val="115000"/>
                        </a:lnSpc>
                        <a:spcBef>
                          <a:spcPts val="0"/>
                        </a:spcBef>
                        <a:spcAft>
                          <a:spcPts val="0"/>
                        </a:spcAft>
                      </a:pPr>
                      <a:r>
                        <a:rPr lang="en-US" sz="1400" dirty="0">
                          <a:latin typeface="Calibri"/>
                          <a:ea typeface="Calibri"/>
                          <a:cs typeface="Times New Roman"/>
                        </a:rPr>
                        <a:t>Fall rates (e.g., falls per 1,000 occupied bed days) are calculated.</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63783">
                <a:tc gridSpan="2">
                  <a:txBody>
                    <a:bodyPr/>
                    <a:lstStyle/>
                    <a:p>
                      <a:pPr marL="0" marR="0">
                        <a:lnSpc>
                          <a:spcPct val="115000"/>
                        </a:lnSpc>
                        <a:spcBef>
                          <a:spcPts val="0"/>
                        </a:spcBef>
                        <a:spcAft>
                          <a:spcPts val="0"/>
                        </a:spcAft>
                      </a:pPr>
                      <a:r>
                        <a:rPr lang="en-US" sz="1400" dirty="0">
                          <a:latin typeface="Calibri"/>
                          <a:ea typeface="Calibri"/>
                          <a:cs typeface="Times New Roman"/>
                        </a:rPr>
                        <a:t>Fall rates are monitored at least quarterly, and preferably monthly.</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63783">
                <a:tc gridSpan="2">
                  <a:txBody>
                    <a:bodyPr/>
                    <a:lstStyle/>
                    <a:p>
                      <a:pPr marL="0" marR="0">
                        <a:lnSpc>
                          <a:spcPct val="115000"/>
                        </a:lnSpc>
                        <a:spcBef>
                          <a:spcPts val="0"/>
                        </a:spcBef>
                        <a:spcAft>
                          <a:spcPts val="0"/>
                        </a:spcAft>
                      </a:pPr>
                      <a:r>
                        <a:rPr lang="en-US" sz="1400" dirty="0">
                          <a:latin typeface="Calibri"/>
                          <a:ea typeface="Calibri"/>
                          <a:cs typeface="Times New Roman"/>
                        </a:rPr>
                        <a:t>Information on rates is disseminated to key stakeholders and staff.</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65760">
                <a:tc gridSpan="2">
                  <a:txBody>
                    <a:bodyPr/>
                    <a:lstStyle/>
                    <a:p>
                      <a:pPr marL="0" marR="0">
                        <a:lnSpc>
                          <a:spcPct val="115000"/>
                        </a:lnSpc>
                        <a:spcBef>
                          <a:spcPts val="0"/>
                        </a:spcBef>
                        <a:spcAft>
                          <a:spcPts val="0"/>
                        </a:spcAft>
                      </a:pPr>
                      <a:r>
                        <a:rPr lang="en-US" sz="1400" dirty="0">
                          <a:latin typeface="Calibri"/>
                          <a:ea typeface="Calibri"/>
                          <a:cs typeface="Times New Roman"/>
                        </a:rPr>
                        <a:t>Post-fall</a:t>
                      </a:r>
                      <a:r>
                        <a:rPr lang="en-US" sz="1400" baseline="0" dirty="0">
                          <a:latin typeface="Calibri"/>
                          <a:ea typeface="Calibri"/>
                          <a:cs typeface="Times New Roman"/>
                        </a:rPr>
                        <a:t> huddle is conducted for each fall.</a:t>
                      </a: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81891">
                <a:tc gridSpan="4">
                  <a:txBody>
                    <a:bodyPr/>
                    <a:lstStyle/>
                    <a:p>
                      <a:pPr marL="0" marR="0" algn="ctr">
                        <a:lnSpc>
                          <a:spcPct val="115000"/>
                        </a:lnSpc>
                        <a:spcBef>
                          <a:spcPts val="0"/>
                        </a:spcBef>
                        <a:spcAft>
                          <a:spcPts val="0"/>
                        </a:spcAft>
                      </a:pPr>
                      <a:r>
                        <a:rPr lang="en-US" sz="1400" b="1" dirty="0">
                          <a:latin typeface="Calibri"/>
                          <a:ea typeface="Calibri"/>
                          <a:cs typeface="Times New Roman"/>
                        </a:rPr>
                        <a:t>Measure Fall Prevention Practices</a:t>
                      </a: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r h="181891">
                <a:tc>
                  <a:txBody>
                    <a:bodyPr/>
                    <a:lstStyle/>
                    <a:p>
                      <a:pPr marL="0" marR="0" algn="ctr">
                        <a:lnSpc>
                          <a:spcPct val="115000"/>
                        </a:lnSpc>
                        <a:spcBef>
                          <a:spcPts val="0"/>
                        </a:spcBef>
                        <a:spcAft>
                          <a:spcPts val="0"/>
                        </a:spcAft>
                      </a:pPr>
                      <a:r>
                        <a:rPr lang="en-US" sz="1400" dirty="0">
                          <a:latin typeface="Calibri"/>
                          <a:ea typeface="Calibri"/>
                          <a:cs typeface="Times New Roman"/>
                        </a:rPr>
                        <a:t>Key indicator</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marL="0" marR="0" algn="ctr">
                        <a:lnSpc>
                          <a:spcPct val="115000"/>
                        </a:lnSpc>
                        <a:spcBef>
                          <a:spcPts val="0"/>
                        </a:spcBef>
                        <a:spcAft>
                          <a:spcPts val="0"/>
                        </a:spcAft>
                      </a:pPr>
                      <a:r>
                        <a:rPr lang="en-US" sz="1400" dirty="0">
                          <a:latin typeface="Calibri"/>
                          <a:ea typeface="Calibri"/>
                          <a:cs typeface="Times New Roman"/>
                        </a:rPr>
                        <a:t>Who is responsible?</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marL="0" marR="0" algn="ctr">
                        <a:lnSpc>
                          <a:spcPct val="115000"/>
                        </a:lnSpc>
                        <a:spcBef>
                          <a:spcPts val="0"/>
                        </a:spcBef>
                        <a:spcAft>
                          <a:spcPts val="0"/>
                        </a:spcAft>
                      </a:pPr>
                      <a:r>
                        <a:rPr lang="en-US" sz="1400" dirty="0">
                          <a:latin typeface="Calibri"/>
                          <a:ea typeface="Calibri"/>
                          <a:cs typeface="Times New Roman"/>
                        </a:rPr>
                        <a:t>Completion date for plan</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7"/>
                  </a:ext>
                </a:extLst>
              </a:tr>
              <a:tr h="363783">
                <a:tc>
                  <a:txBody>
                    <a:bodyPr/>
                    <a:lstStyle/>
                    <a:p>
                      <a:pPr marL="0" marR="0">
                        <a:lnSpc>
                          <a:spcPct val="115000"/>
                        </a:lnSpc>
                        <a:spcBef>
                          <a:spcPts val="0"/>
                        </a:spcBef>
                        <a:spcAft>
                          <a:spcPts val="0"/>
                        </a:spcAft>
                      </a:pPr>
                      <a:r>
                        <a:rPr lang="en-US" sz="1400" dirty="0">
                          <a:latin typeface="Calibri"/>
                          <a:ea typeface="Calibri"/>
                          <a:cs typeface="Times New Roman"/>
                        </a:rPr>
                        <a:t>Fall risk factor assessment is accurately performed within 24 hours of admission.</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545674">
                <a:tc>
                  <a:txBody>
                    <a:bodyPr/>
                    <a:lstStyle/>
                    <a:p>
                      <a:pPr marL="0" marR="0">
                        <a:lnSpc>
                          <a:spcPct val="115000"/>
                        </a:lnSpc>
                        <a:spcBef>
                          <a:spcPts val="0"/>
                        </a:spcBef>
                        <a:spcAft>
                          <a:spcPts val="0"/>
                        </a:spcAft>
                      </a:pPr>
                      <a:r>
                        <a:rPr lang="en-US" sz="1400" dirty="0">
                          <a:latin typeface="Calibri"/>
                          <a:ea typeface="Calibri"/>
                          <a:cs typeface="Times New Roman"/>
                        </a:rPr>
                        <a:t>A</a:t>
                      </a:r>
                      <a:r>
                        <a:rPr lang="en-US" sz="1400" baseline="0" dirty="0">
                          <a:latin typeface="Calibri"/>
                          <a:ea typeface="Calibri"/>
                          <a:cs typeface="Times New Roman"/>
                        </a:rPr>
                        <a:t> c</a:t>
                      </a:r>
                      <a:r>
                        <a:rPr lang="en-US" sz="1400" dirty="0">
                          <a:latin typeface="Calibri"/>
                          <a:ea typeface="Calibri"/>
                          <a:cs typeface="Times New Roman"/>
                        </a:rPr>
                        <a:t>are plan addressing every deficit on the fall risk factor assessment has been developed and is being implemented.</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63783">
                <a:tc>
                  <a:txBody>
                    <a:bodyPr/>
                    <a:lstStyle/>
                    <a:p>
                      <a:pPr marL="0" marR="0">
                        <a:lnSpc>
                          <a:spcPct val="115000"/>
                        </a:lnSpc>
                        <a:spcBef>
                          <a:spcPts val="0"/>
                        </a:spcBef>
                        <a:spcAft>
                          <a:spcPts val="0"/>
                        </a:spcAft>
                      </a:pPr>
                      <a:r>
                        <a:rPr lang="en-US" sz="1400" dirty="0">
                          <a:latin typeface="Calibri"/>
                          <a:ea typeface="Calibri"/>
                          <a:cs typeface="Times New Roman"/>
                        </a:rPr>
                        <a:t>Staff know the definitions of a fall and injurious fall.</a:t>
                      </a: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50839" marR="50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192087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50240"/>
            <a:ext cx="8229600" cy="914400"/>
          </a:xfrm>
        </p:spPr>
        <p:txBody>
          <a:bodyPr/>
          <a:lstStyle/>
          <a:p>
            <a:r>
              <a:rPr lang="en-US" dirty="0">
                <a:latin typeface="Arial" charset="0"/>
                <a:cs typeface="Arial" charset="0"/>
              </a:rPr>
              <a:t>Action Plan</a:t>
            </a:r>
          </a:p>
        </p:txBody>
      </p:sp>
      <p:sp>
        <p:nvSpPr>
          <p:cNvPr id="44035" name="Content Placeholder 2"/>
          <p:cNvSpPr>
            <a:spLocks noGrp="1"/>
          </p:cNvSpPr>
          <p:nvPr>
            <p:ph idx="1"/>
          </p:nvPr>
        </p:nvSpPr>
        <p:spPr>
          <a:xfrm>
            <a:off x="381000" y="1066800"/>
            <a:ext cx="8229600" cy="5135563"/>
          </a:xfrm>
        </p:spPr>
        <p:txBody>
          <a:bodyPr/>
          <a:lstStyle/>
          <a:p>
            <a:pPr marL="284163" lvl="1" indent="-284163">
              <a:buFont typeface="Arial" charset="0"/>
              <a:buChar char="•"/>
            </a:pPr>
            <a:r>
              <a:rPr lang="en-US" sz="3200" dirty="0"/>
              <a:t>Action steps for Key Intervention 5.</a:t>
            </a:r>
          </a:p>
        </p:txBody>
      </p:sp>
      <p:pic>
        <p:nvPicPr>
          <p:cNvPr id="44039" name="Picture 1" descr="Magnifying glass in front of open book"/>
          <p:cNvPicPr>
            <a:picLocks noChangeAspect="1" noChangeArrowheads="1"/>
          </p:cNvPicPr>
          <p:nvPr/>
        </p:nvPicPr>
        <p:blipFill>
          <a:blip r:embed="rId2" cstate="print"/>
          <a:srcRect/>
          <a:stretch>
            <a:fillRect/>
          </a:stretch>
        </p:blipFill>
        <p:spPr bwMode="auto">
          <a:xfrm>
            <a:off x="416668" y="4343400"/>
            <a:ext cx="587375" cy="495300"/>
          </a:xfrm>
          <a:prstGeom prst="rect">
            <a:avLst/>
          </a:prstGeom>
          <a:noFill/>
          <a:ln w="9525">
            <a:noFill/>
            <a:miter lim="800000"/>
            <a:headEnd/>
            <a:tailEnd/>
          </a:ln>
        </p:spPr>
      </p:pic>
      <p:sp>
        <p:nvSpPr>
          <p:cNvPr id="9" name="TextBox 8"/>
          <p:cNvSpPr txBox="1"/>
          <p:nvPr/>
        </p:nvSpPr>
        <p:spPr>
          <a:xfrm>
            <a:off x="1102468" y="4343400"/>
            <a:ext cx="1473200" cy="646331"/>
          </a:xfrm>
          <a:prstGeom prst="rect">
            <a:avLst/>
          </a:prstGeom>
          <a:solidFill>
            <a:schemeClr val="accent1">
              <a:lumMod val="40000"/>
              <a:lumOff val="60000"/>
            </a:schemeClr>
          </a:solidFill>
        </p:spPr>
        <p:txBody>
          <a:bodyPr>
            <a:spAutoFit/>
          </a:bodyPr>
          <a:lstStyle/>
          <a:p>
            <a:pPr>
              <a:defRPr/>
            </a:pPr>
            <a:r>
              <a:rPr lang="en-US" dirty="0"/>
              <a:t>Refer to your </a:t>
            </a:r>
            <a:br>
              <a:rPr lang="en-US" dirty="0"/>
            </a:br>
            <a:r>
              <a:rPr lang="en-US" dirty="0"/>
              <a:t>Action Plan.</a:t>
            </a:r>
          </a:p>
        </p:txBody>
      </p:sp>
      <p:pic>
        <p:nvPicPr>
          <p:cNvPr id="2" name="Picture 1" descr="Fall Prevention Action Plan">
            <a:extLst>
              <a:ext uri="{FF2B5EF4-FFF2-40B4-BE49-F238E27FC236}">
                <a16:creationId xmlns="" xmlns:a16="http://schemas.microsoft.com/office/drawing/2014/main" id="{8C67698F-0312-496D-BB84-F6BFE03BADD1}"/>
              </a:ext>
            </a:extLst>
          </p:cNvPr>
          <p:cNvPicPr>
            <a:picLocks noChangeAspect="1"/>
          </p:cNvPicPr>
          <p:nvPr/>
        </p:nvPicPr>
        <p:blipFill>
          <a:blip r:embed="rId3"/>
          <a:stretch>
            <a:fillRect/>
          </a:stretch>
        </p:blipFill>
        <p:spPr>
          <a:xfrm>
            <a:off x="2841625" y="1828800"/>
            <a:ext cx="6111676" cy="4005262"/>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7" name="Oval 6" descr="Circle around Key Intervention 5"/>
          <p:cNvSpPr/>
          <p:nvPr/>
        </p:nvSpPr>
        <p:spPr>
          <a:xfrm>
            <a:off x="2674093" y="4723031"/>
            <a:ext cx="20574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92"/>
            <a:ext cx="8229600" cy="914400"/>
          </a:xfrm>
        </p:spPr>
        <p:txBody>
          <a:bodyPr/>
          <a:lstStyle/>
          <a:p>
            <a:r>
              <a:rPr lang="en-US" dirty="0"/>
              <a:t>Summary</a:t>
            </a:r>
          </a:p>
        </p:txBody>
      </p:sp>
      <p:sp>
        <p:nvSpPr>
          <p:cNvPr id="3" name="Content Placeholder 2"/>
          <p:cNvSpPr>
            <a:spLocks noGrp="1"/>
          </p:cNvSpPr>
          <p:nvPr>
            <p:ph idx="1"/>
          </p:nvPr>
        </p:nvSpPr>
        <p:spPr/>
        <p:txBody>
          <a:bodyPr/>
          <a:lstStyle/>
          <a:p>
            <a:r>
              <a:rPr lang="en-US" b="1" dirty="0"/>
              <a:t>In this module, we discussed the following:</a:t>
            </a:r>
            <a:endParaRPr lang="en-US" dirty="0"/>
          </a:p>
          <a:p>
            <a:pPr lvl="1"/>
            <a:r>
              <a:rPr lang="en-US" dirty="0"/>
              <a:t>This hospital’s definition of a fall</a:t>
            </a:r>
          </a:p>
          <a:p>
            <a:pPr lvl="1"/>
            <a:r>
              <a:rPr lang="en-US" dirty="0"/>
              <a:t>How to measure fall and fall-related injury rates</a:t>
            </a:r>
          </a:p>
          <a:p>
            <a:pPr lvl="1"/>
            <a:r>
              <a:rPr lang="en-US" dirty="0"/>
              <a:t>How to measure fall prevention practices</a:t>
            </a:r>
          </a:p>
          <a:p>
            <a:pPr lvl="1"/>
            <a:r>
              <a:rPr lang="en-US" dirty="0"/>
              <a:t>How to communicate the trends in fall and fall-related injury rates to key </a:t>
            </a:r>
            <a:r>
              <a:rPr lang="en-US" dirty="0" smtClean="0"/>
              <a:t>stakeholders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Next Steps</a:t>
            </a:r>
          </a:p>
        </p:txBody>
      </p:sp>
      <p:sp>
        <p:nvSpPr>
          <p:cNvPr id="7" name="Content Placeholder 6"/>
          <p:cNvSpPr>
            <a:spLocks noGrp="1"/>
          </p:cNvSpPr>
          <p:nvPr>
            <p:ph idx="1"/>
          </p:nvPr>
        </p:nvSpPr>
        <p:spPr/>
        <p:txBody>
          <a:bodyPr/>
          <a:lstStyle/>
          <a:p>
            <a:r>
              <a:rPr lang="en-US" dirty="0"/>
              <a:t>Over the next several weeks, we will meet weekly to refine your Action Plan for the Fall Prevention Program. </a:t>
            </a:r>
          </a:p>
          <a:p>
            <a:r>
              <a:rPr lang="en-US" dirty="0"/>
              <a:t>Thank you for being a part of this Team to make this hospital safer for patients</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62"/>
            <a:ext cx="8229600" cy="914400"/>
          </a:xfrm>
        </p:spPr>
        <p:txBody>
          <a:bodyPr>
            <a:normAutofit fontScale="90000"/>
          </a:bodyPr>
          <a:lstStyle/>
          <a:p>
            <a:r>
              <a:rPr lang="en-US" dirty="0" smtClean="0"/>
              <a:t>2012 NDNQI Definition of a Fall</a:t>
            </a:r>
            <a:endParaRPr lang="en-US" dirty="0"/>
          </a:p>
        </p:txBody>
      </p:sp>
      <p:sp>
        <p:nvSpPr>
          <p:cNvPr id="3" name="Content Placeholder 2"/>
          <p:cNvSpPr>
            <a:spLocks noGrp="1"/>
          </p:cNvSpPr>
          <p:nvPr>
            <p:ph idx="1"/>
          </p:nvPr>
        </p:nvSpPr>
        <p:spPr>
          <a:xfrm>
            <a:off x="457200" y="1295400"/>
            <a:ext cx="8229600" cy="4953000"/>
          </a:xfrm>
        </p:spPr>
        <p:txBody>
          <a:bodyPr>
            <a:normAutofit/>
          </a:bodyPr>
          <a:lstStyle/>
          <a:p>
            <a:pPr marL="0" indent="0">
              <a:buNone/>
            </a:pPr>
            <a:r>
              <a:rPr lang="en-US" dirty="0" smtClean="0"/>
              <a:t>A patient fall is an unplanned descent to the floor with or without injury to the patient.  Include falls that result when a patient lands on a surface where you wouldn’t expect to find a patient. </a:t>
            </a:r>
          </a:p>
          <a:p>
            <a:pPr marL="0" indent="0">
              <a:buNone/>
            </a:pPr>
            <a:endParaRPr lang="en-US" sz="1800" dirty="0" smtClean="0"/>
          </a:p>
          <a:p>
            <a:pPr marL="0" indent="0">
              <a:buNone/>
            </a:pPr>
            <a:r>
              <a:rPr lang="en-US" sz="1800" dirty="0" smtClean="0"/>
              <a:t>NDNQI–National Database of Nursing Quality Indicators</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3"/>
            <a:ext cx="8229600" cy="914400"/>
          </a:xfrm>
        </p:spPr>
        <p:txBody>
          <a:bodyPr>
            <a:normAutofit/>
          </a:bodyPr>
          <a:lstStyle/>
          <a:p>
            <a:r>
              <a:rPr lang="en-US" dirty="0"/>
              <a:t>NDNQI Definition</a:t>
            </a:r>
          </a:p>
        </p:txBody>
      </p:sp>
      <p:sp>
        <p:nvSpPr>
          <p:cNvPr id="3" name="Content Placeholder 2"/>
          <p:cNvSpPr>
            <a:spLocks noGrp="1"/>
          </p:cNvSpPr>
          <p:nvPr>
            <p:ph idx="1"/>
          </p:nvPr>
        </p:nvSpPr>
        <p:spPr/>
        <p:txBody>
          <a:bodyPr>
            <a:normAutofit/>
          </a:bodyPr>
          <a:lstStyle/>
          <a:p>
            <a:r>
              <a:rPr lang="en-US" dirty="0"/>
              <a:t>All unassisted and assisted falls are to be included whether they result from physiological reasons (fainting) or environmental reasons (slippery floor). </a:t>
            </a:r>
          </a:p>
        </p:txBody>
      </p:sp>
      <p:pic>
        <p:nvPicPr>
          <p:cNvPr id="6146" name="Picture 2" descr="Staff member using mop and bucke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62400" y="3809998"/>
            <a:ext cx="3919537" cy="26130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 descr="Magnifying glass in front of open book"/>
          <p:cNvPicPr>
            <a:picLocks noChangeAspect="1" noChangeArrowheads="1"/>
          </p:cNvPicPr>
          <p:nvPr/>
        </p:nvPicPr>
        <p:blipFill>
          <a:blip r:embed="rId3" cstate="print"/>
          <a:srcRect/>
          <a:stretch>
            <a:fillRect/>
          </a:stretch>
        </p:blipFill>
        <p:spPr bwMode="auto">
          <a:xfrm>
            <a:off x="914400" y="3886200"/>
            <a:ext cx="587375" cy="495300"/>
          </a:xfrm>
          <a:prstGeom prst="rect">
            <a:avLst/>
          </a:prstGeom>
          <a:noFill/>
          <a:ln w="9525">
            <a:noFill/>
            <a:miter lim="800000"/>
            <a:headEnd/>
            <a:tailEnd/>
          </a:ln>
        </p:spPr>
      </p:pic>
      <p:sp>
        <p:nvSpPr>
          <p:cNvPr id="7" name="TextBox 6"/>
          <p:cNvSpPr txBox="1"/>
          <p:nvPr/>
        </p:nvSpPr>
        <p:spPr>
          <a:xfrm>
            <a:off x="1676400" y="3886199"/>
            <a:ext cx="1219200" cy="461665"/>
          </a:xfrm>
          <a:prstGeom prst="rect">
            <a:avLst/>
          </a:prstGeom>
          <a:solidFill>
            <a:schemeClr val="accent1">
              <a:lumMod val="20000"/>
              <a:lumOff val="80000"/>
            </a:schemeClr>
          </a:solidFill>
          <a:ln>
            <a:solidFill>
              <a:schemeClr val="accent1"/>
            </a:solidFill>
          </a:ln>
        </p:spPr>
        <p:txBody>
          <a:bodyPr wrap="square" rtlCol="0">
            <a:spAutoFit/>
          </a:bodyPr>
          <a:lstStyle/>
          <a:p>
            <a:r>
              <a:rPr lang="en-US" sz="2400" dirty="0"/>
              <a:t>Page 70</a:t>
            </a:r>
          </a:p>
        </p:txBody>
      </p:sp>
    </p:spTree>
    <p:extLst>
      <p:ext uri="{BB962C8B-B14F-4D97-AF65-F5344CB8AC3E}">
        <p14:creationId xmlns:p14="http://schemas.microsoft.com/office/powerpoint/2010/main" val="3056120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62"/>
            <a:ext cx="8229600" cy="914400"/>
          </a:xfrm>
        </p:spPr>
        <p:txBody>
          <a:bodyPr/>
          <a:lstStyle/>
          <a:p>
            <a:r>
              <a:rPr lang="en-US" dirty="0"/>
              <a:t>Practice Insight</a:t>
            </a:r>
          </a:p>
        </p:txBody>
      </p:sp>
      <p:pic>
        <p:nvPicPr>
          <p:cNvPr id="10" name="Picture 9" descr="Binocul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2638"/>
            <a:ext cx="800873" cy="689123"/>
          </a:xfrm>
          <a:prstGeom prst="rect">
            <a:avLst/>
          </a:prstGeom>
        </p:spPr>
      </p:pic>
      <p:sp>
        <p:nvSpPr>
          <p:cNvPr id="3" name="Content Placeholder 2"/>
          <p:cNvSpPr>
            <a:spLocks noGrp="1"/>
          </p:cNvSpPr>
          <p:nvPr>
            <p:ph idx="1"/>
          </p:nvPr>
        </p:nvSpPr>
        <p:spPr>
          <a:xfrm>
            <a:off x="457200" y="1752600"/>
            <a:ext cx="8229600" cy="4373563"/>
          </a:xfrm>
        </p:spPr>
        <p:txBody>
          <a:bodyPr/>
          <a:lstStyle/>
          <a:p>
            <a:pPr marL="0" indent="0" algn="ctr">
              <a:buNone/>
            </a:pPr>
            <a:r>
              <a:rPr lang="en-US" dirty="0" smtClean="0"/>
              <a:t>Assisted </a:t>
            </a:r>
            <a:r>
              <a:rPr lang="en-US" dirty="0"/>
              <a:t>Falls</a:t>
            </a:r>
          </a:p>
        </p:txBody>
      </p:sp>
    </p:spTree>
    <p:extLst>
      <p:ext uri="{BB962C8B-B14F-4D97-AF65-F5344CB8AC3E}">
        <p14:creationId xmlns:p14="http://schemas.microsoft.com/office/powerpoint/2010/main" val="164257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662"/>
            <a:ext cx="8534400" cy="914400"/>
          </a:xfrm>
        </p:spPr>
        <p:txBody>
          <a:bodyPr>
            <a:noAutofit/>
          </a:bodyPr>
          <a:lstStyle/>
          <a:p>
            <a:r>
              <a:rPr lang="en-US" sz="3600" dirty="0"/>
              <a:t>How Will This Hospital Define a Fall?</a:t>
            </a:r>
          </a:p>
        </p:txBody>
      </p:sp>
      <p:sp>
        <p:nvSpPr>
          <p:cNvPr id="3" name="Content Placeholder 2"/>
          <p:cNvSpPr>
            <a:spLocks noGrp="1"/>
          </p:cNvSpPr>
          <p:nvPr>
            <p:ph idx="1"/>
          </p:nvPr>
        </p:nvSpPr>
        <p:spPr/>
        <p:txBody>
          <a:bodyPr>
            <a:normAutofit/>
          </a:bodyPr>
          <a:lstStyle/>
          <a:p>
            <a:r>
              <a:rPr lang="en-US" dirty="0"/>
              <a:t>Develop a uniform definition and share it throughout the hospital.</a:t>
            </a:r>
          </a:p>
          <a:p>
            <a:r>
              <a:rPr lang="en-US" dirty="0"/>
              <a:t>Make sure it is coupled with a culture of trust to encourage reporting fall incidents. </a:t>
            </a:r>
          </a:p>
          <a:p>
            <a:r>
              <a:rPr lang="en-US" dirty="0"/>
              <a:t>Will you use NDNQI’s definition to measure and monitor falls? </a:t>
            </a:r>
          </a:p>
        </p:txBody>
      </p:sp>
    </p:spTree>
    <p:extLst>
      <p:ext uri="{BB962C8B-B14F-4D97-AF65-F5344CB8AC3E}">
        <p14:creationId xmlns:p14="http://schemas.microsoft.com/office/powerpoint/2010/main" val="255169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62"/>
            <a:ext cx="8229600" cy="914400"/>
          </a:xfrm>
        </p:spPr>
        <p:txBody>
          <a:bodyPr/>
          <a:lstStyle/>
          <a:p>
            <a:r>
              <a:rPr lang="en-US" dirty="0"/>
              <a:t>NDNQI Repeat Fall Definition</a:t>
            </a:r>
          </a:p>
        </p:txBody>
      </p:sp>
      <p:sp>
        <p:nvSpPr>
          <p:cNvPr id="3" name="Content Placeholder 2"/>
          <p:cNvSpPr>
            <a:spLocks noGrp="1"/>
          </p:cNvSpPr>
          <p:nvPr>
            <p:ph idx="1"/>
          </p:nvPr>
        </p:nvSpPr>
        <p:spPr>
          <a:xfrm>
            <a:off x="457200" y="1390262"/>
            <a:ext cx="5715000" cy="4754563"/>
          </a:xfrm>
        </p:spPr>
        <p:txBody>
          <a:bodyPr/>
          <a:lstStyle/>
          <a:p>
            <a:r>
              <a:rPr lang="en-US" dirty="0"/>
              <a:t>A repeat fall is more than one fall in a given month by the same patient after admission to the unit.</a:t>
            </a:r>
          </a:p>
          <a:p>
            <a:r>
              <a:rPr lang="en-US" dirty="0"/>
              <a:t>Do you agree to use this </a:t>
            </a:r>
            <a:br>
              <a:rPr lang="en-US" dirty="0"/>
            </a:br>
            <a:r>
              <a:rPr lang="en-US" dirty="0"/>
              <a:t>definition?</a:t>
            </a:r>
          </a:p>
        </p:txBody>
      </p:sp>
      <p:pic>
        <p:nvPicPr>
          <p:cNvPr id="1026" name="Picture 2" descr="Person writing on flip char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00800" y="1771262"/>
            <a:ext cx="2085072" cy="2525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PatientSafety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ientSafety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9247</TotalTime>
  <Words>1741</Words>
  <Application>Microsoft Office PowerPoint</Application>
  <PresentationFormat>On-screen Show (4:3)</PresentationFormat>
  <Paragraphs>220</Paragraphs>
  <Slides>48</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PatientSafetyPage1</vt:lpstr>
      <vt:lpstr>PatientSafetyPage2+</vt:lpstr>
      <vt:lpstr>Worksheet</vt:lpstr>
      <vt:lpstr>How To Measure Fall Rates  and Fall Prevention Practices</vt:lpstr>
      <vt:lpstr>Basic Quality Improvement Principle</vt:lpstr>
      <vt:lpstr>Basic Quality Improvement Principles</vt:lpstr>
      <vt:lpstr>Module 5 Goals</vt:lpstr>
      <vt:lpstr>2012 NDNQI Definition of a Fall</vt:lpstr>
      <vt:lpstr>NDNQI Definition</vt:lpstr>
      <vt:lpstr>Practice Insight</vt:lpstr>
      <vt:lpstr>How Will This Hospital Define a Fall?</vt:lpstr>
      <vt:lpstr>NDNQI Repeat Fall Definition</vt:lpstr>
      <vt:lpstr>NDNQI Definitions of Fall Injury</vt:lpstr>
      <vt:lpstr>NDNQI Definitions of Fall Injury</vt:lpstr>
      <vt:lpstr>NDNQI Definitions of Fall Injury</vt:lpstr>
      <vt:lpstr>NDNQI Definitions of Fall Injury</vt:lpstr>
      <vt:lpstr>Agreed-Upon Definitions</vt:lpstr>
      <vt:lpstr>Measuring fall rates</vt:lpstr>
      <vt:lpstr>Measurement Recommendations</vt:lpstr>
      <vt:lpstr>Needed for Fall Rate Calculation</vt:lpstr>
      <vt:lpstr>Incident Report Information</vt:lpstr>
      <vt:lpstr>Needed for Fall Rate Calculation</vt:lpstr>
      <vt:lpstr>How To Calculate Fall Rate</vt:lpstr>
      <vt:lpstr>Fall Rate Calculation Example</vt:lpstr>
      <vt:lpstr>Calculate Fall Rate </vt:lpstr>
      <vt:lpstr>Calculation of Fall Rates</vt:lpstr>
      <vt:lpstr>Use of Data </vt:lpstr>
      <vt:lpstr> Fall Rate Data</vt:lpstr>
      <vt:lpstr>Use of Data </vt:lpstr>
      <vt:lpstr>Examining Data</vt:lpstr>
      <vt:lpstr>Benchmarks for Comparison?</vt:lpstr>
      <vt:lpstr>Practice Insight</vt:lpstr>
      <vt:lpstr>Displaying Data/Storytelling</vt:lpstr>
      <vt:lpstr>Run Charts</vt:lpstr>
      <vt:lpstr>Control Charts</vt:lpstr>
      <vt:lpstr>Falls per 1,000 Patient Days</vt:lpstr>
      <vt:lpstr>Calculate Fall Rate by Type of Fall</vt:lpstr>
      <vt:lpstr>Annotated Run Chart</vt:lpstr>
      <vt:lpstr>Painting the Picture With Data</vt:lpstr>
      <vt:lpstr>Measuring Fall prevention practices</vt:lpstr>
      <vt:lpstr>Measuring Fall Prevention Practices</vt:lpstr>
      <vt:lpstr>What Practices Should Be Measured?</vt:lpstr>
      <vt:lpstr>Performance Review of Fall Risk Factor Assessment Within 24 Hours</vt:lpstr>
      <vt:lpstr>Care Planning Assessment</vt:lpstr>
      <vt:lpstr>Assessment of Care Plan Performance</vt:lpstr>
      <vt:lpstr>Care Process Assessment</vt:lpstr>
      <vt:lpstr>Assessing Fall Prevention Care Processes  </vt:lpstr>
      <vt:lpstr>Measurement Action Plan</vt:lpstr>
      <vt:lpstr>Action Plan</vt:lpstr>
      <vt:lpstr>Summary</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Measure Fall Rates and Fall Prevention Practices</dc:title>
  <dc:subject>How To Measure Fall Rates and Fall Prevention Practices</dc:subject>
  <dc:creator>HHS, AHRQ</dc:creator>
  <cp:keywords>Fall, Prevention; Fall, Rates; Prevention, Practices;</cp:keywords>
  <cp:lastModifiedBy>Windows User</cp:lastModifiedBy>
  <cp:revision>269</cp:revision>
  <cp:lastPrinted>2017-04-20T00:26:32Z</cp:lastPrinted>
  <dcterms:created xsi:type="dcterms:W3CDTF">2014-06-17T23:27:54Z</dcterms:created>
  <dcterms:modified xsi:type="dcterms:W3CDTF">2017-09-20T16:21:40Z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