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48"/>
  </p:notesMasterIdLst>
  <p:handoutMasterIdLst>
    <p:handoutMasterId r:id="rId49"/>
  </p:handoutMasterIdLst>
  <p:sldIdLst>
    <p:sldId id="505" r:id="rId5"/>
    <p:sldId id="580" r:id="rId6"/>
    <p:sldId id="547" r:id="rId7"/>
    <p:sldId id="586" r:id="rId8"/>
    <p:sldId id="549" r:id="rId9"/>
    <p:sldId id="582" r:id="rId10"/>
    <p:sldId id="588" r:id="rId11"/>
    <p:sldId id="584" r:id="rId12"/>
    <p:sldId id="552" r:id="rId13"/>
    <p:sldId id="553" r:id="rId14"/>
    <p:sldId id="589" r:id="rId15"/>
    <p:sldId id="555" r:id="rId16"/>
    <p:sldId id="556" r:id="rId17"/>
    <p:sldId id="557" r:id="rId18"/>
    <p:sldId id="558" r:id="rId19"/>
    <p:sldId id="590" r:id="rId20"/>
    <p:sldId id="585" r:id="rId21"/>
    <p:sldId id="591" r:id="rId22"/>
    <p:sldId id="561" r:id="rId23"/>
    <p:sldId id="562" r:id="rId24"/>
    <p:sldId id="563" r:id="rId25"/>
    <p:sldId id="564" r:id="rId26"/>
    <p:sldId id="592" r:id="rId27"/>
    <p:sldId id="593" r:id="rId28"/>
    <p:sldId id="566" r:id="rId29"/>
    <p:sldId id="594" r:id="rId30"/>
    <p:sldId id="567" r:id="rId31"/>
    <p:sldId id="569" r:id="rId32"/>
    <p:sldId id="571" r:id="rId33"/>
    <p:sldId id="572" r:id="rId34"/>
    <p:sldId id="595" r:id="rId35"/>
    <p:sldId id="573" r:id="rId36"/>
    <p:sldId id="574" r:id="rId37"/>
    <p:sldId id="575" r:id="rId38"/>
    <p:sldId id="598" r:id="rId39"/>
    <p:sldId id="599" r:id="rId40"/>
    <p:sldId id="597" r:id="rId41"/>
    <p:sldId id="577" r:id="rId42"/>
    <p:sldId id="596" r:id="rId43"/>
    <p:sldId id="576" r:id="rId44"/>
    <p:sldId id="578" r:id="rId45"/>
    <p:sldId id="488" r:id="rId46"/>
    <p:sldId id="600" r:id="rId4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333333"/>
    <a:srgbClr val="3A6E8F"/>
    <a:srgbClr val="7E438F"/>
    <a:srgbClr val="FBB03F"/>
    <a:srgbClr val="4D4D4D"/>
    <a:srgbClr val="0065A4"/>
    <a:srgbClr val="7C2B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341" autoAdjust="0"/>
    <p:restoredTop sz="94660"/>
  </p:normalViewPr>
  <p:slideViewPr>
    <p:cSldViewPr>
      <p:cViewPr varScale="1">
        <p:scale>
          <a:sx n="107" d="100"/>
          <a:sy n="107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7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fld id="{A26FCE93-D0CC-4EE9-B55F-A6E339558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8" tIns="47759" rIns="95518" bIns="47759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spcBef>
                <a:spcPct val="0"/>
              </a:spcBef>
              <a:defRPr sz="1300">
                <a:cs typeface="+mn-cs"/>
              </a:defRPr>
            </a:lvl1pPr>
          </a:lstStyle>
          <a:p>
            <a:pPr>
              <a:defRPr/>
            </a:pPr>
            <a:fld id="{E2CDAF99-BE19-4CBB-9E78-BD14F5328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9A6D0-51B1-4621-838C-B538EE33783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FD93C-0296-4916-A11B-19E85E0627F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5826D1-8F60-447F-B413-4BB35714F8A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FCF0F4-F14F-4220-BF24-B93E983A423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>
            <a:spLocks noChangeArrowheads="1"/>
          </p:cNvSpPr>
          <p:nvPr/>
        </p:nvSpPr>
        <p:spPr bwMode="auto">
          <a:xfrm rot="5400000">
            <a:off x="1143000" y="2438400"/>
            <a:ext cx="587375" cy="587375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28800" y="2514600"/>
            <a:ext cx="5486400" cy="1828800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 algn="l" rtl="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defRPr lang="en-US" sz="4000" b="1" kern="1200" dirty="0">
                <a:solidFill>
                  <a:srgbClr val="323232"/>
                </a:solidFill>
                <a:latin typeface="Palatino Linotype" pitchFamily="18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04800" y="304800"/>
            <a:ext cx="3962400" cy="457200"/>
          </a:xfrm>
        </p:spPr>
        <p:txBody>
          <a:bodyPr/>
          <a:lstStyle>
            <a:lvl1pPr>
              <a:buNone/>
              <a:defRPr lang="en-US" sz="2400" b="1" kern="1200" noProof="0" dirty="0" smtClean="0">
                <a:solidFill>
                  <a:srgbClr val="7E1013"/>
                </a:solidFill>
                <a:latin typeface="Arial Narrow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1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A0C67F62-2A1B-41E9-9D94-3DC6115A9733}" type="slidenum">
              <a:rPr lang="en-US" sz="1800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sz="1800" smtClean="0"/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143000" y="6248400"/>
            <a:ext cx="3429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dirty="0" smtClean="0">
                <a:latin typeface="Futura MdCn BT" pitchFamily="34" charset="0"/>
              </a:rPr>
              <a:t>© 2012 ECRI Institute. </a:t>
            </a:r>
            <a:br>
              <a:rPr lang="en-US" sz="1000" dirty="0" smtClean="0">
                <a:latin typeface="Futura MdCn BT" pitchFamily="34" charset="0"/>
              </a:rPr>
            </a:br>
            <a:r>
              <a:rPr lang="en-US" sz="1000" dirty="0" smtClean="0">
                <a:latin typeface="Futura MdCn BT" pitchFamily="34" charset="0"/>
              </a:rPr>
              <a:t>Educational materials from ECRI Institute, (610) 825-6000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D1C24"/>
              </a:buClr>
              <a:buFont typeface="Wingdings 3" pitchFamily="18" charset="2"/>
              <a:buChar char="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1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D846E1AE-0190-48ED-A856-8AC41D8281A0}" type="slidenum">
              <a:rPr lang="en-US" sz="1800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sz="1800" smtClean="0"/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990600" y="6400800"/>
            <a:ext cx="36576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dirty="0" smtClean="0">
                <a:latin typeface="Futura MdCn BT" pitchFamily="34" charset="0"/>
              </a:rPr>
              <a:t>Educational materials from ECRI Institute, (610) 825-6000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2350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560638"/>
            <a:ext cx="4038600" cy="3230562"/>
          </a:xfrm>
        </p:spPr>
        <p:txBody>
          <a:bodyPr/>
          <a:lstStyle>
            <a:lvl1pPr>
              <a:buClr>
                <a:srgbClr val="ED1C24"/>
              </a:buClr>
              <a:buFont typeface="Wingdings 3" pitchFamily="18" charset="2"/>
              <a:buChar char="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25266" y="2560638"/>
            <a:ext cx="4061534" cy="3230562"/>
          </a:xfrm>
        </p:spPr>
        <p:txBody>
          <a:bodyPr/>
          <a:lstStyle>
            <a:lvl1pPr>
              <a:buClr>
                <a:srgbClr val="ED1C24"/>
              </a:buClr>
              <a:buFont typeface="Wingdings 3" pitchFamily="18" charset="2"/>
              <a:buChar char="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1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15509D7E-DCF0-49F2-B569-985AC9DB2D12}" type="slidenum">
              <a:rPr lang="en-US" sz="1800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sz="1800" smtClean="0"/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1828800" y="6400800"/>
            <a:ext cx="2514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smtClean="0">
                <a:latin typeface="Futura MdCn BT" pitchFamily="34" charset="0"/>
              </a:rPr>
              <a:t>Educational materials from ECRI Institute, (610) 825-6000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1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CBB3DFD5-C779-47BB-BD69-7260A2F8CD07}" type="slidenum">
              <a:rPr lang="en-US" sz="1800" smtClean="0"/>
              <a:pPr>
                <a:spcBef>
                  <a:spcPct val="50000"/>
                </a:spcBef>
                <a:defRPr/>
              </a:pPr>
              <a:t>‹#›</a:t>
            </a:fld>
            <a:endParaRPr lang="en-US" sz="1800" smtClean="0"/>
          </a:p>
        </p:txBody>
      </p:sp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1066800" y="6324600"/>
            <a:ext cx="34290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dirty="0" smtClean="0">
                <a:latin typeface="Futura MdCn BT" pitchFamily="34" charset="0"/>
              </a:rPr>
              <a:t>Educational materials from ECRI Institute, (610) 825-6000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35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60638"/>
            <a:ext cx="8229600" cy="323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06060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06060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06060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06060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06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D1C24"/>
        </a:buClr>
        <a:buFont typeface="Wingdings 3" pitchFamily="18" charset="2"/>
        <a:buChar char="u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 2" pitchFamily="18" charset="2"/>
        <a:buChar char="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Arial" charset="0"/>
        <a:buChar char="―"/>
        <a:defRPr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Falls Prevention </a:t>
            </a:r>
            <a:r>
              <a:rPr dirty="0" smtClean="0"/>
              <a:t>Program</a:t>
            </a:r>
            <a:br>
              <a:rPr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Used with permission</a:t>
            </a:r>
            <a:endParaRPr sz="1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>
              <a:defRPr/>
            </a:pPr>
            <a:r>
              <a:rPr/>
              <a:t>[Insert facility name here.]</a:t>
            </a:r>
          </a:p>
          <a:p>
            <a:pPr eaLnBrk="1" hangingPunct="1">
              <a:defRPr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Falls Rate and Goal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data for facility’s current falls rates by unit, time of day, injury severity, etc., if available] </a:t>
            </a:r>
          </a:p>
          <a:p>
            <a:pPr eaLnBrk="1" hangingPunct="1"/>
            <a:r>
              <a:rPr lang="en-US" i="1" smtClean="0"/>
              <a:t>[Insert facility’s target falls rates]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Do People Fall?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factors combine to create risk for falling.</a:t>
            </a:r>
          </a:p>
          <a:p>
            <a:pPr lvl="1" eaLnBrk="1" hangingPunct="1"/>
            <a:r>
              <a:rPr lang="en-US" smtClean="0"/>
              <a:t>Intrinsic factors are related to the patient’s physical, mental, and cognitive condition.</a:t>
            </a:r>
          </a:p>
          <a:p>
            <a:pPr lvl="1" eaLnBrk="1" hangingPunct="1"/>
            <a:r>
              <a:rPr lang="en-US" smtClean="0"/>
              <a:t>Extrinsic factors are related to the patient’s environment.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Intrinsic Factors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4038600" cy="3230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Age greater than 65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History of falls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Incontinence or urinary frequency or urgency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Lower-extremity weakness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Gait and balance deficits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Use of tranquilizers, sedative-hypnotic drugs, or antihypertensive drugs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Use of four or more prescription drugs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Postural or orthostatic hypotension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Reduced visual acuity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Slow darkness adaptation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Loss of hearing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idx="10"/>
          </p:nvPr>
        </p:nvSpPr>
        <p:spPr>
          <a:xfrm>
            <a:off x="4572000" y="2514600"/>
            <a:ext cx="4060825" cy="3230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Perceptual changes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Neuropathy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Proprioceptive dysfunction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Degenerative disorders of the spine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Functional impairment (e.g., inability to perform basic activities of daily living)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Changes in mental status, including delirium, dementia, or depression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Sundown syndrome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Foot disorders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Poor impulse control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Belief that asking for help is inappropriate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Extrinsic Factors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4038600" cy="3230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Poorly designed bathrooms that do not include handrails or raised toilets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Furniture such as tables, beds, and chairs that are on wheels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Flooring that is highly polished, wet, or covered with loose carpeting or rugs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Ill-fitting or inappropriate shoes; long or loose clothing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Poorly maintained assistive devices (e.g., wheelchairs, support poles, trapezes)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Poor instruction on use of assistive devices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Time of day (increased risk during shift changes)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sz="1800" smtClean="0"/>
          </a:p>
          <a:p>
            <a:pPr eaLnBrk="1" hangingPunct="1"/>
            <a:endParaRPr lang="en-US" sz="1800" smtClean="0"/>
          </a:p>
        </p:txBody>
      </p:sp>
      <p:sp>
        <p:nvSpPr>
          <p:cNvPr id="19460" name="Content Placeholder 4"/>
          <p:cNvSpPr>
            <a:spLocks noGrp="1"/>
          </p:cNvSpPr>
          <p:nvPr>
            <p:ph idx="10"/>
          </p:nvPr>
        </p:nvSpPr>
        <p:spPr>
          <a:xfrm>
            <a:off x="4572000" y="2514600"/>
            <a:ext cx="4060825" cy="3230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Prolonged length of stay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Bed in high position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Toilet in low position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Use of restraints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Full-length bedrails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Monochromatic color schemes or distracting colors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Distracting noises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Poor communication between staff, patient, and family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Poor staff training and education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Attachment to equipment such as heart monitors or intravenous lines</a:t>
            </a:r>
          </a:p>
          <a:p>
            <a:pPr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 of Root Cause Analyses: Factors That Are Causing Falls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facility data describing results of root cause analyses on falls including most frequent intrinsic and extrinsic factors, if available]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We Do to Prevent Falls?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interventions are needed: </a:t>
            </a:r>
          </a:p>
          <a:p>
            <a:pPr lvl="1" eaLnBrk="1" hangingPunct="1"/>
            <a:r>
              <a:rPr lang="en-US" sz="2000" smtClean="0"/>
              <a:t>Thorough patient assessment </a:t>
            </a:r>
          </a:p>
          <a:p>
            <a:pPr lvl="1" eaLnBrk="1" hangingPunct="1"/>
            <a:r>
              <a:rPr lang="en-US" sz="2000" smtClean="0"/>
              <a:t>Thorough environmental assessment</a:t>
            </a:r>
          </a:p>
          <a:p>
            <a:pPr lvl="1" eaLnBrk="1" hangingPunct="1"/>
            <a:r>
              <a:rPr lang="en-US" sz="2000" smtClean="0"/>
              <a:t>Medication review</a:t>
            </a:r>
          </a:p>
          <a:p>
            <a:pPr lvl="1" eaLnBrk="1" hangingPunct="1"/>
            <a:r>
              <a:rPr lang="en-US" sz="2000" smtClean="0"/>
              <a:t>Frequent rounding to assist with patients’ needs, including toileting</a:t>
            </a:r>
          </a:p>
          <a:p>
            <a:pPr lvl="1" eaLnBrk="1" hangingPunct="1"/>
            <a:r>
              <a:rPr lang="en-US" sz="2000" smtClean="0"/>
              <a:t>Reduced use of restraints</a:t>
            </a:r>
          </a:p>
          <a:p>
            <a:pPr lvl="1" eaLnBrk="1" hangingPunct="1"/>
            <a:r>
              <a:rPr lang="en-US" sz="2000" smtClean="0"/>
              <a:t>Proper use of technology to reduce falls risk</a:t>
            </a:r>
          </a:p>
          <a:p>
            <a:pPr lvl="1" eaLnBrk="1" hangingPunct="1"/>
            <a:r>
              <a:rPr lang="en-US" sz="2000" smtClean="0"/>
              <a:t>Effective education of patients and family members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Patient Assessment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Assessment performed: </a:t>
            </a:r>
          </a:p>
          <a:p>
            <a:pPr lvl="1" eaLnBrk="1" hangingPunct="1"/>
            <a:r>
              <a:rPr lang="en-US" smtClean="0"/>
              <a:t>On admission</a:t>
            </a:r>
          </a:p>
          <a:p>
            <a:pPr lvl="1" eaLnBrk="1" hangingPunct="1"/>
            <a:r>
              <a:rPr lang="en-US" smtClean="0"/>
              <a:t>Routinely during a patient’s stay to reassess for falls risk</a:t>
            </a:r>
          </a:p>
          <a:p>
            <a:pPr lvl="1" eaLnBrk="1" hangingPunct="1"/>
            <a:r>
              <a:rPr lang="en-US" smtClean="0"/>
              <a:t>When a patient’s physical condition changes (e.g., after surgery, new medications given)</a:t>
            </a:r>
          </a:p>
          <a:p>
            <a:pPr lvl="1" eaLnBrk="1" hangingPunct="1"/>
            <a:r>
              <a:rPr lang="en-US" smtClean="0"/>
              <a:t>When a fall or near miss occurs</a:t>
            </a:r>
          </a:p>
          <a:p>
            <a:pPr lvl="1" eaLnBrk="1" hangingPunct="1"/>
            <a:r>
              <a:rPr lang="en-US" smtClean="0"/>
              <a:t>When transferred to a new unit</a:t>
            </a:r>
          </a:p>
          <a:p>
            <a:pPr lvl="1" eaLnBrk="1" hangingPunct="1"/>
            <a:r>
              <a:rPr lang="en-US" smtClean="0"/>
              <a:t>As required by state and federal regulation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 Protocols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[Demonstrate facility’s falls assessment tools and protocols]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Environmental Rounds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Patient rooms should be evaluated and modified to meet the patient’s needs.</a:t>
            </a:r>
          </a:p>
          <a:p>
            <a:pPr eaLnBrk="1" hangingPunct="1"/>
            <a:r>
              <a:rPr lang="en-US" i="1" smtClean="0"/>
              <a:t>[Insert section of falls policy outlining staff responsibility to report and address environmental concerns (e.g., wet floors) if applicable]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Environmental Rounds, cont.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Ensure that floor-level night-lights do not create shadows and glare. </a:t>
            </a:r>
          </a:p>
          <a:p>
            <a:pPr eaLnBrk="1" hangingPunct="1"/>
            <a:r>
              <a:rPr lang="en-US" sz="2400" smtClean="0"/>
              <a:t>Keep beds in their lowest position. </a:t>
            </a:r>
          </a:p>
          <a:p>
            <a:pPr eaLnBrk="1" hangingPunct="1"/>
            <a:r>
              <a:rPr lang="en-US" sz="2400" smtClean="0"/>
              <a:t>Avoid using full-length bedrails (patients may attempt to climb over them). </a:t>
            </a:r>
          </a:p>
          <a:p>
            <a:pPr eaLnBrk="1" hangingPunct="1"/>
            <a:r>
              <a:rPr lang="en-US" sz="2400" smtClean="0"/>
              <a:t>Use restraints only when all other interventions have proved to be insufficient.</a:t>
            </a:r>
          </a:p>
          <a:p>
            <a:pPr eaLnBrk="1" hangingPunct="1"/>
            <a:r>
              <a:rPr lang="en-US" sz="2400" smtClean="0"/>
              <a:t>Have patients wear slip-proof socks or appropriate shoes.</a:t>
            </a:r>
          </a:p>
          <a:p>
            <a:pPr eaLnBrk="1" hangingPunct="1"/>
            <a:r>
              <a:rPr lang="en-US" sz="2400" smtClean="0"/>
              <a:t>Ensure that patient clothing (e.g., long gowns) will not cause tripping.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Learning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impact of falls on patients and the organization</a:t>
            </a:r>
          </a:p>
          <a:p>
            <a:r>
              <a:rPr lang="en-US" dirty="0" smtClean="0"/>
              <a:t>Recall federal regulations and accrediting standards for falls prevention</a:t>
            </a:r>
          </a:p>
          <a:p>
            <a:r>
              <a:rPr lang="en-US" dirty="0" smtClean="0"/>
              <a:t>Identify intrinsic and extrinsic factors for falls</a:t>
            </a:r>
          </a:p>
          <a:p>
            <a:r>
              <a:rPr lang="en-US" dirty="0" smtClean="0"/>
              <a:t>Recognize the role of patient assessment in falls prevention efforts</a:t>
            </a:r>
          </a:p>
          <a:p>
            <a:r>
              <a:rPr lang="en-US" dirty="0" smtClean="0"/>
              <a:t>Identify strategies to prevent patient falls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Environmental Rounds, cont.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Maintain a quick response time for cleaning up spills, etc. </a:t>
            </a:r>
          </a:p>
          <a:p>
            <a:pPr eaLnBrk="1" hangingPunct="1"/>
            <a:r>
              <a:rPr lang="en-US" sz="2400" smtClean="0"/>
              <a:t>Cordon off wet floors and construction areas. </a:t>
            </a:r>
          </a:p>
          <a:p>
            <a:pPr eaLnBrk="1" hangingPunct="1"/>
            <a:r>
              <a:rPr lang="en-US" sz="2400" smtClean="0"/>
              <a:t>Use caution signs that are understandable to all visitors. Leave dry areas around wet floors when possible. </a:t>
            </a:r>
          </a:p>
          <a:p>
            <a:pPr eaLnBrk="1" hangingPunct="1"/>
            <a:r>
              <a:rPr lang="en-US" sz="2400" smtClean="0"/>
              <a:t>Appropriately time the mopping or vacuuming of high-volume areas. </a:t>
            </a:r>
          </a:p>
          <a:p>
            <a:pPr eaLnBrk="1" hangingPunct="1"/>
            <a:r>
              <a:rPr lang="en-US" sz="2400" smtClean="0"/>
              <a:t>Ensure that floors do not have glare and are not overwaxed.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Environmental Rounds, cont.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Ensure that showers, tubs, and bathroom floors are slip-proof.</a:t>
            </a:r>
          </a:p>
          <a:p>
            <a:pPr eaLnBrk="1" hangingPunct="1"/>
            <a:r>
              <a:rPr lang="en-US" sz="2400" smtClean="0"/>
              <a:t>Make sure furniture wheels (e.g., tables, chairs) are locked. </a:t>
            </a:r>
          </a:p>
          <a:p>
            <a:pPr eaLnBrk="1" hangingPunct="1"/>
            <a:r>
              <a:rPr lang="en-US" sz="2400" smtClean="0"/>
              <a:t>Perform regular preventive maintenance on mobility aids (e.g., canes, walkers, wheelchairs, lifts). </a:t>
            </a:r>
          </a:p>
          <a:p>
            <a:pPr eaLnBrk="1" hangingPunct="1"/>
            <a:r>
              <a:rPr lang="en-US" sz="2400" smtClean="0"/>
              <a:t>Remove furniture with sharp corners. </a:t>
            </a:r>
          </a:p>
          <a:p>
            <a:pPr eaLnBrk="1" hangingPunct="1"/>
            <a:r>
              <a:rPr lang="en-US" sz="2400" smtClean="0"/>
              <a:t>Ensure that grab bars and wall rails are properly mounted.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Environmental Rounds, cont.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Keep floors uncluttered and remove low objects that could cause a patient to trip. </a:t>
            </a:r>
          </a:p>
          <a:p>
            <a:pPr eaLnBrk="1" hangingPunct="1"/>
            <a:r>
              <a:rPr lang="en-US" sz="2400" smtClean="0"/>
              <a:t>Ensure that carpeting does not have bulges. </a:t>
            </a:r>
          </a:p>
          <a:p>
            <a:pPr eaLnBrk="1" hangingPunct="1"/>
            <a:r>
              <a:rPr lang="en-US" sz="2400" smtClean="0"/>
              <a:t>Ensure that steps and grade changes are clearly identified. </a:t>
            </a:r>
          </a:p>
          <a:p>
            <a:pPr eaLnBrk="1" hangingPunct="1"/>
            <a:r>
              <a:rPr lang="en-US" sz="2400" smtClean="0"/>
              <a:t>Minimize distracting noises.</a:t>
            </a:r>
          </a:p>
          <a:p>
            <a:pPr eaLnBrk="1" hangingPunct="1"/>
            <a:r>
              <a:rPr lang="en-US" sz="2400" smtClean="0"/>
              <a:t>Guard against icy walkways, construction hazards, and uneven surfaces. 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Medication Review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Administration of these and some over-the-counter medications increases the risk of falling:</a:t>
            </a:r>
          </a:p>
          <a:p>
            <a:pPr eaLnBrk="1" hangingPunct="1">
              <a:lnSpc>
                <a:spcPct val="90000"/>
              </a:lnSpc>
            </a:pPr>
            <a:endParaRPr lang="en-US" sz="2400" i="1" smtClean="0"/>
          </a:p>
          <a:p>
            <a:pPr eaLnBrk="1" hangingPunct="1"/>
            <a:endParaRPr lang="en-US" sz="2400" smtClean="0"/>
          </a:p>
        </p:txBody>
      </p:sp>
      <p:sp>
        <p:nvSpPr>
          <p:cNvPr id="29700" name="Content Placeholder 4"/>
          <p:cNvSpPr>
            <a:spLocks noGrp="1"/>
          </p:cNvSpPr>
          <p:nvPr>
            <p:ph idx="10"/>
          </p:nvPr>
        </p:nvSpPr>
        <p:spPr>
          <a:xfrm>
            <a:off x="4625975" y="2636838"/>
            <a:ext cx="4060825" cy="3230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Antiarrhythmics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Antihypertensives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Diuretics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Laxatives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Neuroleptics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Nonsteroidal anti-inflammatory agents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Oral hypoglycemics and insulin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Psychotropics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Sedatives/hypnotics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Tricyclic antidepressants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1800" smtClean="0"/>
              <a:t>Vasodilators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Medication Review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Risk is greatly magnified if patient is receiving four or more types of medication 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[Insert measures pharmacist is taking to inform physician of risk to patient]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Rounding to Assist with Patient Needs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patient falls occur when the patient does not have the assistance of nursing personnel.</a:t>
            </a:r>
          </a:p>
          <a:p>
            <a:pPr eaLnBrk="1" hangingPunct="1"/>
            <a:r>
              <a:rPr lang="en-US" smtClean="0"/>
              <a:t>Patients may be reluctant to call for assistance.</a:t>
            </a:r>
          </a:p>
          <a:p>
            <a:pPr eaLnBrk="1" hangingPunct="1"/>
            <a:r>
              <a:rPr lang="en-US" smtClean="0"/>
              <a:t>Solution: Routine rounding of patient rooms to check on patient needs.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During Visits to Patient Rooms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Offer toileting assistance.</a:t>
            </a:r>
          </a:p>
          <a:p>
            <a:r>
              <a:rPr lang="en-US" smtClean="0"/>
              <a:t>Ask about pain levels and need for pain medication.</a:t>
            </a:r>
          </a:p>
          <a:p>
            <a:r>
              <a:rPr lang="en-US" smtClean="0"/>
              <a:t>Reposition the patient in bed.</a:t>
            </a:r>
          </a:p>
          <a:p>
            <a:r>
              <a:rPr lang="en-US" smtClean="0"/>
              <a:t>Ensure necessary items (e.g., tissue, telephone, water, call light, television remote control) are within reach.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Reduced Use of Restraints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Use of restraints can lead to physiologic deterioration (e.g., muscle weakness) and psychological effects (e.g., anger).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Federal laws require that patients be free from restraints if the restraints are not medically necessary.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[Insert facility’s restraint policy highlights]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 Use of Technology to Reduce Falls 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Fall alarms, such as bed-exit alarms</a:t>
            </a:r>
          </a:p>
          <a:p>
            <a:pPr eaLnBrk="1" hangingPunct="1"/>
            <a:r>
              <a:rPr lang="en-US" smtClean="0"/>
              <a:t>Bedrails and high-low beds</a:t>
            </a:r>
          </a:p>
          <a:p>
            <a:pPr eaLnBrk="1" hangingPunct="1"/>
            <a:r>
              <a:rPr lang="en-US" smtClean="0"/>
              <a:t>Nurse call systems</a:t>
            </a:r>
          </a:p>
          <a:p>
            <a:pPr eaLnBrk="1" hangingPunct="1"/>
            <a:r>
              <a:rPr lang="en-US" smtClean="0"/>
              <a:t>Ambulation and transfer 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Communicating Falls Risks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Failure to communicate a patient’s risk of falling is one of the root causes of falls-related sentinel events.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Falls are more likely to occur when staff members have not been apprised of a patient’s risk of falling.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Falls Facts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One in three U.S. adults age 65 or older falls each year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10% of older adult falls occur in healthcare institutions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2% to 10% of hospital inpatients fall during a hospital stay</a:t>
            </a:r>
          </a:p>
        </p:txBody>
      </p:sp>
      <p:sp>
        <p:nvSpPr>
          <p:cNvPr id="9220" name="Date Placeholder 11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fld id="{681AB3E5-BE27-473D-AF02-3943F066BA35}" type="slidenum">
              <a:rPr lang="en-US" sz="1800"/>
              <a:pPr eaLnBrk="0" hangingPunct="0">
                <a:spcBef>
                  <a:spcPct val="50000"/>
                </a:spcBef>
              </a:pPr>
              <a:t>3</a:t>
            </a:fld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Communicating Falls Risks, cont.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High-risk patients must be clearly identifiable.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Indicators in the medical record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Indicators on the patient’s bed or door or on a whiteboard in the patient’s room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endParaRPr lang="en-US" i="1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Communicating Falls Risks, cont.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facility’s method for communicating falls risk during handoffs]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Educating Patients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Conduct face-to-face discussions about falls risks that patient can understand.</a:t>
            </a:r>
          </a:p>
          <a:p>
            <a:pPr lvl="1" eaLnBrk="1" hangingPunct="1"/>
            <a:r>
              <a:rPr lang="en-US" sz="1800" smtClean="0"/>
              <a:t>Explain general risk factors.</a:t>
            </a:r>
          </a:p>
          <a:p>
            <a:pPr lvl="1" eaLnBrk="1" hangingPunct="1"/>
            <a:r>
              <a:rPr lang="en-US" sz="1800" smtClean="0"/>
              <a:t>Explain the patient’s specific risk factors.</a:t>
            </a:r>
          </a:p>
          <a:p>
            <a:pPr lvl="1" eaLnBrk="1" hangingPunct="1"/>
            <a:r>
              <a:rPr lang="en-US" sz="1800" smtClean="0"/>
              <a:t>Explain that the patient should not be afraid to ask for help.</a:t>
            </a:r>
          </a:p>
          <a:p>
            <a:pPr eaLnBrk="1" hangingPunct="1"/>
            <a:r>
              <a:rPr lang="en-US" sz="2000" smtClean="0"/>
              <a:t>Teach the patient how to:</a:t>
            </a:r>
          </a:p>
          <a:p>
            <a:pPr lvl="1" eaLnBrk="1" hangingPunct="1"/>
            <a:r>
              <a:rPr lang="en-US" sz="1800" smtClean="0"/>
              <a:t>Use the call button, assistive devices, mobility aids, etc.</a:t>
            </a:r>
          </a:p>
          <a:p>
            <a:pPr lvl="1" eaLnBrk="1" hangingPunct="1"/>
            <a:r>
              <a:rPr lang="en-US" sz="1800" smtClean="0"/>
              <a:t>Transfer in and out of bed</a:t>
            </a:r>
          </a:p>
          <a:p>
            <a:pPr lvl="1" eaLnBrk="1" hangingPunct="1"/>
            <a:r>
              <a:rPr lang="en-US" sz="1800" smtClean="0"/>
              <a:t>Avoid falling (e.g., call for assistance), how to fall if unavoidable (e.g., lean against wall)</a:t>
            </a:r>
          </a:p>
          <a:p>
            <a:pPr lvl="1" eaLnBrk="1" hangingPunct="1"/>
            <a:r>
              <a:rPr lang="en-US" sz="1800" smtClean="0"/>
              <a:t>Not to move if he or she falls</a:t>
            </a:r>
          </a:p>
          <a:p>
            <a:pPr eaLnBrk="1" hangingPunct="1"/>
            <a:r>
              <a:rPr lang="en-US" sz="2000" smtClean="0"/>
              <a:t>Document all discussions.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Educating Family Members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Explain the patient’s risk for falling.</a:t>
            </a:r>
          </a:p>
          <a:p>
            <a:pPr eaLnBrk="1" hangingPunct="1"/>
            <a:r>
              <a:rPr lang="en-US" smtClean="0"/>
              <a:t>Provide education on use and maintenance of assistive devices, mobility aids, etc.</a:t>
            </a:r>
          </a:p>
          <a:p>
            <a:pPr eaLnBrk="1" hangingPunct="1"/>
            <a:r>
              <a:rPr lang="en-US" smtClean="0"/>
              <a:t>Manage family expectations for safety.</a:t>
            </a:r>
          </a:p>
          <a:p>
            <a:pPr lvl="1" eaLnBrk="1" hangingPunct="1"/>
            <a:r>
              <a:rPr lang="en-US" smtClean="0"/>
              <a:t>Express facility’s concern for safety.</a:t>
            </a:r>
          </a:p>
          <a:p>
            <a:pPr lvl="1" eaLnBrk="1" hangingPunct="1"/>
            <a:r>
              <a:rPr lang="en-US" smtClean="0"/>
              <a:t>Explain need to have the patient maintain as high a level of functioning as possible.</a:t>
            </a:r>
          </a:p>
          <a:p>
            <a:pPr eaLnBrk="1" hangingPunct="1"/>
            <a:r>
              <a:rPr lang="en-US" smtClean="0"/>
              <a:t>Document all discussions.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Patients to Use Medical Devices and Aids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information regarding usage and maintenance of medical devices and aids offered by facility]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a Patient Falls . . .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Any staff member who finds a fallen patient should remain with and verbally reassure the patient and call for help</a:t>
            </a:r>
          </a:p>
          <a:p>
            <a:r>
              <a:rPr lang="en-US" smtClean="0"/>
              <a:t>An assessment must be made to determine the extent of any injuries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a Patient Falls, cont.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[Insert facility’s policy for responding to a fallen patient]</a:t>
            </a:r>
          </a:p>
          <a:p>
            <a:r>
              <a:rPr lang="en-US" i="1" smtClean="0"/>
              <a:t>[Insert facility’s policy for communicating with families when a patient falls]</a:t>
            </a:r>
          </a:p>
          <a:p>
            <a:endParaRPr lang="en-US" i="1" smtClean="0"/>
          </a:p>
          <a:p>
            <a:endParaRPr lang="en-US" i="1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Reporting Falls: Documentation</a:t>
            </a:r>
          </a:p>
        </p:txBody>
      </p:sp>
      <p:sp>
        <p:nvSpPr>
          <p:cNvPr id="4403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of fall</a:t>
            </a:r>
          </a:p>
          <a:p>
            <a:r>
              <a:rPr lang="en-US" dirty="0" smtClean="0"/>
              <a:t>Date and time of fall</a:t>
            </a:r>
          </a:p>
          <a:p>
            <a:r>
              <a:rPr lang="en-US" dirty="0" smtClean="0"/>
              <a:t>Description of fall</a:t>
            </a:r>
          </a:p>
          <a:p>
            <a:r>
              <a:rPr lang="en-US" dirty="0" smtClean="0"/>
              <a:t>Names of witnesses</a:t>
            </a:r>
          </a:p>
          <a:p>
            <a:r>
              <a:rPr lang="en-US" dirty="0" smtClean="0"/>
              <a:t>Notification of patient’s family and physician</a:t>
            </a:r>
          </a:p>
          <a:p>
            <a:r>
              <a:rPr lang="en-US" dirty="0" smtClean="0"/>
              <a:t>Description of any sustained injuries</a:t>
            </a:r>
          </a:p>
          <a:p>
            <a:endParaRPr lang="en-US" dirty="0" smtClean="0"/>
          </a:p>
        </p:txBody>
      </p:sp>
      <p:sp>
        <p:nvSpPr>
          <p:cNvPr id="44036" name="Content Placeholder 4"/>
          <p:cNvSpPr>
            <a:spLocks noGrp="1"/>
          </p:cNvSpPr>
          <p:nvPr>
            <p:ph idx="10"/>
          </p:nvPr>
        </p:nvSpPr>
        <p:spPr>
          <a:xfrm>
            <a:off x="4625975" y="2560638"/>
            <a:ext cx="4060825" cy="3230562"/>
          </a:xfrm>
        </p:spPr>
        <p:txBody>
          <a:bodyPr/>
          <a:lstStyle/>
          <a:p>
            <a:r>
              <a:rPr lang="en-US" smtClean="0"/>
              <a:t>Treatment provided to fallen patient</a:t>
            </a:r>
          </a:p>
          <a:p>
            <a:r>
              <a:rPr lang="en-US" smtClean="0"/>
              <a:t>Intrinsic and extrinsic factors</a:t>
            </a:r>
          </a:p>
          <a:p>
            <a:r>
              <a:rPr lang="en-US" smtClean="0"/>
              <a:t>Staffing levels</a:t>
            </a:r>
          </a:p>
          <a:p>
            <a:r>
              <a:rPr lang="en-US" smtClean="0"/>
              <a:t>Equipment in use</a:t>
            </a:r>
          </a:p>
          <a:p>
            <a:r>
              <a:rPr lang="en-US" smtClean="0"/>
              <a:t>Medications taken by patient</a:t>
            </a:r>
          </a:p>
          <a:p>
            <a:r>
              <a:rPr lang="en-US" smtClean="0"/>
              <a:t>New intervention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Reporting Falls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facility policy highlights on reporting falls]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Conducting a Postfall Assessment</a:t>
            </a:r>
          </a:p>
        </p:txBody>
      </p:sp>
      <p:sp>
        <p:nvSpPr>
          <p:cNvPr id="4608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Behavior or functional changes as a result of fall</a:t>
            </a:r>
          </a:p>
          <a:p>
            <a:r>
              <a:rPr lang="en-US" smtClean="0"/>
              <a:t>Factors that may have contributed to the fall</a:t>
            </a:r>
          </a:p>
          <a:p>
            <a:r>
              <a:rPr lang="en-US" smtClean="0"/>
              <a:t>Review of underlying illnesses and problems</a:t>
            </a:r>
          </a:p>
        </p:txBody>
      </p:sp>
      <p:sp>
        <p:nvSpPr>
          <p:cNvPr id="46084" name="Content Placeholder 4"/>
          <p:cNvSpPr>
            <a:spLocks noGrp="1"/>
          </p:cNvSpPr>
          <p:nvPr>
            <p:ph idx="10"/>
          </p:nvPr>
        </p:nvSpPr>
        <p:spPr>
          <a:xfrm>
            <a:off x="4625975" y="2560638"/>
            <a:ext cx="4060825" cy="3230562"/>
          </a:xfrm>
        </p:spPr>
        <p:txBody>
          <a:bodyPr/>
          <a:lstStyle/>
          <a:p>
            <a:r>
              <a:rPr lang="en-US" smtClean="0"/>
              <a:t>Review of medications</a:t>
            </a:r>
          </a:p>
          <a:p>
            <a:r>
              <a:rPr lang="en-US" smtClean="0"/>
              <a:t>Evaluation of environmental conditions</a:t>
            </a:r>
          </a:p>
          <a:p>
            <a:r>
              <a:rPr lang="en-US" smtClean="0"/>
              <a:t>Adjustments to the patient’s care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 to Patient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30% of inpatient falls result in injury</a:t>
            </a:r>
          </a:p>
          <a:p>
            <a:pPr eaLnBrk="1" hangingPunct="1"/>
            <a:r>
              <a:rPr lang="en-US" smtClean="0"/>
              <a:t>Most common serious injury sustained from a fall is hip fracture</a:t>
            </a:r>
          </a:p>
          <a:p>
            <a:pPr lvl="1" eaLnBrk="1" hangingPunct="1"/>
            <a:r>
              <a:rPr lang="en-US" smtClean="0"/>
              <a:t>An estimated one in five individuals who sustain a hip fracture die within a year of the injury.</a:t>
            </a:r>
          </a:p>
          <a:p>
            <a:pPr eaLnBrk="1" hangingPunct="1"/>
            <a:r>
              <a:rPr lang="en-US" smtClean="0"/>
              <a:t>Other potential complications include loss of confidence in mobility, reduced activity resulting in muscle weakening, and increased risk for falling again.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Conducting a Postfall Assessment, cont.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facility’s policy highlights for conducting a postfall assessment, including documentation and communication with the patient’s family and physician]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facility name]</a:t>
            </a:r>
            <a:r>
              <a:rPr lang="en-US" smtClean="0"/>
              <a:t> Falls Team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[Insert falls team goals (e.g., tracking effectiveness of interventions, consideration of staff feedback on falls policies)]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3200" b="1" dirty="0">
              <a:solidFill>
                <a:schemeClr val="bg2">
                  <a:lumMod val="75000"/>
                </a:schemeClr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49155" name="Rectangle 7"/>
          <p:cNvSpPr>
            <a:spLocks noChangeArrowheads="1"/>
          </p:cNvSpPr>
          <p:nvPr/>
        </p:nvSpPr>
        <p:spPr bwMode="auto">
          <a:xfrm>
            <a:off x="381000" y="1905000"/>
            <a:ext cx="777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10000"/>
              </a:lnSpc>
              <a:spcBef>
                <a:spcPct val="20000"/>
              </a:spcBef>
            </a:pPr>
            <a:endParaRPr lang="en-US" sz="4400" b="1">
              <a:latin typeface="Palatino Linotype" pitchFamily="18" charset="0"/>
            </a:endParaRPr>
          </a:p>
        </p:txBody>
      </p:sp>
      <p:sp>
        <p:nvSpPr>
          <p:cNvPr id="49156" name="Title 1"/>
          <p:cNvSpPr txBox="1">
            <a:spLocks/>
          </p:cNvSpPr>
          <p:nvPr/>
        </p:nvSpPr>
        <p:spPr bwMode="auto">
          <a:xfrm>
            <a:off x="457200" y="12350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600" b="1">
                <a:solidFill>
                  <a:srgbClr val="606060"/>
                </a:solidFill>
                <a:latin typeface="Arial Narrow" pitchFamily="34" charset="0"/>
              </a:rPr>
              <a:t>[Insert facility name] Falls Team Members</a:t>
            </a: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88" y="2032000"/>
            <a:ext cx="8328025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3200" b="1" dirty="0">
              <a:solidFill>
                <a:schemeClr val="bg2">
                  <a:lumMod val="75000"/>
                </a:schemeClr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50179" name="Rectangle 7"/>
          <p:cNvSpPr>
            <a:spLocks noChangeArrowheads="1"/>
          </p:cNvSpPr>
          <p:nvPr/>
        </p:nvSpPr>
        <p:spPr bwMode="auto">
          <a:xfrm>
            <a:off x="381000" y="1905000"/>
            <a:ext cx="777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10000"/>
              </a:lnSpc>
              <a:spcBef>
                <a:spcPct val="20000"/>
              </a:spcBef>
            </a:pPr>
            <a:endParaRPr lang="en-US" sz="4000">
              <a:latin typeface="Palatino Linotype" pitchFamily="18" charset="0"/>
            </a:endParaRPr>
          </a:p>
          <a:p>
            <a:pPr marL="342900" indent="-342900" algn="ctr" eaLnBrk="0" hangingPunct="0">
              <a:lnSpc>
                <a:spcPct val="110000"/>
              </a:lnSpc>
              <a:spcBef>
                <a:spcPct val="20000"/>
              </a:spcBef>
            </a:pPr>
            <a:r>
              <a:rPr lang="en-US" sz="4400" b="1">
                <a:latin typeface="Palatino Linotype" pitchFamily="18" charset="0"/>
              </a:rPr>
              <a:t>Questions?</a:t>
            </a:r>
          </a:p>
        </p:txBody>
      </p:sp>
      <p:sp>
        <p:nvSpPr>
          <p:cNvPr id="50180" name="Isosceles Triangle 3"/>
          <p:cNvSpPr>
            <a:spLocks noChangeArrowheads="1"/>
          </p:cNvSpPr>
          <p:nvPr/>
        </p:nvSpPr>
        <p:spPr bwMode="auto">
          <a:xfrm rot="5400000">
            <a:off x="1828800" y="2819400"/>
            <a:ext cx="587375" cy="587375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Risk to Facility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Fall injury treatment costs</a:t>
            </a:r>
          </a:p>
          <a:p>
            <a:pPr eaLnBrk="1" hangingPunct="1"/>
            <a:r>
              <a:rPr lang="en-US" smtClean="0"/>
              <a:t>Extended hospital stays</a:t>
            </a:r>
          </a:p>
          <a:p>
            <a:pPr eaLnBrk="1" hangingPunct="1"/>
            <a:r>
              <a:rPr lang="en-US" smtClean="0"/>
              <a:t>Insurance claims</a:t>
            </a:r>
          </a:p>
          <a:p>
            <a:pPr eaLnBrk="1" hangingPunct="1"/>
            <a:r>
              <a:rPr lang="en-US" smtClean="0"/>
              <a:t>Lawsuits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Joint Commission Standards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Joint Commission accreditation standards require facilities to:</a:t>
            </a:r>
          </a:p>
          <a:p>
            <a:pPr lvl="1" eaLnBrk="1" hangingPunct="1"/>
            <a:r>
              <a:rPr lang="en-US" smtClean="0"/>
              <a:t>Assess the patient’s risk for falls </a:t>
            </a:r>
          </a:p>
          <a:p>
            <a:pPr lvl="1" eaLnBrk="1" hangingPunct="1"/>
            <a:r>
              <a:rPr lang="en-US" smtClean="0"/>
              <a:t>Implement interventions to reduce falls based on the patient’s assessed risk</a:t>
            </a:r>
          </a:p>
          <a:p>
            <a:pPr lvl="1" eaLnBrk="1" hangingPunct="1"/>
            <a:r>
              <a:rPr lang="en-US" smtClean="0"/>
              <a:t>Evaluate the effectiveness of all falls reduction activities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CMS Requirements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Centers for Medicare and Medicaid Services (CMS) requires facilities to provide care within a safe setting.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CMS Rule on Hospital-Acquired Conditions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Hospital-acquired conditions are those considered by CMS to be reasonably preventable with the implementation of evidence-based guidelines.</a:t>
            </a:r>
          </a:p>
          <a:p>
            <a:r>
              <a:rPr lang="en-US" smtClean="0"/>
              <a:t>Effective October 2008, CMS no longer reimburses hospitals to treat injuries from falls sustained in the hospital if the fall could have been prevented during the Medicare beneficiary’s stay.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Defining Fall, Fall with Harm, and Near Fall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 are needed for consistent collection and comparison of data.</a:t>
            </a:r>
          </a:p>
          <a:p>
            <a:pPr lvl="1" eaLnBrk="1" hangingPunct="1"/>
            <a:r>
              <a:rPr lang="en-US" smtClean="0"/>
              <a:t>Provides staff guidance for reporting</a:t>
            </a:r>
          </a:p>
          <a:p>
            <a:pPr lvl="1" eaLnBrk="1" hangingPunct="1"/>
            <a:r>
              <a:rPr lang="en-US" smtClean="0"/>
              <a:t>Allows comparison to internal and external benchmarks</a:t>
            </a:r>
          </a:p>
          <a:p>
            <a:pPr eaLnBrk="1" hangingPunct="1"/>
            <a:r>
              <a:rPr lang="en-US" i="1" smtClean="0"/>
              <a:t>Fall—[insert facility definition of fall]</a:t>
            </a:r>
          </a:p>
          <a:p>
            <a:pPr eaLnBrk="1" hangingPunct="1"/>
            <a:r>
              <a:rPr lang="en-US" i="1" smtClean="0"/>
              <a:t>Fall with harm—[insert facility definition of fall with harm]</a:t>
            </a:r>
          </a:p>
          <a:p>
            <a:pPr eaLnBrk="1" hangingPunct="1"/>
            <a:r>
              <a:rPr lang="en-US" i="1" smtClean="0"/>
              <a:t>Near fall—[insert definition of near fall]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lberts theme">
  <a:themeElements>
    <a:clrScheme name="ECRI STYLEGUIDE">
      <a:dk1>
        <a:srgbClr val="000000"/>
      </a:dk1>
      <a:lt1>
        <a:srgbClr val="A5A5A5"/>
      </a:lt1>
      <a:dk2>
        <a:srgbClr val="000000"/>
      </a:dk2>
      <a:lt2>
        <a:srgbClr val="808080"/>
      </a:lt2>
      <a:accent1>
        <a:srgbClr val="FBB03F"/>
      </a:accent1>
      <a:accent2>
        <a:srgbClr val="7E438F"/>
      </a:accent2>
      <a:accent3>
        <a:srgbClr val="3A648F"/>
      </a:accent3>
      <a:accent4>
        <a:srgbClr val="F47B20"/>
      </a:accent4>
      <a:accent5>
        <a:srgbClr val="009999"/>
      </a:accent5>
      <a:accent6>
        <a:srgbClr val="002F65"/>
      </a:accent6>
      <a:hlink>
        <a:srgbClr val="000000"/>
      </a:hlink>
      <a:folHlink>
        <a:srgbClr val="000000"/>
      </a:folHlink>
    </a:clrScheme>
    <a:fontScheme name="Heading_Titl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85124197C9104CBD131D1AAC00E39D" ma:contentTypeVersion="1" ma:contentTypeDescription="Create a new document." ma:contentTypeScope="" ma:versionID="39ce08a1c22f04ceefede2ce48b543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430B12F-A921-4319-AAE0-EC3D1E492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90B1D59-22E8-4594-9E8A-CB5DA0734A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AECBC7-E1C4-4667-9861-47C02E6761D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dalberts theme</Template>
  <TotalTime>820</TotalTime>
  <Words>1831</Words>
  <Application>Microsoft Office PowerPoint</Application>
  <PresentationFormat>On-screen Show (4:3)</PresentationFormat>
  <Paragraphs>239</Paragraphs>
  <Slides>43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Arial Narrow</vt:lpstr>
      <vt:lpstr>Wingdings 3</vt:lpstr>
      <vt:lpstr>Wingdings 2</vt:lpstr>
      <vt:lpstr>Futura MdCn BT</vt:lpstr>
      <vt:lpstr>Palatino Linotype</vt:lpstr>
      <vt:lpstr>Wingdings</vt:lpstr>
      <vt:lpstr>dalberts theme</vt:lpstr>
      <vt:lpstr>Falls Prevention Program  Used with permission</vt:lpstr>
      <vt:lpstr>Learning Objectives</vt:lpstr>
      <vt:lpstr>Falls Facts</vt:lpstr>
      <vt:lpstr>Risk to Patient</vt:lpstr>
      <vt:lpstr>Risk to Facility</vt:lpstr>
      <vt:lpstr>Joint Commission Standards</vt:lpstr>
      <vt:lpstr>CMS Requirements</vt:lpstr>
      <vt:lpstr>CMS Rule on Hospital-Acquired Conditions</vt:lpstr>
      <vt:lpstr>Defining Fall, Fall with Harm, and Near Fall</vt:lpstr>
      <vt:lpstr>Current Falls Rate and Goal</vt:lpstr>
      <vt:lpstr>Why Do People Fall?</vt:lpstr>
      <vt:lpstr>Intrinsic Factors</vt:lpstr>
      <vt:lpstr>Extrinsic Factors </vt:lpstr>
      <vt:lpstr>Results of Root Cause Analyses: Factors That Are Causing Falls</vt:lpstr>
      <vt:lpstr>What Can We Do to Prevent Falls?</vt:lpstr>
      <vt:lpstr>Patient Assessment</vt:lpstr>
      <vt:lpstr>Assessment Protocols</vt:lpstr>
      <vt:lpstr>Environmental Rounds</vt:lpstr>
      <vt:lpstr>Environmental Rounds, cont.</vt:lpstr>
      <vt:lpstr>Environmental Rounds, cont.</vt:lpstr>
      <vt:lpstr>Environmental Rounds, cont.</vt:lpstr>
      <vt:lpstr>Environmental Rounds, cont.</vt:lpstr>
      <vt:lpstr>Medication Review</vt:lpstr>
      <vt:lpstr>Medication Review</vt:lpstr>
      <vt:lpstr>Rounding to Assist with Patient Needs</vt:lpstr>
      <vt:lpstr>During Visits to Patient Rooms</vt:lpstr>
      <vt:lpstr>Reduced Use of Restraints</vt:lpstr>
      <vt:lpstr>Proper Use of Technology to Reduce Falls </vt:lpstr>
      <vt:lpstr>Communicating Falls Risks</vt:lpstr>
      <vt:lpstr>Communicating Falls Risks, cont.</vt:lpstr>
      <vt:lpstr>Communicating Falls Risks, cont.</vt:lpstr>
      <vt:lpstr>Educating Patients</vt:lpstr>
      <vt:lpstr>Educating Family Members</vt:lpstr>
      <vt:lpstr>Training Patients to Use Medical Devices and Aids</vt:lpstr>
      <vt:lpstr>If a Patient Falls . . .</vt:lpstr>
      <vt:lpstr>If a Patient Falls, cont.</vt:lpstr>
      <vt:lpstr>Reporting Falls: Documentation</vt:lpstr>
      <vt:lpstr>Reporting Falls</vt:lpstr>
      <vt:lpstr> Conducting a Postfall Assessment</vt:lpstr>
      <vt:lpstr>Conducting a Postfall Assessment, cont.</vt:lpstr>
      <vt:lpstr>[Insert facility name] Falls Team</vt:lpstr>
      <vt:lpstr>Slide 42</vt:lpstr>
      <vt:lpstr>Slide 43</vt:lpstr>
    </vt:vector>
  </TitlesOfParts>
  <Company>ECRI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Falls Reduction Training Program</dc:title>
  <dc:creator>ECRI Institute</dc:creator>
  <cp:lastModifiedBy>DHHS</cp:lastModifiedBy>
  <cp:revision>63</cp:revision>
  <cp:lastPrinted>2012-01-11T16:57:15Z</cp:lastPrinted>
  <dcterms:created xsi:type="dcterms:W3CDTF">2008-06-06T17:15:22Z</dcterms:created>
  <dcterms:modified xsi:type="dcterms:W3CDTF">2012-12-11T17:56:42Z</dcterms:modified>
</cp:coreProperties>
</file>