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4114" r:id="rId5"/>
    <p:sldMasterId id="2147484131" r:id="rId6"/>
  </p:sldMasterIdLst>
  <p:notesMasterIdLst>
    <p:notesMasterId r:id="rId46"/>
  </p:notesMasterIdLst>
  <p:handoutMasterIdLst>
    <p:handoutMasterId r:id="rId47"/>
  </p:handoutMasterIdLst>
  <p:sldIdLst>
    <p:sldId id="327" r:id="rId7"/>
    <p:sldId id="281" r:id="rId8"/>
    <p:sldId id="282" r:id="rId9"/>
    <p:sldId id="297" r:id="rId10"/>
    <p:sldId id="298" r:id="rId11"/>
    <p:sldId id="299" r:id="rId12"/>
    <p:sldId id="300" r:id="rId13"/>
    <p:sldId id="285" r:id="rId14"/>
    <p:sldId id="294" r:id="rId15"/>
    <p:sldId id="303" r:id="rId16"/>
    <p:sldId id="304" r:id="rId17"/>
    <p:sldId id="305" r:id="rId18"/>
    <p:sldId id="302" r:id="rId19"/>
    <p:sldId id="322" r:id="rId20"/>
    <p:sldId id="306" r:id="rId21"/>
    <p:sldId id="323" r:id="rId22"/>
    <p:sldId id="324" r:id="rId23"/>
    <p:sldId id="309" r:id="rId24"/>
    <p:sldId id="310" r:id="rId25"/>
    <p:sldId id="308" r:id="rId26"/>
    <p:sldId id="311" r:id="rId27"/>
    <p:sldId id="314" r:id="rId28"/>
    <p:sldId id="312" r:id="rId29"/>
    <p:sldId id="313" r:id="rId30"/>
    <p:sldId id="315" r:id="rId31"/>
    <p:sldId id="316" r:id="rId32"/>
    <p:sldId id="317" r:id="rId33"/>
    <p:sldId id="319" r:id="rId34"/>
    <p:sldId id="318" r:id="rId35"/>
    <p:sldId id="320" r:id="rId36"/>
    <p:sldId id="321" r:id="rId37"/>
    <p:sldId id="287" r:id="rId38"/>
    <p:sldId id="288" r:id="rId39"/>
    <p:sldId id="289" r:id="rId40"/>
    <p:sldId id="295" r:id="rId41"/>
    <p:sldId id="291" r:id="rId42"/>
    <p:sldId id="296" r:id="rId43"/>
    <p:sldId id="293" r:id="rId44"/>
    <p:sldId id="325" r:id="rId4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99"/>
    <a:srgbClr val="3399FF"/>
    <a:srgbClr val="0000E4"/>
    <a:srgbClr val="66CCFF"/>
    <a:srgbClr val="FF3300"/>
    <a:srgbClr val="FFFF00"/>
    <a:srgbClr val="002086"/>
    <a:srgbClr val="99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19" autoAdjust="0"/>
    <p:restoredTop sz="89499" autoAdjust="0"/>
  </p:normalViewPr>
  <p:slideViewPr>
    <p:cSldViewPr>
      <p:cViewPr varScale="1">
        <p:scale>
          <a:sx n="113" d="100"/>
          <a:sy n="113" d="100"/>
        </p:scale>
        <p:origin x="-24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4674"/>
    </p:cViewPr>
  </p:sorterViewPr>
  <p:notesViewPr>
    <p:cSldViewPr>
      <p:cViewPr varScale="1">
        <p:scale>
          <a:sx n="44" d="100"/>
          <a:sy n="44" d="100"/>
        </p:scale>
        <p:origin x="-1493" y="-80"/>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5B107-82B5-4646-B5C2-C6271209755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A3BAB74-C12E-4A57-B208-15B19E954999}">
      <dgm:prSet phldrT="[Text]"/>
      <dgm:spPr>
        <a:solidFill>
          <a:schemeClr val="tx2">
            <a:lumMod val="20000"/>
            <a:lumOff val="80000"/>
          </a:schemeClr>
        </a:solidFill>
        <a:ln>
          <a:solidFill>
            <a:schemeClr val="bg1"/>
          </a:solidFill>
        </a:ln>
      </dgm:spPr>
      <dgm:t>
        <a:bodyPr/>
        <a:lstStyle/>
        <a:p>
          <a:pPr algn="ctr"/>
          <a:r>
            <a:rPr lang="en-US" dirty="0" smtClean="0">
              <a:solidFill>
                <a:schemeClr val="bg1"/>
              </a:solidFill>
            </a:rPr>
            <a:t>Challenges</a:t>
          </a:r>
          <a:endParaRPr lang="en-US" dirty="0">
            <a:solidFill>
              <a:schemeClr val="bg1"/>
            </a:solidFill>
          </a:endParaRPr>
        </a:p>
      </dgm:t>
    </dgm:pt>
    <dgm:pt modelId="{13A0AD73-031C-4AC1-8D78-ABBD0491FB35}" type="parTrans" cxnId="{8E06A86B-98E1-422F-9780-9C81F89EEF25}">
      <dgm:prSet/>
      <dgm:spPr/>
      <dgm:t>
        <a:bodyPr/>
        <a:lstStyle/>
        <a:p>
          <a:endParaRPr lang="en-US"/>
        </a:p>
      </dgm:t>
    </dgm:pt>
    <dgm:pt modelId="{02400503-A6B7-48F4-93F0-02855957697E}" type="sibTrans" cxnId="{8E06A86B-98E1-422F-9780-9C81F89EEF25}">
      <dgm:prSet/>
      <dgm:spPr>
        <a:solidFill>
          <a:schemeClr val="bg1">
            <a:alpha val="90000"/>
          </a:schemeClr>
        </a:solidFill>
        <a:ln>
          <a:solidFill>
            <a:schemeClr val="bg1">
              <a:lumMod val="20000"/>
              <a:lumOff val="80000"/>
              <a:alpha val="90000"/>
            </a:schemeClr>
          </a:solidFill>
        </a:ln>
      </dgm:spPr>
      <dgm:t>
        <a:bodyPr/>
        <a:lstStyle/>
        <a:p>
          <a:endParaRPr lang="en-US"/>
        </a:p>
      </dgm:t>
    </dgm:pt>
    <dgm:pt modelId="{1F6EB7A0-B928-40DE-9F1C-3AAFC5DC09C6}">
      <dgm:prSet phldrT="[Text]"/>
      <dgm:spPr>
        <a:solidFill>
          <a:schemeClr val="tx2">
            <a:lumMod val="20000"/>
            <a:lumOff val="80000"/>
          </a:schemeClr>
        </a:solidFill>
        <a:ln>
          <a:solidFill>
            <a:schemeClr val="bg1"/>
          </a:solidFill>
        </a:ln>
      </dgm:spPr>
      <dgm:t>
        <a:bodyPr/>
        <a:lstStyle/>
        <a:p>
          <a:pPr algn="ctr"/>
          <a:r>
            <a:rPr lang="en-US" dirty="0" smtClean="0">
              <a:solidFill>
                <a:schemeClr val="bg1"/>
              </a:solidFill>
            </a:rPr>
            <a:t>Opportunities</a:t>
          </a:r>
          <a:endParaRPr lang="en-US" dirty="0">
            <a:solidFill>
              <a:schemeClr val="bg1"/>
            </a:solidFill>
          </a:endParaRPr>
        </a:p>
      </dgm:t>
    </dgm:pt>
    <dgm:pt modelId="{A6630C1D-D37D-4009-A344-0D88409F0098}" type="parTrans" cxnId="{E1B4E3E1-4792-4E1F-A191-D64F858C5903}">
      <dgm:prSet/>
      <dgm:spPr/>
      <dgm:t>
        <a:bodyPr/>
        <a:lstStyle/>
        <a:p>
          <a:endParaRPr lang="en-US"/>
        </a:p>
      </dgm:t>
    </dgm:pt>
    <dgm:pt modelId="{811751EF-8159-4F7D-A68A-1277B9061A0A}" type="sibTrans" cxnId="{E1B4E3E1-4792-4E1F-A191-D64F858C5903}">
      <dgm:prSet/>
      <dgm:spPr>
        <a:solidFill>
          <a:schemeClr val="bg1">
            <a:alpha val="90000"/>
          </a:schemeClr>
        </a:solidFill>
      </dgm:spPr>
      <dgm:t>
        <a:bodyPr/>
        <a:lstStyle/>
        <a:p>
          <a:endParaRPr lang="en-US"/>
        </a:p>
      </dgm:t>
    </dgm:pt>
    <dgm:pt modelId="{407B8575-FC97-489E-97E0-0C606492C6EB}">
      <dgm:prSet phldrT="[Text]"/>
      <dgm:spPr>
        <a:solidFill>
          <a:schemeClr val="tx2">
            <a:lumMod val="20000"/>
            <a:lumOff val="80000"/>
          </a:schemeClr>
        </a:solidFill>
        <a:ln>
          <a:solidFill>
            <a:schemeClr val="bg1"/>
          </a:solidFill>
        </a:ln>
      </dgm:spPr>
      <dgm:t>
        <a:bodyPr/>
        <a:lstStyle/>
        <a:p>
          <a:pPr algn="ctr"/>
          <a:r>
            <a:rPr lang="en-US" u="sng" dirty="0" smtClean="0">
              <a:solidFill>
                <a:schemeClr val="bg1"/>
              </a:solidFill>
            </a:rPr>
            <a:t>Tools</a:t>
          </a:r>
          <a:r>
            <a:rPr lang="en-US" dirty="0" smtClean="0">
              <a:solidFill>
                <a:schemeClr val="bg1"/>
              </a:solidFill>
            </a:rPr>
            <a:t> That Really Help</a:t>
          </a:r>
          <a:endParaRPr lang="en-US" dirty="0">
            <a:solidFill>
              <a:schemeClr val="bg1"/>
            </a:solidFill>
          </a:endParaRPr>
        </a:p>
      </dgm:t>
    </dgm:pt>
    <dgm:pt modelId="{CD3BA05F-195B-4D4D-9166-E04E58E72459}" type="parTrans" cxnId="{46ABED7B-67EB-43A9-9067-3FE3EE974AB9}">
      <dgm:prSet/>
      <dgm:spPr/>
      <dgm:t>
        <a:bodyPr/>
        <a:lstStyle/>
        <a:p>
          <a:endParaRPr lang="en-US"/>
        </a:p>
      </dgm:t>
    </dgm:pt>
    <dgm:pt modelId="{EDB2DF88-DCE4-431F-8FEB-C0207F57770E}" type="sibTrans" cxnId="{46ABED7B-67EB-43A9-9067-3FE3EE974AB9}">
      <dgm:prSet/>
      <dgm:spPr/>
      <dgm:t>
        <a:bodyPr/>
        <a:lstStyle/>
        <a:p>
          <a:endParaRPr lang="en-US"/>
        </a:p>
      </dgm:t>
    </dgm:pt>
    <dgm:pt modelId="{287F4C36-E342-4E09-B235-8453E052779F}" type="pres">
      <dgm:prSet presAssocID="{CF75B107-82B5-4646-B5C2-C62712097559}" presName="outerComposite" presStyleCnt="0">
        <dgm:presLayoutVars>
          <dgm:chMax val="5"/>
          <dgm:dir/>
          <dgm:resizeHandles val="exact"/>
        </dgm:presLayoutVars>
      </dgm:prSet>
      <dgm:spPr/>
      <dgm:t>
        <a:bodyPr/>
        <a:lstStyle/>
        <a:p>
          <a:endParaRPr lang="en-US"/>
        </a:p>
      </dgm:t>
    </dgm:pt>
    <dgm:pt modelId="{848B211B-B3FB-4853-A031-9C41976573CE}" type="pres">
      <dgm:prSet presAssocID="{CF75B107-82B5-4646-B5C2-C62712097559}" presName="dummyMaxCanvas" presStyleCnt="0">
        <dgm:presLayoutVars/>
      </dgm:prSet>
      <dgm:spPr/>
    </dgm:pt>
    <dgm:pt modelId="{2D735D8C-185C-4C20-B58C-9CCD889D94DE}" type="pres">
      <dgm:prSet presAssocID="{CF75B107-82B5-4646-B5C2-C62712097559}" presName="ThreeNodes_1" presStyleLbl="node1" presStyleIdx="0" presStyleCnt="3" custLinFactNeighborY="3152">
        <dgm:presLayoutVars>
          <dgm:bulletEnabled val="1"/>
        </dgm:presLayoutVars>
      </dgm:prSet>
      <dgm:spPr/>
      <dgm:t>
        <a:bodyPr/>
        <a:lstStyle/>
        <a:p>
          <a:endParaRPr lang="en-US"/>
        </a:p>
      </dgm:t>
    </dgm:pt>
    <dgm:pt modelId="{273DC3F2-CE72-4A64-A69A-A920F4E8675E}" type="pres">
      <dgm:prSet presAssocID="{CF75B107-82B5-4646-B5C2-C62712097559}" presName="ThreeNodes_2" presStyleLbl="node1" presStyleIdx="1" presStyleCnt="3">
        <dgm:presLayoutVars>
          <dgm:bulletEnabled val="1"/>
        </dgm:presLayoutVars>
      </dgm:prSet>
      <dgm:spPr/>
      <dgm:t>
        <a:bodyPr/>
        <a:lstStyle/>
        <a:p>
          <a:endParaRPr lang="en-US"/>
        </a:p>
      </dgm:t>
    </dgm:pt>
    <dgm:pt modelId="{AE520FB5-33D2-434E-8180-1D06A578C2B3}" type="pres">
      <dgm:prSet presAssocID="{CF75B107-82B5-4646-B5C2-C62712097559}" presName="ThreeNodes_3" presStyleLbl="node1" presStyleIdx="2" presStyleCnt="3" custLinFactNeighborX="0" custLinFactNeighborY="-2083">
        <dgm:presLayoutVars>
          <dgm:bulletEnabled val="1"/>
        </dgm:presLayoutVars>
      </dgm:prSet>
      <dgm:spPr/>
      <dgm:t>
        <a:bodyPr/>
        <a:lstStyle/>
        <a:p>
          <a:endParaRPr lang="en-US"/>
        </a:p>
      </dgm:t>
    </dgm:pt>
    <dgm:pt modelId="{0A1637AC-7957-4376-A7D7-EA062E1D7D93}" type="pres">
      <dgm:prSet presAssocID="{CF75B107-82B5-4646-B5C2-C62712097559}" presName="ThreeConn_1-2" presStyleLbl="fgAccFollowNode1" presStyleIdx="0" presStyleCnt="2">
        <dgm:presLayoutVars>
          <dgm:bulletEnabled val="1"/>
        </dgm:presLayoutVars>
      </dgm:prSet>
      <dgm:spPr/>
      <dgm:t>
        <a:bodyPr/>
        <a:lstStyle/>
        <a:p>
          <a:endParaRPr lang="en-US"/>
        </a:p>
      </dgm:t>
    </dgm:pt>
    <dgm:pt modelId="{14AE2500-674F-4032-B031-624EB4C45306}" type="pres">
      <dgm:prSet presAssocID="{CF75B107-82B5-4646-B5C2-C62712097559}" presName="ThreeConn_2-3" presStyleLbl="fgAccFollowNode1" presStyleIdx="1" presStyleCnt="2">
        <dgm:presLayoutVars>
          <dgm:bulletEnabled val="1"/>
        </dgm:presLayoutVars>
      </dgm:prSet>
      <dgm:spPr/>
      <dgm:t>
        <a:bodyPr/>
        <a:lstStyle/>
        <a:p>
          <a:endParaRPr lang="en-US"/>
        </a:p>
      </dgm:t>
    </dgm:pt>
    <dgm:pt modelId="{D01C8EA9-3AD8-40FB-AE76-37B593F17789}" type="pres">
      <dgm:prSet presAssocID="{CF75B107-82B5-4646-B5C2-C62712097559}" presName="ThreeNodes_1_text" presStyleLbl="node1" presStyleIdx="2" presStyleCnt="3">
        <dgm:presLayoutVars>
          <dgm:bulletEnabled val="1"/>
        </dgm:presLayoutVars>
      </dgm:prSet>
      <dgm:spPr/>
      <dgm:t>
        <a:bodyPr/>
        <a:lstStyle/>
        <a:p>
          <a:endParaRPr lang="en-US"/>
        </a:p>
      </dgm:t>
    </dgm:pt>
    <dgm:pt modelId="{1EF7067A-EC38-4787-A945-E48A9B8F64D4}" type="pres">
      <dgm:prSet presAssocID="{CF75B107-82B5-4646-B5C2-C62712097559}" presName="ThreeNodes_2_text" presStyleLbl="node1" presStyleIdx="2" presStyleCnt="3">
        <dgm:presLayoutVars>
          <dgm:bulletEnabled val="1"/>
        </dgm:presLayoutVars>
      </dgm:prSet>
      <dgm:spPr/>
      <dgm:t>
        <a:bodyPr/>
        <a:lstStyle/>
        <a:p>
          <a:endParaRPr lang="en-US"/>
        </a:p>
      </dgm:t>
    </dgm:pt>
    <dgm:pt modelId="{171577CA-1B71-4DE3-96D7-A8325AFDCE21}" type="pres">
      <dgm:prSet presAssocID="{CF75B107-82B5-4646-B5C2-C62712097559}" presName="ThreeNodes_3_text" presStyleLbl="node1" presStyleIdx="2" presStyleCnt="3">
        <dgm:presLayoutVars>
          <dgm:bulletEnabled val="1"/>
        </dgm:presLayoutVars>
      </dgm:prSet>
      <dgm:spPr/>
      <dgm:t>
        <a:bodyPr/>
        <a:lstStyle/>
        <a:p>
          <a:endParaRPr lang="en-US"/>
        </a:p>
      </dgm:t>
    </dgm:pt>
  </dgm:ptLst>
  <dgm:cxnLst>
    <dgm:cxn modelId="{454AC553-AB6B-4C8A-A90E-3274D46FC80A}" type="presOf" srcId="{6A3BAB74-C12E-4A57-B208-15B19E954999}" destId="{D01C8EA9-3AD8-40FB-AE76-37B593F17789}" srcOrd="1" destOrd="0" presId="urn:microsoft.com/office/officeart/2005/8/layout/vProcess5"/>
    <dgm:cxn modelId="{7AD1125C-42A9-4A50-B52C-DE88642431B0}" type="presOf" srcId="{02400503-A6B7-48F4-93F0-02855957697E}" destId="{0A1637AC-7957-4376-A7D7-EA062E1D7D93}" srcOrd="0" destOrd="0" presId="urn:microsoft.com/office/officeart/2005/8/layout/vProcess5"/>
    <dgm:cxn modelId="{46ABED7B-67EB-43A9-9067-3FE3EE974AB9}" srcId="{CF75B107-82B5-4646-B5C2-C62712097559}" destId="{407B8575-FC97-489E-97E0-0C606492C6EB}" srcOrd="2" destOrd="0" parTransId="{CD3BA05F-195B-4D4D-9166-E04E58E72459}" sibTransId="{EDB2DF88-DCE4-431F-8FEB-C0207F57770E}"/>
    <dgm:cxn modelId="{58AB5A4F-BB9A-44AA-A7ED-7033BB9E085A}" type="presOf" srcId="{1F6EB7A0-B928-40DE-9F1C-3AAFC5DC09C6}" destId="{273DC3F2-CE72-4A64-A69A-A920F4E8675E}" srcOrd="0" destOrd="0" presId="urn:microsoft.com/office/officeart/2005/8/layout/vProcess5"/>
    <dgm:cxn modelId="{37E13F27-AC21-45DA-9CB3-E3E6981641BA}" type="presOf" srcId="{1F6EB7A0-B928-40DE-9F1C-3AAFC5DC09C6}" destId="{1EF7067A-EC38-4787-A945-E48A9B8F64D4}" srcOrd="1" destOrd="0" presId="urn:microsoft.com/office/officeart/2005/8/layout/vProcess5"/>
    <dgm:cxn modelId="{7FDCF2CB-EE5F-4641-9098-2050878A9BE4}" type="presOf" srcId="{CF75B107-82B5-4646-B5C2-C62712097559}" destId="{287F4C36-E342-4E09-B235-8453E052779F}" srcOrd="0" destOrd="0" presId="urn:microsoft.com/office/officeart/2005/8/layout/vProcess5"/>
    <dgm:cxn modelId="{8E06A86B-98E1-422F-9780-9C81F89EEF25}" srcId="{CF75B107-82B5-4646-B5C2-C62712097559}" destId="{6A3BAB74-C12E-4A57-B208-15B19E954999}" srcOrd="0" destOrd="0" parTransId="{13A0AD73-031C-4AC1-8D78-ABBD0491FB35}" sibTransId="{02400503-A6B7-48F4-93F0-02855957697E}"/>
    <dgm:cxn modelId="{95CE37FD-EBA6-49BF-8B94-50AD97145A81}" type="presOf" srcId="{407B8575-FC97-489E-97E0-0C606492C6EB}" destId="{171577CA-1B71-4DE3-96D7-A8325AFDCE21}" srcOrd="1" destOrd="0" presId="urn:microsoft.com/office/officeart/2005/8/layout/vProcess5"/>
    <dgm:cxn modelId="{7F3C41CA-7DAE-4057-B3CC-A82FE4A66337}" type="presOf" srcId="{811751EF-8159-4F7D-A68A-1277B9061A0A}" destId="{14AE2500-674F-4032-B031-624EB4C45306}" srcOrd="0" destOrd="0" presId="urn:microsoft.com/office/officeart/2005/8/layout/vProcess5"/>
    <dgm:cxn modelId="{88E49CF4-0C11-41BA-BED1-9A5A1B5BFDC7}" type="presOf" srcId="{407B8575-FC97-489E-97E0-0C606492C6EB}" destId="{AE520FB5-33D2-434E-8180-1D06A578C2B3}" srcOrd="0" destOrd="0" presId="urn:microsoft.com/office/officeart/2005/8/layout/vProcess5"/>
    <dgm:cxn modelId="{CF9B52C3-5F0B-4B17-8A93-C008027F717D}" type="presOf" srcId="{6A3BAB74-C12E-4A57-B208-15B19E954999}" destId="{2D735D8C-185C-4C20-B58C-9CCD889D94DE}" srcOrd="0" destOrd="0" presId="urn:microsoft.com/office/officeart/2005/8/layout/vProcess5"/>
    <dgm:cxn modelId="{E1B4E3E1-4792-4E1F-A191-D64F858C5903}" srcId="{CF75B107-82B5-4646-B5C2-C62712097559}" destId="{1F6EB7A0-B928-40DE-9F1C-3AAFC5DC09C6}" srcOrd="1" destOrd="0" parTransId="{A6630C1D-D37D-4009-A344-0D88409F0098}" sibTransId="{811751EF-8159-4F7D-A68A-1277B9061A0A}"/>
    <dgm:cxn modelId="{20B9D7E8-B3D2-4BC2-AC4C-361D061AF663}" type="presParOf" srcId="{287F4C36-E342-4E09-B235-8453E052779F}" destId="{848B211B-B3FB-4853-A031-9C41976573CE}" srcOrd="0" destOrd="0" presId="urn:microsoft.com/office/officeart/2005/8/layout/vProcess5"/>
    <dgm:cxn modelId="{2B71225B-B02E-4D24-9917-A2AA4CB21188}" type="presParOf" srcId="{287F4C36-E342-4E09-B235-8453E052779F}" destId="{2D735D8C-185C-4C20-B58C-9CCD889D94DE}" srcOrd="1" destOrd="0" presId="urn:microsoft.com/office/officeart/2005/8/layout/vProcess5"/>
    <dgm:cxn modelId="{1672FED2-05B9-4516-9194-3A160D7301AD}" type="presParOf" srcId="{287F4C36-E342-4E09-B235-8453E052779F}" destId="{273DC3F2-CE72-4A64-A69A-A920F4E8675E}" srcOrd="2" destOrd="0" presId="urn:microsoft.com/office/officeart/2005/8/layout/vProcess5"/>
    <dgm:cxn modelId="{C31464E8-3AF5-43DA-A6AF-13D00F72E6B2}" type="presParOf" srcId="{287F4C36-E342-4E09-B235-8453E052779F}" destId="{AE520FB5-33D2-434E-8180-1D06A578C2B3}" srcOrd="3" destOrd="0" presId="urn:microsoft.com/office/officeart/2005/8/layout/vProcess5"/>
    <dgm:cxn modelId="{6BA95DB2-861E-489C-9EFF-C25A7C739D69}" type="presParOf" srcId="{287F4C36-E342-4E09-B235-8453E052779F}" destId="{0A1637AC-7957-4376-A7D7-EA062E1D7D93}" srcOrd="4" destOrd="0" presId="urn:microsoft.com/office/officeart/2005/8/layout/vProcess5"/>
    <dgm:cxn modelId="{87019DF2-758B-41AF-96CB-491F66B2ACCE}" type="presParOf" srcId="{287F4C36-E342-4E09-B235-8453E052779F}" destId="{14AE2500-674F-4032-B031-624EB4C45306}" srcOrd="5" destOrd="0" presId="urn:microsoft.com/office/officeart/2005/8/layout/vProcess5"/>
    <dgm:cxn modelId="{B4C6D8F2-AA6A-4E82-BA32-2149D6E8EBD0}" type="presParOf" srcId="{287F4C36-E342-4E09-B235-8453E052779F}" destId="{D01C8EA9-3AD8-40FB-AE76-37B593F17789}" srcOrd="6" destOrd="0" presId="urn:microsoft.com/office/officeart/2005/8/layout/vProcess5"/>
    <dgm:cxn modelId="{2BB3E832-7150-4016-84E6-1601C9667245}" type="presParOf" srcId="{287F4C36-E342-4E09-B235-8453E052779F}" destId="{1EF7067A-EC38-4787-A945-E48A9B8F64D4}" srcOrd="7" destOrd="0" presId="urn:microsoft.com/office/officeart/2005/8/layout/vProcess5"/>
    <dgm:cxn modelId="{33A39EB1-A9D9-4ECC-B848-024129A20840}" type="presParOf" srcId="{287F4C36-E342-4E09-B235-8453E052779F}" destId="{171577CA-1B71-4DE3-96D7-A8325AFDCE21}"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43675" y="8896350"/>
            <a:ext cx="395288" cy="306388"/>
          </a:xfrm>
          <a:prstGeom prst="rect">
            <a:avLst/>
          </a:prstGeom>
          <a:noFill/>
          <a:ln w="12700">
            <a:noFill/>
            <a:miter lim="800000"/>
            <a:headEnd/>
            <a:tailEnd/>
          </a:ln>
          <a:effectLst/>
        </p:spPr>
        <p:txBody>
          <a:bodyPr wrap="none" lIns="92202" tIns="45291" rIns="92202" bIns="45291" anchor="ctr">
            <a:spAutoFit/>
          </a:bodyPr>
          <a:lstStyle/>
          <a:p>
            <a:pPr algn="r" defTabSz="932508">
              <a:defRPr/>
            </a:pPr>
            <a:fld id="{68910F07-0249-4FBA-9366-B23A50A9826B}" type="slidenum">
              <a:rPr lang="en-US" sz="1400"/>
              <a:pPr algn="r" defTabSz="932508">
                <a:defRPr/>
              </a:pPr>
              <a:t>‹#›</a:t>
            </a:fld>
            <a:endParaRPr lang="en-US" sz="1400" dirty="0"/>
          </a:p>
        </p:txBody>
      </p:sp>
    </p:spTree>
    <p:extLst>
      <p:ext uri="{BB962C8B-B14F-4D97-AF65-F5344CB8AC3E}">
        <p14:creationId xmlns="" xmlns:p14="http://schemas.microsoft.com/office/powerpoint/2010/main" val="684507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4838"/>
            <a:ext cx="5140325" cy="4183062"/>
          </a:xfrm>
          <a:prstGeom prst="rect">
            <a:avLst/>
          </a:prstGeom>
          <a:noFill/>
          <a:ln w="12700">
            <a:noFill/>
            <a:miter lim="800000"/>
            <a:headEnd/>
            <a:tailEnd/>
          </a:ln>
          <a:effectLst/>
        </p:spPr>
        <p:txBody>
          <a:bodyPr vert="horz" wrap="square" lIns="92202" tIns="45291" rIns="92202" bIns="45291"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07" name="Rectangle 3"/>
          <p:cNvSpPr>
            <a:spLocks noGrp="1" noRot="1" noChangeAspect="1" noChangeArrowheads="1" noTextEdit="1"/>
          </p:cNvSpPr>
          <p:nvPr>
            <p:ph type="sldImg" idx="2"/>
          </p:nvPr>
        </p:nvSpPr>
        <p:spPr bwMode="auto">
          <a:xfrm>
            <a:off x="1184275" y="700088"/>
            <a:ext cx="4641850" cy="3481387"/>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543675" y="8896350"/>
            <a:ext cx="395288" cy="306388"/>
          </a:xfrm>
          <a:prstGeom prst="rect">
            <a:avLst/>
          </a:prstGeom>
          <a:noFill/>
          <a:ln w="12700">
            <a:noFill/>
            <a:miter lim="800000"/>
            <a:headEnd/>
            <a:tailEnd/>
          </a:ln>
          <a:effectLst/>
        </p:spPr>
        <p:txBody>
          <a:bodyPr wrap="none" lIns="92202" tIns="45291" rIns="92202" bIns="45291" anchor="ctr">
            <a:spAutoFit/>
          </a:bodyPr>
          <a:lstStyle/>
          <a:p>
            <a:pPr algn="r" defTabSz="932508">
              <a:defRPr/>
            </a:pPr>
            <a:fld id="{D1221D8F-C496-49CD-91EE-07B54186F3E2}" type="slidenum">
              <a:rPr lang="en-US" sz="1400"/>
              <a:pPr algn="r" defTabSz="932508">
                <a:defRPr/>
              </a:pPr>
              <a:t>‹#›</a:t>
            </a:fld>
            <a:endParaRPr lang="en-US" sz="1400" dirty="0"/>
          </a:p>
        </p:txBody>
      </p:sp>
    </p:spTree>
    <p:extLst>
      <p:ext uri="{BB962C8B-B14F-4D97-AF65-F5344CB8AC3E}">
        <p14:creationId xmlns="" xmlns:p14="http://schemas.microsoft.com/office/powerpoint/2010/main" val="4272175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89038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4" name="Slide Number Placeholder 3"/>
          <p:cNvSpPr>
            <a:spLocks noGrp="1"/>
          </p:cNvSpPr>
          <p:nvPr>
            <p:ph type="sldNum" sz="quarter" idx="5"/>
          </p:nvPr>
        </p:nvSpPr>
        <p:spPr>
          <a:xfrm>
            <a:off x="4143375" y="9120188"/>
            <a:ext cx="3170238" cy="479425"/>
          </a:xfrm>
          <a:prstGeom prst="rect">
            <a:avLst/>
          </a:prstGeom>
        </p:spPr>
        <p:txBody>
          <a:bodyPr/>
          <a:lstStyle>
            <a:lvl1pPr defTabSz="955675" eaLnBrk="0" hangingPunct="0">
              <a:defRPr sz="2800">
                <a:solidFill>
                  <a:schemeClr val="tx1"/>
                </a:solidFill>
                <a:latin typeface="Arial" panose="020B0604020202020204" pitchFamily="34" charset="0"/>
                <a:cs typeface="Arial" panose="020B0604020202020204" pitchFamily="34" charset="0"/>
              </a:defRPr>
            </a:lvl1pPr>
            <a:lvl2pPr marL="742950" indent="-285750" defTabSz="955675" eaLnBrk="0" hangingPunct="0">
              <a:defRPr sz="2800">
                <a:solidFill>
                  <a:schemeClr val="tx1"/>
                </a:solidFill>
                <a:latin typeface="Arial" panose="020B0604020202020204" pitchFamily="34" charset="0"/>
                <a:cs typeface="Arial" panose="020B0604020202020204" pitchFamily="34" charset="0"/>
              </a:defRPr>
            </a:lvl2pPr>
            <a:lvl3pPr marL="1143000" indent="-228600" defTabSz="955675" eaLnBrk="0" hangingPunct="0">
              <a:defRPr sz="2800">
                <a:solidFill>
                  <a:schemeClr val="tx1"/>
                </a:solidFill>
                <a:latin typeface="Arial" panose="020B0604020202020204" pitchFamily="34" charset="0"/>
                <a:cs typeface="Arial" panose="020B0604020202020204" pitchFamily="34" charset="0"/>
              </a:defRPr>
            </a:lvl3pPr>
            <a:lvl4pPr marL="1600200" indent="-228600" defTabSz="955675" eaLnBrk="0" hangingPunct="0">
              <a:defRPr sz="2800">
                <a:solidFill>
                  <a:schemeClr val="tx1"/>
                </a:solidFill>
                <a:latin typeface="Arial" panose="020B0604020202020204" pitchFamily="34" charset="0"/>
                <a:cs typeface="Arial" panose="020B0604020202020204" pitchFamily="34" charset="0"/>
              </a:defRPr>
            </a:lvl4pPr>
            <a:lvl5pPr marL="2057400" indent="-228600" defTabSz="955675" eaLnBrk="0" hangingPunct="0">
              <a:defRPr sz="28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2FC8169A-0077-4D69-BC01-70219BC15CAC}" type="slidenum">
              <a:rPr lang="en-US" sz="1300"/>
              <a:pPr eaLnBrk="1" hangingPunct="1"/>
              <a:t>21</a:t>
            </a:fld>
            <a:endParaRPr lang="en-US" sz="1300"/>
          </a:p>
        </p:txBody>
      </p:sp>
    </p:spTree>
    <p:extLst>
      <p:ext uri="{BB962C8B-B14F-4D97-AF65-F5344CB8AC3E}">
        <p14:creationId xmlns="" xmlns:p14="http://schemas.microsoft.com/office/powerpoint/2010/main" val="140246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23900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2802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 name="Slide Number Placeholder 3"/>
          <p:cNvSpPr>
            <a:spLocks noGrp="1"/>
          </p:cNvSpPr>
          <p:nvPr>
            <p:ph type="sldNum" sz="quarter" idx="5"/>
          </p:nvPr>
        </p:nvSpPr>
        <p:spPr>
          <a:xfrm>
            <a:off x="4143375" y="9120188"/>
            <a:ext cx="3170238" cy="479425"/>
          </a:xfrm>
          <a:prstGeom prst="rect">
            <a:avLst/>
          </a:prstGeom>
        </p:spPr>
        <p:txBody>
          <a:bodyPr/>
          <a:lstStyle>
            <a:lvl1pPr defTabSz="955675" eaLnBrk="0" hangingPunct="0">
              <a:defRPr sz="2800">
                <a:solidFill>
                  <a:schemeClr val="tx1"/>
                </a:solidFill>
                <a:latin typeface="Arial" panose="020B0604020202020204" pitchFamily="34" charset="0"/>
                <a:cs typeface="Arial" panose="020B0604020202020204" pitchFamily="34" charset="0"/>
              </a:defRPr>
            </a:lvl1pPr>
            <a:lvl2pPr marL="742950" indent="-285750" defTabSz="955675" eaLnBrk="0" hangingPunct="0">
              <a:defRPr sz="2800">
                <a:solidFill>
                  <a:schemeClr val="tx1"/>
                </a:solidFill>
                <a:latin typeface="Arial" panose="020B0604020202020204" pitchFamily="34" charset="0"/>
                <a:cs typeface="Arial" panose="020B0604020202020204" pitchFamily="34" charset="0"/>
              </a:defRPr>
            </a:lvl2pPr>
            <a:lvl3pPr marL="1143000" indent="-228600" defTabSz="955675" eaLnBrk="0" hangingPunct="0">
              <a:defRPr sz="2800">
                <a:solidFill>
                  <a:schemeClr val="tx1"/>
                </a:solidFill>
                <a:latin typeface="Arial" panose="020B0604020202020204" pitchFamily="34" charset="0"/>
                <a:cs typeface="Arial" panose="020B0604020202020204" pitchFamily="34" charset="0"/>
              </a:defRPr>
            </a:lvl3pPr>
            <a:lvl4pPr marL="1600200" indent="-228600" defTabSz="955675" eaLnBrk="0" hangingPunct="0">
              <a:defRPr sz="2800">
                <a:solidFill>
                  <a:schemeClr val="tx1"/>
                </a:solidFill>
                <a:latin typeface="Arial" panose="020B0604020202020204" pitchFamily="34" charset="0"/>
                <a:cs typeface="Arial" panose="020B0604020202020204" pitchFamily="34" charset="0"/>
              </a:defRPr>
            </a:lvl4pPr>
            <a:lvl5pPr marL="2057400" indent="-228600" defTabSz="955675" eaLnBrk="0" hangingPunct="0">
              <a:defRPr sz="28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FAEFA115-3A19-48AD-A799-E75326A5F8D7}" type="slidenum">
              <a:rPr lang="en-US" sz="1300"/>
              <a:pPr eaLnBrk="1" hangingPunct="1"/>
              <a:t>25</a:t>
            </a:fld>
            <a:endParaRPr lang="en-US" sz="1300"/>
          </a:p>
        </p:txBody>
      </p:sp>
    </p:spTree>
    <p:extLst>
      <p:ext uri="{BB962C8B-B14F-4D97-AF65-F5344CB8AC3E}">
        <p14:creationId xmlns="" xmlns:p14="http://schemas.microsoft.com/office/powerpoint/2010/main" val="400391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41359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 name="Slide Number Placeholder 3"/>
          <p:cNvSpPr>
            <a:spLocks noGrp="1"/>
          </p:cNvSpPr>
          <p:nvPr>
            <p:ph type="sldNum" sz="quarter" idx="5"/>
          </p:nvPr>
        </p:nvSpPr>
        <p:spPr>
          <a:xfrm>
            <a:off x="4143375" y="9120188"/>
            <a:ext cx="3170238" cy="479425"/>
          </a:xfrm>
          <a:prstGeom prst="rect">
            <a:avLst/>
          </a:prstGeom>
        </p:spPr>
        <p:txBody>
          <a:bodyPr/>
          <a:lstStyle>
            <a:lvl1pPr defTabSz="955675" eaLnBrk="0" hangingPunct="0">
              <a:defRPr sz="2800">
                <a:solidFill>
                  <a:schemeClr val="tx1"/>
                </a:solidFill>
                <a:latin typeface="Arial" panose="020B0604020202020204" pitchFamily="34" charset="0"/>
                <a:cs typeface="Arial" panose="020B0604020202020204" pitchFamily="34" charset="0"/>
              </a:defRPr>
            </a:lvl1pPr>
            <a:lvl2pPr marL="742950" indent="-285750" defTabSz="955675" eaLnBrk="0" hangingPunct="0">
              <a:defRPr sz="2800">
                <a:solidFill>
                  <a:schemeClr val="tx1"/>
                </a:solidFill>
                <a:latin typeface="Arial" panose="020B0604020202020204" pitchFamily="34" charset="0"/>
                <a:cs typeface="Arial" panose="020B0604020202020204" pitchFamily="34" charset="0"/>
              </a:defRPr>
            </a:lvl2pPr>
            <a:lvl3pPr marL="1143000" indent="-228600" defTabSz="955675" eaLnBrk="0" hangingPunct="0">
              <a:defRPr sz="2800">
                <a:solidFill>
                  <a:schemeClr val="tx1"/>
                </a:solidFill>
                <a:latin typeface="Arial" panose="020B0604020202020204" pitchFamily="34" charset="0"/>
                <a:cs typeface="Arial" panose="020B0604020202020204" pitchFamily="34" charset="0"/>
              </a:defRPr>
            </a:lvl3pPr>
            <a:lvl4pPr marL="1600200" indent="-228600" defTabSz="955675" eaLnBrk="0" hangingPunct="0">
              <a:defRPr sz="2800">
                <a:solidFill>
                  <a:schemeClr val="tx1"/>
                </a:solidFill>
                <a:latin typeface="Arial" panose="020B0604020202020204" pitchFamily="34" charset="0"/>
                <a:cs typeface="Arial" panose="020B0604020202020204" pitchFamily="34" charset="0"/>
              </a:defRPr>
            </a:lvl4pPr>
            <a:lvl5pPr marL="2057400" indent="-228600" defTabSz="955675" eaLnBrk="0" hangingPunct="0">
              <a:defRPr sz="28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F6F9F0AB-E815-461C-92ED-F91C858E7EFC}" type="slidenum">
              <a:rPr lang="en-US" sz="1300"/>
              <a:pPr eaLnBrk="1" hangingPunct="1"/>
              <a:t>28</a:t>
            </a:fld>
            <a:endParaRPr lang="en-US" sz="1300"/>
          </a:p>
        </p:txBody>
      </p:sp>
    </p:spTree>
    <p:extLst>
      <p:ext uri="{BB962C8B-B14F-4D97-AF65-F5344CB8AC3E}">
        <p14:creationId xmlns="" xmlns:p14="http://schemas.microsoft.com/office/powerpoint/2010/main" val="167873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 name="Slide Number Placeholder 3"/>
          <p:cNvSpPr>
            <a:spLocks noGrp="1"/>
          </p:cNvSpPr>
          <p:nvPr>
            <p:ph type="sldNum" sz="quarter" idx="5"/>
          </p:nvPr>
        </p:nvSpPr>
        <p:spPr>
          <a:xfrm>
            <a:off x="4143375" y="9120188"/>
            <a:ext cx="3170238" cy="479425"/>
          </a:xfrm>
          <a:prstGeom prst="rect">
            <a:avLst/>
          </a:prstGeom>
        </p:spPr>
        <p:txBody>
          <a:bodyPr/>
          <a:lstStyle>
            <a:lvl1pPr defTabSz="955675" eaLnBrk="0" hangingPunct="0">
              <a:defRPr sz="2800">
                <a:solidFill>
                  <a:schemeClr val="tx1"/>
                </a:solidFill>
                <a:latin typeface="Arial" panose="020B0604020202020204" pitchFamily="34" charset="0"/>
                <a:cs typeface="Arial" panose="020B0604020202020204" pitchFamily="34" charset="0"/>
              </a:defRPr>
            </a:lvl1pPr>
            <a:lvl2pPr marL="742950" indent="-285750" defTabSz="955675" eaLnBrk="0" hangingPunct="0">
              <a:defRPr sz="2800">
                <a:solidFill>
                  <a:schemeClr val="tx1"/>
                </a:solidFill>
                <a:latin typeface="Arial" panose="020B0604020202020204" pitchFamily="34" charset="0"/>
                <a:cs typeface="Arial" panose="020B0604020202020204" pitchFamily="34" charset="0"/>
              </a:defRPr>
            </a:lvl2pPr>
            <a:lvl3pPr marL="1143000" indent="-228600" defTabSz="955675" eaLnBrk="0" hangingPunct="0">
              <a:defRPr sz="2800">
                <a:solidFill>
                  <a:schemeClr val="tx1"/>
                </a:solidFill>
                <a:latin typeface="Arial" panose="020B0604020202020204" pitchFamily="34" charset="0"/>
                <a:cs typeface="Arial" panose="020B0604020202020204" pitchFamily="34" charset="0"/>
              </a:defRPr>
            </a:lvl3pPr>
            <a:lvl4pPr marL="1600200" indent="-228600" defTabSz="955675" eaLnBrk="0" hangingPunct="0">
              <a:defRPr sz="2800">
                <a:solidFill>
                  <a:schemeClr val="tx1"/>
                </a:solidFill>
                <a:latin typeface="Arial" panose="020B0604020202020204" pitchFamily="34" charset="0"/>
                <a:cs typeface="Arial" panose="020B0604020202020204" pitchFamily="34" charset="0"/>
              </a:defRPr>
            </a:lvl4pPr>
            <a:lvl5pPr marL="2057400" indent="-228600" defTabSz="955675" eaLnBrk="0" hangingPunct="0">
              <a:defRPr sz="28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280605B9-EED2-473C-BDB1-15704A33D484}" type="slidenum">
              <a:rPr lang="en-US" sz="1300"/>
              <a:pPr eaLnBrk="1" hangingPunct="1"/>
              <a:t>11</a:t>
            </a:fld>
            <a:endParaRPr lang="en-US" sz="1300"/>
          </a:p>
        </p:txBody>
      </p:sp>
    </p:spTree>
    <p:extLst>
      <p:ext uri="{BB962C8B-B14F-4D97-AF65-F5344CB8AC3E}">
        <p14:creationId xmlns="" xmlns:p14="http://schemas.microsoft.com/office/powerpoint/2010/main" val="387127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 name="Slide Number Placeholder 3"/>
          <p:cNvSpPr>
            <a:spLocks noGrp="1"/>
          </p:cNvSpPr>
          <p:nvPr>
            <p:ph type="sldNum" sz="quarter" idx="5"/>
          </p:nvPr>
        </p:nvSpPr>
        <p:spPr>
          <a:xfrm>
            <a:off x="4143375" y="9120188"/>
            <a:ext cx="3170238" cy="479425"/>
          </a:xfrm>
          <a:prstGeom prst="rect">
            <a:avLst/>
          </a:prstGeom>
        </p:spPr>
        <p:txBody>
          <a:bodyPr/>
          <a:lstStyle>
            <a:lvl1pPr defTabSz="955675" eaLnBrk="0" hangingPunct="0">
              <a:defRPr sz="2800">
                <a:solidFill>
                  <a:schemeClr val="tx1"/>
                </a:solidFill>
                <a:latin typeface="Arial" panose="020B0604020202020204" pitchFamily="34" charset="0"/>
                <a:cs typeface="Arial" panose="020B0604020202020204" pitchFamily="34" charset="0"/>
              </a:defRPr>
            </a:lvl1pPr>
            <a:lvl2pPr marL="742950" indent="-285750" defTabSz="955675" eaLnBrk="0" hangingPunct="0">
              <a:defRPr sz="2800">
                <a:solidFill>
                  <a:schemeClr val="tx1"/>
                </a:solidFill>
                <a:latin typeface="Arial" panose="020B0604020202020204" pitchFamily="34" charset="0"/>
                <a:cs typeface="Arial" panose="020B0604020202020204" pitchFamily="34" charset="0"/>
              </a:defRPr>
            </a:lvl2pPr>
            <a:lvl3pPr marL="1143000" indent="-228600" defTabSz="955675" eaLnBrk="0" hangingPunct="0">
              <a:defRPr sz="2800">
                <a:solidFill>
                  <a:schemeClr val="tx1"/>
                </a:solidFill>
                <a:latin typeface="Arial" panose="020B0604020202020204" pitchFamily="34" charset="0"/>
                <a:cs typeface="Arial" panose="020B0604020202020204" pitchFamily="34" charset="0"/>
              </a:defRPr>
            </a:lvl3pPr>
            <a:lvl4pPr marL="1600200" indent="-228600" defTabSz="955675" eaLnBrk="0" hangingPunct="0">
              <a:defRPr sz="2800">
                <a:solidFill>
                  <a:schemeClr val="tx1"/>
                </a:solidFill>
                <a:latin typeface="Arial" panose="020B0604020202020204" pitchFamily="34" charset="0"/>
                <a:cs typeface="Arial" panose="020B0604020202020204" pitchFamily="34" charset="0"/>
              </a:defRPr>
            </a:lvl4pPr>
            <a:lvl5pPr marL="2057400" indent="-228600" defTabSz="955675" eaLnBrk="0" hangingPunct="0">
              <a:defRPr sz="28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2EA820A0-31F7-49FC-B41E-82EA65F15588}" type="slidenum">
              <a:rPr lang="en-US" sz="1300"/>
              <a:pPr eaLnBrk="1" hangingPunct="1"/>
              <a:t>12</a:t>
            </a:fld>
            <a:endParaRPr lang="en-US" sz="1300"/>
          </a:p>
        </p:txBody>
      </p:sp>
    </p:spTree>
    <p:extLst>
      <p:ext uri="{BB962C8B-B14F-4D97-AF65-F5344CB8AC3E}">
        <p14:creationId xmlns="" xmlns:p14="http://schemas.microsoft.com/office/powerpoint/2010/main" val="363438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75164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93525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70199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25318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20752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 name="Slide Number Placeholder 3"/>
          <p:cNvSpPr>
            <a:spLocks noGrp="1"/>
          </p:cNvSpPr>
          <p:nvPr>
            <p:ph type="sldNum" sz="quarter" idx="5"/>
          </p:nvPr>
        </p:nvSpPr>
        <p:spPr>
          <a:xfrm>
            <a:off x="4143375" y="9120188"/>
            <a:ext cx="3170238" cy="479425"/>
          </a:xfrm>
          <a:prstGeom prst="rect">
            <a:avLst/>
          </a:prstGeom>
        </p:spPr>
        <p:txBody>
          <a:bodyPr/>
          <a:lstStyle>
            <a:lvl1pPr defTabSz="955675" eaLnBrk="0" hangingPunct="0">
              <a:defRPr sz="2800">
                <a:solidFill>
                  <a:schemeClr val="tx1"/>
                </a:solidFill>
                <a:latin typeface="Arial" panose="020B0604020202020204" pitchFamily="34" charset="0"/>
                <a:cs typeface="Arial" panose="020B0604020202020204" pitchFamily="34" charset="0"/>
              </a:defRPr>
            </a:lvl1pPr>
            <a:lvl2pPr marL="742950" indent="-285750" defTabSz="955675" eaLnBrk="0" hangingPunct="0">
              <a:defRPr sz="2800">
                <a:solidFill>
                  <a:schemeClr val="tx1"/>
                </a:solidFill>
                <a:latin typeface="Arial" panose="020B0604020202020204" pitchFamily="34" charset="0"/>
                <a:cs typeface="Arial" panose="020B0604020202020204" pitchFamily="34" charset="0"/>
              </a:defRPr>
            </a:lvl2pPr>
            <a:lvl3pPr marL="1143000" indent="-228600" defTabSz="955675" eaLnBrk="0" hangingPunct="0">
              <a:defRPr sz="2800">
                <a:solidFill>
                  <a:schemeClr val="tx1"/>
                </a:solidFill>
                <a:latin typeface="Arial" panose="020B0604020202020204" pitchFamily="34" charset="0"/>
                <a:cs typeface="Arial" panose="020B0604020202020204" pitchFamily="34" charset="0"/>
              </a:defRPr>
            </a:lvl3pPr>
            <a:lvl4pPr marL="1600200" indent="-228600" defTabSz="955675" eaLnBrk="0" hangingPunct="0">
              <a:defRPr sz="2800">
                <a:solidFill>
                  <a:schemeClr val="tx1"/>
                </a:solidFill>
                <a:latin typeface="Arial" panose="020B0604020202020204" pitchFamily="34" charset="0"/>
                <a:cs typeface="Arial" panose="020B0604020202020204" pitchFamily="34" charset="0"/>
              </a:defRPr>
            </a:lvl4pPr>
            <a:lvl5pPr marL="2057400" indent="-228600" defTabSz="955675" eaLnBrk="0" hangingPunct="0">
              <a:defRPr sz="28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3F3B56B3-7472-49FF-AEAD-8532069B9220}" type="slidenum">
              <a:rPr lang="en-US" sz="1300"/>
              <a:pPr eaLnBrk="1" hangingPunct="1"/>
              <a:t>18</a:t>
            </a:fld>
            <a:endParaRPr lang="en-US" sz="1300"/>
          </a:p>
        </p:txBody>
      </p:sp>
    </p:spTree>
    <p:extLst>
      <p:ext uri="{BB962C8B-B14F-4D97-AF65-F5344CB8AC3E}">
        <p14:creationId xmlns="" xmlns:p14="http://schemas.microsoft.com/office/powerpoint/2010/main" val="2079967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1" descr="line"/>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defRPr/>
              </a:pPr>
              <a:endParaRPr lang="en-US"/>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defRPr/>
              </a:pPr>
              <a:endParaRPr lang="en-US"/>
            </a:p>
          </p:txBody>
        </p:sp>
      </p:grpSp>
      <p:graphicFrame>
        <p:nvGraphicFramePr>
          <p:cNvPr id="7" name="Object 111" descr="AHRQ logo"/>
          <p:cNvGraphicFramePr>
            <a:graphicFrameLocks noChangeAspect="1"/>
          </p:cNvGraphicFramePr>
          <p:nvPr>
            <p:extLst>
              <p:ext uri="{D42A27DB-BD31-4B8C-83A1-F6EECF244321}">
                <p14:modId xmlns="" xmlns:p14="http://schemas.microsoft.com/office/powerpoint/2010/main" val="3876656193"/>
              </p:ext>
            </p:extLst>
          </p:nvPr>
        </p:nvGraphicFramePr>
        <p:xfrm>
          <a:off x="990600" y="381000"/>
          <a:ext cx="7162800" cy="1695450"/>
        </p:xfrm>
        <a:graphic>
          <a:graphicData uri="http://schemas.openxmlformats.org/presentationml/2006/ole">
            <p:oleObj spid="_x0000_s41055" name="Photo Editor Photo" r:id="rId3" imgW="6400000" imgH="1514686" progId="">
              <p:embed/>
            </p:oleObj>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dirty="0"/>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1997075"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843588"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676400"/>
            <a:ext cx="3921125"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1538" y="1676400"/>
            <a:ext cx="3921125"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1538" y="1676400"/>
            <a:ext cx="3921125"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1538" y="3200400"/>
            <a:ext cx="3921125"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Clr>
                <a:srgbClr val="ED1C24"/>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6397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4" indent="0" algn="ctr">
              <a:buNone/>
              <a:defRPr/>
            </a:lvl2pPr>
            <a:lvl3pPr marL="914287" indent="0" algn="ctr">
              <a:buNone/>
              <a:defRPr/>
            </a:lvl3pPr>
            <a:lvl4pPr marL="1371431" indent="0" algn="ctr">
              <a:buNone/>
              <a:defRPr/>
            </a:lvl4pPr>
            <a:lvl5pPr marL="1828575" indent="0" algn="ctr">
              <a:buNone/>
              <a:defRPr/>
            </a:lvl5pPr>
            <a:lvl6pPr marL="2285719" indent="0" algn="ctr">
              <a:buNone/>
              <a:defRPr/>
            </a:lvl6pPr>
            <a:lvl7pPr marL="2742862" indent="0" algn="ctr">
              <a:buNone/>
              <a:defRPr/>
            </a:lvl7pPr>
            <a:lvl8pPr marL="3200006" indent="0" algn="ctr">
              <a:buNone/>
              <a:defRPr/>
            </a:lvl8pPr>
            <a:lvl9pPr marL="365714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FA7CCCA5-384B-4F9D-A19D-CDB1C48E9B78}" type="slidenum">
              <a:rPr lang="en-US" smtClean="0"/>
              <a:pPr>
                <a:defRPr/>
              </a:pPr>
              <a:t>‹#›</a:t>
            </a:fld>
            <a:endParaRPr lang="en-US" dirty="0"/>
          </a:p>
        </p:txBody>
      </p:sp>
    </p:spTree>
    <p:extLst>
      <p:ext uri="{BB962C8B-B14F-4D97-AF65-F5344CB8AC3E}">
        <p14:creationId xmlns="" xmlns:p14="http://schemas.microsoft.com/office/powerpoint/2010/main" val="17316935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E97688F1-1258-446F-9CB2-414DA181CE3B}" type="slidenum">
              <a:rPr lang="en-US" smtClean="0"/>
              <a:pPr>
                <a:defRPr/>
              </a:pPr>
              <a:t>‹#›</a:t>
            </a:fld>
            <a:endParaRPr lang="en-US" dirty="0"/>
          </a:p>
        </p:txBody>
      </p:sp>
    </p:spTree>
    <p:extLst>
      <p:ext uri="{BB962C8B-B14F-4D97-AF65-F5344CB8AC3E}">
        <p14:creationId xmlns="" xmlns:p14="http://schemas.microsoft.com/office/powerpoint/2010/main" val="13544129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4" indent="0">
              <a:buNone/>
              <a:defRPr sz="1800"/>
            </a:lvl2pPr>
            <a:lvl3pPr marL="914287" indent="0">
              <a:buNone/>
              <a:defRPr sz="1600"/>
            </a:lvl3pPr>
            <a:lvl4pPr marL="1371431" indent="0">
              <a:buNone/>
              <a:defRPr sz="1400"/>
            </a:lvl4pPr>
            <a:lvl5pPr marL="1828575" indent="0">
              <a:buNone/>
              <a:defRPr sz="1400"/>
            </a:lvl5pPr>
            <a:lvl6pPr marL="2285719" indent="0">
              <a:buNone/>
              <a:defRPr sz="1400"/>
            </a:lvl6pPr>
            <a:lvl7pPr marL="2742862" indent="0">
              <a:buNone/>
              <a:defRPr sz="1400"/>
            </a:lvl7pPr>
            <a:lvl8pPr marL="3200006" indent="0">
              <a:buNone/>
              <a:defRPr sz="1400"/>
            </a:lvl8pPr>
            <a:lvl9pPr marL="365714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453CBF32-5451-4A2B-A1BC-19178606ACBE}" type="slidenum">
              <a:rPr lang="en-US" smtClean="0"/>
              <a:pPr>
                <a:defRPr/>
              </a:pPr>
              <a:t>‹#›</a:t>
            </a:fld>
            <a:endParaRPr lang="en-US" dirty="0"/>
          </a:p>
        </p:txBody>
      </p:sp>
    </p:spTree>
    <p:extLst>
      <p:ext uri="{BB962C8B-B14F-4D97-AF65-F5344CB8AC3E}">
        <p14:creationId xmlns="" xmlns:p14="http://schemas.microsoft.com/office/powerpoint/2010/main" val="1205880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3C571BC8-A5B4-459E-AEED-CF01A0484EFA}" type="slidenum">
              <a:rPr lang="en-US" smtClean="0"/>
              <a:pPr>
                <a:defRPr/>
              </a:pPr>
              <a:t>‹#›</a:t>
            </a:fld>
            <a:endParaRPr lang="en-US" dirty="0"/>
          </a:p>
        </p:txBody>
      </p:sp>
    </p:spTree>
    <p:extLst>
      <p:ext uri="{BB962C8B-B14F-4D97-AF65-F5344CB8AC3E}">
        <p14:creationId xmlns="" xmlns:p14="http://schemas.microsoft.com/office/powerpoint/2010/main" val="3690301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5" indent="0">
              <a:buNone/>
              <a:defRPr sz="1600" b="1"/>
            </a:lvl5pPr>
            <a:lvl6pPr marL="2285719" indent="0">
              <a:buNone/>
              <a:defRPr sz="1600" b="1"/>
            </a:lvl6pPr>
            <a:lvl7pPr marL="2742862" indent="0">
              <a:buNone/>
              <a:defRPr sz="1600" b="1"/>
            </a:lvl7pPr>
            <a:lvl8pPr marL="3200006" indent="0">
              <a:buNone/>
              <a:defRPr sz="1600" b="1"/>
            </a:lvl8pPr>
            <a:lvl9pPr marL="36571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5" indent="0">
              <a:buNone/>
              <a:defRPr sz="1600" b="1"/>
            </a:lvl5pPr>
            <a:lvl6pPr marL="2285719" indent="0">
              <a:buNone/>
              <a:defRPr sz="1600" b="1"/>
            </a:lvl6pPr>
            <a:lvl7pPr marL="2742862" indent="0">
              <a:buNone/>
              <a:defRPr sz="1600" b="1"/>
            </a:lvl7pPr>
            <a:lvl8pPr marL="3200006" indent="0">
              <a:buNone/>
              <a:defRPr sz="1600" b="1"/>
            </a:lvl8pPr>
            <a:lvl9pPr marL="36571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8"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9"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AECA31BA-FF35-4C9C-ADC3-3B68DD2CB7DB}" type="slidenum">
              <a:rPr lang="en-US" smtClean="0"/>
              <a:pPr>
                <a:defRPr/>
              </a:pPr>
              <a:t>‹#›</a:t>
            </a:fld>
            <a:endParaRPr lang="en-US" dirty="0"/>
          </a:p>
        </p:txBody>
      </p:sp>
    </p:spTree>
    <p:extLst>
      <p:ext uri="{BB962C8B-B14F-4D97-AF65-F5344CB8AC3E}">
        <p14:creationId xmlns="" xmlns:p14="http://schemas.microsoft.com/office/powerpoint/2010/main" val="13891837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4"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5"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5DC624AB-B153-4A0F-83BB-13F5432F9E75}" type="slidenum">
              <a:rPr lang="en-US" smtClean="0"/>
              <a:pPr>
                <a:defRPr/>
              </a:pPr>
              <a:t>‹#›</a:t>
            </a:fld>
            <a:endParaRPr lang="en-US" dirty="0"/>
          </a:p>
        </p:txBody>
      </p:sp>
    </p:spTree>
    <p:extLst>
      <p:ext uri="{BB962C8B-B14F-4D97-AF65-F5344CB8AC3E}">
        <p14:creationId xmlns="" xmlns:p14="http://schemas.microsoft.com/office/powerpoint/2010/main" val="34389815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3"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4"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D94FA66A-D578-48B5-BC9A-FF8F795E710A}" type="slidenum">
              <a:rPr lang="en-US" smtClean="0"/>
              <a:pPr>
                <a:defRPr/>
              </a:pPr>
              <a:t>‹#›</a:t>
            </a:fld>
            <a:endParaRPr lang="en-US" dirty="0"/>
          </a:p>
        </p:txBody>
      </p:sp>
    </p:spTree>
    <p:extLst>
      <p:ext uri="{BB962C8B-B14F-4D97-AF65-F5344CB8AC3E}">
        <p14:creationId xmlns="" xmlns:p14="http://schemas.microsoft.com/office/powerpoint/2010/main" val="139811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5" indent="0">
              <a:buNone/>
              <a:defRPr sz="900"/>
            </a:lvl5pPr>
            <a:lvl6pPr marL="2285719" indent="0">
              <a:buNone/>
              <a:defRPr sz="900"/>
            </a:lvl6pPr>
            <a:lvl7pPr marL="2742862" indent="0">
              <a:buNone/>
              <a:defRPr sz="900"/>
            </a:lvl7pPr>
            <a:lvl8pPr marL="3200006" indent="0">
              <a:buNone/>
              <a:defRPr sz="900"/>
            </a:lvl8pPr>
            <a:lvl9pPr marL="36571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0C7DBE94-0499-43A1-B420-BC5782841ECE}" type="slidenum">
              <a:rPr lang="en-US" smtClean="0"/>
              <a:pPr>
                <a:defRPr/>
              </a:pPr>
              <a:t>‹#›</a:t>
            </a:fld>
            <a:endParaRPr lang="en-US" dirty="0"/>
          </a:p>
        </p:txBody>
      </p:sp>
    </p:spTree>
    <p:extLst>
      <p:ext uri="{BB962C8B-B14F-4D97-AF65-F5344CB8AC3E}">
        <p14:creationId xmlns="" xmlns:p14="http://schemas.microsoft.com/office/powerpoint/2010/main" val="26717200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5" indent="0">
              <a:buNone/>
              <a:defRPr sz="2000"/>
            </a:lvl5pPr>
            <a:lvl6pPr marL="2285719" indent="0">
              <a:buNone/>
              <a:defRPr sz="2000"/>
            </a:lvl6pPr>
            <a:lvl7pPr marL="2742862" indent="0">
              <a:buNone/>
              <a:defRPr sz="2000"/>
            </a:lvl7pPr>
            <a:lvl8pPr marL="3200006" indent="0">
              <a:buNone/>
              <a:defRPr sz="2000"/>
            </a:lvl8pPr>
            <a:lvl9pPr marL="3657149"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5" indent="0">
              <a:buNone/>
              <a:defRPr sz="900"/>
            </a:lvl5pPr>
            <a:lvl6pPr marL="2285719" indent="0">
              <a:buNone/>
              <a:defRPr sz="900"/>
            </a:lvl6pPr>
            <a:lvl7pPr marL="2742862" indent="0">
              <a:buNone/>
              <a:defRPr sz="900"/>
            </a:lvl7pPr>
            <a:lvl8pPr marL="3200006" indent="0">
              <a:buNone/>
              <a:defRPr sz="900"/>
            </a:lvl8pPr>
            <a:lvl9pPr marL="36571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3FF336E6-5AA7-43CC-B527-DA128775FA98}" type="slidenum">
              <a:rPr lang="en-US" smtClean="0"/>
              <a:pPr>
                <a:defRPr/>
              </a:pPr>
              <a:t>‹#›</a:t>
            </a:fld>
            <a:endParaRPr lang="en-US" dirty="0"/>
          </a:p>
        </p:txBody>
      </p:sp>
    </p:spTree>
    <p:extLst>
      <p:ext uri="{BB962C8B-B14F-4D97-AF65-F5344CB8AC3E}">
        <p14:creationId xmlns="" xmlns:p14="http://schemas.microsoft.com/office/powerpoint/2010/main" val="3491249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A3C71C15-D95E-4286-B521-79A1237C2D5C}" type="slidenum">
              <a:rPr lang="en-US" smtClean="0"/>
              <a:pPr>
                <a:defRPr/>
              </a:pPr>
              <a:t>‹#›</a:t>
            </a:fld>
            <a:endParaRPr lang="en-US" dirty="0"/>
          </a:p>
        </p:txBody>
      </p:sp>
    </p:spTree>
    <p:extLst>
      <p:ext uri="{BB962C8B-B14F-4D97-AF65-F5344CB8AC3E}">
        <p14:creationId xmlns="" xmlns:p14="http://schemas.microsoft.com/office/powerpoint/2010/main" val="38841728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1"/>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1"/>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0981AB67-7951-4FE4-A803-6037D71DAEBB}" type="slidenum">
              <a:rPr lang="en-US" smtClean="0"/>
              <a:pPr>
                <a:defRPr/>
              </a:pPr>
              <a:t>‹#›</a:t>
            </a:fld>
            <a:endParaRPr lang="en-US" dirty="0"/>
          </a:p>
        </p:txBody>
      </p:sp>
    </p:spTree>
    <p:extLst>
      <p:ext uri="{BB962C8B-B14F-4D97-AF65-F5344CB8AC3E}">
        <p14:creationId xmlns="" xmlns:p14="http://schemas.microsoft.com/office/powerpoint/2010/main" val="2506199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781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B25B67E5-2EBF-44AD-ACAF-66473FD5D91D}" type="slidenum">
              <a:rPr lang="en-US" smtClean="0"/>
              <a:pPr>
                <a:defRPr/>
              </a:pPr>
              <a:t>‹#›</a:t>
            </a:fld>
            <a:endParaRPr lang="en-US" dirty="0"/>
          </a:p>
        </p:txBody>
      </p:sp>
    </p:spTree>
    <p:extLst>
      <p:ext uri="{BB962C8B-B14F-4D97-AF65-F5344CB8AC3E}">
        <p14:creationId xmlns="" xmlns:p14="http://schemas.microsoft.com/office/powerpoint/2010/main" val="3886593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781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7"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8"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45EAD2B4-AC08-46C7-86EF-8E5E7D1E610B}" type="slidenum">
              <a:rPr lang="en-US" smtClean="0"/>
              <a:pPr>
                <a:defRPr/>
              </a:pPr>
              <a:t>‹#›</a:t>
            </a:fld>
            <a:endParaRPr lang="en-US" dirty="0"/>
          </a:p>
        </p:txBody>
      </p:sp>
    </p:spTree>
    <p:extLst>
      <p:ext uri="{BB962C8B-B14F-4D97-AF65-F5344CB8AC3E}">
        <p14:creationId xmlns="" xmlns:p14="http://schemas.microsoft.com/office/powerpoint/2010/main" val="3259266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7818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fontAlgn="auto">
              <a:lnSpc>
                <a:spcPct val="80000"/>
              </a:lnSpc>
              <a:spcBef>
                <a:spcPct val="20000"/>
              </a:spcBef>
              <a:spcAft>
                <a:spcPts val="0"/>
              </a:spcAft>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lnSpc>
                <a:spcPct val="80000"/>
              </a:lnSpc>
              <a:spcBef>
                <a:spcPct val="20000"/>
              </a:spcBef>
              <a:spcAft>
                <a:spcPts val="0"/>
              </a:spcAft>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lnSpc>
                <a:spcPct val="80000"/>
              </a:lnSpc>
              <a:spcBef>
                <a:spcPct val="20000"/>
              </a:spcBef>
              <a:spcAft>
                <a:spcPts val="0"/>
              </a:spcAft>
              <a:buFontTx/>
              <a:buChar char="•"/>
              <a:defRPr/>
            </a:lvl1pPr>
          </a:lstStyle>
          <a:p>
            <a:pPr>
              <a:defRPr/>
            </a:pPr>
            <a:fld id="{A87B8AA5-2E54-4E22-BBFD-221263F40EDB}" type="slidenum">
              <a:rPr lang="en-US" smtClean="0"/>
              <a:pPr>
                <a:defRPr/>
              </a:pPr>
              <a:t>‹#›</a:t>
            </a:fld>
            <a:endParaRPr lang="en-US" dirty="0"/>
          </a:p>
        </p:txBody>
      </p:sp>
    </p:spTree>
    <p:extLst>
      <p:ext uri="{BB962C8B-B14F-4D97-AF65-F5344CB8AC3E}">
        <p14:creationId xmlns="" xmlns:p14="http://schemas.microsoft.com/office/powerpoint/2010/main" val="138132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text only layou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en-US" dirty="0"/>
          </a:p>
        </p:txBody>
      </p:sp>
      <p:sp>
        <p:nvSpPr>
          <p:cNvPr id="14" name="Text Placeholder 13"/>
          <p:cNvSpPr>
            <a:spLocks noGrp="1"/>
          </p:cNvSpPr>
          <p:nvPr>
            <p:ph type="body" sz="quarter" idx="10"/>
          </p:nvPr>
        </p:nvSpPr>
        <p:spPr>
          <a:xfrm>
            <a:off x="442913" y="1445342"/>
            <a:ext cx="8148022" cy="3996608"/>
          </a:xfrm>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7"/>
          <p:cNvSpPr>
            <a:spLocks noGrp="1"/>
          </p:cNvSpPr>
          <p:nvPr>
            <p:ph sz="quarter" idx="19" hasCustomPrompt="1"/>
          </p:nvPr>
        </p:nvSpPr>
        <p:spPr>
          <a:xfrm>
            <a:off x="449263" y="5673811"/>
            <a:ext cx="8132761" cy="298450"/>
          </a:xfrm>
        </p:spPr>
        <p:txBody>
          <a:bodyPr anchor="b" anchorCtr="0">
            <a:noAutofit/>
          </a:bodyPr>
          <a:lstStyle>
            <a:lvl1pPr>
              <a:defRPr sz="900" b="0" baseline="0">
                <a:solidFill>
                  <a:schemeClr val="accent4"/>
                </a:solidFill>
              </a:defRPr>
            </a:lvl1pPr>
          </a:lstStyle>
          <a:p>
            <a:pPr lvl="0"/>
            <a:r>
              <a:rPr lang="en-US" dirty="0" smtClean="0"/>
              <a:t>Click to insert Source</a:t>
            </a:r>
            <a:endParaRPr lang="en-US" dirty="0"/>
          </a:p>
        </p:txBody>
      </p:sp>
    </p:spTree>
    <p:extLst>
      <p:ext uri="{BB962C8B-B14F-4D97-AF65-F5344CB8AC3E}">
        <p14:creationId xmlns="" xmlns:p14="http://schemas.microsoft.com/office/powerpoint/2010/main" val="426322254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95601"/>
            <a:ext cx="8229600" cy="3657600"/>
          </a:xfrm>
        </p:spPr>
        <p:txBody>
          <a:bodyPr/>
          <a:lstStyle>
            <a:lvl1pPr>
              <a:buClr>
                <a:srgbClr val="ED1C24"/>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316643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4" indent="0" algn="ctr">
              <a:buNone/>
              <a:defRPr/>
            </a:lvl2pPr>
            <a:lvl3pPr marL="914287" indent="0" algn="ctr">
              <a:buNone/>
              <a:defRPr/>
            </a:lvl3pPr>
            <a:lvl4pPr marL="1371431" indent="0" algn="ctr">
              <a:buNone/>
              <a:defRPr/>
            </a:lvl4pPr>
            <a:lvl5pPr marL="1828575" indent="0" algn="ctr">
              <a:buNone/>
              <a:defRPr/>
            </a:lvl5pPr>
            <a:lvl6pPr marL="2285719" indent="0" algn="ctr">
              <a:buNone/>
              <a:defRPr/>
            </a:lvl6pPr>
            <a:lvl7pPr marL="2742862" indent="0" algn="ctr">
              <a:buNone/>
              <a:defRPr/>
            </a:lvl7pPr>
            <a:lvl8pPr marL="3200006" indent="0" algn="ctr">
              <a:buNone/>
              <a:defRPr/>
            </a:lvl8pPr>
            <a:lvl9pPr marL="365714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FA7CCCA5-384B-4F9D-A19D-CDB1C48E9B78}" type="slidenum">
              <a:rPr lang="en-US" smtClean="0"/>
              <a:pPr>
                <a:defRPr/>
              </a:pPr>
              <a:t>‹#›</a:t>
            </a:fld>
            <a:endParaRPr lang="en-US" dirty="0"/>
          </a:p>
        </p:txBody>
      </p:sp>
    </p:spTree>
    <p:extLst>
      <p:ext uri="{BB962C8B-B14F-4D97-AF65-F5344CB8AC3E}">
        <p14:creationId xmlns="" xmlns:p14="http://schemas.microsoft.com/office/powerpoint/2010/main" val="35670851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E97688F1-1258-446F-9CB2-414DA181CE3B}" type="slidenum">
              <a:rPr lang="en-US" smtClean="0"/>
              <a:pPr>
                <a:defRPr/>
              </a:pPr>
              <a:t>‹#›</a:t>
            </a:fld>
            <a:endParaRPr lang="en-US" dirty="0"/>
          </a:p>
        </p:txBody>
      </p:sp>
    </p:spTree>
    <p:extLst>
      <p:ext uri="{BB962C8B-B14F-4D97-AF65-F5344CB8AC3E}">
        <p14:creationId xmlns="" xmlns:p14="http://schemas.microsoft.com/office/powerpoint/2010/main" val="3390876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4" indent="0">
              <a:buNone/>
              <a:defRPr sz="1800"/>
            </a:lvl2pPr>
            <a:lvl3pPr marL="914287" indent="0">
              <a:buNone/>
              <a:defRPr sz="1600"/>
            </a:lvl3pPr>
            <a:lvl4pPr marL="1371431" indent="0">
              <a:buNone/>
              <a:defRPr sz="1400"/>
            </a:lvl4pPr>
            <a:lvl5pPr marL="1828575" indent="0">
              <a:buNone/>
              <a:defRPr sz="1400"/>
            </a:lvl5pPr>
            <a:lvl6pPr marL="2285719" indent="0">
              <a:buNone/>
              <a:defRPr sz="1400"/>
            </a:lvl6pPr>
            <a:lvl7pPr marL="2742862" indent="0">
              <a:buNone/>
              <a:defRPr sz="1400"/>
            </a:lvl7pPr>
            <a:lvl8pPr marL="3200006" indent="0">
              <a:buNone/>
              <a:defRPr sz="1400"/>
            </a:lvl8pPr>
            <a:lvl9pPr marL="365714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453CBF32-5451-4A2B-A1BC-19178606ACBE}" type="slidenum">
              <a:rPr lang="en-US" smtClean="0"/>
              <a:pPr>
                <a:defRPr/>
              </a:pPr>
              <a:t>‹#›</a:t>
            </a:fld>
            <a:endParaRPr lang="en-US" dirty="0"/>
          </a:p>
        </p:txBody>
      </p:sp>
    </p:spTree>
    <p:extLst>
      <p:ext uri="{BB962C8B-B14F-4D97-AF65-F5344CB8AC3E}">
        <p14:creationId xmlns="" xmlns:p14="http://schemas.microsoft.com/office/powerpoint/2010/main" val="19908854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3C571BC8-A5B4-459E-AEED-CF01A0484EFA}" type="slidenum">
              <a:rPr lang="en-US" smtClean="0"/>
              <a:pPr>
                <a:defRPr/>
              </a:pPr>
              <a:t>‹#›</a:t>
            </a:fld>
            <a:endParaRPr lang="en-US" dirty="0"/>
          </a:p>
        </p:txBody>
      </p:sp>
    </p:spTree>
    <p:extLst>
      <p:ext uri="{BB962C8B-B14F-4D97-AF65-F5344CB8AC3E}">
        <p14:creationId xmlns="" xmlns:p14="http://schemas.microsoft.com/office/powerpoint/2010/main" val="32585383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5" indent="0">
              <a:buNone/>
              <a:defRPr sz="1600" b="1"/>
            </a:lvl5pPr>
            <a:lvl6pPr marL="2285719" indent="0">
              <a:buNone/>
              <a:defRPr sz="1600" b="1"/>
            </a:lvl6pPr>
            <a:lvl7pPr marL="2742862" indent="0">
              <a:buNone/>
              <a:defRPr sz="1600" b="1"/>
            </a:lvl7pPr>
            <a:lvl8pPr marL="3200006" indent="0">
              <a:buNone/>
              <a:defRPr sz="1600" b="1"/>
            </a:lvl8pPr>
            <a:lvl9pPr marL="36571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5" indent="0">
              <a:buNone/>
              <a:defRPr sz="1600" b="1"/>
            </a:lvl5pPr>
            <a:lvl6pPr marL="2285719" indent="0">
              <a:buNone/>
              <a:defRPr sz="1600" b="1"/>
            </a:lvl6pPr>
            <a:lvl7pPr marL="2742862" indent="0">
              <a:buNone/>
              <a:defRPr sz="1600" b="1"/>
            </a:lvl7pPr>
            <a:lvl8pPr marL="3200006" indent="0">
              <a:buNone/>
              <a:defRPr sz="1600" b="1"/>
            </a:lvl8pPr>
            <a:lvl9pPr marL="36571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8"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9"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AECA31BA-FF35-4C9C-ADC3-3B68DD2CB7DB}" type="slidenum">
              <a:rPr lang="en-US" smtClean="0"/>
              <a:pPr>
                <a:defRPr/>
              </a:pPr>
              <a:t>‹#›</a:t>
            </a:fld>
            <a:endParaRPr lang="en-US" dirty="0"/>
          </a:p>
        </p:txBody>
      </p:sp>
    </p:spTree>
    <p:extLst>
      <p:ext uri="{BB962C8B-B14F-4D97-AF65-F5344CB8AC3E}">
        <p14:creationId xmlns="" xmlns:p14="http://schemas.microsoft.com/office/powerpoint/2010/main" val="42446370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4"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5"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5DC624AB-B153-4A0F-83BB-13F5432F9E75}" type="slidenum">
              <a:rPr lang="en-US" smtClean="0"/>
              <a:pPr>
                <a:defRPr/>
              </a:pPr>
              <a:t>‹#›</a:t>
            </a:fld>
            <a:endParaRPr lang="en-US" dirty="0"/>
          </a:p>
        </p:txBody>
      </p:sp>
    </p:spTree>
    <p:extLst>
      <p:ext uri="{BB962C8B-B14F-4D97-AF65-F5344CB8AC3E}">
        <p14:creationId xmlns="" xmlns:p14="http://schemas.microsoft.com/office/powerpoint/2010/main" val="34444042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3"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4"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D94FA66A-D578-48B5-BC9A-FF8F795E710A}" type="slidenum">
              <a:rPr lang="en-US" smtClean="0"/>
              <a:pPr>
                <a:defRPr/>
              </a:pPr>
              <a:t>‹#›</a:t>
            </a:fld>
            <a:endParaRPr lang="en-US" dirty="0"/>
          </a:p>
        </p:txBody>
      </p:sp>
    </p:spTree>
    <p:extLst>
      <p:ext uri="{BB962C8B-B14F-4D97-AF65-F5344CB8AC3E}">
        <p14:creationId xmlns="" xmlns:p14="http://schemas.microsoft.com/office/powerpoint/2010/main" val="2944622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5" indent="0">
              <a:buNone/>
              <a:defRPr sz="900"/>
            </a:lvl5pPr>
            <a:lvl6pPr marL="2285719" indent="0">
              <a:buNone/>
              <a:defRPr sz="900"/>
            </a:lvl6pPr>
            <a:lvl7pPr marL="2742862" indent="0">
              <a:buNone/>
              <a:defRPr sz="900"/>
            </a:lvl7pPr>
            <a:lvl8pPr marL="3200006" indent="0">
              <a:buNone/>
              <a:defRPr sz="900"/>
            </a:lvl8pPr>
            <a:lvl9pPr marL="36571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0C7DBE94-0499-43A1-B420-BC5782841ECE}" type="slidenum">
              <a:rPr lang="en-US" smtClean="0"/>
              <a:pPr>
                <a:defRPr/>
              </a:pPr>
              <a:t>‹#›</a:t>
            </a:fld>
            <a:endParaRPr lang="en-US" dirty="0"/>
          </a:p>
        </p:txBody>
      </p:sp>
    </p:spTree>
    <p:extLst>
      <p:ext uri="{BB962C8B-B14F-4D97-AF65-F5344CB8AC3E}">
        <p14:creationId xmlns="" xmlns:p14="http://schemas.microsoft.com/office/powerpoint/2010/main" val="12318222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919538"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676400"/>
            <a:ext cx="3921125"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5" indent="0">
              <a:buNone/>
              <a:defRPr sz="2000"/>
            </a:lvl5pPr>
            <a:lvl6pPr marL="2285719" indent="0">
              <a:buNone/>
              <a:defRPr sz="2000"/>
            </a:lvl6pPr>
            <a:lvl7pPr marL="2742862" indent="0">
              <a:buNone/>
              <a:defRPr sz="2000"/>
            </a:lvl7pPr>
            <a:lvl8pPr marL="3200006" indent="0">
              <a:buNone/>
              <a:defRPr sz="2000"/>
            </a:lvl8pPr>
            <a:lvl9pPr marL="3657149"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5" indent="0">
              <a:buNone/>
              <a:defRPr sz="900"/>
            </a:lvl5pPr>
            <a:lvl6pPr marL="2285719" indent="0">
              <a:buNone/>
              <a:defRPr sz="900"/>
            </a:lvl6pPr>
            <a:lvl7pPr marL="2742862" indent="0">
              <a:buNone/>
              <a:defRPr sz="900"/>
            </a:lvl7pPr>
            <a:lvl8pPr marL="3200006" indent="0">
              <a:buNone/>
              <a:defRPr sz="900"/>
            </a:lvl8pPr>
            <a:lvl9pPr marL="36571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3FF336E6-5AA7-43CC-B527-DA128775FA98}" type="slidenum">
              <a:rPr lang="en-US" smtClean="0"/>
              <a:pPr>
                <a:defRPr/>
              </a:pPr>
              <a:t>‹#›</a:t>
            </a:fld>
            <a:endParaRPr lang="en-US" dirty="0"/>
          </a:p>
        </p:txBody>
      </p:sp>
    </p:spTree>
    <p:extLst>
      <p:ext uri="{BB962C8B-B14F-4D97-AF65-F5344CB8AC3E}">
        <p14:creationId xmlns="" xmlns:p14="http://schemas.microsoft.com/office/powerpoint/2010/main" val="331564066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None/>
              <a:defRPr/>
            </a:lvl1pPr>
          </a:lstStyle>
          <a:p>
            <a:pPr>
              <a:defRPr/>
            </a:pPr>
            <a:fld id="{A3C71C15-D95E-4286-B521-79A1237C2D5C}" type="slidenum">
              <a:rPr lang="en-US" smtClean="0"/>
              <a:pPr>
                <a:defRPr/>
              </a:pPr>
              <a:t>‹#›</a:t>
            </a:fld>
            <a:endParaRPr lang="en-US" dirty="0"/>
          </a:p>
        </p:txBody>
      </p:sp>
    </p:spTree>
    <p:extLst>
      <p:ext uri="{BB962C8B-B14F-4D97-AF65-F5344CB8AC3E}">
        <p14:creationId xmlns="" xmlns:p14="http://schemas.microsoft.com/office/powerpoint/2010/main" val="1236437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1"/>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1"/>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0981AB67-7951-4FE4-A803-6037D71DAEBB}" type="slidenum">
              <a:rPr lang="en-US" smtClean="0"/>
              <a:pPr>
                <a:defRPr/>
              </a:pPr>
              <a:t>‹#›</a:t>
            </a:fld>
            <a:endParaRPr lang="en-US" dirty="0"/>
          </a:p>
        </p:txBody>
      </p:sp>
    </p:spTree>
    <p:extLst>
      <p:ext uri="{BB962C8B-B14F-4D97-AF65-F5344CB8AC3E}">
        <p14:creationId xmlns="" xmlns:p14="http://schemas.microsoft.com/office/powerpoint/2010/main" val="8027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781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B25B67E5-2EBF-44AD-ACAF-66473FD5D91D}" type="slidenum">
              <a:rPr lang="en-US" smtClean="0"/>
              <a:pPr>
                <a:defRPr/>
              </a:pPr>
              <a:t>‹#›</a:t>
            </a:fld>
            <a:endParaRPr lang="en-US" dirty="0"/>
          </a:p>
        </p:txBody>
      </p:sp>
    </p:spTree>
    <p:extLst>
      <p:ext uri="{BB962C8B-B14F-4D97-AF65-F5344CB8AC3E}">
        <p14:creationId xmlns="" xmlns:p14="http://schemas.microsoft.com/office/powerpoint/2010/main" val="2626653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781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dirty="0"/>
          </a:p>
        </p:txBody>
      </p:sp>
      <p:sp>
        <p:nvSpPr>
          <p:cNvPr id="7"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dirty="0"/>
          </a:p>
        </p:txBody>
      </p:sp>
      <p:sp>
        <p:nvSpPr>
          <p:cNvPr id="8"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45EAD2B4-AC08-46C7-86EF-8E5E7D1E610B}" type="slidenum">
              <a:rPr lang="en-US" smtClean="0"/>
              <a:pPr>
                <a:defRPr/>
              </a:pPr>
              <a:t>‹#›</a:t>
            </a:fld>
            <a:endParaRPr lang="en-US" dirty="0"/>
          </a:p>
        </p:txBody>
      </p:sp>
    </p:spTree>
    <p:extLst>
      <p:ext uri="{BB962C8B-B14F-4D97-AF65-F5344CB8AC3E}">
        <p14:creationId xmlns="" xmlns:p14="http://schemas.microsoft.com/office/powerpoint/2010/main" val="293717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7818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fontAlgn="auto">
              <a:lnSpc>
                <a:spcPct val="80000"/>
              </a:lnSpc>
              <a:spcBef>
                <a:spcPct val="20000"/>
              </a:spcBef>
              <a:spcAft>
                <a:spcPts val="0"/>
              </a:spcAft>
              <a:buFontTx/>
              <a:buChar char="•"/>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lnSpc>
                <a:spcPct val="80000"/>
              </a:lnSpc>
              <a:spcBef>
                <a:spcPct val="20000"/>
              </a:spcBef>
              <a:spcAft>
                <a:spcPts val="0"/>
              </a:spcAft>
              <a:buFontTx/>
              <a:buChar char="•"/>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lnSpc>
                <a:spcPct val="80000"/>
              </a:lnSpc>
              <a:spcBef>
                <a:spcPct val="20000"/>
              </a:spcBef>
              <a:spcAft>
                <a:spcPts val="0"/>
              </a:spcAft>
              <a:buFontTx/>
              <a:buChar char="•"/>
              <a:defRPr/>
            </a:lvl1pPr>
          </a:lstStyle>
          <a:p>
            <a:pPr>
              <a:defRPr/>
            </a:pPr>
            <a:fld id="{A87B8AA5-2E54-4E22-BBFD-221263F40EDB}" type="slidenum">
              <a:rPr lang="en-US" smtClean="0"/>
              <a:pPr>
                <a:defRPr/>
              </a:pPr>
              <a:t>‹#›</a:t>
            </a:fld>
            <a:endParaRPr lang="en-US" dirty="0"/>
          </a:p>
        </p:txBody>
      </p:sp>
    </p:spTree>
    <p:extLst>
      <p:ext uri="{BB962C8B-B14F-4D97-AF65-F5344CB8AC3E}">
        <p14:creationId xmlns="" xmlns:p14="http://schemas.microsoft.com/office/powerpoint/2010/main" val="1125811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and text only layou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en-US" dirty="0"/>
          </a:p>
        </p:txBody>
      </p:sp>
      <p:sp>
        <p:nvSpPr>
          <p:cNvPr id="14" name="Text Placeholder 13"/>
          <p:cNvSpPr>
            <a:spLocks noGrp="1"/>
          </p:cNvSpPr>
          <p:nvPr>
            <p:ph type="body" sz="quarter" idx="10"/>
          </p:nvPr>
        </p:nvSpPr>
        <p:spPr>
          <a:xfrm>
            <a:off x="442913" y="1445342"/>
            <a:ext cx="8148022" cy="3996608"/>
          </a:xfrm>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7"/>
          <p:cNvSpPr>
            <a:spLocks noGrp="1"/>
          </p:cNvSpPr>
          <p:nvPr>
            <p:ph sz="quarter" idx="19" hasCustomPrompt="1"/>
          </p:nvPr>
        </p:nvSpPr>
        <p:spPr>
          <a:xfrm>
            <a:off x="449263" y="5673811"/>
            <a:ext cx="8132761" cy="298450"/>
          </a:xfrm>
        </p:spPr>
        <p:txBody>
          <a:bodyPr anchor="b" anchorCtr="0">
            <a:noAutofit/>
          </a:bodyPr>
          <a:lstStyle>
            <a:lvl1pPr>
              <a:defRPr sz="900" b="0" baseline="0">
                <a:solidFill>
                  <a:schemeClr val="accent4"/>
                </a:solidFill>
              </a:defRPr>
            </a:lvl1pPr>
          </a:lstStyle>
          <a:p>
            <a:pPr lvl="0"/>
            <a:r>
              <a:rPr lang="en-US" dirty="0" smtClean="0"/>
              <a:t>Click to insert Source</a:t>
            </a:r>
            <a:endParaRPr lang="en-US" dirty="0"/>
          </a:p>
        </p:txBody>
      </p:sp>
    </p:spTree>
    <p:extLst>
      <p:ext uri="{BB962C8B-B14F-4D97-AF65-F5344CB8AC3E}">
        <p14:creationId xmlns="" xmlns:p14="http://schemas.microsoft.com/office/powerpoint/2010/main" val="42689809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95601"/>
            <a:ext cx="8229600" cy="3657600"/>
          </a:xfrm>
        </p:spPr>
        <p:txBody>
          <a:bodyPr/>
          <a:lstStyle>
            <a:lvl1pPr>
              <a:buClr>
                <a:srgbClr val="ED1C24"/>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60105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descr="AHRQ logo"/>
          <p:cNvSpPr>
            <a:spLocks noGrp="1"/>
          </p:cNvSpPr>
          <p:nvPr>
            <p:ph type="title"/>
          </p:nvPr>
        </p:nvSpPr>
        <p:spPr>
          <a:xfrm>
            <a:off x="457200" y="273050"/>
            <a:ext cx="3008313"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4.em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4.emf"/><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A8"/>
            </a:gs>
            <a:gs pos="100000">
              <a:srgbClr val="1B8DFF"/>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447800" y="228600"/>
            <a:ext cx="6697663" cy="8763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09600" y="1676400"/>
            <a:ext cx="7993063" cy="2895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 and use use in 1 or more lines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0" name="Group 93"/>
          <p:cNvGrpSpPr>
            <a:grpSpLocks/>
          </p:cNvGrpSpPr>
          <p:nvPr userDrawn="1"/>
        </p:nvGrpSpPr>
        <p:grpSpPr bwMode="auto">
          <a:xfrm>
            <a:off x="0" y="1333500"/>
            <a:ext cx="7986713" cy="19050"/>
            <a:chOff x="0" y="840"/>
            <a:chExt cx="5660" cy="12"/>
          </a:xfrm>
        </p:grpSpPr>
        <p:sp>
          <p:nvSpPr>
            <p:cNvPr id="1118" name="Line 94"/>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defRPr/>
              </a:pPr>
              <a:endParaRPr lang="en-US"/>
            </a:p>
          </p:txBody>
        </p:sp>
        <p:sp>
          <p:nvSpPr>
            <p:cNvPr id="1119" name="Line 95"/>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defRPr/>
              </a:pPr>
              <a:endParaRPr lang="en-US"/>
            </a:p>
          </p:txBody>
        </p:sp>
      </p:grpSp>
      <p:graphicFrame>
        <p:nvGraphicFramePr>
          <p:cNvPr id="1026" name="Object 109"/>
          <p:cNvGraphicFramePr>
            <a:graphicFrameLocks noChangeAspect="1"/>
          </p:cNvGraphicFramePr>
          <p:nvPr/>
        </p:nvGraphicFramePr>
        <p:xfrm>
          <a:off x="142875" y="317500"/>
          <a:ext cx="1428750" cy="671513"/>
        </p:xfrm>
        <a:graphic>
          <a:graphicData uri="http://schemas.openxmlformats.org/presentationml/2006/ole">
            <p:oleObj spid="_x0000_s1120" name="Photo Editor Photo" r:id="rId18" imgW="3486637" imgH="1638529" progId="">
              <p:embed/>
            </p:oleObj>
          </a:graphicData>
        </a:graphic>
      </p:graphicFrame>
    </p:spTree>
  </p:cSld>
  <p:clrMap bg1="dk2" tx1="lt1" bg2="dk1" tx2="lt2" accent1="accent1" accent2="accent2" accent3="accent3" accent4="accent4" accent5="accent5" accent6="accent6" hlink="hlink" folHlink="folHlink"/>
  <p:sldLayoutIdLst>
    <p:sldLayoutId id="2147484112"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3" r:id="rId15"/>
  </p:sldLayoutIdLst>
  <p:txStyles>
    <p:titleStyle>
      <a:lvl1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465138" indent="-465138" algn="l" rtl="0" eaLnBrk="0" fontAlgn="base" hangingPunct="0">
        <a:lnSpc>
          <a:spcPct val="90000"/>
        </a:lnSpc>
        <a:spcBef>
          <a:spcPct val="30000"/>
        </a:spcBef>
        <a:spcAft>
          <a:spcPct val="0"/>
        </a:spcAft>
        <a:buClr>
          <a:schemeClr val="tx2"/>
        </a:buClr>
        <a:buSzPct val="95000"/>
        <a:buFont typeface="Wingdings" pitchFamily="2" charset="2"/>
        <a:buChar char="n"/>
        <a:defRPr sz="3200">
          <a:solidFill>
            <a:srgbClr val="FFFFFF"/>
          </a:solidFill>
          <a:effectLst>
            <a:outerShdw blurRad="38100" dist="38100" dir="2700000" algn="tl">
              <a:srgbClr val="000000"/>
            </a:outerShdw>
          </a:effectLst>
          <a:latin typeface="+mn-lt"/>
          <a:ea typeface="+mn-ea"/>
          <a:cs typeface="+mn-cs"/>
        </a:defRPr>
      </a:lvl1pPr>
      <a:lvl2pPr marL="976313" indent="-396875" algn="l" rtl="0" eaLnBrk="0" fontAlgn="base" hangingPunct="0">
        <a:lnSpc>
          <a:spcPct val="90000"/>
        </a:lnSpc>
        <a:spcBef>
          <a:spcPct val="30000"/>
        </a:spcBef>
        <a:spcAft>
          <a:spcPct val="0"/>
        </a:spcAft>
        <a:buClr>
          <a:schemeClr val="tx2"/>
        </a:buClr>
        <a:buSzPct val="95000"/>
        <a:buChar char="–"/>
        <a:defRPr sz="2800">
          <a:solidFill>
            <a:srgbClr val="FFFFFF"/>
          </a:solidFill>
          <a:effectLst>
            <a:outerShdw blurRad="38100" dist="38100" dir="2700000" algn="tl">
              <a:srgbClr val="000000"/>
            </a:outerShdw>
          </a:effectLst>
          <a:latin typeface="+mn-lt"/>
        </a:defRPr>
      </a:lvl2pPr>
      <a:lvl3pPr marL="1439863" indent="-349250" algn="l" rtl="0" eaLnBrk="0" fontAlgn="base" hangingPunct="0">
        <a:lnSpc>
          <a:spcPct val="90000"/>
        </a:lnSpc>
        <a:spcBef>
          <a:spcPct val="30000"/>
        </a:spcBef>
        <a:spcAft>
          <a:spcPct val="0"/>
        </a:spcAft>
        <a:buClr>
          <a:schemeClr val="tx2"/>
        </a:buClr>
        <a:buSzPct val="95000"/>
        <a:buFont typeface="Wingdings" pitchFamily="2" charset="2"/>
        <a:buChar char="n"/>
        <a:defRPr sz="2400">
          <a:solidFill>
            <a:srgbClr val="FFFFFF"/>
          </a:solidFill>
          <a:effectLst>
            <a:outerShdw blurRad="38100" dist="38100" dir="2700000" algn="tl">
              <a:srgbClr val="000000"/>
            </a:outerShdw>
          </a:effectLst>
          <a:latin typeface="+mn-lt"/>
        </a:defRPr>
      </a:lvl3pPr>
      <a:lvl4pPr marL="1782763" indent="-228600" algn="l" rtl="0" eaLnBrk="0" fontAlgn="base" hangingPunct="0">
        <a:lnSpc>
          <a:spcPct val="90000"/>
        </a:lnSpc>
        <a:spcBef>
          <a:spcPct val="30000"/>
        </a:spcBef>
        <a:spcAft>
          <a:spcPct val="0"/>
        </a:spcAft>
        <a:buClr>
          <a:srgbClr val="66FFFF"/>
        </a:buClr>
        <a:buSzPct val="65000"/>
        <a:buFont typeface="Monotype Sorts" pitchFamily="2" charset="2"/>
        <a:buChar char="u"/>
        <a:defRPr sz="2000">
          <a:solidFill>
            <a:srgbClr val="FFFFFF"/>
          </a:solidFill>
          <a:effectLst>
            <a:outerShdw blurRad="38100" dist="38100" dir="2700000" algn="tl">
              <a:srgbClr val="000000"/>
            </a:outerShdw>
          </a:effectLst>
          <a:latin typeface="+mn-lt"/>
        </a:defRPr>
      </a:lvl4pPr>
      <a:lvl5pPr marL="21256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5pPr>
      <a:lvl6pPr marL="25828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6pPr>
      <a:lvl7pPr marL="30400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7pPr>
      <a:lvl8pPr marL="34972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8pPr>
      <a:lvl9pPr marL="39544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381000"/>
            <a:ext cx="6781800" cy="762000"/>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en-US" dirty="0" smtClean="0"/>
              <a:t>28 POINT ALL CAPS</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400">
                <a:solidFill>
                  <a:srgbClr val="000000"/>
                </a:solidFill>
                <a:cs typeface="+mn-cs"/>
              </a:defRPr>
            </a:lvl1pPr>
          </a:lstStyle>
          <a:p>
            <a:pPr eaLnBrk="1" hangingPunct="1">
              <a:defRPr/>
            </a:pPr>
            <a:endParaRPr lang="en-US" dirty="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ctr">
              <a:defRPr sz="1400">
                <a:solidFill>
                  <a:srgbClr val="000000"/>
                </a:solidFill>
                <a:latin typeface="Calibri" pitchFamily="34" charset="0"/>
                <a:cs typeface="Calibri" pitchFamily="34" charset="0"/>
              </a:defRPr>
            </a:lvl1pPr>
          </a:lstStyle>
          <a:p>
            <a:pPr eaLnBrk="1" hangingPunct="1">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400">
                <a:solidFill>
                  <a:srgbClr val="000000"/>
                </a:solidFill>
                <a:cs typeface="+mn-cs"/>
              </a:defRPr>
            </a:lvl1pPr>
          </a:lstStyle>
          <a:p>
            <a:pPr eaLnBrk="1" hangingPunct="1">
              <a:defRPr/>
            </a:pPr>
            <a:fld id="{84147427-5921-40F8-87F6-96D656A8EE59}" type="slidenum">
              <a:rPr lang="en-US" smtClean="0">
                <a:latin typeface="Arial" charset="0"/>
              </a:rPr>
              <a:pPr eaLnBrk="1" hangingPunct="1">
                <a:defRPr/>
              </a:pPr>
              <a:t>‹#›</a:t>
            </a:fld>
            <a:endParaRPr lang="en-US" dirty="0">
              <a:latin typeface="Arial" charset="0"/>
            </a:endParaRPr>
          </a:p>
        </p:txBody>
      </p:sp>
      <p:pic>
        <p:nvPicPr>
          <p:cNvPr id="8" name="Picture 7"/>
          <p:cNvPicPr>
            <a:picLocks noChangeAspect="1"/>
          </p:cNvPicPr>
          <p:nvPr/>
        </p:nvPicPr>
        <p:blipFill>
          <a:blip r:embed="rId19" cstate="print"/>
          <a:srcRect/>
          <a:stretch>
            <a:fillRect/>
          </a:stretch>
        </p:blipFill>
        <p:spPr bwMode="auto">
          <a:xfrm>
            <a:off x="7010400" y="228600"/>
            <a:ext cx="1905000" cy="1199887"/>
          </a:xfrm>
          <a:prstGeom prst="rect">
            <a:avLst/>
          </a:prstGeom>
          <a:noFill/>
          <a:ln w="9525">
            <a:noFill/>
            <a:miter lim="800000"/>
            <a:headEnd/>
            <a:tailEnd/>
          </a:ln>
        </p:spPr>
      </p:pic>
    </p:spTree>
    <p:extLst>
      <p:ext uri="{BB962C8B-B14F-4D97-AF65-F5344CB8AC3E}">
        <p14:creationId xmlns="" xmlns:p14="http://schemas.microsoft.com/office/powerpoint/2010/main" val="589772770"/>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144" algn="l" rtl="0" eaLnBrk="1" fontAlgn="base" hangingPunct="1">
        <a:spcBef>
          <a:spcPct val="0"/>
        </a:spcBef>
        <a:spcAft>
          <a:spcPct val="0"/>
        </a:spcAft>
        <a:defRPr sz="2800" b="1">
          <a:solidFill>
            <a:schemeClr val="bg1"/>
          </a:solidFill>
          <a:latin typeface="Arial" charset="0"/>
        </a:defRPr>
      </a:lvl6pPr>
      <a:lvl7pPr marL="914287" algn="l" rtl="0" eaLnBrk="1" fontAlgn="base" hangingPunct="1">
        <a:spcBef>
          <a:spcPct val="0"/>
        </a:spcBef>
        <a:spcAft>
          <a:spcPct val="0"/>
        </a:spcAft>
        <a:defRPr sz="2800" b="1">
          <a:solidFill>
            <a:schemeClr val="bg1"/>
          </a:solidFill>
          <a:latin typeface="Arial" charset="0"/>
        </a:defRPr>
      </a:lvl7pPr>
      <a:lvl8pPr marL="1371431" algn="l" rtl="0" eaLnBrk="1" fontAlgn="base" hangingPunct="1">
        <a:spcBef>
          <a:spcPct val="0"/>
        </a:spcBef>
        <a:spcAft>
          <a:spcPct val="0"/>
        </a:spcAft>
        <a:defRPr sz="2800" b="1">
          <a:solidFill>
            <a:schemeClr val="bg1"/>
          </a:solidFill>
          <a:latin typeface="Arial" charset="0"/>
        </a:defRPr>
      </a:lvl8pPr>
      <a:lvl9pPr marL="1828575" algn="l" rtl="0" eaLnBrk="1" fontAlgn="base" hangingPunct="1">
        <a:spcBef>
          <a:spcPct val="0"/>
        </a:spcBef>
        <a:spcAft>
          <a:spcPct val="0"/>
        </a:spcAft>
        <a:defRPr sz="2800" b="1">
          <a:solidFill>
            <a:schemeClr val="bg1"/>
          </a:solidFill>
          <a:latin typeface="Arial" charset="0"/>
        </a:defRPr>
      </a:lvl9pPr>
    </p:titleStyle>
    <p:bodyStyle>
      <a:lvl1pPr marL="342858" indent="-342858"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1pPr>
      <a:lvl2pPr marL="742859" indent="-285715"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142859" indent="-228572" algn="l" rtl="0" eaLnBrk="1" fontAlgn="base" hangingPunct="1">
        <a:spcBef>
          <a:spcPct val="20000"/>
        </a:spcBef>
        <a:spcAft>
          <a:spcPct val="0"/>
        </a:spcAft>
        <a:buChar char="•"/>
        <a:defRPr>
          <a:solidFill>
            <a:schemeClr val="tx1"/>
          </a:solidFill>
          <a:latin typeface="Calibri" pitchFamily="34" charset="0"/>
          <a:cs typeface="Calibri" pitchFamily="34" charset="0"/>
        </a:defRPr>
      </a:lvl3pPr>
      <a:lvl4pPr marL="1600003" indent="-228572" algn="l" rtl="0" eaLnBrk="1" fontAlgn="base" hangingPunct="1">
        <a:spcBef>
          <a:spcPct val="20000"/>
        </a:spcBef>
        <a:spcAft>
          <a:spcPct val="0"/>
        </a:spcAft>
        <a:buChar char="–"/>
        <a:defRPr sz="1600">
          <a:solidFill>
            <a:schemeClr val="tx1"/>
          </a:solidFill>
          <a:latin typeface="Calibri" pitchFamily="34" charset="0"/>
          <a:cs typeface="Calibri" pitchFamily="34" charset="0"/>
        </a:defRPr>
      </a:lvl4pPr>
      <a:lvl5pPr marL="2057147" indent="-228572" algn="l" rtl="0" eaLnBrk="1" fontAlgn="base" hangingPunct="1">
        <a:spcBef>
          <a:spcPct val="20000"/>
        </a:spcBef>
        <a:spcAft>
          <a:spcPct val="0"/>
        </a:spcAft>
        <a:buChar char="»"/>
        <a:defRPr sz="1600">
          <a:solidFill>
            <a:schemeClr val="tx1"/>
          </a:solidFill>
          <a:latin typeface="Calibri" pitchFamily="34" charset="0"/>
          <a:cs typeface="Calibri" pitchFamily="34" charset="0"/>
        </a:defRPr>
      </a:lvl5pPr>
      <a:lvl6pPr marL="2514291" indent="-228572" algn="l" rtl="0" eaLnBrk="1" fontAlgn="base" hangingPunct="1">
        <a:spcBef>
          <a:spcPct val="20000"/>
        </a:spcBef>
        <a:spcAft>
          <a:spcPct val="0"/>
        </a:spcAft>
        <a:buChar char="»"/>
        <a:defRPr sz="1600">
          <a:solidFill>
            <a:schemeClr val="tx1"/>
          </a:solidFill>
          <a:latin typeface="+mn-lt"/>
        </a:defRPr>
      </a:lvl6pPr>
      <a:lvl7pPr marL="2971434" indent="-228572" algn="l" rtl="0" eaLnBrk="1" fontAlgn="base" hangingPunct="1">
        <a:spcBef>
          <a:spcPct val="20000"/>
        </a:spcBef>
        <a:spcAft>
          <a:spcPct val="0"/>
        </a:spcAft>
        <a:buChar char="»"/>
        <a:defRPr sz="1600">
          <a:solidFill>
            <a:schemeClr val="tx1"/>
          </a:solidFill>
          <a:latin typeface="+mn-lt"/>
        </a:defRPr>
      </a:lvl7pPr>
      <a:lvl8pPr marL="3428578" indent="-228572" algn="l" rtl="0" eaLnBrk="1" fontAlgn="base" hangingPunct="1">
        <a:spcBef>
          <a:spcPct val="20000"/>
        </a:spcBef>
        <a:spcAft>
          <a:spcPct val="0"/>
        </a:spcAft>
        <a:buChar char="»"/>
        <a:defRPr sz="1600">
          <a:solidFill>
            <a:schemeClr val="tx1"/>
          </a:solidFill>
          <a:latin typeface="+mn-lt"/>
        </a:defRPr>
      </a:lvl8pPr>
      <a:lvl9pPr marL="3885721" indent="-228572"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287" rtl="0" eaLnBrk="1" latinLnBrk="0" hangingPunct="1">
        <a:defRPr sz="1800" kern="1200">
          <a:solidFill>
            <a:schemeClr val="tx1"/>
          </a:solidFill>
          <a:latin typeface="+mn-lt"/>
          <a:ea typeface="+mn-ea"/>
          <a:cs typeface="+mn-cs"/>
        </a:defRPr>
      </a:lvl1pPr>
      <a:lvl2pPr marL="457144" algn="l" defTabSz="914287" rtl="0" eaLnBrk="1" latinLnBrk="0" hangingPunct="1">
        <a:defRPr sz="1800" kern="1200">
          <a:solidFill>
            <a:schemeClr val="tx1"/>
          </a:solidFill>
          <a:latin typeface="+mn-lt"/>
          <a:ea typeface="+mn-ea"/>
          <a:cs typeface="+mn-cs"/>
        </a:defRPr>
      </a:lvl2pPr>
      <a:lvl3pPr marL="914287" algn="l" defTabSz="914287" rtl="0" eaLnBrk="1" latinLnBrk="0" hangingPunct="1">
        <a:defRPr sz="1800" kern="1200">
          <a:solidFill>
            <a:schemeClr val="tx1"/>
          </a:solidFill>
          <a:latin typeface="+mn-lt"/>
          <a:ea typeface="+mn-ea"/>
          <a:cs typeface="+mn-cs"/>
        </a:defRPr>
      </a:lvl3pPr>
      <a:lvl4pPr marL="1371431" algn="l" defTabSz="914287" rtl="0" eaLnBrk="1" latinLnBrk="0" hangingPunct="1">
        <a:defRPr sz="1800" kern="1200">
          <a:solidFill>
            <a:schemeClr val="tx1"/>
          </a:solidFill>
          <a:latin typeface="+mn-lt"/>
          <a:ea typeface="+mn-ea"/>
          <a:cs typeface="+mn-cs"/>
        </a:defRPr>
      </a:lvl4pPr>
      <a:lvl5pPr marL="1828575" algn="l" defTabSz="914287" rtl="0" eaLnBrk="1" latinLnBrk="0" hangingPunct="1">
        <a:defRPr sz="1800" kern="1200">
          <a:solidFill>
            <a:schemeClr val="tx1"/>
          </a:solidFill>
          <a:latin typeface="+mn-lt"/>
          <a:ea typeface="+mn-ea"/>
          <a:cs typeface="+mn-cs"/>
        </a:defRPr>
      </a:lvl5pPr>
      <a:lvl6pPr marL="2285719" algn="l" defTabSz="914287" rtl="0" eaLnBrk="1" latinLnBrk="0" hangingPunct="1">
        <a:defRPr sz="1800" kern="1200">
          <a:solidFill>
            <a:schemeClr val="tx1"/>
          </a:solidFill>
          <a:latin typeface="+mn-lt"/>
          <a:ea typeface="+mn-ea"/>
          <a:cs typeface="+mn-cs"/>
        </a:defRPr>
      </a:lvl6pPr>
      <a:lvl7pPr marL="2742862" algn="l" defTabSz="914287" rtl="0" eaLnBrk="1" latinLnBrk="0" hangingPunct="1">
        <a:defRPr sz="1800" kern="1200">
          <a:solidFill>
            <a:schemeClr val="tx1"/>
          </a:solidFill>
          <a:latin typeface="+mn-lt"/>
          <a:ea typeface="+mn-ea"/>
          <a:cs typeface="+mn-cs"/>
        </a:defRPr>
      </a:lvl7pPr>
      <a:lvl8pPr marL="3200006" algn="l" defTabSz="914287" rtl="0" eaLnBrk="1" latinLnBrk="0" hangingPunct="1">
        <a:defRPr sz="1800" kern="1200">
          <a:solidFill>
            <a:schemeClr val="tx1"/>
          </a:solidFill>
          <a:latin typeface="+mn-lt"/>
          <a:ea typeface="+mn-ea"/>
          <a:cs typeface="+mn-cs"/>
        </a:defRPr>
      </a:lvl8pPr>
      <a:lvl9pPr marL="3657149" algn="l" defTabSz="91428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381000"/>
            <a:ext cx="6781800" cy="762000"/>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en-US" dirty="0" smtClean="0"/>
              <a:t>28 POINT ALL CAPS</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400">
                <a:solidFill>
                  <a:srgbClr val="000000"/>
                </a:solidFill>
                <a:cs typeface="+mn-cs"/>
              </a:defRPr>
            </a:lvl1pPr>
          </a:lstStyle>
          <a:p>
            <a:pPr eaLnBrk="1" hangingPunct="1">
              <a:defRPr/>
            </a:pPr>
            <a:endParaRPr lang="en-US" dirty="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ctr">
              <a:defRPr sz="1400">
                <a:solidFill>
                  <a:srgbClr val="000000"/>
                </a:solidFill>
                <a:latin typeface="Calibri" pitchFamily="34" charset="0"/>
                <a:cs typeface="Calibri" pitchFamily="34" charset="0"/>
              </a:defRPr>
            </a:lvl1pPr>
          </a:lstStyle>
          <a:p>
            <a:pPr eaLnBrk="1" hangingPunct="1">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400">
                <a:solidFill>
                  <a:srgbClr val="000000"/>
                </a:solidFill>
                <a:cs typeface="+mn-cs"/>
              </a:defRPr>
            </a:lvl1pPr>
          </a:lstStyle>
          <a:p>
            <a:pPr eaLnBrk="1" hangingPunct="1">
              <a:defRPr/>
            </a:pPr>
            <a:fld id="{84147427-5921-40F8-87F6-96D656A8EE59}" type="slidenum">
              <a:rPr lang="en-US" smtClean="0">
                <a:latin typeface="Arial" charset="0"/>
              </a:rPr>
              <a:pPr eaLnBrk="1" hangingPunct="1">
                <a:defRPr/>
              </a:pPr>
              <a:t>‹#›</a:t>
            </a:fld>
            <a:endParaRPr lang="en-US" dirty="0">
              <a:latin typeface="Arial" charset="0"/>
            </a:endParaRPr>
          </a:p>
        </p:txBody>
      </p:sp>
      <p:pic>
        <p:nvPicPr>
          <p:cNvPr id="8" name="Picture 7"/>
          <p:cNvPicPr>
            <a:picLocks noChangeAspect="1"/>
          </p:cNvPicPr>
          <p:nvPr/>
        </p:nvPicPr>
        <p:blipFill>
          <a:blip r:embed="rId19" cstate="print"/>
          <a:srcRect/>
          <a:stretch>
            <a:fillRect/>
          </a:stretch>
        </p:blipFill>
        <p:spPr bwMode="auto">
          <a:xfrm>
            <a:off x="7010400" y="228600"/>
            <a:ext cx="1905000" cy="1199887"/>
          </a:xfrm>
          <a:prstGeom prst="rect">
            <a:avLst/>
          </a:prstGeom>
          <a:noFill/>
          <a:ln w="9525">
            <a:noFill/>
            <a:miter lim="800000"/>
            <a:headEnd/>
            <a:tailEnd/>
          </a:ln>
        </p:spPr>
      </p:pic>
    </p:spTree>
    <p:extLst>
      <p:ext uri="{BB962C8B-B14F-4D97-AF65-F5344CB8AC3E}">
        <p14:creationId xmlns="" xmlns:p14="http://schemas.microsoft.com/office/powerpoint/2010/main" val="1890955739"/>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144" algn="l" rtl="0" eaLnBrk="1" fontAlgn="base" hangingPunct="1">
        <a:spcBef>
          <a:spcPct val="0"/>
        </a:spcBef>
        <a:spcAft>
          <a:spcPct val="0"/>
        </a:spcAft>
        <a:defRPr sz="2800" b="1">
          <a:solidFill>
            <a:schemeClr val="bg1"/>
          </a:solidFill>
          <a:latin typeface="Arial" charset="0"/>
        </a:defRPr>
      </a:lvl6pPr>
      <a:lvl7pPr marL="914287" algn="l" rtl="0" eaLnBrk="1" fontAlgn="base" hangingPunct="1">
        <a:spcBef>
          <a:spcPct val="0"/>
        </a:spcBef>
        <a:spcAft>
          <a:spcPct val="0"/>
        </a:spcAft>
        <a:defRPr sz="2800" b="1">
          <a:solidFill>
            <a:schemeClr val="bg1"/>
          </a:solidFill>
          <a:latin typeface="Arial" charset="0"/>
        </a:defRPr>
      </a:lvl7pPr>
      <a:lvl8pPr marL="1371431" algn="l" rtl="0" eaLnBrk="1" fontAlgn="base" hangingPunct="1">
        <a:spcBef>
          <a:spcPct val="0"/>
        </a:spcBef>
        <a:spcAft>
          <a:spcPct val="0"/>
        </a:spcAft>
        <a:defRPr sz="2800" b="1">
          <a:solidFill>
            <a:schemeClr val="bg1"/>
          </a:solidFill>
          <a:latin typeface="Arial" charset="0"/>
        </a:defRPr>
      </a:lvl8pPr>
      <a:lvl9pPr marL="1828575" algn="l" rtl="0" eaLnBrk="1" fontAlgn="base" hangingPunct="1">
        <a:spcBef>
          <a:spcPct val="0"/>
        </a:spcBef>
        <a:spcAft>
          <a:spcPct val="0"/>
        </a:spcAft>
        <a:defRPr sz="2800" b="1">
          <a:solidFill>
            <a:schemeClr val="bg1"/>
          </a:solidFill>
          <a:latin typeface="Arial" charset="0"/>
        </a:defRPr>
      </a:lvl9pPr>
    </p:titleStyle>
    <p:bodyStyle>
      <a:lvl1pPr marL="342858" indent="-342858"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1pPr>
      <a:lvl2pPr marL="742859" indent="-285715"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142859" indent="-228572" algn="l" rtl="0" eaLnBrk="1" fontAlgn="base" hangingPunct="1">
        <a:spcBef>
          <a:spcPct val="20000"/>
        </a:spcBef>
        <a:spcAft>
          <a:spcPct val="0"/>
        </a:spcAft>
        <a:buChar char="•"/>
        <a:defRPr>
          <a:solidFill>
            <a:schemeClr val="tx1"/>
          </a:solidFill>
          <a:latin typeface="Calibri" pitchFamily="34" charset="0"/>
          <a:cs typeface="Calibri" pitchFamily="34" charset="0"/>
        </a:defRPr>
      </a:lvl3pPr>
      <a:lvl4pPr marL="1600003" indent="-228572" algn="l" rtl="0" eaLnBrk="1" fontAlgn="base" hangingPunct="1">
        <a:spcBef>
          <a:spcPct val="20000"/>
        </a:spcBef>
        <a:spcAft>
          <a:spcPct val="0"/>
        </a:spcAft>
        <a:buChar char="–"/>
        <a:defRPr sz="1600">
          <a:solidFill>
            <a:schemeClr val="tx1"/>
          </a:solidFill>
          <a:latin typeface="Calibri" pitchFamily="34" charset="0"/>
          <a:cs typeface="Calibri" pitchFamily="34" charset="0"/>
        </a:defRPr>
      </a:lvl4pPr>
      <a:lvl5pPr marL="2057147" indent="-228572" algn="l" rtl="0" eaLnBrk="1" fontAlgn="base" hangingPunct="1">
        <a:spcBef>
          <a:spcPct val="20000"/>
        </a:spcBef>
        <a:spcAft>
          <a:spcPct val="0"/>
        </a:spcAft>
        <a:buChar char="»"/>
        <a:defRPr sz="1600">
          <a:solidFill>
            <a:schemeClr val="tx1"/>
          </a:solidFill>
          <a:latin typeface="Calibri" pitchFamily="34" charset="0"/>
          <a:cs typeface="Calibri" pitchFamily="34" charset="0"/>
        </a:defRPr>
      </a:lvl5pPr>
      <a:lvl6pPr marL="2514291" indent="-228572" algn="l" rtl="0" eaLnBrk="1" fontAlgn="base" hangingPunct="1">
        <a:spcBef>
          <a:spcPct val="20000"/>
        </a:spcBef>
        <a:spcAft>
          <a:spcPct val="0"/>
        </a:spcAft>
        <a:buChar char="»"/>
        <a:defRPr sz="1600">
          <a:solidFill>
            <a:schemeClr val="tx1"/>
          </a:solidFill>
          <a:latin typeface="+mn-lt"/>
        </a:defRPr>
      </a:lvl6pPr>
      <a:lvl7pPr marL="2971434" indent="-228572" algn="l" rtl="0" eaLnBrk="1" fontAlgn="base" hangingPunct="1">
        <a:spcBef>
          <a:spcPct val="20000"/>
        </a:spcBef>
        <a:spcAft>
          <a:spcPct val="0"/>
        </a:spcAft>
        <a:buChar char="»"/>
        <a:defRPr sz="1600">
          <a:solidFill>
            <a:schemeClr val="tx1"/>
          </a:solidFill>
          <a:latin typeface="+mn-lt"/>
        </a:defRPr>
      </a:lvl7pPr>
      <a:lvl8pPr marL="3428578" indent="-228572" algn="l" rtl="0" eaLnBrk="1" fontAlgn="base" hangingPunct="1">
        <a:spcBef>
          <a:spcPct val="20000"/>
        </a:spcBef>
        <a:spcAft>
          <a:spcPct val="0"/>
        </a:spcAft>
        <a:buChar char="»"/>
        <a:defRPr sz="1600">
          <a:solidFill>
            <a:schemeClr val="tx1"/>
          </a:solidFill>
          <a:latin typeface="+mn-lt"/>
        </a:defRPr>
      </a:lvl8pPr>
      <a:lvl9pPr marL="3885721" indent="-228572"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287" rtl="0" eaLnBrk="1" latinLnBrk="0" hangingPunct="1">
        <a:defRPr sz="1800" kern="1200">
          <a:solidFill>
            <a:schemeClr val="tx1"/>
          </a:solidFill>
          <a:latin typeface="+mn-lt"/>
          <a:ea typeface="+mn-ea"/>
          <a:cs typeface="+mn-cs"/>
        </a:defRPr>
      </a:lvl1pPr>
      <a:lvl2pPr marL="457144" algn="l" defTabSz="914287" rtl="0" eaLnBrk="1" latinLnBrk="0" hangingPunct="1">
        <a:defRPr sz="1800" kern="1200">
          <a:solidFill>
            <a:schemeClr val="tx1"/>
          </a:solidFill>
          <a:latin typeface="+mn-lt"/>
          <a:ea typeface="+mn-ea"/>
          <a:cs typeface="+mn-cs"/>
        </a:defRPr>
      </a:lvl2pPr>
      <a:lvl3pPr marL="914287" algn="l" defTabSz="914287" rtl="0" eaLnBrk="1" latinLnBrk="0" hangingPunct="1">
        <a:defRPr sz="1800" kern="1200">
          <a:solidFill>
            <a:schemeClr val="tx1"/>
          </a:solidFill>
          <a:latin typeface="+mn-lt"/>
          <a:ea typeface="+mn-ea"/>
          <a:cs typeface="+mn-cs"/>
        </a:defRPr>
      </a:lvl3pPr>
      <a:lvl4pPr marL="1371431" algn="l" defTabSz="914287" rtl="0" eaLnBrk="1" latinLnBrk="0" hangingPunct="1">
        <a:defRPr sz="1800" kern="1200">
          <a:solidFill>
            <a:schemeClr val="tx1"/>
          </a:solidFill>
          <a:latin typeface="+mn-lt"/>
          <a:ea typeface="+mn-ea"/>
          <a:cs typeface="+mn-cs"/>
        </a:defRPr>
      </a:lvl4pPr>
      <a:lvl5pPr marL="1828575" algn="l" defTabSz="914287" rtl="0" eaLnBrk="1" latinLnBrk="0" hangingPunct="1">
        <a:defRPr sz="1800" kern="1200">
          <a:solidFill>
            <a:schemeClr val="tx1"/>
          </a:solidFill>
          <a:latin typeface="+mn-lt"/>
          <a:ea typeface="+mn-ea"/>
          <a:cs typeface="+mn-cs"/>
        </a:defRPr>
      </a:lvl5pPr>
      <a:lvl6pPr marL="2285719" algn="l" defTabSz="914287" rtl="0" eaLnBrk="1" latinLnBrk="0" hangingPunct="1">
        <a:defRPr sz="1800" kern="1200">
          <a:solidFill>
            <a:schemeClr val="tx1"/>
          </a:solidFill>
          <a:latin typeface="+mn-lt"/>
          <a:ea typeface="+mn-ea"/>
          <a:cs typeface="+mn-cs"/>
        </a:defRPr>
      </a:lvl6pPr>
      <a:lvl7pPr marL="2742862" algn="l" defTabSz="914287" rtl="0" eaLnBrk="1" latinLnBrk="0" hangingPunct="1">
        <a:defRPr sz="1800" kern="1200">
          <a:solidFill>
            <a:schemeClr val="tx1"/>
          </a:solidFill>
          <a:latin typeface="+mn-lt"/>
          <a:ea typeface="+mn-ea"/>
          <a:cs typeface="+mn-cs"/>
        </a:defRPr>
      </a:lvl7pPr>
      <a:lvl8pPr marL="3200006" algn="l" defTabSz="914287" rtl="0" eaLnBrk="1" latinLnBrk="0" hangingPunct="1">
        <a:defRPr sz="1800" kern="1200">
          <a:solidFill>
            <a:schemeClr val="tx1"/>
          </a:solidFill>
          <a:latin typeface="+mn-lt"/>
          <a:ea typeface="+mn-ea"/>
          <a:cs typeface="+mn-cs"/>
        </a:defRPr>
      </a:lvl8pPr>
      <a:lvl9pPr marL="3657149" algn="l" defTabSz="9142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hrq.gov/professionals/systems/long-term-care/fallpxtoolkit/index.html" TargetMode="External"/><Relationship Id="rId2" Type="http://schemas.openxmlformats.org/officeDocument/2006/relationships/hyperlink" Target="http://www.ahrq.gov/research/ltc/fallpxtoolk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wmf"/><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wmf"/><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rand.or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ecri.org/Pages/default.asp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382000" cy="1524000"/>
          </a:xfrm>
        </p:spPr>
        <p:txBody>
          <a:bodyPr>
            <a:normAutofit/>
          </a:bodyPr>
          <a:lstStyle/>
          <a:p>
            <a:r>
              <a:rPr lang="en-US" sz="3200" b="1" dirty="0" smtClean="0"/>
              <a:t>Preventing Falls in Hospitals </a:t>
            </a:r>
            <a:br>
              <a:rPr lang="en-US" sz="3200" b="1" dirty="0" smtClean="0"/>
            </a:br>
            <a:r>
              <a:rPr lang="en-US" sz="3200" b="1" dirty="0" smtClean="0"/>
              <a:t>A Toolkit for Improving Quality of Care</a:t>
            </a:r>
            <a:endParaRPr lang="en-US" sz="3200" dirty="0"/>
          </a:p>
        </p:txBody>
      </p:sp>
      <p:sp>
        <p:nvSpPr>
          <p:cNvPr id="3" name="Subtitle 2"/>
          <p:cNvSpPr>
            <a:spLocks noGrp="1"/>
          </p:cNvSpPr>
          <p:nvPr>
            <p:ph type="subTitle" idx="1"/>
          </p:nvPr>
        </p:nvSpPr>
        <p:spPr>
          <a:xfrm>
            <a:off x="457200" y="4191000"/>
            <a:ext cx="8305800" cy="1752600"/>
          </a:xfrm>
        </p:spPr>
        <p:txBody>
          <a:bodyPr>
            <a:normAutofit/>
          </a:bodyPr>
          <a:lstStyle/>
          <a:p>
            <a:r>
              <a:rPr lang="en-US" sz="2400" dirty="0" smtClean="0"/>
              <a:t>Agency for Healthcare Research &amp; Quality</a:t>
            </a:r>
            <a:endParaRPr lang="en-US" sz="2400" dirty="0" smtClean="0">
              <a:hlinkClick r:id="rId2"/>
            </a:endParaRPr>
          </a:p>
          <a:p>
            <a:r>
              <a:rPr lang="en-US" sz="1400" dirty="0" smtClean="0">
                <a:effectLst/>
              </a:rPr>
              <a:t> </a:t>
            </a:r>
            <a:r>
              <a:rPr lang="en-US" sz="1400" dirty="0" smtClean="0">
                <a:effectLst/>
                <a:hlinkClick r:id="rId3"/>
              </a:rPr>
              <a:t>Toolkit: http://www.ahrq.gov/professionals/systems/long-term-care/fallpxtoolkit/index.html</a:t>
            </a:r>
            <a:r>
              <a:rPr lang="en-US" sz="1400" dirty="0" smtClean="0">
                <a:effectLst/>
              </a:rPr>
              <a:t> </a:t>
            </a:r>
          </a:p>
          <a:p>
            <a:r>
              <a:rPr lang="en-US" sz="2400" dirty="0" smtClean="0"/>
              <a:t>William Spector, PhD</a:t>
            </a:r>
          </a:p>
          <a:p>
            <a:endParaRPr lang="en-US" dirty="0"/>
          </a:p>
        </p:txBody>
      </p:sp>
    </p:spTree>
    <p:extLst>
      <p:ext uri="{BB962C8B-B14F-4D97-AF65-F5344CB8AC3E}">
        <p14:creationId xmlns="" xmlns:p14="http://schemas.microsoft.com/office/powerpoint/2010/main" val="2533766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Challenges lead to opportunities, which prompt development of tools that really help."/>
          <p:cNvGraphicFramePr/>
          <p:nvPr>
            <p:extLst>
              <p:ext uri="{D42A27DB-BD31-4B8C-83A1-F6EECF244321}">
                <p14:modId xmlns="" xmlns:p14="http://schemas.microsoft.com/office/powerpoint/2010/main" val="686160001"/>
              </p:ext>
            </p:extLst>
          </p:nvPr>
        </p:nvGraphicFramePr>
        <p:xfrm>
          <a:off x="4572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4" name="Title 2"/>
          <p:cNvSpPr>
            <a:spLocks noGrp="1"/>
          </p:cNvSpPr>
          <p:nvPr>
            <p:ph type="title"/>
          </p:nvPr>
        </p:nvSpPr>
        <p:spPr>
          <a:xfrm>
            <a:off x="-152400" y="17462"/>
            <a:ext cx="8229601" cy="1143000"/>
          </a:xfrm>
        </p:spPr>
        <p:txBody>
          <a:bodyPr/>
          <a:lstStyle/>
          <a:p>
            <a:r>
              <a:rPr lang="en-US" dirty="0" smtClean="0"/>
              <a:t> Relevant Tools</a:t>
            </a:r>
          </a:p>
        </p:txBody>
      </p:sp>
    </p:spTree>
    <p:extLst>
      <p:ext uri="{BB962C8B-B14F-4D97-AF65-F5344CB8AC3E}">
        <p14:creationId xmlns="" xmlns:p14="http://schemas.microsoft.com/office/powerpoint/2010/main" val="4078442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65087"/>
            <a:ext cx="8229600" cy="1143000"/>
          </a:xfrm>
        </p:spPr>
        <p:txBody>
          <a:bodyPr/>
          <a:lstStyle/>
          <a:p>
            <a:r>
              <a:rPr lang="en-US" dirty="0" smtClean="0"/>
              <a:t>Challenge</a:t>
            </a:r>
          </a:p>
        </p:txBody>
      </p:sp>
      <p:pic>
        <p:nvPicPr>
          <p:cNvPr id="36869" name="Picture 5" descr="Individuals trying to shoulder the burden by themselves are unlikely to succeed."/>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2584962" y="1230404"/>
            <a:ext cx="3672450" cy="4372765"/>
          </a:xfrm>
          <a:prstGeom prst="rect">
            <a:avLst/>
          </a:prstGeom>
          <a:noFill/>
          <a:extLst/>
        </p:spPr>
      </p:pic>
      <p:sp>
        <p:nvSpPr>
          <p:cNvPr id="11268" name="TextBox 1"/>
          <p:cNvSpPr txBox="1">
            <a:spLocks noChangeArrowheads="1"/>
          </p:cNvSpPr>
          <p:nvPr/>
        </p:nvSpPr>
        <p:spPr bwMode="auto">
          <a:xfrm>
            <a:off x="304800" y="5486400"/>
            <a:ext cx="82327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dirty="0"/>
              <a:t>Unlikely to succeed </a:t>
            </a:r>
          </a:p>
        </p:txBody>
      </p:sp>
      <p:sp>
        <p:nvSpPr>
          <p:cNvPr id="11269" name="TextBox 22"/>
          <p:cNvSpPr txBox="1">
            <a:spLocks noChangeArrowheads="1"/>
          </p:cNvSpPr>
          <p:nvPr/>
        </p:nvSpPr>
        <p:spPr bwMode="auto">
          <a:xfrm>
            <a:off x="0" y="6550025"/>
            <a:ext cx="21907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400">
                <a:solidFill>
                  <a:srgbClr val="000000"/>
                </a:solidFill>
              </a:rPr>
              <a:t>© </a:t>
            </a:r>
            <a:r>
              <a:rPr lang="en-US" sz="1400">
                <a:solidFill>
                  <a:srgbClr val="000000"/>
                </a:solidFill>
                <a:latin typeface="Arial Narrow" panose="020B0606020202030204" pitchFamily="34" charset="0"/>
              </a:rPr>
              <a:t>ECRI Institute 2013</a:t>
            </a:r>
          </a:p>
        </p:txBody>
      </p:sp>
      <p:sp>
        <p:nvSpPr>
          <p:cNvPr id="7" name="TextBox 6"/>
          <p:cNvSpPr txBox="1"/>
          <p:nvPr/>
        </p:nvSpPr>
        <p:spPr>
          <a:xfrm>
            <a:off x="533400" y="1617663"/>
            <a:ext cx="2590800" cy="461665"/>
          </a:xfrm>
          <a:prstGeom prst="rect">
            <a:avLst/>
          </a:prstGeom>
          <a:solidFill>
            <a:schemeClr val="tx2">
              <a:lumMod val="20000"/>
              <a:lumOff val="80000"/>
            </a:schemeClr>
          </a:solidFill>
          <a:ln>
            <a:solidFill>
              <a:schemeClr val="bg1"/>
            </a:solidFill>
          </a:ln>
        </p:spPr>
        <p:txBody>
          <a:bodyPr>
            <a:spAutoFit/>
          </a:bodyPr>
          <a:lstStyle/>
          <a:p>
            <a:pPr algn="ctr">
              <a:defRPr/>
            </a:pPr>
            <a:r>
              <a:rPr lang="en-US" dirty="0">
                <a:solidFill>
                  <a:schemeClr val="bg1"/>
                </a:solidFill>
                <a:latin typeface="Arial" charset="0"/>
                <a:cs typeface="Arial" charset="0"/>
              </a:rPr>
              <a:t>Atlas Syndrome</a:t>
            </a:r>
          </a:p>
        </p:txBody>
      </p:sp>
    </p:spTree>
    <p:extLst>
      <p:ext uri="{BB962C8B-B14F-4D97-AF65-F5344CB8AC3E}">
        <p14:creationId xmlns="" xmlns:p14="http://schemas.microsoft.com/office/powerpoint/2010/main" val="105506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219074"/>
            <a:ext cx="6697663" cy="876300"/>
          </a:xfrm>
        </p:spPr>
        <p:txBody>
          <a:bodyPr/>
          <a:lstStyle/>
          <a:p>
            <a:r>
              <a:rPr lang="en-US" dirty="0" smtClean="0"/>
              <a:t>Opportunity</a:t>
            </a:r>
          </a:p>
        </p:txBody>
      </p:sp>
      <p:sp>
        <p:nvSpPr>
          <p:cNvPr id="3" name="Content Placeholder 2"/>
          <p:cNvSpPr>
            <a:spLocks noGrp="1"/>
          </p:cNvSpPr>
          <p:nvPr>
            <p:ph idx="1"/>
          </p:nvPr>
        </p:nvSpPr>
        <p:spPr>
          <a:xfrm>
            <a:off x="381000" y="2379662"/>
            <a:ext cx="7993063" cy="2895600"/>
          </a:xfrm>
        </p:spPr>
        <p:txBody>
          <a:bodyPr/>
          <a:lstStyle/>
          <a:p>
            <a:r>
              <a:rPr lang="en-US" dirty="0" smtClean="0"/>
              <a:t>An interdisciplinary approach</a:t>
            </a:r>
          </a:p>
          <a:p>
            <a:pPr lvl="1"/>
            <a:r>
              <a:rPr lang="en-US" dirty="0" smtClean="0"/>
              <a:t>Essential input from key stakeholders</a:t>
            </a:r>
          </a:p>
          <a:p>
            <a:pPr lvl="1"/>
            <a:r>
              <a:rPr lang="en-US" dirty="0" smtClean="0"/>
              <a:t>Harnessing the power of collaboration</a:t>
            </a:r>
          </a:p>
          <a:p>
            <a:pPr lvl="1"/>
            <a:r>
              <a:rPr lang="en-US" dirty="0" smtClean="0"/>
              <a:t>Securing support and resources</a:t>
            </a:r>
          </a:p>
          <a:p>
            <a:pPr lvl="1"/>
            <a:r>
              <a:rPr lang="en-US" dirty="0" smtClean="0"/>
              <a:t>Gaining buy-in</a:t>
            </a:r>
          </a:p>
          <a:p>
            <a:pPr lvl="1"/>
            <a:r>
              <a:rPr lang="en-US" dirty="0" smtClean="0"/>
              <a:t>Shared ownership</a:t>
            </a:r>
            <a:endParaRPr lang="en-US" dirty="0"/>
          </a:p>
        </p:txBody>
      </p:sp>
    </p:spTree>
    <p:extLst>
      <p:ext uri="{BB962C8B-B14F-4D97-AF65-F5344CB8AC3E}">
        <p14:creationId xmlns="" xmlns:p14="http://schemas.microsoft.com/office/powerpoint/2010/main" val="127418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66153" y="347090"/>
            <a:ext cx="7086600" cy="876300"/>
          </a:xfrm>
        </p:spPr>
        <p:txBody>
          <a:bodyPr/>
          <a:lstStyle/>
          <a:p>
            <a:r>
              <a:rPr lang="en-US" dirty="0" smtClean="0"/>
              <a:t>Tool: </a:t>
            </a:r>
            <a:br>
              <a:rPr lang="en-US" dirty="0" smtClean="0"/>
            </a:br>
            <a:r>
              <a:rPr lang="en-US" dirty="0" smtClean="0"/>
              <a:t>Interdisciplinary Team (2A)</a:t>
            </a:r>
            <a:endParaRPr lang="en-US" dirty="0"/>
          </a:p>
        </p:txBody>
      </p:sp>
      <p:sp>
        <p:nvSpPr>
          <p:cNvPr id="10" name="TextBox 9"/>
          <p:cNvSpPr txBox="1"/>
          <p:nvPr/>
        </p:nvSpPr>
        <p:spPr>
          <a:xfrm>
            <a:off x="609600" y="1452811"/>
            <a:ext cx="3581400" cy="461665"/>
          </a:xfrm>
          <a:prstGeom prst="rect">
            <a:avLst/>
          </a:prstGeom>
          <a:noFill/>
        </p:spPr>
        <p:txBody>
          <a:bodyPr wrap="square" rtlCol="0">
            <a:spAutoFit/>
          </a:bodyPr>
          <a:lstStyle/>
          <a:p>
            <a:r>
              <a:rPr lang="en-US" dirty="0" smtClean="0"/>
              <a:t>Part 1: Team Members</a:t>
            </a:r>
            <a:endParaRPr lang="en-US" dirty="0"/>
          </a:p>
        </p:txBody>
      </p:sp>
      <p:pic>
        <p:nvPicPr>
          <p:cNvPr id="2" name="Picture 1" descr="This figure shows, by title, individuals involved in the Falls Team. Examples include nursing, rehabilitation, prescribing clinicians, pharmacy, and facilities staff."/>
          <p:cNvPicPr>
            <a:picLocks noChangeAspect="1"/>
          </p:cNvPicPr>
          <p:nvPr/>
        </p:nvPicPr>
        <p:blipFill>
          <a:blip r:embed="rId3" cstate="print"/>
          <a:stretch>
            <a:fillRect/>
          </a:stretch>
        </p:blipFill>
        <p:spPr>
          <a:xfrm>
            <a:off x="2667000" y="6400800"/>
            <a:ext cx="3431822" cy="304800"/>
          </a:xfrm>
          <a:prstGeom prst="rect">
            <a:avLst/>
          </a:prstGeom>
        </p:spPr>
      </p:pic>
      <p:pic>
        <p:nvPicPr>
          <p:cNvPr id="4" name="Picture 3" descr="This tool suggests individuals' titles and departments who may be suitable for the falls team. Examples include nursing, rehabilitation, prescribing clinicians, pharmacy, and faciltiies staff."/>
          <p:cNvPicPr>
            <a:picLocks noChangeAspect="1"/>
          </p:cNvPicPr>
          <p:nvPr/>
        </p:nvPicPr>
        <p:blipFill>
          <a:blip r:embed="rId4" cstate="print"/>
          <a:stretch>
            <a:fillRect/>
          </a:stretch>
        </p:blipFill>
        <p:spPr>
          <a:xfrm>
            <a:off x="38100" y="2057400"/>
            <a:ext cx="9015413" cy="4191000"/>
          </a:xfrm>
          <a:prstGeom prst="rect">
            <a:avLst/>
          </a:prstGeom>
        </p:spPr>
      </p:pic>
    </p:spTree>
    <p:extLst>
      <p:ext uri="{BB962C8B-B14F-4D97-AF65-F5344CB8AC3E}">
        <p14:creationId xmlns="" xmlns:p14="http://schemas.microsoft.com/office/powerpoint/2010/main" val="1701905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66153" y="347090"/>
            <a:ext cx="7086600" cy="876300"/>
          </a:xfrm>
        </p:spPr>
        <p:txBody>
          <a:bodyPr/>
          <a:lstStyle/>
          <a:p>
            <a:r>
              <a:rPr lang="en-US" dirty="0" smtClean="0"/>
              <a:t>Tool: </a:t>
            </a:r>
            <a:br>
              <a:rPr lang="en-US" dirty="0" smtClean="0"/>
            </a:br>
            <a:r>
              <a:rPr lang="en-US" dirty="0" smtClean="0"/>
              <a:t>Interdisciplinary Team (2A)</a:t>
            </a:r>
            <a:endParaRPr lang="en-US" dirty="0"/>
          </a:p>
        </p:txBody>
      </p:sp>
      <p:sp>
        <p:nvSpPr>
          <p:cNvPr id="11" name="TextBox 10"/>
          <p:cNvSpPr txBox="1"/>
          <p:nvPr/>
        </p:nvSpPr>
        <p:spPr>
          <a:xfrm>
            <a:off x="175502" y="1524000"/>
            <a:ext cx="5539497" cy="461665"/>
          </a:xfrm>
          <a:prstGeom prst="rect">
            <a:avLst/>
          </a:prstGeom>
          <a:noFill/>
        </p:spPr>
        <p:txBody>
          <a:bodyPr wrap="square" rtlCol="0">
            <a:spAutoFit/>
          </a:bodyPr>
          <a:lstStyle/>
          <a:p>
            <a:r>
              <a:rPr lang="en-US" dirty="0" smtClean="0"/>
              <a:t>Part 3: Matrix of Applicable Tools by Role</a:t>
            </a:r>
            <a:endParaRPr lang="en-US" dirty="0"/>
          </a:p>
        </p:txBody>
      </p:sp>
      <p:pic>
        <p:nvPicPr>
          <p:cNvPr id="2" name="Picture 1" descr="This matrix shows which elements of the AHRQ falls toolkit apply to each potential member of the falls team, including nursing, rehabilitation, prescribing clinicians, pharmacy, and facilities staff."/>
          <p:cNvPicPr>
            <a:picLocks noChangeAspect="1"/>
          </p:cNvPicPr>
          <p:nvPr/>
        </p:nvPicPr>
        <p:blipFill>
          <a:blip r:embed="rId3" cstate="print"/>
          <a:stretch>
            <a:fillRect/>
          </a:stretch>
        </p:blipFill>
        <p:spPr>
          <a:xfrm>
            <a:off x="2945250" y="6300040"/>
            <a:ext cx="3708350" cy="329360"/>
          </a:xfrm>
          <a:prstGeom prst="rect">
            <a:avLst/>
          </a:prstGeom>
        </p:spPr>
      </p:pic>
      <p:pic>
        <p:nvPicPr>
          <p:cNvPr id="5" name="Picture 4" descr="This matrix indicates which tools from the AHRQ Falls Toolkit are applicable to each position or discipline, including nursing, rehabilitation, prescribers, pharmacists, and facilities staff.&#10;"/>
          <p:cNvPicPr>
            <a:picLocks noChangeAspect="1"/>
          </p:cNvPicPr>
          <p:nvPr/>
        </p:nvPicPr>
        <p:blipFill>
          <a:blip r:embed="rId4" cstate="print"/>
          <a:stretch>
            <a:fillRect/>
          </a:stretch>
        </p:blipFill>
        <p:spPr>
          <a:xfrm>
            <a:off x="76200" y="2418305"/>
            <a:ext cx="8991600" cy="3601495"/>
          </a:xfrm>
          <a:prstGeom prst="rect">
            <a:avLst/>
          </a:prstGeom>
        </p:spPr>
      </p:pic>
    </p:spTree>
    <p:extLst>
      <p:ext uri="{BB962C8B-B14F-4D97-AF65-F5344CB8AC3E}">
        <p14:creationId xmlns="" xmlns:p14="http://schemas.microsoft.com/office/powerpoint/2010/main" val="1110580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16962"/>
            <a:ext cx="6697663" cy="876300"/>
          </a:xfrm>
        </p:spPr>
        <p:txBody>
          <a:bodyPr/>
          <a:lstStyle/>
          <a:p>
            <a:r>
              <a:rPr lang="en-US" dirty="0" smtClean="0"/>
              <a:t>Tool: Action Plan (2F)</a:t>
            </a:r>
            <a:endParaRPr lang="en-US" dirty="0"/>
          </a:p>
        </p:txBody>
      </p:sp>
      <p:sp>
        <p:nvSpPr>
          <p:cNvPr id="5" name="TextBox 4"/>
          <p:cNvSpPr txBox="1"/>
          <p:nvPr/>
        </p:nvSpPr>
        <p:spPr>
          <a:xfrm>
            <a:off x="100012" y="1358235"/>
            <a:ext cx="8991600" cy="400110"/>
          </a:xfrm>
          <a:prstGeom prst="rect">
            <a:avLst/>
          </a:prstGeom>
          <a:noFill/>
        </p:spPr>
        <p:txBody>
          <a:bodyPr wrap="square" rtlCol="0">
            <a:spAutoFit/>
          </a:bodyPr>
          <a:lstStyle/>
          <a:p>
            <a:r>
              <a:rPr lang="en-US" sz="2000" dirty="0" smtClean="0"/>
              <a:t>Improvement Objective: Implement standard fall prevention practices within 6 months</a:t>
            </a:r>
            <a:endParaRPr lang="en-US" sz="2000" dirty="0"/>
          </a:p>
        </p:txBody>
      </p:sp>
      <p:pic>
        <p:nvPicPr>
          <p:cNvPr id="3" name="Picture 2" descr="Reference: Adapted from material produced by MassPro, a participant in the Centers for Medicare and Medicaid Services Quality Improvement Organization Program."/>
          <p:cNvPicPr>
            <a:picLocks noChangeAspect="1"/>
          </p:cNvPicPr>
          <p:nvPr/>
        </p:nvPicPr>
        <p:blipFill>
          <a:blip r:embed="rId3" cstate="print"/>
          <a:stretch>
            <a:fillRect/>
          </a:stretch>
        </p:blipFill>
        <p:spPr>
          <a:xfrm>
            <a:off x="304799" y="6476999"/>
            <a:ext cx="8473281" cy="238125"/>
          </a:xfrm>
          <a:prstGeom prst="rect">
            <a:avLst/>
          </a:prstGeom>
        </p:spPr>
      </p:pic>
      <p:pic>
        <p:nvPicPr>
          <p:cNvPr id="8" name="Picture 7" descr="This grid provides a partial list of tasks to be completed in the first six months of a falls prevention initiative, including steps to complete each task, tools to use, responsible parties, and target date for completion."/>
          <p:cNvPicPr>
            <a:picLocks noChangeAspect="1"/>
          </p:cNvPicPr>
          <p:nvPr/>
        </p:nvPicPr>
        <p:blipFill>
          <a:blip r:embed="rId4" cstate="print"/>
          <a:stretch>
            <a:fillRect/>
          </a:stretch>
        </p:blipFill>
        <p:spPr>
          <a:xfrm>
            <a:off x="28576" y="1828800"/>
            <a:ext cx="9086849" cy="4419600"/>
          </a:xfrm>
          <a:prstGeom prst="rect">
            <a:avLst/>
          </a:prstGeom>
        </p:spPr>
      </p:pic>
    </p:spTree>
    <p:extLst>
      <p:ext uri="{BB962C8B-B14F-4D97-AF65-F5344CB8AC3E}">
        <p14:creationId xmlns="" xmlns:p14="http://schemas.microsoft.com/office/powerpoint/2010/main" val="1767775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38150"/>
            <a:ext cx="7010400" cy="876300"/>
          </a:xfrm>
        </p:spPr>
        <p:txBody>
          <a:bodyPr/>
          <a:lstStyle/>
          <a:p>
            <a:r>
              <a:rPr lang="en-US" dirty="0" smtClean="0"/>
              <a:t>Tool: Managing Change Checklist (2G)</a:t>
            </a:r>
            <a:endParaRPr lang="en-US" dirty="0"/>
          </a:p>
        </p:txBody>
      </p:sp>
      <p:pic>
        <p:nvPicPr>
          <p:cNvPr id="4" name="Picture 3" descr="Reference: Developed by Falls Toolkit Research Team"/>
          <p:cNvPicPr>
            <a:picLocks noChangeAspect="1"/>
          </p:cNvPicPr>
          <p:nvPr/>
        </p:nvPicPr>
        <p:blipFill>
          <a:blip r:embed="rId3" cstate="print"/>
          <a:stretch>
            <a:fillRect/>
          </a:stretch>
        </p:blipFill>
        <p:spPr>
          <a:xfrm>
            <a:off x="2590800" y="6535762"/>
            <a:ext cx="3505200" cy="223737"/>
          </a:xfrm>
          <a:prstGeom prst="rect">
            <a:avLst/>
          </a:prstGeom>
        </p:spPr>
      </p:pic>
      <p:pic>
        <p:nvPicPr>
          <p:cNvPr id="5" name="Picture 4" descr="This checklist shows individual steps and subtasks necessary for implementing comprehensive falls interventions."/>
          <p:cNvPicPr>
            <a:picLocks noChangeAspect="1"/>
          </p:cNvPicPr>
          <p:nvPr/>
        </p:nvPicPr>
        <p:blipFill>
          <a:blip r:embed="rId4" cstate="print"/>
          <a:stretch>
            <a:fillRect/>
          </a:stretch>
        </p:blipFill>
        <p:spPr>
          <a:xfrm>
            <a:off x="1447801" y="1609203"/>
            <a:ext cx="6248400" cy="4841559"/>
          </a:xfrm>
          <a:prstGeom prst="rect">
            <a:avLst/>
          </a:prstGeom>
        </p:spPr>
      </p:pic>
      <p:pic>
        <p:nvPicPr>
          <p:cNvPr id="7" name="Picture 6" descr="Checkmark for task: Implementation Team compositio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97471" y="1609203"/>
            <a:ext cx="388007" cy="406707"/>
          </a:xfrm>
          <a:prstGeom prst="rect">
            <a:avLst/>
          </a:prstGeom>
        </p:spPr>
      </p:pic>
      <p:pic>
        <p:nvPicPr>
          <p:cNvPr id="8" name="Picture 7" descr="Checkmark for subtask: Team leader identified and in place"/>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65393" y="2068859"/>
            <a:ext cx="388007" cy="406707"/>
          </a:xfrm>
          <a:prstGeom prst="rect">
            <a:avLst/>
          </a:prstGeom>
        </p:spPr>
      </p:pic>
      <p:pic>
        <p:nvPicPr>
          <p:cNvPr id="9" name="Picture 8" descr="Checkmark for subtask: Members with necessary expertise/role identified and invited"/>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65393" y="2487965"/>
            <a:ext cx="388007" cy="406707"/>
          </a:xfrm>
          <a:prstGeom prst="rect">
            <a:avLst/>
          </a:prstGeom>
        </p:spPr>
      </p:pic>
      <p:pic>
        <p:nvPicPr>
          <p:cNvPr id="10" name="Picture 9" descr="Checkmark for substask: Team agenda and charge clearly stated"/>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97471" y="3770975"/>
            <a:ext cx="388007" cy="406707"/>
          </a:xfrm>
          <a:prstGeom prst="rect">
            <a:avLst/>
          </a:prstGeom>
        </p:spPr>
      </p:pic>
      <p:pic>
        <p:nvPicPr>
          <p:cNvPr id="11" name="Picture 10" descr="Checkmark for subtask: Current state of fall prevention practice and knowledge assessed."/>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48095" y="5053986"/>
            <a:ext cx="388007" cy="406707"/>
          </a:xfrm>
          <a:prstGeom prst="rect">
            <a:avLst/>
          </a:prstGeom>
        </p:spPr>
      </p:pic>
    </p:spTree>
    <p:extLst>
      <p:ext uri="{BB962C8B-B14F-4D97-AF65-F5344CB8AC3E}">
        <p14:creationId xmlns="" xmlns:p14="http://schemas.microsoft.com/office/powerpoint/2010/main" val="2189174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38150"/>
            <a:ext cx="7010400" cy="876300"/>
          </a:xfrm>
        </p:spPr>
        <p:txBody>
          <a:bodyPr/>
          <a:lstStyle/>
          <a:p>
            <a:r>
              <a:rPr lang="en-US" dirty="0" smtClean="0"/>
              <a:t>Tool: Managing Change Checklist (2G)</a:t>
            </a:r>
            <a:endParaRPr lang="en-US" dirty="0"/>
          </a:p>
        </p:txBody>
      </p:sp>
      <p:pic>
        <p:nvPicPr>
          <p:cNvPr id="4" name="Picture 3" descr="Reference: Developed by Falls Toolkit Research Team"/>
          <p:cNvPicPr>
            <a:picLocks noChangeAspect="1"/>
          </p:cNvPicPr>
          <p:nvPr/>
        </p:nvPicPr>
        <p:blipFill>
          <a:blip r:embed="rId3" cstate="print"/>
          <a:stretch>
            <a:fillRect/>
          </a:stretch>
        </p:blipFill>
        <p:spPr>
          <a:xfrm>
            <a:off x="2514600" y="6463016"/>
            <a:ext cx="3352800" cy="214009"/>
          </a:xfrm>
          <a:prstGeom prst="rect">
            <a:avLst/>
          </a:prstGeom>
        </p:spPr>
      </p:pic>
      <p:pic>
        <p:nvPicPr>
          <p:cNvPr id="6" name="Picture 5" descr="This checklist shows individual steps and subtasks necessary for implementing comprehensive falls interventions."/>
          <p:cNvPicPr>
            <a:picLocks noChangeAspect="1"/>
          </p:cNvPicPr>
          <p:nvPr/>
        </p:nvPicPr>
        <p:blipFill>
          <a:blip r:embed="rId4" cstate="print"/>
          <a:stretch>
            <a:fillRect/>
          </a:stretch>
        </p:blipFill>
        <p:spPr>
          <a:xfrm>
            <a:off x="990600" y="2057400"/>
            <a:ext cx="6477000" cy="4009572"/>
          </a:xfrm>
          <a:prstGeom prst="rect">
            <a:avLst/>
          </a:prstGeom>
        </p:spPr>
      </p:pic>
      <p:sp>
        <p:nvSpPr>
          <p:cNvPr id="3" name="TextBox 2"/>
          <p:cNvSpPr txBox="1"/>
          <p:nvPr/>
        </p:nvSpPr>
        <p:spPr>
          <a:xfrm>
            <a:off x="1895475" y="1390721"/>
            <a:ext cx="3124200" cy="461665"/>
          </a:xfrm>
          <a:prstGeom prst="rect">
            <a:avLst/>
          </a:prstGeom>
          <a:noFill/>
        </p:spPr>
        <p:txBody>
          <a:bodyPr wrap="square" rtlCol="0">
            <a:spAutoFit/>
          </a:bodyPr>
          <a:lstStyle/>
          <a:p>
            <a:r>
              <a:rPr lang="en-US" dirty="0" smtClean="0"/>
              <a:t>Continued</a:t>
            </a:r>
            <a:endParaRPr lang="en-US" dirty="0"/>
          </a:p>
        </p:txBody>
      </p:sp>
      <p:pic>
        <p:nvPicPr>
          <p:cNvPr id="7" name="Picture 6" descr="Checkmark for subtask: Staff Knowledge Assessed"/>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20000" y="2057400"/>
            <a:ext cx="388007" cy="406707"/>
          </a:xfrm>
          <a:prstGeom prst="rect">
            <a:avLst/>
          </a:prstGeom>
        </p:spPr>
      </p:pic>
    </p:spTree>
    <p:extLst>
      <p:ext uri="{BB962C8B-B14F-4D97-AF65-F5344CB8AC3E}">
        <p14:creationId xmlns="" xmlns:p14="http://schemas.microsoft.com/office/powerpoint/2010/main" val="109669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1621"/>
            <a:ext cx="8229600" cy="1143000"/>
          </a:xfrm>
        </p:spPr>
        <p:txBody>
          <a:bodyPr/>
          <a:lstStyle/>
          <a:p>
            <a:pPr eaLnBrk="1" hangingPunct="1"/>
            <a:r>
              <a:rPr lang="en-US" dirty="0" smtClean="0"/>
              <a:t>Challenge</a:t>
            </a:r>
          </a:p>
        </p:txBody>
      </p:sp>
      <p:pic>
        <p:nvPicPr>
          <p:cNvPr id="16387" name="Picture 7" descr="Inadequate risk assessments and reassessments by falls team members is a challenge that must be overcome to effectively reduce fall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65788" y="1819275"/>
            <a:ext cx="3157537" cy="346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685800" y="1819275"/>
            <a:ext cx="4979988" cy="830997"/>
          </a:xfrm>
          <a:prstGeom prst="rect">
            <a:avLst/>
          </a:prstGeom>
          <a:solidFill>
            <a:schemeClr val="tx2">
              <a:lumMod val="20000"/>
              <a:lumOff val="80000"/>
            </a:schemeClr>
          </a:solidFill>
          <a:ln>
            <a:solidFill>
              <a:schemeClr val="tx1"/>
            </a:solidFill>
          </a:ln>
        </p:spPr>
        <p:txBody>
          <a:bodyPr>
            <a:spAutoFit/>
          </a:bodyPr>
          <a:lstStyle/>
          <a:p>
            <a:pPr algn="ctr">
              <a:defRPr/>
            </a:pPr>
            <a:r>
              <a:rPr lang="en-US" dirty="0">
                <a:solidFill>
                  <a:schemeClr val="bg1"/>
                </a:solidFill>
                <a:latin typeface="Arial" charset="0"/>
                <a:cs typeface="Arial" charset="0"/>
              </a:rPr>
              <a:t>Inadequate Risk Assessments and Reassessments</a:t>
            </a:r>
          </a:p>
        </p:txBody>
      </p:sp>
      <p:pic>
        <p:nvPicPr>
          <p:cNvPr id="16389" name="Picture 7" descr="Inadequate risk assessments and reassessments by falls team members is a challenge that must be overcome to effectively reduce fall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62200" y="3622675"/>
            <a:ext cx="1989138"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0" name="TextBox 22"/>
          <p:cNvSpPr txBox="1">
            <a:spLocks noChangeArrowheads="1"/>
          </p:cNvSpPr>
          <p:nvPr/>
        </p:nvSpPr>
        <p:spPr bwMode="auto">
          <a:xfrm>
            <a:off x="0" y="6550025"/>
            <a:ext cx="21907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400">
                <a:solidFill>
                  <a:srgbClr val="000000"/>
                </a:solidFill>
              </a:rPr>
              <a:t>© </a:t>
            </a:r>
            <a:r>
              <a:rPr lang="en-US" sz="1400">
                <a:solidFill>
                  <a:srgbClr val="000000"/>
                </a:solidFill>
                <a:latin typeface="Arial Narrow" panose="020B0606020202030204" pitchFamily="34" charset="0"/>
              </a:rPr>
              <a:t>ECRI Institute 2013</a:t>
            </a:r>
          </a:p>
        </p:txBody>
      </p:sp>
    </p:spTree>
    <p:extLst>
      <p:ext uri="{BB962C8B-B14F-4D97-AF65-F5344CB8AC3E}">
        <p14:creationId xmlns="" xmlns:p14="http://schemas.microsoft.com/office/powerpoint/2010/main" val="3221112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Content Placeholder 2"/>
          <p:cNvSpPr>
            <a:spLocks noGrp="1"/>
          </p:cNvSpPr>
          <p:nvPr>
            <p:ph idx="1"/>
          </p:nvPr>
        </p:nvSpPr>
        <p:spPr>
          <a:xfrm>
            <a:off x="533400" y="1981200"/>
            <a:ext cx="7993063" cy="2895600"/>
          </a:xfrm>
        </p:spPr>
        <p:txBody>
          <a:bodyPr/>
          <a:lstStyle/>
          <a:p>
            <a:r>
              <a:rPr lang="en-US" dirty="0" smtClean="0"/>
              <a:t>Accurate and effective risk assessments</a:t>
            </a:r>
          </a:p>
          <a:p>
            <a:pPr lvl="1"/>
            <a:r>
              <a:rPr lang="en-US" dirty="0" smtClean="0"/>
              <a:t>Employing critical thinking and clinical judgment</a:t>
            </a:r>
          </a:p>
          <a:p>
            <a:pPr lvl="1"/>
            <a:r>
              <a:rPr lang="en-US" dirty="0" smtClean="0"/>
              <a:t>Consistency in approach</a:t>
            </a:r>
          </a:p>
          <a:p>
            <a:pPr lvl="1"/>
            <a:r>
              <a:rPr lang="en-US" dirty="0" smtClean="0"/>
              <a:t>Identifying and communicating risk at the earliest possible time</a:t>
            </a:r>
            <a:endParaRPr lang="en-US" dirty="0"/>
          </a:p>
        </p:txBody>
      </p:sp>
    </p:spTree>
    <p:extLst>
      <p:ext uri="{BB962C8B-B14F-4D97-AF65-F5344CB8AC3E}">
        <p14:creationId xmlns="" xmlns:p14="http://schemas.microsoft.com/office/powerpoint/2010/main" val="258159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a:xfrm>
            <a:off x="457200" y="1524000"/>
            <a:ext cx="8153400" cy="4953000"/>
          </a:xfrm>
        </p:spPr>
        <p:txBody>
          <a:bodyPr>
            <a:normAutofit/>
          </a:bodyPr>
          <a:lstStyle/>
          <a:p>
            <a:r>
              <a:rPr lang="en-US" dirty="0" smtClean="0"/>
              <a:t>Falls Prevention Toolkit for Hospitals</a:t>
            </a:r>
          </a:p>
          <a:p>
            <a:pPr lvl="1"/>
            <a:r>
              <a:rPr lang="en-US" dirty="0" smtClean="0"/>
              <a:t>Web based design</a:t>
            </a:r>
          </a:p>
          <a:p>
            <a:pPr lvl="1"/>
            <a:r>
              <a:rPr lang="en-US" dirty="0" smtClean="0"/>
              <a:t>Evidence-based tools for falls prevention (35 tools)</a:t>
            </a:r>
          </a:p>
          <a:p>
            <a:pPr lvl="1"/>
            <a:r>
              <a:rPr lang="en-US" dirty="0" smtClean="0"/>
              <a:t>Guidance for multidisciplinary change team</a:t>
            </a:r>
          </a:p>
          <a:p>
            <a:pPr lvl="1"/>
            <a:r>
              <a:rPr lang="en-US" dirty="0" smtClean="0"/>
              <a:t>Focuses on overcoming the challenges associated with developing, implementing, and sustaining a fall prevention program</a:t>
            </a:r>
          </a:p>
          <a:p>
            <a:pPr lvl="1"/>
            <a:r>
              <a:rPr lang="en-US" dirty="0" smtClean="0"/>
              <a:t>Developed by RAND Corporation ,ECRI Institute, and Boston University for AHRQ</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a:xfrm>
            <a:off x="457200" y="2057400"/>
            <a:ext cx="7993063" cy="2895600"/>
          </a:xfrm>
        </p:spPr>
        <p:txBody>
          <a:bodyPr/>
          <a:lstStyle/>
          <a:p>
            <a:r>
              <a:rPr lang="en-US" dirty="0" smtClean="0"/>
              <a:t>Morse Fall Scale (3H)</a:t>
            </a:r>
          </a:p>
          <a:p>
            <a:r>
              <a:rPr lang="en-US" dirty="0" smtClean="0"/>
              <a:t>STRATIFY Scale (3G)</a:t>
            </a:r>
          </a:p>
          <a:p>
            <a:r>
              <a:rPr lang="en-US" dirty="0" smtClean="0"/>
              <a:t>Medication Fall Risk Scale (3I)</a:t>
            </a:r>
          </a:p>
          <a:p>
            <a:r>
              <a:rPr lang="en-US" dirty="0" smtClean="0"/>
              <a:t>Orthostatic Vital Sign Measurement (3F)</a:t>
            </a:r>
          </a:p>
          <a:p>
            <a:r>
              <a:rPr lang="en-US" dirty="0" smtClean="0"/>
              <a:t>Delirium Evaluation Bundle (3J)</a:t>
            </a:r>
            <a:endParaRPr lang="en-US" dirty="0"/>
          </a:p>
        </p:txBody>
      </p:sp>
    </p:spTree>
    <p:extLst>
      <p:ext uri="{BB962C8B-B14F-4D97-AF65-F5344CB8AC3E}">
        <p14:creationId xmlns="" xmlns:p14="http://schemas.microsoft.com/office/powerpoint/2010/main" val="397202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34132"/>
            <a:ext cx="8229600" cy="1143000"/>
          </a:xfrm>
        </p:spPr>
        <p:txBody>
          <a:bodyPr/>
          <a:lstStyle/>
          <a:p>
            <a:r>
              <a:rPr lang="en-US" dirty="0" smtClean="0"/>
              <a:t>Challenge</a:t>
            </a:r>
          </a:p>
        </p:txBody>
      </p:sp>
      <p:sp>
        <p:nvSpPr>
          <p:cNvPr id="4" name="TextBox 3"/>
          <p:cNvSpPr txBox="1"/>
          <p:nvPr/>
        </p:nvSpPr>
        <p:spPr>
          <a:xfrm>
            <a:off x="1511300" y="1758156"/>
            <a:ext cx="4979988" cy="830997"/>
          </a:xfrm>
          <a:prstGeom prst="rect">
            <a:avLst/>
          </a:prstGeom>
          <a:solidFill>
            <a:schemeClr val="tx2">
              <a:lumMod val="20000"/>
              <a:lumOff val="80000"/>
            </a:schemeClr>
          </a:solidFill>
          <a:ln cmpd="sng">
            <a:solidFill>
              <a:schemeClr val="bg1"/>
            </a:solidFill>
          </a:ln>
        </p:spPr>
        <p:txBody>
          <a:bodyPr>
            <a:spAutoFit/>
          </a:bodyPr>
          <a:lstStyle/>
          <a:p>
            <a:pPr algn="ctr">
              <a:defRPr/>
            </a:pPr>
            <a:r>
              <a:rPr lang="en-US" dirty="0">
                <a:solidFill>
                  <a:schemeClr val="bg1"/>
                </a:solidFill>
                <a:latin typeface="Arial" charset="0"/>
                <a:cs typeface="Arial" charset="0"/>
              </a:rPr>
              <a:t>Inadequate and ineffective interventions</a:t>
            </a:r>
          </a:p>
        </p:txBody>
      </p:sp>
      <p:sp>
        <p:nvSpPr>
          <p:cNvPr id="5" name="Rectangle 4" descr="Morse Fall Score = 70"/>
          <p:cNvSpPr/>
          <p:nvPr/>
        </p:nvSpPr>
        <p:spPr>
          <a:xfrm>
            <a:off x="609600" y="2895600"/>
            <a:ext cx="7282764" cy="923330"/>
          </a:xfrm>
          <a:prstGeom prst="rect">
            <a:avLst/>
          </a:prstGeom>
          <a:noFill/>
        </p:spPr>
        <p:txBody>
          <a:bodyPr wrap="none">
            <a:spAutoFit/>
          </a:bodyPr>
          <a:lstStyle/>
          <a:p>
            <a:pPr algn="ctr">
              <a:defRPr/>
            </a:pPr>
            <a:r>
              <a:rPr lang="en-US" sz="54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charset="0"/>
                <a:cs typeface="Arial" charset="0"/>
              </a:rPr>
              <a:t>Morse</a:t>
            </a: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cs typeface="Arial" charset="0"/>
              </a:rPr>
              <a:t> </a:t>
            </a:r>
            <a:r>
              <a:rPr lang="en-US" sz="54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rial" charset="0"/>
                <a:cs typeface="Arial" charset="0"/>
              </a:rPr>
              <a:t>Fall</a:t>
            </a: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cs typeface="Arial" charset="0"/>
              </a:rPr>
              <a:t> </a:t>
            </a:r>
            <a:r>
              <a:rPr lang="en-US" sz="5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charset="0"/>
                <a:cs typeface="Arial" charset="0"/>
              </a:rPr>
              <a:t>Score = </a:t>
            </a:r>
            <a:r>
              <a:rPr lang="en-US" sz="5400" b="1" u="sng"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charset="0"/>
                <a:cs typeface="Arial" charset="0"/>
              </a:rPr>
              <a:t>70</a:t>
            </a:r>
          </a:p>
        </p:txBody>
      </p:sp>
      <p:sp>
        <p:nvSpPr>
          <p:cNvPr id="6" name="TextBox 5" descr="One set of interventions does not fit all"/>
          <p:cNvSpPr txBox="1"/>
          <p:nvPr/>
        </p:nvSpPr>
        <p:spPr>
          <a:xfrm>
            <a:off x="930275" y="4085927"/>
            <a:ext cx="7315200" cy="584200"/>
          </a:xfrm>
          <a:prstGeom prst="rect">
            <a:avLst/>
          </a:prstGeom>
          <a:solidFill>
            <a:schemeClr val="tx2">
              <a:lumMod val="20000"/>
              <a:lumOff val="80000"/>
            </a:schemeClr>
          </a:solidFill>
          <a:ln w="12700" cap="flat" cmpd="sng">
            <a:solidFill>
              <a:schemeClr val="bg1"/>
            </a:solidFill>
            <a:bevel/>
          </a:ln>
          <a:effectLst>
            <a:outerShdw blurRad="50800" dist="50800" dir="5400000" algn="ctr" rotWithShape="0">
              <a:schemeClr val="bg1"/>
            </a:outerShdw>
          </a:effectLst>
        </p:spPr>
        <p:txBody>
          <a:bodyPr>
            <a:spAutoFit/>
          </a:bodyPr>
          <a:lstStyle/>
          <a:p>
            <a:pPr>
              <a:defRPr/>
            </a:pPr>
            <a:r>
              <a:rPr lang="en-US" sz="3200" dirty="0">
                <a:solidFill>
                  <a:schemeClr val="bg1"/>
                </a:solidFill>
                <a:latin typeface="Arial" charset="0"/>
                <a:cs typeface="Arial" charset="0"/>
              </a:rPr>
              <a:t>One set of interventions does not fit all</a:t>
            </a:r>
          </a:p>
        </p:txBody>
      </p:sp>
      <p:sp>
        <p:nvSpPr>
          <p:cNvPr id="7" name="TextBox 6" descr="Over-reliance on bed exit alarms"/>
          <p:cNvSpPr txBox="1"/>
          <p:nvPr/>
        </p:nvSpPr>
        <p:spPr>
          <a:xfrm>
            <a:off x="1539875" y="5205848"/>
            <a:ext cx="6096000" cy="584200"/>
          </a:xfrm>
          <a:prstGeom prst="rect">
            <a:avLst/>
          </a:prstGeom>
          <a:solidFill>
            <a:schemeClr val="tx2">
              <a:lumMod val="20000"/>
              <a:lumOff val="80000"/>
            </a:schemeClr>
          </a:solidFill>
          <a:ln w="12700" cap="flat" cmpd="sng">
            <a:solidFill>
              <a:schemeClr val="bg1"/>
            </a:solidFill>
            <a:bevel/>
          </a:ln>
          <a:effectLst>
            <a:outerShdw blurRad="50800" dist="50800" dir="5400000" algn="ctr" rotWithShape="0">
              <a:schemeClr val="bg1"/>
            </a:outerShdw>
          </a:effectLst>
        </p:spPr>
        <p:txBody>
          <a:bodyPr>
            <a:spAutoFit/>
          </a:bodyPr>
          <a:lstStyle/>
          <a:p>
            <a:pPr>
              <a:defRPr/>
            </a:pPr>
            <a:r>
              <a:rPr lang="en-US" sz="3200" dirty="0">
                <a:solidFill>
                  <a:schemeClr val="bg1"/>
                </a:solidFill>
                <a:latin typeface="Arial" charset="0"/>
                <a:cs typeface="Arial" charset="0"/>
              </a:rPr>
              <a:t>Over-reliance on bed exit alarms</a:t>
            </a:r>
          </a:p>
        </p:txBody>
      </p:sp>
      <p:sp>
        <p:nvSpPr>
          <p:cNvPr id="19463" name="TextBox 22"/>
          <p:cNvSpPr txBox="1">
            <a:spLocks noChangeArrowheads="1"/>
          </p:cNvSpPr>
          <p:nvPr/>
        </p:nvSpPr>
        <p:spPr bwMode="auto">
          <a:xfrm>
            <a:off x="0" y="6550025"/>
            <a:ext cx="21907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400">
                <a:solidFill>
                  <a:srgbClr val="000000"/>
                </a:solidFill>
              </a:rPr>
              <a:t>© </a:t>
            </a:r>
            <a:r>
              <a:rPr lang="en-US" sz="1400">
                <a:solidFill>
                  <a:srgbClr val="000000"/>
                </a:solidFill>
                <a:latin typeface="Arial Narrow" panose="020B0606020202030204" pitchFamily="34" charset="0"/>
              </a:rPr>
              <a:t>ECRI Institute 2013</a:t>
            </a:r>
          </a:p>
        </p:txBody>
      </p:sp>
    </p:spTree>
    <p:extLst>
      <p:ext uri="{BB962C8B-B14F-4D97-AF65-F5344CB8AC3E}">
        <p14:creationId xmlns="" xmlns:p14="http://schemas.microsoft.com/office/powerpoint/2010/main" val="160432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Content Placeholder 2"/>
          <p:cNvSpPr>
            <a:spLocks noGrp="1"/>
          </p:cNvSpPr>
          <p:nvPr>
            <p:ph idx="1"/>
          </p:nvPr>
        </p:nvSpPr>
        <p:spPr>
          <a:xfrm>
            <a:off x="609600" y="1981200"/>
            <a:ext cx="7993063" cy="2895600"/>
          </a:xfrm>
        </p:spPr>
        <p:txBody>
          <a:bodyPr/>
          <a:lstStyle/>
          <a:p>
            <a:r>
              <a:rPr lang="en-US" dirty="0" smtClean="0"/>
              <a:t>Optimizing the effectiveness of interventions</a:t>
            </a:r>
          </a:p>
          <a:p>
            <a:pPr lvl="1"/>
            <a:r>
              <a:rPr lang="en-US" dirty="0" smtClean="0"/>
              <a:t>Tailoring interventions to address individual risk factors</a:t>
            </a:r>
          </a:p>
          <a:p>
            <a:pPr lvl="1"/>
            <a:r>
              <a:rPr lang="en-US" dirty="0" smtClean="0"/>
              <a:t>Assessing their effectiveness</a:t>
            </a:r>
          </a:p>
          <a:p>
            <a:pPr lvl="1"/>
            <a:r>
              <a:rPr lang="en-US" dirty="0" smtClean="0"/>
              <a:t>Modifying interventions, as appropriate</a:t>
            </a:r>
            <a:endParaRPr lang="en-US" dirty="0"/>
          </a:p>
        </p:txBody>
      </p:sp>
    </p:spTree>
    <p:extLst>
      <p:ext uri="{BB962C8B-B14F-4D97-AF65-F5344CB8AC3E}">
        <p14:creationId xmlns="" xmlns:p14="http://schemas.microsoft.com/office/powerpoint/2010/main" val="17998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239000" cy="876300"/>
          </a:xfrm>
        </p:spPr>
        <p:txBody>
          <a:bodyPr/>
          <a:lstStyle/>
          <a:p>
            <a:r>
              <a:rPr lang="en-US" dirty="0" smtClean="0"/>
              <a:t>Tool: Sample Care Plan (3M) </a:t>
            </a:r>
            <a:endParaRPr lang="en-US" dirty="0"/>
          </a:p>
        </p:txBody>
      </p:sp>
      <p:pic>
        <p:nvPicPr>
          <p:cNvPr id="3" name="Picture 2" descr="Reference: Adapted from National Health Service document, Slips, trips, and falls in the hospital. Available at http://www.nrls.npsa.nhs.uk/resources/?EntryID45=59821. This report is based on Healey F, Monro A, Cockram A, et al. Using targeted risk factor reduction to prevent falls in older in-patients: A randomised controlled trial. Age Ageing 2004;33(4):390-5."/>
          <p:cNvPicPr>
            <a:picLocks noChangeAspect="1"/>
          </p:cNvPicPr>
          <p:nvPr/>
        </p:nvPicPr>
        <p:blipFill>
          <a:blip r:embed="rId3" cstate="print"/>
          <a:stretch>
            <a:fillRect/>
          </a:stretch>
        </p:blipFill>
        <p:spPr>
          <a:xfrm>
            <a:off x="29183" y="6134100"/>
            <a:ext cx="9051462" cy="304800"/>
          </a:xfrm>
          <a:prstGeom prst="rect">
            <a:avLst/>
          </a:prstGeom>
        </p:spPr>
      </p:pic>
      <p:pic>
        <p:nvPicPr>
          <p:cNvPr id="7" name="Picture 6" descr="This sample care plan shows examples of steps to take to reduce the risk of falls while ensuring patients' dignity and independence. These include ensuring that the call bell button is in reach and that the patient understands how to use it. Nurses should also state actions taken during each round in response to each planned intervention."/>
          <p:cNvPicPr>
            <a:picLocks noChangeAspect="1"/>
          </p:cNvPicPr>
          <p:nvPr/>
        </p:nvPicPr>
        <p:blipFill>
          <a:blip r:embed="rId4" cstate="print"/>
          <a:stretch>
            <a:fillRect/>
          </a:stretch>
        </p:blipFill>
        <p:spPr>
          <a:xfrm>
            <a:off x="29183" y="1676400"/>
            <a:ext cx="9109220" cy="4267200"/>
          </a:xfrm>
          <a:prstGeom prst="rect">
            <a:avLst/>
          </a:prstGeom>
        </p:spPr>
      </p:pic>
    </p:spTree>
    <p:extLst>
      <p:ext uri="{BB962C8B-B14F-4D97-AF65-F5344CB8AC3E}">
        <p14:creationId xmlns="" xmlns:p14="http://schemas.microsoft.com/office/powerpoint/2010/main" val="875308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8382000" cy="876300"/>
          </a:xfrm>
        </p:spPr>
        <p:txBody>
          <a:bodyPr/>
          <a:lstStyle/>
          <a:p>
            <a:r>
              <a:rPr lang="en-US" dirty="0" smtClean="0"/>
              <a:t>Tool: Algorithm for Mobilizing Patients (3K)</a:t>
            </a:r>
            <a:endParaRPr lang="en-US" dirty="0"/>
          </a:p>
        </p:txBody>
      </p:sp>
      <p:pic>
        <p:nvPicPr>
          <p:cNvPr id="4" name="Picture 3" descr="This flowchart describes steps to take to promote early ambulation in patients, including ensuring patients can sit unassisted for three minutes without dizziness; patients can stand without dizziness; and patients require fewer than two people to assist in transferring from bed to chair. The full flowchart is not shown here."/>
          <p:cNvPicPr>
            <a:picLocks noChangeAspect="1"/>
          </p:cNvPicPr>
          <p:nvPr/>
        </p:nvPicPr>
        <p:blipFill>
          <a:blip r:embed="rId3" cstate="print"/>
          <a:stretch>
            <a:fillRect/>
          </a:stretch>
        </p:blipFill>
        <p:spPr>
          <a:xfrm>
            <a:off x="1143000" y="1399186"/>
            <a:ext cx="6248400" cy="5121897"/>
          </a:xfrm>
          <a:prstGeom prst="rect">
            <a:avLst/>
          </a:prstGeom>
        </p:spPr>
      </p:pic>
      <p:pic>
        <p:nvPicPr>
          <p:cNvPr id="3" name="Picture 2" descr="Reference: Adapted from tools created by Central DuPage Hospital in Winfield, Illinois, and subsequently published in Drolet A, Dejulio P, Harkless S, et al. Move to improve the feasibility of using an early mobility protocol to increase ambulation in the intensive and intermediate care settings. Phys Ther 2012 Sep 13. [Epub ahead of print]. Tool adapted with permission of the American Physical Therapy Association. This material is copyrighted, and any further reproduction or distribution requires written permission from APTA. This is not the final edited version that appeared in the journal article."/>
          <p:cNvPicPr>
            <a:picLocks noChangeAspect="1"/>
          </p:cNvPicPr>
          <p:nvPr/>
        </p:nvPicPr>
        <p:blipFill>
          <a:blip r:embed="rId4" cstate="print"/>
          <a:stretch>
            <a:fillRect/>
          </a:stretch>
        </p:blipFill>
        <p:spPr>
          <a:xfrm>
            <a:off x="228600" y="6477000"/>
            <a:ext cx="8668512" cy="366409"/>
          </a:xfrm>
          <a:prstGeom prst="rect">
            <a:avLst/>
          </a:prstGeom>
        </p:spPr>
      </p:pic>
    </p:spTree>
    <p:extLst>
      <p:ext uri="{BB962C8B-B14F-4D97-AF65-F5344CB8AC3E}">
        <p14:creationId xmlns="" xmlns:p14="http://schemas.microsoft.com/office/powerpoint/2010/main" val="539492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15449"/>
            <a:ext cx="8229600" cy="1143000"/>
          </a:xfrm>
        </p:spPr>
        <p:txBody>
          <a:bodyPr/>
          <a:lstStyle/>
          <a:p>
            <a:r>
              <a:rPr lang="en-US" dirty="0" smtClean="0"/>
              <a:t>Challenge</a:t>
            </a:r>
          </a:p>
        </p:txBody>
      </p:sp>
      <p:sp>
        <p:nvSpPr>
          <p:cNvPr id="4" name="TextBox 3"/>
          <p:cNvSpPr txBox="1"/>
          <p:nvPr/>
        </p:nvSpPr>
        <p:spPr>
          <a:xfrm>
            <a:off x="1219200" y="1447800"/>
            <a:ext cx="5562600" cy="830997"/>
          </a:xfrm>
          <a:prstGeom prst="rect">
            <a:avLst/>
          </a:prstGeom>
          <a:solidFill>
            <a:schemeClr val="tx2">
              <a:lumMod val="20000"/>
              <a:lumOff val="80000"/>
            </a:schemeClr>
          </a:solidFill>
          <a:ln>
            <a:solidFill>
              <a:schemeClr val="bg1"/>
            </a:solidFill>
          </a:ln>
        </p:spPr>
        <p:txBody>
          <a:bodyPr>
            <a:spAutoFit/>
          </a:bodyPr>
          <a:lstStyle/>
          <a:p>
            <a:pPr algn="ctr">
              <a:defRPr/>
            </a:pPr>
            <a:r>
              <a:rPr lang="en-US" dirty="0">
                <a:solidFill>
                  <a:schemeClr val="bg1"/>
                </a:solidFill>
                <a:latin typeface="Arial" charset="0"/>
                <a:cs typeface="Arial" charset="0"/>
              </a:rPr>
              <a:t>Inconsistent or Ineffective rounds to address personal needs</a:t>
            </a:r>
          </a:p>
        </p:txBody>
      </p:sp>
      <p:pic>
        <p:nvPicPr>
          <p:cNvPr id="25604" name="Picture 9" descr="Toileting is one unmet need that can lead to patients getting out of bed unassisted and increasing risk of falli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43800" y="3792538"/>
            <a:ext cx="1323975"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16" descr="Patients whose needs are not met during rounding may attempt to leave bed to attend to those needs, increasing their risk of falli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71600" y="2722563"/>
            <a:ext cx="2733675" cy="30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6" name="Picture 33" descr="Patients who cannot reach remote controls, glasses, tissues, or other personal items may be at increased risk of falling when they try to obtain them and nursing staff do not attend to these needs during roun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10200" y="3255963"/>
            <a:ext cx="12700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7" name="Picture 37" descr="Patients who cannot reach remote controls, glasses, tissues, or other personal items may be at increased risk of falling when they try to obtain them and nursing staff do not attend to these needs during round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81800" y="2714625"/>
            <a:ext cx="1362075" cy="92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8" name="Picture 39" descr="Patients who cannot reach remote controls, glasses, tissues, or other personal items may be at increased risk of falling when they try to obtain them and nursing staff do not attend to these needs during rounds."/>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638800" y="4516438"/>
            <a:ext cx="1524000" cy="100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609" name="TextBox 22"/>
          <p:cNvSpPr txBox="1">
            <a:spLocks noChangeArrowheads="1"/>
          </p:cNvSpPr>
          <p:nvPr/>
        </p:nvSpPr>
        <p:spPr bwMode="auto">
          <a:xfrm>
            <a:off x="0" y="6550025"/>
            <a:ext cx="21907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400">
                <a:solidFill>
                  <a:srgbClr val="000000"/>
                </a:solidFill>
              </a:rPr>
              <a:t>© </a:t>
            </a:r>
            <a:r>
              <a:rPr lang="en-US" sz="1400">
                <a:solidFill>
                  <a:srgbClr val="000000"/>
                </a:solidFill>
                <a:latin typeface="Arial Narrow" panose="020B0606020202030204" pitchFamily="34" charset="0"/>
              </a:rPr>
              <a:t>ECRI Institute 2013</a:t>
            </a:r>
          </a:p>
        </p:txBody>
      </p:sp>
    </p:spTree>
    <p:extLst>
      <p:ext uri="{BB962C8B-B14F-4D97-AF65-F5344CB8AC3E}">
        <p14:creationId xmlns="" xmlns:p14="http://schemas.microsoft.com/office/powerpoint/2010/main" val="66898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Content Placeholder 2"/>
          <p:cNvSpPr>
            <a:spLocks noGrp="1"/>
          </p:cNvSpPr>
          <p:nvPr>
            <p:ph idx="1"/>
          </p:nvPr>
        </p:nvSpPr>
        <p:spPr>
          <a:xfrm>
            <a:off x="457200" y="1905000"/>
            <a:ext cx="7993063" cy="2895600"/>
          </a:xfrm>
        </p:spPr>
        <p:txBody>
          <a:bodyPr/>
          <a:lstStyle/>
          <a:p>
            <a:r>
              <a:rPr lang="en-US" dirty="0" smtClean="0"/>
              <a:t>Consistent and effective rounds to address a patient’s personal needs</a:t>
            </a:r>
          </a:p>
          <a:p>
            <a:pPr lvl="1"/>
            <a:r>
              <a:rPr lang="en-US" dirty="0" smtClean="0"/>
              <a:t>Purposeful rounding</a:t>
            </a:r>
          </a:p>
          <a:p>
            <a:pPr lvl="1"/>
            <a:r>
              <a:rPr lang="en-US" dirty="0" smtClean="0"/>
              <a:t>Standardized inclusion of key elements</a:t>
            </a:r>
          </a:p>
          <a:p>
            <a:pPr lvl="1"/>
            <a:r>
              <a:rPr lang="en-US" dirty="0" smtClean="0"/>
              <a:t>Optimizing safety during rounds</a:t>
            </a:r>
            <a:endParaRPr lang="en-US" dirty="0"/>
          </a:p>
        </p:txBody>
      </p:sp>
    </p:spTree>
    <p:extLst>
      <p:ext uri="{BB962C8B-B14F-4D97-AF65-F5344CB8AC3E}">
        <p14:creationId xmlns="" xmlns:p14="http://schemas.microsoft.com/office/powerpoint/2010/main" val="4219247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543800" cy="876300"/>
          </a:xfrm>
        </p:spPr>
        <p:txBody>
          <a:bodyPr/>
          <a:lstStyle/>
          <a:p>
            <a:r>
              <a:rPr lang="en-US" dirty="0" smtClean="0"/>
              <a:t>Tool: Scheduled Rounding Protocol (3B)</a:t>
            </a:r>
            <a:endParaRPr lang="en-US" dirty="0"/>
          </a:p>
        </p:txBody>
      </p:sp>
      <p:pic>
        <p:nvPicPr>
          <p:cNvPr id="6" name="Picture 5" descr="Reference: Adapted from Mead CM, Bursell AL, Letelsen L. Effects of nursing rounds: on pateints' call light use, satisfaction, and safety. Am J Nurs 2006;106(9):58-70 with permission. Items that have been modified or added are marked with an asterisk."/>
          <p:cNvPicPr>
            <a:picLocks noChangeAspect="1"/>
          </p:cNvPicPr>
          <p:nvPr/>
        </p:nvPicPr>
        <p:blipFill>
          <a:blip r:embed="rId3" cstate="print"/>
          <a:stretch>
            <a:fillRect/>
          </a:stretch>
        </p:blipFill>
        <p:spPr>
          <a:xfrm>
            <a:off x="164877" y="6172200"/>
            <a:ext cx="8874062" cy="304800"/>
          </a:xfrm>
          <a:prstGeom prst="rect">
            <a:avLst/>
          </a:prstGeom>
        </p:spPr>
      </p:pic>
      <p:pic>
        <p:nvPicPr>
          <p:cNvPr id="4" name="Picture 3" descr="The protocol lists 14 steps that nursing staff should take during scheduled rounds of patient rooms, including assessing pain levels, administering medications when scheduled, offering toileting assistance, checking patient footwear, ensuring that the bed is in locked position, placing hospital bed in low position, asking patient if he/she needs to be repositioned, ensuring call light button is within reach, putting telephone within patient reach, putting TV remote and bed light switch in patient reach, putting bedside table next to or across bed, putting tissues and water within patient reach, putting garbage can next to bed, telling patient when nurse will be back on next round, and asking patient if they can do anything else."/>
          <p:cNvPicPr>
            <a:picLocks noChangeAspect="1"/>
          </p:cNvPicPr>
          <p:nvPr/>
        </p:nvPicPr>
        <p:blipFill>
          <a:blip r:embed="rId4" cstate="print"/>
          <a:stretch>
            <a:fillRect/>
          </a:stretch>
        </p:blipFill>
        <p:spPr>
          <a:xfrm>
            <a:off x="77744" y="1524000"/>
            <a:ext cx="8946074" cy="4572000"/>
          </a:xfrm>
          <a:prstGeom prst="rect">
            <a:avLst/>
          </a:prstGeom>
        </p:spPr>
      </p:pic>
    </p:spTree>
    <p:extLst>
      <p:ext uri="{BB962C8B-B14F-4D97-AF65-F5344CB8AC3E}">
        <p14:creationId xmlns="" xmlns:p14="http://schemas.microsoft.com/office/powerpoint/2010/main" val="3188296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6702" y="-54295"/>
            <a:ext cx="8229600" cy="1143000"/>
          </a:xfrm>
        </p:spPr>
        <p:txBody>
          <a:bodyPr/>
          <a:lstStyle/>
          <a:p>
            <a:r>
              <a:rPr lang="en-US" dirty="0" smtClean="0"/>
              <a:t>Challenge</a:t>
            </a:r>
          </a:p>
        </p:txBody>
      </p:sp>
      <p:sp>
        <p:nvSpPr>
          <p:cNvPr id="2" name="TextBox 1"/>
          <p:cNvSpPr txBox="1"/>
          <p:nvPr/>
        </p:nvSpPr>
        <p:spPr>
          <a:xfrm>
            <a:off x="381000" y="1389063"/>
            <a:ext cx="5638800" cy="461665"/>
          </a:xfrm>
          <a:prstGeom prst="rect">
            <a:avLst/>
          </a:prstGeom>
          <a:solidFill>
            <a:schemeClr val="tx2">
              <a:lumMod val="20000"/>
              <a:lumOff val="80000"/>
            </a:schemeClr>
          </a:solidFill>
          <a:ln>
            <a:solidFill>
              <a:schemeClr val="bg1"/>
            </a:solidFill>
          </a:ln>
        </p:spPr>
        <p:txBody>
          <a:bodyPr>
            <a:spAutoFit/>
          </a:bodyPr>
          <a:lstStyle/>
          <a:p>
            <a:pPr algn="ctr">
              <a:defRPr/>
            </a:pPr>
            <a:r>
              <a:rPr lang="en-US" dirty="0">
                <a:solidFill>
                  <a:schemeClr val="bg1"/>
                </a:solidFill>
                <a:latin typeface="Arial" charset="0"/>
                <a:cs typeface="Arial" charset="0"/>
              </a:rPr>
              <a:t>Unable to sustain falls prevention</a:t>
            </a:r>
          </a:p>
        </p:txBody>
      </p:sp>
      <p:graphicFrame>
        <p:nvGraphicFramePr>
          <p:cNvPr id="28676" name="Chart 3" descr="Data from a 2009 falls prevention initiative shows a reduction in falls and falls with injuries from 2008, but rates steadily increased in 2010 and 2011."/>
          <p:cNvGraphicFramePr>
            <a:graphicFrameLocks/>
          </p:cNvGraphicFramePr>
          <p:nvPr>
            <p:extLst>
              <p:ext uri="{D42A27DB-BD31-4B8C-83A1-F6EECF244321}">
                <p14:modId xmlns="" xmlns:p14="http://schemas.microsoft.com/office/powerpoint/2010/main" val="3117629157"/>
              </p:ext>
            </p:extLst>
          </p:nvPr>
        </p:nvGraphicFramePr>
        <p:xfrm>
          <a:off x="2362200" y="1872348"/>
          <a:ext cx="6197600" cy="4165600"/>
        </p:xfrm>
        <a:graphic>
          <a:graphicData uri="http://schemas.openxmlformats.org/presentationml/2006/ole">
            <p:oleObj spid="_x0000_s42055" r:id="rId4" imgW="6200169" imgH="4170025" progId="Excel.Sheet.8">
              <p:embed/>
            </p:oleObj>
          </a:graphicData>
        </a:graphic>
      </p:graphicFrame>
      <p:sp>
        <p:nvSpPr>
          <p:cNvPr id="28677" name="TextBox 6"/>
          <p:cNvSpPr txBox="1">
            <a:spLocks noChangeArrowheads="1"/>
          </p:cNvSpPr>
          <p:nvPr/>
        </p:nvSpPr>
        <p:spPr bwMode="auto">
          <a:xfrm>
            <a:off x="273050" y="5092700"/>
            <a:ext cx="23622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2000" dirty="0"/>
              <a:t>2009 Falls Prevention Initiative</a:t>
            </a:r>
          </a:p>
          <a:p>
            <a:pPr eaLnBrk="1" hangingPunct="1"/>
            <a:endParaRPr lang="en-US" sz="2400" dirty="0"/>
          </a:p>
        </p:txBody>
      </p:sp>
      <p:sp>
        <p:nvSpPr>
          <p:cNvPr id="8" name="TextBox 7"/>
          <p:cNvSpPr txBox="1"/>
          <p:nvPr/>
        </p:nvSpPr>
        <p:spPr>
          <a:xfrm>
            <a:off x="2045955" y="1410683"/>
            <a:ext cx="430887" cy="3987528"/>
          </a:xfrm>
          <a:prstGeom prst="rect">
            <a:avLst/>
          </a:prstGeom>
          <a:noFill/>
        </p:spPr>
        <p:txBody>
          <a:bodyPr vert="vert270">
            <a:spAutoFit/>
          </a:bodyPr>
          <a:lstStyle/>
          <a:p>
            <a:pPr>
              <a:defRPr/>
            </a:pPr>
            <a:r>
              <a:rPr lang="en-US" sz="1600" dirty="0">
                <a:latin typeface="Arial" charset="0"/>
                <a:cs typeface="Arial" charset="0"/>
              </a:rPr>
              <a:t>Rate per 1000 Patient Days</a:t>
            </a:r>
          </a:p>
        </p:txBody>
      </p:sp>
      <p:sp>
        <p:nvSpPr>
          <p:cNvPr id="28679" name="TextBox 22"/>
          <p:cNvSpPr txBox="1">
            <a:spLocks noChangeArrowheads="1"/>
          </p:cNvSpPr>
          <p:nvPr/>
        </p:nvSpPr>
        <p:spPr bwMode="auto">
          <a:xfrm>
            <a:off x="0" y="6550025"/>
            <a:ext cx="21907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400">
                <a:solidFill>
                  <a:srgbClr val="000000"/>
                </a:solidFill>
              </a:rPr>
              <a:t>© </a:t>
            </a:r>
            <a:r>
              <a:rPr lang="en-US" sz="1400">
                <a:solidFill>
                  <a:srgbClr val="000000"/>
                </a:solidFill>
                <a:latin typeface="Arial Narrow" panose="020B0606020202030204" pitchFamily="34" charset="0"/>
              </a:rPr>
              <a:t>ECRI Institute 2013</a:t>
            </a:r>
          </a:p>
        </p:txBody>
      </p:sp>
    </p:spTree>
    <p:extLst>
      <p:ext uri="{BB962C8B-B14F-4D97-AF65-F5344CB8AC3E}">
        <p14:creationId xmlns="" xmlns:p14="http://schemas.microsoft.com/office/powerpoint/2010/main" val="3341961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Opportunity</a:t>
            </a:r>
            <a:endParaRPr lang="en-US" dirty="0"/>
          </a:p>
        </p:txBody>
      </p:sp>
      <p:sp>
        <p:nvSpPr>
          <p:cNvPr id="5" name="Content Placeholder 4"/>
          <p:cNvSpPr>
            <a:spLocks noGrp="1"/>
          </p:cNvSpPr>
          <p:nvPr>
            <p:ph idx="1"/>
          </p:nvPr>
        </p:nvSpPr>
        <p:spPr/>
        <p:txBody>
          <a:bodyPr/>
          <a:lstStyle/>
          <a:p>
            <a:r>
              <a:rPr lang="en-US" dirty="0" smtClean="0"/>
              <a:t>Continuous Improvement</a:t>
            </a:r>
          </a:p>
          <a:p>
            <a:pPr lvl="1"/>
            <a:r>
              <a:rPr lang="en-US" dirty="0" smtClean="0"/>
              <a:t>Identifying and addressing process challenges</a:t>
            </a:r>
          </a:p>
          <a:p>
            <a:pPr lvl="1"/>
            <a:r>
              <a:rPr lang="en-US" dirty="0" smtClean="0"/>
              <a:t>Improving compliance</a:t>
            </a:r>
          </a:p>
          <a:p>
            <a:pPr lvl="1"/>
            <a:r>
              <a:rPr lang="en-US" dirty="0" smtClean="0"/>
              <a:t>Learning from near falls and falls that do not involve harm, in addition to learning from falls with harm</a:t>
            </a:r>
            <a:endParaRPr lang="en-US" dirty="0"/>
          </a:p>
        </p:txBody>
      </p:sp>
    </p:spTree>
    <p:extLst>
      <p:ext uri="{BB962C8B-B14F-4D97-AF65-F5344CB8AC3E}">
        <p14:creationId xmlns="" xmlns:p14="http://schemas.microsoft.com/office/powerpoint/2010/main" val="367372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667000"/>
            <a:ext cx="7772400" cy="1470025"/>
          </a:xfrm>
        </p:spPr>
        <p:txBody>
          <a:bodyPr>
            <a:normAutofit fontScale="90000"/>
          </a:bodyPr>
          <a:lstStyle/>
          <a:p>
            <a:r>
              <a:rPr lang="en-US" dirty="0" smtClean="0"/>
              <a:t>David Ganz, MD, PhD</a:t>
            </a:r>
            <a:br>
              <a:rPr lang="en-US" dirty="0" smtClean="0"/>
            </a:br>
            <a:r>
              <a:rPr lang="en-US" sz="3600" dirty="0" smtClean="0"/>
              <a:t>RAND Corporation</a:t>
            </a:r>
            <a:r>
              <a:rPr lang="en-US" dirty="0" smtClean="0"/>
              <a:t/>
            </a:r>
            <a:br>
              <a:rPr lang="en-US" dirty="0" smtClean="0"/>
            </a:br>
            <a:endParaRPr lang="en-US" dirty="0"/>
          </a:p>
        </p:txBody>
      </p:sp>
      <p:pic>
        <p:nvPicPr>
          <p:cNvPr id="53250" name="Picture 2" descr="RAND Corporation">
            <a:hlinkClick r:id="rId2"/>
          </p:cNvPr>
          <p:cNvPicPr>
            <a:picLocks noChangeAspect="1" noChangeArrowheads="1"/>
          </p:cNvPicPr>
          <p:nvPr/>
        </p:nvPicPr>
        <p:blipFill>
          <a:blip r:embed="rId3" cstate="print"/>
          <a:srcRect/>
          <a:stretch>
            <a:fillRect/>
          </a:stretch>
        </p:blipFill>
        <p:spPr bwMode="auto">
          <a:xfrm>
            <a:off x="4038600" y="3962400"/>
            <a:ext cx="990600" cy="801915"/>
          </a:xfrm>
          <a:prstGeom prst="rect">
            <a:avLst/>
          </a:prstGeom>
          <a:noFill/>
        </p:spPr>
      </p:pic>
    </p:spTree>
    <p:extLst>
      <p:ext uri="{BB962C8B-B14F-4D97-AF65-F5344CB8AC3E}">
        <p14:creationId xmlns="" xmlns:p14="http://schemas.microsoft.com/office/powerpoint/2010/main" val="2947289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lstStyle/>
          <a:p>
            <a:r>
              <a:rPr lang="en-US" dirty="0" smtClean="0"/>
              <a:t>Assessing Fall Prevention Care Processes (5B)</a:t>
            </a:r>
          </a:p>
          <a:p>
            <a:r>
              <a:rPr lang="en-US" dirty="0" smtClean="0"/>
              <a:t>Postfall Assessment for Root Cause Analysis (3O) </a:t>
            </a:r>
          </a:p>
          <a:p>
            <a:r>
              <a:rPr lang="en-US" dirty="0" smtClean="0"/>
              <a:t>Information to Include in Incident Reports (5A)</a:t>
            </a:r>
          </a:p>
          <a:p>
            <a:r>
              <a:rPr lang="en-US" dirty="0" smtClean="0"/>
              <a:t>Measuring Progress Checklist (5C)</a:t>
            </a:r>
          </a:p>
          <a:p>
            <a:r>
              <a:rPr lang="en-US" dirty="0" smtClean="0"/>
              <a:t>Sustainability Tool (6A)</a:t>
            </a:r>
          </a:p>
          <a:p>
            <a:endParaRPr lang="en-US" dirty="0"/>
          </a:p>
        </p:txBody>
      </p:sp>
    </p:spTree>
    <p:extLst>
      <p:ext uri="{BB962C8B-B14F-4D97-AF65-F5344CB8AC3E}">
        <p14:creationId xmlns="" xmlns:p14="http://schemas.microsoft.com/office/powerpoint/2010/main" val="3207063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Roadmap</a:t>
            </a:r>
            <a:endParaRPr lang="en-US" dirty="0"/>
          </a:p>
        </p:txBody>
      </p:sp>
      <p:pic>
        <p:nvPicPr>
          <p:cNvPr id="6" name="Picture 5" descr="This figure lists the main figures from each section of the AHRQ Falls Toolkit, including the relevant action steps, the tools that support the action, and the team member who is best suited to use the tool."/>
          <p:cNvPicPr>
            <a:picLocks noChangeAspect="1"/>
          </p:cNvPicPr>
          <p:nvPr/>
        </p:nvPicPr>
        <p:blipFill>
          <a:blip r:embed="rId2" cstate="print"/>
          <a:stretch>
            <a:fillRect/>
          </a:stretch>
        </p:blipFill>
        <p:spPr>
          <a:xfrm>
            <a:off x="76200" y="1981200"/>
            <a:ext cx="8991600" cy="3620526"/>
          </a:xfrm>
          <a:prstGeom prst="rect">
            <a:avLst/>
          </a:prstGeom>
        </p:spPr>
      </p:pic>
    </p:spTree>
    <p:extLst>
      <p:ext uri="{BB962C8B-B14F-4D97-AF65-F5344CB8AC3E}">
        <p14:creationId xmlns="" xmlns:p14="http://schemas.microsoft.com/office/powerpoint/2010/main" val="418332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r>
              <a:rPr lang="en-US" b="1" dirty="0" smtClean="0"/>
              <a:t/>
            </a:r>
            <a:br>
              <a:rPr lang="en-US" b="1" dirty="0" smtClean="0"/>
            </a:br>
            <a:r>
              <a:rPr lang="en-US" b="1" dirty="0" smtClean="0"/>
              <a:t> </a:t>
            </a:r>
            <a:r>
              <a:rPr lang="en-US" dirty="0" smtClean="0"/>
              <a:t>Pilot Hospitals</a:t>
            </a:r>
          </a:p>
        </p:txBody>
      </p:sp>
    </p:spTree>
    <p:extLst>
      <p:ext uri="{BB962C8B-B14F-4D97-AF65-F5344CB8AC3E}">
        <p14:creationId xmlns="" xmlns:p14="http://schemas.microsoft.com/office/powerpoint/2010/main" val="3258295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09600" y="2438400"/>
            <a:ext cx="7789863" cy="914400"/>
          </a:xfrm>
        </p:spPr>
        <p:txBody>
          <a:bodyPr/>
          <a:lstStyle/>
          <a:p>
            <a:pPr eaLnBrk="1" hangingPunct="1"/>
            <a:r>
              <a:rPr lang="en-US" dirty="0" smtClean="0"/>
              <a:t>Charlton Memorial Hospital</a:t>
            </a:r>
          </a:p>
        </p:txBody>
      </p:sp>
      <p:sp>
        <p:nvSpPr>
          <p:cNvPr id="3" name="Subtitle 2"/>
          <p:cNvSpPr>
            <a:spLocks noGrp="1"/>
          </p:cNvSpPr>
          <p:nvPr>
            <p:ph type="subTitle" idx="1"/>
          </p:nvPr>
        </p:nvSpPr>
        <p:spPr>
          <a:xfrm>
            <a:off x="1295400" y="3352800"/>
            <a:ext cx="6400800" cy="1752600"/>
          </a:xfrm>
        </p:spPr>
        <p:txBody>
          <a:bodyPr rtlCol="0">
            <a:noAutofit/>
          </a:bodyPr>
          <a:lstStyle/>
          <a:p>
            <a:pPr eaLnBrk="1" fontAlgn="auto" hangingPunct="1">
              <a:spcAft>
                <a:spcPts val="0"/>
              </a:spcAft>
              <a:buFont typeface="Arial" pitchFamily="34" charset="0"/>
              <a:buNone/>
              <a:defRPr/>
            </a:pPr>
            <a:r>
              <a:rPr lang="en-US" dirty="0" smtClean="0">
                <a:solidFill>
                  <a:schemeClr val="tx1"/>
                </a:solidFill>
                <a:latin typeface="+mj-lt"/>
              </a:rPr>
              <a:t>Fall River, Massachusetts</a:t>
            </a:r>
          </a:p>
          <a:p>
            <a:pPr eaLnBrk="1" fontAlgn="auto" hangingPunct="1">
              <a:spcAft>
                <a:spcPts val="0"/>
              </a:spcAft>
              <a:buFont typeface="Arial" pitchFamily="34" charset="0"/>
              <a:buNone/>
              <a:defRPr/>
            </a:pPr>
            <a:endParaRPr lang="en-US" dirty="0" smtClean="0">
              <a:solidFill>
                <a:schemeClr val="tx1"/>
              </a:solidFill>
              <a:latin typeface="+mj-lt"/>
            </a:endParaRPr>
          </a:p>
          <a:p>
            <a:pPr eaLnBrk="1" fontAlgn="auto" hangingPunct="1">
              <a:spcAft>
                <a:spcPts val="0"/>
              </a:spcAft>
              <a:buFont typeface="Arial" pitchFamily="34" charset="0"/>
              <a:buNone/>
              <a:defRPr/>
            </a:pPr>
            <a:r>
              <a:rPr lang="en-US" dirty="0" smtClean="0">
                <a:solidFill>
                  <a:schemeClr val="tx1"/>
                </a:solidFill>
                <a:latin typeface="+mj-lt"/>
              </a:rPr>
              <a:t>Kendra Belken, PT, DPT</a:t>
            </a:r>
          </a:p>
          <a:p>
            <a:pPr eaLnBrk="1" fontAlgn="auto" hangingPunct="1">
              <a:spcAft>
                <a:spcPts val="0"/>
              </a:spcAft>
              <a:buFont typeface="Arial" pitchFamily="34" charset="0"/>
              <a:buNone/>
              <a:defRPr/>
            </a:pPr>
            <a:r>
              <a:rPr lang="en-US" dirty="0" smtClean="0">
                <a:solidFill>
                  <a:schemeClr val="tx1"/>
                </a:solidFill>
                <a:latin typeface="+mj-lt"/>
              </a:rPr>
              <a:t>Physical Therapy Practice Specialist</a:t>
            </a:r>
          </a:p>
        </p:txBody>
      </p:sp>
    </p:spTree>
    <p:extLst>
      <p:ext uri="{BB962C8B-B14F-4D97-AF65-F5344CB8AC3E}">
        <p14:creationId xmlns="" xmlns:p14="http://schemas.microsoft.com/office/powerpoint/2010/main" val="2352146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228600"/>
            <a:ext cx="8001000" cy="914400"/>
          </a:xfrm>
        </p:spPr>
        <p:txBody>
          <a:bodyPr>
            <a:normAutofit/>
          </a:bodyPr>
          <a:lstStyle/>
          <a:p>
            <a:r>
              <a:rPr lang="en-US" sz="4000" dirty="0" smtClean="0"/>
              <a:t>Falls Knowledge Test (2E)</a:t>
            </a:r>
          </a:p>
        </p:txBody>
      </p:sp>
      <p:sp>
        <p:nvSpPr>
          <p:cNvPr id="3" name="Content Placeholder 2"/>
          <p:cNvSpPr>
            <a:spLocks noGrp="1"/>
          </p:cNvSpPr>
          <p:nvPr>
            <p:ph idx="1"/>
          </p:nvPr>
        </p:nvSpPr>
        <p:spPr>
          <a:xfrm>
            <a:off x="533400" y="1752600"/>
            <a:ext cx="8229600" cy="4525963"/>
          </a:xfrm>
        </p:spPr>
        <p:txBody>
          <a:bodyPr>
            <a:normAutofit/>
          </a:bodyPr>
          <a:lstStyle/>
          <a:p>
            <a:pPr>
              <a:defRPr/>
            </a:pPr>
            <a:r>
              <a:rPr lang="en-US" dirty="0" smtClean="0"/>
              <a:t>Employees with various job functions in the Rehab Unit completed the test</a:t>
            </a:r>
          </a:p>
          <a:p>
            <a:pPr>
              <a:defRPr/>
            </a:pPr>
            <a:r>
              <a:rPr lang="en-US" dirty="0" smtClean="0"/>
              <a:t>Tool was revised based on our input to provide more clarity in instructions and question format</a:t>
            </a:r>
          </a:p>
          <a:p>
            <a:pPr>
              <a:defRPr/>
            </a:pPr>
            <a:r>
              <a:rPr lang="en-US" dirty="0" smtClean="0"/>
              <a:t>Results helped us to target education to address gaps in staff knowledge </a:t>
            </a:r>
          </a:p>
          <a:p>
            <a:pPr lvl="1">
              <a:defRPr/>
            </a:pPr>
            <a:r>
              <a:rPr lang="en-US" dirty="0" smtClean="0"/>
              <a:t>Environmental safety</a:t>
            </a:r>
          </a:p>
          <a:p>
            <a:pPr lvl="1">
              <a:defRPr/>
            </a:pPr>
            <a:r>
              <a:rPr lang="en-US" dirty="0" smtClean="0"/>
              <a:t>Medications associated with risk of falls</a:t>
            </a:r>
          </a:p>
          <a:p>
            <a:pPr marL="0" indent="0">
              <a:buFont typeface="Arial" charset="0"/>
              <a:buNone/>
              <a:defRPr/>
            </a:pPr>
            <a:endParaRPr lang="en-US" dirty="0"/>
          </a:p>
        </p:txBody>
      </p:sp>
    </p:spTree>
    <p:extLst>
      <p:ext uri="{BB962C8B-B14F-4D97-AF65-F5344CB8AC3E}">
        <p14:creationId xmlns="" xmlns:p14="http://schemas.microsoft.com/office/powerpoint/2010/main" val="3411197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069263" cy="3124200"/>
          </a:xfrm>
        </p:spPr>
        <p:txBody>
          <a:bodyPr/>
          <a:lstStyle/>
          <a:p>
            <a:r>
              <a:rPr lang="en-US" sz="2800" dirty="0" smtClean="0"/>
              <a:t>Tailored tool by grouping required information by location (e.g., environmental safety information in patient room, patient chart information at nurse’s station) --- reduced required audit time</a:t>
            </a:r>
          </a:p>
          <a:p>
            <a:r>
              <a:rPr lang="en-US" sz="2800" dirty="0" smtClean="0"/>
              <a:t> Added elements for patient room assessment (e.g., hourly rounding log complete)</a:t>
            </a:r>
          </a:p>
          <a:p>
            <a:r>
              <a:rPr lang="en-US" sz="2800" dirty="0" smtClean="0"/>
              <a:t>Helped monitor progress</a:t>
            </a:r>
          </a:p>
          <a:p>
            <a:r>
              <a:rPr lang="en-US" sz="2800" dirty="0" smtClean="0"/>
              <a:t>Plan to roll out this audit tool for use by fall prevention champions in all units</a:t>
            </a:r>
          </a:p>
          <a:p>
            <a:endParaRPr lang="en-US" dirty="0" smtClean="0"/>
          </a:p>
          <a:p>
            <a:endParaRPr lang="en-US" dirty="0" smtClean="0"/>
          </a:p>
          <a:p>
            <a:endParaRPr lang="en-US" dirty="0"/>
          </a:p>
        </p:txBody>
      </p:sp>
      <p:sp>
        <p:nvSpPr>
          <p:cNvPr id="4" name="Title 1"/>
          <p:cNvSpPr>
            <a:spLocks noGrp="1"/>
          </p:cNvSpPr>
          <p:nvPr>
            <p:ph type="title"/>
          </p:nvPr>
        </p:nvSpPr>
        <p:spPr>
          <a:xfrm>
            <a:off x="1524000" y="457200"/>
            <a:ext cx="6697663" cy="876300"/>
          </a:xfrm>
        </p:spPr>
        <p:txBody>
          <a:bodyPr>
            <a:noAutofit/>
          </a:bodyPr>
          <a:lstStyle/>
          <a:p>
            <a:pPr eaLnBrk="1" hangingPunct="1"/>
            <a:r>
              <a:rPr lang="en-US" sz="4000" dirty="0" smtClean="0">
                <a:latin typeface="+mn-lt"/>
              </a:rPr>
              <a:t>Assessing Fall Prevention </a:t>
            </a:r>
            <a:br>
              <a:rPr lang="en-US" sz="4000" dirty="0" smtClean="0">
                <a:latin typeface="+mn-lt"/>
              </a:rPr>
            </a:br>
            <a:r>
              <a:rPr lang="en-US" sz="4000" dirty="0" smtClean="0">
                <a:latin typeface="+mn-lt"/>
              </a:rPr>
              <a:t>Care Processes (5B)</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09600" y="2286000"/>
            <a:ext cx="7789863" cy="914400"/>
          </a:xfrm>
        </p:spPr>
        <p:txBody>
          <a:bodyPr>
            <a:normAutofit/>
          </a:bodyPr>
          <a:lstStyle/>
          <a:p>
            <a:pPr eaLnBrk="1" hangingPunct="1"/>
            <a:r>
              <a:rPr lang="en-US" sz="4000" dirty="0" smtClean="0"/>
              <a:t>Augusta Health</a:t>
            </a:r>
          </a:p>
        </p:txBody>
      </p:sp>
      <p:sp>
        <p:nvSpPr>
          <p:cNvPr id="3" name="Subtitle 2"/>
          <p:cNvSpPr>
            <a:spLocks noGrp="1"/>
          </p:cNvSpPr>
          <p:nvPr>
            <p:ph type="subTitle" idx="1"/>
          </p:nvPr>
        </p:nvSpPr>
        <p:spPr>
          <a:xfrm>
            <a:off x="1295400" y="3352800"/>
            <a:ext cx="6400800" cy="1752600"/>
          </a:xfrm>
        </p:spPr>
        <p:txBody>
          <a:bodyPr rtlCol="0">
            <a:noAutofit/>
          </a:bodyPr>
          <a:lstStyle/>
          <a:p>
            <a:pPr eaLnBrk="1" fontAlgn="auto" hangingPunct="1">
              <a:spcAft>
                <a:spcPts val="0"/>
              </a:spcAft>
              <a:buFont typeface="Arial" pitchFamily="34" charset="0"/>
              <a:buNone/>
              <a:defRPr/>
            </a:pPr>
            <a:r>
              <a:rPr lang="en-US" dirty="0" smtClean="0">
                <a:solidFill>
                  <a:schemeClr val="tx1"/>
                </a:solidFill>
              </a:rPr>
              <a:t>Fishersville, Virginia</a:t>
            </a:r>
          </a:p>
          <a:p>
            <a:pPr eaLnBrk="1" fontAlgn="auto" hangingPunct="1">
              <a:spcAft>
                <a:spcPts val="0"/>
              </a:spcAft>
              <a:buFont typeface="Arial" pitchFamily="34" charset="0"/>
              <a:buNone/>
              <a:defRPr/>
            </a:pPr>
            <a:endParaRPr lang="en-US" dirty="0" smtClean="0">
              <a:solidFill>
                <a:schemeClr val="tx1"/>
              </a:solidFill>
            </a:endParaRPr>
          </a:p>
          <a:p>
            <a:pPr eaLnBrk="1" fontAlgn="auto" hangingPunct="1">
              <a:spcAft>
                <a:spcPts val="0"/>
              </a:spcAft>
              <a:buFont typeface="Arial" pitchFamily="34" charset="0"/>
              <a:buNone/>
              <a:defRPr/>
            </a:pPr>
            <a:r>
              <a:rPr lang="en-US" dirty="0" smtClean="0">
                <a:solidFill>
                  <a:schemeClr val="tx1"/>
                </a:solidFill>
              </a:rPr>
              <a:t>Pat Benson, BSN, RN-BC</a:t>
            </a:r>
          </a:p>
          <a:p>
            <a:pPr eaLnBrk="1" fontAlgn="auto" hangingPunct="1">
              <a:spcAft>
                <a:spcPts val="0"/>
              </a:spcAft>
              <a:buFont typeface="Arial" pitchFamily="34" charset="0"/>
              <a:buNone/>
              <a:defRPr/>
            </a:pPr>
            <a:r>
              <a:rPr lang="en-US" dirty="0" smtClean="0">
                <a:solidFill>
                  <a:schemeClr val="tx1"/>
                </a:solidFill>
              </a:rPr>
              <a:t>Nursing Quality Coordinator</a:t>
            </a:r>
          </a:p>
        </p:txBody>
      </p:sp>
    </p:spTree>
    <p:extLst>
      <p:ext uri="{BB962C8B-B14F-4D97-AF65-F5344CB8AC3E}">
        <p14:creationId xmlns="" xmlns:p14="http://schemas.microsoft.com/office/powerpoint/2010/main" val="2652895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697663" cy="876300"/>
          </a:xfrm>
        </p:spPr>
        <p:txBody>
          <a:bodyPr/>
          <a:lstStyle/>
          <a:p>
            <a:r>
              <a:rPr lang="en-US" dirty="0" smtClean="0"/>
              <a:t>Environmental Safety </a:t>
            </a:r>
            <a:br>
              <a:rPr lang="en-US" dirty="0" smtClean="0"/>
            </a:br>
            <a:r>
              <a:rPr lang="en-US" dirty="0" smtClean="0"/>
              <a:t>Inspection List (3C)</a:t>
            </a:r>
            <a:endParaRPr lang="en-US" dirty="0"/>
          </a:p>
        </p:txBody>
      </p:sp>
      <p:sp>
        <p:nvSpPr>
          <p:cNvPr id="3" name="Content Placeholder 2"/>
          <p:cNvSpPr>
            <a:spLocks noGrp="1"/>
          </p:cNvSpPr>
          <p:nvPr>
            <p:ph idx="1"/>
          </p:nvPr>
        </p:nvSpPr>
        <p:spPr>
          <a:xfrm>
            <a:off x="609600" y="2286000"/>
            <a:ext cx="8001000" cy="2895600"/>
          </a:xfrm>
        </p:spPr>
        <p:txBody>
          <a:bodyPr/>
          <a:lstStyle/>
          <a:p>
            <a:r>
              <a:rPr lang="en-US" smtClean="0"/>
              <a:t>Added </a:t>
            </a:r>
            <a:r>
              <a:rPr lang="en-US" dirty="0" smtClean="0"/>
              <a:t>picture of typical patient room to show optimum environmental set-up corresponding to items on checklist</a:t>
            </a:r>
          </a:p>
          <a:p>
            <a:r>
              <a:rPr lang="en-US" dirty="0" smtClean="0"/>
              <a:t>Used by environmental services and nursing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143000"/>
          </a:xfrm>
        </p:spPr>
        <p:txBody>
          <a:bodyPr>
            <a:noAutofit/>
          </a:bodyPr>
          <a:lstStyle/>
          <a:p>
            <a:pPr eaLnBrk="1" hangingPunct="1"/>
            <a:r>
              <a:rPr lang="en-US" sz="4000" dirty="0" smtClean="0">
                <a:latin typeface="+mn-lt"/>
              </a:rPr>
              <a:t>Environmental Safety </a:t>
            </a:r>
            <a:br>
              <a:rPr lang="en-US" sz="4000" dirty="0" smtClean="0">
                <a:latin typeface="+mn-lt"/>
              </a:rPr>
            </a:br>
            <a:r>
              <a:rPr lang="en-US" sz="4000" dirty="0" smtClean="0">
                <a:latin typeface="+mn-lt"/>
              </a:rPr>
              <a:t>Inspection List (3C)</a:t>
            </a:r>
          </a:p>
        </p:txBody>
      </p:sp>
      <p:sp>
        <p:nvSpPr>
          <p:cNvPr id="3" name="Content Placeholder 2"/>
          <p:cNvSpPr>
            <a:spLocks noGrp="1"/>
          </p:cNvSpPr>
          <p:nvPr>
            <p:ph idx="1"/>
          </p:nvPr>
        </p:nvSpPr>
        <p:spPr>
          <a:xfrm>
            <a:off x="457200" y="2057400"/>
            <a:ext cx="8077200" cy="3352800"/>
          </a:xfrm>
        </p:spPr>
        <p:txBody>
          <a:bodyPr rtlCol="0">
            <a:normAutofit fontScale="92500"/>
          </a:bodyPr>
          <a:lstStyle/>
          <a:p>
            <a:pPr>
              <a:defRPr/>
            </a:pPr>
            <a:r>
              <a:rPr lang="en-US" sz="3500" dirty="0"/>
              <a:t>Audit identified problems with bed function &amp; provided justification for implementing bed replacement plan</a:t>
            </a:r>
          </a:p>
          <a:p>
            <a:pPr>
              <a:defRPr/>
            </a:pPr>
            <a:r>
              <a:rPr lang="en-US" sz="3500" dirty="0"/>
              <a:t>Incorporated in </a:t>
            </a:r>
            <a:r>
              <a:rPr lang="en-US" sz="3500" u="sng" dirty="0"/>
              <a:t>Post-Fall Assessment for Root Cause Analysis Tool</a:t>
            </a:r>
            <a:r>
              <a:rPr lang="en-US" sz="3500" dirty="0"/>
              <a:t> to investigate environmental safety issues that may have contributed to patient fall</a:t>
            </a:r>
          </a:p>
          <a:p>
            <a:pPr marL="0" indent="0" eaLnBrk="1" fontAlgn="auto" hangingPunct="1">
              <a:spcAft>
                <a:spcPts val="0"/>
              </a:spcAft>
              <a:buFont typeface="Arial" pitchFamily="34" charset="0"/>
              <a:buNone/>
              <a:defRPr/>
            </a:pPr>
            <a:endParaRPr lang="en-US" sz="2600" dirty="0" smtClean="0">
              <a:latin typeface="Arial Narrow" pitchFamily="34" charset="0"/>
            </a:endParaRPr>
          </a:p>
          <a:p>
            <a:pPr marL="0" indent="0" eaLnBrk="1" fontAlgn="auto" hangingPunct="1">
              <a:spcAft>
                <a:spcPts val="0"/>
              </a:spcAft>
              <a:buFont typeface="Arial" pitchFamily="34" charset="0"/>
              <a:buNone/>
              <a:defRPr/>
            </a:pPr>
            <a:endParaRPr lang="en-US" sz="2600" dirty="0" smtClean="0">
              <a:latin typeface="Arial Narrow" pitchFamily="34" charset="0"/>
            </a:endParaRPr>
          </a:p>
          <a:p>
            <a:pPr eaLnBrk="1" fontAlgn="auto" hangingPunct="1">
              <a:spcAft>
                <a:spcPts val="0"/>
              </a:spcAft>
              <a:buFont typeface="Arial" pitchFamily="34" charset="0"/>
              <a:buChar char="•"/>
              <a:defRPr/>
            </a:pPr>
            <a:endParaRPr lang="en-US" sz="2600" dirty="0" smtClean="0">
              <a:latin typeface="Arial Narrow" pitchFamily="34" charset="0"/>
            </a:endParaRPr>
          </a:p>
        </p:txBody>
      </p:sp>
    </p:spTree>
    <p:extLst>
      <p:ext uri="{BB962C8B-B14F-4D97-AF65-F5344CB8AC3E}">
        <p14:creationId xmlns="" xmlns:p14="http://schemas.microsoft.com/office/powerpoint/2010/main" val="411562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0"/>
            <a:ext cx="7772400" cy="1470025"/>
          </a:xfrm>
        </p:spPr>
        <p:txBody>
          <a:bodyPr>
            <a:normAutofit/>
          </a:bodyPr>
          <a:lstStyle/>
          <a:p>
            <a:r>
              <a:rPr lang="en-US" dirty="0" smtClean="0"/>
              <a:t>Thanks</a:t>
            </a:r>
            <a:endParaRPr lang="en-US" dirty="0"/>
          </a:p>
        </p:txBody>
      </p:sp>
    </p:spTree>
    <p:extLst>
      <p:ext uri="{BB962C8B-B14F-4D97-AF65-F5344CB8AC3E}">
        <p14:creationId xmlns="" xmlns:p14="http://schemas.microsoft.com/office/powerpoint/2010/main" val="32709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project</a:t>
            </a:r>
            <a:endParaRPr lang="en-US" dirty="0"/>
          </a:p>
        </p:txBody>
      </p:sp>
      <p:sp>
        <p:nvSpPr>
          <p:cNvPr id="3" name="Content Placeholder 2"/>
          <p:cNvSpPr>
            <a:spLocks noGrp="1"/>
          </p:cNvSpPr>
          <p:nvPr>
            <p:ph idx="1"/>
          </p:nvPr>
        </p:nvSpPr>
        <p:spPr>
          <a:xfrm>
            <a:off x="609600" y="1371600"/>
            <a:ext cx="7848600" cy="2819400"/>
          </a:xfrm>
        </p:spPr>
        <p:txBody>
          <a:bodyPr/>
          <a:lstStyle/>
          <a:p>
            <a:r>
              <a:rPr lang="en-US" dirty="0" smtClean="0"/>
              <a:t>Develop text and tools to guide implementation and maintenance of a hospital fall prevention program</a:t>
            </a:r>
          </a:p>
          <a:p>
            <a:pPr lvl="1"/>
            <a:r>
              <a:rPr lang="en-US" dirty="0" smtClean="0"/>
              <a:t>Audience: mid-level managers and clinicians</a:t>
            </a:r>
          </a:p>
          <a:p>
            <a:pPr lvl="1"/>
            <a:r>
              <a:rPr lang="en-US" dirty="0" smtClean="0"/>
              <a:t>Coverage: all stages of organizational change</a:t>
            </a:r>
          </a:p>
          <a:p>
            <a:r>
              <a:rPr lang="en-US" dirty="0"/>
              <a:t>R</a:t>
            </a:r>
            <a:r>
              <a:rPr lang="en-US" dirty="0" smtClean="0"/>
              <a:t>eference </a:t>
            </a:r>
            <a:r>
              <a:rPr lang="en-US" dirty="0"/>
              <a:t>for hospital teams at different levels of sophistication</a:t>
            </a:r>
          </a:p>
          <a:p>
            <a:r>
              <a:rPr lang="en-US" dirty="0"/>
              <a:t>Approaches </a:t>
            </a:r>
            <a:r>
              <a:rPr lang="en-US" dirty="0" smtClean="0"/>
              <a:t>adaptable </a:t>
            </a:r>
            <a:r>
              <a:rPr lang="en-US" dirty="0"/>
              <a:t>to local circumstances</a:t>
            </a:r>
          </a:p>
          <a:p>
            <a:pPr marL="0" indent="0">
              <a:buNone/>
            </a:pPr>
            <a:endParaRPr lang="en-US" dirty="0" smtClean="0"/>
          </a:p>
        </p:txBody>
      </p:sp>
    </p:spTree>
    <p:extLst>
      <p:ext uri="{BB962C8B-B14F-4D97-AF65-F5344CB8AC3E}">
        <p14:creationId xmlns="" xmlns:p14="http://schemas.microsoft.com/office/powerpoint/2010/main" val="329625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Toolkit/Resource Guide</a:t>
            </a:r>
          </a:p>
        </p:txBody>
      </p:sp>
      <p:sp>
        <p:nvSpPr>
          <p:cNvPr id="3" name="Content Placeholder 2"/>
          <p:cNvSpPr>
            <a:spLocks noGrp="1"/>
          </p:cNvSpPr>
          <p:nvPr>
            <p:ph idx="1"/>
          </p:nvPr>
        </p:nvSpPr>
        <p:spPr/>
        <p:txBody>
          <a:bodyPr/>
          <a:lstStyle/>
          <a:p>
            <a:r>
              <a:rPr lang="en-US" dirty="0" smtClean="0"/>
              <a:t>Six sections:</a:t>
            </a:r>
          </a:p>
          <a:p>
            <a:pPr lvl="1"/>
            <a:r>
              <a:rPr lang="en-US" dirty="0" smtClean="0"/>
              <a:t>Hospital </a:t>
            </a:r>
            <a:r>
              <a:rPr lang="en-US" dirty="0"/>
              <a:t>readiness for </a:t>
            </a:r>
            <a:r>
              <a:rPr lang="en-US" dirty="0" smtClean="0"/>
              <a:t>change</a:t>
            </a:r>
          </a:p>
          <a:p>
            <a:pPr lvl="1"/>
            <a:r>
              <a:rPr lang="en-US" dirty="0"/>
              <a:t>M</a:t>
            </a:r>
            <a:r>
              <a:rPr lang="en-US" dirty="0" smtClean="0"/>
              <a:t>anaging change</a:t>
            </a:r>
          </a:p>
          <a:p>
            <a:pPr lvl="1"/>
            <a:r>
              <a:rPr lang="en-US" dirty="0"/>
              <a:t>C</a:t>
            </a:r>
            <a:r>
              <a:rPr lang="en-US" dirty="0" smtClean="0"/>
              <a:t>hoosing </a:t>
            </a:r>
            <a:r>
              <a:rPr lang="en-US" dirty="0"/>
              <a:t>fall prevention </a:t>
            </a:r>
            <a:r>
              <a:rPr lang="en-US" dirty="0" smtClean="0"/>
              <a:t>practices</a:t>
            </a:r>
          </a:p>
          <a:p>
            <a:pPr lvl="1"/>
            <a:r>
              <a:rPr lang="en-US" dirty="0"/>
              <a:t>I</a:t>
            </a:r>
            <a:r>
              <a:rPr lang="en-US" dirty="0" smtClean="0"/>
              <a:t>mplementing </a:t>
            </a:r>
            <a:r>
              <a:rPr lang="en-US" dirty="0"/>
              <a:t>best </a:t>
            </a:r>
            <a:r>
              <a:rPr lang="en-US" dirty="0" smtClean="0"/>
              <a:t>practices</a:t>
            </a:r>
          </a:p>
          <a:p>
            <a:pPr lvl="1"/>
            <a:r>
              <a:rPr lang="en-US" dirty="0"/>
              <a:t>M</a:t>
            </a:r>
            <a:r>
              <a:rPr lang="en-US" dirty="0" smtClean="0"/>
              <a:t>easuring </a:t>
            </a:r>
            <a:r>
              <a:rPr lang="en-US" dirty="0"/>
              <a:t>fall rates and fall prevention </a:t>
            </a:r>
            <a:r>
              <a:rPr lang="en-US" dirty="0" smtClean="0"/>
              <a:t>practices</a:t>
            </a:r>
          </a:p>
          <a:p>
            <a:pPr lvl="1"/>
            <a:r>
              <a:rPr lang="en-US" dirty="0"/>
              <a:t>P</a:t>
            </a:r>
            <a:r>
              <a:rPr lang="en-US" dirty="0" smtClean="0"/>
              <a:t>rogram </a:t>
            </a:r>
            <a:r>
              <a:rPr lang="en-US" dirty="0"/>
              <a:t>sustainability</a:t>
            </a:r>
            <a:endParaRPr lang="en-US" dirty="0" smtClean="0"/>
          </a:p>
        </p:txBody>
      </p:sp>
    </p:spTree>
    <p:extLst>
      <p:ext uri="{BB962C8B-B14F-4D97-AF65-F5344CB8AC3E}">
        <p14:creationId xmlns="" xmlns:p14="http://schemas.microsoft.com/office/powerpoint/2010/main" val="314498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to toolkit</a:t>
            </a:r>
            <a:endParaRPr lang="en-US" dirty="0"/>
          </a:p>
        </p:txBody>
      </p:sp>
      <p:sp>
        <p:nvSpPr>
          <p:cNvPr id="3" name="Content Placeholder 2"/>
          <p:cNvSpPr>
            <a:spLocks noGrp="1"/>
          </p:cNvSpPr>
          <p:nvPr>
            <p:ph idx="1"/>
          </p:nvPr>
        </p:nvSpPr>
        <p:spPr>
          <a:xfrm>
            <a:off x="609600" y="1447800"/>
            <a:ext cx="7993063" cy="2895600"/>
          </a:xfrm>
        </p:spPr>
        <p:txBody>
          <a:bodyPr/>
          <a:lstStyle/>
          <a:p>
            <a:r>
              <a:rPr lang="en-US" dirty="0" smtClean="0"/>
              <a:t>Evidence review</a:t>
            </a:r>
          </a:p>
          <a:p>
            <a:r>
              <a:rPr lang="en-US" dirty="0" smtClean="0"/>
              <a:t>Expert panel</a:t>
            </a:r>
          </a:p>
          <a:p>
            <a:pPr lvl="1"/>
            <a:r>
              <a:rPr lang="en-US" dirty="0" smtClean="0"/>
              <a:t>In person meeting + follow-up conference call</a:t>
            </a:r>
          </a:p>
          <a:p>
            <a:r>
              <a:rPr lang="en-US" dirty="0" smtClean="0"/>
              <a:t>Hospital workgroup</a:t>
            </a:r>
          </a:p>
          <a:p>
            <a:pPr lvl="1"/>
            <a:r>
              <a:rPr lang="en-US" dirty="0" smtClean="0"/>
              <a:t>Self-assessment + follow-up phone call</a:t>
            </a:r>
          </a:p>
          <a:p>
            <a:pPr lvl="1"/>
            <a:r>
              <a:rPr lang="en-US" dirty="0" smtClean="0"/>
              <a:t>In-person meeting + monthly teleconferences</a:t>
            </a:r>
          </a:p>
          <a:p>
            <a:pPr lvl="1"/>
            <a:r>
              <a:rPr lang="en-US" dirty="0" smtClean="0"/>
              <a:t>Tool evaluation forms</a:t>
            </a:r>
          </a:p>
          <a:p>
            <a:pPr lvl="1"/>
            <a:r>
              <a:rPr lang="en-US" dirty="0" smtClean="0"/>
              <a:t>Site visits</a:t>
            </a:r>
            <a:endParaRPr lang="en-US" dirty="0"/>
          </a:p>
        </p:txBody>
      </p:sp>
    </p:spTree>
    <p:extLst>
      <p:ext uri="{BB962C8B-B14F-4D97-AF65-F5344CB8AC3E}">
        <p14:creationId xmlns="" xmlns:p14="http://schemas.microsoft.com/office/powerpoint/2010/main" val="229627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workgroup</a:t>
            </a:r>
            <a:endParaRPr lang="en-US" dirty="0"/>
          </a:p>
        </p:txBody>
      </p:sp>
      <p:sp>
        <p:nvSpPr>
          <p:cNvPr id="3" name="Content Placeholder 2"/>
          <p:cNvSpPr>
            <a:spLocks noGrp="1"/>
          </p:cNvSpPr>
          <p:nvPr>
            <p:ph idx="1"/>
          </p:nvPr>
        </p:nvSpPr>
        <p:spPr/>
        <p:txBody>
          <a:bodyPr/>
          <a:lstStyle/>
          <a:p>
            <a:r>
              <a:rPr lang="en-US" dirty="0" smtClean="0"/>
              <a:t>Six hospitals</a:t>
            </a:r>
          </a:p>
          <a:p>
            <a:pPr lvl="1"/>
            <a:r>
              <a:rPr lang="en-US" dirty="0" smtClean="0"/>
              <a:t>Vary on geography, safety net status, profit/non-profit, unionization, use of electronic health record</a:t>
            </a:r>
          </a:p>
          <a:p>
            <a:pPr lvl="1"/>
            <a:r>
              <a:rPr lang="en-US" dirty="0" smtClean="0"/>
              <a:t>Units selected for piloting:</a:t>
            </a:r>
          </a:p>
          <a:p>
            <a:pPr lvl="2"/>
            <a:r>
              <a:rPr lang="en-US" dirty="0" smtClean="0"/>
              <a:t>Medicine</a:t>
            </a:r>
          </a:p>
          <a:p>
            <a:pPr lvl="2"/>
            <a:r>
              <a:rPr lang="en-US" dirty="0" smtClean="0"/>
              <a:t>Neurology/neurosurgery</a:t>
            </a:r>
            <a:endParaRPr lang="en-US" dirty="0"/>
          </a:p>
          <a:p>
            <a:pPr lvl="2"/>
            <a:r>
              <a:rPr lang="en-US" dirty="0" smtClean="0"/>
              <a:t>Progressive care unit (telemetry/post-</a:t>
            </a:r>
            <a:r>
              <a:rPr lang="en-US" dirty="0" err="1" smtClean="0"/>
              <a:t>cath</a:t>
            </a:r>
            <a:r>
              <a:rPr lang="en-US" dirty="0" smtClean="0"/>
              <a:t>)</a:t>
            </a:r>
          </a:p>
          <a:p>
            <a:pPr lvl="2"/>
            <a:r>
              <a:rPr lang="en-US" dirty="0" smtClean="0"/>
              <a:t>Inpatient rehabilitation</a:t>
            </a:r>
          </a:p>
          <a:p>
            <a:pPr lvl="2"/>
            <a:r>
              <a:rPr lang="en-US" smtClean="0"/>
              <a:t>Geriatric psychiatry</a:t>
            </a:r>
            <a:endParaRPr lang="en-US" dirty="0" smtClean="0"/>
          </a:p>
          <a:p>
            <a:pPr lvl="2"/>
            <a:endParaRPr lang="en-US" dirty="0"/>
          </a:p>
        </p:txBody>
      </p:sp>
    </p:spTree>
    <p:extLst>
      <p:ext uri="{BB962C8B-B14F-4D97-AF65-F5344CB8AC3E}">
        <p14:creationId xmlns="" xmlns:p14="http://schemas.microsoft.com/office/powerpoint/2010/main" val="310467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Kathryn M. Pelczarski</a:t>
            </a:r>
            <a:br>
              <a:rPr lang="en-US" dirty="0" smtClean="0"/>
            </a:br>
            <a:r>
              <a:rPr lang="en-US" sz="3600" dirty="0" smtClean="0"/>
              <a:t>ECRI Institute</a:t>
            </a:r>
            <a:endParaRPr lang="en-US" dirty="0"/>
          </a:p>
        </p:txBody>
      </p:sp>
      <p:pic>
        <p:nvPicPr>
          <p:cNvPr id="50178" name="Picture 2" descr="ECRI Institute Logo">
            <a:hlinkClick r:id="rId2"/>
          </p:cNvPr>
          <p:cNvPicPr>
            <a:picLocks noChangeAspect="1" noChangeArrowheads="1"/>
          </p:cNvPicPr>
          <p:nvPr/>
        </p:nvPicPr>
        <p:blipFill>
          <a:blip r:embed="rId3" cstate="print"/>
          <a:srcRect/>
          <a:stretch>
            <a:fillRect/>
          </a:stretch>
        </p:blipFill>
        <p:spPr bwMode="auto">
          <a:xfrm>
            <a:off x="3429000" y="4038600"/>
            <a:ext cx="2254429" cy="914400"/>
          </a:xfrm>
          <a:prstGeom prst="rect">
            <a:avLst/>
          </a:prstGeom>
          <a:noFill/>
        </p:spPr>
      </p:pic>
    </p:spTree>
    <p:extLst>
      <p:ext uri="{BB962C8B-B14F-4D97-AF65-F5344CB8AC3E}">
        <p14:creationId xmlns="" xmlns:p14="http://schemas.microsoft.com/office/powerpoint/2010/main" val="113625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33400" y="1981200"/>
            <a:ext cx="7924800" cy="2895600"/>
          </a:xfrm>
        </p:spPr>
        <p:txBody>
          <a:bodyPr/>
          <a:lstStyle/>
          <a:p>
            <a:r>
              <a:rPr lang="en-US" dirty="0" smtClean="0"/>
              <a:t>Tailored with input from the pilot hospitals to ensure tools are:</a:t>
            </a:r>
          </a:p>
          <a:p>
            <a:pPr lvl="1"/>
            <a:r>
              <a:rPr lang="en-US" dirty="0" smtClean="0"/>
              <a:t>Realistically implementable</a:t>
            </a:r>
          </a:p>
          <a:p>
            <a:pPr lvl="1"/>
            <a:r>
              <a:rPr lang="en-US" dirty="0" smtClean="0"/>
              <a:t>Easy to use</a:t>
            </a:r>
          </a:p>
          <a:p>
            <a:pPr lvl="1"/>
            <a:r>
              <a:rPr lang="en-US" dirty="0" smtClean="0"/>
              <a:t>Broadly applicable in the acute care setting</a:t>
            </a:r>
          </a:p>
          <a:p>
            <a:r>
              <a:rPr lang="en-US" dirty="0" smtClean="0"/>
              <a:t>Highly relevant to addressing common challenges</a:t>
            </a:r>
          </a:p>
          <a:p>
            <a:endParaRPr lang="en-US" dirty="0" smtClean="0"/>
          </a:p>
          <a:p>
            <a:pPr lvl="1"/>
            <a:endParaRPr lang="en-US" dirty="0" smtClean="0"/>
          </a:p>
          <a:p>
            <a:pPr lvl="1"/>
            <a:endParaRPr lang="en-US" dirty="0" smtClean="0"/>
          </a:p>
          <a:p>
            <a:endParaRPr lang="en-US" dirty="0"/>
          </a:p>
        </p:txBody>
      </p:sp>
      <p:sp>
        <p:nvSpPr>
          <p:cNvPr id="10" name="Title 1"/>
          <p:cNvSpPr>
            <a:spLocks noGrp="1"/>
          </p:cNvSpPr>
          <p:nvPr>
            <p:ph type="title"/>
          </p:nvPr>
        </p:nvSpPr>
        <p:spPr/>
        <p:txBody>
          <a:bodyPr>
            <a:normAutofit/>
          </a:bodyPr>
          <a:lstStyle/>
          <a:p>
            <a:r>
              <a:rPr lang="en-US" sz="4000" dirty="0" smtClean="0"/>
              <a:t>Fall Prevention Tools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279F"/>
      </a:dk1>
      <a:lt1>
        <a:srgbClr val="FFFFFF"/>
      </a:lt1>
      <a:dk2>
        <a:srgbClr val="0000FF"/>
      </a:dk2>
      <a:lt2>
        <a:srgbClr val="FFFF00"/>
      </a:lt2>
      <a:accent1>
        <a:srgbClr val="8CF4EA"/>
      </a:accent1>
      <a:accent2>
        <a:srgbClr val="FF00FF"/>
      </a:accent2>
      <a:accent3>
        <a:srgbClr val="AAAAFF"/>
      </a:accent3>
      <a:accent4>
        <a:srgbClr val="DADADA"/>
      </a:accent4>
      <a:accent5>
        <a:srgbClr val="C5F8F3"/>
      </a:accent5>
      <a:accent6>
        <a:srgbClr val="E700E7"/>
      </a:accent6>
      <a:hlink>
        <a:srgbClr val="FAFD00"/>
      </a:hlink>
      <a:folHlink>
        <a:srgbClr val="51D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HAK_H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AK_H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359A3-D622-485F-8502-44185EB300E6}">
  <ds:schemaRefs>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E7A206F-7F2F-42F9-846C-EDF25BF2817D}">
  <ds:schemaRefs>
    <ds:schemaRef ds:uri="http://schemas.microsoft.com/sharepoint/v3/contenttype/forms"/>
  </ds:schemaRefs>
</ds:datastoreItem>
</file>

<file path=customXml/itemProps3.xml><?xml version="1.0" encoding="utf-8"?>
<ds:datastoreItem xmlns:ds="http://schemas.openxmlformats.org/officeDocument/2006/customXml" ds:itemID="{9E162C1A-BD68-446B-9DD3-527505A48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6021</TotalTime>
  <Pages>1</Pages>
  <Words>837</Words>
  <Application>Microsoft Office PowerPoint</Application>
  <PresentationFormat>On-screen Show (4:3)</PresentationFormat>
  <Paragraphs>167</Paragraphs>
  <Slides>39</Slides>
  <Notes>15</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39</vt:i4>
      </vt:variant>
    </vt:vector>
  </HeadingPairs>
  <TitlesOfParts>
    <vt:vector size="44" baseType="lpstr">
      <vt:lpstr>Default Design</vt:lpstr>
      <vt:lpstr>MHAK_HEN</vt:lpstr>
      <vt:lpstr>1_MHAK_HEN</vt:lpstr>
      <vt:lpstr>Photo Editor Photo</vt:lpstr>
      <vt:lpstr>Microsoft Office Excel 97-2003 Worksheet</vt:lpstr>
      <vt:lpstr>Preventing Falls in Hospitals  A Toolkit for Improving Quality of Care</vt:lpstr>
      <vt:lpstr>What’s New?</vt:lpstr>
      <vt:lpstr>David Ganz, MD, PhD RAND Corporation </vt:lpstr>
      <vt:lpstr>Purpose of this project</vt:lpstr>
      <vt:lpstr>Toolkit/Resource Guide</vt:lpstr>
      <vt:lpstr>Inputs to toolkit</vt:lpstr>
      <vt:lpstr>Hospital workgroup</vt:lpstr>
      <vt:lpstr>Kathryn M. Pelczarski ECRI Institute</vt:lpstr>
      <vt:lpstr>Fall Prevention Tools</vt:lpstr>
      <vt:lpstr> Relevant Tools</vt:lpstr>
      <vt:lpstr>Challenge</vt:lpstr>
      <vt:lpstr>Opportunity</vt:lpstr>
      <vt:lpstr>Tool:  Interdisciplinary Team (2A)</vt:lpstr>
      <vt:lpstr>Tool:  Interdisciplinary Team (2A)</vt:lpstr>
      <vt:lpstr>Tool: Action Plan (2F)</vt:lpstr>
      <vt:lpstr>Tool: Managing Change Checklist (2G)</vt:lpstr>
      <vt:lpstr>Tool: Managing Change Checklist (2G)</vt:lpstr>
      <vt:lpstr>Challenge</vt:lpstr>
      <vt:lpstr>Opportunity</vt:lpstr>
      <vt:lpstr>Tools</vt:lpstr>
      <vt:lpstr>Challenge</vt:lpstr>
      <vt:lpstr>Opportunity</vt:lpstr>
      <vt:lpstr>Tool: Sample Care Plan (3M) </vt:lpstr>
      <vt:lpstr>Tool: Algorithm for Mobilizing Patients (3K)</vt:lpstr>
      <vt:lpstr>Challenge</vt:lpstr>
      <vt:lpstr>Opportunity</vt:lpstr>
      <vt:lpstr>Tool: Scheduled Rounding Protocol (3B)</vt:lpstr>
      <vt:lpstr>Challenge</vt:lpstr>
      <vt:lpstr>Opportunity</vt:lpstr>
      <vt:lpstr>Tools</vt:lpstr>
      <vt:lpstr>Tool Roadmap</vt:lpstr>
      <vt:lpstr>  Pilot Hospitals</vt:lpstr>
      <vt:lpstr>Charlton Memorial Hospital</vt:lpstr>
      <vt:lpstr>Falls Knowledge Test (2E)</vt:lpstr>
      <vt:lpstr>Assessing Fall Prevention  Care Processes (5B)</vt:lpstr>
      <vt:lpstr>Augusta Health</vt:lpstr>
      <vt:lpstr>Environmental Safety  Inspection List (3C)</vt:lpstr>
      <vt:lpstr>Environmental Safety  Inspection List (3C)</vt:lpstr>
      <vt:lpstr>Thanks</vt:lpstr>
    </vt:vector>
  </TitlesOfParts>
  <Company>OCKT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 2004</dc:title>
  <dc:subject/>
  <dc:creator>Sandy K. Cummings</dc:creator>
  <cp:keywords/>
  <dc:description>6/24/04</dc:description>
  <cp:lastModifiedBy>DHHS</cp:lastModifiedBy>
  <cp:revision>367</cp:revision>
  <cp:lastPrinted>2013-03-19T14:50:18Z</cp:lastPrinted>
  <dcterms:created xsi:type="dcterms:W3CDTF">1998-03-10T09:05:00Z</dcterms:created>
  <dcterms:modified xsi:type="dcterms:W3CDTF">2013-05-20T14:34:57Z</dcterms:modified>
  <cp:category/>
</cp:coreProperties>
</file>