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5"/>
  </p:sldMasterIdLst>
  <p:notesMasterIdLst>
    <p:notesMasterId r:id="rId11"/>
  </p:notesMasterIdLst>
  <p:sldIdLst>
    <p:sldId id="262" r:id="rId6"/>
    <p:sldId id="257" r:id="rId7"/>
    <p:sldId id="260" r:id="rId8"/>
    <p:sldId id="259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oreen Bonnett" initials="DM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72" y="-6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ED472-42A0-4551-819C-922C92160CC4}" type="datetimeFigureOut">
              <a:rPr lang="en-US" smtClean="0"/>
              <a:t>7/1/2016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939E0-8EBA-4F14-A731-BF0F086F5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91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39E0-8EBA-4F14-A731-BF0F086F502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80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39E0-8EBA-4F14-A731-BF0F086F502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80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5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AutoShape 253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How </a:t>
            </a:r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Improve Hospital Quality and Safety</a:t>
            </a:r>
            <a:endParaRPr lang="en-US" sz="800" b="1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en-US" sz="800" b="1" dirty="0" smtClean="0">
                <a:solidFill>
                  <a:schemeClr val="bg1"/>
                </a:solidFill>
              </a:rPr>
              <a:t>Tool </a:t>
            </a:r>
            <a:r>
              <a:rPr lang="en-US" sz="800" b="1" smtClean="0">
                <a:solidFill>
                  <a:schemeClr val="bg1"/>
                </a:solidFill>
              </a:rPr>
              <a:t>D.1  Slide </a:t>
            </a:r>
            <a:fld id="{5C7DC7FD-37B4-4823-8E26-95E650012D89}" type="slidenum">
              <a:rPr lang="en-US" sz="800" b="1" smtClean="0">
                <a:solidFill>
                  <a:schemeClr val="bg1"/>
                </a:solidFill>
              </a:rPr>
              <a:t>‹#›</a:t>
            </a:fld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326" name="Rectangle 254"/>
          <p:cNvSpPr>
            <a:spLocks noGrp="1" noChangeArrowheads="1"/>
          </p:cNvSpPr>
          <p:nvPr>
            <p:ph type="ctrTitle"/>
          </p:nvPr>
        </p:nvSpPr>
        <p:spPr>
          <a:xfrm>
            <a:off x="684213" y="2284413"/>
            <a:ext cx="7769225" cy="1143000"/>
          </a:xfrm>
        </p:spPr>
        <p:txBody>
          <a:bodyPr/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49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937375" y="5027613"/>
            <a:ext cx="19018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90415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How </a:t>
            </a:r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Improve Hospital Quality and Safety</a:t>
            </a:r>
            <a:endParaRPr lang="en-US" sz="800" b="1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en-US" sz="800" b="1" dirty="0" smtClean="0">
                <a:solidFill>
                  <a:schemeClr val="bg1"/>
                </a:solidFill>
              </a:rPr>
              <a:t>Tool D.1  Slide </a:t>
            </a:r>
            <a:fld id="{5C7DC7FD-37B4-4823-8E26-95E650012D89}" type="slidenum">
              <a:rPr lang="en-US" sz="800" b="1" smtClean="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00000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45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How </a:t>
            </a:r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Improve Hospital Quality and Safety</a:t>
            </a:r>
            <a:endParaRPr lang="en-US" sz="800" b="1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pPr algn="r">
              <a:defRPr/>
            </a:pPr>
            <a:r>
              <a:rPr lang="en-US" sz="800" b="1" dirty="0" smtClean="0">
                <a:solidFill>
                  <a:schemeClr val="bg1"/>
                </a:solidFill>
              </a:rPr>
              <a:t>Tool D.1  Slide </a:t>
            </a:r>
            <a:fld id="{5C7DC7FD-37B4-4823-8E26-95E650012D89}" type="slidenum">
              <a:rPr lang="en-US" sz="800" b="1" smtClean="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4213" y="1598613"/>
            <a:ext cx="7769225" cy="4344987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289950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98613"/>
            <a:ext cx="7769225" cy="434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4800" y="6553200"/>
            <a:ext cx="883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Prepared by RAND and UHC for AHRQ                                                                                                                                                                                                                      Tool B.3b</a:t>
            </a:r>
          </a:p>
        </p:txBody>
      </p:sp>
    </p:spTree>
    <p:extLst>
      <p:ext uri="{BB962C8B-B14F-4D97-AF65-F5344CB8AC3E}">
        <p14:creationId xmlns:p14="http://schemas.microsoft.com/office/powerpoint/2010/main" val="1569623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Char char="•"/>
        <a:defRPr sz="2800">
          <a:solidFill>
            <a:srgbClr val="000099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Font typeface="Times New Roman" charset="0"/>
        <a:buChar char="–"/>
        <a:defRPr sz="2400">
          <a:solidFill>
            <a:srgbClr val="000099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Font typeface="Wingdings" charset="2"/>
        <a:buChar char="ü"/>
        <a:defRPr sz="2000">
          <a:solidFill>
            <a:srgbClr val="000099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752600"/>
            <a:ext cx="7769225" cy="4572000"/>
          </a:xfrm>
        </p:spPr>
        <p:txBody>
          <a:bodyPr/>
          <a:lstStyle/>
          <a:p>
            <a:r>
              <a:rPr lang="en-US" sz="2400" i="1" dirty="0" smtClean="0"/>
              <a:t>Use these PowerPoint slides for any presentations for which they may be useful. </a:t>
            </a:r>
          </a:p>
          <a:p>
            <a:r>
              <a:rPr lang="en-US" sz="2400" i="1" dirty="0"/>
              <a:t>These slides may be useful earlier on in the </a:t>
            </a:r>
            <a:r>
              <a:rPr lang="en-US" sz="2400" i="1" smtClean="0"/>
              <a:t>process </a:t>
            </a:r>
            <a:r>
              <a:rPr lang="en-US" sz="2400" i="1" smtClean="0"/>
              <a:t>than </a:t>
            </a:r>
            <a:r>
              <a:rPr lang="en-US" sz="2400" i="1" dirty="0" smtClean="0"/>
              <a:t>during implementation; </a:t>
            </a:r>
            <a:r>
              <a:rPr lang="en-US" sz="2400" i="1" dirty="0"/>
              <a:t>feel free to use them at any </a:t>
            </a:r>
            <a:r>
              <a:rPr lang="en-US" sz="2400" i="1" dirty="0" smtClean="0"/>
              <a:t>point in your QI process.</a:t>
            </a:r>
            <a:endParaRPr lang="en-US" sz="2400" i="1" dirty="0"/>
          </a:p>
          <a:p>
            <a:r>
              <a:rPr lang="en-US" sz="2400" i="1" dirty="0" smtClean="0"/>
              <a:t>Modify as needed to suit your hospital – you may wish to delete sections of slides, and/or add material relevant to your hospital.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09600"/>
            <a:ext cx="8305800" cy="914400"/>
          </a:xfrm>
          <a:noFill/>
        </p:spPr>
        <p:txBody>
          <a:bodyPr/>
          <a:lstStyle/>
          <a:p>
            <a:pPr algn="ctr"/>
            <a:r>
              <a:rPr lang="en-US" sz="2800" dirty="0" smtClean="0">
                <a:effectLst/>
              </a:rPr>
              <a:t>INSTRUCTIONS FOR USING THIS TOOL 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DELETE THIS SLIDE BEFORE PRESENTATION</a:t>
            </a:r>
          </a:p>
        </p:txBody>
      </p:sp>
    </p:spTree>
    <p:extLst>
      <p:ext uri="{BB962C8B-B14F-4D97-AF65-F5344CB8AC3E}">
        <p14:creationId xmlns:p14="http://schemas.microsoft.com/office/powerpoint/2010/main" val="46848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200" b="1" i="1" dirty="0"/>
              <a:t>Prior to Action Planning</a:t>
            </a:r>
          </a:p>
          <a:p>
            <a:pPr lvl="0"/>
            <a:r>
              <a:rPr lang="en-US" dirty="0"/>
              <a:t>Use Assessment of Organizational Readiness for Change related to the Inpatient Quality </a:t>
            </a:r>
            <a:r>
              <a:rPr lang="en-US" dirty="0" smtClean="0"/>
              <a:t>Indicators, Patient </a:t>
            </a:r>
            <a:r>
              <a:rPr lang="en-US" dirty="0"/>
              <a:t>Safety </a:t>
            </a:r>
            <a:r>
              <a:rPr lang="en-US" dirty="0" smtClean="0"/>
              <a:t>Indicators, and/or Pediatric Quality Indicators </a:t>
            </a:r>
            <a:r>
              <a:rPr lang="en-US" dirty="0"/>
              <a:t>(Section A tools or AHRQ Survey on Patient Safety Culture</a:t>
            </a:r>
            <a:r>
              <a:rPr lang="en-US" dirty="0" smtClean="0"/>
              <a:t>)</a:t>
            </a:r>
            <a:endParaRPr lang="en-US" dirty="0"/>
          </a:p>
          <a:p>
            <a:pPr lvl="0"/>
            <a:r>
              <a:rPr lang="en-US" dirty="0"/>
              <a:t>Review current performance on each of the metrics (Section B tools</a:t>
            </a:r>
            <a:r>
              <a:rPr lang="en-US" dirty="0" smtClean="0"/>
              <a:t>)</a:t>
            </a:r>
            <a:endParaRPr lang="en-US" dirty="0"/>
          </a:p>
          <a:p>
            <a:pPr lvl="0"/>
            <a:r>
              <a:rPr lang="en-US" dirty="0"/>
              <a:t>Determine priorities for performance improvement (Section C tool</a:t>
            </a:r>
            <a:r>
              <a:rPr lang="en-US" dirty="0" smtClean="0"/>
              <a:t>)</a:t>
            </a:r>
            <a:endParaRPr lang="en-US" dirty="0"/>
          </a:p>
          <a:p>
            <a:pPr marL="0" indent="0">
              <a:buNone/>
            </a:pPr>
            <a:endParaRPr lang="en-US" b="1" i="1" dirty="0" smtClean="0"/>
          </a:p>
          <a:p>
            <a:pPr marL="0" indent="0">
              <a:buNone/>
            </a:pPr>
            <a:r>
              <a:rPr lang="en-US" sz="3200" b="1" i="1" dirty="0" smtClean="0"/>
              <a:t>Preparation/Action </a:t>
            </a:r>
            <a:r>
              <a:rPr lang="en-US" sz="3200" b="1" i="1" dirty="0"/>
              <a:t>Planning</a:t>
            </a:r>
          </a:p>
          <a:p>
            <a:pPr lvl="0"/>
            <a:r>
              <a:rPr lang="en-US" dirty="0"/>
              <a:t>Designate staff who will work as a project team throughout the performance improvement </a:t>
            </a:r>
            <a:r>
              <a:rPr lang="en-US" dirty="0" smtClean="0"/>
              <a:t>initiative</a:t>
            </a:r>
            <a:endParaRPr lang="en-US" dirty="0"/>
          </a:p>
          <a:p>
            <a:pPr lvl="0"/>
            <a:r>
              <a:rPr lang="en-US" dirty="0"/>
              <a:t>Have the team review the output from the tools in sections A, B, and </a:t>
            </a:r>
            <a:r>
              <a:rPr lang="en-US" dirty="0" smtClean="0"/>
              <a:t>C</a:t>
            </a:r>
            <a:endParaRPr lang="en-US" dirty="0"/>
          </a:p>
          <a:p>
            <a:r>
              <a:rPr lang="en-US" dirty="0"/>
              <a:t>Have the team review list of other resources in case they may be helpful (Section G tools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762000"/>
          </a:xfrm>
        </p:spPr>
        <p:txBody>
          <a:bodyPr/>
          <a:lstStyle/>
          <a:p>
            <a:r>
              <a:rPr lang="en-US" dirty="0"/>
              <a:t>Improvement Methods Overview</a:t>
            </a:r>
          </a:p>
        </p:txBody>
      </p:sp>
    </p:spTree>
    <p:extLst>
      <p:ext uri="{BB962C8B-B14F-4D97-AF65-F5344CB8AC3E}">
        <p14:creationId xmlns:p14="http://schemas.microsoft.com/office/powerpoint/2010/main" val="1497013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Diagnose the problem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Plan and implement best practices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Measure results and analyze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Evaluate effectiveness of actions taken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Evaluate, standardize, and communicate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762000"/>
          </a:xfrm>
        </p:spPr>
        <p:txBody>
          <a:bodyPr/>
          <a:lstStyle/>
          <a:p>
            <a:r>
              <a:rPr lang="en-US" dirty="0" smtClean="0"/>
              <a:t>Performance Improvement Model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0044" y="6019800"/>
            <a:ext cx="8425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99"/>
                </a:solidFill>
                <a:latin typeface="Arial" charset="0"/>
              </a:rPr>
              <a:t>Source: Langley GJ, Nolan KM, Nolan TW, et al. The improvement guide: a practice approach to enhancing organizational performance. San Francisco: </a:t>
            </a:r>
            <a:r>
              <a:rPr lang="en-US" sz="1400" dirty="0" err="1">
                <a:solidFill>
                  <a:srgbClr val="000099"/>
                </a:solidFill>
                <a:latin typeface="Arial" charset="0"/>
              </a:rPr>
              <a:t>Jossey</a:t>
            </a:r>
            <a:r>
              <a:rPr lang="en-US" sz="1400" dirty="0">
                <a:solidFill>
                  <a:srgbClr val="000099"/>
                </a:solidFill>
                <a:latin typeface="Arial" charset="0"/>
              </a:rPr>
              <a:t>-Bass; 1996.</a:t>
            </a:r>
          </a:p>
        </p:txBody>
      </p:sp>
    </p:spTree>
    <p:extLst>
      <p:ext uri="{BB962C8B-B14F-4D97-AF65-F5344CB8AC3E}">
        <p14:creationId xmlns:p14="http://schemas.microsoft.com/office/powerpoint/2010/main" val="4267667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881219" y="734695"/>
            <a:ext cx="7758625" cy="5328285"/>
            <a:chOff x="1260" y="6237"/>
            <a:chExt cx="10002" cy="8391"/>
          </a:xfrm>
        </p:grpSpPr>
        <p:sp>
          <p:nvSpPr>
            <p:cNvPr id="5" name="Text Box 24"/>
            <p:cNvSpPr txBox="1">
              <a:spLocks noChangeArrowheads="1"/>
            </p:cNvSpPr>
            <p:nvPr/>
          </p:nvSpPr>
          <p:spPr bwMode="auto">
            <a:xfrm>
              <a:off x="8661" y="7429"/>
              <a:ext cx="2601" cy="178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2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Plan and Implement Best </a:t>
              </a:r>
              <a:r>
                <a:rPr lang="en-US" sz="2000" b="1" dirty="0" smtClean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Practices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" name="Text Box 25"/>
            <p:cNvSpPr txBox="1">
              <a:spLocks noChangeArrowheads="1"/>
            </p:cNvSpPr>
            <p:nvPr/>
          </p:nvSpPr>
          <p:spPr bwMode="auto">
            <a:xfrm>
              <a:off x="8105" y="10931"/>
              <a:ext cx="2923" cy="177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3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Measure Results and Analyze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1200"/>
                </a:spcBef>
                <a:spcAft>
                  <a:spcPts val="300"/>
                </a:spcAft>
              </a:pPr>
              <a:r>
                <a:rPr lang="en-US" sz="1400" dirty="0">
                  <a:latin typeface="Times New Roman"/>
                  <a:ea typeface="Times New Roman"/>
                </a:rPr>
                <a:t> </a:t>
              </a: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effectLst/>
                  <a:latin typeface="Times New Roman"/>
                  <a:ea typeface="Times New Roman"/>
                </a:rPr>
                <a:t> 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7" name="Text Box 28"/>
            <p:cNvSpPr txBox="1">
              <a:spLocks noChangeArrowheads="1"/>
            </p:cNvSpPr>
            <p:nvPr/>
          </p:nvSpPr>
          <p:spPr bwMode="auto">
            <a:xfrm>
              <a:off x="1437" y="10612"/>
              <a:ext cx="2797" cy="27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</a:t>
              </a:r>
              <a:r>
                <a:rPr lang="en-US" sz="2000" b="1" dirty="0" smtClean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4</a:t>
              </a:r>
              <a:r>
                <a:rPr lang="en-US" sz="2000" dirty="0" smtClean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 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Evaluate Effectiveness of Actions </a:t>
              </a:r>
              <a:r>
                <a:rPr lang="en-US" sz="2000" b="1" dirty="0" smtClean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Taken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" name="Text Box 29"/>
            <p:cNvSpPr txBox="1">
              <a:spLocks noChangeArrowheads="1"/>
            </p:cNvSpPr>
            <p:nvPr/>
          </p:nvSpPr>
          <p:spPr bwMode="auto">
            <a:xfrm>
              <a:off x="1260" y="7138"/>
              <a:ext cx="2974" cy="2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5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20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Evaluate, Standardize, and </a:t>
              </a:r>
              <a:r>
                <a:rPr lang="en-US" sz="2000" b="1" dirty="0" smtClean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Communicate</a:t>
              </a:r>
              <a:endParaRPr lang="en-US" sz="11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9" name="AutoShape 32"/>
            <p:cNvSpPr>
              <a:spLocks noChangeArrowheads="1"/>
            </p:cNvSpPr>
            <p:nvPr/>
          </p:nvSpPr>
          <p:spPr bwMode="auto">
            <a:xfrm>
              <a:off x="4675" y="12554"/>
              <a:ext cx="3395" cy="2074"/>
            </a:xfrm>
            <a:prstGeom prst="flowChartDecision">
              <a:avLst/>
            </a:prstGeom>
            <a:solidFill>
              <a:schemeClr val="lt1">
                <a:lumMod val="100000"/>
                <a:lumOff val="0"/>
              </a:schemeClr>
            </a:solidFill>
            <a:ln w="31750">
              <a:solidFill>
                <a:schemeClr val="accent1">
                  <a:lumMod val="100000"/>
                  <a:lumOff val="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</a:pPr>
              <a:r>
                <a:rPr lang="en-US" sz="1200" b="1" dirty="0" smtClean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Yes</a:t>
              </a:r>
              <a:r>
                <a:rPr lang="en-US" sz="1200" b="1" dirty="0">
                  <a:solidFill>
                    <a:srgbClr val="003366"/>
                  </a:solidFill>
                  <a:latin typeface="Arial"/>
                  <a:ea typeface="Times New Roman"/>
                </a:rPr>
                <a:t>?</a:t>
              </a:r>
              <a:br>
                <a:rPr lang="en-US" sz="1200" b="1" dirty="0">
                  <a:solidFill>
                    <a:srgbClr val="003366"/>
                  </a:solidFill>
                  <a:latin typeface="Arial"/>
                  <a:ea typeface="Times New Roman"/>
                </a:rPr>
              </a:br>
              <a:r>
                <a:rPr lang="en-US" sz="1400" b="1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Improvement</a:t>
              </a:r>
              <a:endParaRPr lang="en-US" sz="1400" b="1" dirty="0">
                <a:solidFill>
                  <a:srgbClr val="003366"/>
                </a:solidFill>
                <a:latin typeface="Arial"/>
                <a:ea typeface="Times New Roman"/>
              </a:endParaRPr>
            </a:p>
            <a:p>
              <a:pPr marL="0" marR="0" algn="ctr">
                <a:spcBef>
                  <a:spcPts val="0"/>
                </a:spcBef>
              </a:pPr>
              <a:r>
                <a:rPr lang="en-US" sz="1200" b="1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No</a:t>
              </a:r>
              <a:r>
                <a:rPr lang="en-US" sz="1200" b="1" dirty="0">
                  <a:solidFill>
                    <a:srgbClr val="003366"/>
                  </a:solidFill>
                  <a:latin typeface="Arial"/>
                  <a:ea typeface="Times New Roman"/>
                </a:rPr>
                <a:t>?</a:t>
              </a: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0" name="Text Box 45"/>
            <p:cNvSpPr txBox="1">
              <a:spLocks noChangeArrowheads="1"/>
            </p:cNvSpPr>
            <p:nvPr/>
          </p:nvSpPr>
          <p:spPr bwMode="auto">
            <a:xfrm>
              <a:off x="4234" y="6237"/>
              <a:ext cx="3760" cy="11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1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0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Diagnose the </a:t>
              </a:r>
              <a:r>
                <a:rPr lang="en-US" sz="2000" b="1" dirty="0" smtClean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Problem</a:t>
              </a:r>
              <a:endParaRPr lang="en-US" sz="1400" dirty="0">
                <a:effectLst/>
                <a:latin typeface="Times New Roman"/>
                <a:ea typeface="Times New Roman"/>
              </a:endParaRPr>
            </a:p>
          </p:txBody>
        </p: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3510" y="7582"/>
              <a:ext cx="5135" cy="4799"/>
              <a:chOff x="3510" y="7582"/>
              <a:chExt cx="5135" cy="4799"/>
            </a:xfrm>
          </p:grpSpPr>
          <p:grpSp>
            <p:nvGrpSpPr>
              <p:cNvPr id="12" name="Group 11"/>
              <p:cNvGrpSpPr>
                <a:grpSpLocks/>
              </p:cNvGrpSpPr>
              <p:nvPr/>
            </p:nvGrpSpPr>
            <p:grpSpPr bwMode="auto">
              <a:xfrm>
                <a:off x="3510" y="7582"/>
                <a:ext cx="5135" cy="4799"/>
                <a:chOff x="3510" y="7822"/>
                <a:chExt cx="5135" cy="4799"/>
              </a:xfrm>
            </p:grpSpPr>
            <p:sp>
              <p:nvSpPr>
                <p:cNvPr id="14" name="AutoShape 27"/>
                <p:cNvSpPr>
                  <a:spLocks noChangeArrowheads="1"/>
                </p:cNvSpPr>
                <p:nvPr/>
              </p:nvSpPr>
              <p:spPr bwMode="auto">
                <a:xfrm rot="5400000">
                  <a:off x="6845" y="9741"/>
                  <a:ext cx="2520" cy="1080"/>
                </a:xfrm>
                <a:prstGeom prst="curvedDownArrow">
                  <a:avLst>
                    <a:gd name="adj1" fmla="val 46667"/>
                    <a:gd name="adj2" fmla="val 93333"/>
                    <a:gd name="adj3" fmla="val 33333"/>
                  </a:avLst>
                </a:prstGeom>
                <a:solidFill>
                  <a:srgbClr val="003399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AutoShape 36"/>
                <p:cNvSpPr>
                  <a:spLocks noChangeArrowheads="1"/>
                </p:cNvSpPr>
                <p:nvPr/>
              </p:nvSpPr>
              <p:spPr bwMode="auto">
                <a:xfrm rot="16200000">
                  <a:off x="2790" y="9622"/>
                  <a:ext cx="2520" cy="1080"/>
                </a:xfrm>
                <a:prstGeom prst="curvedDownArrow">
                  <a:avLst>
                    <a:gd name="adj1" fmla="val 46667"/>
                    <a:gd name="adj2" fmla="val 93333"/>
                    <a:gd name="adj3" fmla="val 33333"/>
                  </a:avLst>
                </a:prstGeom>
                <a:solidFill>
                  <a:srgbClr val="003399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AutoShape 37"/>
                <p:cNvSpPr>
                  <a:spLocks noChangeArrowheads="1"/>
                </p:cNvSpPr>
                <p:nvPr/>
              </p:nvSpPr>
              <p:spPr bwMode="auto">
                <a:xfrm rot="10800000">
                  <a:off x="4494" y="11541"/>
                  <a:ext cx="3240" cy="1080"/>
                </a:xfrm>
                <a:prstGeom prst="curvedDownArrow">
                  <a:avLst>
                    <a:gd name="adj1" fmla="val 60000"/>
                    <a:gd name="adj2" fmla="val 120000"/>
                    <a:gd name="adj3" fmla="val 33333"/>
                  </a:avLst>
                </a:prstGeom>
                <a:solidFill>
                  <a:srgbClr val="003399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AutoShape 38"/>
                <p:cNvSpPr>
                  <a:spLocks noChangeArrowheads="1"/>
                </p:cNvSpPr>
                <p:nvPr/>
              </p:nvSpPr>
              <p:spPr bwMode="auto">
                <a:xfrm>
                  <a:off x="4506" y="7822"/>
                  <a:ext cx="3240" cy="1080"/>
                </a:xfrm>
                <a:prstGeom prst="curvedDownArrow">
                  <a:avLst>
                    <a:gd name="adj1" fmla="val 60000"/>
                    <a:gd name="adj2" fmla="val 120000"/>
                    <a:gd name="adj3" fmla="val 33333"/>
                  </a:avLst>
                </a:prstGeom>
                <a:solidFill>
                  <a:srgbClr val="003399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3" name="Text Box 47"/>
              <p:cNvSpPr txBox="1">
                <a:spLocks noChangeArrowheads="1"/>
              </p:cNvSpPr>
              <p:nvPr/>
            </p:nvSpPr>
            <p:spPr bwMode="auto">
              <a:xfrm>
                <a:off x="4675" y="9316"/>
                <a:ext cx="2880" cy="1296"/>
              </a:xfrm>
              <a:prstGeom prst="rect">
                <a:avLst/>
              </a:prstGeom>
              <a:gradFill rotWithShape="0">
                <a:gsLst>
                  <a:gs pos="0">
                    <a:schemeClr val="lt1">
                      <a:lumMod val="100000"/>
                      <a:lumOff val="0"/>
                    </a:schemeClr>
                  </a:gs>
                  <a:gs pos="100000">
                    <a:schemeClr val="accent5">
                      <a:lumMod val="40000"/>
                      <a:lumOff val="60000"/>
                    </a:schemeClr>
                  </a:gs>
                </a:gsLst>
                <a:lin ang="5400000" scaled="1"/>
              </a:gradFill>
              <a:ln w="12700">
                <a:solidFill>
                  <a:schemeClr val="accent5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chemeClr val="accent5">
                    <a:lumMod val="50000"/>
                    <a:lumOff val="0"/>
                    <a:alpha val="50000"/>
                  </a:schemeClr>
                </a:outerShdw>
              </a:effec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b="1" dirty="0">
                    <a:effectLst/>
                    <a:latin typeface="Arial"/>
                    <a:ea typeface="Times New Roman"/>
                  </a:rPr>
                  <a:t>Performance Improvement </a:t>
                </a:r>
                <a:endParaRPr lang="en-US" sz="1600" b="1" dirty="0" smtClean="0">
                  <a:effectLst/>
                  <a:latin typeface="Arial"/>
                  <a:ea typeface="Times New Roman"/>
                </a:endParaRPr>
              </a:p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b="1" dirty="0" smtClean="0">
                    <a:effectLst/>
                    <a:latin typeface="Arial"/>
                    <a:ea typeface="Times New Roman"/>
                  </a:rPr>
                  <a:t>Model</a:t>
                </a:r>
                <a:endParaRPr lang="en-US" sz="1000" dirty="0">
                  <a:effectLst/>
                  <a:latin typeface="Times New Roman"/>
                  <a:ea typeface="Times New Roman"/>
                </a:endParaRPr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490044" y="6019800"/>
            <a:ext cx="8425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99"/>
                </a:solidFill>
                <a:latin typeface="Arial" charset="0"/>
              </a:rPr>
              <a:t>Source: Langley GJ, Nolan KM, Nolan TW, et al. The improvement guide: a practice approach to enhancing organizational performance. San Francisco: </a:t>
            </a:r>
            <a:r>
              <a:rPr lang="en-US" sz="1400" dirty="0" err="1">
                <a:solidFill>
                  <a:srgbClr val="000099"/>
                </a:solidFill>
                <a:latin typeface="Arial" charset="0"/>
              </a:rPr>
              <a:t>Jossey</a:t>
            </a:r>
            <a:r>
              <a:rPr lang="en-US" sz="1400" dirty="0">
                <a:solidFill>
                  <a:srgbClr val="000099"/>
                </a:solidFill>
                <a:latin typeface="Arial" charset="0"/>
              </a:rPr>
              <a:t>-Bass; 1996.</a:t>
            </a:r>
          </a:p>
        </p:txBody>
      </p:sp>
    </p:spTree>
    <p:extLst>
      <p:ext uri="{BB962C8B-B14F-4D97-AF65-F5344CB8AC3E}">
        <p14:creationId xmlns:p14="http://schemas.microsoft.com/office/powerpoint/2010/main" val="2184325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78560" y="381000"/>
            <a:ext cx="8460640" cy="5681980"/>
            <a:chOff x="612" y="5680"/>
            <a:chExt cx="10907" cy="8948"/>
          </a:xfrm>
        </p:grpSpPr>
        <p:sp>
          <p:nvSpPr>
            <p:cNvPr id="5" name="Text Box 24"/>
            <p:cNvSpPr txBox="1">
              <a:spLocks noChangeArrowheads="1"/>
            </p:cNvSpPr>
            <p:nvPr/>
          </p:nvSpPr>
          <p:spPr bwMode="auto">
            <a:xfrm>
              <a:off x="8404" y="7806"/>
              <a:ext cx="3115" cy="178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2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Plan and Implement Best Practices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342900" marR="0" lvl="0" indent="-342900">
                <a:spcBef>
                  <a:spcPts val="0"/>
                </a:spcBef>
                <a:spcAft>
                  <a:spcPts val="0"/>
                </a:spcAft>
                <a:buFont typeface="Symbol"/>
                <a:buChar char=""/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Develop Implementation Plan (Tool D.6)</a:t>
              </a:r>
            </a:p>
          </p:txBody>
        </p:sp>
        <p:sp>
          <p:nvSpPr>
            <p:cNvPr id="6" name="Text Box 25"/>
            <p:cNvSpPr txBox="1">
              <a:spLocks noChangeArrowheads="1"/>
            </p:cNvSpPr>
            <p:nvPr/>
          </p:nvSpPr>
          <p:spPr bwMode="auto">
            <a:xfrm>
              <a:off x="8105" y="10783"/>
              <a:ext cx="3414" cy="31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3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Measure Results and Analyze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228600" marR="0" indent="-2286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Implementation Measurement (Tool </a:t>
              </a: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D.7)</a:t>
              </a:r>
            </a:p>
            <a:p>
              <a:pPr marL="685800" lvl="1" indent="-22860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Collect </a:t>
              </a: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data on key process measures related to each best </a:t>
              </a: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practice</a:t>
              </a:r>
            </a:p>
            <a:p>
              <a:pPr marL="685800" lvl="1" indent="-22860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Review </a:t>
              </a: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data to determine effectiveness</a:t>
              </a:r>
            </a:p>
            <a:p>
              <a:pPr marL="0" marR="0">
                <a:spcBef>
                  <a:spcPts val="1200"/>
                </a:spcBef>
                <a:spcAft>
                  <a:spcPts val="300"/>
                </a:spcAft>
              </a:pPr>
              <a:r>
                <a:rPr lang="en-US" sz="1000" dirty="0">
                  <a:latin typeface="Times New Roman"/>
                  <a:ea typeface="Times New Roman"/>
                </a:rPr>
                <a:t> </a:t>
              </a: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>
                  <a:effectLst/>
                  <a:latin typeface="Times New Roman"/>
                  <a:ea typeface="Times New Roman"/>
                </a:rPr>
                <a:t> 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7" name="Text Box 28"/>
            <p:cNvSpPr txBox="1">
              <a:spLocks noChangeArrowheads="1"/>
            </p:cNvSpPr>
            <p:nvPr/>
          </p:nvSpPr>
          <p:spPr bwMode="auto">
            <a:xfrm>
              <a:off x="612" y="11136"/>
              <a:ext cx="4063" cy="314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</a:t>
              </a:r>
              <a:r>
                <a:rPr lang="en-US" sz="1200" b="1" dirty="0" smtClean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4</a:t>
              </a:r>
              <a:r>
                <a:rPr lang="en-US" sz="1200" dirty="0" smtClean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 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Evaluate Effectiveness of Actions Taken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171450" marR="0" lvl="0" indent="-17145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Results satisfactory: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Continue </a:t>
              </a: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implementation, data measurement, and </a:t>
              </a: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analysis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Integrate </a:t>
              </a: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and standardize best practices throughout facility</a:t>
              </a:r>
            </a:p>
            <a:p>
              <a:pPr marL="171450" marR="0" lvl="0" indent="-17145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Results not satisfactory:</a:t>
              </a:r>
            </a:p>
            <a:p>
              <a:pPr marL="628650" marR="0" lvl="1" indent="-17145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Identify issues blocking success</a:t>
              </a:r>
            </a:p>
            <a:p>
              <a:pPr marL="628650" marR="0" lvl="1" indent="-17145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Report results to facility leadership</a:t>
              </a:r>
            </a:p>
          </p:txBody>
        </p:sp>
        <p:sp>
          <p:nvSpPr>
            <p:cNvPr id="8" name="Text Box 29"/>
            <p:cNvSpPr txBox="1">
              <a:spLocks noChangeArrowheads="1"/>
            </p:cNvSpPr>
            <p:nvPr/>
          </p:nvSpPr>
          <p:spPr bwMode="auto">
            <a:xfrm>
              <a:off x="650" y="7103"/>
              <a:ext cx="3330" cy="2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5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Evaluate, Standardize, and Communicate</a:t>
              </a:r>
              <a:endParaRPr lang="en-US" sz="800" dirty="0">
                <a:effectLst/>
                <a:latin typeface="Times New Roman"/>
                <a:ea typeface="Times New Roman"/>
              </a:endParaRPr>
            </a:p>
            <a:p>
              <a:pPr marL="171450" marR="0" lvl="0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Project Evaluation (Tool </a:t>
              </a: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D.8)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Focus </a:t>
              </a: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on lessons learned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Future planning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Standardization of best practices</a:t>
              </a:r>
            </a:p>
          </p:txBody>
        </p:sp>
        <p:sp>
          <p:nvSpPr>
            <p:cNvPr id="9" name="AutoShape 32"/>
            <p:cNvSpPr>
              <a:spLocks noChangeArrowheads="1"/>
            </p:cNvSpPr>
            <p:nvPr/>
          </p:nvSpPr>
          <p:spPr bwMode="auto">
            <a:xfrm>
              <a:off x="4675" y="12554"/>
              <a:ext cx="3395" cy="2074"/>
            </a:xfrm>
            <a:prstGeom prst="flowChartDecision">
              <a:avLst/>
            </a:prstGeom>
            <a:solidFill>
              <a:schemeClr val="lt1">
                <a:lumMod val="100000"/>
                <a:lumOff val="0"/>
              </a:schemeClr>
            </a:solidFill>
            <a:ln w="31750">
              <a:solidFill>
                <a:schemeClr val="accent1">
                  <a:lumMod val="100000"/>
                  <a:lumOff val="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>
                <a:spcBef>
                  <a:spcPts val="0"/>
                </a:spcBef>
              </a:pPr>
              <a:r>
                <a:rPr lang="en-US" sz="1200" b="1" dirty="0" smtClean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Yes</a:t>
              </a:r>
              <a:r>
                <a:rPr lang="en-US" sz="1200" b="1" dirty="0">
                  <a:solidFill>
                    <a:srgbClr val="003366"/>
                  </a:solidFill>
                  <a:latin typeface="Arial"/>
                  <a:ea typeface="Times New Roman"/>
                </a:rPr>
                <a:t>?</a:t>
              </a:r>
              <a:br>
                <a:rPr lang="en-US" sz="1200" b="1" dirty="0">
                  <a:solidFill>
                    <a:srgbClr val="003366"/>
                  </a:solidFill>
                  <a:latin typeface="Arial"/>
                  <a:ea typeface="Times New Roman"/>
                </a:rPr>
              </a:br>
              <a:r>
                <a:rPr lang="en-US" sz="1400" b="1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Improvement</a:t>
              </a:r>
              <a:endParaRPr lang="en-US" sz="1400" b="1" dirty="0">
                <a:solidFill>
                  <a:srgbClr val="003366"/>
                </a:solidFill>
                <a:latin typeface="Arial"/>
                <a:ea typeface="Times New Roman"/>
              </a:endParaRPr>
            </a:p>
            <a:p>
              <a:pPr marL="0" marR="0" algn="ctr">
                <a:spcBef>
                  <a:spcPts val="0"/>
                </a:spcBef>
              </a:pPr>
              <a:r>
                <a:rPr lang="en-US" sz="1200" b="1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No</a:t>
              </a:r>
              <a:r>
                <a:rPr lang="en-US" sz="1200" b="1" dirty="0">
                  <a:solidFill>
                    <a:srgbClr val="003366"/>
                  </a:solidFill>
                  <a:latin typeface="Arial"/>
                  <a:ea typeface="Times New Roman"/>
                </a:rPr>
                <a:t>?</a:t>
              </a: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effectLst/>
                  <a:latin typeface="Times New Roman"/>
                  <a:ea typeface="Times New Roman"/>
                </a:rPr>
                <a:t> </a:t>
              </a:r>
            </a:p>
          </p:txBody>
        </p:sp>
        <p:sp>
          <p:nvSpPr>
            <p:cNvPr id="10" name="Text Box 45"/>
            <p:cNvSpPr txBox="1">
              <a:spLocks noChangeArrowheads="1"/>
            </p:cNvSpPr>
            <p:nvPr/>
          </p:nvSpPr>
          <p:spPr bwMode="auto">
            <a:xfrm>
              <a:off x="3805" y="5680"/>
              <a:ext cx="5848" cy="18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2060"/>
                  </a:solidFill>
                  <a:effectLst/>
                  <a:latin typeface="Arial"/>
                  <a:ea typeface="Times New Roman"/>
                </a:rPr>
                <a:t>Step 1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3366"/>
                  </a:solidFill>
                  <a:effectLst/>
                  <a:latin typeface="Arial"/>
                  <a:ea typeface="Times New Roman"/>
                </a:rPr>
                <a:t>Diagnose the Problem</a:t>
              </a:r>
              <a:endParaRPr lang="en-US" sz="1000" dirty="0">
                <a:effectLst/>
                <a:latin typeface="Times New Roman"/>
                <a:ea typeface="Times New Roman"/>
              </a:endParaRPr>
            </a:p>
            <a:p>
              <a:pPr marL="228600" marR="0" indent="-2286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1371600" algn="l"/>
                </a:tabLst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Describe Improvement Initiative – Project Charter (Tool D.2</a:t>
              </a:r>
              <a:r>
                <a:rPr lang="en-US" sz="1200" dirty="0" smtClean="0">
                  <a:solidFill>
                    <a:srgbClr val="003366"/>
                  </a:solidFill>
                  <a:latin typeface="Arial"/>
                  <a:ea typeface="Times New Roman"/>
                </a:rPr>
                <a:t>)</a:t>
              </a:r>
              <a:endParaRPr lang="en-US" sz="1200" dirty="0">
                <a:solidFill>
                  <a:srgbClr val="003366"/>
                </a:solidFill>
                <a:latin typeface="Arial"/>
                <a:ea typeface="Times New Roman"/>
              </a:endParaRPr>
            </a:p>
            <a:p>
              <a:pPr marL="228600" marR="0" indent="-2286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1371600" algn="l"/>
                </a:tabLst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Review and Select Best Practices (Tools D.3, D.4)</a:t>
              </a:r>
            </a:p>
            <a:p>
              <a:pPr marL="228600" marR="0" indent="-2286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1371600" algn="l"/>
                </a:tabLst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Conduct a Gap Analysis (Tool D.5)</a:t>
              </a:r>
            </a:p>
            <a:p>
              <a:pPr marL="228600" marR="0" indent="-228600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1371600" algn="l"/>
                </a:tabLst>
              </a:pPr>
              <a:r>
                <a:rPr lang="en-US" sz="1200" dirty="0">
                  <a:solidFill>
                    <a:srgbClr val="003366"/>
                  </a:solidFill>
                  <a:latin typeface="Arial"/>
                  <a:ea typeface="Times New Roman"/>
                </a:rPr>
                <a:t>Select Best Practices on Gap Analysis</a:t>
              </a:r>
            </a:p>
          </p:txBody>
        </p: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3510" y="7582"/>
              <a:ext cx="5135" cy="4799"/>
              <a:chOff x="3510" y="7582"/>
              <a:chExt cx="5135" cy="4799"/>
            </a:xfrm>
          </p:grpSpPr>
          <p:grpSp>
            <p:nvGrpSpPr>
              <p:cNvPr id="12" name="Group 11"/>
              <p:cNvGrpSpPr>
                <a:grpSpLocks/>
              </p:cNvGrpSpPr>
              <p:nvPr/>
            </p:nvGrpSpPr>
            <p:grpSpPr bwMode="auto">
              <a:xfrm>
                <a:off x="3510" y="7582"/>
                <a:ext cx="5135" cy="4799"/>
                <a:chOff x="3510" y="7822"/>
                <a:chExt cx="5135" cy="4799"/>
              </a:xfrm>
            </p:grpSpPr>
            <p:sp>
              <p:nvSpPr>
                <p:cNvPr id="14" name="AutoShape 27"/>
                <p:cNvSpPr>
                  <a:spLocks noChangeArrowheads="1"/>
                </p:cNvSpPr>
                <p:nvPr/>
              </p:nvSpPr>
              <p:spPr bwMode="auto">
                <a:xfrm rot="5400000">
                  <a:off x="6845" y="9741"/>
                  <a:ext cx="2520" cy="1080"/>
                </a:xfrm>
                <a:prstGeom prst="curvedDownArrow">
                  <a:avLst>
                    <a:gd name="adj1" fmla="val 46667"/>
                    <a:gd name="adj2" fmla="val 93333"/>
                    <a:gd name="adj3" fmla="val 33333"/>
                  </a:avLst>
                </a:prstGeom>
                <a:solidFill>
                  <a:srgbClr val="003399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AutoShape 36"/>
                <p:cNvSpPr>
                  <a:spLocks noChangeArrowheads="1"/>
                </p:cNvSpPr>
                <p:nvPr/>
              </p:nvSpPr>
              <p:spPr bwMode="auto">
                <a:xfrm rot="16200000">
                  <a:off x="2790" y="9622"/>
                  <a:ext cx="2520" cy="1080"/>
                </a:xfrm>
                <a:prstGeom prst="curvedDownArrow">
                  <a:avLst>
                    <a:gd name="adj1" fmla="val 46667"/>
                    <a:gd name="adj2" fmla="val 93333"/>
                    <a:gd name="adj3" fmla="val 33333"/>
                  </a:avLst>
                </a:prstGeom>
                <a:solidFill>
                  <a:srgbClr val="003399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AutoShape 37"/>
                <p:cNvSpPr>
                  <a:spLocks noChangeArrowheads="1"/>
                </p:cNvSpPr>
                <p:nvPr/>
              </p:nvSpPr>
              <p:spPr bwMode="auto">
                <a:xfrm rot="10800000">
                  <a:off x="4494" y="11541"/>
                  <a:ext cx="3240" cy="1080"/>
                </a:xfrm>
                <a:prstGeom prst="curvedDownArrow">
                  <a:avLst>
                    <a:gd name="adj1" fmla="val 60000"/>
                    <a:gd name="adj2" fmla="val 120000"/>
                    <a:gd name="adj3" fmla="val 33333"/>
                  </a:avLst>
                </a:prstGeom>
                <a:solidFill>
                  <a:srgbClr val="003399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AutoShape 38"/>
                <p:cNvSpPr>
                  <a:spLocks noChangeArrowheads="1"/>
                </p:cNvSpPr>
                <p:nvPr/>
              </p:nvSpPr>
              <p:spPr bwMode="auto">
                <a:xfrm>
                  <a:off x="4506" y="7822"/>
                  <a:ext cx="3240" cy="1080"/>
                </a:xfrm>
                <a:prstGeom prst="curvedDownArrow">
                  <a:avLst>
                    <a:gd name="adj1" fmla="val 60000"/>
                    <a:gd name="adj2" fmla="val 120000"/>
                    <a:gd name="adj3" fmla="val 33333"/>
                  </a:avLst>
                </a:prstGeom>
                <a:solidFill>
                  <a:srgbClr val="003399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3" name="Text Box 47"/>
              <p:cNvSpPr txBox="1">
                <a:spLocks noChangeArrowheads="1"/>
              </p:cNvSpPr>
              <p:nvPr/>
            </p:nvSpPr>
            <p:spPr bwMode="auto">
              <a:xfrm>
                <a:off x="4675" y="9316"/>
                <a:ext cx="2880" cy="1296"/>
              </a:xfrm>
              <a:prstGeom prst="rect">
                <a:avLst/>
              </a:prstGeom>
              <a:gradFill rotWithShape="0">
                <a:gsLst>
                  <a:gs pos="0">
                    <a:schemeClr val="lt1">
                      <a:lumMod val="100000"/>
                      <a:lumOff val="0"/>
                    </a:schemeClr>
                  </a:gs>
                  <a:gs pos="100000">
                    <a:schemeClr val="accent5">
                      <a:lumMod val="40000"/>
                      <a:lumOff val="60000"/>
                    </a:schemeClr>
                  </a:gs>
                </a:gsLst>
                <a:lin ang="5400000" scaled="1"/>
              </a:gradFill>
              <a:ln w="12700">
                <a:solidFill>
                  <a:schemeClr val="accent5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chemeClr val="accent5">
                    <a:lumMod val="50000"/>
                    <a:lumOff val="0"/>
                    <a:alpha val="50000"/>
                  </a:schemeClr>
                </a:outerShdw>
              </a:effec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b="1" dirty="0">
                    <a:effectLst/>
                    <a:latin typeface="Arial"/>
                    <a:ea typeface="Times New Roman"/>
                  </a:rPr>
                  <a:t>Performance Improvement </a:t>
                </a:r>
                <a:endParaRPr lang="en-US" sz="1600" b="1" dirty="0" smtClean="0">
                  <a:effectLst/>
                  <a:latin typeface="Arial"/>
                  <a:ea typeface="Times New Roman"/>
                </a:endParaRPr>
              </a:p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b="1" dirty="0" smtClean="0">
                    <a:effectLst/>
                    <a:latin typeface="Arial"/>
                    <a:ea typeface="Times New Roman"/>
                  </a:rPr>
                  <a:t>Model</a:t>
                </a:r>
                <a:endParaRPr lang="en-US" sz="1000" dirty="0">
                  <a:effectLst/>
                  <a:latin typeface="Times New Roman"/>
                  <a:ea typeface="Times New Roman"/>
                </a:endParaRPr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490044" y="6019800"/>
            <a:ext cx="8425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99"/>
                </a:solidFill>
                <a:latin typeface="Arial" charset="0"/>
              </a:rPr>
              <a:t>Source: Langley GJ, Nolan KM, Nolan TW, et al. The improvement guide: a practice approach to enhancing organizational performance. San Francisco: </a:t>
            </a:r>
            <a:r>
              <a:rPr lang="en-US" sz="1400" dirty="0" err="1">
                <a:solidFill>
                  <a:srgbClr val="000099"/>
                </a:solidFill>
                <a:latin typeface="Arial" charset="0"/>
              </a:rPr>
              <a:t>Jossey</a:t>
            </a:r>
            <a:r>
              <a:rPr lang="en-US" sz="1400" dirty="0">
                <a:solidFill>
                  <a:srgbClr val="000099"/>
                </a:solidFill>
                <a:latin typeface="Arial" charset="0"/>
              </a:rPr>
              <a:t>-Bass; 1996.</a:t>
            </a:r>
          </a:p>
        </p:txBody>
      </p:sp>
    </p:spTree>
    <p:extLst>
      <p:ext uri="{BB962C8B-B14F-4D97-AF65-F5344CB8AC3E}">
        <p14:creationId xmlns:p14="http://schemas.microsoft.com/office/powerpoint/2010/main" val="3858778380"/>
      </p:ext>
    </p:extLst>
  </p:cSld>
  <p:clrMapOvr>
    <a:masterClrMapping/>
  </p:clrMapOvr>
</p:sld>
</file>

<file path=ppt/theme/theme1.xml><?xml version="1.0" encoding="utf-8"?>
<a:theme xmlns:a="http://schemas.openxmlformats.org/drawingml/2006/main" name="5_UHC PowerPoint">
  <a:themeElements>
    <a:clrScheme name="UHC PowerPoint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66FF"/>
      </a:hlink>
      <a:folHlink>
        <a:srgbClr val="B2B2B2"/>
      </a:folHlink>
    </a:clrScheme>
    <a:fontScheme name="4_UHC PowerPoint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HC PowerPoin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HC PowerPoi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36faa46a-c32a-4e76-8967-241cd91695fa">ECA5PWAFM45H-1464-377</_dlc_DocId>
    <_dlc_DocIdUrl xmlns="36faa46a-c32a-4e76-8967-241cd91695fa">
      <Url>https://teamspace.rand.org/health/qi-toolkit/_layouts/15/DocIdRedir.aspx?ID=ECA5PWAFM45H-1464-377</Url>
      <Description>ECA5PWAFM45H-1464-377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3A88BFFAAB244A8895E8667B2F75A8" ma:contentTypeVersion="7" ma:contentTypeDescription="Create a new document." ma:contentTypeScope="" ma:versionID="1c94f7e84a8e0da51494bbcd237efe80">
  <xsd:schema xmlns:xsd="http://www.w3.org/2001/XMLSchema" xmlns:xs="http://www.w3.org/2001/XMLSchema" xmlns:p="http://schemas.microsoft.com/office/2006/metadata/properties" xmlns:ns2="36faa46a-c32a-4e76-8967-241cd91695fa" targetNamespace="http://schemas.microsoft.com/office/2006/metadata/properties" ma:root="true" ma:fieldsID="02fba42e6fa5714b86de9896b72afbb6" ns2:_="">
    <xsd:import namespace="36faa46a-c32a-4e76-8967-241cd91695f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faa46a-c32a-4e76-8967-241cd91695f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F09707-CCDE-46B5-8538-C074E6FED863}">
  <ds:schemaRefs>
    <ds:schemaRef ds:uri="http://schemas.microsoft.com/office/2006/metadata/properties"/>
    <ds:schemaRef ds:uri="36faa46a-c32a-4e76-8967-241cd91695fa"/>
    <ds:schemaRef ds:uri="http://purl.org/dc/terms/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CC6AC95-8A32-448E-AF03-F6C6C5B1F2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6faa46a-c32a-4e76-8967-241cd91695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E1C7F14-056D-4A4F-B39E-98704D6D5F2A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8F25D5C0-BC3B-4247-AC42-014548818E4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506</Words>
  <Application>Microsoft Office PowerPoint</Application>
  <PresentationFormat>On-screen Show (4:3)</PresentationFormat>
  <Paragraphs>77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5_UHC PowerPoint</vt:lpstr>
      <vt:lpstr>INSTRUCTIONS FOR USING THIS TOOL DELETE THIS SLIDE BEFORE PRESENTATION</vt:lpstr>
      <vt:lpstr>Improvement Methods Overview</vt:lpstr>
      <vt:lpstr>Performance Improvement Model</vt:lpstr>
      <vt:lpstr>PowerPoint Presentation</vt:lpstr>
      <vt:lpstr>PowerPoint Presentation</vt:lpstr>
    </vt:vector>
  </TitlesOfParts>
  <Company>RAND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Claire O'Hanlon</dc:creator>
  <cp:lastModifiedBy>Doreen Bonnett</cp:lastModifiedBy>
  <cp:revision>14</cp:revision>
  <dcterms:created xsi:type="dcterms:W3CDTF">2016-03-15T21:02:38Z</dcterms:created>
  <dcterms:modified xsi:type="dcterms:W3CDTF">2016-07-01T17:58:10Z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0x010100753A88BFFAAB244A8895E8667B2F75A8</vt:lpwstr>
  </property>
  <property fmtid="{D5CDD505-2E9C-101B-9397-08002B2CF9AE}" pid="3" name="_dlc_DocIdItemGuid">
    <vt:lpwstr>e5b247d7-3c6e-48fe-a42e-5290b7a5b6cc</vt:lpwstr>
  </property>
</Properties>
</file>