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361" r:id="rId3"/>
    <p:sldId id="274" r:id="rId4"/>
    <p:sldId id="301" r:id="rId5"/>
    <p:sldId id="359" r:id="rId6"/>
    <p:sldId id="360" r:id="rId7"/>
    <p:sldId id="334" r:id="rId8"/>
    <p:sldId id="347" r:id="rId9"/>
    <p:sldId id="335" r:id="rId10"/>
    <p:sldId id="349" r:id="rId11"/>
    <p:sldId id="336" r:id="rId12"/>
    <p:sldId id="340" r:id="rId13"/>
    <p:sldId id="348" r:id="rId14"/>
    <p:sldId id="345" r:id="rId15"/>
    <p:sldId id="346" r:id="rId16"/>
    <p:sldId id="341" r:id="rId17"/>
    <p:sldId id="362" r:id="rId18"/>
    <p:sldId id="342" r:id="rId19"/>
    <p:sldId id="343" r:id="rId20"/>
    <p:sldId id="344" r:id="rId21"/>
    <p:sldId id="351" r:id="rId22"/>
    <p:sldId id="350" r:id="rId23"/>
    <p:sldId id="353" r:id="rId24"/>
    <p:sldId id="352" r:id="rId25"/>
    <p:sldId id="354" r:id="rId26"/>
    <p:sldId id="331" r:id="rId27"/>
    <p:sldId id="332"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33" r:id="rId41"/>
    <p:sldId id="308" r:id="rId42"/>
    <p:sldId id="328" r:id="rId43"/>
    <p:sldId id="329" r:id="rId44"/>
    <p:sldId id="330" r:id="rId45"/>
    <p:sldId id="27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Gabbay MD,PhD" initials="RG" lastIdx="4" clrIdx="0"/>
  <p:cmAuthor id="1" name="pbricker" initials="PB"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3" autoAdjust="0"/>
    <p:restoredTop sz="86412" autoAdjust="0"/>
  </p:normalViewPr>
  <p:slideViewPr>
    <p:cSldViewPr>
      <p:cViewPr>
        <p:scale>
          <a:sx n="70" d="100"/>
          <a:sy n="70" d="100"/>
        </p:scale>
        <p:origin x="-1440" y="18"/>
      </p:cViewPr>
      <p:guideLst>
        <p:guide orient="horz" pos="2160"/>
        <p:guide pos="2880"/>
      </p:guideLst>
    </p:cSldViewPr>
  </p:slideViewPr>
  <p:outlineViewPr>
    <p:cViewPr>
      <p:scale>
        <a:sx n="33" d="100"/>
        <a:sy n="33" d="100"/>
      </p:scale>
      <p:origin x="0" y="76954"/>
    </p:cViewPr>
  </p:outlineViewPr>
  <p:notesTextViewPr>
    <p:cViewPr>
      <p:scale>
        <a:sx n="1" d="1"/>
        <a:sy n="1" d="1"/>
      </p:scale>
      <p:origin x="0" y="0"/>
    </p:cViewPr>
  </p:notesTextViewPr>
  <p:sorterViewPr>
    <p:cViewPr>
      <p:scale>
        <a:sx n="100" d="100"/>
        <a:sy n="100" d="100"/>
      </p:scale>
      <p:origin x="0" y="41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Sheet1!$A$2:$A$8</c:f>
              <c:strCache>
                <c:ptCount val="7"/>
                <c:pt idx="0">
                  <c:v>Fam Med</c:v>
                </c:pt>
                <c:pt idx="1">
                  <c:v>Int Med</c:v>
                </c:pt>
                <c:pt idx="2">
                  <c:v>Peds</c:v>
                </c:pt>
                <c:pt idx="3">
                  <c:v>NP</c:v>
                </c:pt>
                <c:pt idx="4">
                  <c:v>Specialist</c:v>
                </c:pt>
                <c:pt idx="5">
                  <c:v>Other</c:v>
                </c:pt>
                <c:pt idx="6">
                  <c:v>Missing</c:v>
                </c:pt>
              </c:strCache>
            </c:strRef>
          </c:cat>
          <c:val>
            <c:numRef>
              <c:f>Sheet1!$B$2:$B$8</c:f>
              <c:numCache>
                <c:formatCode>General</c:formatCode>
                <c:ptCount val="7"/>
                <c:pt idx="0">
                  <c:v>287</c:v>
                </c:pt>
                <c:pt idx="1">
                  <c:v>107</c:v>
                </c:pt>
                <c:pt idx="2">
                  <c:v>118</c:v>
                </c:pt>
                <c:pt idx="3">
                  <c:v>9</c:v>
                </c:pt>
                <c:pt idx="4">
                  <c:v>14</c:v>
                </c:pt>
                <c:pt idx="5">
                  <c:v>16</c:v>
                </c:pt>
                <c:pt idx="6">
                  <c:v>5</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Sheet1!$A$2:$A$7</c:f>
              <c:strCache>
                <c:ptCount val="6"/>
                <c:pt idx="0">
                  <c:v>Private</c:v>
                </c:pt>
                <c:pt idx="1">
                  <c:v>System</c:v>
                </c:pt>
                <c:pt idx="2">
                  <c:v>Residency</c:v>
                </c:pt>
                <c:pt idx="3">
                  <c:v>FQHC/RHC</c:v>
                </c:pt>
                <c:pt idx="4">
                  <c:v>Other</c:v>
                </c:pt>
                <c:pt idx="5">
                  <c:v>Missing</c:v>
                </c:pt>
              </c:strCache>
            </c:strRef>
          </c:cat>
          <c:val>
            <c:numRef>
              <c:f>Sheet1!$B$2:$B$7</c:f>
              <c:numCache>
                <c:formatCode>General</c:formatCode>
                <c:ptCount val="6"/>
                <c:pt idx="0">
                  <c:v>296</c:v>
                </c:pt>
                <c:pt idx="1">
                  <c:v>175</c:v>
                </c:pt>
                <c:pt idx="2">
                  <c:v>32</c:v>
                </c:pt>
                <c:pt idx="3">
                  <c:v>20</c:v>
                </c:pt>
                <c:pt idx="4">
                  <c:v>19</c:v>
                </c:pt>
                <c:pt idx="5">
                  <c:v>14</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Sheet1!$A$2:$A$6</c:f>
              <c:strCache>
                <c:ptCount val="5"/>
                <c:pt idx="0">
                  <c:v>1/Solo</c:v>
                </c:pt>
                <c:pt idx="1">
                  <c:v>2 to 4</c:v>
                </c:pt>
                <c:pt idx="2">
                  <c:v>4 to 10</c:v>
                </c:pt>
                <c:pt idx="3">
                  <c:v>&gt;10</c:v>
                </c:pt>
                <c:pt idx="4">
                  <c:v>Missing</c:v>
                </c:pt>
              </c:strCache>
            </c:strRef>
          </c:cat>
          <c:val>
            <c:numRef>
              <c:f>Sheet1!$B$2:$B$6</c:f>
              <c:numCache>
                <c:formatCode>General</c:formatCode>
                <c:ptCount val="5"/>
                <c:pt idx="0">
                  <c:v>130</c:v>
                </c:pt>
                <c:pt idx="1">
                  <c:v>167</c:v>
                </c:pt>
                <c:pt idx="2">
                  <c:v>151</c:v>
                </c:pt>
                <c:pt idx="3">
                  <c:v>90</c:v>
                </c:pt>
                <c:pt idx="4">
                  <c:v>18</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Sheet1!$A$2:$A$4</c:f>
              <c:strCache>
                <c:ptCount val="3"/>
                <c:pt idx="0">
                  <c:v>Yes</c:v>
                </c:pt>
                <c:pt idx="1">
                  <c:v>No</c:v>
                </c:pt>
                <c:pt idx="2">
                  <c:v>Missing</c:v>
                </c:pt>
              </c:strCache>
            </c:strRef>
          </c:cat>
          <c:val>
            <c:numRef>
              <c:f>Sheet1!$B$2:$B$4</c:f>
              <c:numCache>
                <c:formatCode>General</c:formatCode>
                <c:ptCount val="3"/>
                <c:pt idx="0">
                  <c:v>144</c:v>
                </c:pt>
                <c:pt idx="1">
                  <c:v>394</c:v>
                </c:pt>
                <c:pt idx="2">
                  <c:v>18</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Sheet1!$A$2:$A$4</c:f>
              <c:strCache>
                <c:ptCount val="3"/>
                <c:pt idx="0">
                  <c:v>Yes</c:v>
                </c:pt>
                <c:pt idx="1">
                  <c:v>No</c:v>
                </c:pt>
                <c:pt idx="2">
                  <c:v>Missing</c:v>
                </c:pt>
              </c:strCache>
            </c:strRef>
          </c:cat>
          <c:val>
            <c:numRef>
              <c:f>Sheet1!$B$2:$B$4</c:f>
              <c:numCache>
                <c:formatCode>General</c:formatCode>
                <c:ptCount val="3"/>
                <c:pt idx="0">
                  <c:v>107</c:v>
                </c:pt>
                <c:pt idx="1">
                  <c:v>418</c:v>
                </c:pt>
                <c:pt idx="2">
                  <c:v>31</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Sheet1!$A$2:$A$4</c:f>
              <c:strCache>
                <c:ptCount val="3"/>
                <c:pt idx="0">
                  <c:v>Yes</c:v>
                </c:pt>
                <c:pt idx="1">
                  <c:v>No</c:v>
                </c:pt>
                <c:pt idx="2">
                  <c:v>Missing</c:v>
                </c:pt>
              </c:strCache>
            </c:strRef>
          </c:cat>
          <c:val>
            <c:numRef>
              <c:f>Sheet1!$B$2:$B$4</c:f>
              <c:numCache>
                <c:formatCode>General</c:formatCode>
                <c:ptCount val="3"/>
                <c:pt idx="0">
                  <c:v>194</c:v>
                </c:pt>
                <c:pt idx="1">
                  <c:v>334</c:v>
                </c:pt>
                <c:pt idx="2">
                  <c:v>28</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Sheet1!$A$2:$A$4</c:f>
              <c:strCache>
                <c:ptCount val="3"/>
                <c:pt idx="0">
                  <c:v>Yes</c:v>
                </c:pt>
                <c:pt idx="1">
                  <c:v>No</c:v>
                </c:pt>
                <c:pt idx="2">
                  <c:v>Missing</c:v>
                </c:pt>
              </c:strCache>
            </c:strRef>
          </c:cat>
          <c:val>
            <c:numRef>
              <c:f>Sheet1!$B$2:$B$4</c:f>
              <c:numCache>
                <c:formatCode>General</c:formatCode>
                <c:ptCount val="3"/>
                <c:pt idx="0">
                  <c:v>152</c:v>
                </c:pt>
                <c:pt idx="1">
                  <c:v>239</c:v>
                </c:pt>
                <c:pt idx="2">
                  <c:v>165</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showLegendKey val="0"/>
            <c:showVal val="1"/>
            <c:showCatName val="0"/>
            <c:showSerName val="0"/>
            <c:showPercent val="0"/>
            <c:showBubbleSize val="0"/>
            <c:showLeaderLines val="1"/>
          </c:dLbls>
          <c:cat>
            <c:strRef>
              <c:f>Sheet1!$A$2:$A$4</c:f>
              <c:strCache>
                <c:ptCount val="3"/>
                <c:pt idx="0">
                  <c:v>Yes</c:v>
                </c:pt>
                <c:pt idx="1">
                  <c:v>No</c:v>
                </c:pt>
                <c:pt idx="2">
                  <c:v>Missing</c:v>
                </c:pt>
              </c:strCache>
            </c:strRef>
          </c:cat>
          <c:val>
            <c:numRef>
              <c:f>Sheet1!$B$2:$B$4</c:f>
              <c:numCache>
                <c:formatCode>General</c:formatCode>
                <c:ptCount val="3"/>
                <c:pt idx="0">
                  <c:v>281</c:v>
                </c:pt>
                <c:pt idx="1">
                  <c:v>216</c:v>
                </c:pt>
                <c:pt idx="2">
                  <c:v>59</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None</c:v>
                </c:pt>
              </c:strCache>
            </c:strRef>
          </c:tx>
          <c:invertIfNegative val="0"/>
          <c:cat>
            <c:strRef>
              <c:f>Sheet1!$A$2:$A$3</c:f>
              <c:strCache>
                <c:ptCount val="2"/>
                <c:pt idx="0">
                  <c:v>Time Now</c:v>
                </c:pt>
                <c:pt idx="1">
                  <c:v>Time Willing</c:v>
                </c:pt>
              </c:strCache>
            </c:strRef>
          </c:cat>
          <c:val>
            <c:numRef>
              <c:f>Sheet1!$B$2:$B$3</c:f>
              <c:numCache>
                <c:formatCode>General</c:formatCode>
                <c:ptCount val="2"/>
                <c:pt idx="0">
                  <c:v>33</c:v>
                </c:pt>
                <c:pt idx="1">
                  <c:v>14</c:v>
                </c:pt>
              </c:numCache>
            </c:numRef>
          </c:val>
        </c:ser>
        <c:ser>
          <c:idx val="1"/>
          <c:order val="1"/>
          <c:tx>
            <c:strRef>
              <c:f>Sheet1!$C$1</c:f>
              <c:strCache>
                <c:ptCount val="1"/>
                <c:pt idx="0">
                  <c:v>1 to 2 Hours</c:v>
                </c:pt>
              </c:strCache>
            </c:strRef>
          </c:tx>
          <c:invertIfNegative val="0"/>
          <c:cat>
            <c:strRef>
              <c:f>Sheet1!$A$2:$A$3</c:f>
              <c:strCache>
                <c:ptCount val="2"/>
                <c:pt idx="0">
                  <c:v>Time Now</c:v>
                </c:pt>
                <c:pt idx="1">
                  <c:v>Time Willing</c:v>
                </c:pt>
              </c:strCache>
            </c:strRef>
          </c:cat>
          <c:val>
            <c:numRef>
              <c:f>Sheet1!$C$2:$C$3</c:f>
              <c:numCache>
                <c:formatCode>General</c:formatCode>
                <c:ptCount val="2"/>
                <c:pt idx="0">
                  <c:v>149</c:v>
                </c:pt>
                <c:pt idx="1">
                  <c:v>105</c:v>
                </c:pt>
              </c:numCache>
            </c:numRef>
          </c:val>
        </c:ser>
        <c:ser>
          <c:idx val="2"/>
          <c:order val="2"/>
          <c:tx>
            <c:strRef>
              <c:f>Sheet1!$D$1</c:f>
              <c:strCache>
                <c:ptCount val="1"/>
                <c:pt idx="0">
                  <c:v>3 to 5 Hours</c:v>
                </c:pt>
              </c:strCache>
            </c:strRef>
          </c:tx>
          <c:invertIfNegative val="0"/>
          <c:cat>
            <c:strRef>
              <c:f>Sheet1!$A$2:$A$3</c:f>
              <c:strCache>
                <c:ptCount val="2"/>
                <c:pt idx="0">
                  <c:v>Time Now</c:v>
                </c:pt>
                <c:pt idx="1">
                  <c:v>Time Willing</c:v>
                </c:pt>
              </c:strCache>
            </c:strRef>
          </c:cat>
          <c:val>
            <c:numRef>
              <c:f>Sheet1!$D$2:$D$3</c:f>
              <c:numCache>
                <c:formatCode>General</c:formatCode>
                <c:ptCount val="2"/>
                <c:pt idx="0">
                  <c:v>166</c:v>
                </c:pt>
                <c:pt idx="1">
                  <c:v>175</c:v>
                </c:pt>
              </c:numCache>
            </c:numRef>
          </c:val>
        </c:ser>
        <c:ser>
          <c:idx val="3"/>
          <c:order val="3"/>
          <c:tx>
            <c:strRef>
              <c:f>Sheet1!$E$1</c:f>
              <c:strCache>
                <c:ptCount val="1"/>
                <c:pt idx="0">
                  <c:v>5 to 10 Hours</c:v>
                </c:pt>
              </c:strCache>
            </c:strRef>
          </c:tx>
          <c:invertIfNegative val="0"/>
          <c:cat>
            <c:strRef>
              <c:f>Sheet1!$A$2:$A$3</c:f>
              <c:strCache>
                <c:ptCount val="2"/>
                <c:pt idx="0">
                  <c:v>Time Now</c:v>
                </c:pt>
                <c:pt idx="1">
                  <c:v>Time Willing</c:v>
                </c:pt>
              </c:strCache>
            </c:strRef>
          </c:cat>
          <c:val>
            <c:numRef>
              <c:f>Sheet1!$E$2:$E$3</c:f>
              <c:numCache>
                <c:formatCode>General</c:formatCode>
                <c:ptCount val="2"/>
                <c:pt idx="0">
                  <c:v>90</c:v>
                </c:pt>
                <c:pt idx="1">
                  <c:v>125</c:v>
                </c:pt>
              </c:numCache>
            </c:numRef>
          </c:val>
        </c:ser>
        <c:ser>
          <c:idx val="4"/>
          <c:order val="4"/>
          <c:tx>
            <c:strRef>
              <c:f>Sheet1!$F$1</c:f>
              <c:strCache>
                <c:ptCount val="1"/>
                <c:pt idx="0">
                  <c:v>&gt;10 Hours</c:v>
                </c:pt>
              </c:strCache>
            </c:strRef>
          </c:tx>
          <c:invertIfNegative val="0"/>
          <c:cat>
            <c:strRef>
              <c:f>Sheet1!$A$2:$A$3</c:f>
              <c:strCache>
                <c:ptCount val="2"/>
                <c:pt idx="0">
                  <c:v>Time Now</c:v>
                </c:pt>
                <c:pt idx="1">
                  <c:v>Time Willing</c:v>
                </c:pt>
              </c:strCache>
            </c:strRef>
          </c:cat>
          <c:val>
            <c:numRef>
              <c:f>Sheet1!$F$2:$F$3</c:f>
              <c:numCache>
                <c:formatCode>General</c:formatCode>
                <c:ptCount val="2"/>
                <c:pt idx="0">
                  <c:v>98</c:v>
                </c:pt>
                <c:pt idx="1">
                  <c:v>109</c:v>
                </c:pt>
              </c:numCache>
            </c:numRef>
          </c:val>
        </c:ser>
        <c:ser>
          <c:idx val="5"/>
          <c:order val="5"/>
          <c:tx>
            <c:strRef>
              <c:f>Sheet1!$G$1</c:f>
              <c:strCache>
                <c:ptCount val="1"/>
                <c:pt idx="0">
                  <c:v>Missing</c:v>
                </c:pt>
              </c:strCache>
            </c:strRef>
          </c:tx>
          <c:invertIfNegative val="0"/>
          <c:cat>
            <c:strRef>
              <c:f>Sheet1!$A$2:$A$3</c:f>
              <c:strCache>
                <c:ptCount val="2"/>
                <c:pt idx="0">
                  <c:v>Time Now</c:v>
                </c:pt>
                <c:pt idx="1">
                  <c:v>Time Willing</c:v>
                </c:pt>
              </c:strCache>
            </c:strRef>
          </c:cat>
          <c:val>
            <c:numRef>
              <c:f>Sheet1!$G$2:$G$3</c:f>
              <c:numCache>
                <c:formatCode>General</c:formatCode>
                <c:ptCount val="2"/>
                <c:pt idx="0">
                  <c:v>20</c:v>
                </c:pt>
                <c:pt idx="1">
                  <c:v>28</c:v>
                </c:pt>
              </c:numCache>
            </c:numRef>
          </c:val>
        </c:ser>
        <c:dLbls>
          <c:showLegendKey val="0"/>
          <c:showVal val="0"/>
          <c:showCatName val="0"/>
          <c:showSerName val="0"/>
          <c:showPercent val="0"/>
          <c:showBubbleSize val="0"/>
        </c:dLbls>
        <c:gapWidth val="150"/>
        <c:overlap val="100"/>
        <c:axId val="96261632"/>
        <c:axId val="96263168"/>
      </c:barChart>
      <c:catAx>
        <c:axId val="96261632"/>
        <c:scaling>
          <c:orientation val="minMax"/>
        </c:scaling>
        <c:delete val="0"/>
        <c:axPos val="b"/>
        <c:majorTickMark val="out"/>
        <c:minorTickMark val="none"/>
        <c:tickLblPos val="nextTo"/>
        <c:crossAx val="96263168"/>
        <c:crosses val="autoZero"/>
        <c:auto val="1"/>
        <c:lblAlgn val="ctr"/>
        <c:lblOffset val="100"/>
        <c:noMultiLvlLbl val="0"/>
      </c:catAx>
      <c:valAx>
        <c:axId val="96263168"/>
        <c:scaling>
          <c:orientation val="minMax"/>
        </c:scaling>
        <c:delete val="0"/>
        <c:axPos val="l"/>
        <c:majorGridlines/>
        <c:numFmt formatCode="0%" sourceLinked="1"/>
        <c:majorTickMark val="out"/>
        <c:minorTickMark val="none"/>
        <c:tickLblPos val="nextTo"/>
        <c:crossAx val="962616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B21D6-593A-4D94-BA9A-A911FD4D687D}" type="datetimeFigureOut">
              <a:rPr lang="en-US" smtClean="0"/>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3F575-EA3E-4CDB-81EF-4FBAC9AFEDE4}" type="slidenum">
              <a:rPr lang="en-US" smtClean="0"/>
              <a:t>‹#›</a:t>
            </a:fld>
            <a:endParaRPr lang="en-US"/>
          </a:p>
        </p:txBody>
      </p:sp>
    </p:spTree>
    <p:extLst>
      <p:ext uri="{BB962C8B-B14F-4D97-AF65-F5344CB8AC3E}">
        <p14:creationId xmlns:p14="http://schemas.microsoft.com/office/powerpoint/2010/main" val="418933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B24A6C3-EA2E-468B-A33E-F568FC7B3FCA}" type="slidenum">
              <a:rPr lang="en-US">
                <a:solidFill>
                  <a:prstClr val="black"/>
                </a:solidFill>
              </a:rPr>
              <a:pPr/>
              <a:t>1</a:t>
            </a:fld>
            <a:endParaRPr lang="en-US"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1866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596FEC2-C301-4C25-841F-54CC510F76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6" name="Date Placeholder 3"/>
          <p:cNvSpPr>
            <a:spLocks noGrp="1"/>
          </p:cNvSpPr>
          <p:nvPr>
            <p:ph type="dt" sz="half" idx="12"/>
          </p:nvPr>
        </p:nvSpPr>
        <p:spPr/>
        <p:txBody>
          <a:bodyPr/>
          <a:lstStyle>
            <a:lvl1pPr>
              <a:defRPr/>
            </a:lvl1pPr>
          </a:lstStyle>
          <a:p>
            <a:pPr>
              <a:defRPr/>
            </a:pPr>
            <a:fld id="{D7D2B780-9095-4986-B482-D1AFD9DC87AD}"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3507357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FA06DC5-1C4F-46FE-ADD5-E1A449351D8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6" name="Date Placeholder 3"/>
          <p:cNvSpPr>
            <a:spLocks noGrp="1"/>
          </p:cNvSpPr>
          <p:nvPr>
            <p:ph type="dt" sz="half" idx="12"/>
          </p:nvPr>
        </p:nvSpPr>
        <p:spPr/>
        <p:txBody>
          <a:bodyPr/>
          <a:lstStyle>
            <a:lvl1pPr>
              <a:defRPr/>
            </a:lvl1pPr>
          </a:lstStyle>
          <a:p>
            <a:pPr>
              <a:defRPr/>
            </a:pPr>
            <a:fld id="{C7A38CEC-A370-42B9-A6B6-F53D4F0E94B1}"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193842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92B7943-455B-41E0-B88B-F835BF02C8E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6" name="Date Placeholder 3"/>
          <p:cNvSpPr>
            <a:spLocks noGrp="1"/>
          </p:cNvSpPr>
          <p:nvPr>
            <p:ph type="dt" sz="half" idx="12"/>
          </p:nvPr>
        </p:nvSpPr>
        <p:spPr/>
        <p:txBody>
          <a:bodyPr/>
          <a:lstStyle>
            <a:lvl1pPr>
              <a:defRPr/>
            </a:lvl1pPr>
          </a:lstStyle>
          <a:p>
            <a:pPr>
              <a:defRPr/>
            </a:pPr>
            <a:fld id="{13BC49DB-6287-4FE5-B3FF-E3D98671D14A}"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290339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black">
          <a:xfrm>
            <a:off x="330200" y="498474"/>
            <a:ext cx="8496300" cy="49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79C141"/>
                </a:solidFill>
                <a:latin typeface="Arial"/>
                <a:cs typeface="Arial"/>
              </a:defRPr>
            </a:lvl1pPr>
          </a:lstStyle>
          <a:p>
            <a:pPr lvl="0"/>
            <a:r>
              <a:rPr lang="en-US" smtClean="0"/>
              <a:t>Click to edit Master title style</a:t>
            </a:r>
            <a:endParaRPr lang="en-US" dirty="0"/>
          </a:p>
        </p:txBody>
      </p:sp>
      <p:sp>
        <p:nvSpPr>
          <p:cNvPr id="3" name="Rectangle 15"/>
          <p:cNvSpPr>
            <a:spLocks noGrp="1" noChangeArrowheads="1"/>
          </p:cNvSpPr>
          <p:nvPr>
            <p:ph type="sldNum" sz="quarter" idx="10"/>
          </p:nvPr>
        </p:nvSpPr>
        <p:spPr>
          <a:ln/>
        </p:spPr>
        <p:txBody>
          <a:bodyPr/>
          <a:lstStyle>
            <a:lvl1pPr>
              <a:defRPr/>
            </a:lvl1pPr>
          </a:lstStyle>
          <a:p>
            <a:pPr>
              <a:defRPr/>
            </a:pPr>
            <a:fld id="{3A2D80AA-EC30-4E8C-9A9C-AA690CFF0C52}" type="slidenum">
              <a:rPr lang="en-US"/>
              <a:pPr>
                <a:defRPr/>
              </a:pPr>
              <a:t>‹#›</a:t>
            </a:fld>
            <a:endParaRPr lang="en-US" dirty="0"/>
          </a:p>
        </p:txBody>
      </p:sp>
    </p:spTree>
    <p:extLst>
      <p:ext uri="{BB962C8B-B14F-4D97-AF65-F5344CB8AC3E}">
        <p14:creationId xmlns:p14="http://schemas.microsoft.com/office/powerpoint/2010/main" val="92471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33524"/>
            <a:ext cx="762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5958607-DD21-4C2A-8187-DC88EF07576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6" name="Date Placeholder 3"/>
          <p:cNvSpPr>
            <a:spLocks noGrp="1"/>
          </p:cNvSpPr>
          <p:nvPr>
            <p:ph type="dt" sz="half" idx="12"/>
          </p:nvPr>
        </p:nvSpPr>
        <p:spPr/>
        <p:txBody>
          <a:bodyPr/>
          <a:lstStyle>
            <a:lvl1pPr>
              <a:defRPr/>
            </a:lvl1pPr>
          </a:lstStyle>
          <a:p>
            <a:pPr>
              <a:defRPr/>
            </a:pPr>
            <a:fld id="{42F2907F-69DD-4833-91A5-D4298D2B4436}" type="datetimeFigureOut">
              <a:rPr lang="en-US">
                <a:solidFill>
                  <a:srgbClr val="E4E9EF"/>
                </a:solidFill>
              </a:rPr>
              <a:pPr>
                <a:defRPr/>
              </a:pPr>
              <a:t>4/17/2015</a:t>
            </a:fld>
            <a:endParaRPr lang="en-US">
              <a:solidFill>
                <a:srgbClr val="E4E9EF"/>
              </a:solidFill>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5572125"/>
            <a:ext cx="12795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90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378EF6C-A9FB-435E-8B64-955906926A2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6" name="Date Placeholder 3"/>
          <p:cNvSpPr>
            <a:spLocks noGrp="1"/>
          </p:cNvSpPr>
          <p:nvPr>
            <p:ph type="dt" sz="half" idx="12"/>
          </p:nvPr>
        </p:nvSpPr>
        <p:spPr/>
        <p:txBody>
          <a:bodyPr/>
          <a:lstStyle>
            <a:lvl1pPr>
              <a:defRPr/>
            </a:lvl1pPr>
          </a:lstStyle>
          <a:p>
            <a:pPr>
              <a:defRPr/>
            </a:pPr>
            <a:fld id="{9DB5A7B5-1147-45EC-9A7A-CC9C20A8C294}"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10897187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2B453B24-8F38-4198-AE11-638570F2166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7" name="Date Placeholder 3"/>
          <p:cNvSpPr>
            <a:spLocks noGrp="1"/>
          </p:cNvSpPr>
          <p:nvPr>
            <p:ph type="dt" sz="half" idx="12"/>
          </p:nvPr>
        </p:nvSpPr>
        <p:spPr/>
        <p:txBody>
          <a:bodyPr/>
          <a:lstStyle>
            <a:lvl1pPr>
              <a:defRPr/>
            </a:lvl1pPr>
          </a:lstStyle>
          <a:p>
            <a:pPr>
              <a:defRPr/>
            </a:pPr>
            <a:fld id="{551BBD66-61A9-471B-9CEE-D383358ECDA1}"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1479443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C2970A5-C115-41DA-8266-C35CB2417F97}"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9" name="Date Placeholder 3"/>
          <p:cNvSpPr>
            <a:spLocks noGrp="1"/>
          </p:cNvSpPr>
          <p:nvPr>
            <p:ph type="dt" sz="half" idx="12"/>
          </p:nvPr>
        </p:nvSpPr>
        <p:spPr/>
        <p:txBody>
          <a:bodyPr/>
          <a:lstStyle>
            <a:lvl1pPr>
              <a:defRPr/>
            </a:lvl1pPr>
          </a:lstStyle>
          <a:p>
            <a:pPr>
              <a:defRPr/>
            </a:pPr>
            <a:fld id="{85D46D24-EFE5-453E-914F-69451C06A2EC}"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1384942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21A3F402-9980-4F48-9443-7EEC67CE9E4D}"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5" name="Date Placeholder 3"/>
          <p:cNvSpPr>
            <a:spLocks noGrp="1"/>
          </p:cNvSpPr>
          <p:nvPr>
            <p:ph type="dt" sz="half" idx="12"/>
          </p:nvPr>
        </p:nvSpPr>
        <p:spPr/>
        <p:txBody>
          <a:bodyPr/>
          <a:lstStyle>
            <a:lvl1pPr>
              <a:defRPr/>
            </a:lvl1pPr>
          </a:lstStyle>
          <a:p>
            <a:pPr>
              <a:defRPr/>
            </a:pPr>
            <a:fld id="{51CF9D49-C88B-4191-A244-B361A8CB4C04}"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376954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FF9985F-93AA-4289-81C3-A3A35389C3B8}"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4" name="Date Placeholder 3"/>
          <p:cNvSpPr>
            <a:spLocks noGrp="1"/>
          </p:cNvSpPr>
          <p:nvPr>
            <p:ph type="dt" sz="half" idx="12"/>
          </p:nvPr>
        </p:nvSpPr>
        <p:spPr/>
        <p:txBody>
          <a:bodyPr/>
          <a:lstStyle>
            <a:lvl1pPr>
              <a:defRPr/>
            </a:lvl1pPr>
          </a:lstStyle>
          <a:p>
            <a:pPr>
              <a:defRPr/>
            </a:pPr>
            <a:fld id="{4DCC7B98-38E6-4A89-8536-993F967A47AB}"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16517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4CD1B236-DE8D-413D-AE6A-DA615DAD53E5}"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E4E9EF"/>
              </a:solidFill>
            </a:endParaRPr>
          </a:p>
        </p:txBody>
      </p:sp>
      <p:sp>
        <p:nvSpPr>
          <p:cNvPr id="7" name="Date Placeholder 3"/>
          <p:cNvSpPr>
            <a:spLocks noGrp="1"/>
          </p:cNvSpPr>
          <p:nvPr>
            <p:ph type="dt" sz="half" idx="16"/>
          </p:nvPr>
        </p:nvSpPr>
        <p:spPr/>
        <p:txBody>
          <a:bodyPr/>
          <a:lstStyle>
            <a:lvl1pPr>
              <a:defRPr/>
            </a:lvl1pPr>
          </a:lstStyle>
          <a:p>
            <a:pPr>
              <a:defRPr/>
            </a:pPr>
            <a:fld id="{FCF1C682-AC5A-4619-A5E5-EE0C6C71494C}"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418083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4A0CE14-BCA3-4FE6-A0FF-556AED5068F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E4E9EF"/>
              </a:solidFill>
            </a:endParaRPr>
          </a:p>
        </p:txBody>
      </p:sp>
      <p:sp>
        <p:nvSpPr>
          <p:cNvPr id="7" name="Date Placeholder 3"/>
          <p:cNvSpPr>
            <a:spLocks noGrp="1"/>
          </p:cNvSpPr>
          <p:nvPr>
            <p:ph type="dt" sz="half" idx="12"/>
          </p:nvPr>
        </p:nvSpPr>
        <p:spPr/>
        <p:txBody>
          <a:bodyPr/>
          <a:lstStyle>
            <a:lvl1pPr>
              <a:defRPr/>
            </a:lvl1pPr>
          </a:lstStyle>
          <a:p>
            <a:pPr>
              <a:defRPr/>
            </a:pPr>
            <a:fld id="{4F5EBC28-6BCA-45EC-84F8-539AD6B70755}" type="datetimeFigureOut">
              <a:rPr lang="en-US">
                <a:solidFill>
                  <a:srgbClr val="E4E9EF"/>
                </a:solidFill>
              </a:rPr>
              <a:pPr>
                <a:defRPr/>
              </a:pPr>
              <a:t>4/17/2015</a:t>
            </a:fld>
            <a:endParaRPr lang="en-US">
              <a:solidFill>
                <a:srgbClr val="E4E9EF"/>
              </a:solidFill>
            </a:endParaRPr>
          </a:p>
        </p:txBody>
      </p:sp>
    </p:spTree>
    <p:extLst>
      <p:ext uri="{BB962C8B-B14F-4D97-AF65-F5344CB8AC3E}">
        <p14:creationId xmlns:p14="http://schemas.microsoft.com/office/powerpoint/2010/main" val="24468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F1FB8C63-CB5E-4B2F-B5A4-58E2F1381264}"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n-US">
              <a:solidFill>
                <a:srgbClr val="E4E9EF"/>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0B754FA6-9D3E-4340-8638-3E7AC46E22E2}" type="datetimeFigureOut">
              <a:rPr lang="en-US">
                <a:solidFill>
                  <a:srgbClr val="E4E9EF"/>
                </a:solidFill>
              </a:rPr>
              <a:pPr>
                <a:defRPr/>
              </a:pPr>
              <a:t>4/17/2015</a:t>
            </a:fld>
            <a:endParaRPr lang="en-US">
              <a:solidFill>
                <a:srgbClr val="E4E9EF"/>
              </a:solidFill>
            </a:endParaRPr>
          </a:p>
        </p:txBody>
      </p:sp>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324600"/>
            <a:ext cx="15240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81200" y="6337299"/>
            <a:ext cx="22431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mprovingchroniccare.org/downloads/pcmha.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paspread.com/partn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aspread.com/"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mailto:robert.gabbay@joslin.harvard.edu" TargetMode="External"/><Relationship Id="rId4" Type="http://schemas.openxmlformats.org/officeDocument/2006/relationships/hyperlink" Target="mailto:aadelman@hmc.p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cpcc.org/initiative/pennsylvania-chronic-care-initiative-cc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1295400"/>
            <a:ext cx="8305801" cy="1143000"/>
          </a:xfrm>
        </p:spPr>
        <p:txBody>
          <a:bodyPr>
            <a:noAutofit/>
          </a:bodyPr>
          <a:lstStyle/>
          <a:p>
            <a:pPr algn="ctr"/>
            <a:r>
              <a:rPr lang="en-US" sz="4000" dirty="0" smtClean="0"/>
              <a:t>PA SPREAD:</a:t>
            </a:r>
            <a:br>
              <a:rPr lang="en-US" sz="4000" dirty="0" smtClean="0"/>
            </a:br>
            <a:r>
              <a:rPr lang="en-US" sz="4000" dirty="0" smtClean="0"/>
              <a:t>Pennsylvania Spreading Primary Care Enhanced Delivery Infrastructure</a:t>
            </a:r>
            <a:br>
              <a:rPr lang="en-US" sz="4000" dirty="0" smtClean="0"/>
            </a:br>
            <a:endParaRPr lang="en-US" sz="2400" dirty="0" smtClean="0"/>
          </a:p>
        </p:txBody>
      </p:sp>
      <p:sp>
        <p:nvSpPr>
          <p:cNvPr id="16387" name="Rectangle 3"/>
          <p:cNvSpPr>
            <a:spLocks noGrp="1" noChangeArrowheads="1"/>
          </p:cNvSpPr>
          <p:nvPr>
            <p:ph type="subTitle" idx="1"/>
          </p:nvPr>
        </p:nvSpPr>
        <p:spPr>
          <a:xfrm>
            <a:off x="342901" y="4457357"/>
            <a:ext cx="2857499" cy="838200"/>
          </a:xfrm>
        </p:spPr>
        <p:txBody>
          <a:bodyPr>
            <a:normAutofit lnSpcReduction="10000"/>
          </a:bodyPr>
          <a:lstStyle/>
          <a:p>
            <a:pPr algn="ctr"/>
            <a:r>
              <a:rPr lang="en-US" sz="1600" dirty="0"/>
              <a:t>Alan M. Adelman, MD, MS</a:t>
            </a:r>
          </a:p>
          <a:p>
            <a:pPr algn="ctr"/>
            <a:r>
              <a:rPr lang="en-US" sz="1600" dirty="0"/>
              <a:t>Penn State University College of Medicine; Hershey, PA</a:t>
            </a:r>
          </a:p>
          <a:p>
            <a:pPr algn="ctr"/>
            <a:endParaRPr lang="en-US" sz="1800" dirty="0"/>
          </a:p>
          <a:p>
            <a:pPr eaLnBrk="1" hangingPunct="1">
              <a:lnSpc>
                <a:spcPct val="80000"/>
              </a:lnSpc>
            </a:pPr>
            <a:endParaRPr lang="en-US" sz="20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85" y="2057400"/>
            <a:ext cx="2762120" cy="2774396"/>
          </a:xfrm>
          <a:prstGeom prst="rect">
            <a:avLst/>
          </a:prstGeom>
        </p:spPr>
      </p:pic>
      <p:sp>
        <p:nvSpPr>
          <p:cNvPr id="3" name="TextBox 2"/>
          <p:cNvSpPr txBox="1"/>
          <p:nvPr/>
        </p:nvSpPr>
        <p:spPr>
          <a:xfrm>
            <a:off x="0" y="5562600"/>
            <a:ext cx="8492490" cy="738664"/>
          </a:xfrm>
          <a:prstGeom prst="rect">
            <a:avLst/>
          </a:prstGeom>
          <a:noFill/>
        </p:spPr>
        <p:txBody>
          <a:bodyPr wrap="square" rtlCol="0">
            <a:spAutoFit/>
          </a:bodyPr>
          <a:lstStyle/>
          <a:p>
            <a:pPr algn="ctr"/>
            <a:r>
              <a:rPr lang="en-US" sz="1400" dirty="0" smtClean="0"/>
              <a:t>This project was supported by grant number U18HS020988 from the Agency for Healthcare Research and Quality. The content is solely the responsibility of the authors and does not necessarily represent the official views of the Agency for Healthcare Research and Quality. </a:t>
            </a:r>
            <a:endParaRPr lang="en-US" sz="1400" dirty="0"/>
          </a:p>
        </p:txBody>
      </p:sp>
      <p:sp>
        <p:nvSpPr>
          <p:cNvPr id="10" name="Rectangle 3"/>
          <p:cNvSpPr txBox="1">
            <a:spLocks noChangeArrowheads="1"/>
          </p:cNvSpPr>
          <p:nvPr/>
        </p:nvSpPr>
        <p:spPr bwMode="auto">
          <a:xfrm>
            <a:off x="5257800" y="4495800"/>
            <a:ext cx="2971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0" indent="0" algn="l" rtl="0" fontAlgn="base">
              <a:spcBef>
                <a:spcPct val="20000"/>
              </a:spcBef>
              <a:spcAft>
                <a:spcPct val="0"/>
              </a:spcAft>
              <a:buClr>
                <a:schemeClr val="accent1"/>
              </a:buClr>
              <a:buFont typeface="Arial" charset="0"/>
              <a:buNone/>
              <a:defRPr sz="2000" kern="1200">
                <a:solidFill>
                  <a:schemeClr val="tx1">
                    <a:tint val="75000"/>
                  </a:schemeClr>
                </a:solidFill>
                <a:latin typeface="+mn-lt"/>
                <a:ea typeface="+mn-ea"/>
                <a:cs typeface="+mn-cs"/>
              </a:defRPr>
            </a:lvl1pPr>
            <a:lvl2pPr marL="457200" indent="0" algn="ctr" rtl="0" fontAlgn="base">
              <a:spcBef>
                <a:spcPct val="20000"/>
              </a:spcBef>
              <a:spcAft>
                <a:spcPct val="0"/>
              </a:spcAft>
              <a:buClr>
                <a:schemeClr val="accent2"/>
              </a:buClr>
              <a:buFont typeface="Arial" charset="0"/>
              <a:buNone/>
              <a:defRPr sz="2000" kern="1200">
                <a:solidFill>
                  <a:schemeClr val="tx1">
                    <a:tint val="75000"/>
                  </a:schemeClr>
                </a:solidFill>
                <a:latin typeface="+mn-lt"/>
                <a:ea typeface="+mn-ea"/>
                <a:cs typeface="+mn-cs"/>
              </a:defRPr>
            </a:lvl2pPr>
            <a:lvl3pPr marL="914400" indent="0" algn="ctr" rtl="0" fontAlgn="base">
              <a:spcBef>
                <a:spcPct val="20000"/>
              </a:spcBef>
              <a:spcAft>
                <a:spcPct val="0"/>
              </a:spcAft>
              <a:buClr>
                <a:srgbClr val="E68422"/>
              </a:buClr>
              <a:buFont typeface="Arial" charset="0"/>
              <a:buNone/>
              <a:defRPr kern="1200">
                <a:solidFill>
                  <a:schemeClr val="tx1">
                    <a:tint val="75000"/>
                  </a:schemeClr>
                </a:solidFill>
                <a:latin typeface="+mn-lt"/>
                <a:ea typeface="+mn-ea"/>
                <a:cs typeface="+mn-cs"/>
              </a:defRPr>
            </a:lvl3pPr>
            <a:lvl4pPr marL="1371600" indent="0" algn="ctr" rtl="0" fontAlgn="base">
              <a:spcBef>
                <a:spcPct val="20000"/>
              </a:spcBef>
              <a:spcAft>
                <a:spcPct val="0"/>
              </a:spcAft>
              <a:buClr>
                <a:srgbClr val="846648"/>
              </a:buClr>
              <a:buFont typeface="Arial" charset="0"/>
              <a:buNone/>
              <a:defRPr sz="1600" kern="1200">
                <a:solidFill>
                  <a:schemeClr val="tx1">
                    <a:tint val="75000"/>
                  </a:schemeClr>
                </a:solidFill>
                <a:latin typeface="+mn-lt"/>
                <a:ea typeface="+mn-ea"/>
                <a:cs typeface="+mn-cs"/>
              </a:defRPr>
            </a:lvl4pPr>
            <a:lvl5pPr marL="1828800" indent="0" algn="ctr" rtl="0" fontAlgn="base">
              <a:spcBef>
                <a:spcPct val="20000"/>
              </a:spcBef>
              <a:spcAft>
                <a:spcPct val="0"/>
              </a:spcAft>
              <a:buClr>
                <a:srgbClr val="63891F"/>
              </a:buClr>
              <a:buFont typeface="Arial"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900" dirty="0" smtClean="0"/>
              <a:t>Robert A. Gabbay, MD, PhD, FACP</a:t>
            </a:r>
          </a:p>
          <a:p>
            <a:pPr algn="ctr"/>
            <a:r>
              <a:rPr lang="en-US" sz="1900" dirty="0" smtClean="0"/>
              <a:t>Joslin Diabetes Center, Harvard Medical School; Boston, MA</a:t>
            </a:r>
          </a:p>
          <a:p>
            <a:pPr algn="ctr"/>
            <a:endParaRPr lang="en-US" sz="1800" dirty="0" smtClean="0"/>
          </a:p>
          <a:p>
            <a:pPr>
              <a:lnSpc>
                <a:spcPct val="80000"/>
              </a:lnSpc>
            </a:pPr>
            <a:endParaRPr lang="en-US" dirty="0" smtClean="0">
              <a:solidFill>
                <a:schemeClr val="tx1"/>
              </a:solidFill>
            </a:endParaRPr>
          </a:p>
        </p:txBody>
      </p:sp>
    </p:spTree>
    <p:extLst>
      <p:ext uri="{BB962C8B-B14F-4D97-AF65-F5344CB8AC3E}">
        <p14:creationId xmlns:p14="http://schemas.microsoft.com/office/powerpoint/2010/main" val="3917434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Practice Demographics</a:t>
            </a:r>
            <a:endParaRPr lang="en-US" dirty="0"/>
          </a:p>
        </p:txBody>
      </p:sp>
      <p:sp>
        <p:nvSpPr>
          <p:cNvPr id="3" name="Content Placeholder 2"/>
          <p:cNvSpPr>
            <a:spLocks noGrp="1"/>
          </p:cNvSpPr>
          <p:nvPr>
            <p:ph idx="1"/>
          </p:nvPr>
        </p:nvSpPr>
        <p:spPr>
          <a:xfrm>
            <a:off x="381000" y="1219200"/>
            <a:ext cx="7772400" cy="4800600"/>
          </a:xfrm>
        </p:spPr>
        <p:txBody>
          <a:bodyPr/>
          <a:lstStyle/>
          <a:p>
            <a:r>
              <a:rPr lang="en-US" sz="2400" dirty="0" smtClean="0"/>
              <a:t>21 diverse practices were recruited; 16 practices completed the year long collaborative</a:t>
            </a:r>
            <a:endParaRPr lang="en-US" sz="2400" dirty="0"/>
          </a:p>
          <a:p>
            <a:pPr lvl="1"/>
            <a:r>
              <a:rPr lang="en-US" dirty="0" smtClean="0"/>
              <a:t>1-15 Physicians per practice</a:t>
            </a:r>
          </a:p>
          <a:p>
            <a:pPr lvl="1"/>
            <a:r>
              <a:rPr lang="en-US" dirty="0" smtClean="0"/>
              <a:t>Panels sizes ranging from 611-40,000</a:t>
            </a:r>
          </a:p>
          <a:p>
            <a:pPr lvl="1"/>
            <a:r>
              <a:rPr lang="en-US" dirty="0" smtClean="0"/>
              <a:t>Geography: rural, urban and suburban</a:t>
            </a:r>
          </a:p>
          <a:p>
            <a:pPr lvl="1"/>
            <a:r>
              <a:rPr lang="en-US" dirty="0" smtClean="0"/>
              <a:t>Payer Mix: Medicaid, Medicare, Private and Uninsured</a:t>
            </a:r>
          </a:p>
          <a:p>
            <a:pPr lvl="1"/>
            <a:r>
              <a:rPr lang="en-US" dirty="0" smtClean="0"/>
              <a:t>Most had EHRs to start and were working toward Meaningful Use</a:t>
            </a:r>
          </a:p>
          <a:p>
            <a:pPr lvl="1"/>
            <a:r>
              <a:rPr lang="en-US" dirty="0" smtClean="0"/>
              <a:t>One practice was a Federally Qualified Health Center, and two were Rural Health Centers</a:t>
            </a:r>
          </a:p>
          <a:p>
            <a:pPr lvl="1"/>
            <a:r>
              <a:rPr lang="en-US" dirty="0" smtClean="0"/>
              <a:t>Some were hospital owned (n=3), some were independent (n=7), and some were part of a network of physician practices (n=6)</a:t>
            </a:r>
          </a:p>
          <a:p>
            <a:pPr lvl="1"/>
            <a:r>
              <a:rPr lang="en-US" dirty="0" smtClean="0"/>
              <a:t>56% of practices were located in a rural county</a:t>
            </a:r>
          </a:p>
          <a:p>
            <a:pPr lvl="1"/>
            <a:r>
              <a:rPr lang="en-US" dirty="0" smtClean="0"/>
              <a:t>2 practices sites were in Primary Care Health Professional </a:t>
            </a:r>
          </a:p>
          <a:p>
            <a:pPr marL="411163" lvl="1" indent="0">
              <a:buNone/>
            </a:pPr>
            <a:r>
              <a:rPr lang="en-US" dirty="0"/>
              <a:t> </a:t>
            </a:r>
            <a:r>
              <a:rPr lang="en-US" dirty="0" smtClean="0"/>
              <a:t>   Shortage Areas</a:t>
            </a:r>
          </a:p>
        </p:txBody>
      </p:sp>
    </p:spTree>
    <p:extLst>
      <p:ext uri="{BB962C8B-B14F-4D97-AF65-F5344CB8AC3E}">
        <p14:creationId xmlns:p14="http://schemas.microsoft.com/office/powerpoint/2010/main" val="463855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Collaboratives	</a:t>
            </a:r>
            <a:endParaRPr lang="en-US" dirty="0"/>
          </a:p>
        </p:txBody>
      </p:sp>
      <p:sp>
        <p:nvSpPr>
          <p:cNvPr id="3" name="Content Placeholder 2"/>
          <p:cNvSpPr>
            <a:spLocks noGrp="1"/>
          </p:cNvSpPr>
          <p:nvPr>
            <p:ph idx="1"/>
          </p:nvPr>
        </p:nvSpPr>
        <p:spPr>
          <a:xfrm>
            <a:off x="381000" y="1295400"/>
            <a:ext cx="7620000" cy="4800600"/>
          </a:xfrm>
        </p:spPr>
        <p:txBody>
          <a:bodyPr/>
          <a:lstStyle/>
          <a:p>
            <a:r>
              <a:rPr lang="en-US" sz="2800" dirty="0" smtClean="0"/>
              <a:t>Transformation/Paradigm Shift</a:t>
            </a:r>
          </a:p>
          <a:p>
            <a:pPr lvl="1"/>
            <a:r>
              <a:rPr lang="en-US" sz="2400" b="1" dirty="0"/>
              <a:t>Population Management </a:t>
            </a:r>
            <a:r>
              <a:rPr lang="en-US" sz="2400" dirty="0"/>
              <a:t>- shift from treating one patient at a time to managing populations of patients</a:t>
            </a:r>
          </a:p>
          <a:p>
            <a:pPr lvl="1"/>
            <a:r>
              <a:rPr lang="en-US" sz="2400" b="1" dirty="0"/>
              <a:t>Continuum of care </a:t>
            </a:r>
            <a:r>
              <a:rPr lang="en-US" sz="2400" dirty="0"/>
              <a:t>- shift from defining a single medical encounter as a complete entity to viewing it as one point on a continuum of care</a:t>
            </a:r>
          </a:p>
          <a:p>
            <a:pPr lvl="1"/>
            <a:r>
              <a:rPr lang="en-US" sz="2400" b="1" dirty="0"/>
              <a:t>Team-based care</a:t>
            </a:r>
            <a:r>
              <a:rPr lang="en-US" sz="2400" dirty="0"/>
              <a:t> - shift from the physician providing care alone to coordinated, physician-led interprofessional team care.</a:t>
            </a:r>
          </a:p>
          <a:p>
            <a:r>
              <a:rPr lang="en-US" sz="2800" dirty="0"/>
              <a:t>Educated practices about</a:t>
            </a:r>
          </a:p>
          <a:p>
            <a:pPr lvl="1"/>
            <a:r>
              <a:rPr lang="en-US" sz="2400" b="1" dirty="0"/>
              <a:t>Patient Centered Medical Home</a:t>
            </a:r>
          </a:p>
          <a:p>
            <a:pPr lvl="1"/>
            <a:r>
              <a:rPr lang="en-US" sz="2400" b="1" dirty="0"/>
              <a:t>Chronic Care Model</a:t>
            </a:r>
          </a:p>
          <a:p>
            <a:endParaRPr lang="en-US" dirty="0" smtClean="0"/>
          </a:p>
        </p:txBody>
      </p:sp>
    </p:spTree>
    <p:extLst>
      <p:ext uri="{BB962C8B-B14F-4D97-AF65-F5344CB8AC3E}">
        <p14:creationId xmlns:p14="http://schemas.microsoft.com/office/powerpoint/2010/main" val="255561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Collaborative Model: Rapid Cycle Tests of Change</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52600"/>
            <a:ext cx="5783142" cy="415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5943600"/>
            <a:ext cx="4495800" cy="276999"/>
          </a:xfrm>
          <a:prstGeom prst="rect">
            <a:avLst/>
          </a:prstGeom>
          <a:noFill/>
        </p:spPr>
        <p:txBody>
          <a:bodyPr wrap="square" rtlCol="0">
            <a:spAutoFit/>
          </a:bodyPr>
          <a:lstStyle/>
          <a:p>
            <a:r>
              <a:rPr lang="en-US" sz="1200" dirty="0" smtClean="0"/>
              <a:t>Source: Institute for Healthcare Improvement</a:t>
            </a:r>
            <a:endParaRPr lang="en-US" sz="1200" dirty="0"/>
          </a:p>
        </p:txBody>
      </p:sp>
    </p:spTree>
    <p:extLst>
      <p:ext uri="{BB962C8B-B14F-4D97-AF65-F5344CB8AC3E}">
        <p14:creationId xmlns:p14="http://schemas.microsoft.com/office/powerpoint/2010/main" val="725449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Sessions</a:t>
            </a:r>
            <a:endParaRPr lang="en-US" dirty="0"/>
          </a:p>
        </p:txBody>
      </p:sp>
      <p:sp>
        <p:nvSpPr>
          <p:cNvPr id="3" name="Content Placeholder 2"/>
          <p:cNvSpPr>
            <a:spLocks noGrp="1"/>
          </p:cNvSpPr>
          <p:nvPr>
            <p:ph idx="1"/>
          </p:nvPr>
        </p:nvSpPr>
        <p:spPr>
          <a:xfrm>
            <a:off x="457200" y="1371600"/>
            <a:ext cx="7620000" cy="5029200"/>
          </a:xfrm>
        </p:spPr>
        <p:txBody>
          <a:bodyPr/>
          <a:lstStyle/>
          <a:p>
            <a:pPr marL="114300" indent="0">
              <a:buNone/>
            </a:pPr>
            <a:r>
              <a:rPr lang="en-US" dirty="0" smtClean="0"/>
              <a:t>The collaborative consisted of four quarterly Learning Sessions held in the evenings in each region. The focus of each Learning Session was as follows:</a:t>
            </a:r>
            <a:endParaRPr lang="en-US" dirty="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661873"/>
              </p:ext>
            </p:extLst>
          </p:nvPr>
        </p:nvGraphicFramePr>
        <p:xfrm>
          <a:off x="609600" y="2743200"/>
          <a:ext cx="7543800" cy="2679192"/>
        </p:xfrm>
        <a:graphic>
          <a:graphicData uri="http://schemas.openxmlformats.org/drawingml/2006/table">
            <a:tbl>
              <a:tblPr firstRow="1" firstCol="1" bandRow="1"/>
              <a:tblGrid>
                <a:gridCol w="1885950"/>
                <a:gridCol w="1885950"/>
                <a:gridCol w="1885950"/>
                <a:gridCol w="1885950"/>
              </a:tblGrid>
              <a:tr h="323850">
                <a:tc>
                  <a:txBody>
                    <a:bodyPr/>
                    <a:lstStyle/>
                    <a:p>
                      <a:pPr marL="0" marR="0" algn="ctr">
                        <a:lnSpc>
                          <a:spcPct val="115000"/>
                        </a:lnSpc>
                        <a:spcBef>
                          <a:spcPts val="0"/>
                        </a:spcBef>
                        <a:spcAft>
                          <a:spcPts val="0"/>
                        </a:spcAft>
                      </a:pPr>
                      <a:r>
                        <a:rPr lang="en-US" sz="1400" b="1" dirty="0">
                          <a:effectLst/>
                          <a:latin typeface="Calibri"/>
                          <a:ea typeface="Calibri"/>
                          <a:cs typeface="Times New Roman"/>
                        </a:rPr>
                        <a:t>Learning Session 1</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Learning Session 2</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Learning Session 3</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Learning Session 4</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47700">
                <a:tc>
                  <a:txBody>
                    <a:bodyPr/>
                    <a:lstStyle/>
                    <a:p>
                      <a:pPr marL="0" marR="0">
                        <a:lnSpc>
                          <a:spcPct val="115000"/>
                        </a:lnSpc>
                        <a:spcBef>
                          <a:spcPts val="0"/>
                        </a:spcBef>
                        <a:spcAft>
                          <a:spcPts val="0"/>
                        </a:spcAft>
                      </a:pPr>
                      <a:r>
                        <a:rPr lang="en-US" sz="1400">
                          <a:effectLst/>
                          <a:latin typeface="Calibri"/>
                          <a:ea typeface="Calibri"/>
                          <a:cs typeface="Times New Roman"/>
                        </a:rPr>
                        <a:t>Population management/ Planned care at every visit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Patient self-management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Risk stratification of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Celebration of improvement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marL="0" marR="0">
                        <a:lnSpc>
                          <a:spcPct val="115000"/>
                        </a:lnSpc>
                        <a:spcBef>
                          <a:spcPts val="0"/>
                        </a:spcBef>
                        <a:spcAft>
                          <a:spcPts val="0"/>
                        </a:spcAft>
                      </a:pPr>
                      <a:r>
                        <a:rPr lang="en-US" sz="1400">
                          <a:effectLst/>
                          <a:latin typeface="Calibri"/>
                          <a:ea typeface="Calibri"/>
                          <a:cs typeface="Times New Roman"/>
                        </a:rPr>
                        <a:t>Process redesign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Case discussion on diabetes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Care coordination/care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Sustaining and spreading improvement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550">
                <a:tc>
                  <a:txBody>
                    <a:bodyPr/>
                    <a:lstStyle/>
                    <a:p>
                      <a:pPr marL="0" marR="0">
                        <a:lnSpc>
                          <a:spcPct val="115000"/>
                        </a:lnSpc>
                        <a:spcBef>
                          <a:spcPts val="0"/>
                        </a:spcBef>
                        <a:spcAft>
                          <a:spcPts val="0"/>
                        </a:spcAft>
                      </a:pPr>
                      <a:r>
                        <a:rPr lang="en-US" sz="1400" dirty="0">
                          <a:effectLst/>
                          <a:latin typeface="Calibri"/>
                          <a:ea typeface="Calibri"/>
                          <a:cs typeface="Times New Roman"/>
                        </a:rPr>
                        <a:t>Using Plan-Do-Study-Act cycles to rapidly test improvement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NCQA PCMH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Linking with community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865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Facilitation</a:t>
            </a:r>
            <a:endParaRPr lang="en-US" dirty="0"/>
          </a:p>
        </p:txBody>
      </p:sp>
      <p:sp>
        <p:nvSpPr>
          <p:cNvPr id="3" name="Content Placeholder 2"/>
          <p:cNvSpPr>
            <a:spLocks noGrp="1"/>
          </p:cNvSpPr>
          <p:nvPr>
            <p:ph idx="1"/>
          </p:nvPr>
        </p:nvSpPr>
        <p:spPr>
          <a:xfrm>
            <a:off x="381000" y="1371600"/>
            <a:ext cx="7620000" cy="4800600"/>
          </a:xfrm>
        </p:spPr>
        <p:txBody>
          <a:bodyPr/>
          <a:lstStyle/>
          <a:p>
            <a:r>
              <a:rPr lang="en-US" sz="2600" dirty="0" smtClean="0"/>
              <a:t>Practice facilitators:</a:t>
            </a:r>
          </a:p>
          <a:p>
            <a:pPr lvl="1"/>
            <a:r>
              <a:rPr lang="en-US" sz="2400" dirty="0" smtClean="0"/>
              <a:t>Supported practice with QI processes, techniques</a:t>
            </a:r>
          </a:p>
          <a:p>
            <a:pPr lvl="1"/>
            <a:r>
              <a:rPr lang="en-US" sz="2400" dirty="0" smtClean="0"/>
              <a:t>Served </a:t>
            </a:r>
            <a:r>
              <a:rPr lang="en-US" sz="2400" dirty="0"/>
              <a:t>as sounding board/provide feedback and benchmarking</a:t>
            </a:r>
          </a:p>
          <a:p>
            <a:pPr lvl="1"/>
            <a:r>
              <a:rPr lang="en-US" sz="2400" dirty="0" smtClean="0"/>
              <a:t>Assisted </a:t>
            </a:r>
            <a:r>
              <a:rPr lang="en-US" sz="2400" dirty="0"/>
              <a:t>in finding tools and resources</a:t>
            </a:r>
          </a:p>
          <a:p>
            <a:pPr lvl="1"/>
            <a:r>
              <a:rPr lang="en-US" sz="2400" dirty="0" smtClean="0"/>
              <a:t>Helped </a:t>
            </a:r>
            <a:r>
              <a:rPr lang="en-US" sz="2400" dirty="0"/>
              <a:t>prioritize change activities</a:t>
            </a:r>
          </a:p>
          <a:p>
            <a:pPr lvl="1"/>
            <a:r>
              <a:rPr lang="en-US" sz="2400" dirty="0" smtClean="0"/>
              <a:t>Served </a:t>
            </a:r>
            <a:r>
              <a:rPr lang="en-US" sz="2400" dirty="0"/>
              <a:t>as “honey bee” networker</a:t>
            </a:r>
          </a:p>
          <a:p>
            <a:pPr lvl="1"/>
            <a:r>
              <a:rPr lang="en-US" sz="2400" dirty="0" smtClean="0"/>
              <a:t>Assessed </a:t>
            </a:r>
            <a:r>
              <a:rPr lang="en-US" sz="2400" dirty="0"/>
              <a:t>practice education, training needs</a:t>
            </a:r>
          </a:p>
          <a:p>
            <a:pPr lvl="1"/>
            <a:r>
              <a:rPr lang="en-US" sz="2400" dirty="0" smtClean="0"/>
              <a:t>Provided </a:t>
            </a:r>
            <a:r>
              <a:rPr lang="en-US" sz="2400" dirty="0"/>
              <a:t>“motivational coaching” (cheerleader)</a:t>
            </a:r>
          </a:p>
          <a:p>
            <a:pPr lvl="1"/>
            <a:r>
              <a:rPr lang="en-US" sz="2400" dirty="0" smtClean="0"/>
              <a:t>Assisted </a:t>
            </a:r>
            <a:r>
              <a:rPr lang="en-US" sz="2400" dirty="0"/>
              <a:t>with problem-solving</a:t>
            </a:r>
          </a:p>
          <a:p>
            <a:endParaRPr lang="en-US" dirty="0"/>
          </a:p>
        </p:txBody>
      </p:sp>
    </p:spTree>
    <p:extLst>
      <p:ext uri="{BB962C8B-B14F-4D97-AF65-F5344CB8AC3E}">
        <p14:creationId xmlns:p14="http://schemas.microsoft.com/office/powerpoint/2010/main" val="364051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Facilitator Training</a:t>
            </a:r>
            <a:endParaRPr lang="en-US" dirty="0"/>
          </a:p>
        </p:txBody>
      </p:sp>
      <p:sp>
        <p:nvSpPr>
          <p:cNvPr id="3" name="Content Placeholder 2"/>
          <p:cNvSpPr>
            <a:spLocks noGrp="1"/>
          </p:cNvSpPr>
          <p:nvPr>
            <p:ph idx="1"/>
          </p:nvPr>
        </p:nvSpPr>
        <p:spPr>
          <a:xfrm>
            <a:off x="457200" y="1295400"/>
            <a:ext cx="7620000" cy="5105400"/>
          </a:xfrm>
        </p:spPr>
        <p:txBody>
          <a:bodyPr/>
          <a:lstStyle/>
          <a:p>
            <a:r>
              <a:rPr lang="en-US" sz="2400" dirty="0" smtClean="0"/>
              <a:t>Two-day in-person training with experts in practice facilitation to learn PCMH and Chronic Care models, coaching Plan-Do-Study-Act rapid improvement cycles, and spend time with practice leader.</a:t>
            </a:r>
          </a:p>
          <a:p>
            <a:r>
              <a:rPr lang="en-US" sz="2400" dirty="0" smtClean="0"/>
              <a:t>Weekly conference calls with the PA SPREAD team to debrief, network, and troubleshoot. </a:t>
            </a:r>
          </a:p>
          <a:p>
            <a:r>
              <a:rPr lang="en-US" sz="2400" dirty="0" smtClean="0"/>
              <a:t>Statewide Practice Facilitator Forum to foster networking and learning among all facilitators working across Pennsylvania. </a:t>
            </a:r>
          </a:p>
          <a:p>
            <a:pPr lvl="1"/>
            <a:r>
              <a:rPr lang="en-US" sz="2200" dirty="0" smtClean="0"/>
              <a:t>To date, 3 forums have been held with the last being in September 2014. </a:t>
            </a:r>
            <a:endParaRPr lang="en-US" sz="2200" dirty="0"/>
          </a:p>
        </p:txBody>
      </p:sp>
    </p:spTree>
    <p:extLst>
      <p:ext uri="{BB962C8B-B14F-4D97-AF65-F5344CB8AC3E}">
        <p14:creationId xmlns:p14="http://schemas.microsoft.com/office/powerpoint/2010/main" val="2031593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57200" y="1371600"/>
            <a:ext cx="7620000" cy="4648200"/>
          </a:xfrm>
        </p:spPr>
        <p:txBody>
          <a:bodyPr/>
          <a:lstStyle/>
          <a:p>
            <a:r>
              <a:rPr lang="en-US" sz="2800" dirty="0" smtClean="0"/>
              <a:t>Practices submitted monthly diabetes process and outcome measures during the intervention, as well as at one-year post intervention. </a:t>
            </a:r>
          </a:p>
          <a:p>
            <a:r>
              <a:rPr lang="en-US" sz="2800" dirty="0" smtClean="0"/>
              <a:t>Practices also submitted brief written reports on the changes they were making and the challenges they were facing. </a:t>
            </a:r>
          </a:p>
          <a:p>
            <a:r>
              <a:rPr lang="en-US" sz="2800" dirty="0" smtClean="0"/>
              <a:t>These reports guided practice facilitators’ work with the practices.</a:t>
            </a:r>
          </a:p>
        </p:txBody>
      </p:sp>
    </p:spTree>
    <p:extLst>
      <p:ext uri="{BB962C8B-B14F-4D97-AF65-F5344CB8AC3E}">
        <p14:creationId xmlns:p14="http://schemas.microsoft.com/office/powerpoint/2010/main" val="10175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Quality Measures</a:t>
            </a:r>
            <a:endParaRPr lang="en-US" dirty="0"/>
          </a:p>
        </p:txBody>
      </p:sp>
      <p:sp>
        <p:nvSpPr>
          <p:cNvPr id="3" name="Content Placeholder 2"/>
          <p:cNvSpPr>
            <a:spLocks noGrp="1"/>
          </p:cNvSpPr>
          <p:nvPr>
            <p:ph idx="1"/>
          </p:nvPr>
        </p:nvSpPr>
        <p:spPr>
          <a:xfrm>
            <a:off x="457200" y="1371600"/>
            <a:ext cx="7620000" cy="5029200"/>
          </a:xfrm>
        </p:spPr>
        <p:txBody>
          <a:bodyPr/>
          <a:lstStyle/>
          <a:p>
            <a:r>
              <a:rPr lang="en-US" sz="2400" dirty="0" smtClean="0"/>
              <a:t>A1C&gt;9</a:t>
            </a:r>
            <a:endParaRPr lang="en-US" sz="2400" dirty="0"/>
          </a:p>
          <a:p>
            <a:r>
              <a:rPr lang="en-US" sz="2400" dirty="0"/>
              <a:t>A1C&lt;8</a:t>
            </a:r>
          </a:p>
          <a:p>
            <a:r>
              <a:rPr lang="en-US" sz="2400" dirty="0"/>
              <a:t>BP&lt;140/90</a:t>
            </a:r>
          </a:p>
          <a:p>
            <a:r>
              <a:rPr lang="en-US" sz="2400" dirty="0"/>
              <a:t>LDL&lt;100</a:t>
            </a:r>
          </a:p>
          <a:p>
            <a:r>
              <a:rPr lang="en-US" sz="2400" dirty="0"/>
              <a:t>Tobacco Query</a:t>
            </a:r>
          </a:p>
          <a:p>
            <a:r>
              <a:rPr lang="en-US" sz="2400" dirty="0"/>
              <a:t>Nephropathy Screening/Treatment</a:t>
            </a:r>
          </a:p>
          <a:p>
            <a:r>
              <a:rPr lang="en-US" sz="2400" dirty="0"/>
              <a:t>Dilated Eye Exam Results Documented</a:t>
            </a:r>
          </a:p>
          <a:p>
            <a:r>
              <a:rPr lang="en-US" sz="2400" dirty="0"/>
              <a:t>Foot Exam</a:t>
            </a:r>
          </a:p>
          <a:p>
            <a:r>
              <a:rPr lang="en-US" sz="2400" dirty="0"/>
              <a:t>Patients with Self-Management Goal(s)</a:t>
            </a:r>
          </a:p>
          <a:p>
            <a:r>
              <a:rPr lang="en-US" sz="2400" dirty="0"/>
              <a:t>Tobacco Cessation Intervention</a:t>
            </a:r>
          </a:p>
        </p:txBody>
      </p:sp>
    </p:spTree>
    <p:extLst>
      <p:ext uri="{BB962C8B-B14F-4D97-AF65-F5344CB8AC3E}">
        <p14:creationId xmlns:p14="http://schemas.microsoft.com/office/powerpoint/2010/main" val="2914626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Run Charts</a:t>
            </a:r>
            <a:endParaRPr lang="en-US" dirty="0"/>
          </a:p>
        </p:txBody>
      </p:sp>
      <p:sp>
        <p:nvSpPr>
          <p:cNvPr id="3" name="Content Placeholder 2"/>
          <p:cNvSpPr>
            <a:spLocks noGrp="1"/>
          </p:cNvSpPr>
          <p:nvPr>
            <p:ph idx="1"/>
          </p:nvPr>
        </p:nvSpPr>
        <p:spPr>
          <a:xfrm>
            <a:off x="457200" y="1295400"/>
            <a:ext cx="7620000" cy="4876800"/>
          </a:xfrm>
        </p:spPr>
        <p:txBody>
          <a:bodyPr/>
          <a:lstStyle/>
          <a:p>
            <a:pPr marL="114300" indent="0">
              <a:buNone/>
            </a:pPr>
            <a:r>
              <a:rPr lang="en-US" dirty="0" smtClean="0"/>
              <a:t>Allowed an overall view of practice performance. </a:t>
            </a:r>
          </a:p>
          <a:p>
            <a:endParaRPr lang="en-US" dirty="0"/>
          </a:p>
        </p:txBody>
      </p:sp>
      <p:pic>
        <p:nvPicPr>
          <p:cNvPr id="4" name="Picture 3"/>
          <p:cNvPicPr/>
          <p:nvPr/>
        </p:nvPicPr>
        <p:blipFill rotWithShape="1">
          <a:blip r:embed="rId2"/>
          <a:srcRect l="45299" t="20969" r="24786" b="38917"/>
          <a:stretch/>
        </p:blipFill>
        <p:spPr bwMode="auto">
          <a:xfrm>
            <a:off x="609600" y="1752600"/>
            <a:ext cx="5791200" cy="4953000"/>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28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Reports</a:t>
            </a:r>
            <a:endParaRPr lang="en-US" dirty="0"/>
          </a:p>
        </p:txBody>
      </p:sp>
      <p:sp>
        <p:nvSpPr>
          <p:cNvPr id="3" name="Content Placeholder 2"/>
          <p:cNvSpPr>
            <a:spLocks noGrp="1"/>
          </p:cNvSpPr>
          <p:nvPr>
            <p:ph idx="1"/>
          </p:nvPr>
        </p:nvSpPr>
        <p:spPr>
          <a:xfrm>
            <a:off x="457200" y="1371600"/>
            <a:ext cx="7620000" cy="5029200"/>
          </a:xfrm>
        </p:spPr>
        <p:txBody>
          <a:bodyPr/>
          <a:lstStyle/>
          <a:p>
            <a:pPr marL="114300" indent="0">
              <a:buNone/>
            </a:pPr>
            <a:r>
              <a:rPr lang="en-US" dirty="0" smtClean="0"/>
              <a:t>Enabled practices to see how they measured up to their peers. </a:t>
            </a:r>
            <a:endParaRPr lang="en-US" dirty="0"/>
          </a:p>
        </p:txBody>
      </p:sp>
      <p:pic>
        <p:nvPicPr>
          <p:cNvPr id="4" name="Picture 3"/>
          <p:cNvPicPr/>
          <p:nvPr/>
        </p:nvPicPr>
        <p:blipFill rotWithShape="1">
          <a:blip r:embed="rId2"/>
          <a:srcRect l="20833" t="40875" r="24359" b="7949"/>
          <a:stretch/>
        </p:blipFill>
        <p:spPr bwMode="auto">
          <a:xfrm>
            <a:off x="838200" y="1981200"/>
            <a:ext cx="6324600" cy="38577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352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265238"/>
          </a:xfrm>
        </p:spPr>
        <p:txBody>
          <a:bodyPr/>
          <a:lstStyle/>
          <a:p>
            <a:r>
              <a:rPr lang="en-US" dirty="0" smtClean="0"/>
              <a:t>Affordable Care Act: Sec. 5404 </a:t>
            </a:r>
            <a:r>
              <a:rPr lang="en-US" sz="3200" dirty="0" smtClean="0"/>
              <a:t>Primary Care Extension Program (PCEP)</a:t>
            </a:r>
            <a:endParaRPr lang="en-US" sz="3200" dirty="0"/>
          </a:p>
        </p:txBody>
      </p:sp>
      <p:sp>
        <p:nvSpPr>
          <p:cNvPr id="3" name="Content Placeholder 2"/>
          <p:cNvSpPr>
            <a:spLocks noGrp="1"/>
          </p:cNvSpPr>
          <p:nvPr>
            <p:ph idx="1"/>
          </p:nvPr>
        </p:nvSpPr>
        <p:spPr>
          <a:xfrm>
            <a:off x="304800" y="1828800"/>
            <a:ext cx="7924800" cy="5029200"/>
          </a:xfrm>
        </p:spPr>
        <p:txBody>
          <a:bodyPr/>
          <a:lstStyle/>
          <a:p>
            <a:pPr marL="114300" indent="0">
              <a:buNone/>
            </a:pPr>
            <a:r>
              <a:rPr lang="en-US" sz="2400" dirty="0" smtClean="0"/>
              <a:t>“PCEP shall provide support and assistance to primary care providers to educate providers about preventive medicine, health promotion, chronic disease management, mental and behavioral health services (including substance abuse prevention and treatment services), and evidence-based and evidence-informed therapies and techniques, in order to enable providers to incorporate such matters into their practice and to improve community health by working with community-based health connectors.”</a:t>
            </a:r>
          </a:p>
        </p:txBody>
      </p:sp>
    </p:spTree>
    <p:extLst>
      <p:ext uri="{BB962C8B-B14F-4D97-AF65-F5344CB8AC3E}">
        <p14:creationId xmlns:p14="http://schemas.microsoft.com/office/powerpoint/2010/main" val="209579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1143000"/>
          </a:xfrm>
        </p:spPr>
        <p:txBody>
          <a:bodyPr/>
          <a:lstStyle/>
          <a:p>
            <a:r>
              <a:rPr lang="en-US" dirty="0" smtClean="0"/>
              <a:t>‘Medical </a:t>
            </a:r>
            <a:r>
              <a:rPr lang="en-US" dirty="0" err="1" smtClean="0"/>
              <a:t>Homeness</a:t>
            </a:r>
            <a:r>
              <a:rPr lang="en-US" dirty="0" smtClean="0"/>
              <a:t>’ Assessment</a:t>
            </a:r>
            <a:endParaRPr lang="en-US" dirty="0"/>
          </a:p>
        </p:txBody>
      </p:sp>
      <p:sp>
        <p:nvSpPr>
          <p:cNvPr id="3" name="Content Placeholder 2"/>
          <p:cNvSpPr>
            <a:spLocks noGrp="1"/>
          </p:cNvSpPr>
          <p:nvPr>
            <p:ph idx="1"/>
          </p:nvPr>
        </p:nvSpPr>
        <p:spPr>
          <a:xfrm>
            <a:off x="304800" y="1219200"/>
            <a:ext cx="7620000" cy="5029200"/>
          </a:xfrm>
        </p:spPr>
        <p:txBody>
          <a:bodyPr/>
          <a:lstStyle/>
          <a:p>
            <a:r>
              <a:rPr lang="en-US" sz="2800" dirty="0"/>
              <a:t>Patient Centered Medical Home Assessment (</a:t>
            </a:r>
            <a:r>
              <a:rPr lang="en-US" sz="2800" dirty="0" smtClean="0"/>
              <a:t>PCMH-A) at baseline, end of collaborative, and 12 months later</a:t>
            </a:r>
          </a:p>
          <a:p>
            <a:pPr lvl="1"/>
            <a:r>
              <a:rPr lang="en-US" sz="2400" dirty="0" smtClean="0"/>
              <a:t>Allowed practices to self-assess their level of “medical </a:t>
            </a:r>
            <a:r>
              <a:rPr lang="en-US" sz="2400" dirty="0" err="1" smtClean="0"/>
              <a:t>homeness</a:t>
            </a:r>
            <a:r>
              <a:rPr lang="en-US" sz="2400" dirty="0" smtClean="0"/>
              <a:t>” in eight PCMH concept areas:</a:t>
            </a:r>
          </a:p>
          <a:p>
            <a:pPr lvl="1"/>
            <a:r>
              <a:rPr lang="en-US" sz="2400" dirty="0" smtClean="0"/>
              <a:t>Empanelment, Continuous Team-Based Healing Relationships, Patient Centered Interactions, Engaged Leadership, Quality Improvement Strategy, Enhanced Access, Care Coordination, and Organized Evidence-Based Care</a:t>
            </a:r>
          </a:p>
          <a:p>
            <a:pPr lvl="1"/>
            <a:r>
              <a:rPr lang="en-US" sz="2400" dirty="0">
                <a:hlinkClick r:id="rId2"/>
              </a:rPr>
              <a:t>http://</a:t>
            </a:r>
            <a:r>
              <a:rPr lang="en-US" sz="2400" dirty="0" smtClean="0">
                <a:hlinkClick r:id="rId2"/>
              </a:rPr>
              <a:t>www.improvingchroniccare.org/downloads/ pcmha.pdf</a:t>
            </a:r>
            <a:r>
              <a:rPr lang="en-US" sz="2400" dirty="0" smtClean="0"/>
              <a:t> </a:t>
            </a:r>
          </a:p>
          <a:p>
            <a:endParaRPr lang="en-US" dirty="0"/>
          </a:p>
        </p:txBody>
      </p:sp>
    </p:spTree>
    <p:extLst>
      <p:ext uri="{BB962C8B-B14F-4D97-AF65-F5344CB8AC3E}">
        <p14:creationId xmlns:p14="http://schemas.microsoft.com/office/powerpoint/2010/main" val="3486628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 for Practices</a:t>
            </a:r>
            <a:endParaRPr lang="en-US" dirty="0"/>
          </a:p>
        </p:txBody>
      </p:sp>
      <p:sp>
        <p:nvSpPr>
          <p:cNvPr id="3" name="Content Placeholder 2"/>
          <p:cNvSpPr>
            <a:spLocks noGrp="1"/>
          </p:cNvSpPr>
          <p:nvPr>
            <p:ph idx="1"/>
          </p:nvPr>
        </p:nvSpPr>
        <p:spPr>
          <a:xfrm>
            <a:off x="457200" y="1371600"/>
            <a:ext cx="7620000" cy="5029200"/>
          </a:xfrm>
        </p:spPr>
        <p:txBody>
          <a:bodyPr/>
          <a:lstStyle/>
          <a:p>
            <a:r>
              <a:rPr lang="en-US" sz="2800" dirty="0" smtClean="0"/>
              <a:t>CME and Maintenance of Certification (MOC) credits for attending learning sessions and leading practice QI.</a:t>
            </a:r>
          </a:p>
          <a:p>
            <a:r>
              <a:rPr lang="en-US" sz="2800" dirty="0" smtClean="0"/>
              <a:t>Helped sustain engagement (i.e., attendance and reporting) in the absence of financial incentives.</a:t>
            </a:r>
            <a:endParaRPr lang="en-US" sz="2800" dirty="0"/>
          </a:p>
        </p:txBody>
      </p:sp>
      <p:pic>
        <p:nvPicPr>
          <p:cNvPr id="3074"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810000"/>
            <a:ext cx="23885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05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Results</a:t>
            </a:r>
            <a:endParaRPr lang="en-US" dirty="0"/>
          </a:p>
        </p:txBody>
      </p:sp>
      <p:sp>
        <p:nvSpPr>
          <p:cNvPr id="3" name="Content Placeholder 2"/>
          <p:cNvSpPr>
            <a:spLocks noGrp="1"/>
          </p:cNvSpPr>
          <p:nvPr>
            <p:ph idx="1"/>
          </p:nvPr>
        </p:nvSpPr>
        <p:spPr>
          <a:xfrm>
            <a:off x="457200" y="1295400"/>
            <a:ext cx="7620000" cy="5105400"/>
          </a:xfrm>
        </p:spPr>
        <p:txBody>
          <a:bodyPr/>
          <a:lstStyle/>
          <a:p>
            <a:r>
              <a:rPr lang="en-US" sz="2800" dirty="0" smtClean="0"/>
              <a:t>Learning sessions consistently rated a 4 or better on a scale of 1-5, with 5 being the highest on evaluation surveys. </a:t>
            </a:r>
          </a:p>
          <a:p>
            <a:r>
              <a:rPr lang="en-US" sz="2800" dirty="0" smtClean="0"/>
              <a:t>By last learning session, attendees said they were highly confident about accomplishing what they wanted or needed to do in terms of practice improvement (8.5 average in Southcentral PA and 8.9 average in Northwest PA), on a scale of 1-10, with 10 being the highest. </a:t>
            </a:r>
          </a:p>
          <a:p>
            <a:r>
              <a:rPr lang="en-US" sz="2800" dirty="0" smtClean="0"/>
              <a:t>Consistently appreciative feedback for the assistance provided by PA SPREAD.</a:t>
            </a:r>
          </a:p>
        </p:txBody>
      </p:sp>
    </p:spTree>
    <p:extLst>
      <p:ext uri="{BB962C8B-B14F-4D97-AF65-F5344CB8AC3E}">
        <p14:creationId xmlns:p14="http://schemas.microsoft.com/office/powerpoint/2010/main" val="2283997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Comments</a:t>
            </a:r>
            <a:endParaRPr lang="en-US" dirty="0"/>
          </a:p>
        </p:txBody>
      </p:sp>
      <p:sp>
        <p:nvSpPr>
          <p:cNvPr id="3" name="Content Placeholder 2"/>
          <p:cNvSpPr>
            <a:spLocks noGrp="1"/>
          </p:cNvSpPr>
          <p:nvPr>
            <p:ph idx="1"/>
          </p:nvPr>
        </p:nvSpPr>
        <p:spPr>
          <a:xfrm>
            <a:off x="381000" y="1295400"/>
            <a:ext cx="7620000" cy="4876800"/>
          </a:xfrm>
        </p:spPr>
        <p:txBody>
          <a:bodyPr/>
          <a:lstStyle/>
          <a:p>
            <a:r>
              <a:rPr lang="en-US" sz="1950" b="1" dirty="0">
                <a:solidFill>
                  <a:srgbClr val="FF0000"/>
                </a:solidFill>
              </a:rPr>
              <a:t>“The entire program was very well done. I thoroughly enjoyed this program.” </a:t>
            </a:r>
            <a:endParaRPr lang="en-US" sz="1950" b="1" dirty="0" smtClean="0">
              <a:solidFill>
                <a:srgbClr val="FF0000"/>
              </a:solidFill>
            </a:endParaRPr>
          </a:p>
          <a:p>
            <a:r>
              <a:rPr lang="en-US" sz="1950" b="1" dirty="0">
                <a:solidFill>
                  <a:schemeClr val="accent5">
                    <a:lumMod val="75000"/>
                  </a:schemeClr>
                </a:solidFill>
              </a:rPr>
              <a:t>“I liked the examples and gentle accountability pressure.” </a:t>
            </a:r>
            <a:endParaRPr lang="en-US" sz="1950" b="1" dirty="0" smtClean="0">
              <a:solidFill>
                <a:schemeClr val="accent5">
                  <a:lumMod val="75000"/>
                </a:schemeClr>
              </a:solidFill>
            </a:endParaRPr>
          </a:p>
          <a:p>
            <a:r>
              <a:rPr lang="en-US" sz="1950" b="1" dirty="0" smtClean="0">
                <a:solidFill>
                  <a:srgbClr val="7030A0"/>
                </a:solidFill>
              </a:rPr>
              <a:t>“Sharing </a:t>
            </a:r>
            <a:r>
              <a:rPr lang="en-US" sz="1950" b="1" dirty="0">
                <a:solidFill>
                  <a:srgbClr val="7030A0"/>
                </a:solidFill>
              </a:rPr>
              <a:t>ideas, what worked/what didn’t has been most beneficial.” </a:t>
            </a:r>
            <a:endParaRPr lang="en-US" sz="1950" b="1" dirty="0" smtClean="0">
              <a:solidFill>
                <a:srgbClr val="7030A0"/>
              </a:solidFill>
            </a:endParaRPr>
          </a:p>
          <a:p>
            <a:r>
              <a:rPr lang="en-US" sz="1950" b="1" dirty="0">
                <a:solidFill>
                  <a:schemeClr val="tx2"/>
                </a:solidFill>
              </a:rPr>
              <a:t>“PA SPREAD provided great info, support and preparation.” </a:t>
            </a:r>
            <a:endParaRPr lang="en-US" sz="1950" b="1" dirty="0" smtClean="0">
              <a:solidFill>
                <a:schemeClr val="tx2"/>
              </a:solidFill>
            </a:endParaRPr>
          </a:p>
          <a:p>
            <a:r>
              <a:rPr lang="en-US" sz="1950" b="1" dirty="0">
                <a:solidFill>
                  <a:schemeClr val="accent3"/>
                </a:solidFill>
              </a:rPr>
              <a:t>“Without our AHEC practice facilitator’s encouragement I might not have been able to finish this year.” </a:t>
            </a:r>
            <a:endParaRPr lang="en-US" sz="1950" b="1" dirty="0" smtClean="0">
              <a:solidFill>
                <a:schemeClr val="accent3"/>
              </a:solidFill>
            </a:endParaRPr>
          </a:p>
          <a:p>
            <a:r>
              <a:rPr lang="en-US" sz="1950" b="1" dirty="0">
                <a:solidFill>
                  <a:srgbClr val="00B050"/>
                </a:solidFill>
              </a:rPr>
              <a:t>“I know my EMR, finally.” </a:t>
            </a:r>
            <a:endParaRPr lang="en-US" sz="1950" b="1" dirty="0" smtClean="0">
              <a:solidFill>
                <a:srgbClr val="00B050"/>
              </a:solidFill>
            </a:endParaRPr>
          </a:p>
          <a:p>
            <a:r>
              <a:rPr lang="en-US" sz="1950" b="1" dirty="0">
                <a:solidFill>
                  <a:srgbClr val="0070C0"/>
                </a:solidFill>
              </a:rPr>
              <a:t>“It’s been most helpful in getting all members of our staff involved and invested in a common goal.” </a:t>
            </a:r>
            <a:endParaRPr lang="en-US" sz="1950" b="1" dirty="0" smtClean="0">
              <a:solidFill>
                <a:srgbClr val="0070C0"/>
              </a:solidFill>
            </a:endParaRPr>
          </a:p>
          <a:p>
            <a:r>
              <a:rPr lang="en-US" sz="1950" b="1" dirty="0" smtClean="0">
                <a:solidFill>
                  <a:schemeClr val="accent2"/>
                </a:solidFill>
              </a:rPr>
              <a:t>“The </a:t>
            </a:r>
            <a:r>
              <a:rPr lang="en-US" sz="1950" b="1" dirty="0">
                <a:solidFill>
                  <a:schemeClr val="accent2"/>
                </a:solidFill>
              </a:rPr>
              <a:t>PA SPREAD initiative is preparing us for everything still to come.” </a:t>
            </a:r>
            <a:endParaRPr lang="en-US" sz="1950" b="1" dirty="0" smtClean="0">
              <a:solidFill>
                <a:schemeClr val="accent2"/>
              </a:solidFill>
            </a:endParaRPr>
          </a:p>
          <a:p>
            <a:r>
              <a:rPr lang="en-US" sz="1950" b="1" dirty="0">
                <a:solidFill>
                  <a:schemeClr val="accent6">
                    <a:lumMod val="50000"/>
                  </a:schemeClr>
                </a:solidFill>
              </a:rPr>
              <a:t>“Make sure everyone learns about this</a:t>
            </a:r>
            <a:r>
              <a:rPr lang="en-US" sz="1950" b="1" dirty="0" smtClean="0">
                <a:solidFill>
                  <a:schemeClr val="accent6">
                    <a:lumMod val="50000"/>
                  </a:schemeClr>
                </a:solidFill>
              </a:rPr>
              <a:t>!”</a:t>
            </a:r>
          </a:p>
          <a:p>
            <a:r>
              <a:rPr lang="en-US" sz="1950" b="1" dirty="0">
                <a:solidFill>
                  <a:schemeClr val="bg2">
                    <a:lumMod val="50000"/>
                  </a:schemeClr>
                </a:solidFill>
              </a:rPr>
              <a:t>“Developing successful processes within one site.”</a:t>
            </a:r>
          </a:p>
          <a:p>
            <a:endParaRPr lang="en-US" sz="2000" dirty="0"/>
          </a:p>
        </p:txBody>
      </p:sp>
    </p:spTree>
    <p:extLst>
      <p:ext uri="{BB962C8B-B14F-4D97-AF65-F5344CB8AC3E}">
        <p14:creationId xmlns:p14="http://schemas.microsoft.com/office/powerpoint/2010/main" val="293042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PCMH Improvement</a:t>
            </a:r>
            <a:endParaRPr lang="en-US" dirty="0"/>
          </a:p>
        </p:txBody>
      </p:sp>
      <p:sp>
        <p:nvSpPr>
          <p:cNvPr id="3" name="Content Placeholder 2"/>
          <p:cNvSpPr>
            <a:spLocks noGrp="1"/>
          </p:cNvSpPr>
          <p:nvPr>
            <p:ph idx="1"/>
          </p:nvPr>
        </p:nvSpPr>
        <p:spPr>
          <a:xfrm>
            <a:off x="381000" y="1295400"/>
            <a:ext cx="3048000" cy="5105400"/>
          </a:xfrm>
        </p:spPr>
        <p:txBody>
          <a:bodyPr/>
          <a:lstStyle/>
          <a:p>
            <a:r>
              <a:rPr lang="en-US" sz="2400" dirty="0" smtClean="0"/>
              <a:t>Steady and sustained improvement </a:t>
            </a:r>
            <a:r>
              <a:rPr lang="en-US" sz="2400" dirty="0"/>
              <a:t>across all practices in all eight </a:t>
            </a:r>
            <a:r>
              <a:rPr lang="en-US" sz="2400" dirty="0" smtClean="0"/>
              <a:t>PCMH-A </a:t>
            </a:r>
            <a:r>
              <a:rPr lang="en-US" sz="2400" dirty="0"/>
              <a:t>content </a:t>
            </a:r>
            <a:r>
              <a:rPr lang="en-US" sz="2400" dirty="0" smtClean="0"/>
              <a:t>areas.</a:t>
            </a:r>
          </a:p>
          <a:p>
            <a:r>
              <a:rPr lang="en-US" sz="2400" dirty="0" smtClean="0"/>
              <a:t>More </a:t>
            </a:r>
            <a:r>
              <a:rPr lang="en-US" sz="2400" dirty="0"/>
              <a:t>than half of </a:t>
            </a:r>
            <a:r>
              <a:rPr lang="en-US" sz="2400" dirty="0" smtClean="0"/>
              <a:t>participating practices obtained </a:t>
            </a:r>
            <a:r>
              <a:rPr lang="en-US" sz="2400" dirty="0"/>
              <a:t>NCQA </a:t>
            </a:r>
            <a:r>
              <a:rPr lang="en-US" sz="2400" dirty="0" smtClean="0"/>
              <a:t>Level 3 PCMH recognition within a year post-collaborative.</a:t>
            </a:r>
            <a:endParaRPr lang="en-US" sz="2400" dirty="0"/>
          </a:p>
          <a:p>
            <a:endParaRPr lang="en-US" dirty="0"/>
          </a:p>
        </p:txBody>
      </p:sp>
      <p:pic>
        <p:nvPicPr>
          <p:cNvPr id="4" name="Picture 3"/>
          <p:cNvPicPr/>
          <p:nvPr/>
        </p:nvPicPr>
        <p:blipFill rotWithShape="1">
          <a:blip r:embed="rId2"/>
          <a:srcRect l="9095" t="24254" r="49977" b="7836"/>
          <a:stretch/>
        </p:blipFill>
        <p:spPr bwMode="auto">
          <a:xfrm>
            <a:off x="3505201" y="1412543"/>
            <a:ext cx="4747958" cy="4883316"/>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0468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Improvement</a:t>
            </a:r>
            <a:endParaRPr lang="en-US" dirty="0"/>
          </a:p>
        </p:txBody>
      </p:sp>
      <p:sp>
        <p:nvSpPr>
          <p:cNvPr id="3" name="Content Placeholder 2"/>
          <p:cNvSpPr>
            <a:spLocks noGrp="1"/>
          </p:cNvSpPr>
          <p:nvPr>
            <p:ph idx="1"/>
          </p:nvPr>
        </p:nvSpPr>
        <p:spPr>
          <a:xfrm>
            <a:off x="457200" y="1371600"/>
            <a:ext cx="7620000" cy="5029200"/>
          </a:xfrm>
        </p:spPr>
        <p:txBody>
          <a:bodyPr/>
          <a:lstStyle/>
          <a:p>
            <a:r>
              <a:rPr lang="en-US" sz="2800" dirty="0"/>
              <a:t>In the statewide aggregate, PA SPREAD practices achieved </a:t>
            </a:r>
            <a:r>
              <a:rPr lang="en-US" sz="2800" u="sng" dirty="0"/>
              <a:t>significant improvement on diabetes process measures</a:t>
            </a:r>
            <a:r>
              <a:rPr lang="en-US" sz="2800" dirty="0"/>
              <a:t> (eye exams, foot exams, nephropathy screening) by the end of the learning </a:t>
            </a:r>
            <a:r>
              <a:rPr lang="en-US" sz="2800" dirty="0" smtClean="0"/>
              <a:t>collaborative.</a:t>
            </a:r>
          </a:p>
          <a:p>
            <a:r>
              <a:rPr lang="en-US" sz="2800" dirty="0" smtClean="0"/>
              <a:t>Diabetes outcome </a:t>
            </a:r>
            <a:r>
              <a:rPr lang="en-US" sz="2800" dirty="0"/>
              <a:t>measures </a:t>
            </a:r>
            <a:r>
              <a:rPr lang="en-US" sz="2800" dirty="0" smtClean="0"/>
              <a:t>(A1c, BP, LDL) trended </a:t>
            </a:r>
            <a:r>
              <a:rPr lang="en-US" sz="2800" dirty="0"/>
              <a:t>towards </a:t>
            </a:r>
            <a:r>
              <a:rPr lang="en-US" sz="2800" dirty="0" smtClean="0"/>
              <a:t>improvement </a:t>
            </a:r>
            <a:r>
              <a:rPr lang="en-US" sz="2800" dirty="0"/>
              <a:t>but did not show statistical significance</a:t>
            </a:r>
            <a:r>
              <a:rPr lang="en-US" sz="2800" dirty="0" smtClean="0"/>
              <a:t>. Changes </a:t>
            </a:r>
            <a:r>
              <a:rPr lang="en-US" sz="2800" dirty="0"/>
              <a:t>in process measures support the notion that practice changes may ultimately lead to changes in clinical measures. </a:t>
            </a:r>
          </a:p>
        </p:txBody>
      </p:sp>
    </p:spTree>
    <p:extLst>
      <p:ext uri="{BB962C8B-B14F-4D97-AF65-F5344CB8AC3E}">
        <p14:creationId xmlns:p14="http://schemas.microsoft.com/office/powerpoint/2010/main" val="30504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SPREAD Partners</a:t>
            </a:r>
            <a:endParaRPr lang="en-US" dirty="0"/>
          </a:p>
        </p:txBody>
      </p:sp>
      <p:sp>
        <p:nvSpPr>
          <p:cNvPr id="3" name="Content Placeholder 2"/>
          <p:cNvSpPr>
            <a:spLocks noGrp="1"/>
          </p:cNvSpPr>
          <p:nvPr>
            <p:ph idx="1"/>
          </p:nvPr>
        </p:nvSpPr>
        <p:spPr>
          <a:xfrm>
            <a:off x="457200" y="1295400"/>
            <a:ext cx="7620000" cy="4876800"/>
          </a:xfrm>
        </p:spPr>
        <p:txBody>
          <a:bodyPr/>
          <a:lstStyle/>
          <a:p>
            <a:r>
              <a:rPr lang="en-US" sz="2400" dirty="0" smtClean="0"/>
              <a:t>Convened partners from across the state to begin to discuss what may be needed in a Primary Care Extension Program. Partners included:</a:t>
            </a:r>
          </a:p>
          <a:p>
            <a:pPr lvl="2"/>
            <a:r>
              <a:rPr lang="en-US" sz="2200" dirty="0" smtClean="0"/>
              <a:t>State </a:t>
            </a:r>
            <a:r>
              <a:rPr lang="en-US" sz="2200" dirty="0"/>
              <a:t>Department of </a:t>
            </a:r>
            <a:r>
              <a:rPr lang="en-US" sz="2200" dirty="0" smtClean="0"/>
              <a:t>Health</a:t>
            </a:r>
            <a:endParaRPr lang="en-US" sz="2200" dirty="0"/>
          </a:p>
          <a:p>
            <a:pPr lvl="2"/>
            <a:r>
              <a:rPr lang="en-US" sz="2200" dirty="0"/>
              <a:t>State Medicaid Program</a:t>
            </a:r>
          </a:p>
          <a:p>
            <a:pPr lvl="2"/>
            <a:r>
              <a:rPr lang="en-US" sz="2200" dirty="0" smtClean="0"/>
              <a:t>Primary </a:t>
            </a:r>
            <a:r>
              <a:rPr lang="en-US" sz="2200" dirty="0"/>
              <a:t>care professional societies</a:t>
            </a:r>
          </a:p>
          <a:p>
            <a:pPr lvl="2"/>
            <a:r>
              <a:rPr lang="en-US" sz="2200" dirty="0"/>
              <a:t>State Medicaid Quality Improvement Organization (QIO)</a:t>
            </a:r>
          </a:p>
          <a:p>
            <a:pPr lvl="2"/>
            <a:r>
              <a:rPr lang="en-US" sz="2200" dirty="0" smtClean="0"/>
              <a:t>Area </a:t>
            </a:r>
            <a:r>
              <a:rPr lang="en-US" sz="2200" dirty="0"/>
              <a:t>Health Education Center (AHEC)</a:t>
            </a:r>
          </a:p>
          <a:p>
            <a:pPr lvl="2"/>
            <a:r>
              <a:rPr lang="en-US" sz="2200" dirty="0"/>
              <a:t>Consumer groups</a:t>
            </a:r>
          </a:p>
          <a:p>
            <a:pPr lvl="2"/>
            <a:r>
              <a:rPr lang="en-US" sz="2200" dirty="0" smtClean="0"/>
              <a:t>Pennsylvania’s Primary </a:t>
            </a:r>
            <a:r>
              <a:rPr lang="en-US" sz="2200" dirty="0"/>
              <a:t>Care </a:t>
            </a:r>
            <a:r>
              <a:rPr lang="en-US" sz="2200" dirty="0" smtClean="0"/>
              <a:t>Association</a:t>
            </a:r>
          </a:p>
          <a:p>
            <a:r>
              <a:rPr lang="en-US" sz="2400" dirty="0" smtClean="0"/>
              <a:t>A full list of partnering organizations can </a:t>
            </a:r>
            <a:r>
              <a:rPr lang="en-US" sz="2400" dirty="0"/>
              <a:t>be found here: </a:t>
            </a:r>
            <a:r>
              <a:rPr lang="en-US" sz="2400" dirty="0">
                <a:hlinkClick r:id="rId2"/>
              </a:rPr>
              <a:t>http://paspread.com/partners</a:t>
            </a:r>
            <a:r>
              <a:rPr lang="en-US" sz="2400" dirty="0" smtClean="0">
                <a:hlinkClick r:id="rId2"/>
              </a:rPr>
              <a:t>/</a:t>
            </a:r>
            <a:r>
              <a:rPr lang="en-US" sz="2400" dirty="0" smtClean="0"/>
              <a:t> </a:t>
            </a:r>
          </a:p>
          <a:p>
            <a:pPr marL="776288" lvl="2" indent="0">
              <a:buNone/>
            </a:pPr>
            <a:endParaRPr lang="en-US" sz="2200" dirty="0" smtClean="0"/>
          </a:p>
          <a:p>
            <a:pPr marL="776288" lvl="2" indent="0">
              <a:buNone/>
            </a:pPr>
            <a:endParaRPr lang="en-US" sz="2200" dirty="0"/>
          </a:p>
          <a:p>
            <a:endParaRPr lang="en-US" dirty="0"/>
          </a:p>
        </p:txBody>
      </p:sp>
    </p:spTree>
    <p:extLst>
      <p:ext uri="{BB962C8B-B14F-4D97-AF65-F5344CB8AC3E}">
        <p14:creationId xmlns:p14="http://schemas.microsoft.com/office/powerpoint/2010/main" val="2643380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General Contractor Model</a:t>
            </a:r>
            <a:endParaRPr lang="en-US" dirty="0"/>
          </a:p>
        </p:txBody>
      </p:sp>
      <p:sp>
        <p:nvSpPr>
          <p:cNvPr id="3" name="Content Placeholder 2"/>
          <p:cNvSpPr>
            <a:spLocks noGrp="1"/>
          </p:cNvSpPr>
          <p:nvPr>
            <p:ph idx="1"/>
          </p:nvPr>
        </p:nvSpPr>
        <p:spPr>
          <a:xfrm>
            <a:off x="381000" y="1143000"/>
            <a:ext cx="7620000" cy="4800600"/>
          </a:xfrm>
        </p:spPr>
        <p:txBody>
          <a:bodyPr/>
          <a:lstStyle/>
          <a:p>
            <a:pPr marL="114300" indent="0">
              <a:buNone/>
            </a:pPr>
            <a:r>
              <a:rPr lang="en-US" sz="2400" dirty="0" smtClean="0"/>
              <a:t>Model for collaboration developed by the PA SPREAD Partners, where the PCEP would coordinate partners’ expertise to support practice transformation.</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71622"/>
            <a:ext cx="6772399" cy="4486377"/>
          </a:xfrm>
          <a:prstGeom prst="rect">
            <a:avLst/>
          </a:prstGeom>
        </p:spPr>
      </p:pic>
    </p:spTree>
    <p:extLst>
      <p:ext uri="{BB962C8B-B14F-4D97-AF65-F5344CB8AC3E}">
        <p14:creationId xmlns:p14="http://schemas.microsoft.com/office/powerpoint/2010/main" val="1074486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Provider Survey</a:t>
            </a:r>
            <a:endParaRPr lang="en-US" dirty="0"/>
          </a:p>
        </p:txBody>
      </p:sp>
      <p:sp>
        <p:nvSpPr>
          <p:cNvPr id="4" name="Content Placeholder 3"/>
          <p:cNvSpPr>
            <a:spLocks noGrp="1"/>
          </p:cNvSpPr>
          <p:nvPr>
            <p:ph idx="1"/>
          </p:nvPr>
        </p:nvSpPr>
        <p:spPr>
          <a:xfrm>
            <a:off x="457200" y="1371600"/>
            <a:ext cx="7620000" cy="5029200"/>
          </a:xfrm>
        </p:spPr>
        <p:txBody>
          <a:bodyPr/>
          <a:lstStyle/>
          <a:p>
            <a:r>
              <a:rPr lang="en-US" sz="2800" b="1" dirty="0" smtClean="0"/>
              <a:t>“How can the </a:t>
            </a:r>
            <a:r>
              <a:rPr lang="en-US" sz="2800" b="1" dirty="0"/>
              <a:t>Primary Care Extension Service </a:t>
            </a:r>
            <a:r>
              <a:rPr lang="en-US" sz="2800" b="1" dirty="0" smtClean="0"/>
              <a:t>most </a:t>
            </a:r>
            <a:r>
              <a:rPr lang="en-US" sz="2800" b="1" dirty="0"/>
              <a:t>help you and your </a:t>
            </a:r>
            <a:r>
              <a:rPr lang="en-US" sz="2800" b="1" dirty="0" smtClean="0"/>
              <a:t>practice?”</a:t>
            </a:r>
          </a:p>
          <a:p>
            <a:pPr lvl="1"/>
            <a:r>
              <a:rPr lang="en-US" sz="2400" dirty="0" smtClean="0"/>
              <a:t>Quality Improvement</a:t>
            </a:r>
          </a:p>
          <a:p>
            <a:pPr lvl="1"/>
            <a:r>
              <a:rPr lang="en-US" sz="2400" dirty="0" smtClean="0"/>
              <a:t>Practice Management</a:t>
            </a:r>
          </a:p>
          <a:p>
            <a:pPr lvl="1"/>
            <a:r>
              <a:rPr lang="en-US" sz="2400" dirty="0" smtClean="0"/>
              <a:t>Patient Care</a:t>
            </a:r>
          </a:p>
          <a:p>
            <a:pPr lvl="1"/>
            <a:r>
              <a:rPr lang="en-US" sz="2400" dirty="0" smtClean="0"/>
              <a:t>Medical Records</a:t>
            </a:r>
          </a:p>
          <a:p>
            <a:pPr lvl="1"/>
            <a:r>
              <a:rPr lang="en-US" sz="2400" dirty="0" smtClean="0"/>
              <a:t>Financial Management</a:t>
            </a:r>
          </a:p>
          <a:p>
            <a:pPr lvl="1"/>
            <a:r>
              <a:rPr lang="en-US" sz="2400" dirty="0" smtClean="0"/>
              <a:t>External Partnerships and Collaborations</a:t>
            </a:r>
          </a:p>
          <a:p>
            <a:r>
              <a:rPr lang="en-US" sz="2800" dirty="0" smtClean="0"/>
              <a:t>Distributed by PA Partners, June-Oct 2012</a:t>
            </a:r>
          </a:p>
          <a:p>
            <a:r>
              <a:rPr lang="en-US" sz="2800" dirty="0" smtClean="0"/>
              <a:t>556 responses – at </a:t>
            </a:r>
            <a:r>
              <a:rPr lang="en-US" sz="2600" dirty="0" smtClean="0"/>
              <a:t>least 1 response from every county in PA</a:t>
            </a:r>
          </a:p>
          <a:p>
            <a:pPr lvl="1"/>
            <a:endParaRPr lang="en-US" sz="2600" dirty="0"/>
          </a:p>
        </p:txBody>
      </p:sp>
      <p:sp>
        <p:nvSpPr>
          <p:cNvPr id="5" name="Right Brace 4"/>
          <p:cNvSpPr/>
          <p:nvPr/>
        </p:nvSpPr>
        <p:spPr>
          <a:xfrm>
            <a:off x="6096000" y="2438400"/>
            <a:ext cx="9144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58000" y="3086100"/>
            <a:ext cx="1143000" cy="923330"/>
          </a:xfrm>
          <a:prstGeom prst="rect">
            <a:avLst/>
          </a:prstGeom>
          <a:noFill/>
        </p:spPr>
        <p:txBody>
          <a:bodyPr wrap="square" rtlCol="0">
            <a:spAutoFit/>
          </a:bodyPr>
          <a:lstStyle/>
          <a:p>
            <a:pPr algn="ctr"/>
            <a:r>
              <a:rPr lang="en-US" dirty="0" smtClean="0"/>
              <a:t>6 domains</a:t>
            </a:r>
          </a:p>
          <a:p>
            <a:pPr algn="ctr"/>
            <a:r>
              <a:rPr lang="en-US" dirty="0" smtClean="0"/>
              <a:t>surveyed</a:t>
            </a:r>
            <a:endParaRPr lang="en-US" dirty="0"/>
          </a:p>
        </p:txBody>
      </p:sp>
    </p:spTree>
    <p:extLst>
      <p:ext uri="{BB962C8B-B14F-4D97-AF65-F5344CB8AC3E}">
        <p14:creationId xmlns:p14="http://schemas.microsoft.com/office/powerpoint/2010/main" val="3281085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Demographics</a:t>
            </a:r>
            <a:endParaRPr lang="en-US" dirty="0"/>
          </a:p>
        </p:txBody>
      </p:sp>
      <p:sp>
        <p:nvSpPr>
          <p:cNvPr id="4" name="Text Placeholder 3"/>
          <p:cNvSpPr>
            <a:spLocks noGrp="1"/>
          </p:cNvSpPr>
          <p:nvPr>
            <p:ph type="body" idx="1"/>
          </p:nvPr>
        </p:nvSpPr>
        <p:spPr>
          <a:xfrm>
            <a:off x="457200" y="1219200"/>
            <a:ext cx="3657600" cy="639762"/>
          </a:xfrm>
        </p:spPr>
        <p:txBody>
          <a:bodyPr/>
          <a:lstStyle/>
          <a:p>
            <a:r>
              <a:rPr lang="en-US" dirty="0" smtClean="0"/>
              <a:t>Specialty/Training</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526887841"/>
              </p:ext>
            </p:extLst>
          </p:nvPr>
        </p:nvGraphicFramePr>
        <p:xfrm>
          <a:off x="457200" y="1858963"/>
          <a:ext cx="3657600" cy="39512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3"/>
          </p:nvPr>
        </p:nvSpPr>
        <p:spPr>
          <a:xfrm>
            <a:off x="4419600" y="1219200"/>
            <a:ext cx="3657600" cy="639762"/>
          </a:xfrm>
        </p:spPr>
        <p:txBody>
          <a:bodyPr/>
          <a:lstStyle/>
          <a:p>
            <a:r>
              <a:rPr lang="en-US" dirty="0" smtClean="0"/>
              <a:t>Type of Practice</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310618912"/>
              </p:ext>
            </p:extLst>
          </p:nvPr>
        </p:nvGraphicFramePr>
        <p:xfrm>
          <a:off x="4419600" y="1858963"/>
          <a:ext cx="3657600" cy="3951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421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Background</a:t>
            </a:r>
            <a:endParaRPr lang="en-US" dirty="0"/>
          </a:p>
        </p:txBody>
      </p:sp>
      <p:sp>
        <p:nvSpPr>
          <p:cNvPr id="3" name="Content Placeholder 2"/>
          <p:cNvSpPr>
            <a:spLocks noGrp="1"/>
          </p:cNvSpPr>
          <p:nvPr>
            <p:ph idx="1"/>
          </p:nvPr>
        </p:nvSpPr>
        <p:spPr>
          <a:xfrm>
            <a:off x="152400" y="1066800"/>
            <a:ext cx="8153400" cy="5410200"/>
          </a:xfrm>
        </p:spPr>
        <p:txBody>
          <a:bodyPr/>
          <a:lstStyle/>
          <a:p>
            <a:r>
              <a:rPr lang="en-US" sz="2400" dirty="0" smtClean="0"/>
              <a:t>PA SPREAD (Pennsylvania Spreading Primary Care Enhanced Delivery Infrastructure) funded by the Agency for Healthcare Research and Quality (AHRQ) in 2011 for an ‘IMPaCT’ award – Infrastructure for Maintaining Primary Care Transformation</a:t>
            </a:r>
          </a:p>
          <a:p>
            <a:r>
              <a:rPr lang="en-US" sz="2400" dirty="0" smtClean="0"/>
              <a:t>GOAL: Develop infrastructure for supporting/spreading primary care transformation (via a Primary Care Extension Program)</a:t>
            </a:r>
          </a:p>
          <a:p>
            <a:pPr lvl="1"/>
            <a:r>
              <a:rPr lang="en-US" sz="2200" dirty="0"/>
              <a:t>How to disseminate best practices and new knowledge to primary care</a:t>
            </a:r>
          </a:p>
          <a:p>
            <a:pPr lvl="1"/>
            <a:r>
              <a:rPr lang="en-US" sz="2200" dirty="0"/>
              <a:t>Create regional models that provide infrastructure that link to a national network of collaboration</a:t>
            </a:r>
          </a:p>
          <a:p>
            <a:pPr lvl="1"/>
            <a:r>
              <a:rPr lang="en-US" sz="2200" dirty="0"/>
              <a:t>4 initial states chosen (New Mexico, North Carolina, Oklahoma, Pennsylvania)</a:t>
            </a:r>
          </a:p>
          <a:p>
            <a:pPr lvl="1"/>
            <a:r>
              <a:rPr lang="en-US" sz="2200" dirty="0"/>
              <a:t>Each state worked with 3+ dissemination </a:t>
            </a:r>
            <a:r>
              <a:rPr lang="en-US" sz="2200" dirty="0" smtClean="0"/>
              <a:t>states </a:t>
            </a:r>
            <a:endParaRPr lang="en-US" sz="2200" dirty="0"/>
          </a:p>
          <a:p>
            <a:pPr marL="776288" lvl="2" indent="0">
              <a:buNone/>
            </a:pPr>
            <a:endParaRPr lang="en-US" dirty="0"/>
          </a:p>
        </p:txBody>
      </p:sp>
    </p:spTree>
    <p:extLst>
      <p:ext uri="{BB962C8B-B14F-4D97-AF65-F5344CB8AC3E}">
        <p14:creationId xmlns:p14="http://schemas.microsoft.com/office/powerpoint/2010/main" val="3249568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Demographics</a:t>
            </a:r>
            <a:endParaRPr lang="en-US" dirty="0"/>
          </a:p>
        </p:txBody>
      </p:sp>
      <p:sp>
        <p:nvSpPr>
          <p:cNvPr id="3" name="Text Placeholder 2"/>
          <p:cNvSpPr>
            <a:spLocks noGrp="1"/>
          </p:cNvSpPr>
          <p:nvPr>
            <p:ph type="body" idx="1"/>
          </p:nvPr>
        </p:nvSpPr>
        <p:spPr>
          <a:xfrm>
            <a:off x="457200" y="1295400"/>
            <a:ext cx="3657600" cy="639762"/>
          </a:xfrm>
        </p:spPr>
        <p:txBody>
          <a:bodyPr/>
          <a:lstStyle/>
          <a:p>
            <a:r>
              <a:rPr lang="en-US" dirty="0" smtClean="0"/>
              <a:t>Practice Size</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91382345"/>
              </p:ext>
            </p:extLst>
          </p:nvPr>
        </p:nvGraphicFramePr>
        <p:xfrm>
          <a:off x="457200" y="1935163"/>
          <a:ext cx="3657600" cy="39512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419600" y="1295400"/>
            <a:ext cx="3657600" cy="639762"/>
          </a:xfrm>
        </p:spPr>
        <p:txBody>
          <a:bodyPr/>
          <a:lstStyle/>
          <a:p>
            <a:r>
              <a:rPr lang="en-US" dirty="0" smtClean="0"/>
              <a:t>NCQA Recognized</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416565719"/>
              </p:ext>
            </p:extLst>
          </p:nvPr>
        </p:nvGraphicFramePr>
        <p:xfrm>
          <a:off x="4419600" y="1935163"/>
          <a:ext cx="3657600" cy="3951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615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Demographics</a:t>
            </a:r>
            <a:endParaRPr lang="en-US" dirty="0"/>
          </a:p>
        </p:txBody>
      </p:sp>
      <p:sp>
        <p:nvSpPr>
          <p:cNvPr id="3" name="Text Placeholder 2"/>
          <p:cNvSpPr>
            <a:spLocks noGrp="1"/>
          </p:cNvSpPr>
          <p:nvPr>
            <p:ph type="body" idx="1"/>
          </p:nvPr>
        </p:nvSpPr>
        <p:spPr>
          <a:xfrm>
            <a:off x="457200" y="1295400"/>
            <a:ext cx="3657600" cy="639762"/>
          </a:xfrm>
        </p:spPr>
        <p:txBody>
          <a:bodyPr/>
          <a:lstStyle/>
          <a:p>
            <a:r>
              <a:rPr lang="en-US" dirty="0" smtClean="0"/>
              <a:t>Involved with PA CCI</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731739935"/>
              </p:ext>
            </p:extLst>
          </p:nvPr>
        </p:nvGraphicFramePr>
        <p:xfrm>
          <a:off x="457200" y="1935163"/>
          <a:ext cx="3657600" cy="39512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419600" y="1295400"/>
            <a:ext cx="3657600" cy="639762"/>
          </a:xfrm>
        </p:spPr>
        <p:txBody>
          <a:bodyPr/>
          <a:lstStyle/>
          <a:p>
            <a:r>
              <a:rPr lang="en-US" dirty="0" smtClean="0"/>
              <a:t>Involved in Another PCMH Effort</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373704647"/>
              </p:ext>
            </p:extLst>
          </p:nvPr>
        </p:nvGraphicFramePr>
        <p:xfrm>
          <a:off x="4419600" y="1935163"/>
          <a:ext cx="3657600" cy="3951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3338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sp>
        <p:nvSpPr>
          <p:cNvPr id="3" name="Text Placeholder 2"/>
          <p:cNvSpPr>
            <a:spLocks noGrp="1"/>
          </p:cNvSpPr>
          <p:nvPr>
            <p:ph type="body" idx="1"/>
          </p:nvPr>
        </p:nvSpPr>
        <p:spPr>
          <a:xfrm>
            <a:off x="457200" y="1608138"/>
            <a:ext cx="3657600" cy="639762"/>
          </a:xfrm>
        </p:spPr>
        <p:txBody>
          <a:bodyPr/>
          <a:lstStyle/>
          <a:p>
            <a:r>
              <a:rPr lang="en-US" dirty="0" smtClean="0"/>
              <a:t>Plans to Be PCMH Recognized </a:t>
            </a:r>
          </a:p>
          <a:p>
            <a:pPr>
              <a:spcBef>
                <a:spcPts val="0"/>
              </a:spcBef>
            </a:pPr>
            <a:r>
              <a:rPr lang="en-US" dirty="0" smtClean="0"/>
              <a:t>If Not Already</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87317523"/>
              </p:ext>
            </p:extLst>
          </p:nvPr>
        </p:nvGraphicFramePr>
        <p:xfrm>
          <a:off x="457200" y="1935163"/>
          <a:ext cx="3657600" cy="39512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419600" y="1295400"/>
            <a:ext cx="3657600" cy="639762"/>
          </a:xfrm>
        </p:spPr>
        <p:txBody>
          <a:bodyPr/>
          <a:lstStyle/>
          <a:p>
            <a:r>
              <a:rPr lang="en-US" dirty="0" smtClean="0"/>
              <a:t>Want Access to Practice Coach</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630480430"/>
              </p:ext>
            </p:extLst>
          </p:nvPr>
        </p:nvGraphicFramePr>
        <p:xfrm>
          <a:off x="4419600" y="1935163"/>
          <a:ext cx="3657600" cy="3951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6146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9765976"/>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19200" y="1383268"/>
            <a:ext cx="2920415" cy="369332"/>
          </a:xfrm>
          <a:prstGeom prst="rect">
            <a:avLst/>
          </a:prstGeom>
        </p:spPr>
        <p:txBody>
          <a:bodyPr wrap="none">
            <a:spAutoFit/>
          </a:bodyPr>
          <a:lstStyle/>
          <a:p>
            <a:r>
              <a:rPr lang="en-US" dirty="0"/>
              <a:t>Time Spend </a:t>
            </a:r>
            <a:r>
              <a:rPr lang="en-US" dirty="0" smtClean="0"/>
              <a:t>Monthly </a:t>
            </a:r>
            <a:r>
              <a:rPr lang="en-US" dirty="0"/>
              <a:t>on QI</a:t>
            </a:r>
          </a:p>
        </p:txBody>
      </p:sp>
      <p:sp>
        <p:nvSpPr>
          <p:cNvPr id="6" name="Rectangle 5"/>
          <p:cNvSpPr/>
          <p:nvPr/>
        </p:nvSpPr>
        <p:spPr>
          <a:xfrm>
            <a:off x="4267200" y="1371600"/>
            <a:ext cx="3920689" cy="369332"/>
          </a:xfrm>
          <a:prstGeom prst="rect">
            <a:avLst/>
          </a:prstGeom>
        </p:spPr>
        <p:txBody>
          <a:bodyPr wrap="none">
            <a:spAutoFit/>
          </a:bodyPr>
          <a:lstStyle/>
          <a:p>
            <a:r>
              <a:rPr lang="en-US" dirty="0"/>
              <a:t>Time Willing to Spend Monthly on QI</a:t>
            </a:r>
          </a:p>
        </p:txBody>
      </p:sp>
    </p:spTree>
    <p:extLst>
      <p:ext uri="{BB962C8B-B14F-4D97-AF65-F5344CB8AC3E}">
        <p14:creationId xmlns:p14="http://schemas.microsoft.com/office/powerpoint/2010/main" val="3140504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sp>
        <p:nvSpPr>
          <p:cNvPr id="4" name="Content Placeholder 3"/>
          <p:cNvSpPr>
            <a:spLocks noGrp="1"/>
          </p:cNvSpPr>
          <p:nvPr>
            <p:ph idx="1"/>
          </p:nvPr>
        </p:nvSpPr>
        <p:spPr>
          <a:xfrm>
            <a:off x="457200" y="1371600"/>
            <a:ext cx="7620000" cy="5029200"/>
          </a:xfrm>
        </p:spPr>
        <p:txBody>
          <a:bodyPr/>
          <a:lstStyle/>
          <a:p>
            <a:pPr marL="114300" indent="0">
              <a:buNone/>
            </a:pPr>
            <a:r>
              <a:rPr lang="en-US" sz="2800" b="1" u="sng" dirty="0" smtClean="0"/>
              <a:t>Top 10 Rated Needed Services</a:t>
            </a:r>
          </a:p>
          <a:p>
            <a:pPr marL="571500" indent="-365760">
              <a:buFont typeface="+mj-lt"/>
              <a:buAutoNum type="arabicPeriod"/>
            </a:pPr>
            <a:r>
              <a:rPr lang="en-US" sz="2800" dirty="0" smtClean="0"/>
              <a:t>Identifying </a:t>
            </a:r>
            <a:r>
              <a:rPr lang="en-US" sz="2800" dirty="0"/>
              <a:t>and coordinating referrals to mental health services. </a:t>
            </a:r>
            <a:endParaRPr lang="en-US" sz="2800" dirty="0" smtClean="0"/>
          </a:p>
          <a:p>
            <a:pPr marL="571500" indent="-365760">
              <a:buFont typeface="+mj-lt"/>
              <a:buAutoNum type="arabicPeriod"/>
            </a:pPr>
            <a:r>
              <a:rPr lang="en-US" sz="2800" dirty="0" smtClean="0"/>
              <a:t>Improving </a:t>
            </a:r>
            <a:r>
              <a:rPr lang="en-US" sz="2800" dirty="0"/>
              <a:t>office efficiency (workflow</a:t>
            </a:r>
            <a:r>
              <a:rPr lang="en-US" sz="2800" dirty="0" smtClean="0"/>
              <a:t>).</a:t>
            </a:r>
          </a:p>
          <a:p>
            <a:pPr marL="571500" indent="-365760">
              <a:buFont typeface="+mj-lt"/>
              <a:buAutoNum type="arabicPeriod"/>
            </a:pPr>
            <a:r>
              <a:rPr lang="en-US" sz="2800" dirty="0" smtClean="0"/>
              <a:t>Increasing </a:t>
            </a:r>
            <a:r>
              <a:rPr lang="en-US" sz="2800" dirty="0"/>
              <a:t>overall revenues. </a:t>
            </a:r>
          </a:p>
          <a:p>
            <a:pPr marL="571500" indent="-365760">
              <a:buFont typeface="+mj-lt"/>
              <a:buAutoNum type="arabicPeriod"/>
            </a:pPr>
            <a:r>
              <a:rPr lang="en-US" sz="2800" dirty="0" smtClean="0"/>
              <a:t>Strategies </a:t>
            </a:r>
            <a:r>
              <a:rPr lang="en-US" sz="2800" dirty="0"/>
              <a:t>to help Implement evidence-based clinical guidelines. </a:t>
            </a:r>
            <a:endParaRPr lang="en-US" sz="2800" dirty="0" smtClean="0"/>
          </a:p>
          <a:p>
            <a:pPr marL="571500" indent="-365760">
              <a:buFont typeface="+mj-lt"/>
              <a:buAutoNum type="arabicPeriod"/>
            </a:pPr>
            <a:r>
              <a:rPr lang="en-US" sz="2800" dirty="0" smtClean="0"/>
              <a:t>Helping </a:t>
            </a:r>
            <a:r>
              <a:rPr lang="en-US" sz="2800" dirty="0"/>
              <a:t>patients set self-management goals.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1763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sp>
        <p:nvSpPr>
          <p:cNvPr id="3" name="Content Placeholder 2"/>
          <p:cNvSpPr>
            <a:spLocks noGrp="1"/>
          </p:cNvSpPr>
          <p:nvPr>
            <p:ph idx="1"/>
          </p:nvPr>
        </p:nvSpPr>
        <p:spPr>
          <a:xfrm>
            <a:off x="457200" y="1219200"/>
            <a:ext cx="7620000" cy="5029200"/>
          </a:xfrm>
        </p:spPr>
        <p:txBody>
          <a:bodyPr/>
          <a:lstStyle/>
          <a:p>
            <a:pPr marL="114300" indent="0">
              <a:buNone/>
            </a:pPr>
            <a:r>
              <a:rPr lang="en-US" sz="2800" b="1" u="sng" dirty="0" smtClean="0"/>
              <a:t>Top 10 Rated Needed Services</a:t>
            </a:r>
          </a:p>
          <a:p>
            <a:pPr marL="576072" indent="-365760">
              <a:buFont typeface="+mj-lt"/>
              <a:buAutoNum type="arabicPeriod" startAt="6"/>
            </a:pPr>
            <a:r>
              <a:rPr lang="en-US" sz="2800" dirty="0"/>
              <a:t>Identifying and connecting with local community resources (e.g. Area Agencies on Aging, transportation and housing services, food banks) to support patients. </a:t>
            </a:r>
          </a:p>
          <a:p>
            <a:pPr marL="571500" indent="-365760">
              <a:buFont typeface="+mj-lt"/>
              <a:buAutoNum type="arabicPeriod" startAt="6"/>
            </a:pPr>
            <a:r>
              <a:rPr lang="en-US" sz="2800" dirty="0"/>
              <a:t>Improving staff satisfaction. </a:t>
            </a:r>
          </a:p>
          <a:p>
            <a:pPr marL="571500" indent="-365760">
              <a:buFont typeface="+mj-lt"/>
              <a:buAutoNum type="arabicPeriod" startAt="6"/>
            </a:pPr>
            <a:r>
              <a:rPr lang="en-US" sz="2800" dirty="0"/>
              <a:t>Providing self-management support to patients. </a:t>
            </a:r>
          </a:p>
          <a:p>
            <a:pPr marL="571500" indent="-365760">
              <a:buFont typeface="+mj-lt"/>
              <a:buAutoNum type="arabicPeriod" startAt="6"/>
            </a:pPr>
            <a:r>
              <a:rPr lang="en-US" sz="2800" dirty="0"/>
              <a:t>Making changes in clinical and administrative processes to improve quality. </a:t>
            </a:r>
          </a:p>
          <a:p>
            <a:pPr marL="484632" indent="-365760">
              <a:buFont typeface="+mj-lt"/>
              <a:buAutoNum type="arabicPeriod" startAt="6"/>
            </a:pPr>
            <a:r>
              <a:rPr lang="en-US" sz="2800" dirty="0"/>
              <a:t>Increasing pay-for-performance revenue. </a:t>
            </a:r>
          </a:p>
          <a:p>
            <a:endParaRPr lang="en-US" dirty="0"/>
          </a:p>
        </p:txBody>
      </p:sp>
    </p:spTree>
    <p:extLst>
      <p:ext uri="{BB962C8B-B14F-4D97-AF65-F5344CB8AC3E}">
        <p14:creationId xmlns:p14="http://schemas.microsoft.com/office/powerpoint/2010/main" val="389977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sp>
        <p:nvSpPr>
          <p:cNvPr id="3" name="Content Placeholder 2"/>
          <p:cNvSpPr>
            <a:spLocks noGrp="1"/>
          </p:cNvSpPr>
          <p:nvPr>
            <p:ph idx="1"/>
          </p:nvPr>
        </p:nvSpPr>
        <p:spPr>
          <a:xfrm>
            <a:off x="457200" y="1371600"/>
            <a:ext cx="7620000" cy="5029200"/>
          </a:xfrm>
        </p:spPr>
        <p:txBody>
          <a:bodyPr/>
          <a:lstStyle/>
          <a:p>
            <a:pPr marL="114300" indent="0">
              <a:buNone/>
            </a:pPr>
            <a:r>
              <a:rPr lang="en-US" sz="2800" b="1" u="sng" dirty="0" smtClean="0"/>
              <a:t>Bottom 10 Rated Needed Services</a:t>
            </a:r>
          </a:p>
          <a:p>
            <a:pPr marL="685800" indent="-514350">
              <a:buFont typeface="+mj-lt"/>
              <a:buAutoNum type="arabicPeriod" startAt="50"/>
            </a:pPr>
            <a:r>
              <a:rPr lang="en-US" sz="2800" dirty="0" smtClean="0"/>
              <a:t>Implementing </a:t>
            </a:r>
            <a:r>
              <a:rPr lang="en-US" sz="2800" dirty="0"/>
              <a:t>e-prescribing. </a:t>
            </a:r>
            <a:endParaRPr lang="en-US" sz="2800" dirty="0" smtClean="0"/>
          </a:p>
          <a:p>
            <a:pPr marL="685800" indent="-514350">
              <a:buFont typeface="+mj-lt"/>
              <a:buAutoNum type="arabicPeriod" startAt="49"/>
            </a:pPr>
            <a:r>
              <a:rPr lang="en-US" sz="2800" dirty="0" smtClean="0"/>
              <a:t>Implementing </a:t>
            </a:r>
            <a:r>
              <a:rPr lang="en-US" sz="2800" dirty="0"/>
              <a:t>an electronic medical record (EMR) system. </a:t>
            </a:r>
          </a:p>
          <a:p>
            <a:pPr marL="685800" indent="-514350">
              <a:buFont typeface="+mj-lt"/>
              <a:buAutoNum type="arabicPeriod" startAt="48"/>
            </a:pPr>
            <a:r>
              <a:rPr lang="en-US" sz="2800" dirty="0" smtClean="0"/>
              <a:t>Implementing </a:t>
            </a:r>
            <a:r>
              <a:rPr lang="en-US" sz="2800" dirty="0"/>
              <a:t>group visits. </a:t>
            </a:r>
          </a:p>
          <a:p>
            <a:pPr marL="685800" indent="-514350">
              <a:buFont typeface="+mj-lt"/>
              <a:buAutoNum type="arabicPeriod" startAt="47"/>
            </a:pPr>
            <a:r>
              <a:rPr lang="en-US" sz="2800" dirty="0" smtClean="0"/>
              <a:t>Recruiting </a:t>
            </a:r>
            <a:r>
              <a:rPr lang="en-US" sz="2800" dirty="0"/>
              <a:t>new patients (marketing). </a:t>
            </a:r>
          </a:p>
          <a:p>
            <a:pPr marL="685800" indent="-514350">
              <a:buFont typeface="+mj-lt"/>
              <a:buAutoNum type="arabicPeriod" startAt="46"/>
            </a:pPr>
            <a:r>
              <a:rPr lang="en-US" sz="2800" dirty="0" smtClean="0"/>
              <a:t>Implementing </a:t>
            </a:r>
            <a:r>
              <a:rPr lang="en-US" sz="2800" dirty="0"/>
              <a:t>open or advanced access scheduling. </a:t>
            </a:r>
            <a:endParaRPr lang="en-US" dirty="0"/>
          </a:p>
          <a:p>
            <a:endParaRPr lang="en-US" dirty="0"/>
          </a:p>
        </p:txBody>
      </p:sp>
    </p:spTree>
    <p:extLst>
      <p:ext uri="{BB962C8B-B14F-4D97-AF65-F5344CB8AC3E}">
        <p14:creationId xmlns:p14="http://schemas.microsoft.com/office/powerpoint/2010/main" val="2907168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Results</a:t>
            </a:r>
            <a:endParaRPr lang="en-US" dirty="0"/>
          </a:p>
        </p:txBody>
      </p:sp>
      <p:sp>
        <p:nvSpPr>
          <p:cNvPr id="3" name="Content Placeholder 2"/>
          <p:cNvSpPr>
            <a:spLocks noGrp="1"/>
          </p:cNvSpPr>
          <p:nvPr>
            <p:ph idx="1"/>
          </p:nvPr>
        </p:nvSpPr>
        <p:spPr>
          <a:xfrm>
            <a:off x="381000" y="1371600"/>
            <a:ext cx="7620000" cy="5029200"/>
          </a:xfrm>
        </p:spPr>
        <p:txBody>
          <a:bodyPr/>
          <a:lstStyle/>
          <a:p>
            <a:pPr marL="114300" indent="0">
              <a:buNone/>
            </a:pPr>
            <a:r>
              <a:rPr lang="en-US" sz="2800" b="1" u="sng" dirty="0" smtClean="0"/>
              <a:t>Bottom 10 Rated Needed Services</a:t>
            </a:r>
          </a:p>
          <a:p>
            <a:pPr marL="685800" indent="-514350">
              <a:buFont typeface="+mj-lt"/>
              <a:buAutoNum type="arabicPeriod" startAt="45"/>
            </a:pPr>
            <a:r>
              <a:rPr lang="en-US" sz="2700" dirty="0"/>
              <a:t>Identifying support services (in addition to your customer service rep) for your EMR. </a:t>
            </a:r>
          </a:p>
          <a:p>
            <a:pPr marL="685800" indent="-514350">
              <a:buFont typeface="+mj-lt"/>
              <a:buAutoNum type="arabicPeriod" startAt="44"/>
            </a:pPr>
            <a:r>
              <a:rPr lang="en-US" sz="2700" dirty="0"/>
              <a:t>Achieving “meaningful use” standards for using and sharing electronic health information. </a:t>
            </a:r>
          </a:p>
          <a:p>
            <a:pPr marL="685800" indent="-514350">
              <a:buFont typeface="+mj-lt"/>
              <a:buAutoNum type="arabicPeriod" startAt="43"/>
            </a:pPr>
            <a:r>
              <a:rPr lang="en-US" sz="2700" dirty="0"/>
              <a:t>Managing human resources. </a:t>
            </a:r>
          </a:p>
          <a:p>
            <a:pPr marL="685800" indent="-514350">
              <a:buFont typeface="+mj-lt"/>
              <a:buAutoNum type="arabicPeriod" startAt="42"/>
            </a:pPr>
            <a:r>
              <a:rPr lang="en-US" sz="2700" dirty="0"/>
              <a:t>Establishing a patient portal or electronic communication with patients to share test results, etc. </a:t>
            </a:r>
          </a:p>
          <a:p>
            <a:pPr marL="685800" indent="-514350">
              <a:buFont typeface="+mj-lt"/>
              <a:buAutoNum type="arabicPeriod" startAt="41"/>
            </a:pPr>
            <a:r>
              <a:rPr lang="en-US" sz="2700" dirty="0"/>
              <a:t>Participating in practice-based research to answer practice-informed research questions. </a:t>
            </a:r>
          </a:p>
        </p:txBody>
      </p:sp>
    </p:spTree>
    <p:extLst>
      <p:ext uri="{BB962C8B-B14F-4D97-AF65-F5344CB8AC3E}">
        <p14:creationId xmlns:p14="http://schemas.microsoft.com/office/powerpoint/2010/main" val="771746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Statistical Differences</a:t>
            </a:r>
            <a:endParaRPr lang="en-US" dirty="0"/>
          </a:p>
        </p:txBody>
      </p:sp>
      <p:sp>
        <p:nvSpPr>
          <p:cNvPr id="3" name="Content Placeholder 2"/>
          <p:cNvSpPr>
            <a:spLocks noGrp="1"/>
          </p:cNvSpPr>
          <p:nvPr>
            <p:ph idx="1"/>
          </p:nvPr>
        </p:nvSpPr>
        <p:spPr>
          <a:xfrm>
            <a:off x="457200" y="1295400"/>
            <a:ext cx="7620000" cy="5105400"/>
          </a:xfrm>
        </p:spPr>
        <p:txBody>
          <a:bodyPr/>
          <a:lstStyle/>
          <a:p>
            <a:r>
              <a:rPr lang="en-US" sz="2600" dirty="0" smtClean="0"/>
              <a:t>No statistical difference in needs/wants based on:</a:t>
            </a:r>
          </a:p>
          <a:p>
            <a:pPr lvl="1"/>
            <a:r>
              <a:rPr lang="en-US" sz="2400" dirty="0" smtClean="0"/>
              <a:t>Practice size</a:t>
            </a:r>
          </a:p>
          <a:p>
            <a:pPr lvl="1"/>
            <a:r>
              <a:rPr lang="en-US" sz="2400" dirty="0" smtClean="0"/>
              <a:t>Practice type</a:t>
            </a:r>
          </a:p>
          <a:p>
            <a:r>
              <a:rPr lang="en-US" sz="2600" dirty="0" smtClean="0"/>
              <a:t>Non-PCMH recognized wanted more help:</a:t>
            </a:r>
          </a:p>
          <a:p>
            <a:pPr lvl="1"/>
            <a:r>
              <a:rPr lang="en-US" sz="2400" dirty="0" smtClean="0"/>
              <a:t>Recruiting new patients</a:t>
            </a:r>
          </a:p>
          <a:p>
            <a:pPr lvl="1"/>
            <a:r>
              <a:rPr lang="en-US" sz="2400" dirty="0" smtClean="0"/>
              <a:t>Improving collections</a:t>
            </a:r>
          </a:p>
          <a:p>
            <a:pPr lvl="1"/>
            <a:r>
              <a:rPr lang="en-US" sz="2400" dirty="0" smtClean="0"/>
              <a:t>Increasing overall revenues</a:t>
            </a:r>
          </a:p>
          <a:p>
            <a:r>
              <a:rPr lang="en-US" sz="2600" dirty="0" smtClean="0"/>
              <a:t>Providers that did not participate in the PA CCI wanted more help applying for PCMH recognition.</a:t>
            </a:r>
          </a:p>
          <a:p>
            <a:r>
              <a:rPr lang="en-US" sz="2600" dirty="0" smtClean="0"/>
              <a:t>Family physicians wanted less assistance with e-Rx than internists and pediatricians.</a:t>
            </a:r>
          </a:p>
          <a:p>
            <a:endParaRPr lang="en-US" dirty="0"/>
          </a:p>
        </p:txBody>
      </p:sp>
    </p:spTree>
    <p:extLst>
      <p:ext uri="{BB962C8B-B14F-4D97-AF65-F5344CB8AC3E}">
        <p14:creationId xmlns:p14="http://schemas.microsoft.com/office/powerpoint/2010/main" val="364986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Multi-State Meetings</a:t>
            </a:r>
            <a:endParaRPr lang="en-US" dirty="0"/>
          </a:p>
        </p:txBody>
      </p:sp>
      <p:sp>
        <p:nvSpPr>
          <p:cNvPr id="3" name="Content Placeholder 2"/>
          <p:cNvSpPr>
            <a:spLocks noGrp="1"/>
          </p:cNvSpPr>
          <p:nvPr>
            <p:ph idx="1"/>
          </p:nvPr>
        </p:nvSpPr>
        <p:spPr>
          <a:xfrm>
            <a:off x="381000" y="1143000"/>
            <a:ext cx="7620000" cy="5410200"/>
          </a:xfrm>
        </p:spPr>
        <p:txBody>
          <a:bodyPr/>
          <a:lstStyle/>
          <a:p>
            <a:r>
              <a:rPr lang="en-US" sz="2400" dirty="0" smtClean="0"/>
              <a:t>3 meetings with representatives from Pennsylvania, New York, New Jersey, and Vermont</a:t>
            </a:r>
          </a:p>
          <a:p>
            <a:r>
              <a:rPr lang="en-US" sz="2400" dirty="0" smtClean="0"/>
              <a:t>Key Participants Included:</a:t>
            </a:r>
          </a:p>
          <a:p>
            <a:pPr lvl="1"/>
            <a:r>
              <a:rPr lang="en-US" sz="2200" dirty="0"/>
              <a:t>State Government:</a:t>
            </a:r>
          </a:p>
          <a:p>
            <a:pPr lvl="2"/>
            <a:r>
              <a:rPr lang="en-US" sz="2200" dirty="0"/>
              <a:t>State Department of </a:t>
            </a:r>
            <a:r>
              <a:rPr lang="en-US" sz="2200" dirty="0" smtClean="0"/>
              <a:t>Health</a:t>
            </a:r>
            <a:endParaRPr lang="en-US" sz="2200" dirty="0"/>
          </a:p>
          <a:p>
            <a:pPr lvl="2"/>
            <a:r>
              <a:rPr lang="en-US" sz="2200" dirty="0"/>
              <a:t>State Medicaid Program</a:t>
            </a:r>
          </a:p>
          <a:p>
            <a:pPr lvl="1"/>
            <a:r>
              <a:rPr lang="en-US" sz="2200" dirty="0" smtClean="0"/>
              <a:t>Other </a:t>
            </a:r>
            <a:r>
              <a:rPr lang="en-US" sz="2200" dirty="0"/>
              <a:t>Stakeholders:</a:t>
            </a:r>
          </a:p>
          <a:p>
            <a:pPr lvl="2"/>
            <a:r>
              <a:rPr lang="en-US" sz="2200" dirty="0"/>
              <a:t>Primary care professional societies</a:t>
            </a:r>
          </a:p>
          <a:p>
            <a:pPr lvl="2"/>
            <a:r>
              <a:rPr lang="en-US" sz="2200" dirty="0"/>
              <a:t>State Medicaid Quality Improvement Organization (QIO)</a:t>
            </a:r>
          </a:p>
          <a:p>
            <a:pPr lvl="2"/>
            <a:r>
              <a:rPr lang="en-US" sz="2200" dirty="0" smtClean="0"/>
              <a:t>Area </a:t>
            </a:r>
            <a:r>
              <a:rPr lang="en-US" sz="2200" dirty="0"/>
              <a:t>Health Education </a:t>
            </a:r>
            <a:r>
              <a:rPr lang="en-US" sz="2200" dirty="0" smtClean="0"/>
              <a:t>Centers </a:t>
            </a:r>
            <a:r>
              <a:rPr lang="en-US" sz="2200" dirty="0"/>
              <a:t>(AHEC)</a:t>
            </a:r>
          </a:p>
          <a:p>
            <a:pPr lvl="2"/>
            <a:r>
              <a:rPr lang="en-US" sz="2200" dirty="0"/>
              <a:t>Consumer groups</a:t>
            </a:r>
          </a:p>
          <a:p>
            <a:pPr lvl="2"/>
            <a:r>
              <a:rPr lang="en-US" sz="2200" dirty="0" smtClean="0"/>
              <a:t>State </a:t>
            </a:r>
            <a:r>
              <a:rPr lang="en-US" sz="2200" dirty="0"/>
              <a:t>Primary Care </a:t>
            </a:r>
            <a:r>
              <a:rPr lang="en-US" sz="2200" dirty="0" smtClean="0"/>
              <a:t>Associations</a:t>
            </a:r>
          </a:p>
          <a:p>
            <a:pPr lvl="2"/>
            <a:r>
              <a:rPr lang="en-US" sz="2200" dirty="0" smtClean="0"/>
              <a:t>Academic primary </a:t>
            </a:r>
            <a:r>
              <a:rPr lang="en-US" sz="2200" dirty="0"/>
              <a:t>care training </a:t>
            </a:r>
            <a:r>
              <a:rPr lang="en-US" sz="2200" dirty="0" smtClean="0"/>
              <a:t>programs</a:t>
            </a:r>
            <a:endParaRPr lang="en-US" sz="2200" dirty="0"/>
          </a:p>
          <a:p>
            <a:pPr lvl="1"/>
            <a:endParaRPr lang="en-US" dirty="0" smtClean="0"/>
          </a:p>
        </p:txBody>
      </p:sp>
    </p:spTree>
    <p:extLst>
      <p:ext uri="{BB962C8B-B14F-4D97-AF65-F5344CB8AC3E}">
        <p14:creationId xmlns:p14="http://schemas.microsoft.com/office/powerpoint/2010/main" val="2137938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AHRQ Grantees and Their Dissemination States</a:t>
            </a:r>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r="3156"/>
          <a:stretch/>
        </p:blipFill>
        <p:spPr bwMode="auto">
          <a:xfrm>
            <a:off x="381000" y="1676400"/>
            <a:ext cx="7084325" cy="4114800"/>
          </a:xfrm>
          <a:prstGeom prst="rect">
            <a:avLst/>
          </a:prstGeom>
          <a:noFill/>
          <a:ln w="9525" cmpd="sng">
            <a:noFill/>
            <a:miter lim="800000"/>
            <a:headEnd/>
            <a:tailEnd/>
          </a:ln>
          <a:effectLst/>
        </p:spPr>
      </p:pic>
    </p:spTree>
    <p:extLst>
      <p:ext uri="{BB962C8B-B14F-4D97-AF65-F5344CB8AC3E}">
        <p14:creationId xmlns:p14="http://schemas.microsoft.com/office/powerpoint/2010/main" val="4268679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txBody>
          <a:bodyPr/>
          <a:lstStyle/>
          <a:p>
            <a:r>
              <a:rPr lang="en-US" dirty="0" smtClean="0"/>
              <a:t>Ideas from Multi-State Meetings</a:t>
            </a:r>
            <a:endParaRPr lang="en-US" dirty="0"/>
          </a:p>
        </p:txBody>
      </p:sp>
      <p:sp>
        <p:nvSpPr>
          <p:cNvPr id="3" name="Content Placeholder 2"/>
          <p:cNvSpPr>
            <a:spLocks noGrp="1"/>
          </p:cNvSpPr>
          <p:nvPr>
            <p:ph idx="1"/>
          </p:nvPr>
        </p:nvSpPr>
        <p:spPr>
          <a:xfrm>
            <a:off x="381000" y="1371600"/>
            <a:ext cx="7620000" cy="4906962"/>
          </a:xfrm>
        </p:spPr>
        <p:txBody>
          <a:bodyPr/>
          <a:lstStyle/>
          <a:p>
            <a:pPr lvl="0">
              <a:spcAft>
                <a:spcPts val="600"/>
              </a:spcAft>
            </a:pPr>
            <a:r>
              <a:rPr lang="en-US" sz="2800" dirty="0" smtClean="0"/>
              <a:t>Initiate </a:t>
            </a:r>
            <a:r>
              <a:rPr lang="en-US" sz="2800" dirty="0"/>
              <a:t>efforts to educate </a:t>
            </a:r>
            <a:r>
              <a:rPr lang="en-US" sz="2800" dirty="0" smtClean="0"/>
              <a:t>purchasers about value of primary care.</a:t>
            </a:r>
          </a:p>
          <a:p>
            <a:pPr>
              <a:spcAft>
                <a:spcPts val="600"/>
              </a:spcAft>
            </a:pPr>
            <a:r>
              <a:rPr lang="en-US" sz="2800" dirty="0"/>
              <a:t>Connect </a:t>
            </a:r>
            <a:r>
              <a:rPr lang="en-US" sz="2800" dirty="0" smtClean="0"/>
              <a:t>primary care </a:t>
            </a:r>
            <a:r>
              <a:rPr lang="en-US" sz="2800" dirty="0"/>
              <a:t>with purchasers.</a:t>
            </a:r>
          </a:p>
          <a:p>
            <a:pPr lvl="0"/>
            <a:r>
              <a:rPr lang="en-US" sz="2800" dirty="0" smtClean="0"/>
              <a:t>Think about a developmental </a:t>
            </a:r>
            <a:r>
              <a:rPr lang="en-US" sz="2800" dirty="0"/>
              <a:t>model of the Primary Care Extension </a:t>
            </a:r>
            <a:r>
              <a:rPr lang="en-US" sz="2800" dirty="0" smtClean="0"/>
              <a:t>Program (see next slide).</a:t>
            </a:r>
          </a:p>
          <a:p>
            <a:r>
              <a:rPr lang="en-US" sz="2800" dirty="0" smtClean="0"/>
              <a:t>How a general </a:t>
            </a:r>
            <a:r>
              <a:rPr lang="en-US" sz="2800" dirty="0"/>
              <a:t>contractor model </a:t>
            </a:r>
            <a:r>
              <a:rPr lang="en-US" sz="2800" dirty="0" smtClean="0"/>
              <a:t>or public </a:t>
            </a:r>
            <a:r>
              <a:rPr lang="en-US" sz="2800" dirty="0"/>
              <a:t>utility </a:t>
            </a:r>
            <a:r>
              <a:rPr lang="en-US" sz="2800" dirty="0" smtClean="0"/>
              <a:t>model might work as financing models.</a:t>
            </a:r>
          </a:p>
          <a:p>
            <a:pPr lvl="0"/>
            <a:r>
              <a:rPr lang="en-US" sz="2800" dirty="0" smtClean="0"/>
              <a:t>Discuss </a:t>
            </a:r>
            <a:r>
              <a:rPr lang="en-US" sz="2800" dirty="0"/>
              <a:t>within </a:t>
            </a:r>
            <a:r>
              <a:rPr lang="en-US" sz="2800" dirty="0" smtClean="0"/>
              <a:t>each state </a:t>
            </a:r>
            <a:r>
              <a:rPr lang="en-US" sz="2800" dirty="0"/>
              <a:t>what aspects of the </a:t>
            </a:r>
            <a:r>
              <a:rPr lang="en-US" sz="2800" dirty="0" smtClean="0"/>
              <a:t>Extension Service </a:t>
            </a:r>
            <a:r>
              <a:rPr lang="en-US" sz="2800" dirty="0"/>
              <a:t>already </a:t>
            </a:r>
            <a:r>
              <a:rPr lang="en-US" sz="2800" dirty="0" smtClean="0"/>
              <a:t>exists </a:t>
            </a:r>
            <a:r>
              <a:rPr lang="en-US" sz="2800" dirty="0"/>
              <a:t>and how to coalesce these elements</a:t>
            </a:r>
            <a:r>
              <a:rPr lang="en-US" sz="2800" dirty="0" smtClean="0"/>
              <a:t>.</a:t>
            </a:r>
          </a:p>
          <a:p>
            <a:endParaRPr lang="en-US" sz="2800" dirty="0"/>
          </a:p>
          <a:p>
            <a:pPr lvl="0"/>
            <a:endParaRPr lang="en-US" sz="2800" dirty="0" smtClean="0"/>
          </a:p>
        </p:txBody>
      </p:sp>
    </p:spTree>
    <p:extLst>
      <p:ext uri="{BB962C8B-B14F-4D97-AF65-F5344CB8AC3E}">
        <p14:creationId xmlns:p14="http://schemas.microsoft.com/office/powerpoint/2010/main" val="295413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Developmental Model of PCEP</a:t>
            </a:r>
            <a:endParaRPr lang="en-US" sz="4400" dirty="0"/>
          </a:p>
        </p:txBody>
      </p:sp>
      <p:sp>
        <p:nvSpPr>
          <p:cNvPr id="3" name="Content Placeholder 2"/>
          <p:cNvSpPr>
            <a:spLocks noGrp="1"/>
          </p:cNvSpPr>
          <p:nvPr>
            <p:ph idx="1"/>
          </p:nvPr>
        </p:nvSpPr>
        <p:spPr>
          <a:xfrm>
            <a:off x="457200" y="1295400"/>
            <a:ext cx="7620000" cy="5105400"/>
          </a:xfrm>
        </p:spPr>
        <p:txBody>
          <a:bodyPr/>
          <a:lstStyle/>
          <a:p>
            <a:pPr marL="114300" indent="0">
              <a:buNone/>
            </a:pPr>
            <a:r>
              <a:rPr lang="en-US" sz="2400" dirty="0" smtClean="0"/>
              <a:t>Roles the PCEP could serve in supporting primary care practice transformation (described on next slides).</a:t>
            </a:r>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81200" y="2286000"/>
            <a:ext cx="4648200" cy="3742054"/>
          </a:xfrm>
          <a:prstGeom prst="rect">
            <a:avLst/>
          </a:prstGeom>
          <a:ln>
            <a:solidFill>
              <a:schemeClr val="tx1"/>
            </a:solidFill>
          </a:ln>
        </p:spPr>
      </p:pic>
    </p:spTree>
    <p:extLst>
      <p:ext uri="{BB962C8B-B14F-4D97-AF65-F5344CB8AC3E}">
        <p14:creationId xmlns:p14="http://schemas.microsoft.com/office/powerpoint/2010/main" val="696214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7848600" cy="1143000"/>
          </a:xfrm>
        </p:spPr>
        <p:txBody>
          <a:bodyPr/>
          <a:lstStyle/>
          <a:p>
            <a:r>
              <a:rPr lang="en-US" dirty="0" smtClean="0"/>
              <a:t>Functional Levels of PCEP</a:t>
            </a:r>
            <a:endParaRPr lang="en-US" dirty="0"/>
          </a:p>
        </p:txBody>
      </p:sp>
      <p:sp>
        <p:nvSpPr>
          <p:cNvPr id="4" name="Content Placeholder 3"/>
          <p:cNvSpPr>
            <a:spLocks noGrp="1"/>
          </p:cNvSpPr>
          <p:nvPr>
            <p:ph idx="1"/>
          </p:nvPr>
        </p:nvSpPr>
        <p:spPr>
          <a:xfrm>
            <a:off x="457200" y="1219200"/>
            <a:ext cx="7620000" cy="5181600"/>
          </a:xfrm>
        </p:spPr>
        <p:txBody>
          <a:bodyPr/>
          <a:lstStyle/>
          <a:p>
            <a:r>
              <a:rPr lang="en-US" sz="2800" b="1" dirty="0" smtClean="0"/>
              <a:t>Convener/Clearinghouse/“General </a:t>
            </a:r>
            <a:r>
              <a:rPr lang="en-US" sz="2800" b="1" dirty="0"/>
              <a:t>Contractor”</a:t>
            </a:r>
            <a:endParaRPr lang="en-US" sz="2800" dirty="0"/>
          </a:p>
          <a:p>
            <a:pPr lvl="1"/>
            <a:r>
              <a:rPr lang="en-US" sz="2800" dirty="0"/>
              <a:t>Facilitate alignment of resources in a state</a:t>
            </a:r>
          </a:p>
          <a:p>
            <a:pPr lvl="1"/>
            <a:r>
              <a:rPr lang="en-US" sz="2800" dirty="0" smtClean="0"/>
              <a:t>Align </a:t>
            </a:r>
            <a:r>
              <a:rPr lang="en-US" sz="2800" dirty="0"/>
              <a:t>quality improvement activities and metrics</a:t>
            </a:r>
          </a:p>
          <a:p>
            <a:pPr lvl="1"/>
            <a:r>
              <a:rPr lang="en-US" sz="2800" dirty="0" smtClean="0"/>
              <a:t>Knowledge </a:t>
            </a:r>
            <a:r>
              <a:rPr lang="en-US" sz="2800" dirty="0"/>
              <a:t>management </a:t>
            </a:r>
            <a:r>
              <a:rPr lang="en-US" sz="2800" dirty="0" smtClean="0"/>
              <a:t>and dissemination of </a:t>
            </a:r>
            <a:r>
              <a:rPr lang="en-US" sz="2800" dirty="0"/>
              <a:t>best practices</a:t>
            </a:r>
          </a:p>
          <a:p>
            <a:pPr lvl="1"/>
            <a:r>
              <a:rPr lang="en-US" sz="2800" dirty="0" smtClean="0"/>
              <a:t>Education </a:t>
            </a:r>
            <a:r>
              <a:rPr lang="en-US" sz="2800" dirty="0"/>
              <a:t>for practices, </a:t>
            </a:r>
            <a:r>
              <a:rPr lang="en-US" sz="2800" dirty="0" smtClean="0"/>
              <a:t>systems</a:t>
            </a:r>
            <a:endParaRPr lang="en-US" sz="2800" dirty="0"/>
          </a:p>
        </p:txBody>
      </p:sp>
    </p:spTree>
    <p:extLst>
      <p:ext uri="{BB962C8B-B14F-4D97-AF65-F5344CB8AC3E}">
        <p14:creationId xmlns:p14="http://schemas.microsoft.com/office/powerpoint/2010/main" val="2554469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848600" cy="1143000"/>
          </a:xfrm>
        </p:spPr>
        <p:txBody>
          <a:bodyPr/>
          <a:lstStyle/>
          <a:p>
            <a:r>
              <a:rPr lang="en-US" dirty="0" smtClean="0"/>
              <a:t>Functional Levels of Extension</a:t>
            </a:r>
            <a:endParaRPr lang="en-US" dirty="0"/>
          </a:p>
        </p:txBody>
      </p:sp>
      <p:sp>
        <p:nvSpPr>
          <p:cNvPr id="4" name="Content Placeholder 3"/>
          <p:cNvSpPr>
            <a:spLocks noGrp="1"/>
          </p:cNvSpPr>
          <p:nvPr>
            <p:ph idx="1"/>
          </p:nvPr>
        </p:nvSpPr>
        <p:spPr>
          <a:xfrm>
            <a:off x="457200" y="1219200"/>
            <a:ext cx="7620000" cy="5181600"/>
          </a:xfrm>
        </p:spPr>
        <p:txBody>
          <a:bodyPr/>
          <a:lstStyle/>
          <a:p>
            <a:r>
              <a:rPr lang="en-US" sz="2800" b="1" dirty="0" smtClean="0"/>
              <a:t>Technical Assistance</a:t>
            </a:r>
            <a:endParaRPr lang="en-US" sz="2800" dirty="0"/>
          </a:p>
          <a:p>
            <a:pPr lvl="1"/>
            <a:r>
              <a:rPr lang="en-US" sz="2800" dirty="0" smtClean="0"/>
              <a:t>Direct services to practices via:</a:t>
            </a:r>
          </a:p>
          <a:p>
            <a:pPr lvl="2"/>
            <a:r>
              <a:rPr lang="en-US" sz="2800" dirty="0" smtClean="0"/>
              <a:t>Data </a:t>
            </a:r>
            <a:r>
              <a:rPr lang="en-US" sz="2800" dirty="0"/>
              <a:t>collection, monitoring, feedback, and </a:t>
            </a:r>
            <a:r>
              <a:rPr lang="en-US" sz="2800" dirty="0" smtClean="0"/>
              <a:t>benchmarking</a:t>
            </a:r>
          </a:p>
          <a:p>
            <a:pPr lvl="2"/>
            <a:r>
              <a:rPr lang="en-US" sz="2800" dirty="0" smtClean="0"/>
              <a:t>Academic detailing</a:t>
            </a:r>
          </a:p>
          <a:p>
            <a:pPr lvl="2"/>
            <a:r>
              <a:rPr lang="en-US" sz="2800" dirty="0" smtClean="0"/>
              <a:t>Practice facilitation</a:t>
            </a:r>
          </a:p>
          <a:p>
            <a:pPr lvl="2"/>
            <a:r>
              <a:rPr lang="en-US" sz="2800" dirty="0" smtClean="0"/>
              <a:t>Learning </a:t>
            </a:r>
            <a:r>
              <a:rPr lang="en-US" sz="2800" dirty="0" err="1" smtClean="0"/>
              <a:t>collaboratives</a:t>
            </a:r>
            <a:endParaRPr lang="en-US" sz="2800" dirty="0" smtClean="0"/>
          </a:p>
        </p:txBody>
      </p:sp>
    </p:spTree>
    <p:extLst>
      <p:ext uri="{BB962C8B-B14F-4D97-AF65-F5344CB8AC3E}">
        <p14:creationId xmlns:p14="http://schemas.microsoft.com/office/powerpoint/2010/main" val="744813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696200" cy="1143000"/>
          </a:xfrm>
        </p:spPr>
        <p:txBody>
          <a:bodyPr/>
          <a:lstStyle/>
          <a:p>
            <a:r>
              <a:rPr lang="en-US" dirty="0" smtClean="0"/>
              <a:t>Functional Levels of Extension</a:t>
            </a:r>
            <a:endParaRPr lang="en-US" dirty="0"/>
          </a:p>
        </p:txBody>
      </p:sp>
      <p:sp>
        <p:nvSpPr>
          <p:cNvPr id="4" name="Content Placeholder 3"/>
          <p:cNvSpPr>
            <a:spLocks noGrp="1"/>
          </p:cNvSpPr>
          <p:nvPr>
            <p:ph idx="1"/>
          </p:nvPr>
        </p:nvSpPr>
        <p:spPr>
          <a:xfrm>
            <a:off x="457200" y="1219200"/>
            <a:ext cx="7620000" cy="5181600"/>
          </a:xfrm>
        </p:spPr>
        <p:txBody>
          <a:bodyPr/>
          <a:lstStyle/>
          <a:p>
            <a:r>
              <a:rPr lang="en-US" sz="2800" b="1" dirty="0" smtClean="0"/>
              <a:t>Shared Services</a:t>
            </a:r>
            <a:endParaRPr lang="en-US" sz="2800" dirty="0"/>
          </a:p>
          <a:p>
            <a:pPr lvl="1"/>
            <a:r>
              <a:rPr lang="en-US" sz="2800" dirty="0" smtClean="0"/>
              <a:t>Offering personnel to practices to support transformed care, such as:</a:t>
            </a:r>
          </a:p>
          <a:p>
            <a:pPr lvl="2"/>
            <a:r>
              <a:rPr lang="en-US" sz="2600" dirty="0" smtClean="0"/>
              <a:t>Care managers or coordinators</a:t>
            </a:r>
            <a:endParaRPr lang="en-US" sz="2600" dirty="0"/>
          </a:p>
          <a:p>
            <a:pPr lvl="2"/>
            <a:r>
              <a:rPr lang="en-US" sz="2600" dirty="0" smtClean="0"/>
              <a:t>HIT support</a:t>
            </a:r>
            <a:endParaRPr lang="en-US" sz="2600" dirty="0"/>
          </a:p>
          <a:p>
            <a:pPr lvl="2"/>
            <a:r>
              <a:rPr lang="en-US" sz="2600" dirty="0" smtClean="0"/>
              <a:t>Community </a:t>
            </a:r>
            <a:r>
              <a:rPr lang="en-US" sz="2600" dirty="0"/>
              <a:t>health </a:t>
            </a:r>
            <a:r>
              <a:rPr lang="en-US" sz="2600" dirty="0" smtClean="0"/>
              <a:t>workers</a:t>
            </a:r>
          </a:p>
          <a:p>
            <a:pPr lvl="2"/>
            <a:r>
              <a:rPr lang="en-US" sz="2600" dirty="0" smtClean="0"/>
              <a:t>Patient educators or navigators</a:t>
            </a:r>
            <a:endParaRPr lang="en-US" sz="2600" dirty="0"/>
          </a:p>
          <a:p>
            <a:pPr lvl="2"/>
            <a:r>
              <a:rPr lang="en-US" sz="2600" dirty="0" smtClean="0"/>
              <a:t>Behavioral health consultants</a:t>
            </a:r>
            <a:endParaRPr lang="en-US" sz="2600" dirty="0"/>
          </a:p>
          <a:p>
            <a:pPr lvl="2"/>
            <a:r>
              <a:rPr lang="en-US" sz="2600" dirty="0" smtClean="0"/>
              <a:t>Pharmacy consultants</a:t>
            </a:r>
            <a:endParaRPr lang="en-US" sz="2600" dirty="0"/>
          </a:p>
        </p:txBody>
      </p:sp>
    </p:spTree>
    <p:extLst>
      <p:ext uri="{BB962C8B-B14F-4D97-AF65-F5344CB8AC3E}">
        <p14:creationId xmlns:p14="http://schemas.microsoft.com/office/powerpoint/2010/main" val="3610430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85800" y="304800"/>
            <a:ext cx="7315200" cy="1447800"/>
          </a:xfrm>
          <a:prstGeom prst="rect">
            <a:avLst/>
          </a:prstGeom>
        </p:spPr>
        <p:txBody>
          <a:bodyPr vert="horz" lIns="91440" tIns="45720" rIns="91440" bIns="45720" rtlCol="0" anchor="b">
            <a:noAutofit/>
          </a:bodyPr>
          <a:lstStyle>
            <a:lvl1pPr algn="l" rtl="0" fontAlgn="base">
              <a:spcBef>
                <a:spcPct val="0"/>
              </a:spcBef>
              <a:spcAft>
                <a:spcPct val="0"/>
              </a:spcAft>
              <a:defRPr sz="6600" kern="1200" spc="-100">
                <a:ln>
                  <a:noFill/>
                </a:ln>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a:r>
              <a:rPr lang="en-US" sz="5400" dirty="0" smtClean="0"/>
              <a:t>Please contact us if you have any questions</a:t>
            </a:r>
            <a:endParaRPr lang="en-US" sz="5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50" y="1981200"/>
            <a:ext cx="1104900" cy="1104900"/>
          </a:xfrm>
          <a:prstGeom prst="rect">
            <a:avLst/>
          </a:prstGeom>
        </p:spPr>
      </p:pic>
      <p:sp>
        <p:nvSpPr>
          <p:cNvPr id="11" name="TextBox 10"/>
          <p:cNvSpPr txBox="1"/>
          <p:nvPr/>
        </p:nvSpPr>
        <p:spPr>
          <a:xfrm>
            <a:off x="457200" y="3352800"/>
            <a:ext cx="7772400" cy="2831544"/>
          </a:xfrm>
          <a:prstGeom prst="rect">
            <a:avLst/>
          </a:prstGeom>
          <a:noFill/>
        </p:spPr>
        <p:txBody>
          <a:bodyPr wrap="square" rtlCol="0">
            <a:spAutoFit/>
          </a:bodyPr>
          <a:lstStyle/>
          <a:p>
            <a:pPr algn="ctr"/>
            <a:r>
              <a:rPr lang="en-US" sz="2400" dirty="0"/>
              <a:t>For more detailed results on the PA SPREAD Collaborative, please reference the Final Report to the Agency for Healthcare Research and Quality. </a:t>
            </a:r>
            <a:endParaRPr lang="en-US" sz="2400" dirty="0" smtClean="0"/>
          </a:p>
          <a:p>
            <a:pPr algn="ctr"/>
            <a:endParaRPr lang="en-US" sz="800" dirty="0"/>
          </a:p>
          <a:p>
            <a:pPr algn="ctr"/>
            <a:r>
              <a:rPr lang="en-US" sz="2400" dirty="0" smtClean="0"/>
              <a:t>Resources: </a:t>
            </a:r>
            <a:r>
              <a:rPr lang="en-US" sz="2400" dirty="0" smtClean="0">
                <a:hlinkClick r:id="rId3"/>
              </a:rPr>
              <a:t>www.PASPREAD.com</a:t>
            </a:r>
            <a:r>
              <a:rPr lang="en-US" sz="2400" dirty="0" smtClean="0"/>
              <a:t/>
            </a:r>
            <a:br>
              <a:rPr lang="en-US" sz="2400" dirty="0" smtClean="0"/>
            </a:br>
            <a:endParaRPr lang="en-US" sz="800" dirty="0" smtClean="0"/>
          </a:p>
          <a:p>
            <a:pPr algn="ctr"/>
            <a:r>
              <a:rPr lang="en-US" sz="2400" dirty="0" smtClean="0">
                <a:hlinkClick r:id="rId4"/>
              </a:rPr>
              <a:t>aadelman@hmc.psu.edu</a:t>
            </a:r>
            <a:endParaRPr lang="en-US" sz="2400" dirty="0" smtClean="0"/>
          </a:p>
          <a:p>
            <a:pPr algn="ctr"/>
            <a:r>
              <a:rPr lang="en-US" sz="2400" dirty="0" smtClean="0">
                <a:hlinkClick r:id="rId5"/>
              </a:rPr>
              <a:t>robert.gabbay@joslin.harvard.edu</a:t>
            </a:r>
            <a:r>
              <a:rPr lang="en-US" sz="2400" dirty="0" smtClean="0"/>
              <a:t> </a:t>
            </a:r>
          </a:p>
          <a:p>
            <a:endParaRPr lang="en-US" dirty="0"/>
          </a:p>
        </p:txBody>
      </p:sp>
    </p:spTree>
    <p:extLst>
      <p:ext uri="{BB962C8B-B14F-4D97-AF65-F5344CB8AC3E}">
        <p14:creationId xmlns:p14="http://schemas.microsoft.com/office/powerpoint/2010/main" val="324110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3905"/>
            <a:ext cx="7620000" cy="4800600"/>
          </a:xfrm>
        </p:spPr>
        <p:txBody>
          <a:bodyPr/>
          <a:lstStyle/>
          <a:p>
            <a:pPr>
              <a:buSzPct val="100000"/>
              <a:buFont typeface="Arial" pitchFamily="34" charset="0"/>
              <a:buChar char="•"/>
            </a:pPr>
            <a:r>
              <a:rPr lang="en-US" sz="2600" dirty="0" smtClean="0"/>
              <a:t>Agricultural </a:t>
            </a:r>
            <a:r>
              <a:rPr lang="en-US" sz="2600" dirty="0"/>
              <a:t>Cooperative Extension Model</a:t>
            </a:r>
          </a:p>
          <a:p>
            <a:pPr lvl="1">
              <a:buSzPct val="100000"/>
              <a:buFont typeface="Wingdings" pitchFamily="2" charset="2"/>
              <a:buChar char="§"/>
            </a:pPr>
            <a:r>
              <a:rPr lang="en-US" sz="2600" dirty="0"/>
              <a:t>Most successful innovation spread program in U.S.</a:t>
            </a:r>
          </a:p>
          <a:p>
            <a:pPr lvl="1">
              <a:buSzPct val="100000"/>
              <a:buFont typeface="Wingdings" pitchFamily="2" charset="2"/>
              <a:buChar char="§"/>
            </a:pPr>
            <a:r>
              <a:rPr lang="en-US" sz="2600" dirty="0"/>
              <a:t>1914 – Collaboration of federal, state, county governments, land grant universities</a:t>
            </a:r>
          </a:p>
          <a:p>
            <a:pPr lvl="1">
              <a:buSzPct val="100000"/>
              <a:buFont typeface="Wingdings" pitchFamily="2" charset="2"/>
              <a:buChar char="§"/>
            </a:pPr>
            <a:r>
              <a:rPr lang="en-US" sz="2600" dirty="0"/>
              <a:t>Helped famers adopt best practices </a:t>
            </a:r>
            <a:endParaRPr lang="en-US" sz="2600" dirty="0" smtClean="0"/>
          </a:p>
          <a:p>
            <a:pPr lvl="1">
              <a:buSzPct val="100000"/>
              <a:buFont typeface="Wingdings" pitchFamily="2" charset="2"/>
              <a:buChar char="§"/>
            </a:pPr>
            <a:r>
              <a:rPr lang="en-US" sz="2600" dirty="0" smtClean="0"/>
              <a:t>Network of local change agents</a:t>
            </a:r>
            <a:endParaRPr lang="en-US" sz="2600" dirty="0"/>
          </a:p>
          <a:p>
            <a:pPr lvl="2"/>
            <a:endParaRPr lang="en-US" dirty="0"/>
          </a:p>
        </p:txBody>
      </p:sp>
      <p:sp>
        <p:nvSpPr>
          <p:cNvPr id="10" name="Title 9"/>
          <p:cNvSpPr>
            <a:spLocks noGrp="1"/>
          </p:cNvSpPr>
          <p:nvPr>
            <p:ph type="title"/>
          </p:nvPr>
        </p:nvSpPr>
        <p:spPr>
          <a:xfrm>
            <a:off x="457200" y="457200"/>
            <a:ext cx="7620000" cy="1143000"/>
          </a:xfrm>
        </p:spPr>
        <p:txBody>
          <a:bodyPr/>
          <a:lstStyle/>
          <a:p>
            <a:r>
              <a:rPr lang="en-US" dirty="0" smtClean="0"/>
              <a:t>Agricultural Cooperative Extension as Model for PCEP</a:t>
            </a:r>
            <a:endParaRPr lang="en-US" dirty="0"/>
          </a:p>
        </p:txBody>
      </p:sp>
    </p:spTree>
    <p:extLst>
      <p:ext uri="{BB962C8B-B14F-4D97-AF65-F5344CB8AC3E}">
        <p14:creationId xmlns:p14="http://schemas.microsoft.com/office/powerpoint/2010/main" val="142722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National PCEP</a:t>
            </a:r>
            <a:endParaRPr lang="en-US" dirty="0"/>
          </a:p>
        </p:txBody>
      </p:sp>
      <p:sp>
        <p:nvSpPr>
          <p:cNvPr id="3" name="Content Placeholder 2"/>
          <p:cNvSpPr>
            <a:spLocks noGrp="1"/>
          </p:cNvSpPr>
          <p:nvPr>
            <p:ph idx="1"/>
          </p:nvPr>
        </p:nvSpPr>
        <p:spPr>
          <a:xfrm>
            <a:off x="457200" y="1371600"/>
            <a:ext cx="7620000" cy="5029200"/>
          </a:xfrm>
        </p:spPr>
        <p:txBody>
          <a:bodyPr/>
          <a:lstStyle/>
          <a:p>
            <a:r>
              <a:rPr lang="en-US" sz="2800" dirty="0"/>
              <a:t>E</a:t>
            </a:r>
            <a:r>
              <a:rPr lang="en-US" sz="2800" dirty="0" smtClean="0"/>
              <a:t>stablish </a:t>
            </a:r>
            <a:r>
              <a:rPr lang="en-US" sz="2800" dirty="0"/>
              <a:t>state hubs and local primary care extension </a:t>
            </a:r>
            <a:r>
              <a:rPr lang="en-US" sz="2800" dirty="0" smtClean="0"/>
              <a:t>agents (practice facilitators)</a:t>
            </a:r>
          </a:p>
          <a:p>
            <a:r>
              <a:rPr lang="en-US" sz="2800" dirty="0" smtClean="0"/>
              <a:t>Community-based services but central administration</a:t>
            </a:r>
          </a:p>
          <a:p>
            <a:r>
              <a:rPr lang="en-US" sz="2800" dirty="0" smtClean="0"/>
              <a:t>An organized mechanism to spread new care models and innovations</a:t>
            </a:r>
          </a:p>
          <a:p>
            <a:pPr marL="114300" indent="0">
              <a:buNone/>
            </a:pPr>
            <a:endParaRPr lang="en-US" sz="2000" dirty="0" smtClean="0"/>
          </a:p>
          <a:p>
            <a:endParaRPr lang="en-US" dirty="0"/>
          </a:p>
        </p:txBody>
      </p:sp>
    </p:spTree>
    <p:extLst>
      <p:ext uri="{BB962C8B-B14F-4D97-AF65-F5344CB8AC3E}">
        <p14:creationId xmlns:p14="http://schemas.microsoft.com/office/powerpoint/2010/main" val="253301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228600"/>
            <a:ext cx="7772400" cy="1143000"/>
          </a:xfrm>
        </p:spPr>
        <p:txBody>
          <a:bodyPr/>
          <a:lstStyle/>
          <a:p>
            <a:r>
              <a:rPr lang="en-US" sz="4400" dirty="0" smtClean="0"/>
              <a:t>Aims of PA SPREAD</a:t>
            </a:r>
            <a:endParaRPr lang="en-US" sz="4400" dirty="0"/>
          </a:p>
        </p:txBody>
      </p:sp>
      <p:sp>
        <p:nvSpPr>
          <p:cNvPr id="3" name="Content Placeholder 2"/>
          <p:cNvSpPr>
            <a:spLocks noGrp="1"/>
          </p:cNvSpPr>
          <p:nvPr>
            <p:ph idx="1"/>
          </p:nvPr>
        </p:nvSpPr>
        <p:spPr>
          <a:xfrm>
            <a:off x="226943" y="1371600"/>
            <a:ext cx="7848600" cy="4800600"/>
          </a:xfrm>
        </p:spPr>
        <p:txBody>
          <a:bodyPr>
            <a:normAutofit/>
          </a:bodyPr>
          <a:lstStyle/>
          <a:p>
            <a:r>
              <a:rPr lang="en-US" sz="2600" dirty="0" smtClean="0"/>
              <a:t>The PA SPREAD initiative aimed to build on success </a:t>
            </a:r>
            <a:r>
              <a:rPr lang="en-US" sz="2600" dirty="0"/>
              <a:t>of PA Chronic Care </a:t>
            </a:r>
            <a:r>
              <a:rPr lang="en-US" sz="2600" dirty="0" smtClean="0"/>
              <a:t>Initiative.</a:t>
            </a:r>
          </a:p>
          <a:p>
            <a:pPr lvl="1"/>
            <a:r>
              <a:rPr lang="en-US" sz="2400" dirty="0">
                <a:hlinkClick r:id="rId2"/>
              </a:rPr>
              <a:t>https://</a:t>
            </a:r>
            <a:r>
              <a:rPr lang="en-US" sz="2400" dirty="0" smtClean="0">
                <a:hlinkClick r:id="rId2"/>
              </a:rPr>
              <a:t>www.pcpcc.org/initiative/pennsylvania-chronic-care-initiative-cci</a:t>
            </a:r>
            <a:r>
              <a:rPr lang="en-US" sz="2400" dirty="0" smtClean="0"/>
              <a:t> </a:t>
            </a:r>
            <a:endParaRPr lang="en-US" sz="2400" dirty="0"/>
          </a:p>
          <a:p>
            <a:pPr>
              <a:buSzPct val="100000"/>
            </a:pPr>
            <a:r>
              <a:rPr lang="en-US" sz="2600" dirty="0" smtClean="0"/>
              <a:t>Apply </a:t>
            </a:r>
            <a:r>
              <a:rPr lang="en-US" sz="2600" dirty="0"/>
              <a:t>lessons learned from </a:t>
            </a:r>
            <a:r>
              <a:rPr lang="en-US" sz="2600" dirty="0" smtClean="0"/>
              <a:t>PA </a:t>
            </a:r>
            <a:r>
              <a:rPr lang="en-US" sz="2600" dirty="0"/>
              <a:t>initiative </a:t>
            </a:r>
            <a:r>
              <a:rPr lang="en-US" sz="2600" dirty="0" smtClean="0"/>
              <a:t>to 2 </a:t>
            </a:r>
            <a:r>
              <a:rPr lang="en-US" sz="2600" dirty="0"/>
              <a:t>new </a:t>
            </a:r>
            <a:r>
              <a:rPr lang="en-US" sz="2600" dirty="0" smtClean="0"/>
              <a:t>collaboratives (Southcentral and Northwest PA).</a:t>
            </a:r>
            <a:endParaRPr lang="en-US" sz="2600" dirty="0"/>
          </a:p>
          <a:p>
            <a:pPr>
              <a:buSzPct val="100000"/>
            </a:pPr>
            <a:r>
              <a:rPr lang="en-US" sz="2600" dirty="0"/>
              <a:t>Disseminate model, lessons learned in 3 other states </a:t>
            </a:r>
            <a:r>
              <a:rPr lang="en-US" sz="2600" dirty="0" smtClean="0"/>
              <a:t>(</a:t>
            </a:r>
            <a:r>
              <a:rPr lang="en-US" sz="2600" dirty="0"/>
              <a:t>NJ, NY, VT</a:t>
            </a:r>
            <a:r>
              <a:rPr lang="en-US" sz="2600" dirty="0" smtClean="0"/>
              <a:t>).</a:t>
            </a:r>
            <a:endParaRPr lang="en-US" sz="2600" dirty="0"/>
          </a:p>
          <a:p>
            <a:endParaRPr lang="en-US" dirty="0"/>
          </a:p>
        </p:txBody>
      </p:sp>
    </p:spTree>
    <p:extLst>
      <p:ext uri="{BB962C8B-B14F-4D97-AF65-F5344CB8AC3E}">
        <p14:creationId xmlns:p14="http://schemas.microsoft.com/office/powerpoint/2010/main" val="61866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National Advisory Board</a:t>
            </a:r>
            <a:endParaRPr lang="en-US" dirty="0"/>
          </a:p>
        </p:txBody>
      </p:sp>
      <p:sp>
        <p:nvSpPr>
          <p:cNvPr id="3" name="Content Placeholder 2"/>
          <p:cNvSpPr>
            <a:spLocks noGrp="1"/>
          </p:cNvSpPr>
          <p:nvPr>
            <p:ph idx="1"/>
          </p:nvPr>
        </p:nvSpPr>
        <p:spPr>
          <a:xfrm>
            <a:off x="457200" y="1066800"/>
            <a:ext cx="7620000" cy="5181600"/>
          </a:xfrm>
        </p:spPr>
        <p:txBody>
          <a:bodyPr/>
          <a:lstStyle/>
          <a:p>
            <a:pPr marL="114300" indent="0">
              <a:buNone/>
            </a:pPr>
            <a:r>
              <a:rPr lang="en-US" dirty="0" smtClean="0"/>
              <a:t>Leaders in practice transformation support, QI, testing and implementing innovations, and taking successful innovations to scale. Input from the group led to refinements in our approach within PA and as we partnered with other states. </a:t>
            </a:r>
          </a:p>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3585015"/>
              </p:ext>
            </p:extLst>
          </p:nvPr>
        </p:nvGraphicFramePr>
        <p:xfrm>
          <a:off x="228600" y="2789833"/>
          <a:ext cx="8077200" cy="4038597"/>
        </p:xfrm>
        <a:graphic>
          <a:graphicData uri="http://schemas.openxmlformats.org/drawingml/2006/table">
            <a:tbl>
              <a:tblPr firstRow="1" bandRow="1">
                <a:tableStyleId>{5C22544A-7EE6-4342-B048-85BDC9FD1C3A}</a:tableStyleId>
              </a:tblPr>
              <a:tblGrid>
                <a:gridCol w="2937163"/>
                <a:gridCol w="5140037"/>
              </a:tblGrid>
              <a:tr h="3765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Members of National Advisory Board</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mn-lt"/>
                        <a:cs typeface="Times New Roman"/>
                      </a:endParaRP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Benjamin Crabtree, PhD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Robert Wood Johnson Medical School</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Darren DeWalt, MD, MPH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University of North Carolina School of Medicine</a:t>
                      </a:r>
                    </a:p>
                  </a:txBody>
                  <a:tcPr/>
                </a:tc>
              </a:tr>
              <a:tr h="649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Kevin Grumbach, MD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University of California, San Francisco School of Medicine</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William Miller, MD, MA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Lehigh Valley Health Network</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James Mold, MD, MPH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University of Oklahoma Health Sciences Center</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Jay Moskowitz, PhD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Health Sciences South Carolina</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Warren Newton, MD, MPH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University of North Carolina School of Medicine</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Patrick O’Connor, MD, MPH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HealthPartners</a:t>
                      </a:r>
                    </a:p>
                  </a:txBody>
                  <a:tcPr/>
                </a:tc>
              </a:tr>
              <a:tr h="37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Leif Solberg, MD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HealthPartners</a:t>
                      </a:r>
                    </a:p>
                  </a:txBody>
                  <a:tcPr/>
                </a:tc>
              </a:tr>
            </a:tbl>
          </a:graphicData>
        </a:graphic>
      </p:graphicFrame>
    </p:spTree>
    <p:extLst>
      <p:ext uri="{BB962C8B-B14F-4D97-AF65-F5344CB8AC3E}">
        <p14:creationId xmlns:p14="http://schemas.microsoft.com/office/powerpoint/2010/main" val="80007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AHEC</a:t>
            </a:r>
            <a:endParaRPr lang="en-US" dirty="0"/>
          </a:p>
        </p:txBody>
      </p:sp>
      <p:sp>
        <p:nvSpPr>
          <p:cNvPr id="3" name="Content Placeholder 2"/>
          <p:cNvSpPr>
            <a:spLocks noGrp="1"/>
          </p:cNvSpPr>
          <p:nvPr>
            <p:ph idx="1"/>
          </p:nvPr>
        </p:nvSpPr>
        <p:spPr>
          <a:xfrm>
            <a:off x="457200" y="1371600"/>
            <a:ext cx="7772400" cy="4800600"/>
          </a:xfrm>
        </p:spPr>
        <p:txBody>
          <a:bodyPr/>
          <a:lstStyle/>
          <a:p>
            <a:r>
              <a:rPr lang="en-US" sz="2400" dirty="0" smtClean="0"/>
              <a:t>The Pennsylvania Area Health Education Center (AHEC) served as the dissemination infrastructure for PA SPREAD.</a:t>
            </a:r>
          </a:p>
          <a:p>
            <a:pPr lvl="1"/>
            <a:r>
              <a:rPr lang="en-US" dirty="0" smtClean="0"/>
              <a:t>Mission: Promote primary care in rural and medically underserved areas and </a:t>
            </a:r>
            <a:r>
              <a:rPr lang="en-US" dirty="0"/>
              <a:t>t</a:t>
            </a:r>
            <a:r>
              <a:rPr lang="en-US" dirty="0" smtClean="0"/>
              <a:t>rain future generations of health care professionals.</a:t>
            </a:r>
          </a:p>
          <a:p>
            <a:pPr lvl="1"/>
            <a:r>
              <a:rPr lang="en-US" dirty="0" smtClean="0"/>
              <a:t>Statewide presence</a:t>
            </a:r>
          </a:p>
          <a:p>
            <a:r>
              <a:rPr lang="en-US" sz="2400" dirty="0" smtClean="0"/>
              <a:t>Learning                                                                  </a:t>
            </a:r>
            <a:r>
              <a:rPr lang="en-US" sz="2400" dirty="0" err="1" smtClean="0"/>
              <a:t>collaboratives</a:t>
            </a:r>
            <a:r>
              <a:rPr lang="en-US" sz="2400" dirty="0" smtClean="0"/>
              <a:t>                                                                        were conducted                                                                        in the Northwest                                                                   and Southcentral                                                                     regions.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0843" b="16150"/>
          <a:stretch/>
        </p:blipFill>
        <p:spPr>
          <a:xfrm>
            <a:off x="3581400" y="3048000"/>
            <a:ext cx="4842382" cy="3810000"/>
          </a:xfrm>
          <a:prstGeom prst="rect">
            <a:avLst/>
          </a:prstGeom>
        </p:spPr>
      </p:pic>
    </p:spTree>
    <p:extLst>
      <p:ext uri="{BB962C8B-B14F-4D97-AF65-F5344CB8AC3E}">
        <p14:creationId xmlns:p14="http://schemas.microsoft.com/office/powerpoint/2010/main" val="1515575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2323</Words>
  <Application>Microsoft Office PowerPoint</Application>
  <PresentationFormat>On-screen Show (4:3)</PresentationFormat>
  <Paragraphs>291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PA SPREAD: Pennsylvania Spreading Primary Care Enhanced Delivery Infrastructure </vt:lpstr>
      <vt:lpstr>Affordable Care Act: Sec. 5404 Primary Care Extension Program (PCEP)</vt:lpstr>
      <vt:lpstr>Background</vt:lpstr>
      <vt:lpstr>AHRQ Grantees and Their Dissemination States</vt:lpstr>
      <vt:lpstr>Agricultural Cooperative Extension as Model for PCEP</vt:lpstr>
      <vt:lpstr>Plan for National PCEP</vt:lpstr>
      <vt:lpstr>Aims of PA SPREAD</vt:lpstr>
      <vt:lpstr>National Advisory Board</vt:lpstr>
      <vt:lpstr>Pennsylvania AHEC</vt:lpstr>
      <vt:lpstr>Practice Demographics</vt:lpstr>
      <vt:lpstr>Focus of Collaboratives </vt:lpstr>
      <vt:lpstr>Learning Collaborative Model: Rapid Cycle Tests of Change</vt:lpstr>
      <vt:lpstr>Learning Sessions</vt:lpstr>
      <vt:lpstr>Practice Facilitation</vt:lpstr>
      <vt:lpstr>Practice Facilitator Training</vt:lpstr>
      <vt:lpstr>Data Collection</vt:lpstr>
      <vt:lpstr>Diabetes Quality Measures</vt:lpstr>
      <vt:lpstr>Monthly Run Charts</vt:lpstr>
      <vt:lpstr>Benchmarking Reports</vt:lpstr>
      <vt:lpstr>‘Medical Homeness’ Assessment</vt:lpstr>
      <vt:lpstr>Incentives for Practices</vt:lpstr>
      <vt:lpstr>Collaborative Results</vt:lpstr>
      <vt:lpstr>Participant Comments</vt:lpstr>
      <vt:lpstr>PCMH Improvement</vt:lpstr>
      <vt:lpstr>Clinical Improvement</vt:lpstr>
      <vt:lpstr>PA SPREAD Partners</vt:lpstr>
      <vt:lpstr>General Contractor Model</vt:lpstr>
      <vt:lpstr>Statewide Provider Survey</vt:lpstr>
      <vt:lpstr>Provider Survey Demographics</vt:lpstr>
      <vt:lpstr>Provider Survey Demographics</vt:lpstr>
      <vt:lpstr>Provider Survey Demographics</vt:lpstr>
      <vt:lpstr>Provider Survey Results</vt:lpstr>
      <vt:lpstr>Provider Survey Results</vt:lpstr>
      <vt:lpstr>Provider Survey Results</vt:lpstr>
      <vt:lpstr>Provider Survey Results</vt:lpstr>
      <vt:lpstr>Provider Survey Results</vt:lpstr>
      <vt:lpstr>Provider Survey Results</vt:lpstr>
      <vt:lpstr>Few Statistical Differences</vt:lpstr>
      <vt:lpstr>Multi-State Meetings</vt:lpstr>
      <vt:lpstr>Ideas from Multi-State Meetings</vt:lpstr>
      <vt:lpstr>Developmental Model of PCEP</vt:lpstr>
      <vt:lpstr>Functional Levels of PCEP</vt:lpstr>
      <vt:lpstr>Functional Levels of Extension</vt:lpstr>
      <vt:lpstr>Functional Levels of Extension</vt:lpstr>
      <vt:lpstr>PowerPoint Presentation</vt:lpstr>
    </vt:vector>
  </TitlesOfParts>
  <Company>Penn State Hershey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A4 &amp; B4: Building a Multi-Organizational QI Support System</dc:title>
  <dc:creator>emcginley</dc:creator>
  <cp:lastModifiedBy>Jessie Gerteis</cp:lastModifiedBy>
  <cp:revision>60</cp:revision>
  <dcterms:created xsi:type="dcterms:W3CDTF">2015-01-09T13:49:16Z</dcterms:created>
  <dcterms:modified xsi:type="dcterms:W3CDTF">2015-04-17T18:20:31Z</dcterms:modified>
</cp:coreProperties>
</file>