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commentAuthors.xml" ContentType="application/vnd.openxmlformats-officedocument.presentationml.commentAuthors+xml"/>
  <Override PartName="/ppt/notesSlides/notesSlide9.xml" ContentType="application/vnd.openxmlformats-officedocument.presentationml.notesSlide+xml"/>
  <Override PartName="/ppt/notesSlides/notesSlide12.xml" ContentType="application/vnd.openxmlformats-officedocument.presentationml.notesSlide+xml"/>
  <Override PartName="/ppt/diagrams/layout1.xml" ContentType="application/vnd.openxmlformats-officedocument.drawingml.diagramLayout+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Default Extension="jpeg" ContentType="image/jpeg"/>
  <Override PartName="/ppt/slideLayouts/slideLayout3.xml" ContentType="application/vnd.openxmlformats-officedocument.presentationml.slideLayout+xml"/>
  <Override PartName="/ppt/diagrams/quickStyle1.xml" ContentType="application/vnd.openxmlformats-officedocument.drawingml.diagramStyle+xml"/>
  <Default Extension="emf" ContentType="image/x-emf"/>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notesSlides/notesSlide13.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6.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43"/>
  </p:notesMasterIdLst>
  <p:sldIdLst>
    <p:sldId id="256" r:id="rId2"/>
    <p:sldId id="257" r:id="rId3"/>
    <p:sldId id="266" r:id="rId4"/>
    <p:sldId id="258" r:id="rId5"/>
    <p:sldId id="272" r:id="rId6"/>
    <p:sldId id="263" r:id="rId7"/>
    <p:sldId id="267" r:id="rId8"/>
    <p:sldId id="271" r:id="rId9"/>
    <p:sldId id="274" r:id="rId10"/>
    <p:sldId id="273" r:id="rId11"/>
    <p:sldId id="275" r:id="rId12"/>
    <p:sldId id="276" r:id="rId13"/>
    <p:sldId id="277" r:id="rId14"/>
    <p:sldId id="278" r:id="rId15"/>
    <p:sldId id="279" r:id="rId16"/>
    <p:sldId id="280" r:id="rId17"/>
    <p:sldId id="281" r:id="rId18"/>
    <p:sldId id="282" r:id="rId19"/>
    <p:sldId id="265" r:id="rId20"/>
    <p:sldId id="283" r:id="rId21"/>
    <p:sldId id="284" r:id="rId22"/>
    <p:sldId id="264" r:id="rId23"/>
    <p:sldId id="289" r:id="rId24"/>
    <p:sldId id="290" r:id="rId25"/>
    <p:sldId id="291" r:id="rId26"/>
    <p:sldId id="292" r:id="rId27"/>
    <p:sldId id="298" r:id="rId28"/>
    <p:sldId id="294" r:id="rId29"/>
    <p:sldId id="295" r:id="rId30"/>
    <p:sldId id="299" r:id="rId31"/>
    <p:sldId id="309" r:id="rId32"/>
    <p:sldId id="310" r:id="rId33"/>
    <p:sldId id="301" r:id="rId34"/>
    <p:sldId id="262" r:id="rId35"/>
    <p:sldId id="307" r:id="rId36"/>
    <p:sldId id="302" r:id="rId37"/>
    <p:sldId id="303" r:id="rId38"/>
    <p:sldId id="304" r:id="rId39"/>
    <p:sldId id="305" r:id="rId40"/>
    <p:sldId id="306" r:id="rId41"/>
    <p:sldId id="308" r:id="rId4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jlscott1" initials="j" lastIdx="0" clrIdx="0"/>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8375" autoAdjust="0"/>
    <p:restoredTop sz="67112" autoAdjust="0"/>
  </p:normalViewPr>
  <p:slideViewPr>
    <p:cSldViewPr>
      <p:cViewPr varScale="1">
        <p:scale>
          <a:sx n="105" d="100"/>
          <a:sy n="105" d="100"/>
        </p:scale>
        <p:origin x="-732" y="-78"/>
      </p:cViewPr>
      <p:guideLst>
        <p:guide orient="horz" pos="2160"/>
        <p:guide pos="2880"/>
      </p:guideLst>
    </p:cSldViewPr>
  </p:slideViewPr>
  <p:outlineViewPr>
    <p:cViewPr>
      <p:scale>
        <a:sx n="33" d="100"/>
        <a:sy n="33" d="100"/>
      </p:scale>
      <p:origin x="0" y="5760"/>
    </p:cViewPr>
  </p:outlin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notesMaster" Target="notesMasters/notesMaster1.xml"/><Relationship Id="rId48"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4106A6D-9BA1-4B3C-9A37-3A702E3C9A2C}" type="doc">
      <dgm:prSet loTypeId="urn:microsoft.com/office/officeart/2005/8/layout/process4" loCatId="process" qsTypeId="urn:microsoft.com/office/officeart/2005/8/quickstyle/simple1" qsCatId="simple" csTypeId="urn:microsoft.com/office/officeart/2005/8/colors/accent1_2" csCatId="accent1" phldr="1"/>
      <dgm:spPr/>
      <dgm:t>
        <a:bodyPr/>
        <a:lstStyle/>
        <a:p>
          <a:endParaRPr lang="en-US"/>
        </a:p>
      </dgm:t>
    </dgm:pt>
    <dgm:pt modelId="{AB9121F0-FBDE-4B18-9A40-D6B8063C9715}">
      <dgm:prSet phldrT="[Text]"/>
      <dgm:spPr/>
      <dgm:t>
        <a:bodyPr/>
        <a:lstStyle/>
        <a:p>
          <a:r>
            <a:rPr lang="en-US" dirty="0" smtClean="0"/>
            <a:t>~27M procedures/yr*</a:t>
          </a:r>
        </a:p>
        <a:p>
          <a:r>
            <a:rPr lang="en-US" dirty="0" smtClean="0"/>
            <a:t>20 min to review a procedure</a:t>
          </a:r>
          <a:endParaRPr lang="en-US" dirty="0"/>
        </a:p>
      </dgm:t>
    </dgm:pt>
    <dgm:pt modelId="{A5931C74-1265-48EC-B284-748322B95FE2}" type="parTrans" cxnId="{D13E1E77-8916-408E-B51F-CB100A93A870}">
      <dgm:prSet/>
      <dgm:spPr/>
      <dgm:t>
        <a:bodyPr/>
        <a:lstStyle/>
        <a:p>
          <a:endParaRPr lang="en-US"/>
        </a:p>
      </dgm:t>
    </dgm:pt>
    <dgm:pt modelId="{1E5E90FF-1766-4813-A3D3-0564BE508892}" type="sibTrans" cxnId="{D13E1E77-8916-408E-B51F-CB100A93A870}">
      <dgm:prSet/>
      <dgm:spPr/>
      <dgm:t>
        <a:bodyPr/>
        <a:lstStyle/>
        <a:p>
          <a:endParaRPr lang="en-US"/>
        </a:p>
      </dgm:t>
    </dgm:pt>
    <dgm:pt modelId="{CCA89463-BD8C-4C98-92C6-DB428A423008}">
      <dgm:prSet phldrT="[Text]"/>
      <dgm:spPr/>
      <dgm:t>
        <a:bodyPr/>
        <a:lstStyle/>
        <a:p>
          <a:r>
            <a:rPr lang="en-US" dirty="0" smtClean="0"/>
            <a:t>9M hours to review all procedures</a:t>
          </a:r>
        </a:p>
        <a:p>
          <a:r>
            <a:rPr lang="en-US" dirty="0" smtClean="0"/>
            <a:t>616.4 FTE/year</a:t>
          </a:r>
          <a:endParaRPr lang="en-US" dirty="0"/>
        </a:p>
      </dgm:t>
    </dgm:pt>
    <dgm:pt modelId="{DF954A85-0365-4C35-9E8C-9F46B0F1226A}" type="parTrans" cxnId="{70E29CCA-7197-421B-8BB2-7B20B5408C58}">
      <dgm:prSet/>
      <dgm:spPr/>
      <dgm:t>
        <a:bodyPr/>
        <a:lstStyle/>
        <a:p>
          <a:endParaRPr lang="en-US"/>
        </a:p>
      </dgm:t>
    </dgm:pt>
    <dgm:pt modelId="{A8FFF26A-715A-4225-94DF-88181061EF6E}" type="sibTrans" cxnId="{70E29CCA-7197-421B-8BB2-7B20B5408C58}">
      <dgm:prSet/>
      <dgm:spPr/>
      <dgm:t>
        <a:bodyPr/>
        <a:lstStyle/>
        <a:p>
          <a:endParaRPr lang="en-US"/>
        </a:p>
      </dgm:t>
    </dgm:pt>
    <dgm:pt modelId="{90325CC2-CAFF-42FC-9FBC-3DBE43B29D6E}" type="pres">
      <dgm:prSet presAssocID="{A4106A6D-9BA1-4B3C-9A37-3A702E3C9A2C}" presName="Name0" presStyleCnt="0">
        <dgm:presLayoutVars>
          <dgm:dir/>
          <dgm:animLvl val="lvl"/>
          <dgm:resizeHandles val="exact"/>
        </dgm:presLayoutVars>
      </dgm:prSet>
      <dgm:spPr/>
      <dgm:t>
        <a:bodyPr/>
        <a:lstStyle/>
        <a:p>
          <a:endParaRPr lang="en-US"/>
        </a:p>
      </dgm:t>
    </dgm:pt>
    <dgm:pt modelId="{CA84D35A-FA15-4430-8FEA-A57E974D3E97}" type="pres">
      <dgm:prSet presAssocID="{CCA89463-BD8C-4C98-92C6-DB428A423008}" presName="boxAndChildren" presStyleCnt="0"/>
      <dgm:spPr/>
    </dgm:pt>
    <dgm:pt modelId="{14117236-703B-41FE-B754-FD115D1B4356}" type="pres">
      <dgm:prSet presAssocID="{CCA89463-BD8C-4C98-92C6-DB428A423008}" presName="parentTextBox" presStyleLbl="node1" presStyleIdx="0" presStyleCnt="2"/>
      <dgm:spPr/>
      <dgm:t>
        <a:bodyPr/>
        <a:lstStyle/>
        <a:p>
          <a:endParaRPr lang="en-US"/>
        </a:p>
      </dgm:t>
    </dgm:pt>
    <dgm:pt modelId="{D55B22B9-EB75-47AA-97ED-FFF9E6659C1B}" type="pres">
      <dgm:prSet presAssocID="{1E5E90FF-1766-4813-A3D3-0564BE508892}" presName="sp" presStyleCnt="0"/>
      <dgm:spPr/>
    </dgm:pt>
    <dgm:pt modelId="{B2E234AA-DC8A-4659-BFFA-EAD089A585FC}" type="pres">
      <dgm:prSet presAssocID="{AB9121F0-FBDE-4B18-9A40-D6B8063C9715}" presName="arrowAndChildren" presStyleCnt="0"/>
      <dgm:spPr/>
    </dgm:pt>
    <dgm:pt modelId="{13D46679-5788-481A-9259-E9829360DA5A}" type="pres">
      <dgm:prSet presAssocID="{AB9121F0-FBDE-4B18-9A40-D6B8063C9715}" presName="parentTextArrow" presStyleLbl="node1" presStyleIdx="1" presStyleCnt="2"/>
      <dgm:spPr/>
      <dgm:t>
        <a:bodyPr/>
        <a:lstStyle/>
        <a:p>
          <a:endParaRPr lang="en-US"/>
        </a:p>
      </dgm:t>
    </dgm:pt>
  </dgm:ptLst>
  <dgm:cxnLst>
    <dgm:cxn modelId="{70E29CCA-7197-421B-8BB2-7B20B5408C58}" srcId="{A4106A6D-9BA1-4B3C-9A37-3A702E3C9A2C}" destId="{CCA89463-BD8C-4C98-92C6-DB428A423008}" srcOrd="1" destOrd="0" parTransId="{DF954A85-0365-4C35-9E8C-9F46B0F1226A}" sibTransId="{A8FFF26A-715A-4225-94DF-88181061EF6E}"/>
    <dgm:cxn modelId="{828DA10A-5A50-4E39-86AF-32955CCB5E99}" type="presOf" srcId="{CCA89463-BD8C-4C98-92C6-DB428A423008}" destId="{14117236-703B-41FE-B754-FD115D1B4356}" srcOrd="0" destOrd="0" presId="urn:microsoft.com/office/officeart/2005/8/layout/process4"/>
    <dgm:cxn modelId="{93053D78-1676-454A-BB64-D4BBC16D73D2}" type="presOf" srcId="{AB9121F0-FBDE-4B18-9A40-D6B8063C9715}" destId="{13D46679-5788-481A-9259-E9829360DA5A}" srcOrd="0" destOrd="0" presId="urn:microsoft.com/office/officeart/2005/8/layout/process4"/>
    <dgm:cxn modelId="{D13E1E77-8916-408E-B51F-CB100A93A870}" srcId="{A4106A6D-9BA1-4B3C-9A37-3A702E3C9A2C}" destId="{AB9121F0-FBDE-4B18-9A40-D6B8063C9715}" srcOrd="0" destOrd="0" parTransId="{A5931C74-1265-48EC-B284-748322B95FE2}" sibTransId="{1E5E90FF-1766-4813-A3D3-0564BE508892}"/>
    <dgm:cxn modelId="{14986063-A0C9-4CE9-BCAE-D19931402C3D}" type="presOf" srcId="{A4106A6D-9BA1-4B3C-9A37-3A702E3C9A2C}" destId="{90325CC2-CAFF-42FC-9FBC-3DBE43B29D6E}" srcOrd="0" destOrd="0" presId="urn:microsoft.com/office/officeart/2005/8/layout/process4"/>
    <dgm:cxn modelId="{AE9929EC-0F3B-4B13-A696-F21E91E702C7}" type="presParOf" srcId="{90325CC2-CAFF-42FC-9FBC-3DBE43B29D6E}" destId="{CA84D35A-FA15-4430-8FEA-A57E974D3E97}" srcOrd="0" destOrd="0" presId="urn:microsoft.com/office/officeart/2005/8/layout/process4"/>
    <dgm:cxn modelId="{9FF95E30-0627-4080-8D63-C55F87270D4D}" type="presParOf" srcId="{CA84D35A-FA15-4430-8FEA-A57E974D3E97}" destId="{14117236-703B-41FE-B754-FD115D1B4356}" srcOrd="0" destOrd="0" presId="urn:microsoft.com/office/officeart/2005/8/layout/process4"/>
    <dgm:cxn modelId="{31C499C5-A18F-49EB-AC7A-187468ABB4D2}" type="presParOf" srcId="{90325CC2-CAFF-42FC-9FBC-3DBE43B29D6E}" destId="{D55B22B9-EB75-47AA-97ED-FFF9E6659C1B}" srcOrd="1" destOrd="0" presId="urn:microsoft.com/office/officeart/2005/8/layout/process4"/>
    <dgm:cxn modelId="{D2E3F3A7-D0BE-477F-B418-7384A7F8E7C0}" type="presParOf" srcId="{90325CC2-CAFF-42FC-9FBC-3DBE43B29D6E}" destId="{B2E234AA-DC8A-4659-BFFA-EAD089A585FC}" srcOrd="2" destOrd="0" presId="urn:microsoft.com/office/officeart/2005/8/layout/process4"/>
    <dgm:cxn modelId="{03B203DC-1E8B-4A7C-AC19-EAFD918FE981}" type="presParOf" srcId="{B2E234AA-DC8A-4659-BFFA-EAD089A585FC}" destId="{13D46679-5788-481A-9259-E9829360DA5A}" srcOrd="0" destOrd="0" presId="urn:microsoft.com/office/officeart/2005/8/layout/process4"/>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14117236-703B-41FE-B754-FD115D1B4356}">
      <dsp:nvSpPr>
        <dsp:cNvPr id="0" name=""/>
        <dsp:cNvSpPr/>
      </dsp:nvSpPr>
      <dsp:spPr>
        <a:xfrm>
          <a:off x="0" y="2452839"/>
          <a:ext cx="6096000" cy="1609328"/>
        </a:xfrm>
        <a:prstGeom prst="rect">
          <a:avLst/>
        </a:prstGeom>
        <a:solidFill>
          <a:schemeClr val="accent1">
            <a:hueOff val="0"/>
            <a:satOff val="0"/>
            <a:lumOff val="0"/>
            <a:alphaOff val="0"/>
          </a:schemeClr>
        </a:solidFill>
        <a:ln w="2642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6248" tIns="206248" rIns="206248" bIns="206248" numCol="1" spcCol="1270" anchor="ctr" anchorCtr="0">
          <a:noAutofit/>
        </a:bodyPr>
        <a:lstStyle/>
        <a:p>
          <a:pPr lvl="0" algn="ctr" defTabSz="1289050">
            <a:lnSpc>
              <a:spcPct val="90000"/>
            </a:lnSpc>
            <a:spcBef>
              <a:spcPct val="0"/>
            </a:spcBef>
            <a:spcAft>
              <a:spcPct val="35000"/>
            </a:spcAft>
          </a:pPr>
          <a:r>
            <a:rPr lang="en-US" sz="2900" kern="1200" dirty="0" smtClean="0"/>
            <a:t>9M hours to review all procedures</a:t>
          </a:r>
        </a:p>
        <a:p>
          <a:pPr lvl="0" algn="ctr" defTabSz="1289050">
            <a:lnSpc>
              <a:spcPct val="90000"/>
            </a:lnSpc>
            <a:spcBef>
              <a:spcPct val="0"/>
            </a:spcBef>
            <a:spcAft>
              <a:spcPct val="35000"/>
            </a:spcAft>
          </a:pPr>
          <a:r>
            <a:rPr lang="en-US" sz="2900" kern="1200" dirty="0" smtClean="0"/>
            <a:t>616.4 FTE/year</a:t>
          </a:r>
          <a:endParaRPr lang="en-US" sz="2900" kern="1200" dirty="0"/>
        </a:p>
      </dsp:txBody>
      <dsp:txXfrm>
        <a:off x="0" y="2452839"/>
        <a:ext cx="6096000" cy="1609328"/>
      </dsp:txXfrm>
    </dsp:sp>
    <dsp:sp modelId="{13D46679-5788-481A-9259-E9829360DA5A}">
      <dsp:nvSpPr>
        <dsp:cNvPr id="0" name=""/>
        <dsp:cNvSpPr/>
      </dsp:nvSpPr>
      <dsp:spPr>
        <a:xfrm rot="10800000">
          <a:off x="0" y="1832"/>
          <a:ext cx="6096000" cy="2475146"/>
        </a:xfrm>
        <a:prstGeom prst="upArrowCallout">
          <a:avLst/>
        </a:prstGeom>
        <a:solidFill>
          <a:schemeClr val="accent1">
            <a:hueOff val="0"/>
            <a:satOff val="0"/>
            <a:lumOff val="0"/>
            <a:alphaOff val="0"/>
          </a:schemeClr>
        </a:solidFill>
        <a:ln w="2642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6248" tIns="206248" rIns="206248" bIns="206248" numCol="1" spcCol="1270" anchor="ctr" anchorCtr="0">
          <a:noAutofit/>
        </a:bodyPr>
        <a:lstStyle/>
        <a:p>
          <a:pPr lvl="0" algn="ctr" defTabSz="1289050">
            <a:lnSpc>
              <a:spcPct val="90000"/>
            </a:lnSpc>
            <a:spcBef>
              <a:spcPct val="0"/>
            </a:spcBef>
            <a:spcAft>
              <a:spcPct val="35000"/>
            </a:spcAft>
          </a:pPr>
          <a:r>
            <a:rPr lang="en-US" sz="2900" kern="1200" dirty="0" smtClean="0"/>
            <a:t>~27M procedures/yr*</a:t>
          </a:r>
        </a:p>
        <a:p>
          <a:pPr lvl="0" algn="ctr" defTabSz="1289050">
            <a:lnSpc>
              <a:spcPct val="90000"/>
            </a:lnSpc>
            <a:spcBef>
              <a:spcPct val="0"/>
            </a:spcBef>
            <a:spcAft>
              <a:spcPct val="35000"/>
            </a:spcAft>
          </a:pPr>
          <a:r>
            <a:rPr lang="en-US" sz="2900" kern="1200" dirty="0" smtClean="0"/>
            <a:t>20 min to review a procedure</a:t>
          </a:r>
          <a:endParaRPr lang="en-US" sz="2900" kern="1200" dirty="0"/>
        </a:p>
      </dsp:txBody>
      <dsp:txXfrm rot="10800000">
        <a:off x="0" y="1832"/>
        <a:ext cx="6096000" cy="2475146"/>
      </dsp:txXfrm>
    </dsp:sp>
  </dsp:spTree>
</dsp:drawing>
</file>

<file path=ppt/diagrams/layout1.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CA159E6-FCCB-457B-8B6F-370FDF79D3B2}" type="datetimeFigureOut">
              <a:rPr lang="en-US" smtClean="0"/>
              <a:pPr/>
              <a:t>7/12/2012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6F1CBE7-63D2-449F-A4B4-CA7B20166460}" type="slidenum">
              <a:rPr lang="en-US" smtClean="0"/>
              <a:pPr/>
              <a:t>‹#›</a:t>
            </a:fld>
            <a:endParaRPr lang="en-US"/>
          </a:p>
        </p:txBody>
      </p:sp>
    </p:spTree>
    <p:extLst>
      <p:ext uri="{BB962C8B-B14F-4D97-AF65-F5344CB8AC3E}">
        <p14:creationId xmlns="" xmlns:p14="http://schemas.microsoft.com/office/powerpoint/2010/main" val="11791185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For example, the Virginia requirement for statewide detection/reporting would require 160 infection </a:t>
            </a:r>
            <a:r>
              <a:rPr lang="en-US" dirty="0" err="1" smtClean="0"/>
              <a:t>preventionists</a:t>
            </a:r>
            <a:r>
              <a:rPr lang="en-US" dirty="0" smtClean="0"/>
              <a:t> (IPs) at a cost of $11.5 million.  More than 50% of their time is spent at the desk  . </a:t>
            </a:r>
            <a:endParaRPr lang="en-US" dirty="0"/>
          </a:p>
        </p:txBody>
      </p:sp>
      <p:sp>
        <p:nvSpPr>
          <p:cNvPr id="4" name="Slide Number Placeholder 3"/>
          <p:cNvSpPr>
            <a:spLocks noGrp="1"/>
          </p:cNvSpPr>
          <p:nvPr>
            <p:ph type="sldNum" sz="quarter" idx="10"/>
          </p:nvPr>
        </p:nvSpPr>
        <p:spPr/>
        <p:txBody>
          <a:bodyPr/>
          <a:lstStyle/>
          <a:p>
            <a:fld id="{96F1CBE7-63D2-449F-A4B4-CA7B20166460}" type="slidenum">
              <a:rPr lang="en-US" smtClean="0"/>
              <a:pPr/>
              <a:t>3</a:t>
            </a:fld>
            <a:endParaRPr lang="en-US"/>
          </a:p>
        </p:txBody>
      </p:sp>
    </p:spTree>
    <p:extLst>
      <p:ext uri="{BB962C8B-B14F-4D97-AF65-F5344CB8AC3E}">
        <p14:creationId xmlns="" xmlns:p14="http://schemas.microsoft.com/office/powerpoint/2010/main" val="12041957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Our first step was to randomly select 60% of the data to be placed in a derivation environment where we could develop the statistical models.  The remaining 40% of the data was placed in the validation dataset that was used for confirmation of the models built with the derivation dataset.  After validation, the final statistical models used the full dataset that included both the derivation and validation data sets.</a:t>
            </a:r>
          </a:p>
          <a:p>
            <a:r>
              <a:rPr lang="en-US" dirty="0" smtClean="0"/>
              <a:t>New to SAS® version 9  is the Multiple Imputation (MI) procedure  which uses a random sample of missing values to account for any uncertainty from the missing data.  For our project, we chose a Markov Chain Monte Carlo method to create 5 complete datasets, each with a slightly different value in the missing slot.  We then used standard statistical analyses on the complete datasets.  Also new to SAS 9 is the MIANALYZE procedure that we used to combine the five-dataset analysis results in to a single inferential result.</a:t>
            </a:r>
          </a:p>
          <a:p>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dirty="0" err="1" smtClean="0"/>
              <a:t>Univariate</a:t>
            </a:r>
            <a:r>
              <a:rPr lang="en-US" dirty="0" smtClean="0"/>
              <a:t> regression was used to determine the independent association of potential risk factors and SSI.  The final model included risk factors with probability of &lt; 0.05 or that contributed to the predictive value of the model.  We first used a binary logistic regression  model to evaluate the relationship of each variable with the occurrence of a surgical site infection.  For the non-imputed variables we used the original dataset with logistic regression.  For the imputed variables, we used the five imputed datasets and a combination of logistic regression and the MIANALYSE procedure to generate results.</a:t>
            </a:r>
          </a:p>
          <a:p>
            <a:endParaRPr lang="en-US" dirty="0" smtClean="0"/>
          </a:p>
          <a:p>
            <a:endParaRPr lang="en-US" dirty="0"/>
          </a:p>
        </p:txBody>
      </p:sp>
      <p:sp>
        <p:nvSpPr>
          <p:cNvPr id="4" name="Slide Number Placeholder 3"/>
          <p:cNvSpPr>
            <a:spLocks noGrp="1"/>
          </p:cNvSpPr>
          <p:nvPr>
            <p:ph type="sldNum" sz="quarter" idx="10"/>
          </p:nvPr>
        </p:nvSpPr>
        <p:spPr/>
        <p:txBody>
          <a:bodyPr/>
          <a:lstStyle/>
          <a:p>
            <a:fld id="{96F1CBE7-63D2-449F-A4B4-CA7B20166460}" type="slidenum">
              <a:rPr lang="en-US" smtClean="0"/>
              <a:pPr/>
              <a:t>29</a:t>
            </a:fld>
            <a:endParaRPr lang="en-US"/>
          </a:p>
        </p:txBody>
      </p:sp>
    </p:spTree>
    <p:extLst>
      <p:ext uri="{BB962C8B-B14F-4D97-AF65-F5344CB8AC3E}">
        <p14:creationId xmlns="" xmlns:p14="http://schemas.microsoft.com/office/powerpoint/2010/main" val="14223392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During the analyses of the 3 iterations that included the different surgical procedures as binary risk factors and the 3 iterations for the individual tests of each of the five different surgical procedures, 21 (64%) of the 33 potential risk factors tested were identified during the </a:t>
            </a:r>
            <a:r>
              <a:rPr lang="en-US" dirty="0" err="1" smtClean="0"/>
              <a:t>univariate</a:t>
            </a:r>
            <a:r>
              <a:rPr lang="en-US" dirty="0" smtClean="0"/>
              <a:t> analyses during at least one iteration.  However, only 13 of the 21 were included in either the derivation, validation or combined logistic regression models.   While </a:t>
            </a:r>
            <a:r>
              <a:rPr lang="en-US" dirty="0" err="1" smtClean="0"/>
              <a:t>herniorrhaphy</a:t>
            </a:r>
            <a:r>
              <a:rPr lang="en-US" dirty="0" smtClean="0"/>
              <a:t> was included as a risk factor during the </a:t>
            </a:r>
            <a:r>
              <a:rPr lang="en-US" dirty="0" err="1" smtClean="0"/>
              <a:t>univariate</a:t>
            </a:r>
            <a:r>
              <a:rPr lang="en-US" dirty="0" smtClean="0"/>
              <a:t> analysis that included surgery type as a binary variable, only CABG surgery was included in the validation and combined regression models.  The most common risk factor identified during 16 of the 18 different iterations was post operative admission within 30 days.  Rather than a preoperative risk factor, this finding was indicative of the need for hospitalization for post operative wound treatment.  The next most common risk factor was history of MRSA (identified 7 times) followed by postop hematocrit (6 times), number of procedures (5 times), surgery duration (4 times) and BMI and postop hemoglobin at 3 times each. </a:t>
            </a:r>
            <a:endParaRPr lang="en-US" dirty="0"/>
          </a:p>
        </p:txBody>
      </p:sp>
      <p:sp>
        <p:nvSpPr>
          <p:cNvPr id="4" name="Slide Number Placeholder 3"/>
          <p:cNvSpPr>
            <a:spLocks noGrp="1"/>
          </p:cNvSpPr>
          <p:nvPr>
            <p:ph type="sldNum" sz="quarter" idx="10"/>
          </p:nvPr>
        </p:nvSpPr>
        <p:spPr/>
        <p:txBody>
          <a:bodyPr/>
          <a:lstStyle/>
          <a:p>
            <a:fld id="{96F1CBE7-63D2-449F-A4B4-CA7B20166460}" type="slidenum">
              <a:rPr lang="en-US" smtClean="0"/>
              <a:pPr/>
              <a:t>30</a:t>
            </a:fld>
            <a:endParaRPr lang="en-US"/>
          </a:p>
        </p:txBody>
      </p:sp>
    </p:spTree>
    <p:extLst>
      <p:ext uri="{BB962C8B-B14F-4D97-AF65-F5344CB8AC3E}">
        <p14:creationId xmlns="" xmlns:p14="http://schemas.microsoft.com/office/powerpoint/2010/main" val="49574806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6F1CBE7-63D2-449F-A4B4-CA7B20166460}" type="slidenum">
              <a:rPr lang="en-US" smtClean="0"/>
              <a:pPr/>
              <a:t>36</a:t>
            </a:fld>
            <a:endParaRPr lang="en-US"/>
          </a:p>
        </p:txBody>
      </p:sp>
    </p:spTree>
    <p:extLst>
      <p:ext uri="{BB962C8B-B14F-4D97-AF65-F5344CB8AC3E}">
        <p14:creationId xmlns="" xmlns:p14="http://schemas.microsoft.com/office/powerpoint/2010/main" val="46480795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6F1CBE7-63D2-449F-A4B4-CA7B20166460}" type="slidenum">
              <a:rPr lang="en-US" smtClean="0"/>
              <a:pPr/>
              <a:t>39</a:t>
            </a:fld>
            <a:endParaRPr lang="en-US"/>
          </a:p>
        </p:txBody>
      </p:sp>
    </p:spTree>
    <p:extLst>
      <p:ext uri="{BB962C8B-B14F-4D97-AF65-F5344CB8AC3E}">
        <p14:creationId xmlns="" xmlns:p14="http://schemas.microsoft.com/office/powerpoint/2010/main" val="402333768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6F1CBE7-63D2-449F-A4B4-CA7B20166460}" type="slidenum">
              <a:rPr lang="en-US" smtClean="0"/>
              <a:pPr/>
              <a:t>40</a:t>
            </a:fld>
            <a:endParaRPr lang="en-US"/>
          </a:p>
        </p:txBody>
      </p:sp>
    </p:spTree>
    <p:extLst>
      <p:ext uri="{BB962C8B-B14F-4D97-AF65-F5344CB8AC3E}">
        <p14:creationId xmlns="" xmlns:p14="http://schemas.microsoft.com/office/powerpoint/2010/main" val="60973667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6F1CBE7-63D2-449F-A4B4-CA7B20166460}" type="slidenum">
              <a:rPr lang="en-US" smtClean="0"/>
              <a:pPr/>
              <a:t>41</a:t>
            </a:fld>
            <a:endParaRPr lang="en-US"/>
          </a:p>
        </p:txBody>
      </p:sp>
    </p:spTree>
    <p:extLst>
      <p:ext uri="{BB962C8B-B14F-4D97-AF65-F5344CB8AC3E}">
        <p14:creationId xmlns="" xmlns:p14="http://schemas.microsoft.com/office/powerpoint/2010/main" val="151924682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This multihospital study will employ sensitive electronic detection algorithms to determine SSI rates in a large number of specific high-risk procedures and will design and test methods to risk stratify on data elements that can be optimized for electronic collection. Investigators will propose a risk-adjusted model in a set of procedures and then verify the model's predictive value in a second patient pool. Finally, investigators will assess surgeon acceptance of the surveillance methodology using the risk-adjusted models with sensitive event-detection methods. </a:t>
            </a:r>
          </a:p>
          <a:p>
            <a:endParaRPr lang="en-US" dirty="0"/>
          </a:p>
        </p:txBody>
      </p:sp>
      <p:sp>
        <p:nvSpPr>
          <p:cNvPr id="4" name="Slide Number Placeholder 3"/>
          <p:cNvSpPr>
            <a:spLocks noGrp="1"/>
          </p:cNvSpPr>
          <p:nvPr>
            <p:ph type="sldNum" sz="quarter" idx="10"/>
          </p:nvPr>
        </p:nvSpPr>
        <p:spPr/>
        <p:txBody>
          <a:bodyPr/>
          <a:lstStyle/>
          <a:p>
            <a:fld id="{96F1CBE7-63D2-449F-A4B4-CA7B20166460}" type="slidenum">
              <a:rPr lang="en-US" smtClean="0"/>
              <a:pPr/>
              <a:t>4</a:t>
            </a:fld>
            <a:endParaRPr lang="en-US"/>
          </a:p>
        </p:txBody>
      </p:sp>
    </p:spTree>
    <p:extLst>
      <p:ext uri="{BB962C8B-B14F-4D97-AF65-F5344CB8AC3E}">
        <p14:creationId xmlns="" xmlns:p14="http://schemas.microsoft.com/office/powerpoint/2010/main" val="43261686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electronic algorithms with high sensitivity and negative predictive value are employed to identify electronic markers of SSI and populate a manageable queue of charts that an IP would subsequently review. The decision to implement this hybrid type of surveillance system was made based on the difficulty of categorizing SSI subtypes and concern for the poor specificity of solely electronic approaches. Initially, the plan was to perform this task using data from the four participating hospitals; </a:t>
            </a:r>
            <a:endParaRPr lang="en-US" dirty="0"/>
          </a:p>
        </p:txBody>
      </p:sp>
      <p:sp>
        <p:nvSpPr>
          <p:cNvPr id="4" name="Slide Number Placeholder 3"/>
          <p:cNvSpPr>
            <a:spLocks noGrp="1"/>
          </p:cNvSpPr>
          <p:nvPr>
            <p:ph type="sldNum" sz="quarter" idx="10"/>
          </p:nvPr>
        </p:nvSpPr>
        <p:spPr/>
        <p:txBody>
          <a:bodyPr/>
          <a:lstStyle/>
          <a:p>
            <a:fld id="{96F1CBE7-63D2-449F-A4B4-CA7B20166460}" type="slidenum">
              <a:rPr lang="en-US" smtClean="0"/>
              <a:pPr/>
              <a:t>7</a:t>
            </a:fld>
            <a:endParaRPr lang="en-US"/>
          </a:p>
        </p:txBody>
      </p:sp>
    </p:spTree>
    <p:extLst>
      <p:ext uri="{BB962C8B-B14F-4D97-AF65-F5344CB8AC3E}">
        <p14:creationId xmlns="" xmlns:p14="http://schemas.microsoft.com/office/powerpoint/2010/main" val="270225935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6F1CBE7-63D2-449F-A4B4-CA7B20166460}" type="slidenum">
              <a:rPr lang="en-US" smtClean="0"/>
              <a:pPr/>
              <a:t>8</a:t>
            </a:fld>
            <a:endParaRPr lang="en-US"/>
          </a:p>
        </p:txBody>
      </p:sp>
    </p:spTree>
    <p:extLst>
      <p:ext uri="{BB962C8B-B14F-4D97-AF65-F5344CB8AC3E}">
        <p14:creationId xmlns="" xmlns:p14="http://schemas.microsoft.com/office/powerpoint/2010/main" val="209274133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Not all elements were included in the final algorithm. Although we initially planned to include fever in the algorithm, Denver Health did not have this information extending back through the whole cohort so it was removed from analysis</a:t>
            </a:r>
            <a:endParaRPr lang="en-US" dirty="0"/>
          </a:p>
        </p:txBody>
      </p:sp>
      <p:sp>
        <p:nvSpPr>
          <p:cNvPr id="4" name="Slide Number Placeholder 3"/>
          <p:cNvSpPr>
            <a:spLocks noGrp="1"/>
          </p:cNvSpPr>
          <p:nvPr>
            <p:ph type="sldNum" sz="quarter" idx="10"/>
          </p:nvPr>
        </p:nvSpPr>
        <p:spPr/>
        <p:txBody>
          <a:bodyPr/>
          <a:lstStyle/>
          <a:p>
            <a:fld id="{96F1CBE7-63D2-449F-A4B4-CA7B20166460}" type="slidenum">
              <a:rPr lang="en-US" smtClean="0"/>
              <a:pPr/>
              <a:t>9</a:t>
            </a:fld>
            <a:endParaRPr lang="en-US"/>
          </a:p>
        </p:txBody>
      </p:sp>
    </p:spTree>
    <p:extLst>
      <p:ext uri="{BB962C8B-B14F-4D97-AF65-F5344CB8AC3E}">
        <p14:creationId xmlns="" xmlns:p14="http://schemas.microsoft.com/office/powerpoint/2010/main" val="378076970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Surgeons’ acceptance of current risk stratification models and determine what risk factors surgeons deem important for future model development</a:t>
            </a:r>
          </a:p>
          <a:p>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Adoption of electronic surveillance tool by Infection Prevention nurses</a:t>
            </a:r>
          </a:p>
          <a:p>
            <a:endParaRPr lang="en-US" dirty="0"/>
          </a:p>
        </p:txBody>
      </p:sp>
      <p:sp>
        <p:nvSpPr>
          <p:cNvPr id="4" name="Slide Number Placeholder 3"/>
          <p:cNvSpPr>
            <a:spLocks noGrp="1"/>
          </p:cNvSpPr>
          <p:nvPr>
            <p:ph type="sldNum" sz="quarter" idx="10"/>
          </p:nvPr>
        </p:nvSpPr>
        <p:spPr/>
        <p:txBody>
          <a:bodyPr/>
          <a:lstStyle/>
          <a:p>
            <a:fld id="{96F1CBE7-63D2-449F-A4B4-CA7B20166460}" type="slidenum">
              <a:rPr lang="en-US" smtClean="0"/>
              <a:pPr/>
              <a:t>19</a:t>
            </a:fld>
            <a:endParaRPr lang="en-US"/>
          </a:p>
        </p:txBody>
      </p:sp>
    </p:spTree>
    <p:extLst>
      <p:ext uri="{BB962C8B-B14F-4D97-AF65-F5344CB8AC3E}">
        <p14:creationId xmlns="" xmlns:p14="http://schemas.microsoft.com/office/powerpoint/2010/main" val="333845639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Data collection:  Audio recordings, transcribed notes, documented observations by researchers during focus group</a:t>
            </a:r>
          </a:p>
          <a:p>
            <a:r>
              <a:rPr lang="en-US" dirty="0" smtClean="0"/>
              <a:t>Analysis: Inductive content analysis with open heuristic coding</a:t>
            </a:r>
          </a:p>
          <a:p>
            <a:endParaRPr lang="en-US" dirty="0" smtClean="0"/>
          </a:p>
          <a:p>
            <a:r>
              <a:rPr lang="en-US" dirty="0" smtClean="0"/>
              <a:t>Discussion Topics:</a:t>
            </a:r>
          </a:p>
          <a:p>
            <a:r>
              <a:rPr lang="en-US" dirty="0" smtClean="0"/>
              <a:t>Current surveillance practices</a:t>
            </a:r>
          </a:p>
          <a:p>
            <a:r>
              <a:rPr lang="en-US" dirty="0" smtClean="0"/>
              <a:t>Collection of denominator data</a:t>
            </a:r>
          </a:p>
          <a:p>
            <a:r>
              <a:rPr lang="en-US" dirty="0" smtClean="0"/>
              <a:t>Resources for surveillance</a:t>
            </a:r>
          </a:p>
          <a:p>
            <a:r>
              <a:rPr lang="en-US" dirty="0" smtClean="0"/>
              <a:t>E-detection tools currently in use</a:t>
            </a:r>
          </a:p>
          <a:p>
            <a:r>
              <a:rPr lang="en-US" dirty="0" smtClean="0"/>
              <a:t>Barriers to adoption of E-detection</a:t>
            </a:r>
          </a:p>
          <a:p>
            <a:r>
              <a:rPr lang="en-US" dirty="0" smtClean="0"/>
              <a:t>Potential benefits of an E-detection algorithm</a:t>
            </a:r>
          </a:p>
          <a:p>
            <a:endParaRPr lang="en-US" dirty="0" smtClean="0"/>
          </a:p>
          <a:p>
            <a:endParaRPr lang="en-US" dirty="0"/>
          </a:p>
        </p:txBody>
      </p:sp>
      <p:sp>
        <p:nvSpPr>
          <p:cNvPr id="4" name="Slide Number Placeholder 3"/>
          <p:cNvSpPr>
            <a:spLocks noGrp="1"/>
          </p:cNvSpPr>
          <p:nvPr>
            <p:ph type="sldNum" sz="quarter" idx="10"/>
          </p:nvPr>
        </p:nvSpPr>
        <p:spPr/>
        <p:txBody>
          <a:bodyPr/>
          <a:lstStyle/>
          <a:p>
            <a:fld id="{96F1CBE7-63D2-449F-A4B4-CA7B20166460}" type="slidenum">
              <a:rPr lang="en-US" smtClean="0"/>
              <a:pPr/>
              <a:t>20</a:t>
            </a:fld>
            <a:endParaRPr lang="en-US"/>
          </a:p>
        </p:txBody>
      </p:sp>
    </p:spTree>
    <p:extLst>
      <p:ext uri="{BB962C8B-B14F-4D97-AF65-F5344CB8AC3E}">
        <p14:creationId xmlns="" xmlns:p14="http://schemas.microsoft.com/office/powerpoint/2010/main" val="203806262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Identify Factors that are Strong Predictors of SSI, with Particular Emphasis on Finding Important Variables Not Currently Used in Mainstream Risk-stratification Methods</a:t>
            </a:r>
          </a:p>
          <a:p>
            <a:endParaRPr lang="en-US" dirty="0" smtClean="0"/>
          </a:p>
          <a:p>
            <a:r>
              <a:rPr lang="en-US" sz="1200" kern="1200" dirty="0" smtClean="0">
                <a:solidFill>
                  <a:schemeClr val="tx1"/>
                </a:solidFill>
                <a:effectLst/>
                <a:latin typeface="+mn-lt"/>
                <a:ea typeface="+mn-ea"/>
                <a:cs typeface="+mn-cs"/>
              </a:rPr>
              <a:t>The list of potential risk factors for surgical site infections was developed with a two-tier process:</a:t>
            </a:r>
          </a:p>
          <a:p>
            <a:r>
              <a:rPr lang="en-US" sz="1200" kern="1200" dirty="0" smtClean="0">
                <a:solidFill>
                  <a:schemeClr val="tx1"/>
                </a:solidFill>
                <a:effectLst/>
                <a:latin typeface="+mn-lt"/>
                <a:ea typeface="+mn-ea"/>
                <a:cs typeface="+mn-cs"/>
              </a:rPr>
              <a:t> </a:t>
            </a:r>
          </a:p>
          <a:p>
            <a:pPr lvl="0"/>
            <a:r>
              <a:rPr lang="en-US" sz="1200" kern="1200" dirty="0" smtClean="0">
                <a:solidFill>
                  <a:schemeClr val="tx1"/>
                </a:solidFill>
                <a:effectLst/>
                <a:latin typeface="+mn-lt"/>
                <a:ea typeface="+mn-ea"/>
                <a:cs typeface="+mn-cs"/>
              </a:rPr>
              <a:t>1.  An active surgeon on the study team used his extensive experience with SSIs and a previous list of risk factors used by his institution to identify potential risk factors.  That initial list consisted of 88 risk factors for SSI.  This list was then used in a focus group to solicit input with surgeons (see Section 4).  </a:t>
            </a:r>
          </a:p>
          <a:p>
            <a:r>
              <a:rPr lang="en-US" sz="1200" kern="1200" dirty="0" smtClean="0">
                <a:solidFill>
                  <a:schemeClr val="tx1"/>
                </a:solidFill>
                <a:effectLst/>
                <a:latin typeface="+mn-lt"/>
                <a:ea typeface="+mn-ea"/>
                <a:cs typeface="+mn-cs"/>
              </a:rPr>
              <a:t> </a:t>
            </a:r>
          </a:p>
          <a:p>
            <a:r>
              <a:rPr lang="en-US" sz="1200" kern="1200" dirty="0" smtClean="0">
                <a:solidFill>
                  <a:schemeClr val="tx1"/>
                </a:solidFill>
                <a:effectLst/>
                <a:latin typeface="+mn-lt"/>
                <a:ea typeface="+mn-ea"/>
                <a:cs typeface="+mn-cs"/>
              </a:rPr>
              <a:t>2.      An extensive literature review was also performed using internet search engines including PubMed and Google Scholar to identify any published risk factors for SSIs at any site.  All English language publications for the previous 10 years were included. </a:t>
            </a:r>
            <a:r>
              <a:rPr lang="en-US" sz="1200" b="1" kern="1200" dirty="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Keywords used for the search included: SSI, surgical site infection, surgical risk factor, risk factor, surgical wound, surgical infection.  Risk factors identified from any surgical site were included in the list.  From that search, 24 additional potential risk factors were included in the Master Risk Factor table (see </a:t>
            </a:r>
            <a:r>
              <a:rPr lang="en-US" sz="1200" b="1" kern="1200" dirty="0" smtClean="0">
                <a:solidFill>
                  <a:schemeClr val="tx1"/>
                </a:solidFill>
                <a:effectLst/>
                <a:latin typeface="+mn-lt"/>
                <a:ea typeface="+mn-ea"/>
                <a:cs typeface="+mn-cs"/>
              </a:rPr>
              <a:t>Appendix J).</a:t>
            </a:r>
            <a:r>
              <a:rPr lang="en-US" sz="1200" kern="1200" dirty="0" smtClean="0">
                <a:solidFill>
                  <a:schemeClr val="tx1"/>
                </a:solidFill>
                <a:effectLst/>
                <a:latin typeface="+mn-lt"/>
                <a:ea typeface="+mn-ea"/>
                <a:cs typeface="+mn-cs"/>
              </a:rPr>
              <a:t>  Each of the potential risk factors in the list were then clinically reviewed and categorized as modifiable or non-modifiable.</a:t>
            </a:r>
          </a:p>
          <a:p>
            <a:endParaRPr lang="en-US" dirty="0"/>
          </a:p>
        </p:txBody>
      </p:sp>
      <p:sp>
        <p:nvSpPr>
          <p:cNvPr id="4" name="Slide Number Placeholder 3"/>
          <p:cNvSpPr>
            <a:spLocks noGrp="1"/>
          </p:cNvSpPr>
          <p:nvPr>
            <p:ph type="sldNum" sz="quarter" idx="10"/>
          </p:nvPr>
        </p:nvSpPr>
        <p:spPr/>
        <p:txBody>
          <a:bodyPr/>
          <a:lstStyle/>
          <a:p>
            <a:fld id="{96F1CBE7-63D2-449F-A4B4-CA7B20166460}" type="slidenum">
              <a:rPr lang="en-US" smtClean="0"/>
              <a:pPr/>
              <a:t>23</a:t>
            </a:fld>
            <a:endParaRPr lang="en-US"/>
          </a:p>
        </p:txBody>
      </p:sp>
    </p:spTree>
    <p:extLst>
      <p:ext uri="{BB962C8B-B14F-4D97-AF65-F5344CB8AC3E}">
        <p14:creationId xmlns="" xmlns:p14="http://schemas.microsoft.com/office/powerpoint/2010/main" val="227523204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lvl="0"/>
            <a:r>
              <a:rPr lang="en-US" dirty="0" err="1" smtClean="0"/>
              <a:t>preop_hematocrit</a:t>
            </a:r>
            <a:r>
              <a:rPr lang="en-US" dirty="0" smtClean="0"/>
              <a:t>  = 41% missing</a:t>
            </a:r>
          </a:p>
          <a:p>
            <a:pPr lvl="0"/>
            <a:r>
              <a:rPr lang="en-US" dirty="0" err="1" smtClean="0"/>
              <a:t>preop_hemoglob</a:t>
            </a:r>
            <a:r>
              <a:rPr lang="en-US" dirty="0" smtClean="0"/>
              <a:t> = 43% missing</a:t>
            </a:r>
          </a:p>
          <a:p>
            <a:pPr lvl="0"/>
            <a:r>
              <a:rPr lang="en-US" dirty="0" err="1" smtClean="0"/>
              <a:t>preop_albumin</a:t>
            </a:r>
            <a:r>
              <a:rPr lang="en-US" dirty="0" smtClean="0"/>
              <a:t> = 70% missing</a:t>
            </a:r>
          </a:p>
          <a:p>
            <a:pPr lvl="0"/>
            <a:r>
              <a:rPr lang="en-US" dirty="0" err="1" smtClean="0"/>
              <a:t>postop_hemoglob</a:t>
            </a:r>
            <a:r>
              <a:rPr lang="en-US" dirty="0" smtClean="0"/>
              <a:t> = 38%</a:t>
            </a:r>
          </a:p>
          <a:p>
            <a:pPr lvl="0"/>
            <a:r>
              <a:rPr lang="en-US" dirty="0" err="1" smtClean="0"/>
              <a:t>postop_hematocrit</a:t>
            </a:r>
            <a:r>
              <a:rPr lang="en-US" dirty="0" smtClean="0"/>
              <a:t> = 30%</a:t>
            </a:r>
          </a:p>
          <a:p>
            <a:endParaRPr lang="en-US" dirty="0" smtClean="0"/>
          </a:p>
          <a:p>
            <a:r>
              <a:rPr lang="en-US" sz="1200" kern="1200" dirty="0" smtClean="0">
                <a:solidFill>
                  <a:schemeClr val="tx1"/>
                </a:solidFill>
                <a:effectLst/>
                <a:latin typeface="+mn-lt"/>
                <a:ea typeface="+mn-ea"/>
                <a:cs typeface="+mn-cs"/>
              </a:rPr>
              <a:t>Upon combining the data from each healthcare systems, we found a significant amount of missing lab values, especially for the outpatient procedures.  The variables </a:t>
            </a:r>
            <a:r>
              <a:rPr lang="en-US" sz="1200" kern="1200" dirty="0" err="1" smtClean="0">
                <a:solidFill>
                  <a:schemeClr val="tx1"/>
                </a:solidFill>
                <a:effectLst/>
                <a:latin typeface="+mn-lt"/>
                <a:ea typeface="+mn-ea"/>
                <a:cs typeface="+mn-cs"/>
              </a:rPr>
              <a:t>preop_hematocrit</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preop_hemoglob</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preop_albumin</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postop_hemoglob</a:t>
            </a:r>
            <a:r>
              <a:rPr lang="en-US" sz="1200" kern="1200" dirty="0" smtClean="0">
                <a:solidFill>
                  <a:schemeClr val="tx1"/>
                </a:solidFill>
                <a:effectLst/>
                <a:latin typeface="+mn-lt"/>
                <a:ea typeface="+mn-ea"/>
                <a:cs typeface="+mn-cs"/>
              </a:rPr>
              <a:t>, and </a:t>
            </a:r>
            <a:r>
              <a:rPr lang="en-US" sz="1200" kern="1200" dirty="0" err="1" smtClean="0">
                <a:solidFill>
                  <a:schemeClr val="tx1"/>
                </a:solidFill>
                <a:effectLst/>
                <a:latin typeface="+mn-lt"/>
                <a:ea typeface="+mn-ea"/>
                <a:cs typeface="+mn-cs"/>
              </a:rPr>
              <a:t>postop_heatocrit</a:t>
            </a:r>
            <a:r>
              <a:rPr lang="en-US" sz="1200" kern="1200" dirty="0" smtClean="0">
                <a:solidFill>
                  <a:schemeClr val="tx1"/>
                </a:solidFill>
                <a:effectLst/>
                <a:latin typeface="+mn-lt"/>
                <a:ea typeface="+mn-ea"/>
                <a:cs typeface="+mn-cs"/>
              </a:rPr>
              <a:t> were missing the following percentages of values XX%, XX%, XX%, XX%, XX%, respectively.  Dropping an entire record due to missing values can result in undesired outcomes and misleading results</a:t>
            </a:r>
            <a:r>
              <a:rPr lang="en-US" sz="1200" kern="1200" baseline="30000" dirty="0" smtClean="0">
                <a:solidFill>
                  <a:schemeClr val="tx1"/>
                </a:solidFill>
                <a:effectLst/>
                <a:latin typeface="+mn-lt"/>
                <a:ea typeface="+mn-ea"/>
                <a:cs typeface="+mn-cs"/>
              </a:rPr>
              <a:t>-</a:t>
            </a:r>
            <a:r>
              <a:rPr lang="en-US" sz="1200" kern="1200" dirty="0" smtClean="0">
                <a:solidFill>
                  <a:schemeClr val="tx1"/>
                </a:solidFill>
                <a:effectLst/>
                <a:latin typeface="+mn-lt"/>
                <a:ea typeface="+mn-ea"/>
                <a:cs typeface="+mn-cs"/>
              </a:rPr>
              <a:t>, so we decided to use multiple imputation (MI) to approximate missing data.</a:t>
            </a:r>
          </a:p>
          <a:p>
            <a:r>
              <a:rPr lang="en-US" sz="1200" kern="1200" dirty="0" smtClean="0">
                <a:solidFill>
                  <a:schemeClr val="tx1"/>
                </a:solidFill>
                <a:effectLst/>
                <a:latin typeface="+mn-lt"/>
                <a:ea typeface="+mn-ea"/>
                <a:cs typeface="+mn-cs"/>
              </a:rPr>
              <a:t>Wood AM, White IR, Thompson SG. Are missing outcome data adequately handled? a review of published randomized controlled trials in major medical journals. </a:t>
            </a:r>
            <a:r>
              <a:rPr lang="en-US" sz="1200" kern="1200" dirty="0" err="1" smtClean="0">
                <a:solidFill>
                  <a:schemeClr val="tx1"/>
                </a:solidFill>
                <a:effectLst/>
                <a:latin typeface="+mn-lt"/>
                <a:ea typeface="+mn-ea"/>
                <a:cs typeface="+mn-cs"/>
              </a:rPr>
              <a:t>Clin</a:t>
            </a:r>
            <a:r>
              <a:rPr lang="en-US" sz="1200" kern="1200" dirty="0" smtClean="0">
                <a:solidFill>
                  <a:schemeClr val="tx1"/>
                </a:solidFill>
                <a:effectLst/>
                <a:latin typeface="+mn-lt"/>
                <a:ea typeface="+mn-ea"/>
                <a:cs typeface="+mn-cs"/>
              </a:rPr>
              <a:t> Trials 2004;1:368 –76.</a:t>
            </a:r>
          </a:p>
          <a:p>
            <a:r>
              <a:rPr lang="en-US" sz="1200" kern="1200" dirty="0" smtClean="0">
                <a:solidFill>
                  <a:schemeClr val="tx1"/>
                </a:solidFill>
                <a:effectLst/>
                <a:latin typeface="+mn-lt"/>
                <a:ea typeface="+mn-ea"/>
                <a:cs typeface="+mn-cs"/>
              </a:rPr>
              <a:t>Huntington JL, </a:t>
            </a:r>
            <a:r>
              <a:rPr lang="en-US" sz="1200" kern="1200" dirty="0" err="1" smtClean="0">
                <a:solidFill>
                  <a:schemeClr val="tx1"/>
                </a:solidFill>
                <a:effectLst/>
                <a:latin typeface="+mn-lt"/>
                <a:ea typeface="+mn-ea"/>
                <a:cs typeface="+mn-cs"/>
              </a:rPr>
              <a:t>Dueck</a:t>
            </a:r>
            <a:r>
              <a:rPr lang="en-US" sz="1200" kern="1200" dirty="0" smtClean="0">
                <a:solidFill>
                  <a:schemeClr val="tx1"/>
                </a:solidFill>
                <a:effectLst/>
                <a:latin typeface="+mn-lt"/>
                <a:ea typeface="+mn-ea"/>
                <a:cs typeface="+mn-cs"/>
              </a:rPr>
              <a:t> A. Handling Missing Data.  </a:t>
            </a:r>
            <a:r>
              <a:rPr lang="en-US" sz="1200" kern="1200" dirty="0" err="1" smtClean="0">
                <a:solidFill>
                  <a:schemeClr val="tx1"/>
                </a:solidFill>
                <a:effectLst/>
                <a:latin typeface="+mn-lt"/>
                <a:ea typeface="+mn-ea"/>
                <a:cs typeface="+mn-cs"/>
              </a:rPr>
              <a:t>Curr</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Probl</a:t>
            </a:r>
            <a:r>
              <a:rPr lang="en-US" sz="1200" kern="1200" dirty="0" smtClean="0">
                <a:solidFill>
                  <a:schemeClr val="tx1"/>
                </a:solidFill>
                <a:effectLst/>
                <a:latin typeface="+mn-lt"/>
                <a:ea typeface="+mn-ea"/>
                <a:cs typeface="+mn-cs"/>
              </a:rPr>
              <a:t> Cancer 2005 Volume 29, Issue 6</a:t>
            </a:r>
          </a:p>
          <a:p>
            <a:endParaRPr lang="en-US" dirty="0"/>
          </a:p>
        </p:txBody>
      </p:sp>
      <p:sp>
        <p:nvSpPr>
          <p:cNvPr id="4" name="Slide Number Placeholder 3"/>
          <p:cNvSpPr>
            <a:spLocks noGrp="1"/>
          </p:cNvSpPr>
          <p:nvPr>
            <p:ph type="sldNum" sz="quarter" idx="10"/>
          </p:nvPr>
        </p:nvSpPr>
        <p:spPr/>
        <p:txBody>
          <a:bodyPr/>
          <a:lstStyle/>
          <a:p>
            <a:fld id="{54D58134-3A37-4E75-A1BC-722E383736AC}" type="slidenum">
              <a:rPr lang="en-US" smtClean="0"/>
              <a:pPr/>
              <a:t>28</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848600" cy="1927225"/>
          </a:xfrm>
        </p:spPr>
        <p:txBody>
          <a:bodyPr anchor="b">
            <a:noAutofit/>
          </a:bodyPr>
          <a:lstStyle>
            <a:lvl1pPr>
              <a:defRPr sz="5400" cap="all" baseline="0"/>
            </a:lvl1pPr>
          </a:lstStyle>
          <a:p>
            <a:r>
              <a:rPr lang="en-US" smtClean="0"/>
              <a:t>Click to edit Master title style</a:t>
            </a:r>
            <a:endParaRPr lang="en-US" dirty="0"/>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C4447C9E-22C9-490B-A53F-24173624DBFE}" type="datetime1">
              <a:rPr lang="en-US" smtClean="0"/>
              <a:pPr/>
              <a:t>7/12/2012</a:t>
            </a:fld>
            <a:endParaRPr lang="en-US"/>
          </a:p>
        </p:txBody>
      </p:sp>
      <p:sp>
        <p:nvSpPr>
          <p:cNvPr id="5" name="Footer Placeholder 4"/>
          <p:cNvSpPr>
            <a:spLocks noGrp="1"/>
          </p:cNvSpPr>
          <p:nvPr>
            <p:ph type="ftr" sz="quarter" idx="11"/>
          </p:nvPr>
        </p:nvSpPr>
        <p:spPr/>
        <p:txBody>
          <a:bodyPr/>
          <a:lstStyle/>
          <a:p>
            <a:r>
              <a:rPr lang="en-US" smtClean="0"/>
              <a:t>HHSA-290-2006-00020 ACTION task order #8</a:t>
            </a:r>
            <a:endParaRPr lang="en-US"/>
          </a:p>
        </p:txBody>
      </p:sp>
      <p:sp>
        <p:nvSpPr>
          <p:cNvPr id="6" name="Slide Number Placeholder 5"/>
          <p:cNvSpPr>
            <a:spLocks noGrp="1"/>
          </p:cNvSpPr>
          <p:nvPr>
            <p:ph type="sldNum" sz="quarter" idx="12"/>
          </p:nvPr>
        </p:nvSpPr>
        <p:spPr/>
        <p:txBody>
          <a:bodyPr/>
          <a:lstStyle/>
          <a:p>
            <a:fld id="{B8399B89-FCB7-40F5-9382-EC78D08C8737}" type="slidenum">
              <a:rPr lang="en-US" smtClean="0"/>
              <a:pPr/>
              <a:t>‹#›</a:t>
            </a:fld>
            <a:endParaRPr lang="en-US"/>
          </a:p>
        </p:txBody>
      </p:sp>
      <p:cxnSp>
        <p:nvCxnSpPr>
          <p:cNvPr id="8" name="Straight Connector 7"/>
          <p:cNvCxnSpPr/>
          <p:nvPr/>
        </p:nvCxnSpPr>
        <p:spPr>
          <a:xfrm>
            <a:off x="685800" y="3398520"/>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BC25A7C-A1E0-459F-A307-5B30626C077C}" type="datetime1">
              <a:rPr lang="en-US" smtClean="0"/>
              <a:pPr/>
              <a:t>7/12/2012</a:t>
            </a:fld>
            <a:endParaRPr lang="en-US"/>
          </a:p>
        </p:txBody>
      </p:sp>
      <p:sp>
        <p:nvSpPr>
          <p:cNvPr id="5" name="Footer Placeholder 4"/>
          <p:cNvSpPr>
            <a:spLocks noGrp="1"/>
          </p:cNvSpPr>
          <p:nvPr>
            <p:ph type="ftr" sz="quarter" idx="11"/>
          </p:nvPr>
        </p:nvSpPr>
        <p:spPr/>
        <p:txBody>
          <a:bodyPr/>
          <a:lstStyle/>
          <a:p>
            <a:r>
              <a:rPr lang="en-US" smtClean="0"/>
              <a:t>HHSA-290-2006-00020 ACTION task order #8</a:t>
            </a:r>
            <a:endParaRPr lang="en-US"/>
          </a:p>
        </p:txBody>
      </p:sp>
      <p:sp>
        <p:nvSpPr>
          <p:cNvPr id="6" name="Slide Number Placeholder 5"/>
          <p:cNvSpPr>
            <a:spLocks noGrp="1"/>
          </p:cNvSpPr>
          <p:nvPr>
            <p:ph type="sldNum" sz="quarter" idx="12"/>
          </p:nvPr>
        </p:nvSpPr>
        <p:spPr/>
        <p:txBody>
          <a:bodyPr/>
          <a:lstStyle/>
          <a:p>
            <a:fld id="{B8399B89-FCB7-40F5-9382-EC78D08C8737}"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CA15811-BF75-4DDA-82A3-36658D5D8568}" type="datetime1">
              <a:rPr lang="en-US" smtClean="0"/>
              <a:pPr/>
              <a:t>7/12/2012</a:t>
            </a:fld>
            <a:endParaRPr lang="en-US"/>
          </a:p>
        </p:txBody>
      </p:sp>
      <p:sp>
        <p:nvSpPr>
          <p:cNvPr id="5" name="Footer Placeholder 4"/>
          <p:cNvSpPr>
            <a:spLocks noGrp="1"/>
          </p:cNvSpPr>
          <p:nvPr>
            <p:ph type="ftr" sz="quarter" idx="11"/>
          </p:nvPr>
        </p:nvSpPr>
        <p:spPr/>
        <p:txBody>
          <a:bodyPr/>
          <a:lstStyle/>
          <a:p>
            <a:r>
              <a:rPr lang="en-US" smtClean="0"/>
              <a:t>HHSA-290-2006-00020 ACTION task order #8</a:t>
            </a:r>
            <a:endParaRPr lang="en-US"/>
          </a:p>
        </p:txBody>
      </p:sp>
      <p:sp>
        <p:nvSpPr>
          <p:cNvPr id="6" name="Slide Number Placeholder 5"/>
          <p:cNvSpPr>
            <a:spLocks noGrp="1"/>
          </p:cNvSpPr>
          <p:nvPr>
            <p:ph type="sldNum" sz="quarter" idx="12"/>
          </p:nvPr>
        </p:nvSpPr>
        <p:spPr/>
        <p:txBody>
          <a:bodyPr/>
          <a:lstStyle/>
          <a:p>
            <a:fld id="{B8399B89-FCB7-40F5-9382-EC78D08C8737}"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BF52027-0797-4D22-905F-D26A9F2F13B2}" type="datetime1">
              <a:rPr lang="en-US" smtClean="0"/>
              <a:pPr/>
              <a:t>7/12/2012</a:t>
            </a:fld>
            <a:endParaRPr lang="en-US"/>
          </a:p>
        </p:txBody>
      </p:sp>
      <p:sp>
        <p:nvSpPr>
          <p:cNvPr id="5" name="Footer Placeholder 4"/>
          <p:cNvSpPr>
            <a:spLocks noGrp="1"/>
          </p:cNvSpPr>
          <p:nvPr>
            <p:ph type="ftr" sz="quarter" idx="11"/>
          </p:nvPr>
        </p:nvSpPr>
        <p:spPr/>
        <p:txBody>
          <a:bodyPr/>
          <a:lstStyle/>
          <a:p>
            <a:r>
              <a:rPr lang="en-US" smtClean="0"/>
              <a:t>HHSA-290-2006-00020 ACTION task order #8</a:t>
            </a:r>
            <a:endParaRPr lang="en-US"/>
          </a:p>
        </p:txBody>
      </p:sp>
      <p:sp>
        <p:nvSpPr>
          <p:cNvPr id="6" name="Slide Number Placeholder 5"/>
          <p:cNvSpPr>
            <a:spLocks noGrp="1"/>
          </p:cNvSpPr>
          <p:nvPr>
            <p:ph type="sldNum" sz="quarter" idx="12"/>
          </p:nvPr>
        </p:nvSpPr>
        <p:spPr/>
        <p:txBody>
          <a:bodyPr/>
          <a:lstStyle/>
          <a:p>
            <a:fld id="{B8399B89-FCB7-40F5-9382-EC78D08C8737}"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2362200"/>
            <a:ext cx="7772400" cy="2200275"/>
          </a:xfrm>
        </p:spPr>
        <p:txBody>
          <a:bodyPr anchor="b">
            <a:normAutofit/>
          </a:bodyPr>
          <a:lstStyle>
            <a:lvl1pPr algn="l">
              <a:defRPr sz="48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4626864"/>
            <a:ext cx="7772400" cy="1500187"/>
          </a:xfrm>
        </p:spPr>
        <p:txBody>
          <a:bodyPr anchor="t">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E02AF75-E43C-459D-AACD-6E6FCA629447}" type="datetime1">
              <a:rPr lang="en-US" smtClean="0"/>
              <a:pPr/>
              <a:t>7/12/2012</a:t>
            </a:fld>
            <a:endParaRPr lang="en-US"/>
          </a:p>
        </p:txBody>
      </p:sp>
      <p:sp>
        <p:nvSpPr>
          <p:cNvPr id="5" name="Footer Placeholder 4"/>
          <p:cNvSpPr>
            <a:spLocks noGrp="1"/>
          </p:cNvSpPr>
          <p:nvPr>
            <p:ph type="ftr" sz="quarter" idx="11"/>
          </p:nvPr>
        </p:nvSpPr>
        <p:spPr/>
        <p:txBody>
          <a:bodyPr/>
          <a:lstStyle/>
          <a:p>
            <a:r>
              <a:rPr lang="en-US" smtClean="0"/>
              <a:t>HHSA-290-2006-00020 ACTION task order #8</a:t>
            </a:r>
            <a:endParaRPr lang="en-US"/>
          </a:p>
        </p:txBody>
      </p:sp>
      <p:sp>
        <p:nvSpPr>
          <p:cNvPr id="6" name="Slide Number Placeholder 5"/>
          <p:cNvSpPr>
            <a:spLocks noGrp="1"/>
          </p:cNvSpPr>
          <p:nvPr>
            <p:ph type="sldNum" sz="quarter" idx="12"/>
          </p:nvPr>
        </p:nvSpPr>
        <p:spPr/>
        <p:txBody>
          <a:bodyPr/>
          <a:lstStyle/>
          <a:p>
            <a:fld id="{B8399B89-FCB7-40F5-9382-EC78D08C8737}" type="slidenum">
              <a:rPr lang="en-US" smtClean="0"/>
              <a:pPr/>
              <a:t>‹#›</a:t>
            </a:fld>
            <a:endParaRPr lang="en-US"/>
          </a:p>
        </p:txBody>
      </p:sp>
      <p:cxnSp>
        <p:nvCxnSpPr>
          <p:cNvPr id="7" name="Straight Connector 6"/>
          <p:cNvCxnSpPr/>
          <p:nvPr/>
        </p:nvCxnSpPr>
        <p:spPr>
          <a:xfrm>
            <a:off x="731520" y="4599432"/>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E99DDC31-C96E-474B-82A4-A14D9BDB0A68}" type="datetime1">
              <a:rPr lang="en-US" smtClean="0"/>
              <a:pPr/>
              <a:t>7/12/2012</a:t>
            </a:fld>
            <a:endParaRPr lang="en-US"/>
          </a:p>
        </p:txBody>
      </p:sp>
      <p:sp>
        <p:nvSpPr>
          <p:cNvPr id="6" name="Footer Placeholder 5"/>
          <p:cNvSpPr>
            <a:spLocks noGrp="1"/>
          </p:cNvSpPr>
          <p:nvPr>
            <p:ph type="ftr" sz="quarter" idx="11"/>
          </p:nvPr>
        </p:nvSpPr>
        <p:spPr/>
        <p:txBody>
          <a:bodyPr/>
          <a:lstStyle/>
          <a:p>
            <a:r>
              <a:rPr lang="en-US" smtClean="0"/>
              <a:t>HHSA-290-2006-00020 ACTION task order #8</a:t>
            </a:r>
            <a:endParaRPr lang="en-US"/>
          </a:p>
        </p:txBody>
      </p:sp>
      <p:sp>
        <p:nvSpPr>
          <p:cNvPr id="7" name="Slide Number Placeholder 6"/>
          <p:cNvSpPr>
            <a:spLocks noGrp="1"/>
          </p:cNvSpPr>
          <p:nvPr>
            <p:ph type="sldNum" sz="quarter" idx="12"/>
          </p:nvPr>
        </p:nvSpPr>
        <p:spPr/>
        <p:txBody>
          <a:bodyPr/>
          <a:lstStyle/>
          <a:p>
            <a:fld id="{B8399B89-FCB7-40F5-9382-EC78D08C8737}"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28E3C564-35B9-4D0D-A9E4-09FAE3C22B44}" type="datetime1">
              <a:rPr lang="en-US" smtClean="0"/>
              <a:pPr/>
              <a:t>7/12/2012</a:t>
            </a:fld>
            <a:endParaRPr lang="en-US"/>
          </a:p>
        </p:txBody>
      </p:sp>
      <p:sp>
        <p:nvSpPr>
          <p:cNvPr id="8" name="Footer Placeholder 7"/>
          <p:cNvSpPr>
            <a:spLocks noGrp="1"/>
          </p:cNvSpPr>
          <p:nvPr>
            <p:ph type="ftr" sz="quarter" idx="11"/>
          </p:nvPr>
        </p:nvSpPr>
        <p:spPr/>
        <p:txBody>
          <a:bodyPr/>
          <a:lstStyle/>
          <a:p>
            <a:r>
              <a:rPr lang="en-US" smtClean="0"/>
              <a:t>HHSA-290-2006-00020 ACTION task order #8</a:t>
            </a:r>
            <a:endParaRPr lang="en-US"/>
          </a:p>
        </p:txBody>
      </p:sp>
      <p:sp>
        <p:nvSpPr>
          <p:cNvPr id="9" name="Slide Number Placeholder 8"/>
          <p:cNvSpPr>
            <a:spLocks noGrp="1"/>
          </p:cNvSpPr>
          <p:nvPr>
            <p:ph type="sldNum" sz="quarter" idx="12"/>
          </p:nvPr>
        </p:nvSpPr>
        <p:spPr/>
        <p:txBody>
          <a:bodyPr/>
          <a:lstStyle/>
          <a:p>
            <a:fld id="{B8399B89-FCB7-40F5-9382-EC78D08C8737}" type="slidenum">
              <a:rPr lang="en-US" smtClean="0"/>
              <a:pPr/>
              <a:t>‹#›</a:t>
            </a:fld>
            <a:endParaRPr lang="en-US"/>
          </a:p>
        </p:txBody>
      </p:sp>
      <p:cxnSp>
        <p:nvCxnSpPr>
          <p:cNvPr id="11" name="Straight Connector 10"/>
          <p:cNvCxnSpPr/>
          <p:nvPr/>
        </p:nvCxnSpPr>
        <p:spPr>
          <a:xfrm rot="5400000">
            <a:off x="2217817" y="4045823"/>
            <a:ext cx="4709160" cy="794"/>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3EC0100-FAEC-46D5-B96A-E88781EA1D3E}" type="datetime1">
              <a:rPr lang="en-US" smtClean="0"/>
              <a:pPr/>
              <a:t>7/12/2012</a:t>
            </a:fld>
            <a:endParaRPr lang="en-US"/>
          </a:p>
        </p:txBody>
      </p:sp>
      <p:sp>
        <p:nvSpPr>
          <p:cNvPr id="4" name="Footer Placeholder 3"/>
          <p:cNvSpPr>
            <a:spLocks noGrp="1"/>
          </p:cNvSpPr>
          <p:nvPr>
            <p:ph type="ftr" sz="quarter" idx="11"/>
          </p:nvPr>
        </p:nvSpPr>
        <p:spPr/>
        <p:txBody>
          <a:bodyPr/>
          <a:lstStyle/>
          <a:p>
            <a:r>
              <a:rPr lang="en-US" smtClean="0"/>
              <a:t>HHSA-290-2006-00020 ACTION task order #8</a:t>
            </a:r>
            <a:endParaRPr lang="en-US"/>
          </a:p>
        </p:txBody>
      </p:sp>
      <p:sp>
        <p:nvSpPr>
          <p:cNvPr id="5" name="Slide Number Placeholder 4"/>
          <p:cNvSpPr>
            <a:spLocks noGrp="1"/>
          </p:cNvSpPr>
          <p:nvPr>
            <p:ph type="sldNum" sz="quarter" idx="12"/>
          </p:nvPr>
        </p:nvSpPr>
        <p:spPr/>
        <p:txBody>
          <a:bodyPr/>
          <a:lstStyle/>
          <a:p>
            <a:fld id="{B8399B89-FCB7-40F5-9382-EC78D08C8737}"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47A40EA-D755-4E84-8BFD-A78270AE66D2}" type="datetime1">
              <a:rPr lang="en-US" smtClean="0"/>
              <a:pPr/>
              <a:t>7/12/2012</a:t>
            </a:fld>
            <a:endParaRPr lang="en-US"/>
          </a:p>
        </p:txBody>
      </p:sp>
      <p:sp>
        <p:nvSpPr>
          <p:cNvPr id="3" name="Footer Placeholder 2"/>
          <p:cNvSpPr>
            <a:spLocks noGrp="1"/>
          </p:cNvSpPr>
          <p:nvPr>
            <p:ph type="ftr" sz="quarter" idx="11"/>
          </p:nvPr>
        </p:nvSpPr>
        <p:spPr/>
        <p:txBody>
          <a:bodyPr/>
          <a:lstStyle/>
          <a:p>
            <a:r>
              <a:rPr lang="en-US" smtClean="0"/>
              <a:t>HHSA-290-2006-00020 ACTION task order #8</a:t>
            </a:r>
            <a:endParaRPr lang="en-US"/>
          </a:p>
        </p:txBody>
      </p:sp>
      <p:sp>
        <p:nvSpPr>
          <p:cNvPr id="4" name="Slide Number Placeholder 3"/>
          <p:cNvSpPr>
            <a:spLocks noGrp="1"/>
          </p:cNvSpPr>
          <p:nvPr>
            <p:ph type="sldNum" sz="quarter" idx="12"/>
          </p:nvPr>
        </p:nvSpPr>
        <p:spPr/>
        <p:txBody>
          <a:bodyPr/>
          <a:lstStyle/>
          <a:p>
            <a:fld id="{B8399B89-FCB7-40F5-9382-EC78D08C8737}"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1" y="2130552"/>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C7C3A27-8B56-4FFF-9A9A-2EA58B809389}" type="datetime1">
              <a:rPr lang="en-US" smtClean="0"/>
              <a:pPr/>
              <a:t>7/12/2012</a:t>
            </a:fld>
            <a:endParaRPr lang="en-US"/>
          </a:p>
        </p:txBody>
      </p:sp>
      <p:sp>
        <p:nvSpPr>
          <p:cNvPr id="6" name="Footer Placeholder 5"/>
          <p:cNvSpPr>
            <a:spLocks noGrp="1"/>
          </p:cNvSpPr>
          <p:nvPr>
            <p:ph type="ftr" sz="quarter" idx="11"/>
          </p:nvPr>
        </p:nvSpPr>
        <p:spPr/>
        <p:txBody>
          <a:bodyPr/>
          <a:lstStyle/>
          <a:p>
            <a:r>
              <a:rPr lang="en-US" smtClean="0"/>
              <a:t>HHSA-290-2006-00020 ACTION task order #8</a:t>
            </a:r>
            <a:endParaRPr lang="en-US"/>
          </a:p>
        </p:txBody>
      </p:sp>
      <p:sp>
        <p:nvSpPr>
          <p:cNvPr id="7" name="Slide Number Placeholder 6"/>
          <p:cNvSpPr>
            <a:spLocks noGrp="1"/>
          </p:cNvSpPr>
          <p:nvPr>
            <p:ph type="sldNum" sz="quarter" idx="12"/>
          </p:nvPr>
        </p:nvSpPr>
        <p:spPr/>
        <p:txBody>
          <a:bodyPr/>
          <a:lstStyle/>
          <a:p>
            <a:fld id="{B8399B89-FCB7-40F5-9382-EC78D08C8737}" type="slidenum">
              <a:rPr lang="en-US" smtClean="0"/>
              <a:pPr/>
              <a:t>‹#›</a:t>
            </a:fld>
            <a:endParaRPr lang="en-US"/>
          </a:p>
        </p:txBody>
      </p:sp>
      <p:cxnSp>
        <p:nvCxnSpPr>
          <p:cNvPr id="9" name="Straight Connector 8"/>
          <p:cNvCxnSpPr/>
          <p:nvPr/>
        </p:nvCxnSpPr>
        <p:spPr>
          <a:xfrm rot="5400000">
            <a:off x="-13116" y="3580206"/>
            <a:ext cx="557784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AF9C88D-7B2B-454A-8D3C-E31D4F5B9E60}" type="datetime1">
              <a:rPr lang="en-US" smtClean="0"/>
              <a:pPr/>
              <a:t>7/12/2012</a:t>
            </a:fld>
            <a:endParaRPr lang="en-US"/>
          </a:p>
        </p:txBody>
      </p:sp>
      <p:sp>
        <p:nvSpPr>
          <p:cNvPr id="6" name="Footer Placeholder 5"/>
          <p:cNvSpPr>
            <a:spLocks noGrp="1"/>
          </p:cNvSpPr>
          <p:nvPr>
            <p:ph type="ftr" sz="quarter" idx="11"/>
          </p:nvPr>
        </p:nvSpPr>
        <p:spPr/>
        <p:txBody>
          <a:bodyPr/>
          <a:lstStyle/>
          <a:p>
            <a:r>
              <a:rPr lang="en-US" smtClean="0"/>
              <a:t>HHSA-290-2006-00020 ACTION task order #8</a:t>
            </a:r>
            <a:endParaRPr lang="en-US"/>
          </a:p>
        </p:txBody>
      </p:sp>
      <p:sp>
        <p:nvSpPr>
          <p:cNvPr id="7" name="Slide Number Placeholder 6"/>
          <p:cNvSpPr>
            <a:spLocks noGrp="1"/>
          </p:cNvSpPr>
          <p:nvPr>
            <p:ph type="sldNum" sz="quarter" idx="12"/>
          </p:nvPr>
        </p:nvSpPr>
        <p:spPr/>
        <p:txBody>
          <a:bodyPr/>
          <a:lstStyle/>
          <a:p>
            <a:fld id="{B8399B89-FCB7-40F5-9382-EC78D08C8737}"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220786"/>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876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p:nvSpPr>
        <p:spPr>
          <a:xfrm>
            <a:off x="0" y="0"/>
            <a:ext cx="9144000" cy="36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2"/>
          </p:nvPr>
        </p:nvSpPr>
        <p:spPr>
          <a:xfrm>
            <a:off x="457200" y="18288"/>
            <a:ext cx="2895600" cy="329184"/>
          </a:xfrm>
          <a:prstGeom prst="rect">
            <a:avLst/>
          </a:prstGeom>
        </p:spPr>
        <p:txBody>
          <a:bodyPr vert="horz" lIns="91440" tIns="45720" rIns="91440" bIns="45720" rtlCol="0" anchor="ctr"/>
          <a:lstStyle>
            <a:lvl1pPr algn="l">
              <a:defRPr sz="1200">
                <a:solidFill>
                  <a:srgbClr val="FFFFFF"/>
                </a:solidFill>
              </a:defRPr>
            </a:lvl1pPr>
          </a:lstStyle>
          <a:p>
            <a:fld id="{B2694CB1-39B5-40BD-B320-AEFD496BB79D}" type="datetime1">
              <a:rPr lang="en-US" smtClean="0"/>
              <a:pPr/>
              <a:t>7/12/2012</a:t>
            </a:fld>
            <a:endParaRPr lang="en-US"/>
          </a:p>
        </p:txBody>
      </p:sp>
      <p:sp>
        <p:nvSpPr>
          <p:cNvPr id="5" name="Footer Placeholder 4"/>
          <p:cNvSpPr>
            <a:spLocks noGrp="1"/>
          </p:cNvSpPr>
          <p:nvPr>
            <p:ph type="ftr" sz="quarter" idx="3"/>
          </p:nvPr>
        </p:nvSpPr>
        <p:spPr>
          <a:xfrm>
            <a:off x="3429000" y="18288"/>
            <a:ext cx="4114800" cy="329184"/>
          </a:xfrm>
          <a:prstGeom prst="rect">
            <a:avLst/>
          </a:prstGeom>
        </p:spPr>
        <p:txBody>
          <a:bodyPr vert="horz" lIns="91440" tIns="45720" rIns="91440" bIns="45720" rtlCol="0" anchor="ctr"/>
          <a:lstStyle>
            <a:lvl1pPr algn="ctr">
              <a:defRPr sz="1200">
                <a:solidFill>
                  <a:srgbClr val="FFFFFF"/>
                </a:solidFill>
              </a:defRPr>
            </a:lvl1pPr>
          </a:lstStyle>
          <a:p>
            <a:r>
              <a:rPr lang="en-US" smtClean="0"/>
              <a:t>HHSA-290-2006-00020 ACTION task order #8</a:t>
            </a:r>
            <a:endParaRPr lang="en-US"/>
          </a:p>
        </p:txBody>
      </p:sp>
      <p:sp>
        <p:nvSpPr>
          <p:cNvPr id="6" name="Slide Number Placeholder 5"/>
          <p:cNvSpPr>
            <a:spLocks noGrp="1"/>
          </p:cNvSpPr>
          <p:nvPr>
            <p:ph type="sldNum" sz="quarter" idx="4"/>
          </p:nvPr>
        </p:nvSpPr>
        <p:spPr>
          <a:xfrm>
            <a:off x="7620000" y="18288"/>
            <a:ext cx="1066800" cy="329184"/>
          </a:xfrm>
          <a:prstGeom prst="rect">
            <a:avLst/>
          </a:prstGeom>
        </p:spPr>
        <p:txBody>
          <a:bodyPr vert="horz" lIns="91440" tIns="45720" rIns="91440" bIns="45720" rtlCol="0" anchor="ctr"/>
          <a:lstStyle>
            <a:lvl1pPr algn="l">
              <a:defRPr sz="1400" b="1">
                <a:solidFill>
                  <a:srgbClr val="FFFFFF"/>
                </a:solidFill>
              </a:defRPr>
            </a:lvl1pPr>
          </a:lstStyle>
          <a:p>
            <a:fld id="{B8399B89-FCB7-40F5-9382-EC78D08C8737}"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dt="0"/>
  <p:txStyles>
    <p:titleStyle>
      <a:lvl1pPr algn="l" defTabSz="914400" rtl="0" eaLnBrk="1" latinLnBrk="0" hangingPunct="1">
        <a:spcBef>
          <a:spcPct val="0"/>
        </a:spcBef>
        <a:buNone/>
        <a:defRPr sz="4000" kern="1200" spc="-100" baseline="0">
          <a:solidFill>
            <a:schemeClr val="tx2"/>
          </a:solidFill>
          <a:latin typeface="+mj-lt"/>
          <a:ea typeface="+mj-ea"/>
          <a:cs typeface="+mj-cs"/>
        </a:defRPr>
      </a:lvl1pPr>
    </p:titleStyle>
    <p:body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6.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6.xml"/><Relationship Id="rId5" Type="http://schemas.openxmlformats.org/officeDocument/2006/relationships/image" Target="../media/image5.jpeg"/><Relationship Id="rId4" Type="http://schemas.openxmlformats.org/officeDocument/2006/relationships/image" Target="../media/image4.jpe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ctrTitle"/>
          </p:nvPr>
        </p:nvSpPr>
        <p:spPr/>
        <p:txBody>
          <a:bodyPr/>
          <a:lstStyle/>
          <a:p>
            <a:r>
              <a:rPr lang="en-US" sz="3600" dirty="0"/>
              <a:t>Improving the Measurement of Surgical Site Infection </a:t>
            </a:r>
            <a:r>
              <a:rPr lang="en-US" sz="3600" dirty="0" smtClean="0"/>
              <a:t>(SSI) Risk </a:t>
            </a:r>
            <a:r>
              <a:rPr lang="en-US" sz="3600" dirty="0"/>
              <a:t>Stratification and Outcome Detection</a:t>
            </a:r>
          </a:p>
        </p:txBody>
      </p:sp>
      <p:sp>
        <p:nvSpPr>
          <p:cNvPr id="7" name="Subtitle 6"/>
          <p:cNvSpPr>
            <a:spLocks noGrp="1"/>
          </p:cNvSpPr>
          <p:nvPr>
            <p:ph type="subTitle" idx="1"/>
          </p:nvPr>
        </p:nvSpPr>
        <p:spPr>
          <a:xfrm>
            <a:off x="685800" y="3505200"/>
            <a:ext cx="7772400" cy="1752600"/>
          </a:xfrm>
        </p:spPr>
        <p:txBody>
          <a:bodyPr>
            <a:noAutofit/>
          </a:bodyPr>
          <a:lstStyle/>
          <a:p>
            <a:r>
              <a:rPr lang="en-US" sz="2800" b="1" dirty="0"/>
              <a:t>Connie Savor Price, MD </a:t>
            </a:r>
          </a:p>
          <a:p>
            <a:endParaRPr lang="en-US" sz="2800" dirty="0" smtClean="0"/>
          </a:p>
          <a:p>
            <a:pPr>
              <a:spcBef>
                <a:spcPts val="0"/>
              </a:spcBef>
            </a:pPr>
            <a:r>
              <a:rPr lang="en-US" sz="2800" dirty="0" smtClean="0"/>
              <a:t>2nd </a:t>
            </a:r>
            <a:r>
              <a:rPr lang="en-US" sz="2800" dirty="0"/>
              <a:t>Annual AHRQ HAI Investigators Meeting </a:t>
            </a:r>
          </a:p>
          <a:p>
            <a:pPr>
              <a:spcBef>
                <a:spcPts val="0"/>
              </a:spcBef>
            </a:pPr>
            <a:r>
              <a:rPr lang="en-US" sz="2800" dirty="0"/>
              <a:t>September 18, 2011</a:t>
            </a:r>
          </a:p>
          <a:p>
            <a:pPr>
              <a:spcBef>
                <a:spcPts val="0"/>
              </a:spcBef>
            </a:pPr>
            <a:r>
              <a:rPr lang="en-US" sz="2800" dirty="0"/>
              <a:t>Bethesda, Maryland</a:t>
            </a:r>
          </a:p>
          <a:p>
            <a:endParaRPr lang="en-US" sz="2800" dirty="0"/>
          </a:p>
        </p:txBody>
      </p:sp>
      <p:sp>
        <p:nvSpPr>
          <p:cNvPr id="8" name="Footer Placeholder 7"/>
          <p:cNvSpPr>
            <a:spLocks noGrp="1"/>
          </p:cNvSpPr>
          <p:nvPr>
            <p:ph type="ftr" sz="quarter" idx="11"/>
          </p:nvPr>
        </p:nvSpPr>
        <p:spPr/>
        <p:txBody>
          <a:bodyPr/>
          <a:lstStyle/>
          <a:p>
            <a:r>
              <a:rPr lang="en-US" dirty="0" smtClean="0"/>
              <a:t>HHSA-290-2006-00020 ACTION task order #8</a:t>
            </a:r>
            <a:endParaRPr lang="en-US" dirty="0"/>
          </a:p>
        </p:txBody>
      </p:sp>
    </p:spTree>
    <p:extLst>
      <p:ext uri="{BB962C8B-B14F-4D97-AF65-F5344CB8AC3E}">
        <p14:creationId xmlns="" xmlns:p14="http://schemas.microsoft.com/office/powerpoint/2010/main" val="183151987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t>Results</a:t>
            </a:r>
            <a:endParaRPr lang="en-US" sz="3600" dirty="0"/>
          </a:p>
        </p:txBody>
      </p:sp>
      <p:sp>
        <p:nvSpPr>
          <p:cNvPr id="6" name="Text Placeholder 5"/>
          <p:cNvSpPr>
            <a:spLocks noGrp="1"/>
          </p:cNvSpPr>
          <p:nvPr>
            <p:ph type="body" sz="half" idx="2"/>
          </p:nvPr>
        </p:nvSpPr>
        <p:spPr/>
        <p:txBody>
          <a:bodyPr>
            <a:noAutofit/>
          </a:bodyPr>
          <a:lstStyle/>
          <a:p>
            <a:r>
              <a:rPr lang="en-US" sz="2000" dirty="0"/>
              <a:t>Based on our findings in the literature review, a </a:t>
            </a:r>
            <a:r>
              <a:rPr lang="en-US" sz="2000" b="1" dirty="0"/>
              <a:t>data dictionary </a:t>
            </a:r>
            <a:r>
              <a:rPr lang="en-US" sz="2000" dirty="0"/>
              <a:t>was sent to each of the participating centers to pull their data and facilitate the dissemination of code scripts that would run the algorithm</a:t>
            </a:r>
          </a:p>
        </p:txBody>
      </p:sp>
      <p:sp>
        <p:nvSpPr>
          <p:cNvPr id="4" name="Footer Placeholder 3"/>
          <p:cNvSpPr>
            <a:spLocks noGrp="1"/>
          </p:cNvSpPr>
          <p:nvPr>
            <p:ph type="ftr" sz="quarter" idx="11"/>
          </p:nvPr>
        </p:nvSpPr>
        <p:spPr/>
        <p:txBody>
          <a:bodyPr/>
          <a:lstStyle/>
          <a:p>
            <a:r>
              <a:rPr lang="en-US" smtClean="0"/>
              <a:t>HHSA-290-2006-00020 ACTION task order #8</a:t>
            </a:r>
            <a:endParaRPr lang="en-US"/>
          </a:p>
        </p:txBody>
      </p:sp>
      <p:pic>
        <p:nvPicPr>
          <p:cNvPr id="7" name="Content Placeholder 6" descr="List of values for data dictionary"/>
          <p:cNvPicPr>
            <a:picLocks noGrp="1"/>
          </p:cNvPicPr>
          <p:nvPr>
            <p:ph idx="1"/>
          </p:nvPr>
        </p:nvPicPr>
        <p:blipFill>
          <a:blip r:embed="rId2" cstate="print"/>
          <a:srcRect/>
          <a:stretch>
            <a:fillRect/>
          </a:stretch>
        </p:blipFill>
        <p:spPr bwMode="auto">
          <a:xfrm>
            <a:off x="2971800" y="533400"/>
            <a:ext cx="5791200" cy="5943600"/>
          </a:xfrm>
          <a:prstGeom prst="rect">
            <a:avLst/>
          </a:prstGeom>
          <a:noFill/>
          <a:ln w="9525">
            <a:noFill/>
            <a:miter lim="800000"/>
            <a:headEnd/>
            <a:tailEnd/>
          </a:ln>
        </p:spPr>
      </p:pic>
    </p:spTree>
    <p:extLst>
      <p:ext uri="{BB962C8B-B14F-4D97-AF65-F5344CB8AC3E}">
        <p14:creationId xmlns="" xmlns:p14="http://schemas.microsoft.com/office/powerpoint/2010/main" val="26615069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457200" y="685800"/>
            <a:ext cx="8229600" cy="990600"/>
          </a:xfrm>
        </p:spPr>
        <p:txBody>
          <a:bodyPr>
            <a:noAutofit/>
          </a:bodyPr>
          <a:lstStyle/>
          <a:p>
            <a:r>
              <a:rPr lang="en-US" dirty="0" smtClean="0"/>
              <a:t>Results</a:t>
            </a:r>
            <a:br>
              <a:rPr lang="en-US" dirty="0" smtClean="0"/>
            </a:br>
            <a:r>
              <a:rPr lang="en-US" sz="3600" dirty="0" smtClean="0"/>
              <a:t>Implementation Time</a:t>
            </a:r>
            <a:endParaRPr lang="en-US" dirty="0"/>
          </a:p>
        </p:txBody>
      </p:sp>
      <p:sp>
        <p:nvSpPr>
          <p:cNvPr id="7" name="Content Placeholder 6"/>
          <p:cNvSpPr>
            <a:spLocks noGrp="1"/>
          </p:cNvSpPr>
          <p:nvPr>
            <p:ph idx="1"/>
          </p:nvPr>
        </p:nvSpPr>
        <p:spPr/>
        <p:txBody>
          <a:bodyPr/>
          <a:lstStyle/>
          <a:p>
            <a:endParaRPr lang="en-US" sz="3200" dirty="0" smtClean="0"/>
          </a:p>
          <a:p>
            <a:r>
              <a:rPr lang="en-US" sz="3200" dirty="0" smtClean="0"/>
              <a:t>Intermountain </a:t>
            </a:r>
            <a:r>
              <a:rPr lang="en-US" sz="3200" dirty="0"/>
              <a:t>(23 hospitals</a:t>
            </a:r>
            <a:r>
              <a:rPr lang="en-US" sz="3200" dirty="0" smtClean="0"/>
              <a:t>)</a:t>
            </a:r>
          </a:p>
          <a:p>
            <a:pPr lvl="1"/>
            <a:r>
              <a:rPr lang="en-US" sz="2400" dirty="0" smtClean="0"/>
              <a:t>50 </a:t>
            </a:r>
            <a:r>
              <a:rPr lang="en-US" sz="2400" dirty="0"/>
              <a:t>hours</a:t>
            </a:r>
          </a:p>
          <a:p>
            <a:r>
              <a:rPr lang="en-US" sz="3200" dirty="0"/>
              <a:t>Vail Valley (1 hospital)</a:t>
            </a:r>
          </a:p>
          <a:p>
            <a:pPr lvl="1"/>
            <a:r>
              <a:rPr lang="en-US" sz="2400" dirty="0" smtClean="0"/>
              <a:t>90 </a:t>
            </a:r>
            <a:r>
              <a:rPr lang="en-US" sz="2400" dirty="0"/>
              <a:t>hours</a:t>
            </a:r>
          </a:p>
          <a:p>
            <a:r>
              <a:rPr lang="en-US" sz="3200" dirty="0"/>
              <a:t>Denver </a:t>
            </a:r>
            <a:r>
              <a:rPr lang="en-US" sz="3200" dirty="0" smtClean="0"/>
              <a:t>Health (1 hospital)</a:t>
            </a:r>
          </a:p>
          <a:p>
            <a:pPr lvl="1"/>
            <a:r>
              <a:rPr lang="en-US" sz="2400" dirty="0" smtClean="0"/>
              <a:t>25 hours</a:t>
            </a:r>
            <a:endParaRPr lang="en-US" sz="2400" dirty="0"/>
          </a:p>
          <a:p>
            <a:r>
              <a:rPr lang="en-US" sz="3200" dirty="0"/>
              <a:t>VA SLC </a:t>
            </a:r>
            <a:r>
              <a:rPr lang="en-US" sz="3200" dirty="0" smtClean="0"/>
              <a:t>HCS (153 hospitals)</a:t>
            </a:r>
          </a:p>
          <a:p>
            <a:pPr lvl="1"/>
            <a:r>
              <a:rPr lang="en-US" sz="2400" dirty="0" smtClean="0"/>
              <a:t>200</a:t>
            </a:r>
            <a:r>
              <a:rPr lang="en-US" sz="2400" dirty="0"/>
              <a:t>+ </a:t>
            </a:r>
            <a:r>
              <a:rPr lang="en-US" sz="2400" dirty="0" smtClean="0"/>
              <a:t>hours</a:t>
            </a:r>
            <a:endParaRPr lang="en-US" sz="2400" dirty="0"/>
          </a:p>
          <a:p>
            <a:endParaRPr lang="en-US" dirty="0"/>
          </a:p>
        </p:txBody>
      </p:sp>
      <p:sp>
        <p:nvSpPr>
          <p:cNvPr id="5" name="Footer Placeholder 4"/>
          <p:cNvSpPr>
            <a:spLocks noGrp="1"/>
          </p:cNvSpPr>
          <p:nvPr>
            <p:ph type="ftr" sz="quarter" idx="11"/>
          </p:nvPr>
        </p:nvSpPr>
        <p:spPr/>
        <p:txBody>
          <a:bodyPr/>
          <a:lstStyle/>
          <a:p>
            <a:r>
              <a:rPr lang="en-US" smtClean="0"/>
              <a:t>HHSA-290-2006-00020 ACTION task order #8</a:t>
            </a:r>
            <a:endParaRPr lang="en-US"/>
          </a:p>
        </p:txBody>
      </p:sp>
    </p:spTree>
    <p:extLst>
      <p:ext uri="{BB962C8B-B14F-4D97-AF65-F5344CB8AC3E}">
        <p14:creationId xmlns="" xmlns:p14="http://schemas.microsoft.com/office/powerpoint/2010/main" val="107988757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kumimoji="0" lang="en-US" b="0" i="0" u="none" strike="noStrike" cap="none" normalizeH="0" baseline="0" dirty="0" smtClean="0">
                <a:ln>
                  <a:noFill/>
                </a:ln>
                <a:effectLst/>
                <a:latin typeface="Arial" pitchFamily="34" charset="0"/>
                <a:ea typeface="Times New Roman" pitchFamily="18" charset="0"/>
              </a:rPr>
              <a:t>Component Rules of the Classification Tree Algorithm</a:t>
            </a:r>
            <a:endParaRPr lang="en-US" dirty="0"/>
          </a:p>
        </p:txBody>
      </p:sp>
      <p:graphicFrame>
        <p:nvGraphicFramePr>
          <p:cNvPr id="4" name="Table 3"/>
          <p:cNvGraphicFramePr>
            <a:graphicFrameLocks noGrp="1"/>
          </p:cNvGraphicFramePr>
          <p:nvPr>
            <p:extLst>
              <p:ext uri="{D42A27DB-BD31-4B8C-83A1-F6EECF244321}">
                <p14:modId xmlns="" xmlns:p14="http://schemas.microsoft.com/office/powerpoint/2010/main" val="251275029"/>
              </p:ext>
            </p:extLst>
          </p:nvPr>
        </p:nvGraphicFramePr>
        <p:xfrm>
          <a:off x="609600" y="1676398"/>
          <a:ext cx="7924800" cy="5168434"/>
        </p:xfrm>
        <a:graphic>
          <a:graphicData uri="http://schemas.openxmlformats.org/drawingml/2006/table">
            <a:tbl>
              <a:tblPr/>
              <a:tblGrid>
                <a:gridCol w="378358"/>
                <a:gridCol w="379218"/>
                <a:gridCol w="246977"/>
                <a:gridCol w="870036"/>
                <a:gridCol w="1117873"/>
                <a:gridCol w="1117873"/>
                <a:gridCol w="1117013"/>
                <a:gridCol w="1117873"/>
                <a:gridCol w="1117013"/>
                <a:gridCol w="231283"/>
                <a:gridCol w="231283"/>
              </a:tblGrid>
              <a:tr h="225136">
                <a:tc gridSpan="3">
                  <a:txBody>
                    <a:bodyPr/>
                    <a:lstStyle/>
                    <a:p>
                      <a:pPr marL="0" marR="0">
                        <a:spcBef>
                          <a:spcPts val="0"/>
                        </a:spcBef>
                        <a:spcAft>
                          <a:spcPts val="0"/>
                        </a:spcAft>
                      </a:pPr>
                      <a:r>
                        <a:rPr lang="en-US" sz="1400" b="1" dirty="0">
                          <a:solidFill>
                            <a:srgbClr val="000000"/>
                          </a:solidFill>
                          <a:latin typeface="+mj-lt"/>
                          <a:ea typeface="Times New Roman"/>
                          <a:cs typeface="Times New Roman"/>
                        </a:rPr>
                        <a:t>CABG: </a:t>
                      </a:r>
                      <a:endParaRPr lang="en-US" sz="1400" dirty="0">
                        <a:latin typeface="+mj-lt"/>
                        <a:ea typeface="Times New Roman"/>
                        <a:cs typeface="Times New Roman"/>
                      </a:endParaRPr>
                    </a:p>
                  </a:txBody>
                  <a:tcPr marL="52251" marR="52251" marT="0" marB="0">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solidFill>
                      <a:srgbClr val="D9D9D9"/>
                    </a:solidFill>
                  </a:tcPr>
                </a:tc>
                <a:tc hMerge="1">
                  <a:txBody>
                    <a:bodyPr/>
                    <a:lstStyle/>
                    <a:p>
                      <a:endParaRPr lang="en-US"/>
                    </a:p>
                  </a:txBody>
                  <a:tcPr/>
                </a:tc>
                <a:tc hMerge="1">
                  <a:txBody>
                    <a:bodyPr/>
                    <a:lstStyle/>
                    <a:p>
                      <a:pPr marL="0" marR="0" algn="r">
                        <a:spcBef>
                          <a:spcPts val="0"/>
                        </a:spcBef>
                        <a:spcAft>
                          <a:spcPts val="0"/>
                        </a:spcAft>
                      </a:pPr>
                      <a:endParaRPr lang="en-US" sz="1100">
                        <a:latin typeface="Times New Roman"/>
                        <a:ea typeface="Times New Roman"/>
                        <a:cs typeface="Times New Roman"/>
                      </a:endParaRPr>
                    </a:p>
                  </a:txBody>
                  <a:tcPr marL="52251" marR="52251" marT="0" marB="0">
                    <a:lnL>
                      <a:noFill/>
                    </a:lnL>
                    <a:lnR>
                      <a:noFill/>
                    </a:lnR>
                    <a:lnT w="12700" cap="flat" cmpd="sng" algn="ctr">
                      <a:solidFill>
                        <a:srgbClr val="000000"/>
                      </a:solidFill>
                      <a:prstDash val="solid"/>
                      <a:round/>
                      <a:headEnd type="none" w="med" len="med"/>
                      <a:tailEnd type="none" w="med" len="med"/>
                    </a:lnT>
                    <a:lnB>
                      <a:noFill/>
                    </a:lnB>
                    <a:solidFill>
                      <a:srgbClr val="D9D9D9"/>
                    </a:solidFill>
                  </a:tcPr>
                </a:tc>
                <a:tc>
                  <a:txBody>
                    <a:bodyPr/>
                    <a:lstStyle/>
                    <a:p>
                      <a:endParaRPr lang="en-US" sz="1400" dirty="0">
                        <a:latin typeface="+mj-lt"/>
                      </a:endParaRPr>
                    </a:p>
                  </a:txBody>
                  <a:tcPr marL="52251" marR="52251" marT="0" marB="0">
                    <a:lnL>
                      <a:noFill/>
                    </a:lnL>
                    <a:lnR>
                      <a:noFill/>
                    </a:lnR>
                    <a:lnT w="12700" cap="flat" cmpd="sng" algn="ctr">
                      <a:solidFill>
                        <a:srgbClr val="000000"/>
                      </a:solidFill>
                      <a:prstDash val="solid"/>
                      <a:round/>
                      <a:headEnd type="none" w="med" len="med"/>
                      <a:tailEnd type="none" w="med" len="med"/>
                    </a:lnT>
                    <a:lnB>
                      <a:noFill/>
                    </a:lnB>
                    <a:solidFill>
                      <a:srgbClr val="D9D9D9"/>
                    </a:solidFill>
                  </a:tcPr>
                </a:tc>
                <a:tc>
                  <a:txBody>
                    <a:bodyPr/>
                    <a:lstStyle/>
                    <a:p>
                      <a:pPr marL="0" marR="0" algn="r">
                        <a:spcBef>
                          <a:spcPts val="0"/>
                        </a:spcBef>
                        <a:spcAft>
                          <a:spcPts val="0"/>
                        </a:spcAft>
                      </a:pPr>
                      <a:endParaRPr lang="en-US" sz="1400" dirty="0">
                        <a:latin typeface="+mj-lt"/>
                        <a:ea typeface="Times New Roman"/>
                        <a:cs typeface="Times New Roman"/>
                      </a:endParaRPr>
                    </a:p>
                  </a:txBody>
                  <a:tcPr marL="52251" marR="52251" marT="0" marB="0">
                    <a:lnL>
                      <a:noFill/>
                    </a:lnL>
                    <a:lnR>
                      <a:noFill/>
                    </a:lnR>
                    <a:lnT w="12700" cap="flat" cmpd="sng" algn="ctr">
                      <a:solidFill>
                        <a:srgbClr val="000000"/>
                      </a:solidFill>
                      <a:prstDash val="solid"/>
                      <a:round/>
                      <a:headEnd type="none" w="med" len="med"/>
                      <a:tailEnd type="none" w="med" len="med"/>
                    </a:lnT>
                    <a:lnB>
                      <a:noFill/>
                    </a:lnB>
                    <a:solidFill>
                      <a:srgbClr val="D9D9D9"/>
                    </a:solidFill>
                  </a:tcPr>
                </a:tc>
                <a:tc>
                  <a:txBody>
                    <a:bodyPr/>
                    <a:lstStyle/>
                    <a:p>
                      <a:pPr marL="0" marR="0" algn="r">
                        <a:spcBef>
                          <a:spcPts val="0"/>
                        </a:spcBef>
                        <a:spcAft>
                          <a:spcPts val="0"/>
                        </a:spcAft>
                      </a:pPr>
                      <a:endParaRPr lang="en-US" sz="1400">
                        <a:latin typeface="+mj-lt"/>
                        <a:ea typeface="Times New Roman"/>
                        <a:cs typeface="Times New Roman"/>
                      </a:endParaRPr>
                    </a:p>
                  </a:txBody>
                  <a:tcPr marL="52251" marR="52251" marT="0" marB="0">
                    <a:lnL>
                      <a:noFill/>
                    </a:lnL>
                    <a:lnR>
                      <a:noFill/>
                    </a:lnR>
                    <a:lnT w="12700" cap="flat" cmpd="sng" algn="ctr">
                      <a:solidFill>
                        <a:srgbClr val="000000"/>
                      </a:solidFill>
                      <a:prstDash val="solid"/>
                      <a:round/>
                      <a:headEnd type="none" w="med" len="med"/>
                      <a:tailEnd type="none" w="med" len="med"/>
                    </a:lnT>
                    <a:lnB>
                      <a:noFill/>
                    </a:lnB>
                    <a:solidFill>
                      <a:srgbClr val="D9D9D9"/>
                    </a:solidFill>
                  </a:tcPr>
                </a:tc>
                <a:tc>
                  <a:txBody>
                    <a:bodyPr/>
                    <a:lstStyle/>
                    <a:p>
                      <a:pPr marL="0" marR="0" algn="r">
                        <a:spcBef>
                          <a:spcPts val="0"/>
                        </a:spcBef>
                        <a:spcAft>
                          <a:spcPts val="0"/>
                        </a:spcAft>
                      </a:pPr>
                      <a:endParaRPr lang="en-US" sz="900">
                        <a:latin typeface="+mj-lt"/>
                        <a:ea typeface="Times New Roman"/>
                        <a:cs typeface="Times New Roman"/>
                      </a:endParaRPr>
                    </a:p>
                  </a:txBody>
                  <a:tcPr marL="52251" marR="52251" marT="0" marB="0">
                    <a:lnL>
                      <a:noFill/>
                    </a:lnL>
                    <a:lnR>
                      <a:noFill/>
                    </a:lnR>
                    <a:lnT w="12700" cap="flat" cmpd="sng" algn="ctr">
                      <a:solidFill>
                        <a:srgbClr val="000000"/>
                      </a:solidFill>
                      <a:prstDash val="solid"/>
                      <a:round/>
                      <a:headEnd type="none" w="med" len="med"/>
                      <a:tailEnd type="none" w="med" len="med"/>
                    </a:lnT>
                    <a:lnB>
                      <a:noFill/>
                    </a:lnB>
                    <a:solidFill>
                      <a:srgbClr val="D9D9D9"/>
                    </a:solidFill>
                  </a:tcPr>
                </a:tc>
                <a:tc>
                  <a:txBody>
                    <a:bodyPr/>
                    <a:lstStyle/>
                    <a:p>
                      <a:pPr marL="0" marR="0" algn="r">
                        <a:spcBef>
                          <a:spcPts val="0"/>
                        </a:spcBef>
                        <a:spcAft>
                          <a:spcPts val="0"/>
                        </a:spcAft>
                      </a:pPr>
                      <a:endParaRPr lang="en-US" sz="900">
                        <a:latin typeface="+mj-lt"/>
                        <a:ea typeface="Times New Roman"/>
                        <a:cs typeface="Times New Roman"/>
                      </a:endParaRPr>
                    </a:p>
                  </a:txBody>
                  <a:tcPr marL="52251" marR="52251" marT="0" marB="0">
                    <a:lnL>
                      <a:noFill/>
                    </a:lnL>
                    <a:lnR>
                      <a:noFill/>
                    </a:lnR>
                    <a:lnT w="12700" cap="flat" cmpd="sng" algn="ctr">
                      <a:solidFill>
                        <a:srgbClr val="000000"/>
                      </a:solidFill>
                      <a:prstDash val="solid"/>
                      <a:round/>
                      <a:headEnd type="none" w="med" len="med"/>
                      <a:tailEnd type="none" w="med" len="med"/>
                    </a:lnT>
                    <a:lnB>
                      <a:noFill/>
                    </a:lnB>
                    <a:solidFill>
                      <a:srgbClr val="D9D9D9"/>
                    </a:solidFill>
                  </a:tcPr>
                </a:tc>
                <a:tc>
                  <a:txBody>
                    <a:bodyPr/>
                    <a:lstStyle/>
                    <a:p>
                      <a:pPr marL="0" marR="0" algn="r">
                        <a:spcBef>
                          <a:spcPts val="0"/>
                        </a:spcBef>
                        <a:spcAft>
                          <a:spcPts val="0"/>
                        </a:spcAft>
                      </a:pPr>
                      <a:endParaRPr lang="en-US" sz="900">
                        <a:latin typeface="+mj-lt"/>
                        <a:ea typeface="Times New Roman"/>
                        <a:cs typeface="Times New Roman"/>
                      </a:endParaRPr>
                    </a:p>
                  </a:txBody>
                  <a:tcPr marL="52251" marR="52251" marT="0" marB="0">
                    <a:lnL>
                      <a:noFill/>
                    </a:lnL>
                    <a:lnR>
                      <a:noFill/>
                    </a:lnR>
                    <a:lnT w="12700" cap="flat" cmpd="sng" algn="ctr">
                      <a:solidFill>
                        <a:srgbClr val="000000"/>
                      </a:solidFill>
                      <a:prstDash val="solid"/>
                      <a:round/>
                      <a:headEnd type="none" w="med" len="med"/>
                      <a:tailEnd type="none" w="med" len="med"/>
                    </a:lnT>
                    <a:lnB>
                      <a:noFill/>
                    </a:lnB>
                    <a:solidFill>
                      <a:srgbClr val="D9D9D9"/>
                    </a:solidFill>
                  </a:tcPr>
                </a:tc>
                <a:tc>
                  <a:txBody>
                    <a:bodyPr/>
                    <a:lstStyle/>
                    <a:p>
                      <a:pPr marL="0" marR="0" algn="r">
                        <a:spcBef>
                          <a:spcPts val="0"/>
                        </a:spcBef>
                        <a:spcAft>
                          <a:spcPts val="0"/>
                        </a:spcAft>
                      </a:pPr>
                      <a:endParaRPr lang="en-US" sz="900">
                        <a:latin typeface="+mj-lt"/>
                        <a:ea typeface="Times New Roman"/>
                        <a:cs typeface="Times New Roman"/>
                      </a:endParaRPr>
                    </a:p>
                  </a:txBody>
                  <a:tcPr marL="52251" marR="52251" marT="0" marB="0">
                    <a:lnL>
                      <a:noFill/>
                    </a:lnL>
                    <a:lnR>
                      <a:noFill/>
                    </a:lnR>
                    <a:lnT w="12700" cap="flat" cmpd="sng" algn="ctr">
                      <a:solidFill>
                        <a:srgbClr val="000000"/>
                      </a:solidFill>
                      <a:prstDash val="solid"/>
                      <a:round/>
                      <a:headEnd type="none" w="med" len="med"/>
                      <a:tailEnd type="none" w="med" len="med"/>
                    </a:lnT>
                    <a:lnB>
                      <a:noFill/>
                    </a:lnB>
                    <a:solidFill>
                      <a:srgbClr val="D9D9D9"/>
                    </a:solidFill>
                  </a:tcPr>
                </a:tc>
                <a:tc>
                  <a:txBody>
                    <a:bodyPr/>
                    <a:lstStyle/>
                    <a:p>
                      <a:pPr marL="0" marR="0" algn="r">
                        <a:spcBef>
                          <a:spcPts val="0"/>
                        </a:spcBef>
                        <a:spcAft>
                          <a:spcPts val="0"/>
                        </a:spcAft>
                      </a:pPr>
                      <a:endParaRPr lang="en-US" sz="900">
                        <a:latin typeface="+mj-lt"/>
                        <a:ea typeface="Times New Roman"/>
                        <a:cs typeface="Times New Roman"/>
                      </a:endParaRPr>
                    </a:p>
                  </a:txBody>
                  <a:tcPr marL="52251" marR="52251" marT="0" marB="0">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D9D9D9"/>
                    </a:solidFill>
                  </a:tcPr>
                </a:tc>
              </a:tr>
              <a:tr h="225136">
                <a:tc>
                  <a:txBody>
                    <a:bodyPr/>
                    <a:lstStyle/>
                    <a:p>
                      <a:pPr marL="0" marR="0" algn="r">
                        <a:spcBef>
                          <a:spcPts val="0"/>
                        </a:spcBef>
                        <a:spcAft>
                          <a:spcPts val="0"/>
                        </a:spcAft>
                      </a:pPr>
                      <a:endParaRPr lang="en-US" sz="1400" dirty="0">
                        <a:solidFill>
                          <a:srgbClr val="000000"/>
                        </a:solidFill>
                        <a:latin typeface="+mj-lt"/>
                        <a:ea typeface="Times New Roman"/>
                        <a:cs typeface="Times New Roman"/>
                      </a:endParaRPr>
                    </a:p>
                  </a:txBody>
                  <a:tcPr marL="52251" marR="52251" marT="0" marB="0">
                    <a:lnL w="12700" cap="flat" cmpd="sng" algn="ctr">
                      <a:solidFill>
                        <a:srgbClr val="000000"/>
                      </a:solidFill>
                      <a:prstDash val="solid"/>
                      <a:round/>
                      <a:headEnd type="none" w="med" len="med"/>
                      <a:tailEnd type="none" w="med" len="med"/>
                    </a:lnL>
                    <a:lnR>
                      <a:noFill/>
                    </a:lnR>
                    <a:lnT>
                      <a:noFill/>
                    </a:lnT>
                    <a:lnB>
                      <a:noFill/>
                    </a:lnB>
                    <a:solidFill>
                      <a:srgbClr val="F2F2F2"/>
                    </a:solidFill>
                  </a:tcPr>
                </a:tc>
                <a:tc gridSpan="4">
                  <a:txBody>
                    <a:bodyPr/>
                    <a:lstStyle/>
                    <a:p>
                      <a:pPr marL="0" marR="0">
                        <a:spcBef>
                          <a:spcPts val="0"/>
                        </a:spcBef>
                        <a:spcAft>
                          <a:spcPts val="0"/>
                        </a:spcAft>
                      </a:pPr>
                      <a:r>
                        <a:rPr lang="en-US" sz="1400" i="1" dirty="0">
                          <a:solidFill>
                            <a:srgbClr val="000000"/>
                          </a:solidFill>
                          <a:latin typeface="+mj-lt"/>
                          <a:ea typeface="Times New Roman"/>
                          <a:cs typeface="Times New Roman"/>
                        </a:rPr>
                        <a:t>All of the following:</a:t>
                      </a:r>
                      <a:endParaRPr lang="en-US" sz="1400" dirty="0">
                        <a:latin typeface="+mj-lt"/>
                        <a:ea typeface="Times New Roman"/>
                        <a:cs typeface="Times New Roman"/>
                      </a:endParaRPr>
                    </a:p>
                  </a:txBody>
                  <a:tcPr marL="52251" marR="52251" marT="0" marB="0">
                    <a:lnL>
                      <a:noFill/>
                    </a:lnL>
                    <a:lnR>
                      <a:noFill/>
                    </a:lnR>
                    <a:lnT>
                      <a:noFill/>
                    </a:lnT>
                    <a:lnB>
                      <a:noFill/>
                    </a:lnB>
                    <a:solidFill>
                      <a:srgbClr val="F2F2F2"/>
                    </a:solidFill>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marL="0" marR="0" algn="r">
                        <a:spcBef>
                          <a:spcPts val="0"/>
                        </a:spcBef>
                        <a:spcAft>
                          <a:spcPts val="0"/>
                        </a:spcAft>
                      </a:pPr>
                      <a:endParaRPr lang="en-US" sz="1400">
                        <a:solidFill>
                          <a:srgbClr val="000000"/>
                        </a:solidFill>
                        <a:latin typeface="+mj-lt"/>
                        <a:ea typeface="Times New Roman"/>
                        <a:cs typeface="Times New Roman"/>
                      </a:endParaRPr>
                    </a:p>
                  </a:txBody>
                  <a:tcPr marL="52251" marR="52251" marT="0" marB="0">
                    <a:lnL>
                      <a:noFill/>
                    </a:lnL>
                    <a:lnR>
                      <a:noFill/>
                    </a:lnR>
                    <a:lnT>
                      <a:noFill/>
                    </a:lnT>
                    <a:lnB>
                      <a:noFill/>
                    </a:lnB>
                    <a:solidFill>
                      <a:srgbClr val="F2F2F2"/>
                    </a:solidFill>
                  </a:tcPr>
                </a:tc>
                <a:tc>
                  <a:txBody>
                    <a:bodyPr/>
                    <a:lstStyle/>
                    <a:p>
                      <a:pPr marL="0" marR="0" algn="r">
                        <a:spcBef>
                          <a:spcPts val="0"/>
                        </a:spcBef>
                        <a:spcAft>
                          <a:spcPts val="0"/>
                        </a:spcAft>
                      </a:pPr>
                      <a:endParaRPr lang="en-US" sz="1050" dirty="0">
                        <a:solidFill>
                          <a:srgbClr val="000000"/>
                        </a:solidFill>
                        <a:latin typeface="+mj-lt"/>
                        <a:ea typeface="Times New Roman"/>
                        <a:cs typeface="Times New Roman"/>
                      </a:endParaRPr>
                    </a:p>
                  </a:txBody>
                  <a:tcPr marL="52251" marR="52251" marT="0" marB="0">
                    <a:lnL>
                      <a:noFill/>
                    </a:lnL>
                    <a:lnR>
                      <a:noFill/>
                    </a:lnR>
                    <a:lnT>
                      <a:noFill/>
                    </a:lnT>
                    <a:lnB>
                      <a:noFill/>
                    </a:lnB>
                    <a:solidFill>
                      <a:srgbClr val="F2F2F2"/>
                    </a:solidFill>
                  </a:tcPr>
                </a:tc>
                <a:tc>
                  <a:txBody>
                    <a:bodyPr/>
                    <a:lstStyle/>
                    <a:p>
                      <a:pPr marL="0" marR="0" algn="r">
                        <a:spcBef>
                          <a:spcPts val="0"/>
                        </a:spcBef>
                        <a:spcAft>
                          <a:spcPts val="0"/>
                        </a:spcAft>
                      </a:pPr>
                      <a:endParaRPr lang="en-US" sz="900">
                        <a:solidFill>
                          <a:srgbClr val="000000"/>
                        </a:solidFill>
                        <a:latin typeface="+mj-lt"/>
                        <a:ea typeface="Times New Roman"/>
                        <a:cs typeface="Times New Roman"/>
                      </a:endParaRPr>
                    </a:p>
                  </a:txBody>
                  <a:tcPr marL="52251" marR="52251" marT="0" marB="0">
                    <a:lnL>
                      <a:noFill/>
                    </a:lnL>
                    <a:lnR>
                      <a:noFill/>
                    </a:lnR>
                    <a:lnT>
                      <a:noFill/>
                    </a:lnT>
                    <a:lnB>
                      <a:noFill/>
                    </a:lnB>
                    <a:solidFill>
                      <a:srgbClr val="F2F2F2"/>
                    </a:solidFill>
                  </a:tcPr>
                </a:tc>
                <a:tc>
                  <a:txBody>
                    <a:bodyPr/>
                    <a:lstStyle/>
                    <a:p>
                      <a:pPr marL="0" marR="0" algn="r">
                        <a:spcBef>
                          <a:spcPts val="0"/>
                        </a:spcBef>
                        <a:spcAft>
                          <a:spcPts val="0"/>
                        </a:spcAft>
                      </a:pPr>
                      <a:endParaRPr lang="en-US" sz="900">
                        <a:solidFill>
                          <a:srgbClr val="000000"/>
                        </a:solidFill>
                        <a:latin typeface="+mj-lt"/>
                        <a:ea typeface="Times New Roman"/>
                        <a:cs typeface="Times New Roman"/>
                      </a:endParaRPr>
                    </a:p>
                  </a:txBody>
                  <a:tcPr marL="52251" marR="52251" marT="0" marB="0">
                    <a:lnL>
                      <a:noFill/>
                    </a:lnL>
                    <a:lnR>
                      <a:noFill/>
                    </a:lnR>
                    <a:lnT>
                      <a:noFill/>
                    </a:lnT>
                    <a:lnB>
                      <a:noFill/>
                    </a:lnB>
                    <a:solidFill>
                      <a:srgbClr val="F2F2F2"/>
                    </a:solidFill>
                  </a:tcPr>
                </a:tc>
                <a:tc>
                  <a:txBody>
                    <a:bodyPr/>
                    <a:lstStyle/>
                    <a:p>
                      <a:pPr marL="0" marR="0" algn="r">
                        <a:spcBef>
                          <a:spcPts val="0"/>
                        </a:spcBef>
                        <a:spcAft>
                          <a:spcPts val="0"/>
                        </a:spcAft>
                      </a:pPr>
                      <a:endParaRPr lang="en-US" sz="900">
                        <a:solidFill>
                          <a:srgbClr val="000000"/>
                        </a:solidFill>
                        <a:latin typeface="+mj-lt"/>
                        <a:ea typeface="Times New Roman"/>
                        <a:cs typeface="Times New Roman"/>
                      </a:endParaRPr>
                    </a:p>
                  </a:txBody>
                  <a:tcPr marL="52251" marR="52251" marT="0" marB="0">
                    <a:lnL>
                      <a:noFill/>
                    </a:lnL>
                    <a:lnR>
                      <a:noFill/>
                    </a:lnR>
                    <a:lnT>
                      <a:noFill/>
                    </a:lnT>
                    <a:lnB>
                      <a:noFill/>
                    </a:lnB>
                    <a:solidFill>
                      <a:srgbClr val="F2F2F2"/>
                    </a:solidFill>
                  </a:tcPr>
                </a:tc>
                <a:tc>
                  <a:txBody>
                    <a:bodyPr/>
                    <a:lstStyle/>
                    <a:p>
                      <a:pPr marL="0" marR="0" algn="r">
                        <a:spcBef>
                          <a:spcPts val="0"/>
                        </a:spcBef>
                        <a:spcAft>
                          <a:spcPts val="0"/>
                        </a:spcAft>
                      </a:pPr>
                      <a:endParaRPr lang="en-US" sz="900">
                        <a:solidFill>
                          <a:srgbClr val="000000"/>
                        </a:solidFill>
                        <a:latin typeface="+mj-lt"/>
                        <a:ea typeface="Times New Roman"/>
                        <a:cs typeface="Times New Roman"/>
                      </a:endParaRPr>
                    </a:p>
                  </a:txBody>
                  <a:tcPr marL="52251" marR="52251" marT="0" marB="0">
                    <a:lnL>
                      <a:noFill/>
                    </a:lnL>
                    <a:lnR w="12700" cap="flat" cmpd="sng" algn="ctr">
                      <a:solidFill>
                        <a:srgbClr val="000000"/>
                      </a:solidFill>
                      <a:prstDash val="solid"/>
                      <a:round/>
                      <a:headEnd type="none" w="med" len="med"/>
                      <a:tailEnd type="none" w="med" len="med"/>
                    </a:lnR>
                    <a:lnT>
                      <a:noFill/>
                    </a:lnT>
                    <a:lnB>
                      <a:noFill/>
                    </a:lnB>
                    <a:solidFill>
                      <a:srgbClr val="F2F2F2"/>
                    </a:solidFill>
                  </a:tcPr>
                </a:tc>
              </a:tr>
              <a:tr h="225136">
                <a:tc>
                  <a:txBody>
                    <a:bodyPr/>
                    <a:lstStyle/>
                    <a:p>
                      <a:pPr marL="0" marR="0" algn="r">
                        <a:spcBef>
                          <a:spcPts val="0"/>
                        </a:spcBef>
                        <a:spcAft>
                          <a:spcPts val="0"/>
                        </a:spcAft>
                      </a:pPr>
                      <a:endParaRPr lang="en-US" sz="1400">
                        <a:solidFill>
                          <a:srgbClr val="000000"/>
                        </a:solidFill>
                        <a:latin typeface="+mj-lt"/>
                        <a:ea typeface="Times New Roman"/>
                        <a:cs typeface="Times New Roman"/>
                      </a:endParaRPr>
                    </a:p>
                  </a:txBody>
                  <a:tcPr marL="52251" marR="52251" marT="0" marB="0">
                    <a:lnL w="12700" cap="flat" cmpd="sng" algn="ctr">
                      <a:solidFill>
                        <a:srgbClr val="000000"/>
                      </a:solidFill>
                      <a:prstDash val="solid"/>
                      <a:round/>
                      <a:headEnd type="none" w="med" len="med"/>
                      <a:tailEnd type="none" w="med" len="med"/>
                    </a:lnL>
                    <a:lnR>
                      <a:noFill/>
                    </a:lnR>
                    <a:lnT>
                      <a:noFill/>
                    </a:lnT>
                    <a:lnB>
                      <a:noFill/>
                    </a:lnB>
                  </a:tcPr>
                </a:tc>
                <a:tc gridSpan="5">
                  <a:txBody>
                    <a:bodyPr/>
                    <a:lstStyle/>
                    <a:p>
                      <a:pPr marL="0" marR="0">
                        <a:spcBef>
                          <a:spcPts val="0"/>
                        </a:spcBef>
                        <a:spcAft>
                          <a:spcPts val="0"/>
                        </a:spcAft>
                      </a:pPr>
                      <a:r>
                        <a:rPr lang="en-US" sz="1400" dirty="0">
                          <a:solidFill>
                            <a:srgbClr val="000000"/>
                          </a:solidFill>
                          <a:latin typeface="+mj-lt"/>
                          <a:ea typeface="Times New Roman"/>
                          <a:cs typeface="Times New Roman"/>
                        </a:rPr>
                        <a:t>Presence of a post-operative culture, and</a:t>
                      </a:r>
                      <a:endParaRPr lang="en-US" sz="1400" dirty="0">
                        <a:latin typeface="+mj-lt"/>
                        <a:ea typeface="Times New Roman"/>
                        <a:cs typeface="Times New Roman"/>
                      </a:endParaRPr>
                    </a:p>
                  </a:txBody>
                  <a:tcPr marL="52251" marR="52251" marT="0" marB="0">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marL="0" marR="0" algn="r">
                        <a:spcBef>
                          <a:spcPts val="0"/>
                        </a:spcBef>
                        <a:spcAft>
                          <a:spcPts val="0"/>
                        </a:spcAft>
                      </a:pPr>
                      <a:endParaRPr lang="en-US" sz="900">
                        <a:solidFill>
                          <a:srgbClr val="000000"/>
                        </a:solidFill>
                        <a:latin typeface="+mj-lt"/>
                        <a:ea typeface="Times New Roman"/>
                        <a:cs typeface="Times New Roman"/>
                      </a:endParaRPr>
                    </a:p>
                  </a:txBody>
                  <a:tcPr marL="52251" marR="52251" marT="0" marB="0">
                    <a:lnL>
                      <a:noFill/>
                    </a:lnL>
                    <a:lnR>
                      <a:noFill/>
                    </a:lnR>
                    <a:lnT>
                      <a:noFill/>
                    </a:lnT>
                    <a:lnB>
                      <a:noFill/>
                    </a:lnB>
                  </a:tcPr>
                </a:tc>
                <a:tc>
                  <a:txBody>
                    <a:bodyPr/>
                    <a:lstStyle/>
                    <a:p>
                      <a:pPr marL="0" marR="0" algn="r">
                        <a:spcBef>
                          <a:spcPts val="0"/>
                        </a:spcBef>
                        <a:spcAft>
                          <a:spcPts val="0"/>
                        </a:spcAft>
                      </a:pPr>
                      <a:endParaRPr lang="en-US" sz="900">
                        <a:solidFill>
                          <a:srgbClr val="000000"/>
                        </a:solidFill>
                        <a:latin typeface="+mj-lt"/>
                        <a:ea typeface="Times New Roman"/>
                        <a:cs typeface="Times New Roman"/>
                      </a:endParaRPr>
                    </a:p>
                  </a:txBody>
                  <a:tcPr marL="52251" marR="52251" marT="0" marB="0">
                    <a:lnL>
                      <a:noFill/>
                    </a:lnL>
                    <a:lnR>
                      <a:noFill/>
                    </a:lnR>
                    <a:lnT>
                      <a:noFill/>
                    </a:lnT>
                    <a:lnB>
                      <a:noFill/>
                    </a:lnB>
                  </a:tcPr>
                </a:tc>
                <a:tc>
                  <a:txBody>
                    <a:bodyPr/>
                    <a:lstStyle/>
                    <a:p>
                      <a:pPr marL="0" marR="0" algn="r">
                        <a:spcBef>
                          <a:spcPts val="0"/>
                        </a:spcBef>
                        <a:spcAft>
                          <a:spcPts val="0"/>
                        </a:spcAft>
                      </a:pPr>
                      <a:endParaRPr lang="en-US" sz="900">
                        <a:solidFill>
                          <a:srgbClr val="000000"/>
                        </a:solidFill>
                        <a:latin typeface="+mj-lt"/>
                        <a:ea typeface="Times New Roman"/>
                        <a:cs typeface="Times New Roman"/>
                      </a:endParaRPr>
                    </a:p>
                  </a:txBody>
                  <a:tcPr marL="52251" marR="52251" marT="0" marB="0">
                    <a:lnL>
                      <a:noFill/>
                    </a:lnL>
                    <a:lnR>
                      <a:noFill/>
                    </a:lnR>
                    <a:lnT>
                      <a:noFill/>
                    </a:lnT>
                    <a:lnB>
                      <a:noFill/>
                    </a:lnB>
                  </a:tcPr>
                </a:tc>
                <a:tc>
                  <a:txBody>
                    <a:bodyPr/>
                    <a:lstStyle/>
                    <a:p>
                      <a:pPr marL="0" marR="0" algn="r">
                        <a:spcBef>
                          <a:spcPts val="0"/>
                        </a:spcBef>
                        <a:spcAft>
                          <a:spcPts val="0"/>
                        </a:spcAft>
                      </a:pPr>
                      <a:endParaRPr lang="en-US" sz="900">
                        <a:solidFill>
                          <a:srgbClr val="000000"/>
                        </a:solidFill>
                        <a:latin typeface="+mj-lt"/>
                        <a:ea typeface="Times New Roman"/>
                        <a:cs typeface="Times New Roman"/>
                      </a:endParaRPr>
                    </a:p>
                  </a:txBody>
                  <a:tcPr marL="52251" marR="52251" marT="0" marB="0">
                    <a:lnL>
                      <a:noFill/>
                    </a:lnL>
                    <a:lnR>
                      <a:noFill/>
                    </a:lnR>
                    <a:lnT>
                      <a:noFill/>
                    </a:lnT>
                    <a:lnB>
                      <a:noFill/>
                    </a:lnB>
                  </a:tcPr>
                </a:tc>
                <a:tc>
                  <a:txBody>
                    <a:bodyPr/>
                    <a:lstStyle/>
                    <a:p>
                      <a:pPr marL="0" marR="0" algn="r">
                        <a:spcBef>
                          <a:spcPts val="0"/>
                        </a:spcBef>
                        <a:spcAft>
                          <a:spcPts val="0"/>
                        </a:spcAft>
                      </a:pPr>
                      <a:endParaRPr lang="en-US" sz="900">
                        <a:solidFill>
                          <a:srgbClr val="000000"/>
                        </a:solidFill>
                        <a:latin typeface="+mj-lt"/>
                        <a:ea typeface="Times New Roman"/>
                        <a:cs typeface="Times New Roman"/>
                      </a:endParaRPr>
                    </a:p>
                  </a:txBody>
                  <a:tcPr marL="52251" marR="52251" marT="0" marB="0">
                    <a:lnL>
                      <a:noFill/>
                    </a:lnL>
                    <a:lnR w="12700" cap="flat" cmpd="sng" algn="ctr">
                      <a:solidFill>
                        <a:srgbClr val="000000"/>
                      </a:solidFill>
                      <a:prstDash val="solid"/>
                      <a:round/>
                      <a:headEnd type="none" w="med" len="med"/>
                      <a:tailEnd type="none" w="med" len="med"/>
                    </a:lnR>
                    <a:lnT>
                      <a:noFill/>
                    </a:lnT>
                    <a:lnB>
                      <a:noFill/>
                    </a:lnB>
                  </a:tcPr>
                </a:tc>
              </a:tr>
              <a:tr h="238994">
                <a:tc>
                  <a:txBody>
                    <a:bodyPr/>
                    <a:lstStyle/>
                    <a:p>
                      <a:pPr marL="0" marR="0" algn="r">
                        <a:spcBef>
                          <a:spcPts val="0"/>
                        </a:spcBef>
                        <a:spcAft>
                          <a:spcPts val="0"/>
                        </a:spcAft>
                      </a:pPr>
                      <a:endParaRPr lang="en-US" sz="1400">
                        <a:solidFill>
                          <a:srgbClr val="000000"/>
                        </a:solidFill>
                        <a:latin typeface="+mj-lt"/>
                        <a:ea typeface="Times New Roman"/>
                        <a:cs typeface="Times New Roman"/>
                      </a:endParaRPr>
                    </a:p>
                  </a:txBody>
                  <a:tcPr marL="52251" marR="52251" marT="0" marB="0">
                    <a:lnL w="12700" cap="flat" cmpd="sng" algn="ctr">
                      <a:solidFill>
                        <a:srgbClr val="000000"/>
                      </a:solidFill>
                      <a:prstDash val="solid"/>
                      <a:round/>
                      <a:headEnd type="none" w="med" len="med"/>
                      <a:tailEnd type="none" w="med" len="med"/>
                    </a:lnL>
                    <a:lnR>
                      <a:noFill/>
                    </a:lnR>
                    <a:lnT>
                      <a:noFill/>
                    </a:lnT>
                    <a:lnB>
                      <a:noFill/>
                    </a:lnB>
                  </a:tcPr>
                </a:tc>
                <a:tc gridSpan="5">
                  <a:txBody>
                    <a:bodyPr/>
                    <a:lstStyle/>
                    <a:p>
                      <a:pPr marL="0" marR="0">
                        <a:spcBef>
                          <a:spcPts val="0"/>
                        </a:spcBef>
                        <a:spcAft>
                          <a:spcPts val="0"/>
                        </a:spcAft>
                      </a:pPr>
                      <a:r>
                        <a:rPr lang="en-US" sz="1400" dirty="0">
                          <a:solidFill>
                            <a:srgbClr val="000000"/>
                          </a:solidFill>
                          <a:latin typeface="+mj-lt"/>
                          <a:ea typeface="Times New Roman"/>
                          <a:cs typeface="Times New Roman"/>
                        </a:rPr>
                        <a:t>Post-operative antibiotics were given, and</a:t>
                      </a:r>
                      <a:endParaRPr lang="en-US" sz="1400" dirty="0">
                        <a:latin typeface="+mj-lt"/>
                        <a:ea typeface="Times New Roman"/>
                        <a:cs typeface="Times New Roman"/>
                      </a:endParaRPr>
                    </a:p>
                  </a:txBody>
                  <a:tcPr marL="52251" marR="52251" marT="0" marB="0">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marL="0" marR="0" algn="r">
                        <a:spcBef>
                          <a:spcPts val="0"/>
                        </a:spcBef>
                        <a:spcAft>
                          <a:spcPts val="0"/>
                        </a:spcAft>
                      </a:pPr>
                      <a:endParaRPr lang="en-US" sz="900">
                        <a:solidFill>
                          <a:srgbClr val="000000"/>
                        </a:solidFill>
                        <a:latin typeface="+mj-lt"/>
                        <a:ea typeface="Times New Roman"/>
                        <a:cs typeface="Times New Roman"/>
                      </a:endParaRPr>
                    </a:p>
                  </a:txBody>
                  <a:tcPr marL="52251" marR="52251" marT="0" marB="0">
                    <a:lnL>
                      <a:noFill/>
                    </a:lnL>
                    <a:lnR>
                      <a:noFill/>
                    </a:lnR>
                    <a:lnT>
                      <a:noFill/>
                    </a:lnT>
                    <a:lnB>
                      <a:noFill/>
                    </a:lnB>
                  </a:tcPr>
                </a:tc>
                <a:tc>
                  <a:txBody>
                    <a:bodyPr/>
                    <a:lstStyle/>
                    <a:p>
                      <a:pPr marL="0" marR="0" algn="r">
                        <a:spcBef>
                          <a:spcPts val="0"/>
                        </a:spcBef>
                        <a:spcAft>
                          <a:spcPts val="0"/>
                        </a:spcAft>
                      </a:pPr>
                      <a:endParaRPr lang="en-US" sz="900">
                        <a:solidFill>
                          <a:srgbClr val="000000"/>
                        </a:solidFill>
                        <a:latin typeface="+mj-lt"/>
                        <a:ea typeface="Times New Roman"/>
                        <a:cs typeface="Times New Roman"/>
                      </a:endParaRPr>
                    </a:p>
                  </a:txBody>
                  <a:tcPr marL="52251" marR="52251" marT="0" marB="0">
                    <a:lnL>
                      <a:noFill/>
                    </a:lnL>
                    <a:lnR>
                      <a:noFill/>
                    </a:lnR>
                    <a:lnT>
                      <a:noFill/>
                    </a:lnT>
                    <a:lnB>
                      <a:noFill/>
                    </a:lnB>
                  </a:tcPr>
                </a:tc>
                <a:tc>
                  <a:txBody>
                    <a:bodyPr/>
                    <a:lstStyle/>
                    <a:p>
                      <a:pPr marL="0" marR="0" algn="r">
                        <a:spcBef>
                          <a:spcPts val="0"/>
                        </a:spcBef>
                        <a:spcAft>
                          <a:spcPts val="0"/>
                        </a:spcAft>
                      </a:pPr>
                      <a:endParaRPr lang="en-US" sz="900">
                        <a:solidFill>
                          <a:srgbClr val="000000"/>
                        </a:solidFill>
                        <a:latin typeface="+mj-lt"/>
                        <a:ea typeface="Times New Roman"/>
                        <a:cs typeface="Times New Roman"/>
                      </a:endParaRPr>
                    </a:p>
                  </a:txBody>
                  <a:tcPr marL="52251" marR="52251" marT="0" marB="0">
                    <a:lnL>
                      <a:noFill/>
                    </a:lnL>
                    <a:lnR>
                      <a:noFill/>
                    </a:lnR>
                    <a:lnT>
                      <a:noFill/>
                    </a:lnT>
                    <a:lnB>
                      <a:noFill/>
                    </a:lnB>
                  </a:tcPr>
                </a:tc>
                <a:tc>
                  <a:txBody>
                    <a:bodyPr/>
                    <a:lstStyle/>
                    <a:p>
                      <a:pPr marL="0" marR="0" algn="r">
                        <a:spcBef>
                          <a:spcPts val="0"/>
                        </a:spcBef>
                        <a:spcAft>
                          <a:spcPts val="0"/>
                        </a:spcAft>
                      </a:pPr>
                      <a:endParaRPr lang="en-US" sz="900">
                        <a:solidFill>
                          <a:srgbClr val="000000"/>
                        </a:solidFill>
                        <a:latin typeface="+mj-lt"/>
                        <a:ea typeface="Times New Roman"/>
                        <a:cs typeface="Times New Roman"/>
                      </a:endParaRPr>
                    </a:p>
                  </a:txBody>
                  <a:tcPr marL="52251" marR="52251" marT="0" marB="0">
                    <a:lnL>
                      <a:noFill/>
                    </a:lnL>
                    <a:lnR>
                      <a:noFill/>
                    </a:lnR>
                    <a:lnT>
                      <a:noFill/>
                    </a:lnT>
                    <a:lnB>
                      <a:noFill/>
                    </a:lnB>
                  </a:tcPr>
                </a:tc>
                <a:tc>
                  <a:txBody>
                    <a:bodyPr/>
                    <a:lstStyle/>
                    <a:p>
                      <a:pPr marL="0" marR="0" algn="r">
                        <a:spcBef>
                          <a:spcPts val="0"/>
                        </a:spcBef>
                        <a:spcAft>
                          <a:spcPts val="0"/>
                        </a:spcAft>
                      </a:pPr>
                      <a:endParaRPr lang="en-US" sz="900">
                        <a:solidFill>
                          <a:srgbClr val="000000"/>
                        </a:solidFill>
                        <a:latin typeface="+mj-lt"/>
                        <a:ea typeface="Times New Roman"/>
                        <a:cs typeface="Times New Roman"/>
                      </a:endParaRPr>
                    </a:p>
                  </a:txBody>
                  <a:tcPr marL="52251" marR="52251" marT="0" marB="0">
                    <a:lnL>
                      <a:noFill/>
                    </a:lnL>
                    <a:lnR w="12700" cap="flat" cmpd="sng" algn="ctr">
                      <a:solidFill>
                        <a:srgbClr val="000000"/>
                      </a:solidFill>
                      <a:prstDash val="solid"/>
                      <a:round/>
                      <a:headEnd type="none" w="med" len="med"/>
                      <a:tailEnd type="none" w="med" len="med"/>
                    </a:lnR>
                    <a:lnT>
                      <a:noFill/>
                    </a:lnT>
                    <a:lnB>
                      <a:noFill/>
                    </a:lnB>
                  </a:tcPr>
                </a:tc>
              </a:tr>
              <a:tr h="225136">
                <a:tc>
                  <a:txBody>
                    <a:bodyPr/>
                    <a:lstStyle/>
                    <a:p>
                      <a:pPr marL="0" marR="0" algn="r">
                        <a:spcBef>
                          <a:spcPts val="0"/>
                        </a:spcBef>
                        <a:spcAft>
                          <a:spcPts val="0"/>
                        </a:spcAft>
                      </a:pPr>
                      <a:endParaRPr lang="en-US" sz="1400">
                        <a:solidFill>
                          <a:srgbClr val="000000"/>
                        </a:solidFill>
                        <a:latin typeface="+mj-lt"/>
                        <a:ea typeface="Times New Roman"/>
                        <a:cs typeface="Times New Roman"/>
                      </a:endParaRPr>
                    </a:p>
                  </a:txBody>
                  <a:tcPr marL="52251" marR="52251" marT="0" marB="0">
                    <a:lnL w="12700" cap="flat" cmpd="sng" algn="ctr">
                      <a:solidFill>
                        <a:srgbClr val="000000"/>
                      </a:solidFill>
                      <a:prstDash val="solid"/>
                      <a:round/>
                      <a:headEnd type="none" w="med" len="med"/>
                      <a:tailEnd type="none" w="med" len="med"/>
                    </a:lnL>
                    <a:lnR>
                      <a:noFill/>
                    </a:lnR>
                    <a:lnT>
                      <a:noFill/>
                    </a:lnT>
                    <a:lnB>
                      <a:noFill/>
                    </a:lnB>
                  </a:tcPr>
                </a:tc>
                <a:tc gridSpan="7">
                  <a:txBody>
                    <a:bodyPr/>
                    <a:lstStyle/>
                    <a:p>
                      <a:pPr marL="0" marR="0">
                        <a:spcBef>
                          <a:spcPts val="0"/>
                        </a:spcBef>
                        <a:spcAft>
                          <a:spcPts val="0"/>
                        </a:spcAft>
                      </a:pPr>
                      <a:r>
                        <a:rPr lang="en-US" sz="1400" dirty="0">
                          <a:solidFill>
                            <a:srgbClr val="000000"/>
                          </a:solidFill>
                          <a:latin typeface="+mj-lt"/>
                          <a:ea typeface="Times New Roman"/>
                          <a:cs typeface="Times New Roman"/>
                        </a:rPr>
                        <a:t>Maximum post-operative leukocyte count is not less than 11.85</a:t>
                      </a:r>
                      <a:endParaRPr lang="en-US" sz="1400" dirty="0">
                        <a:latin typeface="+mj-lt"/>
                        <a:ea typeface="Times New Roman"/>
                        <a:cs typeface="Times New Roman"/>
                      </a:endParaRPr>
                    </a:p>
                  </a:txBody>
                  <a:tcPr marL="52251" marR="52251" marT="0" marB="0">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marL="0" marR="0" algn="r">
                        <a:spcBef>
                          <a:spcPts val="0"/>
                        </a:spcBef>
                        <a:spcAft>
                          <a:spcPts val="0"/>
                        </a:spcAft>
                      </a:pPr>
                      <a:endParaRPr lang="en-US" sz="900">
                        <a:solidFill>
                          <a:srgbClr val="000000"/>
                        </a:solidFill>
                        <a:latin typeface="+mj-lt"/>
                        <a:ea typeface="Times New Roman"/>
                        <a:cs typeface="Times New Roman"/>
                      </a:endParaRPr>
                    </a:p>
                  </a:txBody>
                  <a:tcPr marL="52251" marR="52251" marT="0" marB="0">
                    <a:lnL>
                      <a:noFill/>
                    </a:lnL>
                    <a:lnR>
                      <a:noFill/>
                    </a:lnR>
                    <a:lnT>
                      <a:noFill/>
                    </a:lnT>
                    <a:lnB>
                      <a:noFill/>
                    </a:lnB>
                  </a:tcPr>
                </a:tc>
                <a:tc>
                  <a:txBody>
                    <a:bodyPr/>
                    <a:lstStyle/>
                    <a:p>
                      <a:pPr marL="0" marR="0" algn="r">
                        <a:spcBef>
                          <a:spcPts val="0"/>
                        </a:spcBef>
                        <a:spcAft>
                          <a:spcPts val="0"/>
                        </a:spcAft>
                      </a:pPr>
                      <a:endParaRPr lang="en-US" sz="900">
                        <a:solidFill>
                          <a:srgbClr val="000000"/>
                        </a:solidFill>
                        <a:latin typeface="+mj-lt"/>
                        <a:ea typeface="Times New Roman"/>
                        <a:cs typeface="Times New Roman"/>
                      </a:endParaRPr>
                    </a:p>
                  </a:txBody>
                  <a:tcPr marL="52251" marR="52251" marT="0" marB="0">
                    <a:lnL>
                      <a:noFill/>
                    </a:lnL>
                    <a:lnR>
                      <a:noFill/>
                    </a:lnR>
                    <a:lnT>
                      <a:noFill/>
                    </a:lnT>
                    <a:lnB>
                      <a:noFill/>
                    </a:lnB>
                  </a:tcPr>
                </a:tc>
                <a:tc>
                  <a:txBody>
                    <a:bodyPr/>
                    <a:lstStyle/>
                    <a:p>
                      <a:pPr marL="0" marR="0" algn="r">
                        <a:spcBef>
                          <a:spcPts val="0"/>
                        </a:spcBef>
                        <a:spcAft>
                          <a:spcPts val="0"/>
                        </a:spcAft>
                      </a:pPr>
                      <a:endParaRPr lang="en-US" sz="900">
                        <a:solidFill>
                          <a:srgbClr val="000000"/>
                        </a:solidFill>
                        <a:latin typeface="+mj-lt"/>
                        <a:ea typeface="Times New Roman"/>
                        <a:cs typeface="Times New Roman"/>
                      </a:endParaRPr>
                    </a:p>
                  </a:txBody>
                  <a:tcPr marL="52251" marR="52251" marT="0" marB="0">
                    <a:lnL>
                      <a:noFill/>
                    </a:lnL>
                    <a:lnR w="12700" cap="flat" cmpd="sng" algn="ctr">
                      <a:solidFill>
                        <a:srgbClr val="000000"/>
                      </a:solidFill>
                      <a:prstDash val="solid"/>
                      <a:round/>
                      <a:headEnd type="none" w="med" len="med"/>
                      <a:tailEnd type="none" w="med" len="med"/>
                    </a:lnR>
                    <a:lnT>
                      <a:noFill/>
                    </a:lnT>
                    <a:lnB>
                      <a:noFill/>
                    </a:lnB>
                  </a:tcPr>
                </a:tc>
              </a:tr>
              <a:tr h="225136">
                <a:tc gridSpan="4">
                  <a:txBody>
                    <a:bodyPr/>
                    <a:lstStyle/>
                    <a:p>
                      <a:pPr marL="0" marR="0">
                        <a:spcBef>
                          <a:spcPts val="0"/>
                        </a:spcBef>
                        <a:spcAft>
                          <a:spcPts val="0"/>
                        </a:spcAft>
                      </a:pPr>
                      <a:r>
                        <a:rPr lang="en-US" sz="1400" b="1" dirty="0" err="1">
                          <a:solidFill>
                            <a:srgbClr val="000000"/>
                          </a:solidFill>
                          <a:latin typeface="+mj-lt"/>
                          <a:ea typeface="Times New Roman"/>
                          <a:cs typeface="Times New Roman"/>
                        </a:rPr>
                        <a:t>Herniorrhaphy</a:t>
                      </a:r>
                      <a:r>
                        <a:rPr lang="en-US" sz="1400" b="1" dirty="0">
                          <a:solidFill>
                            <a:srgbClr val="000000"/>
                          </a:solidFill>
                          <a:latin typeface="+mj-lt"/>
                          <a:ea typeface="Times New Roman"/>
                          <a:cs typeface="Times New Roman"/>
                        </a:rPr>
                        <a:t>: </a:t>
                      </a:r>
                      <a:endParaRPr lang="en-US" sz="1400" dirty="0">
                        <a:latin typeface="+mj-lt"/>
                        <a:ea typeface="Times New Roman"/>
                        <a:cs typeface="Times New Roman"/>
                      </a:endParaRPr>
                    </a:p>
                  </a:txBody>
                  <a:tcPr marL="52251" marR="52251" marT="0" marB="0">
                    <a:lnL w="12700" cap="flat" cmpd="sng" algn="ctr">
                      <a:solidFill>
                        <a:srgbClr val="000000"/>
                      </a:solidFill>
                      <a:prstDash val="solid"/>
                      <a:round/>
                      <a:headEnd type="none" w="med" len="med"/>
                      <a:tailEnd type="none" w="med" len="med"/>
                    </a:lnL>
                    <a:lnR>
                      <a:noFill/>
                    </a:lnR>
                    <a:lnT>
                      <a:noFill/>
                    </a:lnT>
                    <a:lnB>
                      <a:noFill/>
                    </a:lnB>
                    <a:solidFill>
                      <a:srgbClr val="D9D9D9"/>
                    </a:solidFill>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marL="0" marR="0" algn="r">
                        <a:spcBef>
                          <a:spcPts val="0"/>
                        </a:spcBef>
                        <a:spcAft>
                          <a:spcPts val="0"/>
                        </a:spcAft>
                      </a:pPr>
                      <a:endParaRPr lang="en-US" sz="1400" dirty="0">
                        <a:latin typeface="+mj-lt"/>
                        <a:ea typeface="Times New Roman"/>
                        <a:cs typeface="Times New Roman"/>
                      </a:endParaRPr>
                    </a:p>
                  </a:txBody>
                  <a:tcPr marL="52251" marR="52251" marT="0" marB="0">
                    <a:lnL>
                      <a:noFill/>
                    </a:lnL>
                    <a:lnR>
                      <a:noFill/>
                    </a:lnR>
                    <a:lnT>
                      <a:noFill/>
                    </a:lnT>
                    <a:lnB>
                      <a:noFill/>
                    </a:lnB>
                    <a:solidFill>
                      <a:srgbClr val="D9D9D9"/>
                    </a:solidFill>
                  </a:tcPr>
                </a:tc>
                <a:tc>
                  <a:txBody>
                    <a:bodyPr/>
                    <a:lstStyle/>
                    <a:p>
                      <a:pPr marL="0" marR="0" algn="r">
                        <a:spcBef>
                          <a:spcPts val="0"/>
                        </a:spcBef>
                        <a:spcAft>
                          <a:spcPts val="0"/>
                        </a:spcAft>
                      </a:pPr>
                      <a:endParaRPr lang="en-US" sz="1400">
                        <a:latin typeface="+mj-lt"/>
                        <a:ea typeface="Times New Roman"/>
                        <a:cs typeface="Times New Roman"/>
                      </a:endParaRPr>
                    </a:p>
                  </a:txBody>
                  <a:tcPr marL="52251" marR="52251" marT="0" marB="0">
                    <a:lnL>
                      <a:noFill/>
                    </a:lnL>
                    <a:lnR>
                      <a:noFill/>
                    </a:lnR>
                    <a:lnT>
                      <a:noFill/>
                    </a:lnT>
                    <a:lnB>
                      <a:noFill/>
                    </a:lnB>
                    <a:solidFill>
                      <a:srgbClr val="D9D9D9"/>
                    </a:solidFill>
                  </a:tcPr>
                </a:tc>
                <a:tc>
                  <a:txBody>
                    <a:bodyPr/>
                    <a:lstStyle/>
                    <a:p>
                      <a:pPr marL="0" marR="0" algn="r">
                        <a:spcBef>
                          <a:spcPts val="0"/>
                        </a:spcBef>
                        <a:spcAft>
                          <a:spcPts val="0"/>
                        </a:spcAft>
                      </a:pPr>
                      <a:endParaRPr lang="en-US" sz="900">
                        <a:latin typeface="+mj-lt"/>
                        <a:ea typeface="Times New Roman"/>
                        <a:cs typeface="Times New Roman"/>
                      </a:endParaRPr>
                    </a:p>
                  </a:txBody>
                  <a:tcPr marL="52251" marR="52251" marT="0" marB="0">
                    <a:lnL>
                      <a:noFill/>
                    </a:lnL>
                    <a:lnR>
                      <a:noFill/>
                    </a:lnR>
                    <a:lnT>
                      <a:noFill/>
                    </a:lnT>
                    <a:lnB>
                      <a:noFill/>
                    </a:lnB>
                    <a:solidFill>
                      <a:srgbClr val="D9D9D9"/>
                    </a:solidFill>
                  </a:tcPr>
                </a:tc>
                <a:tc>
                  <a:txBody>
                    <a:bodyPr/>
                    <a:lstStyle/>
                    <a:p>
                      <a:pPr marL="0" marR="0" algn="r">
                        <a:spcBef>
                          <a:spcPts val="0"/>
                        </a:spcBef>
                        <a:spcAft>
                          <a:spcPts val="0"/>
                        </a:spcAft>
                      </a:pPr>
                      <a:endParaRPr lang="en-US" sz="900">
                        <a:latin typeface="+mj-lt"/>
                        <a:ea typeface="Times New Roman"/>
                        <a:cs typeface="Times New Roman"/>
                      </a:endParaRPr>
                    </a:p>
                  </a:txBody>
                  <a:tcPr marL="52251" marR="52251" marT="0" marB="0">
                    <a:lnL>
                      <a:noFill/>
                    </a:lnL>
                    <a:lnR>
                      <a:noFill/>
                    </a:lnR>
                    <a:lnT>
                      <a:noFill/>
                    </a:lnT>
                    <a:lnB>
                      <a:noFill/>
                    </a:lnB>
                    <a:solidFill>
                      <a:srgbClr val="D9D9D9"/>
                    </a:solidFill>
                  </a:tcPr>
                </a:tc>
                <a:tc>
                  <a:txBody>
                    <a:bodyPr/>
                    <a:lstStyle/>
                    <a:p>
                      <a:pPr marL="0" marR="0" algn="r">
                        <a:spcBef>
                          <a:spcPts val="0"/>
                        </a:spcBef>
                        <a:spcAft>
                          <a:spcPts val="0"/>
                        </a:spcAft>
                      </a:pPr>
                      <a:endParaRPr lang="en-US" sz="900">
                        <a:latin typeface="+mj-lt"/>
                        <a:ea typeface="Times New Roman"/>
                        <a:cs typeface="Times New Roman"/>
                      </a:endParaRPr>
                    </a:p>
                  </a:txBody>
                  <a:tcPr marL="52251" marR="52251" marT="0" marB="0">
                    <a:lnL>
                      <a:noFill/>
                    </a:lnL>
                    <a:lnR>
                      <a:noFill/>
                    </a:lnR>
                    <a:lnT>
                      <a:noFill/>
                    </a:lnT>
                    <a:lnB>
                      <a:noFill/>
                    </a:lnB>
                    <a:solidFill>
                      <a:srgbClr val="D9D9D9"/>
                    </a:solidFill>
                  </a:tcPr>
                </a:tc>
                <a:tc>
                  <a:txBody>
                    <a:bodyPr/>
                    <a:lstStyle/>
                    <a:p>
                      <a:pPr marL="0" marR="0" algn="r">
                        <a:spcBef>
                          <a:spcPts val="0"/>
                        </a:spcBef>
                        <a:spcAft>
                          <a:spcPts val="0"/>
                        </a:spcAft>
                      </a:pPr>
                      <a:endParaRPr lang="en-US" sz="900">
                        <a:latin typeface="+mj-lt"/>
                        <a:ea typeface="Times New Roman"/>
                        <a:cs typeface="Times New Roman"/>
                      </a:endParaRPr>
                    </a:p>
                  </a:txBody>
                  <a:tcPr marL="52251" marR="52251" marT="0" marB="0">
                    <a:lnL>
                      <a:noFill/>
                    </a:lnL>
                    <a:lnR>
                      <a:noFill/>
                    </a:lnR>
                    <a:lnT>
                      <a:noFill/>
                    </a:lnT>
                    <a:lnB>
                      <a:noFill/>
                    </a:lnB>
                    <a:solidFill>
                      <a:srgbClr val="D9D9D9"/>
                    </a:solidFill>
                  </a:tcPr>
                </a:tc>
                <a:tc>
                  <a:txBody>
                    <a:bodyPr/>
                    <a:lstStyle/>
                    <a:p>
                      <a:pPr marL="0" marR="0" algn="r">
                        <a:spcBef>
                          <a:spcPts val="0"/>
                        </a:spcBef>
                        <a:spcAft>
                          <a:spcPts val="0"/>
                        </a:spcAft>
                      </a:pPr>
                      <a:endParaRPr lang="en-US" sz="900">
                        <a:latin typeface="+mj-lt"/>
                        <a:ea typeface="Times New Roman"/>
                        <a:cs typeface="Times New Roman"/>
                      </a:endParaRPr>
                    </a:p>
                  </a:txBody>
                  <a:tcPr marL="52251" marR="52251" marT="0" marB="0">
                    <a:lnL>
                      <a:noFill/>
                    </a:lnL>
                    <a:lnR w="12700" cap="flat" cmpd="sng" algn="ctr">
                      <a:solidFill>
                        <a:srgbClr val="000000"/>
                      </a:solidFill>
                      <a:prstDash val="solid"/>
                      <a:round/>
                      <a:headEnd type="none" w="med" len="med"/>
                      <a:tailEnd type="none" w="med" len="med"/>
                    </a:lnR>
                    <a:lnT>
                      <a:noFill/>
                    </a:lnT>
                    <a:lnB>
                      <a:noFill/>
                    </a:lnB>
                    <a:solidFill>
                      <a:srgbClr val="D9D9D9"/>
                    </a:solidFill>
                  </a:tcPr>
                </a:tc>
              </a:tr>
              <a:tr h="225136">
                <a:tc>
                  <a:txBody>
                    <a:bodyPr/>
                    <a:lstStyle/>
                    <a:p>
                      <a:pPr marL="0" marR="0" algn="r">
                        <a:spcBef>
                          <a:spcPts val="0"/>
                        </a:spcBef>
                        <a:spcAft>
                          <a:spcPts val="0"/>
                        </a:spcAft>
                      </a:pPr>
                      <a:endParaRPr lang="en-US" sz="1400">
                        <a:solidFill>
                          <a:srgbClr val="000000"/>
                        </a:solidFill>
                        <a:latin typeface="+mj-lt"/>
                        <a:ea typeface="Times New Roman"/>
                        <a:cs typeface="Times New Roman"/>
                      </a:endParaRPr>
                    </a:p>
                  </a:txBody>
                  <a:tcPr marL="52251" marR="52251" marT="0" marB="0">
                    <a:lnL w="12700" cap="flat" cmpd="sng" algn="ctr">
                      <a:solidFill>
                        <a:srgbClr val="000000"/>
                      </a:solidFill>
                      <a:prstDash val="solid"/>
                      <a:round/>
                      <a:headEnd type="none" w="med" len="med"/>
                      <a:tailEnd type="none" w="med" len="med"/>
                    </a:lnL>
                    <a:lnR>
                      <a:noFill/>
                    </a:lnR>
                    <a:lnT>
                      <a:noFill/>
                    </a:lnT>
                    <a:lnB>
                      <a:noFill/>
                    </a:lnB>
                    <a:solidFill>
                      <a:srgbClr val="F2F2F2"/>
                    </a:solidFill>
                  </a:tcPr>
                </a:tc>
                <a:tc gridSpan="4">
                  <a:txBody>
                    <a:bodyPr/>
                    <a:lstStyle/>
                    <a:p>
                      <a:pPr marL="0" marR="0">
                        <a:spcBef>
                          <a:spcPts val="0"/>
                        </a:spcBef>
                        <a:spcAft>
                          <a:spcPts val="0"/>
                        </a:spcAft>
                      </a:pPr>
                      <a:r>
                        <a:rPr lang="en-US" sz="1400" i="1" dirty="0">
                          <a:solidFill>
                            <a:srgbClr val="000000"/>
                          </a:solidFill>
                          <a:latin typeface="+mj-lt"/>
                          <a:ea typeface="Times New Roman"/>
                          <a:cs typeface="Times New Roman"/>
                        </a:rPr>
                        <a:t>Either of the following:</a:t>
                      </a:r>
                      <a:endParaRPr lang="en-US" sz="1400" dirty="0">
                        <a:latin typeface="+mj-lt"/>
                        <a:ea typeface="Times New Roman"/>
                        <a:cs typeface="Times New Roman"/>
                      </a:endParaRPr>
                    </a:p>
                  </a:txBody>
                  <a:tcPr marL="52251" marR="52251" marT="0" marB="0">
                    <a:lnL>
                      <a:noFill/>
                    </a:lnL>
                    <a:lnR>
                      <a:noFill/>
                    </a:lnR>
                    <a:lnT>
                      <a:noFill/>
                    </a:lnT>
                    <a:lnB>
                      <a:noFill/>
                    </a:lnB>
                    <a:solidFill>
                      <a:srgbClr val="F2F2F2"/>
                    </a:solidFill>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marL="0" marR="0" algn="r">
                        <a:spcBef>
                          <a:spcPts val="0"/>
                        </a:spcBef>
                        <a:spcAft>
                          <a:spcPts val="0"/>
                        </a:spcAft>
                      </a:pPr>
                      <a:endParaRPr lang="en-US" sz="1400">
                        <a:solidFill>
                          <a:srgbClr val="000000"/>
                        </a:solidFill>
                        <a:latin typeface="+mj-lt"/>
                        <a:ea typeface="Times New Roman"/>
                        <a:cs typeface="Times New Roman"/>
                      </a:endParaRPr>
                    </a:p>
                  </a:txBody>
                  <a:tcPr marL="52251" marR="52251" marT="0" marB="0">
                    <a:lnL>
                      <a:noFill/>
                    </a:lnL>
                    <a:lnR>
                      <a:noFill/>
                    </a:lnR>
                    <a:lnT>
                      <a:noFill/>
                    </a:lnT>
                    <a:lnB>
                      <a:noFill/>
                    </a:lnB>
                    <a:solidFill>
                      <a:srgbClr val="F2F2F2"/>
                    </a:solidFill>
                  </a:tcPr>
                </a:tc>
                <a:tc>
                  <a:txBody>
                    <a:bodyPr/>
                    <a:lstStyle/>
                    <a:p>
                      <a:pPr marL="0" marR="0" algn="r">
                        <a:spcBef>
                          <a:spcPts val="0"/>
                        </a:spcBef>
                        <a:spcAft>
                          <a:spcPts val="0"/>
                        </a:spcAft>
                      </a:pPr>
                      <a:endParaRPr lang="en-US" sz="900">
                        <a:solidFill>
                          <a:srgbClr val="000000"/>
                        </a:solidFill>
                        <a:latin typeface="+mj-lt"/>
                        <a:ea typeface="Times New Roman"/>
                        <a:cs typeface="Times New Roman"/>
                      </a:endParaRPr>
                    </a:p>
                  </a:txBody>
                  <a:tcPr marL="52251" marR="52251" marT="0" marB="0">
                    <a:lnL>
                      <a:noFill/>
                    </a:lnL>
                    <a:lnR>
                      <a:noFill/>
                    </a:lnR>
                    <a:lnT>
                      <a:noFill/>
                    </a:lnT>
                    <a:lnB>
                      <a:noFill/>
                    </a:lnB>
                    <a:solidFill>
                      <a:srgbClr val="F2F2F2"/>
                    </a:solidFill>
                  </a:tcPr>
                </a:tc>
                <a:tc>
                  <a:txBody>
                    <a:bodyPr/>
                    <a:lstStyle/>
                    <a:p>
                      <a:pPr marL="0" marR="0" algn="r">
                        <a:spcBef>
                          <a:spcPts val="0"/>
                        </a:spcBef>
                        <a:spcAft>
                          <a:spcPts val="0"/>
                        </a:spcAft>
                      </a:pPr>
                      <a:endParaRPr lang="en-US" sz="900">
                        <a:solidFill>
                          <a:srgbClr val="000000"/>
                        </a:solidFill>
                        <a:latin typeface="+mj-lt"/>
                        <a:ea typeface="Times New Roman"/>
                        <a:cs typeface="Times New Roman"/>
                      </a:endParaRPr>
                    </a:p>
                  </a:txBody>
                  <a:tcPr marL="52251" marR="52251" marT="0" marB="0">
                    <a:lnL>
                      <a:noFill/>
                    </a:lnL>
                    <a:lnR>
                      <a:noFill/>
                    </a:lnR>
                    <a:lnT>
                      <a:noFill/>
                    </a:lnT>
                    <a:lnB>
                      <a:noFill/>
                    </a:lnB>
                    <a:solidFill>
                      <a:srgbClr val="F2F2F2"/>
                    </a:solidFill>
                  </a:tcPr>
                </a:tc>
                <a:tc>
                  <a:txBody>
                    <a:bodyPr/>
                    <a:lstStyle/>
                    <a:p>
                      <a:pPr marL="0" marR="0" algn="r">
                        <a:spcBef>
                          <a:spcPts val="0"/>
                        </a:spcBef>
                        <a:spcAft>
                          <a:spcPts val="0"/>
                        </a:spcAft>
                      </a:pPr>
                      <a:endParaRPr lang="en-US" sz="900">
                        <a:solidFill>
                          <a:srgbClr val="000000"/>
                        </a:solidFill>
                        <a:latin typeface="+mj-lt"/>
                        <a:ea typeface="Times New Roman"/>
                        <a:cs typeface="Times New Roman"/>
                      </a:endParaRPr>
                    </a:p>
                  </a:txBody>
                  <a:tcPr marL="52251" marR="52251" marT="0" marB="0">
                    <a:lnL>
                      <a:noFill/>
                    </a:lnL>
                    <a:lnR>
                      <a:noFill/>
                    </a:lnR>
                    <a:lnT>
                      <a:noFill/>
                    </a:lnT>
                    <a:lnB>
                      <a:noFill/>
                    </a:lnB>
                    <a:solidFill>
                      <a:srgbClr val="F2F2F2"/>
                    </a:solidFill>
                  </a:tcPr>
                </a:tc>
                <a:tc>
                  <a:txBody>
                    <a:bodyPr/>
                    <a:lstStyle/>
                    <a:p>
                      <a:pPr marL="0" marR="0" algn="r">
                        <a:spcBef>
                          <a:spcPts val="0"/>
                        </a:spcBef>
                        <a:spcAft>
                          <a:spcPts val="0"/>
                        </a:spcAft>
                      </a:pPr>
                      <a:endParaRPr lang="en-US" sz="900">
                        <a:solidFill>
                          <a:srgbClr val="000000"/>
                        </a:solidFill>
                        <a:latin typeface="+mj-lt"/>
                        <a:ea typeface="Times New Roman"/>
                        <a:cs typeface="Times New Roman"/>
                      </a:endParaRPr>
                    </a:p>
                  </a:txBody>
                  <a:tcPr marL="52251" marR="52251" marT="0" marB="0">
                    <a:lnL>
                      <a:noFill/>
                    </a:lnL>
                    <a:lnR>
                      <a:noFill/>
                    </a:lnR>
                    <a:lnT>
                      <a:noFill/>
                    </a:lnT>
                    <a:lnB>
                      <a:noFill/>
                    </a:lnB>
                    <a:solidFill>
                      <a:srgbClr val="F2F2F2"/>
                    </a:solidFill>
                  </a:tcPr>
                </a:tc>
                <a:tc>
                  <a:txBody>
                    <a:bodyPr/>
                    <a:lstStyle/>
                    <a:p>
                      <a:pPr marL="0" marR="0" algn="r">
                        <a:spcBef>
                          <a:spcPts val="0"/>
                        </a:spcBef>
                        <a:spcAft>
                          <a:spcPts val="0"/>
                        </a:spcAft>
                      </a:pPr>
                      <a:endParaRPr lang="en-US" sz="900">
                        <a:solidFill>
                          <a:srgbClr val="000000"/>
                        </a:solidFill>
                        <a:latin typeface="+mj-lt"/>
                        <a:ea typeface="Times New Roman"/>
                        <a:cs typeface="Times New Roman"/>
                      </a:endParaRPr>
                    </a:p>
                  </a:txBody>
                  <a:tcPr marL="52251" marR="52251" marT="0" marB="0">
                    <a:lnL>
                      <a:noFill/>
                    </a:lnL>
                    <a:lnR w="12700" cap="flat" cmpd="sng" algn="ctr">
                      <a:solidFill>
                        <a:srgbClr val="000000"/>
                      </a:solidFill>
                      <a:prstDash val="solid"/>
                      <a:round/>
                      <a:headEnd type="none" w="med" len="med"/>
                      <a:tailEnd type="none" w="med" len="med"/>
                    </a:lnR>
                    <a:lnT>
                      <a:noFill/>
                    </a:lnT>
                    <a:lnB>
                      <a:noFill/>
                    </a:lnB>
                    <a:solidFill>
                      <a:srgbClr val="F2F2F2"/>
                    </a:solidFill>
                  </a:tcPr>
                </a:tc>
              </a:tr>
              <a:tr h="225136">
                <a:tc>
                  <a:txBody>
                    <a:bodyPr/>
                    <a:lstStyle/>
                    <a:p>
                      <a:pPr marL="0" marR="0" algn="r">
                        <a:spcBef>
                          <a:spcPts val="0"/>
                        </a:spcBef>
                        <a:spcAft>
                          <a:spcPts val="0"/>
                        </a:spcAft>
                      </a:pPr>
                      <a:endParaRPr lang="en-US" sz="1400">
                        <a:solidFill>
                          <a:srgbClr val="000000"/>
                        </a:solidFill>
                        <a:latin typeface="+mj-lt"/>
                        <a:ea typeface="Times New Roman"/>
                        <a:cs typeface="Times New Roman"/>
                      </a:endParaRPr>
                    </a:p>
                  </a:txBody>
                  <a:tcPr marL="52251" marR="52251" marT="0" marB="0">
                    <a:lnL w="12700" cap="flat" cmpd="sng" algn="ctr">
                      <a:solidFill>
                        <a:srgbClr val="000000"/>
                      </a:solidFill>
                      <a:prstDash val="solid"/>
                      <a:round/>
                      <a:headEnd type="none" w="med" len="med"/>
                      <a:tailEnd type="none" w="med" len="med"/>
                    </a:lnL>
                    <a:lnR>
                      <a:noFill/>
                    </a:lnR>
                    <a:lnT>
                      <a:noFill/>
                    </a:lnT>
                    <a:lnB>
                      <a:noFill/>
                    </a:lnB>
                  </a:tcPr>
                </a:tc>
                <a:tc gridSpan="7">
                  <a:txBody>
                    <a:bodyPr/>
                    <a:lstStyle/>
                    <a:p>
                      <a:pPr marL="0" marR="0">
                        <a:spcBef>
                          <a:spcPts val="0"/>
                        </a:spcBef>
                        <a:spcAft>
                          <a:spcPts val="0"/>
                        </a:spcAft>
                      </a:pPr>
                      <a:r>
                        <a:rPr lang="en-US" sz="1400" dirty="0">
                          <a:solidFill>
                            <a:srgbClr val="000000"/>
                          </a:solidFill>
                          <a:latin typeface="+mj-lt"/>
                          <a:ea typeface="Times New Roman"/>
                          <a:cs typeface="Times New Roman"/>
                        </a:rPr>
                        <a:t>Presence of a post-operative culture </a:t>
                      </a:r>
                      <a:r>
                        <a:rPr lang="en-US" sz="1400" i="1" dirty="0">
                          <a:solidFill>
                            <a:srgbClr val="000000"/>
                          </a:solidFill>
                          <a:latin typeface="+mj-lt"/>
                          <a:ea typeface="Times New Roman"/>
                          <a:cs typeface="Times New Roman"/>
                        </a:rPr>
                        <a:t>and</a:t>
                      </a:r>
                      <a:r>
                        <a:rPr lang="en-US" sz="1400" dirty="0">
                          <a:solidFill>
                            <a:srgbClr val="000000"/>
                          </a:solidFill>
                          <a:latin typeface="+mj-lt"/>
                          <a:ea typeface="Times New Roman"/>
                          <a:cs typeface="Times New Roman"/>
                        </a:rPr>
                        <a:t> </a:t>
                      </a:r>
                      <a:endParaRPr lang="en-US" sz="1400" dirty="0">
                        <a:latin typeface="+mj-lt"/>
                        <a:ea typeface="Times New Roman"/>
                        <a:cs typeface="Times New Roman"/>
                      </a:endParaRPr>
                    </a:p>
                  </a:txBody>
                  <a:tcPr marL="52251" marR="52251" marT="0" marB="0">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marL="0" marR="0" algn="r">
                        <a:spcBef>
                          <a:spcPts val="0"/>
                        </a:spcBef>
                        <a:spcAft>
                          <a:spcPts val="0"/>
                        </a:spcAft>
                      </a:pPr>
                      <a:endParaRPr lang="en-US" sz="900">
                        <a:solidFill>
                          <a:srgbClr val="000000"/>
                        </a:solidFill>
                        <a:latin typeface="+mj-lt"/>
                        <a:ea typeface="Times New Roman"/>
                        <a:cs typeface="Times New Roman"/>
                      </a:endParaRPr>
                    </a:p>
                  </a:txBody>
                  <a:tcPr marL="52251" marR="52251" marT="0" marB="0">
                    <a:lnL>
                      <a:noFill/>
                    </a:lnL>
                    <a:lnR>
                      <a:noFill/>
                    </a:lnR>
                    <a:lnT>
                      <a:noFill/>
                    </a:lnT>
                    <a:lnB>
                      <a:noFill/>
                    </a:lnB>
                  </a:tcPr>
                </a:tc>
                <a:tc>
                  <a:txBody>
                    <a:bodyPr/>
                    <a:lstStyle/>
                    <a:p>
                      <a:pPr marL="0" marR="0" algn="r">
                        <a:spcBef>
                          <a:spcPts val="0"/>
                        </a:spcBef>
                        <a:spcAft>
                          <a:spcPts val="0"/>
                        </a:spcAft>
                      </a:pPr>
                      <a:endParaRPr lang="en-US" sz="900">
                        <a:solidFill>
                          <a:srgbClr val="000000"/>
                        </a:solidFill>
                        <a:latin typeface="+mj-lt"/>
                        <a:ea typeface="Times New Roman"/>
                        <a:cs typeface="Times New Roman"/>
                      </a:endParaRPr>
                    </a:p>
                  </a:txBody>
                  <a:tcPr marL="52251" marR="52251" marT="0" marB="0">
                    <a:lnL>
                      <a:noFill/>
                    </a:lnL>
                    <a:lnR>
                      <a:noFill/>
                    </a:lnR>
                    <a:lnT>
                      <a:noFill/>
                    </a:lnT>
                    <a:lnB>
                      <a:noFill/>
                    </a:lnB>
                  </a:tcPr>
                </a:tc>
                <a:tc>
                  <a:txBody>
                    <a:bodyPr/>
                    <a:lstStyle/>
                    <a:p>
                      <a:pPr marL="0" marR="0" algn="r">
                        <a:spcBef>
                          <a:spcPts val="0"/>
                        </a:spcBef>
                        <a:spcAft>
                          <a:spcPts val="0"/>
                        </a:spcAft>
                      </a:pPr>
                      <a:endParaRPr lang="en-US" sz="900">
                        <a:solidFill>
                          <a:srgbClr val="000000"/>
                        </a:solidFill>
                        <a:latin typeface="+mj-lt"/>
                        <a:ea typeface="Times New Roman"/>
                        <a:cs typeface="Times New Roman"/>
                      </a:endParaRPr>
                    </a:p>
                  </a:txBody>
                  <a:tcPr marL="52251" marR="52251" marT="0" marB="0">
                    <a:lnL>
                      <a:noFill/>
                    </a:lnL>
                    <a:lnR w="12700" cap="flat" cmpd="sng" algn="ctr">
                      <a:solidFill>
                        <a:srgbClr val="000000"/>
                      </a:solidFill>
                      <a:prstDash val="solid"/>
                      <a:round/>
                      <a:headEnd type="none" w="med" len="med"/>
                      <a:tailEnd type="none" w="med" len="med"/>
                    </a:lnR>
                    <a:lnT>
                      <a:noFill/>
                    </a:lnT>
                    <a:lnB>
                      <a:noFill/>
                    </a:lnB>
                  </a:tcPr>
                </a:tc>
              </a:tr>
              <a:tr h="225136">
                <a:tc>
                  <a:txBody>
                    <a:bodyPr/>
                    <a:lstStyle/>
                    <a:p>
                      <a:pPr marL="0" marR="0" algn="r">
                        <a:spcBef>
                          <a:spcPts val="0"/>
                        </a:spcBef>
                        <a:spcAft>
                          <a:spcPts val="0"/>
                        </a:spcAft>
                      </a:pPr>
                      <a:endParaRPr lang="en-US" sz="1400">
                        <a:solidFill>
                          <a:srgbClr val="000000"/>
                        </a:solidFill>
                        <a:latin typeface="+mj-lt"/>
                        <a:ea typeface="Times New Roman"/>
                        <a:cs typeface="Times New Roman"/>
                      </a:endParaRPr>
                    </a:p>
                  </a:txBody>
                  <a:tcPr marL="52251" marR="52251" marT="0" marB="0">
                    <a:lnL w="12700" cap="flat" cmpd="sng" algn="ctr">
                      <a:solidFill>
                        <a:srgbClr val="000000"/>
                      </a:solidFill>
                      <a:prstDash val="solid"/>
                      <a:round/>
                      <a:headEnd type="none" w="med" len="med"/>
                      <a:tailEnd type="none" w="med" len="med"/>
                    </a:lnL>
                    <a:lnR>
                      <a:noFill/>
                    </a:lnR>
                    <a:lnT>
                      <a:noFill/>
                    </a:lnT>
                    <a:lnB>
                      <a:noFill/>
                    </a:lnB>
                  </a:tcPr>
                </a:tc>
                <a:tc>
                  <a:txBody>
                    <a:bodyPr/>
                    <a:lstStyle/>
                    <a:p>
                      <a:pPr marL="0" marR="0" algn="r">
                        <a:spcBef>
                          <a:spcPts val="0"/>
                        </a:spcBef>
                        <a:spcAft>
                          <a:spcPts val="0"/>
                        </a:spcAft>
                      </a:pPr>
                      <a:endParaRPr lang="en-US" sz="1400">
                        <a:solidFill>
                          <a:srgbClr val="000000"/>
                        </a:solidFill>
                        <a:latin typeface="+mj-lt"/>
                        <a:ea typeface="Times New Roman"/>
                        <a:cs typeface="Times New Roman"/>
                      </a:endParaRPr>
                    </a:p>
                  </a:txBody>
                  <a:tcPr marL="52251" marR="52251" marT="0" marB="0">
                    <a:lnL>
                      <a:noFill/>
                    </a:lnL>
                    <a:lnR>
                      <a:noFill/>
                    </a:lnR>
                    <a:lnT>
                      <a:noFill/>
                    </a:lnT>
                    <a:lnB>
                      <a:noFill/>
                    </a:lnB>
                  </a:tcPr>
                </a:tc>
                <a:tc gridSpan="6">
                  <a:txBody>
                    <a:bodyPr/>
                    <a:lstStyle/>
                    <a:p>
                      <a:pPr marL="0" marR="0">
                        <a:spcBef>
                          <a:spcPts val="0"/>
                        </a:spcBef>
                        <a:spcAft>
                          <a:spcPts val="0"/>
                        </a:spcAft>
                      </a:pPr>
                      <a:r>
                        <a:rPr lang="en-US" sz="1400" dirty="0">
                          <a:solidFill>
                            <a:srgbClr val="000000"/>
                          </a:solidFill>
                          <a:latin typeface="+mj-lt"/>
                          <a:ea typeface="Times New Roman"/>
                          <a:cs typeface="Times New Roman"/>
                        </a:rPr>
                        <a:t>Maximum post-operative leukocyte count is not less than 7.78 </a:t>
                      </a:r>
                      <a:endParaRPr lang="en-US" sz="1400" dirty="0">
                        <a:latin typeface="+mj-lt"/>
                        <a:ea typeface="Times New Roman"/>
                        <a:cs typeface="Times New Roman"/>
                      </a:endParaRPr>
                    </a:p>
                  </a:txBody>
                  <a:tcPr marL="52251" marR="52251" marT="0" marB="0">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marL="0" marR="0" algn="r">
                        <a:spcBef>
                          <a:spcPts val="0"/>
                        </a:spcBef>
                        <a:spcAft>
                          <a:spcPts val="0"/>
                        </a:spcAft>
                      </a:pPr>
                      <a:endParaRPr lang="en-US" sz="900">
                        <a:solidFill>
                          <a:srgbClr val="000000"/>
                        </a:solidFill>
                        <a:latin typeface="+mj-lt"/>
                        <a:ea typeface="Times New Roman"/>
                        <a:cs typeface="Times New Roman"/>
                      </a:endParaRPr>
                    </a:p>
                  </a:txBody>
                  <a:tcPr marL="52251" marR="52251" marT="0" marB="0">
                    <a:lnL>
                      <a:noFill/>
                    </a:lnL>
                    <a:lnR>
                      <a:noFill/>
                    </a:lnR>
                    <a:lnT>
                      <a:noFill/>
                    </a:lnT>
                    <a:lnB>
                      <a:noFill/>
                    </a:lnB>
                  </a:tcPr>
                </a:tc>
                <a:tc>
                  <a:txBody>
                    <a:bodyPr/>
                    <a:lstStyle/>
                    <a:p>
                      <a:pPr marL="0" marR="0" algn="r">
                        <a:spcBef>
                          <a:spcPts val="0"/>
                        </a:spcBef>
                        <a:spcAft>
                          <a:spcPts val="0"/>
                        </a:spcAft>
                      </a:pPr>
                      <a:endParaRPr lang="en-US" sz="900">
                        <a:solidFill>
                          <a:srgbClr val="000000"/>
                        </a:solidFill>
                        <a:latin typeface="+mj-lt"/>
                        <a:ea typeface="Times New Roman"/>
                        <a:cs typeface="Times New Roman"/>
                      </a:endParaRPr>
                    </a:p>
                  </a:txBody>
                  <a:tcPr marL="52251" marR="52251" marT="0" marB="0">
                    <a:lnL>
                      <a:noFill/>
                    </a:lnL>
                    <a:lnR>
                      <a:noFill/>
                    </a:lnR>
                    <a:lnT>
                      <a:noFill/>
                    </a:lnT>
                    <a:lnB>
                      <a:noFill/>
                    </a:lnB>
                  </a:tcPr>
                </a:tc>
                <a:tc>
                  <a:txBody>
                    <a:bodyPr/>
                    <a:lstStyle/>
                    <a:p>
                      <a:pPr marL="0" marR="0" algn="r">
                        <a:spcBef>
                          <a:spcPts val="0"/>
                        </a:spcBef>
                        <a:spcAft>
                          <a:spcPts val="0"/>
                        </a:spcAft>
                      </a:pPr>
                      <a:endParaRPr lang="en-US" sz="900">
                        <a:solidFill>
                          <a:srgbClr val="000000"/>
                        </a:solidFill>
                        <a:latin typeface="+mj-lt"/>
                        <a:ea typeface="Times New Roman"/>
                        <a:cs typeface="Times New Roman"/>
                      </a:endParaRPr>
                    </a:p>
                  </a:txBody>
                  <a:tcPr marL="52251" marR="52251" marT="0" marB="0">
                    <a:lnL>
                      <a:noFill/>
                    </a:lnL>
                    <a:lnR w="12700" cap="flat" cmpd="sng" algn="ctr">
                      <a:solidFill>
                        <a:srgbClr val="000000"/>
                      </a:solidFill>
                      <a:prstDash val="solid"/>
                      <a:round/>
                      <a:headEnd type="none" w="med" len="med"/>
                      <a:tailEnd type="none" w="med" len="med"/>
                    </a:lnR>
                    <a:lnT>
                      <a:noFill/>
                    </a:lnT>
                    <a:lnB>
                      <a:noFill/>
                    </a:lnB>
                  </a:tcPr>
                </a:tc>
              </a:tr>
              <a:tr h="225136">
                <a:tc>
                  <a:txBody>
                    <a:bodyPr/>
                    <a:lstStyle/>
                    <a:p>
                      <a:pPr marL="0" marR="0" algn="r">
                        <a:spcBef>
                          <a:spcPts val="0"/>
                        </a:spcBef>
                        <a:spcAft>
                          <a:spcPts val="0"/>
                        </a:spcAft>
                      </a:pPr>
                      <a:endParaRPr lang="en-US" sz="1400">
                        <a:solidFill>
                          <a:srgbClr val="000000"/>
                        </a:solidFill>
                        <a:latin typeface="+mj-lt"/>
                        <a:ea typeface="Times New Roman"/>
                        <a:cs typeface="Times New Roman"/>
                      </a:endParaRPr>
                    </a:p>
                  </a:txBody>
                  <a:tcPr marL="52251" marR="52251" marT="0" marB="0">
                    <a:lnL w="12700" cap="flat" cmpd="sng" algn="ctr">
                      <a:solidFill>
                        <a:srgbClr val="000000"/>
                      </a:solidFill>
                      <a:prstDash val="solid"/>
                      <a:round/>
                      <a:headEnd type="none" w="med" len="med"/>
                      <a:tailEnd type="none" w="med" len="med"/>
                    </a:lnL>
                    <a:lnR>
                      <a:noFill/>
                    </a:lnR>
                    <a:lnT>
                      <a:noFill/>
                    </a:lnT>
                    <a:lnB>
                      <a:noFill/>
                    </a:lnB>
                  </a:tcPr>
                </a:tc>
                <a:tc gridSpan="7">
                  <a:txBody>
                    <a:bodyPr/>
                    <a:lstStyle/>
                    <a:p>
                      <a:pPr marL="0" marR="0">
                        <a:spcBef>
                          <a:spcPts val="0"/>
                        </a:spcBef>
                        <a:spcAft>
                          <a:spcPts val="0"/>
                        </a:spcAft>
                      </a:pPr>
                      <a:r>
                        <a:rPr lang="en-US" sz="1400" dirty="0">
                          <a:solidFill>
                            <a:srgbClr val="000000"/>
                          </a:solidFill>
                          <a:latin typeface="+mj-lt"/>
                          <a:ea typeface="Times New Roman"/>
                          <a:cs typeface="Times New Roman"/>
                        </a:rPr>
                        <a:t>Absence of a post-operative culture </a:t>
                      </a:r>
                      <a:r>
                        <a:rPr lang="en-US" sz="1400" i="1" dirty="0">
                          <a:solidFill>
                            <a:srgbClr val="000000"/>
                          </a:solidFill>
                          <a:latin typeface="+mj-lt"/>
                          <a:ea typeface="Times New Roman"/>
                          <a:cs typeface="Times New Roman"/>
                        </a:rPr>
                        <a:t>and</a:t>
                      </a:r>
                      <a:r>
                        <a:rPr lang="en-US" sz="1400" dirty="0">
                          <a:solidFill>
                            <a:srgbClr val="000000"/>
                          </a:solidFill>
                          <a:latin typeface="+mj-lt"/>
                          <a:ea typeface="Times New Roman"/>
                          <a:cs typeface="Times New Roman"/>
                        </a:rPr>
                        <a:t> one of the following criteria:</a:t>
                      </a:r>
                      <a:endParaRPr lang="en-US" sz="1400" dirty="0">
                        <a:latin typeface="+mj-lt"/>
                        <a:ea typeface="Times New Roman"/>
                        <a:cs typeface="Times New Roman"/>
                      </a:endParaRPr>
                    </a:p>
                  </a:txBody>
                  <a:tcPr marL="52251" marR="52251" marT="0" marB="0">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marL="0" marR="0" algn="r">
                        <a:spcBef>
                          <a:spcPts val="0"/>
                        </a:spcBef>
                        <a:spcAft>
                          <a:spcPts val="0"/>
                        </a:spcAft>
                      </a:pPr>
                      <a:endParaRPr lang="en-US" sz="900">
                        <a:solidFill>
                          <a:srgbClr val="000000"/>
                        </a:solidFill>
                        <a:latin typeface="+mj-lt"/>
                        <a:ea typeface="Times New Roman"/>
                        <a:cs typeface="Times New Roman"/>
                      </a:endParaRPr>
                    </a:p>
                  </a:txBody>
                  <a:tcPr marL="52251" marR="52251" marT="0" marB="0">
                    <a:lnL>
                      <a:noFill/>
                    </a:lnL>
                    <a:lnR>
                      <a:noFill/>
                    </a:lnR>
                    <a:lnT>
                      <a:noFill/>
                    </a:lnT>
                    <a:lnB>
                      <a:noFill/>
                    </a:lnB>
                  </a:tcPr>
                </a:tc>
                <a:tc>
                  <a:txBody>
                    <a:bodyPr/>
                    <a:lstStyle/>
                    <a:p>
                      <a:pPr marL="0" marR="0" algn="r">
                        <a:spcBef>
                          <a:spcPts val="0"/>
                        </a:spcBef>
                        <a:spcAft>
                          <a:spcPts val="0"/>
                        </a:spcAft>
                      </a:pPr>
                      <a:endParaRPr lang="en-US" sz="900">
                        <a:solidFill>
                          <a:srgbClr val="000000"/>
                        </a:solidFill>
                        <a:latin typeface="+mj-lt"/>
                        <a:ea typeface="Times New Roman"/>
                        <a:cs typeface="Times New Roman"/>
                      </a:endParaRPr>
                    </a:p>
                  </a:txBody>
                  <a:tcPr marL="52251" marR="52251" marT="0" marB="0">
                    <a:lnL>
                      <a:noFill/>
                    </a:lnL>
                    <a:lnR>
                      <a:noFill/>
                    </a:lnR>
                    <a:lnT>
                      <a:noFill/>
                    </a:lnT>
                    <a:lnB>
                      <a:noFill/>
                    </a:lnB>
                  </a:tcPr>
                </a:tc>
                <a:tc>
                  <a:txBody>
                    <a:bodyPr/>
                    <a:lstStyle/>
                    <a:p>
                      <a:pPr marL="0" marR="0" algn="r">
                        <a:spcBef>
                          <a:spcPts val="0"/>
                        </a:spcBef>
                        <a:spcAft>
                          <a:spcPts val="0"/>
                        </a:spcAft>
                      </a:pPr>
                      <a:endParaRPr lang="en-US" sz="900">
                        <a:solidFill>
                          <a:srgbClr val="000000"/>
                        </a:solidFill>
                        <a:latin typeface="+mj-lt"/>
                        <a:ea typeface="Times New Roman"/>
                        <a:cs typeface="Times New Roman"/>
                      </a:endParaRPr>
                    </a:p>
                  </a:txBody>
                  <a:tcPr marL="52251" marR="52251" marT="0" marB="0">
                    <a:lnL>
                      <a:noFill/>
                    </a:lnL>
                    <a:lnR w="12700" cap="flat" cmpd="sng" algn="ctr">
                      <a:solidFill>
                        <a:srgbClr val="000000"/>
                      </a:solidFill>
                      <a:prstDash val="solid"/>
                      <a:round/>
                      <a:headEnd type="none" w="med" len="med"/>
                      <a:tailEnd type="none" w="med" len="med"/>
                    </a:lnR>
                    <a:lnT>
                      <a:noFill/>
                    </a:lnT>
                    <a:lnB>
                      <a:noFill/>
                    </a:lnB>
                  </a:tcPr>
                </a:tc>
              </a:tr>
              <a:tr h="225136">
                <a:tc>
                  <a:txBody>
                    <a:bodyPr/>
                    <a:lstStyle/>
                    <a:p>
                      <a:pPr marL="0" marR="0" algn="r">
                        <a:spcBef>
                          <a:spcPts val="0"/>
                        </a:spcBef>
                        <a:spcAft>
                          <a:spcPts val="0"/>
                        </a:spcAft>
                      </a:pPr>
                      <a:endParaRPr lang="en-US" sz="1400">
                        <a:solidFill>
                          <a:srgbClr val="000000"/>
                        </a:solidFill>
                        <a:latin typeface="+mj-lt"/>
                        <a:ea typeface="Times New Roman"/>
                        <a:cs typeface="Times New Roman"/>
                      </a:endParaRPr>
                    </a:p>
                  </a:txBody>
                  <a:tcPr marL="52251" marR="52251" marT="0" marB="0">
                    <a:lnL w="12700" cap="flat" cmpd="sng" algn="ctr">
                      <a:solidFill>
                        <a:srgbClr val="000000"/>
                      </a:solidFill>
                      <a:prstDash val="solid"/>
                      <a:round/>
                      <a:headEnd type="none" w="med" len="med"/>
                      <a:tailEnd type="none" w="med" len="med"/>
                    </a:lnL>
                    <a:lnR>
                      <a:noFill/>
                    </a:lnR>
                    <a:lnT>
                      <a:noFill/>
                    </a:lnT>
                    <a:lnB>
                      <a:noFill/>
                    </a:lnB>
                  </a:tcPr>
                </a:tc>
                <a:tc>
                  <a:txBody>
                    <a:bodyPr/>
                    <a:lstStyle/>
                    <a:p>
                      <a:pPr marL="0" marR="0" algn="r">
                        <a:spcBef>
                          <a:spcPts val="0"/>
                        </a:spcBef>
                        <a:spcAft>
                          <a:spcPts val="0"/>
                        </a:spcAft>
                      </a:pPr>
                      <a:endParaRPr lang="en-US" sz="1400">
                        <a:solidFill>
                          <a:srgbClr val="000000"/>
                        </a:solidFill>
                        <a:latin typeface="+mj-lt"/>
                        <a:ea typeface="Times New Roman"/>
                        <a:cs typeface="Times New Roman"/>
                      </a:endParaRPr>
                    </a:p>
                  </a:txBody>
                  <a:tcPr marL="52251" marR="52251" marT="0" marB="0">
                    <a:lnL>
                      <a:noFill/>
                    </a:lnL>
                    <a:lnR>
                      <a:noFill/>
                    </a:lnR>
                    <a:lnT>
                      <a:noFill/>
                    </a:lnT>
                    <a:lnB>
                      <a:noFill/>
                    </a:lnB>
                  </a:tcPr>
                </a:tc>
                <a:tc gridSpan="8">
                  <a:txBody>
                    <a:bodyPr/>
                    <a:lstStyle/>
                    <a:p>
                      <a:pPr marL="0" marR="0">
                        <a:spcBef>
                          <a:spcPts val="0"/>
                        </a:spcBef>
                        <a:spcAft>
                          <a:spcPts val="0"/>
                        </a:spcAft>
                      </a:pPr>
                      <a:r>
                        <a:rPr lang="en-US" sz="1400" dirty="0">
                          <a:solidFill>
                            <a:srgbClr val="000000"/>
                          </a:solidFill>
                          <a:latin typeface="+mj-lt"/>
                          <a:ea typeface="Times New Roman"/>
                          <a:cs typeface="Times New Roman"/>
                        </a:rPr>
                        <a:t>Post-operative antibiotics given </a:t>
                      </a:r>
                      <a:r>
                        <a:rPr lang="en-US" sz="1400" i="1" dirty="0">
                          <a:solidFill>
                            <a:srgbClr val="000000"/>
                          </a:solidFill>
                          <a:latin typeface="+mj-lt"/>
                          <a:ea typeface="Times New Roman"/>
                          <a:cs typeface="Times New Roman"/>
                        </a:rPr>
                        <a:t>and</a:t>
                      </a:r>
                      <a:r>
                        <a:rPr lang="en-US" sz="1400" dirty="0">
                          <a:solidFill>
                            <a:srgbClr val="000000"/>
                          </a:solidFill>
                          <a:latin typeface="+mj-lt"/>
                          <a:ea typeface="Times New Roman"/>
                          <a:cs typeface="Times New Roman"/>
                        </a:rPr>
                        <a:t> any post-operative leukocyte count test drawn</a:t>
                      </a:r>
                      <a:endParaRPr lang="en-US" sz="1400" dirty="0">
                        <a:latin typeface="+mj-lt"/>
                        <a:ea typeface="Times New Roman"/>
                        <a:cs typeface="Times New Roman"/>
                      </a:endParaRPr>
                    </a:p>
                  </a:txBody>
                  <a:tcPr marL="52251" marR="52251" marT="0" marB="0">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marL="0" marR="0" algn="r">
                        <a:spcBef>
                          <a:spcPts val="0"/>
                        </a:spcBef>
                        <a:spcAft>
                          <a:spcPts val="0"/>
                        </a:spcAft>
                      </a:pPr>
                      <a:endParaRPr lang="en-US" sz="900">
                        <a:solidFill>
                          <a:srgbClr val="000000"/>
                        </a:solidFill>
                        <a:latin typeface="+mj-lt"/>
                        <a:ea typeface="Times New Roman"/>
                        <a:cs typeface="Times New Roman"/>
                      </a:endParaRPr>
                    </a:p>
                  </a:txBody>
                  <a:tcPr marL="52251" marR="52251" marT="0" marB="0">
                    <a:lnL>
                      <a:noFill/>
                    </a:lnL>
                    <a:lnR w="12700" cap="flat" cmpd="sng" algn="ctr">
                      <a:solidFill>
                        <a:srgbClr val="000000"/>
                      </a:solidFill>
                      <a:prstDash val="solid"/>
                      <a:round/>
                      <a:headEnd type="none" w="med" len="med"/>
                      <a:tailEnd type="none" w="med" len="med"/>
                    </a:lnR>
                    <a:lnT>
                      <a:noFill/>
                    </a:lnT>
                    <a:lnB>
                      <a:noFill/>
                    </a:lnB>
                  </a:tcPr>
                </a:tc>
              </a:tr>
              <a:tr h="225136">
                <a:tc>
                  <a:txBody>
                    <a:bodyPr/>
                    <a:lstStyle/>
                    <a:p>
                      <a:pPr marL="0" marR="0" algn="r">
                        <a:spcBef>
                          <a:spcPts val="0"/>
                        </a:spcBef>
                        <a:spcAft>
                          <a:spcPts val="0"/>
                        </a:spcAft>
                      </a:pPr>
                      <a:endParaRPr lang="en-US" sz="1400">
                        <a:solidFill>
                          <a:srgbClr val="000000"/>
                        </a:solidFill>
                        <a:latin typeface="+mj-lt"/>
                        <a:ea typeface="Times New Roman"/>
                        <a:cs typeface="Times New Roman"/>
                      </a:endParaRPr>
                    </a:p>
                  </a:txBody>
                  <a:tcPr marL="52251" marR="52251" marT="0" marB="0">
                    <a:lnL w="12700" cap="flat" cmpd="sng" algn="ctr">
                      <a:solidFill>
                        <a:srgbClr val="000000"/>
                      </a:solidFill>
                      <a:prstDash val="solid"/>
                      <a:round/>
                      <a:headEnd type="none" w="med" len="med"/>
                      <a:tailEnd type="none" w="med" len="med"/>
                    </a:lnL>
                    <a:lnR>
                      <a:noFill/>
                    </a:lnR>
                    <a:lnT>
                      <a:noFill/>
                    </a:lnT>
                    <a:lnB>
                      <a:noFill/>
                    </a:lnB>
                  </a:tcPr>
                </a:tc>
                <a:tc>
                  <a:txBody>
                    <a:bodyPr/>
                    <a:lstStyle/>
                    <a:p>
                      <a:pPr marL="0" marR="0" algn="r">
                        <a:spcBef>
                          <a:spcPts val="0"/>
                        </a:spcBef>
                        <a:spcAft>
                          <a:spcPts val="0"/>
                        </a:spcAft>
                      </a:pPr>
                      <a:endParaRPr lang="en-US" sz="1400">
                        <a:solidFill>
                          <a:srgbClr val="000000"/>
                        </a:solidFill>
                        <a:latin typeface="+mj-lt"/>
                        <a:ea typeface="Times New Roman"/>
                        <a:cs typeface="Times New Roman"/>
                      </a:endParaRPr>
                    </a:p>
                  </a:txBody>
                  <a:tcPr marL="52251" marR="52251" marT="0" marB="0">
                    <a:lnL>
                      <a:noFill/>
                    </a:lnL>
                    <a:lnR>
                      <a:noFill/>
                    </a:lnR>
                    <a:lnT>
                      <a:noFill/>
                    </a:lnT>
                    <a:lnB>
                      <a:noFill/>
                    </a:lnB>
                  </a:tcPr>
                </a:tc>
                <a:tc gridSpan="8">
                  <a:txBody>
                    <a:bodyPr/>
                    <a:lstStyle/>
                    <a:p>
                      <a:pPr marL="0" marR="0">
                        <a:spcBef>
                          <a:spcPts val="0"/>
                        </a:spcBef>
                        <a:spcAft>
                          <a:spcPts val="0"/>
                        </a:spcAft>
                      </a:pPr>
                      <a:r>
                        <a:rPr lang="en-US" sz="1400" dirty="0">
                          <a:solidFill>
                            <a:srgbClr val="000000"/>
                          </a:solidFill>
                          <a:latin typeface="+mj-lt"/>
                          <a:ea typeface="Times New Roman"/>
                          <a:cs typeface="Times New Roman"/>
                        </a:rPr>
                        <a:t>Post-operative antibiotics not given, but the patient had a post-operative </a:t>
                      </a:r>
                      <a:r>
                        <a:rPr lang="en-US" sz="1400" dirty="0" smtClean="0">
                          <a:solidFill>
                            <a:srgbClr val="000000"/>
                          </a:solidFill>
                          <a:latin typeface="+mj-lt"/>
                          <a:ea typeface="Times New Roman"/>
                          <a:cs typeface="Times New Roman"/>
                        </a:rPr>
                        <a:t>admission</a:t>
                      </a:r>
                      <a:endParaRPr lang="en-US" sz="1400" dirty="0">
                        <a:latin typeface="+mj-lt"/>
                        <a:ea typeface="Times New Roman"/>
                        <a:cs typeface="Times New Roman"/>
                      </a:endParaRPr>
                    </a:p>
                  </a:txBody>
                  <a:tcPr marL="52251" marR="52251" marT="0" marB="0">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marL="0" marR="0" algn="r">
                        <a:spcBef>
                          <a:spcPts val="0"/>
                        </a:spcBef>
                        <a:spcAft>
                          <a:spcPts val="0"/>
                        </a:spcAft>
                      </a:pPr>
                      <a:endParaRPr lang="en-US" sz="900">
                        <a:solidFill>
                          <a:srgbClr val="000000"/>
                        </a:solidFill>
                        <a:latin typeface="+mj-lt"/>
                        <a:ea typeface="Times New Roman"/>
                        <a:cs typeface="Times New Roman"/>
                      </a:endParaRPr>
                    </a:p>
                  </a:txBody>
                  <a:tcPr marL="52251" marR="52251" marT="0" marB="0">
                    <a:lnL>
                      <a:noFill/>
                    </a:lnL>
                    <a:lnR w="12700" cap="flat" cmpd="sng" algn="ctr">
                      <a:solidFill>
                        <a:srgbClr val="000000"/>
                      </a:solidFill>
                      <a:prstDash val="solid"/>
                      <a:round/>
                      <a:headEnd type="none" w="med" len="med"/>
                      <a:tailEnd type="none" w="med" len="med"/>
                    </a:lnR>
                    <a:lnT>
                      <a:noFill/>
                    </a:lnT>
                    <a:lnB>
                      <a:noFill/>
                    </a:lnB>
                  </a:tcPr>
                </a:tc>
              </a:tr>
              <a:tr h="225136">
                <a:tc gridSpan="5">
                  <a:txBody>
                    <a:bodyPr/>
                    <a:lstStyle/>
                    <a:p>
                      <a:pPr marL="0" marR="0">
                        <a:spcBef>
                          <a:spcPts val="0"/>
                        </a:spcBef>
                        <a:spcAft>
                          <a:spcPts val="0"/>
                        </a:spcAft>
                      </a:pPr>
                      <a:r>
                        <a:rPr lang="en-US" sz="1400" b="1" dirty="0">
                          <a:solidFill>
                            <a:srgbClr val="000000"/>
                          </a:solidFill>
                          <a:latin typeface="+mj-lt"/>
                          <a:ea typeface="Times New Roman"/>
                          <a:cs typeface="Times New Roman"/>
                        </a:rPr>
                        <a:t>Total Knee </a:t>
                      </a:r>
                      <a:r>
                        <a:rPr lang="en-US" sz="1400" b="1" dirty="0" err="1">
                          <a:solidFill>
                            <a:srgbClr val="000000"/>
                          </a:solidFill>
                          <a:latin typeface="+mj-lt"/>
                          <a:ea typeface="Times New Roman"/>
                          <a:cs typeface="Times New Roman"/>
                        </a:rPr>
                        <a:t>Arthroplasty</a:t>
                      </a:r>
                      <a:r>
                        <a:rPr lang="en-US" sz="1400" b="1" dirty="0">
                          <a:solidFill>
                            <a:srgbClr val="000000"/>
                          </a:solidFill>
                          <a:latin typeface="+mj-lt"/>
                          <a:ea typeface="Times New Roman"/>
                          <a:cs typeface="Times New Roman"/>
                        </a:rPr>
                        <a:t>:</a:t>
                      </a:r>
                      <a:endParaRPr lang="en-US" sz="1400" dirty="0">
                        <a:latin typeface="+mj-lt"/>
                        <a:ea typeface="Times New Roman"/>
                        <a:cs typeface="Times New Roman"/>
                      </a:endParaRPr>
                    </a:p>
                  </a:txBody>
                  <a:tcPr marL="52251" marR="52251" marT="0" marB="0">
                    <a:lnL w="12700" cap="flat" cmpd="sng" algn="ctr">
                      <a:solidFill>
                        <a:srgbClr val="000000"/>
                      </a:solidFill>
                      <a:prstDash val="solid"/>
                      <a:round/>
                      <a:headEnd type="none" w="med" len="med"/>
                      <a:tailEnd type="none" w="med" len="med"/>
                    </a:lnL>
                    <a:lnR>
                      <a:noFill/>
                    </a:lnR>
                    <a:lnT>
                      <a:noFill/>
                    </a:lnT>
                    <a:lnB>
                      <a:noFill/>
                    </a:lnB>
                    <a:solidFill>
                      <a:srgbClr val="D9D9D9"/>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marL="0" marR="0" algn="r">
                        <a:spcBef>
                          <a:spcPts val="0"/>
                        </a:spcBef>
                        <a:spcAft>
                          <a:spcPts val="0"/>
                        </a:spcAft>
                      </a:pPr>
                      <a:endParaRPr lang="en-US" sz="1400" dirty="0">
                        <a:latin typeface="+mj-lt"/>
                        <a:ea typeface="Times New Roman"/>
                        <a:cs typeface="Times New Roman"/>
                      </a:endParaRPr>
                    </a:p>
                  </a:txBody>
                  <a:tcPr marL="52251" marR="52251" marT="0" marB="0">
                    <a:lnL>
                      <a:noFill/>
                    </a:lnL>
                    <a:lnR>
                      <a:noFill/>
                    </a:lnR>
                    <a:lnT>
                      <a:noFill/>
                    </a:lnT>
                    <a:lnB>
                      <a:noFill/>
                    </a:lnB>
                    <a:solidFill>
                      <a:srgbClr val="D9D9D9"/>
                    </a:solidFill>
                  </a:tcPr>
                </a:tc>
                <a:tc>
                  <a:txBody>
                    <a:bodyPr/>
                    <a:lstStyle/>
                    <a:p>
                      <a:pPr marL="0" marR="0" algn="r">
                        <a:spcBef>
                          <a:spcPts val="0"/>
                        </a:spcBef>
                        <a:spcAft>
                          <a:spcPts val="0"/>
                        </a:spcAft>
                      </a:pPr>
                      <a:endParaRPr lang="en-US" sz="900">
                        <a:latin typeface="+mj-lt"/>
                        <a:ea typeface="Times New Roman"/>
                        <a:cs typeface="Times New Roman"/>
                      </a:endParaRPr>
                    </a:p>
                  </a:txBody>
                  <a:tcPr marL="52251" marR="52251" marT="0" marB="0">
                    <a:lnL>
                      <a:noFill/>
                    </a:lnL>
                    <a:lnR>
                      <a:noFill/>
                    </a:lnR>
                    <a:lnT>
                      <a:noFill/>
                    </a:lnT>
                    <a:lnB>
                      <a:noFill/>
                    </a:lnB>
                    <a:solidFill>
                      <a:srgbClr val="D9D9D9"/>
                    </a:solidFill>
                  </a:tcPr>
                </a:tc>
                <a:tc>
                  <a:txBody>
                    <a:bodyPr/>
                    <a:lstStyle/>
                    <a:p>
                      <a:pPr marL="0" marR="0" algn="r">
                        <a:spcBef>
                          <a:spcPts val="0"/>
                        </a:spcBef>
                        <a:spcAft>
                          <a:spcPts val="0"/>
                        </a:spcAft>
                      </a:pPr>
                      <a:endParaRPr lang="en-US" sz="900">
                        <a:latin typeface="+mj-lt"/>
                        <a:ea typeface="Times New Roman"/>
                        <a:cs typeface="Times New Roman"/>
                      </a:endParaRPr>
                    </a:p>
                  </a:txBody>
                  <a:tcPr marL="52251" marR="52251" marT="0" marB="0">
                    <a:lnL>
                      <a:noFill/>
                    </a:lnL>
                    <a:lnR>
                      <a:noFill/>
                    </a:lnR>
                    <a:lnT>
                      <a:noFill/>
                    </a:lnT>
                    <a:lnB>
                      <a:noFill/>
                    </a:lnB>
                    <a:solidFill>
                      <a:srgbClr val="D9D9D9"/>
                    </a:solidFill>
                  </a:tcPr>
                </a:tc>
                <a:tc>
                  <a:txBody>
                    <a:bodyPr/>
                    <a:lstStyle/>
                    <a:p>
                      <a:pPr marL="0" marR="0" algn="r">
                        <a:spcBef>
                          <a:spcPts val="0"/>
                        </a:spcBef>
                        <a:spcAft>
                          <a:spcPts val="0"/>
                        </a:spcAft>
                      </a:pPr>
                      <a:endParaRPr lang="en-US" sz="900">
                        <a:latin typeface="+mj-lt"/>
                        <a:ea typeface="Times New Roman"/>
                        <a:cs typeface="Times New Roman"/>
                      </a:endParaRPr>
                    </a:p>
                  </a:txBody>
                  <a:tcPr marL="52251" marR="52251" marT="0" marB="0">
                    <a:lnL>
                      <a:noFill/>
                    </a:lnL>
                    <a:lnR>
                      <a:noFill/>
                    </a:lnR>
                    <a:lnT>
                      <a:noFill/>
                    </a:lnT>
                    <a:lnB>
                      <a:noFill/>
                    </a:lnB>
                    <a:solidFill>
                      <a:srgbClr val="D9D9D9"/>
                    </a:solidFill>
                  </a:tcPr>
                </a:tc>
                <a:tc>
                  <a:txBody>
                    <a:bodyPr/>
                    <a:lstStyle/>
                    <a:p>
                      <a:pPr marL="0" marR="0" algn="r">
                        <a:spcBef>
                          <a:spcPts val="0"/>
                        </a:spcBef>
                        <a:spcAft>
                          <a:spcPts val="0"/>
                        </a:spcAft>
                      </a:pPr>
                      <a:endParaRPr lang="en-US" sz="900">
                        <a:latin typeface="+mj-lt"/>
                        <a:ea typeface="Times New Roman"/>
                        <a:cs typeface="Times New Roman"/>
                      </a:endParaRPr>
                    </a:p>
                  </a:txBody>
                  <a:tcPr marL="52251" marR="52251" marT="0" marB="0">
                    <a:lnL>
                      <a:noFill/>
                    </a:lnL>
                    <a:lnR>
                      <a:noFill/>
                    </a:lnR>
                    <a:lnT>
                      <a:noFill/>
                    </a:lnT>
                    <a:lnB>
                      <a:noFill/>
                    </a:lnB>
                    <a:solidFill>
                      <a:srgbClr val="D9D9D9"/>
                    </a:solidFill>
                  </a:tcPr>
                </a:tc>
                <a:tc>
                  <a:txBody>
                    <a:bodyPr/>
                    <a:lstStyle/>
                    <a:p>
                      <a:pPr marL="0" marR="0" algn="r">
                        <a:spcBef>
                          <a:spcPts val="0"/>
                        </a:spcBef>
                        <a:spcAft>
                          <a:spcPts val="0"/>
                        </a:spcAft>
                      </a:pPr>
                      <a:endParaRPr lang="en-US" sz="900">
                        <a:latin typeface="+mj-lt"/>
                        <a:ea typeface="Times New Roman"/>
                        <a:cs typeface="Times New Roman"/>
                      </a:endParaRPr>
                    </a:p>
                  </a:txBody>
                  <a:tcPr marL="52251" marR="52251" marT="0" marB="0">
                    <a:lnL>
                      <a:noFill/>
                    </a:lnL>
                    <a:lnR w="12700" cap="flat" cmpd="sng" algn="ctr">
                      <a:solidFill>
                        <a:srgbClr val="000000"/>
                      </a:solidFill>
                      <a:prstDash val="solid"/>
                      <a:round/>
                      <a:headEnd type="none" w="med" len="med"/>
                      <a:tailEnd type="none" w="med" len="med"/>
                    </a:lnR>
                    <a:lnT>
                      <a:noFill/>
                    </a:lnT>
                    <a:lnB>
                      <a:noFill/>
                    </a:lnB>
                    <a:solidFill>
                      <a:srgbClr val="D9D9D9"/>
                    </a:solidFill>
                  </a:tcPr>
                </a:tc>
              </a:tr>
              <a:tr h="225136">
                <a:tc>
                  <a:txBody>
                    <a:bodyPr/>
                    <a:lstStyle/>
                    <a:p>
                      <a:pPr marL="0" marR="0" algn="r">
                        <a:spcBef>
                          <a:spcPts val="0"/>
                        </a:spcBef>
                        <a:spcAft>
                          <a:spcPts val="0"/>
                        </a:spcAft>
                      </a:pPr>
                      <a:endParaRPr lang="en-US" sz="1400">
                        <a:solidFill>
                          <a:srgbClr val="000000"/>
                        </a:solidFill>
                        <a:latin typeface="+mj-lt"/>
                        <a:ea typeface="Times New Roman"/>
                        <a:cs typeface="Times New Roman"/>
                      </a:endParaRPr>
                    </a:p>
                  </a:txBody>
                  <a:tcPr marL="52251" marR="52251" marT="0" marB="0">
                    <a:lnL w="12700" cap="flat" cmpd="sng" algn="ctr">
                      <a:solidFill>
                        <a:srgbClr val="000000"/>
                      </a:solidFill>
                      <a:prstDash val="solid"/>
                      <a:round/>
                      <a:headEnd type="none" w="med" len="med"/>
                      <a:tailEnd type="none" w="med" len="med"/>
                    </a:lnL>
                    <a:lnR>
                      <a:noFill/>
                    </a:lnR>
                    <a:lnT>
                      <a:noFill/>
                    </a:lnT>
                    <a:lnB>
                      <a:noFill/>
                    </a:lnB>
                    <a:solidFill>
                      <a:srgbClr val="F2F2F2"/>
                    </a:solidFill>
                  </a:tcPr>
                </a:tc>
                <a:tc gridSpan="4">
                  <a:txBody>
                    <a:bodyPr/>
                    <a:lstStyle/>
                    <a:p>
                      <a:pPr marL="0" marR="0">
                        <a:spcBef>
                          <a:spcPts val="0"/>
                        </a:spcBef>
                        <a:spcAft>
                          <a:spcPts val="0"/>
                        </a:spcAft>
                      </a:pPr>
                      <a:r>
                        <a:rPr lang="en-US" sz="1400" i="1" dirty="0">
                          <a:solidFill>
                            <a:srgbClr val="000000"/>
                          </a:solidFill>
                          <a:latin typeface="+mj-lt"/>
                          <a:ea typeface="Times New Roman"/>
                          <a:cs typeface="Times New Roman"/>
                        </a:rPr>
                        <a:t>Either of the following:</a:t>
                      </a:r>
                      <a:endParaRPr lang="en-US" sz="1400" dirty="0">
                        <a:latin typeface="+mj-lt"/>
                        <a:ea typeface="Times New Roman"/>
                        <a:cs typeface="Times New Roman"/>
                      </a:endParaRPr>
                    </a:p>
                  </a:txBody>
                  <a:tcPr marL="52251" marR="52251" marT="0" marB="0">
                    <a:lnL>
                      <a:noFill/>
                    </a:lnL>
                    <a:lnR>
                      <a:noFill/>
                    </a:lnR>
                    <a:lnT>
                      <a:noFill/>
                    </a:lnT>
                    <a:lnB>
                      <a:noFill/>
                    </a:lnB>
                    <a:solidFill>
                      <a:srgbClr val="F2F2F2"/>
                    </a:solidFill>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marL="0" marR="0" algn="r">
                        <a:spcBef>
                          <a:spcPts val="0"/>
                        </a:spcBef>
                        <a:spcAft>
                          <a:spcPts val="0"/>
                        </a:spcAft>
                      </a:pPr>
                      <a:endParaRPr lang="en-US" sz="1400" dirty="0">
                        <a:solidFill>
                          <a:srgbClr val="000000"/>
                        </a:solidFill>
                        <a:latin typeface="+mj-lt"/>
                        <a:ea typeface="Times New Roman"/>
                        <a:cs typeface="Times New Roman"/>
                      </a:endParaRPr>
                    </a:p>
                  </a:txBody>
                  <a:tcPr marL="52251" marR="52251" marT="0" marB="0">
                    <a:lnL>
                      <a:noFill/>
                    </a:lnL>
                    <a:lnR>
                      <a:noFill/>
                    </a:lnR>
                    <a:lnT>
                      <a:noFill/>
                    </a:lnT>
                    <a:lnB>
                      <a:noFill/>
                    </a:lnB>
                    <a:solidFill>
                      <a:srgbClr val="F2F2F2"/>
                    </a:solidFill>
                  </a:tcPr>
                </a:tc>
                <a:tc>
                  <a:txBody>
                    <a:bodyPr/>
                    <a:lstStyle/>
                    <a:p>
                      <a:pPr marL="0" marR="0" algn="r">
                        <a:spcBef>
                          <a:spcPts val="0"/>
                        </a:spcBef>
                        <a:spcAft>
                          <a:spcPts val="0"/>
                        </a:spcAft>
                      </a:pPr>
                      <a:endParaRPr lang="en-US" sz="900" dirty="0">
                        <a:solidFill>
                          <a:srgbClr val="000000"/>
                        </a:solidFill>
                        <a:latin typeface="+mj-lt"/>
                        <a:ea typeface="Times New Roman"/>
                        <a:cs typeface="Times New Roman"/>
                      </a:endParaRPr>
                    </a:p>
                  </a:txBody>
                  <a:tcPr marL="52251" marR="52251" marT="0" marB="0">
                    <a:lnL>
                      <a:noFill/>
                    </a:lnL>
                    <a:lnR>
                      <a:noFill/>
                    </a:lnR>
                    <a:lnT>
                      <a:noFill/>
                    </a:lnT>
                    <a:lnB>
                      <a:noFill/>
                    </a:lnB>
                    <a:solidFill>
                      <a:srgbClr val="F2F2F2"/>
                    </a:solidFill>
                  </a:tcPr>
                </a:tc>
                <a:tc>
                  <a:txBody>
                    <a:bodyPr/>
                    <a:lstStyle/>
                    <a:p>
                      <a:pPr marL="0" marR="0" algn="r">
                        <a:spcBef>
                          <a:spcPts val="0"/>
                        </a:spcBef>
                        <a:spcAft>
                          <a:spcPts val="0"/>
                        </a:spcAft>
                      </a:pPr>
                      <a:endParaRPr lang="en-US" sz="900">
                        <a:solidFill>
                          <a:srgbClr val="000000"/>
                        </a:solidFill>
                        <a:latin typeface="+mj-lt"/>
                        <a:ea typeface="Times New Roman"/>
                        <a:cs typeface="Times New Roman"/>
                      </a:endParaRPr>
                    </a:p>
                  </a:txBody>
                  <a:tcPr marL="52251" marR="52251" marT="0" marB="0">
                    <a:lnL>
                      <a:noFill/>
                    </a:lnL>
                    <a:lnR>
                      <a:noFill/>
                    </a:lnR>
                    <a:lnT>
                      <a:noFill/>
                    </a:lnT>
                    <a:lnB>
                      <a:noFill/>
                    </a:lnB>
                    <a:solidFill>
                      <a:srgbClr val="F2F2F2"/>
                    </a:solidFill>
                  </a:tcPr>
                </a:tc>
                <a:tc>
                  <a:txBody>
                    <a:bodyPr/>
                    <a:lstStyle/>
                    <a:p>
                      <a:pPr marL="0" marR="0" algn="r">
                        <a:spcBef>
                          <a:spcPts val="0"/>
                        </a:spcBef>
                        <a:spcAft>
                          <a:spcPts val="0"/>
                        </a:spcAft>
                      </a:pPr>
                      <a:endParaRPr lang="en-US" sz="900">
                        <a:solidFill>
                          <a:srgbClr val="000000"/>
                        </a:solidFill>
                        <a:latin typeface="+mj-lt"/>
                        <a:ea typeface="Times New Roman"/>
                        <a:cs typeface="Times New Roman"/>
                      </a:endParaRPr>
                    </a:p>
                  </a:txBody>
                  <a:tcPr marL="52251" marR="52251" marT="0" marB="0">
                    <a:lnL>
                      <a:noFill/>
                    </a:lnL>
                    <a:lnR>
                      <a:noFill/>
                    </a:lnR>
                    <a:lnT>
                      <a:noFill/>
                    </a:lnT>
                    <a:lnB>
                      <a:noFill/>
                    </a:lnB>
                    <a:solidFill>
                      <a:srgbClr val="F2F2F2"/>
                    </a:solidFill>
                  </a:tcPr>
                </a:tc>
                <a:tc>
                  <a:txBody>
                    <a:bodyPr/>
                    <a:lstStyle/>
                    <a:p>
                      <a:pPr marL="0" marR="0" algn="r">
                        <a:spcBef>
                          <a:spcPts val="0"/>
                        </a:spcBef>
                        <a:spcAft>
                          <a:spcPts val="0"/>
                        </a:spcAft>
                      </a:pPr>
                      <a:endParaRPr lang="en-US" sz="900">
                        <a:solidFill>
                          <a:srgbClr val="000000"/>
                        </a:solidFill>
                        <a:latin typeface="+mj-lt"/>
                        <a:ea typeface="Times New Roman"/>
                        <a:cs typeface="Times New Roman"/>
                      </a:endParaRPr>
                    </a:p>
                  </a:txBody>
                  <a:tcPr marL="52251" marR="52251" marT="0" marB="0">
                    <a:lnL>
                      <a:noFill/>
                    </a:lnL>
                    <a:lnR>
                      <a:noFill/>
                    </a:lnR>
                    <a:lnT>
                      <a:noFill/>
                    </a:lnT>
                    <a:lnB>
                      <a:noFill/>
                    </a:lnB>
                    <a:solidFill>
                      <a:srgbClr val="F2F2F2"/>
                    </a:solidFill>
                  </a:tcPr>
                </a:tc>
                <a:tc>
                  <a:txBody>
                    <a:bodyPr/>
                    <a:lstStyle/>
                    <a:p>
                      <a:pPr marL="0" marR="0" algn="r">
                        <a:spcBef>
                          <a:spcPts val="0"/>
                        </a:spcBef>
                        <a:spcAft>
                          <a:spcPts val="0"/>
                        </a:spcAft>
                      </a:pPr>
                      <a:endParaRPr lang="en-US" sz="900">
                        <a:solidFill>
                          <a:srgbClr val="000000"/>
                        </a:solidFill>
                        <a:latin typeface="+mj-lt"/>
                        <a:ea typeface="Times New Roman"/>
                        <a:cs typeface="Times New Roman"/>
                      </a:endParaRPr>
                    </a:p>
                  </a:txBody>
                  <a:tcPr marL="52251" marR="52251" marT="0" marB="0">
                    <a:lnL>
                      <a:noFill/>
                    </a:lnL>
                    <a:lnR w="12700" cap="flat" cmpd="sng" algn="ctr">
                      <a:solidFill>
                        <a:srgbClr val="000000"/>
                      </a:solidFill>
                      <a:prstDash val="solid"/>
                      <a:round/>
                      <a:headEnd type="none" w="med" len="med"/>
                      <a:tailEnd type="none" w="med" len="med"/>
                    </a:lnR>
                    <a:lnT>
                      <a:noFill/>
                    </a:lnT>
                    <a:lnB>
                      <a:noFill/>
                    </a:lnB>
                    <a:solidFill>
                      <a:srgbClr val="F2F2F2"/>
                    </a:solidFill>
                  </a:tcPr>
                </a:tc>
              </a:tr>
              <a:tr h="225136">
                <a:tc>
                  <a:txBody>
                    <a:bodyPr/>
                    <a:lstStyle/>
                    <a:p>
                      <a:pPr marL="0" marR="0" algn="r">
                        <a:spcBef>
                          <a:spcPts val="0"/>
                        </a:spcBef>
                        <a:spcAft>
                          <a:spcPts val="0"/>
                        </a:spcAft>
                      </a:pPr>
                      <a:endParaRPr lang="en-US" sz="1400">
                        <a:solidFill>
                          <a:srgbClr val="000000"/>
                        </a:solidFill>
                        <a:latin typeface="+mj-lt"/>
                        <a:ea typeface="Times New Roman"/>
                        <a:cs typeface="Times New Roman"/>
                      </a:endParaRPr>
                    </a:p>
                  </a:txBody>
                  <a:tcPr marL="52251" marR="52251" marT="0" marB="0">
                    <a:lnL w="12700" cap="flat" cmpd="sng" algn="ctr">
                      <a:solidFill>
                        <a:srgbClr val="000000"/>
                      </a:solidFill>
                      <a:prstDash val="solid"/>
                      <a:round/>
                      <a:headEnd type="none" w="med" len="med"/>
                      <a:tailEnd type="none" w="med" len="med"/>
                    </a:lnL>
                    <a:lnR>
                      <a:noFill/>
                    </a:lnR>
                    <a:lnT>
                      <a:noFill/>
                    </a:lnT>
                    <a:lnB>
                      <a:noFill/>
                    </a:lnB>
                  </a:tcPr>
                </a:tc>
                <a:tc gridSpan="5">
                  <a:txBody>
                    <a:bodyPr/>
                    <a:lstStyle/>
                    <a:p>
                      <a:pPr marL="0" marR="0">
                        <a:spcBef>
                          <a:spcPts val="0"/>
                        </a:spcBef>
                        <a:spcAft>
                          <a:spcPts val="0"/>
                        </a:spcAft>
                      </a:pPr>
                      <a:r>
                        <a:rPr lang="en-US" sz="1400" dirty="0">
                          <a:solidFill>
                            <a:srgbClr val="000000"/>
                          </a:solidFill>
                          <a:latin typeface="+mj-lt"/>
                          <a:ea typeface="Times New Roman"/>
                          <a:cs typeface="Times New Roman"/>
                        </a:rPr>
                        <a:t>Presence of a post-operative culture, or</a:t>
                      </a:r>
                      <a:endParaRPr lang="en-US" sz="1400" dirty="0">
                        <a:latin typeface="+mj-lt"/>
                        <a:ea typeface="Times New Roman"/>
                        <a:cs typeface="Times New Roman"/>
                      </a:endParaRPr>
                    </a:p>
                  </a:txBody>
                  <a:tcPr marL="52251" marR="52251" marT="0" marB="0">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marL="0" marR="0" algn="r">
                        <a:spcBef>
                          <a:spcPts val="0"/>
                        </a:spcBef>
                        <a:spcAft>
                          <a:spcPts val="0"/>
                        </a:spcAft>
                      </a:pPr>
                      <a:endParaRPr lang="en-US" sz="900" dirty="0">
                        <a:solidFill>
                          <a:srgbClr val="000000"/>
                        </a:solidFill>
                        <a:latin typeface="+mj-lt"/>
                        <a:ea typeface="Times New Roman"/>
                        <a:cs typeface="Times New Roman"/>
                      </a:endParaRPr>
                    </a:p>
                  </a:txBody>
                  <a:tcPr marL="52251" marR="52251" marT="0" marB="0">
                    <a:lnL>
                      <a:noFill/>
                    </a:lnL>
                    <a:lnR>
                      <a:noFill/>
                    </a:lnR>
                    <a:lnT>
                      <a:noFill/>
                    </a:lnT>
                    <a:lnB>
                      <a:noFill/>
                    </a:lnB>
                  </a:tcPr>
                </a:tc>
                <a:tc>
                  <a:txBody>
                    <a:bodyPr/>
                    <a:lstStyle/>
                    <a:p>
                      <a:pPr marL="0" marR="0" algn="r">
                        <a:spcBef>
                          <a:spcPts val="0"/>
                        </a:spcBef>
                        <a:spcAft>
                          <a:spcPts val="0"/>
                        </a:spcAft>
                      </a:pPr>
                      <a:endParaRPr lang="en-US" sz="900">
                        <a:solidFill>
                          <a:srgbClr val="000000"/>
                        </a:solidFill>
                        <a:latin typeface="+mj-lt"/>
                        <a:ea typeface="Times New Roman"/>
                        <a:cs typeface="Times New Roman"/>
                      </a:endParaRPr>
                    </a:p>
                  </a:txBody>
                  <a:tcPr marL="52251" marR="52251" marT="0" marB="0">
                    <a:lnL>
                      <a:noFill/>
                    </a:lnL>
                    <a:lnR>
                      <a:noFill/>
                    </a:lnR>
                    <a:lnT>
                      <a:noFill/>
                    </a:lnT>
                    <a:lnB>
                      <a:noFill/>
                    </a:lnB>
                  </a:tcPr>
                </a:tc>
                <a:tc>
                  <a:txBody>
                    <a:bodyPr/>
                    <a:lstStyle/>
                    <a:p>
                      <a:pPr marL="0" marR="0" algn="r">
                        <a:spcBef>
                          <a:spcPts val="0"/>
                        </a:spcBef>
                        <a:spcAft>
                          <a:spcPts val="0"/>
                        </a:spcAft>
                      </a:pPr>
                      <a:endParaRPr lang="en-US" sz="900">
                        <a:solidFill>
                          <a:srgbClr val="000000"/>
                        </a:solidFill>
                        <a:latin typeface="+mj-lt"/>
                        <a:ea typeface="Times New Roman"/>
                        <a:cs typeface="Times New Roman"/>
                      </a:endParaRPr>
                    </a:p>
                  </a:txBody>
                  <a:tcPr marL="52251" marR="52251" marT="0" marB="0">
                    <a:lnL>
                      <a:noFill/>
                    </a:lnL>
                    <a:lnR>
                      <a:noFill/>
                    </a:lnR>
                    <a:lnT>
                      <a:noFill/>
                    </a:lnT>
                    <a:lnB>
                      <a:noFill/>
                    </a:lnB>
                  </a:tcPr>
                </a:tc>
                <a:tc>
                  <a:txBody>
                    <a:bodyPr/>
                    <a:lstStyle/>
                    <a:p>
                      <a:pPr marL="0" marR="0" algn="r">
                        <a:spcBef>
                          <a:spcPts val="0"/>
                        </a:spcBef>
                        <a:spcAft>
                          <a:spcPts val="0"/>
                        </a:spcAft>
                      </a:pPr>
                      <a:endParaRPr lang="en-US" sz="900">
                        <a:solidFill>
                          <a:srgbClr val="000000"/>
                        </a:solidFill>
                        <a:latin typeface="+mj-lt"/>
                        <a:ea typeface="Times New Roman"/>
                        <a:cs typeface="Times New Roman"/>
                      </a:endParaRPr>
                    </a:p>
                  </a:txBody>
                  <a:tcPr marL="52251" marR="52251" marT="0" marB="0">
                    <a:lnL>
                      <a:noFill/>
                    </a:lnL>
                    <a:lnR>
                      <a:noFill/>
                    </a:lnR>
                    <a:lnT>
                      <a:noFill/>
                    </a:lnT>
                    <a:lnB>
                      <a:noFill/>
                    </a:lnB>
                  </a:tcPr>
                </a:tc>
                <a:tc>
                  <a:txBody>
                    <a:bodyPr/>
                    <a:lstStyle/>
                    <a:p>
                      <a:pPr marL="0" marR="0" algn="r">
                        <a:spcBef>
                          <a:spcPts val="0"/>
                        </a:spcBef>
                        <a:spcAft>
                          <a:spcPts val="0"/>
                        </a:spcAft>
                      </a:pPr>
                      <a:endParaRPr lang="en-US" sz="900">
                        <a:solidFill>
                          <a:srgbClr val="000000"/>
                        </a:solidFill>
                        <a:latin typeface="+mj-lt"/>
                        <a:ea typeface="Times New Roman"/>
                        <a:cs typeface="Times New Roman"/>
                      </a:endParaRPr>
                    </a:p>
                  </a:txBody>
                  <a:tcPr marL="52251" marR="52251" marT="0" marB="0">
                    <a:lnL>
                      <a:noFill/>
                    </a:lnL>
                    <a:lnR w="12700" cap="flat" cmpd="sng" algn="ctr">
                      <a:solidFill>
                        <a:srgbClr val="000000"/>
                      </a:solidFill>
                      <a:prstDash val="solid"/>
                      <a:round/>
                      <a:headEnd type="none" w="med" len="med"/>
                      <a:tailEnd type="none" w="med" len="med"/>
                    </a:lnR>
                    <a:lnT>
                      <a:noFill/>
                    </a:lnT>
                    <a:lnB>
                      <a:noFill/>
                    </a:lnB>
                  </a:tcPr>
                </a:tc>
              </a:tr>
              <a:tr h="225136">
                <a:tc>
                  <a:txBody>
                    <a:bodyPr/>
                    <a:lstStyle/>
                    <a:p>
                      <a:pPr marL="0" marR="0" algn="r">
                        <a:spcBef>
                          <a:spcPts val="0"/>
                        </a:spcBef>
                        <a:spcAft>
                          <a:spcPts val="0"/>
                        </a:spcAft>
                      </a:pPr>
                      <a:endParaRPr lang="en-US" sz="1400">
                        <a:solidFill>
                          <a:srgbClr val="000000"/>
                        </a:solidFill>
                        <a:latin typeface="+mj-lt"/>
                        <a:ea typeface="Times New Roman"/>
                        <a:cs typeface="Times New Roman"/>
                      </a:endParaRPr>
                    </a:p>
                  </a:txBody>
                  <a:tcPr marL="52251" marR="52251" marT="0" marB="0">
                    <a:lnL w="12700" cap="flat" cmpd="sng" algn="ctr">
                      <a:solidFill>
                        <a:srgbClr val="000000"/>
                      </a:solidFill>
                      <a:prstDash val="solid"/>
                      <a:round/>
                      <a:headEnd type="none" w="med" len="med"/>
                      <a:tailEnd type="none" w="med" len="med"/>
                    </a:lnL>
                    <a:lnR>
                      <a:noFill/>
                    </a:lnR>
                    <a:lnT>
                      <a:noFill/>
                    </a:lnT>
                    <a:lnB>
                      <a:noFill/>
                    </a:lnB>
                  </a:tcPr>
                </a:tc>
                <a:tc gridSpan="10">
                  <a:txBody>
                    <a:bodyPr/>
                    <a:lstStyle/>
                    <a:p>
                      <a:pPr marL="0" marR="0">
                        <a:spcBef>
                          <a:spcPts val="0"/>
                        </a:spcBef>
                        <a:spcAft>
                          <a:spcPts val="0"/>
                        </a:spcAft>
                      </a:pPr>
                      <a:r>
                        <a:rPr lang="en-US" sz="1400" dirty="0">
                          <a:solidFill>
                            <a:srgbClr val="000000"/>
                          </a:solidFill>
                          <a:latin typeface="+mj-lt"/>
                          <a:ea typeface="Times New Roman"/>
                          <a:cs typeface="Times New Roman"/>
                        </a:rPr>
                        <a:t>Presence of a c-reactive protein </a:t>
                      </a:r>
                      <a:r>
                        <a:rPr lang="en-US" sz="1400" i="1" dirty="0">
                          <a:solidFill>
                            <a:srgbClr val="000000"/>
                          </a:solidFill>
                          <a:latin typeface="+mj-lt"/>
                          <a:ea typeface="Times New Roman"/>
                          <a:cs typeface="Times New Roman"/>
                        </a:rPr>
                        <a:t>and</a:t>
                      </a:r>
                      <a:r>
                        <a:rPr lang="en-US" sz="1400" dirty="0">
                          <a:solidFill>
                            <a:srgbClr val="000000"/>
                          </a:solidFill>
                          <a:latin typeface="+mj-lt"/>
                          <a:ea typeface="Times New Roman"/>
                          <a:cs typeface="Times New Roman"/>
                        </a:rPr>
                        <a:t> the maximum post-operative leukocyte count is not less than 9.45</a:t>
                      </a:r>
                      <a:endParaRPr lang="en-US" sz="1400" dirty="0">
                        <a:latin typeface="+mj-lt"/>
                        <a:ea typeface="Times New Roman"/>
                        <a:cs typeface="Times New Roman"/>
                      </a:endParaRPr>
                    </a:p>
                  </a:txBody>
                  <a:tcPr marL="52251" marR="52251" marT="0" marB="0">
                    <a:lnL>
                      <a:noFill/>
                    </a:lnL>
                    <a:lnR w="12700" cap="flat" cmpd="sng" algn="ctr">
                      <a:solidFill>
                        <a:srgbClr val="000000"/>
                      </a:solidFill>
                      <a:prstDash val="solid"/>
                      <a:round/>
                      <a:headEnd type="none" w="med" len="med"/>
                      <a:tailEnd type="none" w="med" len="med"/>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225136">
                <a:tc gridSpan="5">
                  <a:txBody>
                    <a:bodyPr/>
                    <a:lstStyle/>
                    <a:p>
                      <a:pPr marL="0" marR="0">
                        <a:spcBef>
                          <a:spcPts val="0"/>
                        </a:spcBef>
                        <a:spcAft>
                          <a:spcPts val="0"/>
                        </a:spcAft>
                      </a:pPr>
                      <a:r>
                        <a:rPr lang="en-US" sz="1400" b="1">
                          <a:solidFill>
                            <a:srgbClr val="000000"/>
                          </a:solidFill>
                          <a:latin typeface="+mj-lt"/>
                          <a:ea typeface="Times New Roman"/>
                          <a:cs typeface="Times New Roman"/>
                        </a:rPr>
                        <a:t>Total Hip Arthroplasty:</a:t>
                      </a:r>
                      <a:endParaRPr lang="en-US" sz="1400">
                        <a:latin typeface="+mj-lt"/>
                        <a:ea typeface="Times New Roman"/>
                        <a:cs typeface="Times New Roman"/>
                      </a:endParaRPr>
                    </a:p>
                  </a:txBody>
                  <a:tcPr marL="52251" marR="52251" marT="0" marB="0">
                    <a:lnL w="12700" cap="flat" cmpd="sng" algn="ctr">
                      <a:solidFill>
                        <a:srgbClr val="000000"/>
                      </a:solidFill>
                      <a:prstDash val="solid"/>
                      <a:round/>
                      <a:headEnd type="none" w="med" len="med"/>
                      <a:tailEnd type="none" w="med" len="med"/>
                    </a:lnL>
                    <a:lnR>
                      <a:noFill/>
                    </a:lnR>
                    <a:lnT>
                      <a:noFill/>
                    </a:lnT>
                    <a:lnB>
                      <a:noFill/>
                    </a:lnB>
                    <a:solidFill>
                      <a:srgbClr val="D9D9D9"/>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marL="0" marR="0" algn="r">
                        <a:spcBef>
                          <a:spcPts val="0"/>
                        </a:spcBef>
                        <a:spcAft>
                          <a:spcPts val="0"/>
                        </a:spcAft>
                      </a:pPr>
                      <a:endParaRPr lang="en-US" sz="1400" dirty="0">
                        <a:latin typeface="+mj-lt"/>
                        <a:ea typeface="Times New Roman"/>
                        <a:cs typeface="Times New Roman"/>
                      </a:endParaRPr>
                    </a:p>
                  </a:txBody>
                  <a:tcPr marL="52251" marR="52251" marT="0" marB="0">
                    <a:lnL>
                      <a:noFill/>
                    </a:lnL>
                    <a:lnR>
                      <a:noFill/>
                    </a:lnR>
                    <a:lnT>
                      <a:noFill/>
                    </a:lnT>
                    <a:lnB>
                      <a:noFill/>
                    </a:lnB>
                    <a:solidFill>
                      <a:srgbClr val="D9D9D9"/>
                    </a:solidFill>
                  </a:tcPr>
                </a:tc>
                <a:tc>
                  <a:txBody>
                    <a:bodyPr/>
                    <a:lstStyle/>
                    <a:p>
                      <a:pPr marL="0" marR="0" algn="r">
                        <a:spcBef>
                          <a:spcPts val="0"/>
                        </a:spcBef>
                        <a:spcAft>
                          <a:spcPts val="0"/>
                        </a:spcAft>
                      </a:pPr>
                      <a:endParaRPr lang="en-US" sz="900" dirty="0">
                        <a:latin typeface="+mj-lt"/>
                        <a:ea typeface="Times New Roman"/>
                        <a:cs typeface="Times New Roman"/>
                      </a:endParaRPr>
                    </a:p>
                  </a:txBody>
                  <a:tcPr marL="52251" marR="52251" marT="0" marB="0">
                    <a:lnL>
                      <a:noFill/>
                    </a:lnL>
                    <a:lnR>
                      <a:noFill/>
                    </a:lnR>
                    <a:lnT>
                      <a:noFill/>
                    </a:lnT>
                    <a:lnB>
                      <a:noFill/>
                    </a:lnB>
                    <a:solidFill>
                      <a:srgbClr val="D9D9D9"/>
                    </a:solidFill>
                  </a:tcPr>
                </a:tc>
                <a:tc>
                  <a:txBody>
                    <a:bodyPr/>
                    <a:lstStyle/>
                    <a:p>
                      <a:pPr marL="0" marR="0" algn="r">
                        <a:spcBef>
                          <a:spcPts val="0"/>
                        </a:spcBef>
                        <a:spcAft>
                          <a:spcPts val="0"/>
                        </a:spcAft>
                      </a:pPr>
                      <a:endParaRPr lang="en-US" sz="900">
                        <a:latin typeface="+mj-lt"/>
                        <a:ea typeface="Times New Roman"/>
                        <a:cs typeface="Times New Roman"/>
                      </a:endParaRPr>
                    </a:p>
                  </a:txBody>
                  <a:tcPr marL="52251" marR="52251" marT="0" marB="0">
                    <a:lnL>
                      <a:noFill/>
                    </a:lnL>
                    <a:lnR>
                      <a:noFill/>
                    </a:lnR>
                    <a:lnT>
                      <a:noFill/>
                    </a:lnT>
                    <a:lnB>
                      <a:noFill/>
                    </a:lnB>
                    <a:solidFill>
                      <a:srgbClr val="D9D9D9"/>
                    </a:solidFill>
                  </a:tcPr>
                </a:tc>
                <a:tc>
                  <a:txBody>
                    <a:bodyPr/>
                    <a:lstStyle/>
                    <a:p>
                      <a:pPr marL="0" marR="0" algn="r">
                        <a:spcBef>
                          <a:spcPts val="0"/>
                        </a:spcBef>
                        <a:spcAft>
                          <a:spcPts val="0"/>
                        </a:spcAft>
                      </a:pPr>
                      <a:endParaRPr lang="en-US" sz="900">
                        <a:latin typeface="+mj-lt"/>
                        <a:ea typeface="Times New Roman"/>
                        <a:cs typeface="Times New Roman"/>
                      </a:endParaRPr>
                    </a:p>
                  </a:txBody>
                  <a:tcPr marL="52251" marR="52251" marT="0" marB="0">
                    <a:lnL>
                      <a:noFill/>
                    </a:lnL>
                    <a:lnR>
                      <a:noFill/>
                    </a:lnR>
                    <a:lnT>
                      <a:noFill/>
                    </a:lnT>
                    <a:lnB>
                      <a:noFill/>
                    </a:lnB>
                    <a:solidFill>
                      <a:srgbClr val="D9D9D9"/>
                    </a:solidFill>
                  </a:tcPr>
                </a:tc>
                <a:tc>
                  <a:txBody>
                    <a:bodyPr/>
                    <a:lstStyle/>
                    <a:p>
                      <a:pPr marL="0" marR="0" algn="r">
                        <a:spcBef>
                          <a:spcPts val="0"/>
                        </a:spcBef>
                        <a:spcAft>
                          <a:spcPts val="0"/>
                        </a:spcAft>
                      </a:pPr>
                      <a:endParaRPr lang="en-US" sz="900">
                        <a:latin typeface="+mj-lt"/>
                        <a:ea typeface="Times New Roman"/>
                        <a:cs typeface="Times New Roman"/>
                      </a:endParaRPr>
                    </a:p>
                  </a:txBody>
                  <a:tcPr marL="52251" marR="52251" marT="0" marB="0">
                    <a:lnL>
                      <a:noFill/>
                    </a:lnL>
                    <a:lnR>
                      <a:noFill/>
                    </a:lnR>
                    <a:lnT>
                      <a:noFill/>
                    </a:lnT>
                    <a:lnB>
                      <a:noFill/>
                    </a:lnB>
                    <a:solidFill>
                      <a:srgbClr val="D9D9D9"/>
                    </a:solidFill>
                  </a:tcPr>
                </a:tc>
                <a:tc>
                  <a:txBody>
                    <a:bodyPr/>
                    <a:lstStyle/>
                    <a:p>
                      <a:pPr marL="0" marR="0" algn="r">
                        <a:spcBef>
                          <a:spcPts val="0"/>
                        </a:spcBef>
                        <a:spcAft>
                          <a:spcPts val="0"/>
                        </a:spcAft>
                      </a:pPr>
                      <a:endParaRPr lang="en-US" sz="900">
                        <a:latin typeface="+mj-lt"/>
                        <a:ea typeface="Times New Roman"/>
                        <a:cs typeface="Times New Roman"/>
                      </a:endParaRPr>
                    </a:p>
                  </a:txBody>
                  <a:tcPr marL="52251" marR="52251" marT="0" marB="0">
                    <a:lnL>
                      <a:noFill/>
                    </a:lnL>
                    <a:lnR w="12700" cap="flat" cmpd="sng" algn="ctr">
                      <a:solidFill>
                        <a:srgbClr val="000000"/>
                      </a:solidFill>
                      <a:prstDash val="solid"/>
                      <a:round/>
                      <a:headEnd type="none" w="med" len="med"/>
                      <a:tailEnd type="none" w="med" len="med"/>
                    </a:lnR>
                    <a:lnT>
                      <a:noFill/>
                    </a:lnT>
                    <a:lnB>
                      <a:noFill/>
                    </a:lnB>
                    <a:solidFill>
                      <a:srgbClr val="D9D9D9"/>
                    </a:solidFill>
                  </a:tcPr>
                </a:tc>
              </a:tr>
              <a:tr h="225136">
                <a:tc>
                  <a:txBody>
                    <a:bodyPr/>
                    <a:lstStyle/>
                    <a:p>
                      <a:pPr marL="0" marR="0" algn="r">
                        <a:spcBef>
                          <a:spcPts val="0"/>
                        </a:spcBef>
                        <a:spcAft>
                          <a:spcPts val="0"/>
                        </a:spcAft>
                      </a:pPr>
                      <a:endParaRPr lang="en-US" sz="1400">
                        <a:solidFill>
                          <a:srgbClr val="000000"/>
                        </a:solidFill>
                        <a:latin typeface="+mj-lt"/>
                        <a:ea typeface="Times New Roman"/>
                        <a:cs typeface="Times New Roman"/>
                      </a:endParaRPr>
                    </a:p>
                  </a:txBody>
                  <a:tcPr marL="52251" marR="52251" marT="0" marB="0">
                    <a:lnL w="12700" cap="flat" cmpd="sng" algn="ctr">
                      <a:solidFill>
                        <a:srgbClr val="000000"/>
                      </a:solidFill>
                      <a:prstDash val="solid"/>
                      <a:round/>
                      <a:headEnd type="none" w="med" len="med"/>
                      <a:tailEnd type="none" w="med" len="med"/>
                    </a:lnL>
                    <a:lnR>
                      <a:noFill/>
                    </a:lnR>
                    <a:lnT>
                      <a:noFill/>
                    </a:lnT>
                    <a:lnB>
                      <a:noFill/>
                    </a:lnB>
                    <a:solidFill>
                      <a:srgbClr val="F2F2F2"/>
                    </a:solidFill>
                  </a:tcPr>
                </a:tc>
                <a:tc gridSpan="4">
                  <a:txBody>
                    <a:bodyPr/>
                    <a:lstStyle/>
                    <a:p>
                      <a:pPr marL="0" marR="0">
                        <a:spcBef>
                          <a:spcPts val="0"/>
                        </a:spcBef>
                        <a:spcAft>
                          <a:spcPts val="0"/>
                        </a:spcAft>
                      </a:pPr>
                      <a:r>
                        <a:rPr lang="en-US" sz="1400" i="1">
                          <a:solidFill>
                            <a:srgbClr val="000000"/>
                          </a:solidFill>
                          <a:latin typeface="+mj-lt"/>
                          <a:ea typeface="Times New Roman"/>
                          <a:cs typeface="Times New Roman"/>
                        </a:rPr>
                        <a:t>All of the following:</a:t>
                      </a:r>
                      <a:endParaRPr lang="en-US" sz="1400">
                        <a:latin typeface="+mj-lt"/>
                        <a:ea typeface="Times New Roman"/>
                        <a:cs typeface="Times New Roman"/>
                      </a:endParaRPr>
                    </a:p>
                  </a:txBody>
                  <a:tcPr marL="52251" marR="52251" marT="0" marB="0">
                    <a:lnL>
                      <a:noFill/>
                    </a:lnL>
                    <a:lnR>
                      <a:noFill/>
                    </a:lnR>
                    <a:lnT>
                      <a:noFill/>
                    </a:lnT>
                    <a:lnB>
                      <a:noFill/>
                    </a:lnB>
                    <a:solidFill>
                      <a:srgbClr val="F2F2F2"/>
                    </a:solidFill>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marL="0" marR="0" algn="r">
                        <a:spcBef>
                          <a:spcPts val="0"/>
                        </a:spcBef>
                        <a:spcAft>
                          <a:spcPts val="0"/>
                        </a:spcAft>
                      </a:pPr>
                      <a:endParaRPr lang="en-US" sz="1400" dirty="0">
                        <a:solidFill>
                          <a:srgbClr val="000000"/>
                        </a:solidFill>
                        <a:latin typeface="+mj-lt"/>
                        <a:ea typeface="Times New Roman"/>
                        <a:cs typeface="Times New Roman"/>
                      </a:endParaRPr>
                    </a:p>
                  </a:txBody>
                  <a:tcPr marL="52251" marR="52251" marT="0" marB="0">
                    <a:lnL>
                      <a:noFill/>
                    </a:lnL>
                    <a:lnR>
                      <a:noFill/>
                    </a:lnR>
                    <a:lnT>
                      <a:noFill/>
                    </a:lnT>
                    <a:lnB>
                      <a:noFill/>
                    </a:lnB>
                    <a:solidFill>
                      <a:srgbClr val="F2F2F2"/>
                    </a:solidFill>
                  </a:tcPr>
                </a:tc>
                <a:tc>
                  <a:txBody>
                    <a:bodyPr/>
                    <a:lstStyle/>
                    <a:p>
                      <a:pPr marL="0" marR="0" algn="r">
                        <a:spcBef>
                          <a:spcPts val="0"/>
                        </a:spcBef>
                        <a:spcAft>
                          <a:spcPts val="0"/>
                        </a:spcAft>
                      </a:pPr>
                      <a:endParaRPr lang="en-US" sz="900" dirty="0">
                        <a:solidFill>
                          <a:srgbClr val="000000"/>
                        </a:solidFill>
                        <a:latin typeface="+mj-lt"/>
                        <a:ea typeface="Times New Roman"/>
                        <a:cs typeface="Times New Roman"/>
                      </a:endParaRPr>
                    </a:p>
                  </a:txBody>
                  <a:tcPr marL="52251" marR="52251" marT="0" marB="0">
                    <a:lnL>
                      <a:noFill/>
                    </a:lnL>
                    <a:lnR>
                      <a:noFill/>
                    </a:lnR>
                    <a:lnT>
                      <a:noFill/>
                    </a:lnT>
                    <a:lnB>
                      <a:noFill/>
                    </a:lnB>
                    <a:solidFill>
                      <a:srgbClr val="F2F2F2"/>
                    </a:solidFill>
                  </a:tcPr>
                </a:tc>
                <a:tc>
                  <a:txBody>
                    <a:bodyPr/>
                    <a:lstStyle/>
                    <a:p>
                      <a:pPr marL="0" marR="0" algn="r">
                        <a:spcBef>
                          <a:spcPts val="0"/>
                        </a:spcBef>
                        <a:spcAft>
                          <a:spcPts val="0"/>
                        </a:spcAft>
                      </a:pPr>
                      <a:endParaRPr lang="en-US" sz="900">
                        <a:solidFill>
                          <a:srgbClr val="000000"/>
                        </a:solidFill>
                        <a:latin typeface="+mj-lt"/>
                        <a:ea typeface="Times New Roman"/>
                        <a:cs typeface="Times New Roman"/>
                      </a:endParaRPr>
                    </a:p>
                  </a:txBody>
                  <a:tcPr marL="52251" marR="52251" marT="0" marB="0">
                    <a:lnL>
                      <a:noFill/>
                    </a:lnL>
                    <a:lnR>
                      <a:noFill/>
                    </a:lnR>
                    <a:lnT>
                      <a:noFill/>
                    </a:lnT>
                    <a:lnB>
                      <a:noFill/>
                    </a:lnB>
                    <a:solidFill>
                      <a:srgbClr val="F2F2F2"/>
                    </a:solidFill>
                  </a:tcPr>
                </a:tc>
                <a:tc>
                  <a:txBody>
                    <a:bodyPr/>
                    <a:lstStyle/>
                    <a:p>
                      <a:pPr marL="0" marR="0" algn="r">
                        <a:spcBef>
                          <a:spcPts val="0"/>
                        </a:spcBef>
                        <a:spcAft>
                          <a:spcPts val="0"/>
                        </a:spcAft>
                      </a:pPr>
                      <a:endParaRPr lang="en-US" sz="900">
                        <a:solidFill>
                          <a:srgbClr val="000000"/>
                        </a:solidFill>
                        <a:latin typeface="+mj-lt"/>
                        <a:ea typeface="Times New Roman"/>
                        <a:cs typeface="Times New Roman"/>
                      </a:endParaRPr>
                    </a:p>
                  </a:txBody>
                  <a:tcPr marL="52251" marR="52251" marT="0" marB="0">
                    <a:lnL>
                      <a:noFill/>
                    </a:lnL>
                    <a:lnR>
                      <a:noFill/>
                    </a:lnR>
                    <a:lnT>
                      <a:noFill/>
                    </a:lnT>
                    <a:lnB>
                      <a:noFill/>
                    </a:lnB>
                    <a:solidFill>
                      <a:srgbClr val="F2F2F2"/>
                    </a:solidFill>
                  </a:tcPr>
                </a:tc>
                <a:tc>
                  <a:txBody>
                    <a:bodyPr/>
                    <a:lstStyle/>
                    <a:p>
                      <a:pPr marL="0" marR="0" algn="r">
                        <a:spcBef>
                          <a:spcPts val="0"/>
                        </a:spcBef>
                        <a:spcAft>
                          <a:spcPts val="0"/>
                        </a:spcAft>
                      </a:pPr>
                      <a:endParaRPr lang="en-US" sz="900">
                        <a:solidFill>
                          <a:srgbClr val="000000"/>
                        </a:solidFill>
                        <a:latin typeface="+mj-lt"/>
                        <a:ea typeface="Times New Roman"/>
                        <a:cs typeface="Times New Roman"/>
                      </a:endParaRPr>
                    </a:p>
                  </a:txBody>
                  <a:tcPr marL="52251" marR="52251" marT="0" marB="0">
                    <a:lnL>
                      <a:noFill/>
                    </a:lnL>
                    <a:lnR>
                      <a:noFill/>
                    </a:lnR>
                    <a:lnT>
                      <a:noFill/>
                    </a:lnT>
                    <a:lnB>
                      <a:noFill/>
                    </a:lnB>
                    <a:solidFill>
                      <a:srgbClr val="F2F2F2"/>
                    </a:solidFill>
                  </a:tcPr>
                </a:tc>
                <a:tc>
                  <a:txBody>
                    <a:bodyPr/>
                    <a:lstStyle/>
                    <a:p>
                      <a:pPr marL="0" marR="0" algn="r">
                        <a:spcBef>
                          <a:spcPts val="0"/>
                        </a:spcBef>
                        <a:spcAft>
                          <a:spcPts val="0"/>
                        </a:spcAft>
                      </a:pPr>
                      <a:endParaRPr lang="en-US" sz="900">
                        <a:solidFill>
                          <a:srgbClr val="000000"/>
                        </a:solidFill>
                        <a:latin typeface="+mj-lt"/>
                        <a:ea typeface="Times New Roman"/>
                        <a:cs typeface="Times New Roman"/>
                      </a:endParaRPr>
                    </a:p>
                  </a:txBody>
                  <a:tcPr marL="52251" marR="52251" marT="0" marB="0">
                    <a:lnL>
                      <a:noFill/>
                    </a:lnL>
                    <a:lnR w="12700" cap="flat" cmpd="sng" algn="ctr">
                      <a:solidFill>
                        <a:srgbClr val="000000"/>
                      </a:solidFill>
                      <a:prstDash val="solid"/>
                      <a:round/>
                      <a:headEnd type="none" w="med" len="med"/>
                      <a:tailEnd type="none" w="med" len="med"/>
                    </a:lnR>
                    <a:lnT>
                      <a:noFill/>
                    </a:lnT>
                    <a:lnB>
                      <a:noFill/>
                    </a:lnB>
                    <a:solidFill>
                      <a:srgbClr val="F2F2F2"/>
                    </a:solidFill>
                  </a:tcPr>
                </a:tc>
              </a:tr>
              <a:tr h="225136">
                <a:tc>
                  <a:txBody>
                    <a:bodyPr/>
                    <a:lstStyle/>
                    <a:p>
                      <a:pPr marL="0" marR="0" algn="r">
                        <a:spcBef>
                          <a:spcPts val="0"/>
                        </a:spcBef>
                        <a:spcAft>
                          <a:spcPts val="0"/>
                        </a:spcAft>
                      </a:pPr>
                      <a:endParaRPr lang="en-US" sz="1400">
                        <a:solidFill>
                          <a:srgbClr val="000000"/>
                        </a:solidFill>
                        <a:latin typeface="+mj-lt"/>
                        <a:ea typeface="Times New Roman"/>
                        <a:cs typeface="Times New Roman"/>
                      </a:endParaRPr>
                    </a:p>
                  </a:txBody>
                  <a:tcPr marL="52251" marR="52251" marT="0" marB="0">
                    <a:lnL w="12700" cap="flat" cmpd="sng" algn="ctr">
                      <a:solidFill>
                        <a:srgbClr val="000000"/>
                      </a:solidFill>
                      <a:prstDash val="solid"/>
                      <a:round/>
                      <a:headEnd type="none" w="med" len="med"/>
                      <a:tailEnd type="none" w="med" len="med"/>
                    </a:lnL>
                    <a:lnR>
                      <a:noFill/>
                    </a:lnR>
                    <a:lnT>
                      <a:noFill/>
                    </a:lnT>
                    <a:lnB>
                      <a:noFill/>
                    </a:lnB>
                  </a:tcPr>
                </a:tc>
                <a:tc gridSpan="5">
                  <a:txBody>
                    <a:bodyPr/>
                    <a:lstStyle/>
                    <a:p>
                      <a:pPr marL="0" marR="0">
                        <a:spcBef>
                          <a:spcPts val="0"/>
                        </a:spcBef>
                        <a:spcAft>
                          <a:spcPts val="0"/>
                        </a:spcAft>
                      </a:pPr>
                      <a:r>
                        <a:rPr lang="en-US" sz="1400" dirty="0">
                          <a:solidFill>
                            <a:srgbClr val="000000"/>
                          </a:solidFill>
                          <a:latin typeface="+mj-lt"/>
                          <a:ea typeface="Times New Roman"/>
                          <a:cs typeface="Times New Roman"/>
                        </a:rPr>
                        <a:t>Presence of a post-operative culture, and</a:t>
                      </a:r>
                      <a:endParaRPr lang="en-US" sz="1400" dirty="0">
                        <a:latin typeface="+mj-lt"/>
                        <a:ea typeface="Times New Roman"/>
                        <a:cs typeface="Times New Roman"/>
                      </a:endParaRPr>
                    </a:p>
                  </a:txBody>
                  <a:tcPr marL="52251" marR="52251" marT="0" marB="0">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marL="0" marR="0" algn="r">
                        <a:spcBef>
                          <a:spcPts val="0"/>
                        </a:spcBef>
                        <a:spcAft>
                          <a:spcPts val="0"/>
                        </a:spcAft>
                      </a:pPr>
                      <a:endParaRPr lang="en-US" sz="900" dirty="0">
                        <a:solidFill>
                          <a:srgbClr val="000000"/>
                        </a:solidFill>
                        <a:latin typeface="+mj-lt"/>
                        <a:ea typeface="Times New Roman"/>
                        <a:cs typeface="Times New Roman"/>
                      </a:endParaRPr>
                    </a:p>
                  </a:txBody>
                  <a:tcPr marL="52251" marR="52251" marT="0" marB="0">
                    <a:lnL>
                      <a:noFill/>
                    </a:lnL>
                    <a:lnR>
                      <a:noFill/>
                    </a:lnR>
                    <a:lnT>
                      <a:noFill/>
                    </a:lnT>
                    <a:lnB>
                      <a:noFill/>
                    </a:lnB>
                  </a:tcPr>
                </a:tc>
                <a:tc>
                  <a:txBody>
                    <a:bodyPr/>
                    <a:lstStyle/>
                    <a:p>
                      <a:pPr marL="0" marR="0" algn="r">
                        <a:spcBef>
                          <a:spcPts val="0"/>
                        </a:spcBef>
                        <a:spcAft>
                          <a:spcPts val="0"/>
                        </a:spcAft>
                      </a:pPr>
                      <a:endParaRPr lang="en-US" sz="900">
                        <a:solidFill>
                          <a:srgbClr val="000000"/>
                        </a:solidFill>
                        <a:latin typeface="+mj-lt"/>
                        <a:ea typeface="Times New Roman"/>
                        <a:cs typeface="Times New Roman"/>
                      </a:endParaRPr>
                    </a:p>
                  </a:txBody>
                  <a:tcPr marL="52251" marR="52251" marT="0" marB="0">
                    <a:lnL>
                      <a:noFill/>
                    </a:lnL>
                    <a:lnR>
                      <a:noFill/>
                    </a:lnR>
                    <a:lnT>
                      <a:noFill/>
                    </a:lnT>
                    <a:lnB>
                      <a:noFill/>
                    </a:lnB>
                  </a:tcPr>
                </a:tc>
                <a:tc>
                  <a:txBody>
                    <a:bodyPr/>
                    <a:lstStyle/>
                    <a:p>
                      <a:pPr marL="0" marR="0" algn="r">
                        <a:spcBef>
                          <a:spcPts val="0"/>
                        </a:spcBef>
                        <a:spcAft>
                          <a:spcPts val="0"/>
                        </a:spcAft>
                      </a:pPr>
                      <a:endParaRPr lang="en-US" sz="900">
                        <a:solidFill>
                          <a:srgbClr val="000000"/>
                        </a:solidFill>
                        <a:latin typeface="+mj-lt"/>
                        <a:ea typeface="Times New Roman"/>
                        <a:cs typeface="Times New Roman"/>
                      </a:endParaRPr>
                    </a:p>
                  </a:txBody>
                  <a:tcPr marL="52251" marR="52251" marT="0" marB="0">
                    <a:lnL>
                      <a:noFill/>
                    </a:lnL>
                    <a:lnR>
                      <a:noFill/>
                    </a:lnR>
                    <a:lnT>
                      <a:noFill/>
                    </a:lnT>
                    <a:lnB>
                      <a:noFill/>
                    </a:lnB>
                  </a:tcPr>
                </a:tc>
                <a:tc>
                  <a:txBody>
                    <a:bodyPr/>
                    <a:lstStyle/>
                    <a:p>
                      <a:pPr marL="0" marR="0" algn="r">
                        <a:spcBef>
                          <a:spcPts val="0"/>
                        </a:spcBef>
                        <a:spcAft>
                          <a:spcPts val="0"/>
                        </a:spcAft>
                      </a:pPr>
                      <a:endParaRPr lang="en-US" sz="900">
                        <a:solidFill>
                          <a:srgbClr val="000000"/>
                        </a:solidFill>
                        <a:latin typeface="+mj-lt"/>
                        <a:ea typeface="Times New Roman"/>
                        <a:cs typeface="Times New Roman"/>
                      </a:endParaRPr>
                    </a:p>
                  </a:txBody>
                  <a:tcPr marL="52251" marR="52251" marT="0" marB="0">
                    <a:lnL>
                      <a:noFill/>
                    </a:lnL>
                    <a:lnR>
                      <a:noFill/>
                    </a:lnR>
                    <a:lnT>
                      <a:noFill/>
                    </a:lnT>
                    <a:lnB>
                      <a:noFill/>
                    </a:lnB>
                  </a:tcPr>
                </a:tc>
                <a:tc>
                  <a:txBody>
                    <a:bodyPr/>
                    <a:lstStyle/>
                    <a:p>
                      <a:pPr marL="0" marR="0" algn="r">
                        <a:spcBef>
                          <a:spcPts val="0"/>
                        </a:spcBef>
                        <a:spcAft>
                          <a:spcPts val="0"/>
                        </a:spcAft>
                      </a:pPr>
                      <a:endParaRPr lang="en-US" sz="900">
                        <a:solidFill>
                          <a:srgbClr val="000000"/>
                        </a:solidFill>
                        <a:latin typeface="+mj-lt"/>
                        <a:ea typeface="Times New Roman"/>
                        <a:cs typeface="Times New Roman"/>
                      </a:endParaRPr>
                    </a:p>
                  </a:txBody>
                  <a:tcPr marL="52251" marR="52251" marT="0" marB="0">
                    <a:lnL>
                      <a:noFill/>
                    </a:lnL>
                    <a:lnR w="12700" cap="flat" cmpd="sng" algn="ctr">
                      <a:solidFill>
                        <a:srgbClr val="000000"/>
                      </a:solidFill>
                      <a:prstDash val="solid"/>
                      <a:round/>
                      <a:headEnd type="none" w="med" len="med"/>
                      <a:tailEnd type="none" w="med" len="med"/>
                    </a:lnR>
                    <a:lnT>
                      <a:noFill/>
                    </a:lnT>
                    <a:lnB>
                      <a:noFill/>
                    </a:lnB>
                  </a:tcPr>
                </a:tc>
              </a:tr>
              <a:tr h="225136">
                <a:tc>
                  <a:txBody>
                    <a:bodyPr/>
                    <a:lstStyle/>
                    <a:p>
                      <a:pPr marL="0" marR="0" algn="r">
                        <a:spcBef>
                          <a:spcPts val="0"/>
                        </a:spcBef>
                        <a:spcAft>
                          <a:spcPts val="0"/>
                        </a:spcAft>
                      </a:pPr>
                      <a:endParaRPr lang="en-US" sz="1400">
                        <a:solidFill>
                          <a:srgbClr val="000000"/>
                        </a:solidFill>
                        <a:latin typeface="+mj-lt"/>
                        <a:ea typeface="Times New Roman"/>
                        <a:cs typeface="Times New Roman"/>
                      </a:endParaRPr>
                    </a:p>
                  </a:txBody>
                  <a:tcPr marL="52251" marR="52251" marT="0" marB="0">
                    <a:lnL w="12700" cap="flat" cmpd="sng" algn="ctr">
                      <a:solidFill>
                        <a:srgbClr val="000000"/>
                      </a:solidFill>
                      <a:prstDash val="solid"/>
                      <a:round/>
                      <a:headEnd type="none" w="med" len="med"/>
                      <a:tailEnd type="none" w="med" len="med"/>
                    </a:lnL>
                    <a:lnR>
                      <a:noFill/>
                    </a:lnR>
                    <a:lnT>
                      <a:noFill/>
                    </a:lnT>
                    <a:lnB>
                      <a:noFill/>
                    </a:lnB>
                  </a:tcPr>
                </a:tc>
                <a:tc gridSpan="5">
                  <a:txBody>
                    <a:bodyPr/>
                    <a:lstStyle/>
                    <a:p>
                      <a:pPr marL="0" marR="0">
                        <a:spcBef>
                          <a:spcPts val="0"/>
                        </a:spcBef>
                        <a:spcAft>
                          <a:spcPts val="0"/>
                        </a:spcAft>
                      </a:pPr>
                      <a:r>
                        <a:rPr lang="en-US" sz="1400" dirty="0">
                          <a:solidFill>
                            <a:srgbClr val="000000"/>
                          </a:solidFill>
                          <a:latin typeface="+mj-lt"/>
                          <a:ea typeface="Times New Roman"/>
                          <a:cs typeface="Times New Roman"/>
                        </a:rPr>
                        <a:t>Post-operative antibiotics were given, and</a:t>
                      </a:r>
                      <a:endParaRPr lang="en-US" sz="1400" dirty="0">
                        <a:latin typeface="+mj-lt"/>
                        <a:ea typeface="Times New Roman"/>
                        <a:cs typeface="Times New Roman"/>
                      </a:endParaRPr>
                    </a:p>
                  </a:txBody>
                  <a:tcPr marL="52251" marR="52251" marT="0" marB="0">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marL="0" marR="0" algn="r">
                        <a:spcBef>
                          <a:spcPts val="0"/>
                        </a:spcBef>
                        <a:spcAft>
                          <a:spcPts val="0"/>
                        </a:spcAft>
                      </a:pPr>
                      <a:endParaRPr lang="en-US" sz="900" dirty="0">
                        <a:solidFill>
                          <a:srgbClr val="000000"/>
                        </a:solidFill>
                        <a:latin typeface="+mj-lt"/>
                        <a:ea typeface="Times New Roman"/>
                        <a:cs typeface="Times New Roman"/>
                      </a:endParaRPr>
                    </a:p>
                  </a:txBody>
                  <a:tcPr marL="52251" marR="52251" marT="0" marB="0">
                    <a:lnL>
                      <a:noFill/>
                    </a:lnL>
                    <a:lnR>
                      <a:noFill/>
                    </a:lnR>
                    <a:lnT>
                      <a:noFill/>
                    </a:lnT>
                    <a:lnB>
                      <a:noFill/>
                    </a:lnB>
                  </a:tcPr>
                </a:tc>
                <a:tc>
                  <a:txBody>
                    <a:bodyPr/>
                    <a:lstStyle/>
                    <a:p>
                      <a:pPr marL="0" marR="0" algn="r">
                        <a:spcBef>
                          <a:spcPts val="0"/>
                        </a:spcBef>
                        <a:spcAft>
                          <a:spcPts val="0"/>
                        </a:spcAft>
                      </a:pPr>
                      <a:endParaRPr lang="en-US" sz="900">
                        <a:solidFill>
                          <a:srgbClr val="000000"/>
                        </a:solidFill>
                        <a:latin typeface="+mj-lt"/>
                        <a:ea typeface="Times New Roman"/>
                        <a:cs typeface="Times New Roman"/>
                      </a:endParaRPr>
                    </a:p>
                  </a:txBody>
                  <a:tcPr marL="52251" marR="52251" marT="0" marB="0">
                    <a:lnL>
                      <a:noFill/>
                    </a:lnL>
                    <a:lnR>
                      <a:noFill/>
                    </a:lnR>
                    <a:lnT>
                      <a:noFill/>
                    </a:lnT>
                    <a:lnB>
                      <a:noFill/>
                    </a:lnB>
                  </a:tcPr>
                </a:tc>
                <a:tc>
                  <a:txBody>
                    <a:bodyPr/>
                    <a:lstStyle/>
                    <a:p>
                      <a:pPr marL="0" marR="0" algn="r">
                        <a:spcBef>
                          <a:spcPts val="0"/>
                        </a:spcBef>
                        <a:spcAft>
                          <a:spcPts val="0"/>
                        </a:spcAft>
                      </a:pPr>
                      <a:endParaRPr lang="en-US" sz="900">
                        <a:solidFill>
                          <a:srgbClr val="000000"/>
                        </a:solidFill>
                        <a:latin typeface="+mj-lt"/>
                        <a:ea typeface="Times New Roman"/>
                        <a:cs typeface="Times New Roman"/>
                      </a:endParaRPr>
                    </a:p>
                  </a:txBody>
                  <a:tcPr marL="52251" marR="52251" marT="0" marB="0">
                    <a:lnL>
                      <a:noFill/>
                    </a:lnL>
                    <a:lnR>
                      <a:noFill/>
                    </a:lnR>
                    <a:lnT>
                      <a:noFill/>
                    </a:lnT>
                    <a:lnB>
                      <a:noFill/>
                    </a:lnB>
                  </a:tcPr>
                </a:tc>
                <a:tc>
                  <a:txBody>
                    <a:bodyPr/>
                    <a:lstStyle/>
                    <a:p>
                      <a:pPr marL="0" marR="0" algn="r">
                        <a:spcBef>
                          <a:spcPts val="0"/>
                        </a:spcBef>
                        <a:spcAft>
                          <a:spcPts val="0"/>
                        </a:spcAft>
                      </a:pPr>
                      <a:endParaRPr lang="en-US" sz="900">
                        <a:solidFill>
                          <a:srgbClr val="000000"/>
                        </a:solidFill>
                        <a:latin typeface="+mj-lt"/>
                        <a:ea typeface="Times New Roman"/>
                        <a:cs typeface="Times New Roman"/>
                      </a:endParaRPr>
                    </a:p>
                  </a:txBody>
                  <a:tcPr marL="52251" marR="52251" marT="0" marB="0">
                    <a:lnL>
                      <a:noFill/>
                    </a:lnL>
                    <a:lnR>
                      <a:noFill/>
                    </a:lnR>
                    <a:lnT>
                      <a:noFill/>
                    </a:lnT>
                    <a:lnB>
                      <a:noFill/>
                    </a:lnB>
                  </a:tcPr>
                </a:tc>
                <a:tc>
                  <a:txBody>
                    <a:bodyPr/>
                    <a:lstStyle/>
                    <a:p>
                      <a:pPr marL="0" marR="0" algn="r">
                        <a:spcBef>
                          <a:spcPts val="0"/>
                        </a:spcBef>
                        <a:spcAft>
                          <a:spcPts val="0"/>
                        </a:spcAft>
                      </a:pPr>
                      <a:endParaRPr lang="en-US" sz="900">
                        <a:solidFill>
                          <a:srgbClr val="000000"/>
                        </a:solidFill>
                        <a:latin typeface="+mj-lt"/>
                        <a:ea typeface="Times New Roman"/>
                        <a:cs typeface="Times New Roman"/>
                      </a:endParaRPr>
                    </a:p>
                  </a:txBody>
                  <a:tcPr marL="52251" marR="52251" marT="0" marB="0">
                    <a:lnL>
                      <a:noFill/>
                    </a:lnL>
                    <a:lnR w="12700" cap="flat" cmpd="sng" algn="ctr">
                      <a:solidFill>
                        <a:srgbClr val="000000"/>
                      </a:solidFill>
                      <a:prstDash val="solid"/>
                      <a:round/>
                      <a:headEnd type="none" w="med" len="med"/>
                      <a:tailEnd type="none" w="med" len="med"/>
                    </a:lnR>
                    <a:lnT>
                      <a:noFill/>
                    </a:lnT>
                    <a:lnB>
                      <a:noFill/>
                    </a:lnB>
                  </a:tcPr>
                </a:tc>
              </a:tr>
              <a:tr h="225136">
                <a:tc>
                  <a:txBody>
                    <a:bodyPr/>
                    <a:lstStyle/>
                    <a:p>
                      <a:pPr marL="0" marR="0" algn="r">
                        <a:spcBef>
                          <a:spcPts val="0"/>
                        </a:spcBef>
                        <a:spcAft>
                          <a:spcPts val="0"/>
                        </a:spcAft>
                      </a:pPr>
                      <a:endParaRPr lang="en-US" sz="1400">
                        <a:solidFill>
                          <a:srgbClr val="000000"/>
                        </a:solidFill>
                        <a:latin typeface="+mj-lt"/>
                        <a:ea typeface="Times New Roman"/>
                        <a:cs typeface="Times New Roman"/>
                      </a:endParaRPr>
                    </a:p>
                  </a:txBody>
                  <a:tcPr marL="52251" marR="52251" marT="0" marB="0">
                    <a:lnL w="12700" cap="flat" cmpd="sng" algn="ctr">
                      <a:solidFill>
                        <a:srgbClr val="000000"/>
                      </a:solidFill>
                      <a:prstDash val="solid"/>
                      <a:round/>
                      <a:headEnd type="none" w="med" len="med"/>
                      <a:tailEnd type="none" w="med" len="med"/>
                    </a:lnL>
                    <a:lnR>
                      <a:noFill/>
                    </a:lnR>
                    <a:lnT>
                      <a:noFill/>
                    </a:lnT>
                    <a:lnB w="19050" cap="flat" cmpd="dbl" algn="ctr">
                      <a:solidFill>
                        <a:srgbClr val="000000"/>
                      </a:solidFill>
                      <a:prstDash val="solid"/>
                      <a:round/>
                      <a:headEnd type="none" w="med" len="med"/>
                      <a:tailEnd type="none" w="med" len="med"/>
                    </a:lnB>
                  </a:tcPr>
                </a:tc>
                <a:tc gridSpan="7">
                  <a:txBody>
                    <a:bodyPr/>
                    <a:lstStyle/>
                    <a:p>
                      <a:pPr marL="0" marR="0">
                        <a:spcBef>
                          <a:spcPts val="0"/>
                        </a:spcBef>
                        <a:spcAft>
                          <a:spcPts val="0"/>
                        </a:spcAft>
                      </a:pPr>
                      <a:r>
                        <a:rPr lang="en-US" sz="1400" dirty="0">
                          <a:solidFill>
                            <a:srgbClr val="000000"/>
                          </a:solidFill>
                          <a:latin typeface="+mj-lt"/>
                          <a:ea typeface="Times New Roman"/>
                          <a:cs typeface="Times New Roman"/>
                        </a:rPr>
                        <a:t>Maximum post-operative leukocyte count is not less than 7.55</a:t>
                      </a:r>
                      <a:endParaRPr lang="en-US" sz="1400" dirty="0">
                        <a:latin typeface="+mj-lt"/>
                        <a:ea typeface="Times New Roman"/>
                        <a:cs typeface="Times New Roman"/>
                      </a:endParaRPr>
                    </a:p>
                  </a:txBody>
                  <a:tcPr marL="52251" marR="52251" marT="0" marB="0">
                    <a:lnL>
                      <a:noFill/>
                    </a:lnL>
                    <a:lnR>
                      <a:noFill/>
                    </a:lnR>
                    <a:lnT>
                      <a:noFill/>
                    </a:lnT>
                    <a:lnB w="19050" cap="flat" cmpd="dbl"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marL="0" marR="0" algn="r">
                        <a:spcBef>
                          <a:spcPts val="0"/>
                        </a:spcBef>
                        <a:spcAft>
                          <a:spcPts val="0"/>
                        </a:spcAft>
                      </a:pPr>
                      <a:endParaRPr lang="en-US" sz="900">
                        <a:solidFill>
                          <a:srgbClr val="000000"/>
                        </a:solidFill>
                        <a:latin typeface="+mj-lt"/>
                        <a:ea typeface="Times New Roman"/>
                        <a:cs typeface="Times New Roman"/>
                      </a:endParaRPr>
                    </a:p>
                  </a:txBody>
                  <a:tcPr marL="52251" marR="52251" marT="0" marB="0">
                    <a:lnL>
                      <a:noFill/>
                    </a:lnL>
                    <a:lnR>
                      <a:noFill/>
                    </a:lnR>
                    <a:lnT>
                      <a:noFill/>
                    </a:lnT>
                    <a:lnB w="19050" cap="flat" cmpd="dbl" algn="ctr">
                      <a:solidFill>
                        <a:srgbClr val="000000"/>
                      </a:solidFill>
                      <a:prstDash val="solid"/>
                      <a:round/>
                      <a:headEnd type="none" w="med" len="med"/>
                      <a:tailEnd type="none" w="med" len="med"/>
                    </a:lnB>
                  </a:tcPr>
                </a:tc>
                <a:tc>
                  <a:txBody>
                    <a:bodyPr/>
                    <a:lstStyle/>
                    <a:p>
                      <a:pPr marL="0" marR="0" algn="r">
                        <a:spcBef>
                          <a:spcPts val="0"/>
                        </a:spcBef>
                        <a:spcAft>
                          <a:spcPts val="0"/>
                        </a:spcAft>
                      </a:pPr>
                      <a:endParaRPr lang="en-US" sz="900">
                        <a:solidFill>
                          <a:srgbClr val="000000"/>
                        </a:solidFill>
                        <a:latin typeface="+mj-lt"/>
                        <a:ea typeface="Times New Roman"/>
                        <a:cs typeface="Times New Roman"/>
                      </a:endParaRPr>
                    </a:p>
                  </a:txBody>
                  <a:tcPr marL="52251" marR="52251" marT="0" marB="0">
                    <a:lnL>
                      <a:noFill/>
                    </a:lnL>
                    <a:lnR>
                      <a:noFill/>
                    </a:lnR>
                    <a:lnT>
                      <a:noFill/>
                    </a:lnT>
                    <a:lnB w="19050" cap="flat" cmpd="dbl" algn="ctr">
                      <a:solidFill>
                        <a:srgbClr val="000000"/>
                      </a:solidFill>
                      <a:prstDash val="solid"/>
                      <a:round/>
                      <a:headEnd type="none" w="med" len="med"/>
                      <a:tailEnd type="none" w="med" len="med"/>
                    </a:lnB>
                  </a:tcPr>
                </a:tc>
                <a:tc>
                  <a:txBody>
                    <a:bodyPr/>
                    <a:lstStyle/>
                    <a:p>
                      <a:pPr marL="0" marR="0" algn="r">
                        <a:spcBef>
                          <a:spcPts val="0"/>
                        </a:spcBef>
                        <a:spcAft>
                          <a:spcPts val="0"/>
                        </a:spcAft>
                      </a:pPr>
                      <a:endParaRPr lang="en-US" sz="900">
                        <a:solidFill>
                          <a:srgbClr val="000000"/>
                        </a:solidFill>
                        <a:latin typeface="+mj-lt"/>
                        <a:ea typeface="Times New Roman"/>
                        <a:cs typeface="Times New Roman"/>
                      </a:endParaRPr>
                    </a:p>
                  </a:txBody>
                  <a:tcPr marL="52251" marR="52251" marT="0" marB="0">
                    <a:lnL>
                      <a:noFill/>
                    </a:lnL>
                    <a:lnR w="12700" cap="flat" cmpd="sng" algn="ctr">
                      <a:solidFill>
                        <a:srgbClr val="000000"/>
                      </a:solidFill>
                      <a:prstDash val="solid"/>
                      <a:round/>
                      <a:headEnd type="none" w="med" len="med"/>
                      <a:tailEnd type="none" w="med" len="med"/>
                    </a:lnR>
                    <a:lnT>
                      <a:noFill/>
                    </a:lnT>
                    <a:lnB w="19050" cap="flat" cmpd="dbl" algn="ctr">
                      <a:solidFill>
                        <a:srgbClr val="000000"/>
                      </a:solidFill>
                      <a:prstDash val="solid"/>
                      <a:round/>
                      <a:headEnd type="none" w="med" len="med"/>
                      <a:tailEnd type="none" w="med" len="med"/>
                    </a:lnB>
                  </a:tcPr>
                </a:tc>
              </a:tr>
              <a:tr h="225136">
                <a:tc gridSpan="11">
                  <a:txBody>
                    <a:bodyPr/>
                    <a:lstStyle/>
                    <a:p>
                      <a:pPr marL="0" marR="0">
                        <a:spcBef>
                          <a:spcPts val="0"/>
                        </a:spcBef>
                        <a:spcAft>
                          <a:spcPts val="0"/>
                        </a:spcAft>
                      </a:pPr>
                      <a:r>
                        <a:rPr lang="en-US" sz="1400" i="1" dirty="0">
                          <a:solidFill>
                            <a:srgbClr val="000000"/>
                          </a:solidFill>
                          <a:latin typeface="+mj-lt"/>
                          <a:ea typeface="Times New Roman"/>
                          <a:cs typeface="Times New Roman"/>
                        </a:rPr>
                        <a:t>Abbreviations:</a:t>
                      </a:r>
                      <a:r>
                        <a:rPr lang="en-US" sz="1400" dirty="0">
                          <a:solidFill>
                            <a:srgbClr val="000000"/>
                          </a:solidFill>
                          <a:latin typeface="+mj-lt"/>
                          <a:ea typeface="Times New Roman"/>
                          <a:cs typeface="Times New Roman"/>
                        </a:rPr>
                        <a:t> CABG, coronary artery bypass grafting</a:t>
                      </a:r>
                      <a:endParaRPr lang="en-US" sz="1400" dirty="0">
                        <a:latin typeface="+mj-lt"/>
                        <a:ea typeface="Times New Roman"/>
                        <a:cs typeface="Times New Roman"/>
                      </a:endParaRPr>
                    </a:p>
                  </a:txBody>
                  <a:tcPr marL="52251" marR="52251" marT="0" marB="0" anchor="ctr">
                    <a:lnL>
                      <a:noFill/>
                    </a:lnL>
                    <a:lnR>
                      <a:noFill/>
                    </a:lnR>
                    <a:lnT w="19050" cap="flat" cmpd="dbl" algn="ctr">
                      <a:solidFill>
                        <a:srgbClr val="000000"/>
                      </a:solidFill>
                      <a:prstDash val="solid"/>
                      <a:round/>
                      <a:headEnd type="none" w="med" len="med"/>
                      <a:tailEnd type="none" w="med" len="med"/>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bl>
          </a:graphicData>
        </a:graphic>
      </p:graphicFrame>
      <p:sp>
        <p:nvSpPr>
          <p:cNvPr id="3" name="Footer Placeholder 2"/>
          <p:cNvSpPr>
            <a:spLocks noGrp="1"/>
          </p:cNvSpPr>
          <p:nvPr>
            <p:ph type="ftr" sz="quarter" idx="11"/>
          </p:nvPr>
        </p:nvSpPr>
        <p:spPr/>
        <p:txBody>
          <a:bodyPr/>
          <a:lstStyle/>
          <a:p>
            <a:r>
              <a:rPr lang="en-US" smtClean="0"/>
              <a:t>HHSA-290-2006-00020 ACTION task order #8</a:t>
            </a:r>
            <a:endParaRPr lang="en-US"/>
          </a:p>
        </p:txBody>
      </p:sp>
    </p:spTree>
    <p:extLst>
      <p:ext uri="{BB962C8B-B14F-4D97-AF65-F5344CB8AC3E}">
        <p14:creationId xmlns="" xmlns:p14="http://schemas.microsoft.com/office/powerpoint/2010/main" val="239945780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Two Other Simpler Rules</a:t>
            </a:r>
            <a:endParaRPr lang="en-US" dirty="0"/>
          </a:p>
        </p:txBody>
      </p:sp>
      <p:graphicFrame>
        <p:nvGraphicFramePr>
          <p:cNvPr id="4" name="Table 3"/>
          <p:cNvGraphicFramePr>
            <a:graphicFrameLocks noGrp="1"/>
          </p:cNvGraphicFramePr>
          <p:nvPr>
            <p:extLst>
              <p:ext uri="{D42A27DB-BD31-4B8C-83A1-F6EECF244321}">
                <p14:modId xmlns="" xmlns:p14="http://schemas.microsoft.com/office/powerpoint/2010/main" val="2581842737"/>
              </p:ext>
            </p:extLst>
          </p:nvPr>
        </p:nvGraphicFramePr>
        <p:xfrm>
          <a:off x="533400" y="1447800"/>
          <a:ext cx="8153401" cy="5190373"/>
        </p:xfrm>
        <a:graphic>
          <a:graphicData uri="http://schemas.openxmlformats.org/drawingml/2006/table">
            <a:tbl>
              <a:tblPr/>
              <a:tblGrid>
                <a:gridCol w="505125"/>
                <a:gridCol w="1780876"/>
                <a:gridCol w="1063619"/>
                <a:gridCol w="98362"/>
                <a:gridCol w="230479"/>
                <a:gridCol w="1491264"/>
                <a:gridCol w="1492412"/>
                <a:gridCol w="1491264"/>
              </a:tblGrid>
              <a:tr h="394660">
                <a:tc gridSpan="2">
                  <a:txBody>
                    <a:bodyPr/>
                    <a:lstStyle/>
                    <a:p>
                      <a:pPr marL="0" marR="0">
                        <a:spcBef>
                          <a:spcPts val="0"/>
                        </a:spcBef>
                        <a:spcAft>
                          <a:spcPts val="0"/>
                        </a:spcAft>
                      </a:pPr>
                      <a:r>
                        <a:rPr lang="en-US" sz="1600" b="1" dirty="0">
                          <a:solidFill>
                            <a:srgbClr val="000000"/>
                          </a:solidFill>
                          <a:latin typeface="+mj-lt"/>
                          <a:ea typeface="Times New Roman"/>
                          <a:cs typeface="Times New Roman"/>
                        </a:rPr>
                        <a:t>“</a:t>
                      </a:r>
                      <a:r>
                        <a:rPr lang="en-US" sz="1600" b="1" dirty="0" smtClean="0">
                          <a:solidFill>
                            <a:srgbClr val="000000"/>
                          </a:solidFill>
                          <a:latin typeface="+mj-lt"/>
                          <a:ea typeface="Times New Roman"/>
                          <a:cs typeface="Times New Roman"/>
                        </a:rPr>
                        <a:t>Inclusive” algorithm</a:t>
                      </a:r>
                      <a:r>
                        <a:rPr lang="en-US" sz="1600" b="1" dirty="0">
                          <a:solidFill>
                            <a:srgbClr val="000000"/>
                          </a:solidFill>
                          <a:latin typeface="+mj-lt"/>
                          <a:ea typeface="Times New Roman"/>
                          <a:cs typeface="Times New Roman"/>
                        </a:rPr>
                        <a:t>: </a:t>
                      </a:r>
                      <a:endParaRPr lang="en-US" sz="1600" dirty="0">
                        <a:latin typeface="+mj-lt"/>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a:noFill/>
                    </a:lnR>
                    <a:lnT w="19050" cap="flat" cmpd="dbl" algn="ctr">
                      <a:solidFill>
                        <a:srgbClr val="000000"/>
                      </a:solidFill>
                      <a:prstDash val="solid"/>
                      <a:round/>
                      <a:headEnd type="none" w="med" len="med"/>
                      <a:tailEnd type="none" w="med" len="med"/>
                    </a:lnT>
                    <a:lnB>
                      <a:noFill/>
                    </a:lnB>
                    <a:solidFill>
                      <a:srgbClr val="D9D9D9"/>
                    </a:solidFill>
                  </a:tcPr>
                </a:tc>
                <a:tc hMerge="1">
                  <a:txBody>
                    <a:bodyPr/>
                    <a:lstStyle/>
                    <a:p>
                      <a:endParaRPr lang="en-US"/>
                    </a:p>
                  </a:txBody>
                  <a:tcPr/>
                </a:tc>
                <a:tc>
                  <a:txBody>
                    <a:bodyPr/>
                    <a:lstStyle/>
                    <a:p>
                      <a:endParaRPr lang="en-US" sz="2000" dirty="0">
                        <a:latin typeface="+mj-lt"/>
                      </a:endParaRPr>
                    </a:p>
                  </a:txBody>
                  <a:tcPr marL="68580" marR="68580" marT="0" marB="0">
                    <a:lnL>
                      <a:noFill/>
                    </a:lnL>
                    <a:lnR>
                      <a:noFill/>
                    </a:lnR>
                    <a:lnT w="19050" cap="flat" cmpd="dbl" algn="ctr">
                      <a:solidFill>
                        <a:srgbClr val="000000"/>
                      </a:solidFill>
                      <a:prstDash val="solid"/>
                      <a:round/>
                      <a:headEnd type="none" w="med" len="med"/>
                      <a:tailEnd type="none" w="med" len="med"/>
                    </a:lnT>
                    <a:lnB>
                      <a:noFill/>
                    </a:lnB>
                    <a:solidFill>
                      <a:srgbClr val="D9D9D9"/>
                    </a:solidFill>
                  </a:tcPr>
                </a:tc>
                <a:tc gridSpan="2">
                  <a:txBody>
                    <a:bodyPr/>
                    <a:lstStyle/>
                    <a:p>
                      <a:endParaRPr lang="en-US" sz="2000">
                        <a:latin typeface="+mj-lt"/>
                      </a:endParaRPr>
                    </a:p>
                  </a:txBody>
                  <a:tcPr marL="68580" marR="68580" marT="0" marB="0">
                    <a:lnL>
                      <a:noFill/>
                    </a:lnL>
                    <a:lnR>
                      <a:noFill/>
                    </a:lnR>
                    <a:lnT w="19050" cap="flat" cmpd="dbl" algn="ctr">
                      <a:solidFill>
                        <a:srgbClr val="000000"/>
                      </a:solidFill>
                      <a:prstDash val="solid"/>
                      <a:round/>
                      <a:headEnd type="none" w="med" len="med"/>
                      <a:tailEnd type="none" w="med" len="med"/>
                    </a:lnT>
                    <a:lnB>
                      <a:noFill/>
                    </a:lnB>
                    <a:solidFill>
                      <a:srgbClr val="D9D9D9"/>
                    </a:solidFill>
                  </a:tcPr>
                </a:tc>
                <a:tc hMerge="1">
                  <a:txBody>
                    <a:bodyPr/>
                    <a:lstStyle/>
                    <a:p>
                      <a:endParaRPr lang="en-US"/>
                    </a:p>
                  </a:txBody>
                  <a:tcPr/>
                </a:tc>
                <a:tc>
                  <a:txBody>
                    <a:bodyPr/>
                    <a:lstStyle/>
                    <a:p>
                      <a:pPr marL="0" marR="0" algn="r">
                        <a:spcBef>
                          <a:spcPts val="0"/>
                        </a:spcBef>
                        <a:spcAft>
                          <a:spcPts val="0"/>
                        </a:spcAft>
                      </a:pPr>
                      <a:endParaRPr lang="en-US" sz="1600">
                        <a:latin typeface="+mj-lt"/>
                        <a:ea typeface="Times New Roman"/>
                        <a:cs typeface="Times New Roman"/>
                      </a:endParaRPr>
                    </a:p>
                  </a:txBody>
                  <a:tcPr marL="68580" marR="68580" marT="0" marB="0">
                    <a:lnL>
                      <a:noFill/>
                    </a:lnL>
                    <a:lnR>
                      <a:noFill/>
                    </a:lnR>
                    <a:lnT w="19050" cap="flat" cmpd="dbl" algn="ctr">
                      <a:solidFill>
                        <a:srgbClr val="000000"/>
                      </a:solidFill>
                      <a:prstDash val="solid"/>
                      <a:round/>
                      <a:headEnd type="none" w="med" len="med"/>
                      <a:tailEnd type="none" w="med" len="med"/>
                    </a:lnT>
                    <a:lnB>
                      <a:noFill/>
                    </a:lnB>
                    <a:solidFill>
                      <a:srgbClr val="D9D9D9"/>
                    </a:solidFill>
                  </a:tcPr>
                </a:tc>
                <a:tc>
                  <a:txBody>
                    <a:bodyPr/>
                    <a:lstStyle/>
                    <a:p>
                      <a:pPr marL="0" marR="0" algn="r">
                        <a:spcBef>
                          <a:spcPts val="0"/>
                        </a:spcBef>
                        <a:spcAft>
                          <a:spcPts val="0"/>
                        </a:spcAft>
                      </a:pPr>
                      <a:endParaRPr lang="en-US" sz="1600">
                        <a:latin typeface="+mj-lt"/>
                        <a:ea typeface="Times New Roman"/>
                        <a:cs typeface="Times New Roman"/>
                      </a:endParaRPr>
                    </a:p>
                  </a:txBody>
                  <a:tcPr marL="68580" marR="68580" marT="0" marB="0">
                    <a:lnL>
                      <a:noFill/>
                    </a:lnL>
                    <a:lnR>
                      <a:noFill/>
                    </a:lnR>
                    <a:lnT w="19050" cap="flat" cmpd="dbl" algn="ctr">
                      <a:solidFill>
                        <a:srgbClr val="000000"/>
                      </a:solidFill>
                      <a:prstDash val="solid"/>
                      <a:round/>
                      <a:headEnd type="none" w="med" len="med"/>
                      <a:tailEnd type="none" w="med" len="med"/>
                    </a:lnT>
                    <a:lnB>
                      <a:noFill/>
                    </a:lnB>
                    <a:solidFill>
                      <a:srgbClr val="D9D9D9"/>
                    </a:solidFill>
                  </a:tcPr>
                </a:tc>
                <a:tc>
                  <a:txBody>
                    <a:bodyPr/>
                    <a:lstStyle/>
                    <a:p>
                      <a:pPr marL="0" marR="0" algn="r">
                        <a:spcBef>
                          <a:spcPts val="0"/>
                        </a:spcBef>
                        <a:spcAft>
                          <a:spcPts val="0"/>
                        </a:spcAft>
                      </a:pPr>
                      <a:endParaRPr lang="en-US" sz="1600">
                        <a:latin typeface="+mj-lt"/>
                        <a:ea typeface="Times New Roman"/>
                        <a:cs typeface="Times New Roman"/>
                      </a:endParaRPr>
                    </a:p>
                  </a:txBody>
                  <a:tcPr marL="68580" marR="68580" marT="0" marB="0">
                    <a:lnL>
                      <a:noFill/>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a:noFill/>
                    </a:lnB>
                    <a:solidFill>
                      <a:srgbClr val="D9D9D9"/>
                    </a:solidFill>
                  </a:tcPr>
                </a:tc>
              </a:tr>
              <a:tr h="394660">
                <a:tc>
                  <a:txBody>
                    <a:bodyPr/>
                    <a:lstStyle/>
                    <a:p>
                      <a:pPr marL="0" marR="0" algn="r">
                        <a:spcBef>
                          <a:spcPts val="0"/>
                        </a:spcBef>
                        <a:spcAft>
                          <a:spcPts val="0"/>
                        </a:spcAft>
                      </a:pPr>
                      <a:endParaRPr lang="en-US" sz="1600" dirty="0">
                        <a:solidFill>
                          <a:srgbClr val="000000"/>
                        </a:solidFill>
                        <a:latin typeface="+mj-lt"/>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a:noFill/>
                    </a:lnR>
                    <a:lnT>
                      <a:noFill/>
                    </a:lnT>
                    <a:lnB>
                      <a:noFill/>
                    </a:lnB>
                    <a:solidFill>
                      <a:srgbClr val="F2F2F2"/>
                    </a:solidFill>
                  </a:tcPr>
                </a:tc>
                <a:tc gridSpan="2">
                  <a:txBody>
                    <a:bodyPr/>
                    <a:lstStyle/>
                    <a:p>
                      <a:pPr marL="0" marR="0">
                        <a:spcBef>
                          <a:spcPts val="0"/>
                        </a:spcBef>
                        <a:spcAft>
                          <a:spcPts val="0"/>
                        </a:spcAft>
                      </a:pPr>
                      <a:r>
                        <a:rPr lang="en-US" sz="1600" i="1" dirty="0">
                          <a:solidFill>
                            <a:srgbClr val="000000"/>
                          </a:solidFill>
                          <a:latin typeface="+mj-lt"/>
                          <a:ea typeface="Times New Roman"/>
                          <a:cs typeface="Times New Roman"/>
                        </a:rPr>
                        <a:t>Any one of the following:</a:t>
                      </a:r>
                      <a:endParaRPr lang="en-US" sz="1600" dirty="0">
                        <a:latin typeface="+mj-lt"/>
                        <a:ea typeface="Times New Roman"/>
                        <a:cs typeface="Times New Roman"/>
                      </a:endParaRPr>
                    </a:p>
                  </a:txBody>
                  <a:tcPr marL="68580" marR="68580" marT="0" marB="0">
                    <a:lnL>
                      <a:noFill/>
                    </a:lnL>
                    <a:lnR>
                      <a:noFill/>
                    </a:lnR>
                    <a:lnT>
                      <a:noFill/>
                    </a:lnT>
                    <a:lnB>
                      <a:noFill/>
                    </a:lnB>
                    <a:solidFill>
                      <a:srgbClr val="F2F2F2"/>
                    </a:solidFill>
                  </a:tcPr>
                </a:tc>
                <a:tc hMerge="1">
                  <a:txBody>
                    <a:bodyPr/>
                    <a:lstStyle/>
                    <a:p>
                      <a:endParaRPr lang="en-US"/>
                    </a:p>
                  </a:txBody>
                  <a:tcPr/>
                </a:tc>
                <a:tc gridSpan="2">
                  <a:txBody>
                    <a:bodyPr/>
                    <a:lstStyle/>
                    <a:p>
                      <a:endParaRPr lang="en-US" sz="2000">
                        <a:latin typeface="+mj-lt"/>
                      </a:endParaRPr>
                    </a:p>
                  </a:txBody>
                  <a:tcPr marL="68580" marR="68580" marT="0" marB="0">
                    <a:lnL>
                      <a:noFill/>
                    </a:lnL>
                    <a:lnR>
                      <a:noFill/>
                    </a:lnR>
                    <a:lnT>
                      <a:noFill/>
                    </a:lnT>
                    <a:lnB>
                      <a:noFill/>
                    </a:lnB>
                    <a:solidFill>
                      <a:srgbClr val="F2F2F2"/>
                    </a:solidFill>
                  </a:tcPr>
                </a:tc>
                <a:tc hMerge="1">
                  <a:txBody>
                    <a:bodyPr/>
                    <a:lstStyle/>
                    <a:p>
                      <a:endParaRPr lang="en-US"/>
                    </a:p>
                  </a:txBody>
                  <a:tcPr/>
                </a:tc>
                <a:tc>
                  <a:txBody>
                    <a:bodyPr/>
                    <a:lstStyle/>
                    <a:p>
                      <a:pPr marL="0" marR="0" algn="r">
                        <a:spcBef>
                          <a:spcPts val="0"/>
                        </a:spcBef>
                        <a:spcAft>
                          <a:spcPts val="0"/>
                        </a:spcAft>
                      </a:pPr>
                      <a:endParaRPr lang="en-US" sz="1600">
                        <a:solidFill>
                          <a:srgbClr val="000000"/>
                        </a:solidFill>
                        <a:latin typeface="+mj-lt"/>
                        <a:ea typeface="Times New Roman"/>
                        <a:cs typeface="Times New Roman"/>
                      </a:endParaRPr>
                    </a:p>
                  </a:txBody>
                  <a:tcPr marL="68580" marR="68580" marT="0" marB="0">
                    <a:lnL>
                      <a:noFill/>
                    </a:lnL>
                    <a:lnR>
                      <a:noFill/>
                    </a:lnR>
                    <a:lnT>
                      <a:noFill/>
                    </a:lnT>
                    <a:lnB>
                      <a:noFill/>
                    </a:lnB>
                    <a:solidFill>
                      <a:srgbClr val="F2F2F2"/>
                    </a:solidFill>
                  </a:tcPr>
                </a:tc>
                <a:tc>
                  <a:txBody>
                    <a:bodyPr/>
                    <a:lstStyle/>
                    <a:p>
                      <a:pPr marL="0" marR="0" algn="r">
                        <a:spcBef>
                          <a:spcPts val="0"/>
                        </a:spcBef>
                        <a:spcAft>
                          <a:spcPts val="0"/>
                        </a:spcAft>
                      </a:pPr>
                      <a:endParaRPr lang="en-US" sz="1600">
                        <a:solidFill>
                          <a:srgbClr val="000000"/>
                        </a:solidFill>
                        <a:latin typeface="+mj-lt"/>
                        <a:ea typeface="Times New Roman"/>
                        <a:cs typeface="Times New Roman"/>
                      </a:endParaRPr>
                    </a:p>
                  </a:txBody>
                  <a:tcPr marL="68580" marR="68580" marT="0" marB="0">
                    <a:lnL>
                      <a:noFill/>
                    </a:lnL>
                    <a:lnR>
                      <a:noFill/>
                    </a:lnR>
                    <a:lnT>
                      <a:noFill/>
                    </a:lnT>
                    <a:lnB>
                      <a:noFill/>
                    </a:lnB>
                    <a:solidFill>
                      <a:srgbClr val="F2F2F2"/>
                    </a:solidFill>
                  </a:tcPr>
                </a:tc>
                <a:tc>
                  <a:txBody>
                    <a:bodyPr/>
                    <a:lstStyle/>
                    <a:p>
                      <a:pPr marL="0" marR="0" algn="r">
                        <a:spcBef>
                          <a:spcPts val="0"/>
                        </a:spcBef>
                        <a:spcAft>
                          <a:spcPts val="0"/>
                        </a:spcAft>
                      </a:pPr>
                      <a:endParaRPr lang="en-US" sz="1600">
                        <a:solidFill>
                          <a:srgbClr val="000000"/>
                        </a:solidFill>
                        <a:latin typeface="+mj-lt"/>
                        <a:ea typeface="Times New Roman"/>
                        <a:cs typeface="Times New Roman"/>
                      </a:endParaRPr>
                    </a:p>
                  </a:txBody>
                  <a:tcPr marL="68580" marR="68580" marT="0" marB="0">
                    <a:lnL>
                      <a:noFill/>
                    </a:lnL>
                    <a:lnR w="12700" cap="flat" cmpd="sng" algn="ctr">
                      <a:solidFill>
                        <a:srgbClr val="000000"/>
                      </a:solidFill>
                      <a:prstDash val="solid"/>
                      <a:round/>
                      <a:headEnd type="none" w="med" len="med"/>
                      <a:tailEnd type="none" w="med" len="med"/>
                    </a:lnR>
                    <a:lnT>
                      <a:noFill/>
                    </a:lnT>
                    <a:lnB>
                      <a:noFill/>
                    </a:lnB>
                    <a:solidFill>
                      <a:srgbClr val="F2F2F2"/>
                    </a:solidFill>
                  </a:tcPr>
                </a:tc>
              </a:tr>
              <a:tr h="306956">
                <a:tc>
                  <a:txBody>
                    <a:bodyPr/>
                    <a:lstStyle/>
                    <a:p>
                      <a:pPr marL="0" marR="0" algn="r">
                        <a:spcBef>
                          <a:spcPts val="0"/>
                        </a:spcBef>
                        <a:spcAft>
                          <a:spcPts val="0"/>
                        </a:spcAft>
                      </a:pPr>
                      <a:endParaRPr lang="en-US" sz="1600">
                        <a:solidFill>
                          <a:srgbClr val="000000"/>
                        </a:solidFill>
                        <a:latin typeface="+mj-lt"/>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a:noFill/>
                    </a:lnR>
                    <a:lnT>
                      <a:noFill/>
                    </a:lnT>
                    <a:lnB>
                      <a:noFill/>
                    </a:lnB>
                  </a:tcPr>
                </a:tc>
                <a:tc gridSpan="7">
                  <a:txBody>
                    <a:bodyPr/>
                    <a:lstStyle/>
                    <a:p>
                      <a:pPr marL="0" marR="0">
                        <a:spcBef>
                          <a:spcPts val="0"/>
                        </a:spcBef>
                        <a:spcAft>
                          <a:spcPts val="0"/>
                        </a:spcAft>
                      </a:pPr>
                      <a:r>
                        <a:rPr lang="en-US" sz="1600" dirty="0">
                          <a:solidFill>
                            <a:srgbClr val="000000"/>
                          </a:solidFill>
                          <a:latin typeface="+mj-lt"/>
                          <a:ea typeface="Times New Roman"/>
                          <a:cs typeface="Times New Roman"/>
                        </a:rPr>
                        <a:t>Erythrocyte sedimentation rate greater than 20, or</a:t>
                      </a:r>
                      <a:endParaRPr lang="en-US" sz="1600" dirty="0">
                        <a:latin typeface="+mj-lt"/>
                        <a:ea typeface="Times New Roman"/>
                        <a:cs typeface="Times New Roman"/>
                      </a:endParaRPr>
                    </a:p>
                  </a:txBody>
                  <a:tcPr marL="68580" marR="68580" marT="0" marB="0">
                    <a:lnL>
                      <a:noFill/>
                    </a:lnL>
                    <a:lnR w="12700" cap="flat" cmpd="sng" algn="ctr">
                      <a:solidFill>
                        <a:srgbClr val="000000"/>
                      </a:solidFill>
                      <a:prstDash val="solid"/>
                      <a:round/>
                      <a:headEnd type="none" w="med" len="med"/>
                      <a:tailEnd type="none" w="med" len="med"/>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306956">
                <a:tc>
                  <a:txBody>
                    <a:bodyPr/>
                    <a:lstStyle/>
                    <a:p>
                      <a:pPr marL="0" marR="0" algn="r">
                        <a:spcBef>
                          <a:spcPts val="0"/>
                        </a:spcBef>
                        <a:spcAft>
                          <a:spcPts val="0"/>
                        </a:spcAft>
                      </a:pPr>
                      <a:endParaRPr lang="en-US" sz="1600">
                        <a:solidFill>
                          <a:srgbClr val="000000"/>
                        </a:solidFill>
                        <a:latin typeface="+mj-lt"/>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a:noFill/>
                    </a:lnR>
                    <a:lnT>
                      <a:noFill/>
                    </a:lnT>
                    <a:lnB>
                      <a:noFill/>
                    </a:lnB>
                  </a:tcPr>
                </a:tc>
                <a:tc gridSpan="5">
                  <a:txBody>
                    <a:bodyPr/>
                    <a:lstStyle/>
                    <a:p>
                      <a:pPr marL="0" marR="0">
                        <a:spcBef>
                          <a:spcPts val="0"/>
                        </a:spcBef>
                        <a:spcAft>
                          <a:spcPts val="0"/>
                        </a:spcAft>
                      </a:pPr>
                      <a:r>
                        <a:rPr lang="en-US" sz="1600" dirty="0">
                          <a:solidFill>
                            <a:srgbClr val="000000"/>
                          </a:solidFill>
                          <a:latin typeface="+mj-lt"/>
                          <a:ea typeface="Times New Roman"/>
                          <a:cs typeface="Times New Roman"/>
                        </a:rPr>
                        <a:t>Total </a:t>
                      </a:r>
                      <a:r>
                        <a:rPr lang="en-US" sz="1600" dirty="0" err="1">
                          <a:solidFill>
                            <a:srgbClr val="000000"/>
                          </a:solidFill>
                          <a:latin typeface="+mj-lt"/>
                          <a:ea typeface="Times New Roman"/>
                          <a:cs typeface="Times New Roman"/>
                        </a:rPr>
                        <a:t>neutrophil</a:t>
                      </a:r>
                      <a:r>
                        <a:rPr lang="en-US" sz="1600" dirty="0">
                          <a:solidFill>
                            <a:srgbClr val="000000"/>
                          </a:solidFill>
                          <a:latin typeface="+mj-lt"/>
                          <a:ea typeface="Times New Roman"/>
                          <a:cs typeface="Times New Roman"/>
                        </a:rPr>
                        <a:t> count greater than 5,000/mm3, or</a:t>
                      </a:r>
                      <a:endParaRPr lang="en-US" sz="1600" dirty="0">
                        <a:latin typeface="+mj-lt"/>
                        <a:ea typeface="Times New Roman"/>
                        <a:cs typeface="Times New Roman"/>
                      </a:endParaRPr>
                    </a:p>
                  </a:txBody>
                  <a:tcPr marL="68580" marR="68580" marT="0" marB="0">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marL="0" marR="0" algn="r">
                        <a:spcBef>
                          <a:spcPts val="0"/>
                        </a:spcBef>
                        <a:spcAft>
                          <a:spcPts val="0"/>
                        </a:spcAft>
                      </a:pPr>
                      <a:endParaRPr lang="en-US" sz="1600">
                        <a:solidFill>
                          <a:srgbClr val="000000"/>
                        </a:solidFill>
                        <a:latin typeface="+mj-lt"/>
                        <a:ea typeface="Times New Roman"/>
                        <a:cs typeface="Times New Roman"/>
                      </a:endParaRPr>
                    </a:p>
                  </a:txBody>
                  <a:tcPr marL="68580" marR="68580" marT="0" marB="0">
                    <a:lnL>
                      <a:noFill/>
                    </a:lnL>
                    <a:lnR>
                      <a:noFill/>
                    </a:lnR>
                    <a:lnT>
                      <a:noFill/>
                    </a:lnT>
                    <a:lnB>
                      <a:noFill/>
                    </a:lnB>
                  </a:tcPr>
                </a:tc>
                <a:tc>
                  <a:txBody>
                    <a:bodyPr/>
                    <a:lstStyle/>
                    <a:p>
                      <a:pPr marL="0" marR="0" algn="r">
                        <a:spcBef>
                          <a:spcPts val="0"/>
                        </a:spcBef>
                        <a:spcAft>
                          <a:spcPts val="0"/>
                        </a:spcAft>
                      </a:pPr>
                      <a:endParaRPr lang="en-US" sz="1600">
                        <a:solidFill>
                          <a:srgbClr val="000000"/>
                        </a:solidFill>
                        <a:latin typeface="+mj-lt"/>
                        <a:ea typeface="Times New Roman"/>
                        <a:cs typeface="Times New Roman"/>
                      </a:endParaRPr>
                    </a:p>
                  </a:txBody>
                  <a:tcPr marL="68580" marR="68580" marT="0" marB="0">
                    <a:lnL>
                      <a:noFill/>
                    </a:lnL>
                    <a:lnR w="12700" cap="flat" cmpd="sng" algn="ctr">
                      <a:solidFill>
                        <a:srgbClr val="000000"/>
                      </a:solidFill>
                      <a:prstDash val="solid"/>
                      <a:round/>
                      <a:headEnd type="none" w="med" len="med"/>
                      <a:tailEnd type="none" w="med" len="med"/>
                    </a:lnR>
                    <a:lnT>
                      <a:noFill/>
                    </a:lnT>
                    <a:lnB>
                      <a:noFill/>
                    </a:lnB>
                  </a:tcPr>
                </a:tc>
              </a:tr>
              <a:tr h="306956">
                <a:tc>
                  <a:txBody>
                    <a:bodyPr/>
                    <a:lstStyle/>
                    <a:p>
                      <a:pPr marL="0" marR="0" algn="r">
                        <a:spcBef>
                          <a:spcPts val="0"/>
                        </a:spcBef>
                        <a:spcAft>
                          <a:spcPts val="0"/>
                        </a:spcAft>
                      </a:pPr>
                      <a:endParaRPr lang="en-US" sz="1600">
                        <a:solidFill>
                          <a:srgbClr val="000000"/>
                        </a:solidFill>
                        <a:latin typeface="+mj-lt"/>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a:noFill/>
                    </a:lnR>
                    <a:lnT>
                      <a:noFill/>
                    </a:lnT>
                    <a:lnB>
                      <a:noFill/>
                    </a:lnB>
                  </a:tcPr>
                </a:tc>
                <a:tc gridSpan="5">
                  <a:txBody>
                    <a:bodyPr/>
                    <a:lstStyle/>
                    <a:p>
                      <a:pPr marL="0" marR="0">
                        <a:spcBef>
                          <a:spcPts val="0"/>
                        </a:spcBef>
                        <a:spcAft>
                          <a:spcPts val="0"/>
                        </a:spcAft>
                      </a:pPr>
                      <a:r>
                        <a:rPr lang="en-US" sz="1600" dirty="0">
                          <a:solidFill>
                            <a:srgbClr val="000000"/>
                          </a:solidFill>
                          <a:latin typeface="+mj-lt"/>
                          <a:ea typeface="Times New Roman"/>
                          <a:cs typeface="Times New Roman"/>
                        </a:rPr>
                        <a:t>Total leukocyte count greater than 9,000/mm3, or</a:t>
                      </a:r>
                      <a:endParaRPr lang="en-US" sz="1600" dirty="0">
                        <a:latin typeface="+mj-lt"/>
                        <a:ea typeface="Times New Roman"/>
                        <a:cs typeface="Times New Roman"/>
                      </a:endParaRPr>
                    </a:p>
                  </a:txBody>
                  <a:tcPr marL="68580" marR="68580" marT="0" marB="0">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marL="0" marR="0" algn="r">
                        <a:spcBef>
                          <a:spcPts val="0"/>
                        </a:spcBef>
                        <a:spcAft>
                          <a:spcPts val="0"/>
                        </a:spcAft>
                      </a:pPr>
                      <a:endParaRPr lang="en-US" sz="1600">
                        <a:solidFill>
                          <a:srgbClr val="000000"/>
                        </a:solidFill>
                        <a:latin typeface="+mj-lt"/>
                        <a:ea typeface="Times New Roman"/>
                        <a:cs typeface="Times New Roman"/>
                      </a:endParaRPr>
                    </a:p>
                  </a:txBody>
                  <a:tcPr marL="68580" marR="68580" marT="0" marB="0">
                    <a:lnL>
                      <a:noFill/>
                    </a:lnL>
                    <a:lnR>
                      <a:noFill/>
                    </a:lnR>
                    <a:lnT>
                      <a:noFill/>
                    </a:lnT>
                    <a:lnB>
                      <a:noFill/>
                    </a:lnB>
                  </a:tcPr>
                </a:tc>
                <a:tc>
                  <a:txBody>
                    <a:bodyPr/>
                    <a:lstStyle/>
                    <a:p>
                      <a:pPr marL="0" marR="0" algn="r">
                        <a:spcBef>
                          <a:spcPts val="0"/>
                        </a:spcBef>
                        <a:spcAft>
                          <a:spcPts val="0"/>
                        </a:spcAft>
                      </a:pPr>
                      <a:endParaRPr lang="en-US" sz="1600">
                        <a:solidFill>
                          <a:srgbClr val="000000"/>
                        </a:solidFill>
                        <a:latin typeface="+mj-lt"/>
                        <a:ea typeface="Times New Roman"/>
                        <a:cs typeface="Times New Roman"/>
                      </a:endParaRPr>
                    </a:p>
                  </a:txBody>
                  <a:tcPr marL="68580" marR="68580" marT="0" marB="0">
                    <a:lnL>
                      <a:noFill/>
                    </a:lnL>
                    <a:lnR w="12700" cap="flat" cmpd="sng" algn="ctr">
                      <a:solidFill>
                        <a:srgbClr val="000000"/>
                      </a:solidFill>
                      <a:prstDash val="solid"/>
                      <a:round/>
                      <a:headEnd type="none" w="med" len="med"/>
                      <a:tailEnd type="none" w="med" len="med"/>
                    </a:lnR>
                    <a:lnT>
                      <a:noFill/>
                    </a:lnT>
                    <a:lnB>
                      <a:noFill/>
                    </a:lnB>
                  </a:tcPr>
                </a:tc>
              </a:tr>
              <a:tr h="613913">
                <a:tc>
                  <a:txBody>
                    <a:bodyPr/>
                    <a:lstStyle/>
                    <a:p>
                      <a:pPr marL="0" marR="0" algn="r">
                        <a:spcBef>
                          <a:spcPts val="0"/>
                        </a:spcBef>
                        <a:spcAft>
                          <a:spcPts val="0"/>
                        </a:spcAft>
                      </a:pPr>
                      <a:endParaRPr lang="en-US" sz="1600">
                        <a:solidFill>
                          <a:srgbClr val="000000"/>
                        </a:solidFill>
                        <a:latin typeface="+mj-lt"/>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a:noFill/>
                    </a:lnR>
                    <a:lnT>
                      <a:noFill/>
                    </a:lnT>
                    <a:lnB>
                      <a:noFill/>
                    </a:lnB>
                  </a:tcPr>
                </a:tc>
                <a:tc gridSpan="4">
                  <a:txBody>
                    <a:bodyPr/>
                    <a:lstStyle/>
                    <a:p>
                      <a:pPr marL="0" marR="0">
                        <a:spcBef>
                          <a:spcPts val="0"/>
                        </a:spcBef>
                        <a:spcAft>
                          <a:spcPts val="0"/>
                        </a:spcAft>
                      </a:pPr>
                      <a:r>
                        <a:rPr lang="en-US" sz="1600" dirty="0">
                          <a:solidFill>
                            <a:srgbClr val="000000"/>
                          </a:solidFill>
                          <a:latin typeface="+mj-lt"/>
                          <a:ea typeface="Times New Roman"/>
                          <a:cs typeface="Times New Roman"/>
                        </a:rPr>
                        <a:t>C-reactive protein greater than 3mg/</a:t>
                      </a:r>
                      <a:r>
                        <a:rPr lang="en-US" sz="1600" dirty="0" err="1">
                          <a:solidFill>
                            <a:srgbClr val="000000"/>
                          </a:solidFill>
                          <a:latin typeface="+mj-lt"/>
                          <a:ea typeface="Times New Roman"/>
                          <a:cs typeface="Times New Roman"/>
                        </a:rPr>
                        <a:t>dL</a:t>
                      </a:r>
                      <a:r>
                        <a:rPr lang="en-US" sz="1600" dirty="0">
                          <a:solidFill>
                            <a:srgbClr val="000000"/>
                          </a:solidFill>
                          <a:latin typeface="+mj-lt"/>
                          <a:ea typeface="Times New Roman"/>
                          <a:cs typeface="Times New Roman"/>
                        </a:rPr>
                        <a:t>, </a:t>
                      </a:r>
                      <a:r>
                        <a:rPr lang="en-US" sz="1600" dirty="0" smtClean="0">
                          <a:solidFill>
                            <a:srgbClr val="000000"/>
                          </a:solidFill>
                          <a:latin typeface="+mj-lt"/>
                          <a:ea typeface="Times New Roman"/>
                          <a:cs typeface="Times New Roman"/>
                        </a:rPr>
                        <a:t>or</a:t>
                      </a:r>
                      <a:endParaRPr lang="en-US" sz="1600" dirty="0">
                        <a:latin typeface="+mj-lt"/>
                        <a:ea typeface="Times New Roman"/>
                        <a:cs typeface="Times New Roman"/>
                      </a:endParaRPr>
                    </a:p>
                  </a:txBody>
                  <a:tcPr marL="68580" marR="68580" marT="0" marB="0">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marL="0" marR="0" algn="r">
                        <a:spcBef>
                          <a:spcPts val="0"/>
                        </a:spcBef>
                        <a:spcAft>
                          <a:spcPts val="0"/>
                        </a:spcAft>
                      </a:pPr>
                      <a:endParaRPr lang="en-US" sz="1600" dirty="0">
                        <a:solidFill>
                          <a:srgbClr val="000000"/>
                        </a:solidFill>
                        <a:latin typeface="+mj-lt"/>
                        <a:ea typeface="Times New Roman"/>
                        <a:cs typeface="Times New Roman"/>
                      </a:endParaRPr>
                    </a:p>
                  </a:txBody>
                  <a:tcPr marL="68580" marR="68580" marT="0" marB="0">
                    <a:lnL>
                      <a:noFill/>
                    </a:lnL>
                    <a:lnR>
                      <a:noFill/>
                    </a:lnR>
                    <a:lnT>
                      <a:noFill/>
                    </a:lnT>
                    <a:lnB>
                      <a:noFill/>
                    </a:lnB>
                  </a:tcPr>
                </a:tc>
                <a:tc>
                  <a:txBody>
                    <a:bodyPr/>
                    <a:lstStyle/>
                    <a:p>
                      <a:pPr marL="0" marR="0" algn="r">
                        <a:spcBef>
                          <a:spcPts val="0"/>
                        </a:spcBef>
                        <a:spcAft>
                          <a:spcPts val="0"/>
                        </a:spcAft>
                      </a:pPr>
                      <a:endParaRPr lang="en-US" sz="1600">
                        <a:solidFill>
                          <a:srgbClr val="000000"/>
                        </a:solidFill>
                        <a:latin typeface="+mj-lt"/>
                        <a:ea typeface="Times New Roman"/>
                        <a:cs typeface="Times New Roman"/>
                      </a:endParaRPr>
                    </a:p>
                  </a:txBody>
                  <a:tcPr marL="68580" marR="68580" marT="0" marB="0">
                    <a:lnL>
                      <a:noFill/>
                    </a:lnL>
                    <a:lnR>
                      <a:noFill/>
                    </a:lnR>
                    <a:lnT>
                      <a:noFill/>
                    </a:lnT>
                    <a:lnB>
                      <a:noFill/>
                    </a:lnB>
                  </a:tcPr>
                </a:tc>
                <a:tc>
                  <a:txBody>
                    <a:bodyPr/>
                    <a:lstStyle/>
                    <a:p>
                      <a:pPr marL="0" marR="0" algn="r">
                        <a:spcBef>
                          <a:spcPts val="0"/>
                        </a:spcBef>
                        <a:spcAft>
                          <a:spcPts val="0"/>
                        </a:spcAft>
                      </a:pPr>
                      <a:endParaRPr lang="en-US" sz="1600">
                        <a:solidFill>
                          <a:srgbClr val="000000"/>
                        </a:solidFill>
                        <a:latin typeface="+mj-lt"/>
                        <a:ea typeface="Times New Roman"/>
                        <a:cs typeface="Times New Roman"/>
                      </a:endParaRPr>
                    </a:p>
                  </a:txBody>
                  <a:tcPr marL="68580" marR="68580" marT="0" marB="0">
                    <a:lnL>
                      <a:noFill/>
                    </a:lnL>
                    <a:lnR w="12700" cap="flat" cmpd="sng" algn="ctr">
                      <a:solidFill>
                        <a:srgbClr val="000000"/>
                      </a:solidFill>
                      <a:prstDash val="solid"/>
                      <a:round/>
                      <a:headEnd type="none" w="med" len="med"/>
                      <a:tailEnd type="none" w="med" len="med"/>
                    </a:lnR>
                    <a:lnT>
                      <a:noFill/>
                    </a:lnT>
                    <a:lnB>
                      <a:noFill/>
                    </a:lnB>
                  </a:tcPr>
                </a:tc>
              </a:tr>
              <a:tr h="306956">
                <a:tc>
                  <a:txBody>
                    <a:bodyPr/>
                    <a:lstStyle/>
                    <a:p>
                      <a:pPr marL="0" marR="0" algn="r">
                        <a:spcBef>
                          <a:spcPts val="0"/>
                        </a:spcBef>
                        <a:spcAft>
                          <a:spcPts val="0"/>
                        </a:spcAft>
                      </a:pPr>
                      <a:endParaRPr lang="en-US" sz="1600">
                        <a:solidFill>
                          <a:srgbClr val="000000"/>
                        </a:solidFill>
                        <a:latin typeface="+mj-lt"/>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a:noFill/>
                    </a:lnR>
                    <a:lnT>
                      <a:noFill/>
                    </a:lnT>
                    <a:lnB>
                      <a:noFill/>
                    </a:lnB>
                  </a:tcPr>
                </a:tc>
                <a:tc gridSpan="4">
                  <a:txBody>
                    <a:bodyPr/>
                    <a:lstStyle/>
                    <a:p>
                      <a:pPr marL="0" marR="0">
                        <a:spcBef>
                          <a:spcPts val="0"/>
                        </a:spcBef>
                        <a:spcAft>
                          <a:spcPts val="0"/>
                        </a:spcAft>
                      </a:pPr>
                      <a:r>
                        <a:rPr lang="en-US" sz="1600">
                          <a:solidFill>
                            <a:srgbClr val="000000"/>
                          </a:solidFill>
                          <a:latin typeface="+mj-lt"/>
                          <a:ea typeface="Times New Roman"/>
                          <a:cs typeface="Times New Roman"/>
                        </a:rPr>
                        <a:t>Any post-operative antibiotics given, or</a:t>
                      </a:r>
                      <a:endParaRPr lang="en-US" sz="1600">
                        <a:latin typeface="+mj-lt"/>
                        <a:ea typeface="Times New Roman"/>
                        <a:cs typeface="Times New Roman"/>
                      </a:endParaRPr>
                    </a:p>
                  </a:txBody>
                  <a:tcPr marL="68580" marR="68580" marT="0" marB="0">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marL="0" marR="0" algn="r">
                        <a:spcBef>
                          <a:spcPts val="0"/>
                        </a:spcBef>
                        <a:spcAft>
                          <a:spcPts val="0"/>
                        </a:spcAft>
                      </a:pPr>
                      <a:endParaRPr lang="en-US" sz="1600" dirty="0">
                        <a:solidFill>
                          <a:srgbClr val="000000"/>
                        </a:solidFill>
                        <a:latin typeface="+mj-lt"/>
                        <a:ea typeface="Times New Roman"/>
                        <a:cs typeface="Times New Roman"/>
                      </a:endParaRPr>
                    </a:p>
                  </a:txBody>
                  <a:tcPr marL="68580" marR="68580" marT="0" marB="0">
                    <a:lnL>
                      <a:noFill/>
                    </a:lnL>
                    <a:lnR>
                      <a:noFill/>
                    </a:lnR>
                    <a:lnT>
                      <a:noFill/>
                    </a:lnT>
                    <a:lnB>
                      <a:noFill/>
                    </a:lnB>
                  </a:tcPr>
                </a:tc>
                <a:tc>
                  <a:txBody>
                    <a:bodyPr/>
                    <a:lstStyle/>
                    <a:p>
                      <a:pPr marL="0" marR="0" algn="r">
                        <a:spcBef>
                          <a:spcPts val="0"/>
                        </a:spcBef>
                        <a:spcAft>
                          <a:spcPts val="0"/>
                        </a:spcAft>
                      </a:pPr>
                      <a:endParaRPr lang="en-US" sz="1600" dirty="0">
                        <a:solidFill>
                          <a:srgbClr val="000000"/>
                        </a:solidFill>
                        <a:latin typeface="+mj-lt"/>
                        <a:ea typeface="Times New Roman"/>
                        <a:cs typeface="Times New Roman"/>
                      </a:endParaRPr>
                    </a:p>
                  </a:txBody>
                  <a:tcPr marL="68580" marR="68580" marT="0" marB="0">
                    <a:lnL>
                      <a:noFill/>
                    </a:lnL>
                    <a:lnR>
                      <a:noFill/>
                    </a:lnR>
                    <a:lnT>
                      <a:noFill/>
                    </a:lnT>
                    <a:lnB>
                      <a:noFill/>
                    </a:lnB>
                  </a:tcPr>
                </a:tc>
                <a:tc>
                  <a:txBody>
                    <a:bodyPr/>
                    <a:lstStyle/>
                    <a:p>
                      <a:pPr marL="0" marR="0" algn="r">
                        <a:spcBef>
                          <a:spcPts val="0"/>
                        </a:spcBef>
                        <a:spcAft>
                          <a:spcPts val="0"/>
                        </a:spcAft>
                      </a:pPr>
                      <a:endParaRPr lang="en-US" sz="1600">
                        <a:solidFill>
                          <a:srgbClr val="000000"/>
                        </a:solidFill>
                        <a:latin typeface="+mj-lt"/>
                        <a:ea typeface="Times New Roman"/>
                        <a:cs typeface="Times New Roman"/>
                      </a:endParaRPr>
                    </a:p>
                  </a:txBody>
                  <a:tcPr marL="68580" marR="68580" marT="0" marB="0">
                    <a:lnL>
                      <a:noFill/>
                    </a:lnL>
                    <a:lnR w="12700" cap="flat" cmpd="sng" algn="ctr">
                      <a:solidFill>
                        <a:srgbClr val="000000"/>
                      </a:solidFill>
                      <a:prstDash val="solid"/>
                      <a:round/>
                      <a:headEnd type="none" w="med" len="med"/>
                      <a:tailEnd type="none" w="med" len="med"/>
                    </a:lnR>
                    <a:lnT>
                      <a:noFill/>
                    </a:lnT>
                    <a:lnB>
                      <a:noFill/>
                    </a:lnB>
                  </a:tcPr>
                </a:tc>
              </a:tr>
              <a:tr h="306956">
                <a:tc>
                  <a:txBody>
                    <a:bodyPr/>
                    <a:lstStyle/>
                    <a:p>
                      <a:pPr marL="0" marR="0" algn="r">
                        <a:spcBef>
                          <a:spcPts val="0"/>
                        </a:spcBef>
                        <a:spcAft>
                          <a:spcPts val="0"/>
                        </a:spcAft>
                      </a:pPr>
                      <a:endParaRPr lang="en-US" sz="1600">
                        <a:solidFill>
                          <a:srgbClr val="000000"/>
                        </a:solidFill>
                        <a:latin typeface="+mj-lt"/>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a:noFill/>
                    </a:lnR>
                    <a:lnT>
                      <a:noFill/>
                    </a:lnT>
                    <a:lnB>
                      <a:noFill/>
                    </a:lnB>
                  </a:tcPr>
                </a:tc>
                <a:tc gridSpan="4">
                  <a:txBody>
                    <a:bodyPr/>
                    <a:lstStyle/>
                    <a:p>
                      <a:pPr marL="0" marR="0">
                        <a:spcBef>
                          <a:spcPts val="0"/>
                        </a:spcBef>
                        <a:spcAft>
                          <a:spcPts val="0"/>
                        </a:spcAft>
                      </a:pPr>
                      <a:r>
                        <a:rPr lang="en-US" sz="1600">
                          <a:solidFill>
                            <a:srgbClr val="000000"/>
                          </a:solidFill>
                          <a:latin typeface="+mj-lt"/>
                          <a:ea typeface="Times New Roman"/>
                          <a:cs typeface="Times New Roman"/>
                        </a:rPr>
                        <a:t>Presence of a post-operative culture, or</a:t>
                      </a:r>
                      <a:endParaRPr lang="en-US" sz="1600">
                        <a:latin typeface="+mj-lt"/>
                        <a:ea typeface="Times New Roman"/>
                        <a:cs typeface="Times New Roman"/>
                      </a:endParaRPr>
                    </a:p>
                  </a:txBody>
                  <a:tcPr marL="68580" marR="68580" marT="0" marB="0">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marL="0" marR="0" algn="r">
                        <a:spcBef>
                          <a:spcPts val="0"/>
                        </a:spcBef>
                        <a:spcAft>
                          <a:spcPts val="0"/>
                        </a:spcAft>
                      </a:pPr>
                      <a:endParaRPr lang="en-US" sz="1600" dirty="0">
                        <a:solidFill>
                          <a:srgbClr val="000000"/>
                        </a:solidFill>
                        <a:latin typeface="+mj-lt"/>
                        <a:ea typeface="Times New Roman"/>
                        <a:cs typeface="Times New Roman"/>
                      </a:endParaRPr>
                    </a:p>
                  </a:txBody>
                  <a:tcPr marL="68580" marR="68580" marT="0" marB="0">
                    <a:lnL>
                      <a:noFill/>
                    </a:lnL>
                    <a:lnR>
                      <a:noFill/>
                    </a:lnR>
                    <a:lnT>
                      <a:noFill/>
                    </a:lnT>
                    <a:lnB>
                      <a:noFill/>
                    </a:lnB>
                  </a:tcPr>
                </a:tc>
                <a:tc>
                  <a:txBody>
                    <a:bodyPr/>
                    <a:lstStyle/>
                    <a:p>
                      <a:pPr marL="0" marR="0" algn="r">
                        <a:spcBef>
                          <a:spcPts val="0"/>
                        </a:spcBef>
                        <a:spcAft>
                          <a:spcPts val="0"/>
                        </a:spcAft>
                      </a:pPr>
                      <a:endParaRPr lang="en-US" sz="1600" dirty="0">
                        <a:solidFill>
                          <a:srgbClr val="000000"/>
                        </a:solidFill>
                        <a:latin typeface="+mj-lt"/>
                        <a:ea typeface="Times New Roman"/>
                        <a:cs typeface="Times New Roman"/>
                      </a:endParaRPr>
                    </a:p>
                  </a:txBody>
                  <a:tcPr marL="68580" marR="68580" marT="0" marB="0">
                    <a:lnL>
                      <a:noFill/>
                    </a:lnL>
                    <a:lnR>
                      <a:noFill/>
                    </a:lnR>
                    <a:lnT>
                      <a:noFill/>
                    </a:lnT>
                    <a:lnB>
                      <a:noFill/>
                    </a:lnB>
                  </a:tcPr>
                </a:tc>
                <a:tc>
                  <a:txBody>
                    <a:bodyPr/>
                    <a:lstStyle/>
                    <a:p>
                      <a:pPr marL="0" marR="0" algn="r">
                        <a:spcBef>
                          <a:spcPts val="0"/>
                        </a:spcBef>
                        <a:spcAft>
                          <a:spcPts val="0"/>
                        </a:spcAft>
                      </a:pPr>
                      <a:endParaRPr lang="en-US" sz="1600">
                        <a:solidFill>
                          <a:srgbClr val="000000"/>
                        </a:solidFill>
                        <a:latin typeface="+mj-lt"/>
                        <a:ea typeface="Times New Roman"/>
                        <a:cs typeface="Times New Roman"/>
                      </a:endParaRPr>
                    </a:p>
                  </a:txBody>
                  <a:tcPr marL="68580" marR="68580" marT="0" marB="0">
                    <a:lnL>
                      <a:noFill/>
                    </a:lnL>
                    <a:lnR w="12700" cap="flat" cmpd="sng" algn="ctr">
                      <a:solidFill>
                        <a:srgbClr val="000000"/>
                      </a:solidFill>
                      <a:prstDash val="solid"/>
                      <a:round/>
                      <a:headEnd type="none" w="med" len="med"/>
                      <a:tailEnd type="none" w="med" len="med"/>
                    </a:lnR>
                    <a:lnT>
                      <a:noFill/>
                    </a:lnT>
                    <a:lnB>
                      <a:noFill/>
                    </a:lnB>
                  </a:tcPr>
                </a:tc>
              </a:tr>
              <a:tr h="306956">
                <a:tc>
                  <a:txBody>
                    <a:bodyPr/>
                    <a:lstStyle/>
                    <a:p>
                      <a:pPr marL="0" marR="0" algn="r">
                        <a:spcBef>
                          <a:spcPts val="0"/>
                        </a:spcBef>
                        <a:spcAft>
                          <a:spcPts val="0"/>
                        </a:spcAft>
                      </a:pPr>
                      <a:endParaRPr lang="en-US" sz="1600">
                        <a:solidFill>
                          <a:srgbClr val="000000"/>
                        </a:solidFill>
                        <a:latin typeface="+mj-lt"/>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a:noFill/>
                    </a:lnR>
                    <a:lnT>
                      <a:noFill/>
                    </a:lnT>
                    <a:lnB>
                      <a:noFill/>
                    </a:lnB>
                  </a:tcPr>
                </a:tc>
                <a:tc gridSpan="5">
                  <a:txBody>
                    <a:bodyPr/>
                    <a:lstStyle/>
                    <a:p>
                      <a:pPr marL="0" marR="0">
                        <a:spcBef>
                          <a:spcPts val="0"/>
                        </a:spcBef>
                        <a:spcAft>
                          <a:spcPts val="0"/>
                        </a:spcAft>
                      </a:pPr>
                      <a:r>
                        <a:rPr lang="en-US" sz="1600" dirty="0">
                          <a:solidFill>
                            <a:srgbClr val="000000"/>
                          </a:solidFill>
                          <a:latin typeface="+mj-lt"/>
                          <a:ea typeface="Times New Roman"/>
                          <a:cs typeface="Times New Roman"/>
                        </a:rPr>
                        <a:t>Patient was readmitted within 30 days post-operatively</a:t>
                      </a:r>
                      <a:endParaRPr lang="en-US" sz="1600" dirty="0">
                        <a:latin typeface="+mj-lt"/>
                        <a:ea typeface="Times New Roman"/>
                        <a:cs typeface="Times New Roman"/>
                      </a:endParaRPr>
                    </a:p>
                  </a:txBody>
                  <a:tcPr marL="68580" marR="68580" marT="0" marB="0">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marL="0" marR="0" algn="r">
                        <a:spcBef>
                          <a:spcPts val="0"/>
                        </a:spcBef>
                        <a:spcAft>
                          <a:spcPts val="0"/>
                        </a:spcAft>
                      </a:pPr>
                      <a:endParaRPr lang="en-US" sz="1600" dirty="0">
                        <a:solidFill>
                          <a:srgbClr val="000000"/>
                        </a:solidFill>
                        <a:latin typeface="+mj-lt"/>
                        <a:ea typeface="Times New Roman"/>
                        <a:cs typeface="Times New Roman"/>
                      </a:endParaRPr>
                    </a:p>
                  </a:txBody>
                  <a:tcPr marL="68580" marR="68580" marT="0" marB="0">
                    <a:lnL>
                      <a:noFill/>
                    </a:lnL>
                    <a:lnR>
                      <a:noFill/>
                    </a:lnR>
                    <a:lnT>
                      <a:noFill/>
                    </a:lnT>
                    <a:lnB>
                      <a:noFill/>
                    </a:lnB>
                  </a:tcPr>
                </a:tc>
                <a:tc>
                  <a:txBody>
                    <a:bodyPr/>
                    <a:lstStyle/>
                    <a:p>
                      <a:pPr marL="0" marR="0" algn="r">
                        <a:spcBef>
                          <a:spcPts val="0"/>
                        </a:spcBef>
                        <a:spcAft>
                          <a:spcPts val="0"/>
                        </a:spcAft>
                      </a:pPr>
                      <a:endParaRPr lang="en-US" sz="1600">
                        <a:solidFill>
                          <a:srgbClr val="000000"/>
                        </a:solidFill>
                        <a:latin typeface="+mj-lt"/>
                        <a:ea typeface="Times New Roman"/>
                        <a:cs typeface="Times New Roman"/>
                      </a:endParaRPr>
                    </a:p>
                  </a:txBody>
                  <a:tcPr marL="68580" marR="68580" marT="0" marB="0">
                    <a:lnL>
                      <a:noFill/>
                    </a:lnL>
                    <a:lnR w="12700" cap="flat" cmpd="sng" algn="ctr">
                      <a:solidFill>
                        <a:srgbClr val="000000"/>
                      </a:solidFill>
                      <a:prstDash val="solid"/>
                      <a:round/>
                      <a:headEnd type="none" w="med" len="med"/>
                      <a:tailEnd type="none" w="med" len="med"/>
                    </a:lnR>
                    <a:lnT>
                      <a:noFill/>
                    </a:lnT>
                    <a:lnB>
                      <a:noFill/>
                    </a:lnB>
                  </a:tcPr>
                </a:tc>
              </a:tr>
              <a:tr h="394660">
                <a:tc gridSpan="2">
                  <a:txBody>
                    <a:bodyPr/>
                    <a:lstStyle/>
                    <a:p>
                      <a:pPr marL="0" marR="0">
                        <a:spcBef>
                          <a:spcPts val="0"/>
                        </a:spcBef>
                        <a:spcAft>
                          <a:spcPts val="0"/>
                        </a:spcAft>
                      </a:pPr>
                      <a:r>
                        <a:rPr lang="en-US" sz="1600" b="1">
                          <a:solidFill>
                            <a:srgbClr val="000000"/>
                          </a:solidFill>
                          <a:latin typeface="+mj-lt"/>
                          <a:ea typeface="Times New Roman"/>
                          <a:cs typeface="Times New Roman"/>
                        </a:rPr>
                        <a:t>“Simple” algorithm:</a:t>
                      </a:r>
                      <a:endParaRPr lang="en-US" sz="1600">
                        <a:latin typeface="+mj-lt"/>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a:noFill/>
                    </a:lnR>
                    <a:lnT>
                      <a:noFill/>
                    </a:lnT>
                    <a:lnB>
                      <a:noFill/>
                    </a:lnB>
                    <a:solidFill>
                      <a:srgbClr val="D9D9D9"/>
                    </a:solidFill>
                  </a:tcPr>
                </a:tc>
                <a:tc hMerge="1">
                  <a:txBody>
                    <a:bodyPr/>
                    <a:lstStyle/>
                    <a:p>
                      <a:endParaRPr lang="en-US"/>
                    </a:p>
                  </a:txBody>
                  <a:tcPr/>
                </a:tc>
                <a:tc gridSpan="2">
                  <a:txBody>
                    <a:bodyPr/>
                    <a:lstStyle/>
                    <a:p>
                      <a:endParaRPr lang="en-US"/>
                    </a:p>
                  </a:txBody>
                  <a:tcPr marL="68580" marR="68580" marT="0" marB="0">
                    <a:lnL>
                      <a:noFill/>
                    </a:lnL>
                    <a:lnR>
                      <a:noFill/>
                    </a:lnR>
                    <a:lnT>
                      <a:noFill/>
                    </a:lnT>
                    <a:lnB>
                      <a:noFill/>
                    </a:lnB>
                    <a:solidFill>
                      <a:srgbClr val="D9D9D9"/>
                    </a:solidFill>
                  </a:tcPr>
                </a:tc>
                <a:tc hMerge="1">
                  <a:txBody>
                    <a:bodyPr/>
                    <a:lstStyle/>
                    <a:p>
                      <a:endParaRPr lang="en-US"/>
                    </a:p>
                  </a:txBody>
                  <a:tcPr/>
                </a:tc>
                <a:tc>
                  <a:txBody>
                    <a:bodyPr/>
                    <a:lstStyle/>
                    <a:p>
                      <a:endParaRPr lang="en-US" sz="2000">
                        <a:latin typeface="+mj-lt"/>
                      </a:endParaRPr>
                    </a:p>
                  </a:txBody>
                  <a:tcPr marL="68580" marR="68580" marT="0" marB="0">
                    <a:lnL>
                      <a:noFill/>
                    </a:lnL>
                    <a:lnR>
                      <a:noFill/>
                    </a:lnR>
                    <a:lnT>
                      <a:noFill/>
                    </a:lnT>
                    <a:lnB>
                      <a:noFill/>
                    </a:lnB>
                    <a:solidFill>
                      <a:srgbClr val="D9D9D9"/>
                    </a:solidFill>
                  </a:tcPr>
                </a:tc>
                <a:tc>
                  <a:txBody>
                    <a:bodyPr/>
                    <a:lstStyle/>
                    <a:p>
                      <a:pPr marL="0" marR="0" algn="r">
                        <a:spcBef>
                          <a:spcPts val="0"/>
                        </a:spcBef>
                        <a:spcAft>
                          <a:spcPts val="0"/>
                        </a:spcAft>
                      </a:pPr>
                      <a:endParaRPr lang="en-US" sz="1600">
                        <a:latin typeface="+mj-lt"/>
                        <a:ea typeface="Times New Roman"/>
                        <a:cs typeface="Times New Roman"/>
                      </a:endParaRPr>
                    </a:p>
                  </a:txBody>
                  <a:tcPr marL="68580" marR="68580" marT="0" marB="0">
                    <a:lnL>
                      <a:noFill/>
                    </a:lnL>
                    <a:lnR>
                      <a:noFill/>
                    </a:lnR>
                    <a:lnT>
                      <a:noFill/>
                    </a:lnT>
                    <a:lnB>
                      <a:noFill/>
                    </a:lnB>
                    <a:solidFill>
                      <a:srgbClr val="D9D9D9"/>
                    </a:solidFill>
                  </a:tcPr>
                </a:tc>
                <a:tc>
                  <a:txBody>
                    <a:bodyPr/>
                    <a:lstStyle/>
                    <a:p>
                      <a:pPr marL="0" marR="0" algn="r">
                        <a:spcBef>
                          <a:spcPts val="0"/>
                        </a:spcBef>
                        <a:spcAft>
                          <a:spcPts val="0"/>
                        </a:spcAft>
                      </a:pPr>
                      <a:endParaRPr lang="en-US" sz="1600" dirty="0">
                        <a:latin typeface="+mj-lt"/>
                        <a:ea typeface="Times New Roman"/>
                        <a:cs typeface="Times New Roman"/>
                      </a:endParaRPr>
                    </a:p>
                  </a:txBody>
                  <a:tcPr marL="68580" marR="68580" marT="0" marB="0">
                    <a:lnL>
                      <a:noFill/>
                    </a:lnL>
                    <a:lnR>
                      <a:noFill/>
                    </a:lnR>
                    <a:lnT>
                      <a:noFill/>
                    </a:lnT>
                    <a:lnB>
                      <a:noFill/>
                    </a:lnB>
                    <a:solidFill>
                      <a:srgbClr val="D9D9D9"/>
                    </a:solidFill>
                  </a:tcPr>
                </a:tc>
                <a:tc>
                  <a:txBody>
                    <a:bodyPr/>
                    <a:lstStyle/>
                    <a:p>
                      <a:pPr marL="0" marR="0" algn="r">
                        <a:spcBef>
                          <a:spcPts val="0"/>
                        </a:spcBef>
                        <a:spcAft>
                          <a:spcPts val="0"/>
                        </a:spcAft>
                      </a:pPr>
                      <a:endParaRPr lang="en-US" sz="1600" dirty="0">
                        <a:latin typeface="+mj-lt"/>
                        <a:ea typeface="Times New Roman"/>
                        <a:cs typeface="Times New Roman"/>
                      </a:endParaRPr>
                    </a:p>
                  </a:txBody>
                  <a:tcPr marL="68580" marR="68580" marT="0" marB="0">
                    <a:lnL>
                      <a:noFill/>
                    </a:lnL>
                    <a:lnR w="12700" cap="flat" cmpd="sng" algn="ctr">
                      <a:solidFill>
                        <a:srgbClr val="000000"/>
                      </a:solidFill>
                      <a:prstDash val="solid"/>
                      <a:round/>
                      <a:headEnd type="none" w="med" len="med"/>
                      <a:tailEnd type="none" w="med" len="med"/>
                    </a:lnR>
                    <a:lnT>
                      <a:noFill/>
                    </a:lnT>
                    <a:lnB>
                      <a:noFill/>
                    </a:lnB>
                    <a:solidFill>
                      <a:srgbClr val="D9D9D9"/>
                    </a:solidFill>
                  </a:tcPr>
                </a:tc>
              </a:tr>
              <a:tr h="394660">
                <a:tc>
                  <a:txBody>
                    <a:bodyPr/>
                    <a:lstStyle/>
                    <a:p>
                      <a:pPr marL="0" marR="0" algn="r">
                        <a:spcBef>
                          <a:spcPts val="0"/>
                        </a:spcBef>
                        <a:spcAft>
                          <a:spcPts val="0"/>
                        </a:spcAft>
                      </a:pPr>
                      <a:endParaRPr lang="en-US" sz="1600">
                        <a:solidFill>
                          <a:srgbClr val="000000"/>
                        </a:solidFill>
                        <a:latin typeface="+mj-lt"/>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a:noFill/>
                    </a:lnR>
                    <a:lnT>
                      <a:noFill/>
                    </a:lnT>
                    <a:lnB>
                      <a:noFill/>
                    </a:lnB>
                    <a:solidFill>
                      <a:srgbClr val="F2F2F2"/>
                    </a:solidFill>
                  </a:tcPr>
                </a:tc>
                <a:tc gridSpan="3">
                  <a:txBody>
                    <a:bodyPr/>
                    <a:lstStyle/>
                    <a:p>
                      <a:pPr marL="0" marR="0">
                        <a:spcBef>
                          <a:spcPts val="0"/>
                        </a:spcBef>
                        <a:spcAft>
                          <a:spcPts val="0"/>
                        </a:spcAft>
                      </a:pPr>
                      <a:r>
                        <a:rPr lang="en-US" sz="1600" i="1">
                          <a:solidFill>
                            <a:srgbClr val="000000"/>
                          </a:solidFill>
                          <a:latin typeface="+mj-lt"/>
                          <a:ea typeface="Times New Roman"/>
                          <a:cs typeface="Times New Roman"/>
                        </a:rPr>
                        <a:t>Either of the following:</a:t>
                      </a:r>
                      <a:endParaRPr lang="en-US" sz="1600">
                        <a:latin typeface="+mj-lt"/>
                        <a:ea typeface="Times New Roman"/>
                        <a:cs typeface="Times New Roman"/>
                      </a:endParaRPr>
                    </a:p>
                  </a:txBody>
                  <a:tcPr marL="68580" marR="68580" marT="0" marB="0">
                    <a:lnL>
                      <a:noFill/>
                    </a:lnL>
                    <a:lnR>
                      <a:noFill/>
                    </a:lnR>
                    <a:lnT>
                      <a:noFill/>
                    </a:lnT>
                    <a:lnB>
                      <a:noFill/>
                    </a:lnB>
                    <a:solidFill>
                      <a:srgbClr val="F2F2F2"/>
                    </a:solidFill>
                  </a:tcPr>
                </a:tc>
                <a:tc hMerge="1">
                  <a:txBody>
                    <a:bodyPr/>
                    <a:lstStyle/>
                    <a:p>
                      <a:endParaRPr lang="en-US"/>
                    </a:p>
                  </a:txBody>
                  <a:tcPr/>
                </a:tc>
                <a:tc hMerge="1">
                  <a:txBody>
                    <a:bodyPr/>
                    <a:lstStyle/>
                    <a:p>
                      <a:endParaRPr lang="en-US"/>
                    </a:p>
                  </a:txBody>
                  <a:tcPr/>
                </a:tc>
                <a:tc>
                  <a:txBody>
                    <a:bodyPr/>
                    <a:lstStyle/>
                    <a:p>
                      <a:endParaRPr lang="en-US" sz="2000">
                        <a:latin typeface="+mj-lt"/>
                      </a:endParaRPr>
                    </a:p>
                  </a:txBody>
                  <a:tcPr marL="68580" marR="68580" marT="0" marB="0">
                    <a:lnL>
                      <a:noFill/>
                    </a:lnL>
                    <a:lnR>
                      <a:noFill/>
                    </a:lnR>
                    <a:lnT>
                      <a:noFill/>
                    </a:lnT>
                    <a:lnB>
                      <a:noFill/>
                    </a:lnB>
                    <a:solidFill>
                      <a:srgbClr val="F2F2F2"/>
                    </a:solidFill>
                  </a:tcPr>
                </a:tc>
                <a:tc>
                  <a:txBody>
                    <a:bodyPr/>
                    <a:lstStyle/>
                    <a:p>
                      <a:pPr marL="0" marR="0" algn="r">
                        <a:spcBef>
                          <a:spcPts val="0"/>
                        </a:spcBef>
                        <a:spcAft>
                          <a:spcPts val="0"/>
                        </a:spcAft>
                      </a:pPr>
                      <a:endParaRPr lang="en-US" sz="1600">
                        <a:solidFill>
                          <a:srgbClr val="000000"/>
                        </a:solidFill>
                        <a:latin typeface="+mj-lt"/>
                        <a:ea typeface="Times New Roman"/>
                        <a:cs typeface="Times New Roman"/>
                      </a:endParaRPr>
                    </a:p>
                  </a:txBody>
                  <a:tcPr marL="68580" marR="68580" marT="0" marB="0">
                    <a:lnL>
                      <a:noFill/>
                    </a:lnL>
                    <a:lnR>
                      <a:noFill/>
                    </a:lnR>
                    <a:lnT>
                      <a:noFill/>
                    </a:lnT>
                    <a:lnB>
                      <a:noFill/>
                    </a:lnB>
                    <a:solidFill>
                      <a:srgbClr val="F2F2F2"/>
                    </a:solidFill>
                  </a:tcPr>
                </a:tc>
                <a:tc>
                  <a:txBody>
                    <a:bodyPr/>
                    <a:lstStyle/>
                    <a:p>
                      <a:pPr marL="0" marR="0" algn="r">
                        <a:spcBef>
                          <a:spcPts val="0"/>
                        </a:spcBef>
                        <a:spcAft>
                          <a:spcPts val="0"/>
                        </a:spcAft>
                      </a:pPr>
                      <a:endParaRPr lang="en-US" sz="1600" dirty="0">
                        <a:solidFill>
                          <a:srgbClr val="000000"/>
                        </a:solidFill>
                        <a:latin typeface="+mj-lt"/>
                        <a:ea typeface="Times New Roman"/>
                        <a:cs typeface="Times New Roman"/>
                      </a:endParaRPr>
                    </a:p>
                  </a:txBody>
                  <a:tcPr marL="68580" marR="68580" marT="0" marB="0">
                    <a:lnL>
                      <a:noFill/>
                    </a:lnL>
                    <a:lnR>
                      <a:noFill/>
                    </a:lnR>
                    <a:lnT>
                      <a:noFill/>
                    </a:lnT>
                    <a:lnB>
                      <a:noFill/>
                    </a:lnB>
                    <a:solidFill>
                      <a:srgbClr val="F2F2F2"/>
                    </a:solidFill>
                  </a:tcPr>
                </a:tc>
                <a:tc>
                  <a:txBody>
                    <a:bodyPr/>
                    <a:lstStyle/>
                    <a:p>
                      <a:pPr marL="0" marR="0" algn="r">
                        <a:spcBef>
                          <a:spcPts val="0"/>
                        </a:spcBef>
                        <a:spcAft>
                          <a:spcPts val="0"/>
                        </a:spcAft>
                      </a:pPr>
                      <a:endParaRPr lang="en-US" sz="1600" dirty="0">
                        <a:solidFill>
                          <a:srgbClr val="000000"/>
                        </a:solidFill>
                        <a:latin typeface="+mj-lt"/>
                        <a:ea typeface="Times New Roman"/>
                        <a:cs typeface="Times New Roman"/>
                      </a:endParaRPr>
                    </a:p>
                  </a:txBody>
                  <a:tcPr marL="68580" marR="68580" marT="0" marB="0">
                    <a:lnL>
                      <a:noFill/>
                    </a:lnL>
                    <a:lnR w="12700" cap="flat" cmpd="sng" algn="ctr">
                      <a:solidFill>
                        <a:srgbClr val="000000"/>
                      </a:solidFill>
                      <a:prstDash val="solid"/>
                      <a:round/>
                      <a:headEnd type="none" w="med" len="med"/>
                      <a:tailEnd type="none" w="med" len="med"/>
                    </a:lnR>
                    <a:lnT>
                      <a:noFill/>
                    </a:lnT>
                    <a:lnB>
                      <a:noFill/>
                    </a:lnB>
                    <a:solidFill>
                      <a:srgbClr val="F2F2F2"/>
                    </a:solidFill>
                  </a:tcPr>
                </a:tc>
              </a:tr>
              <a:tr h="306956">
                <a:tc>
                  <a:txBody>
                    <a:bodyPr/>
                    <a:lstStyle/>
                    <a:p>
                      <a:pPr marL="0" marR="0" algn="r">
                        <a:spcBef>
                          <a:spcPts val="0"/>
                        </a:spcBef>
                        <a:spcAft>
                          <a:spcPts val="0"/>
                        </a:spcAft>
                      </a:pPr>
                      <a:endParaRPr lang="en-US" sz="1600">
                        <a:solidFill>
                          <a:srgbClr val="000000"/>
                        </a:solidFill>
                        <a:latin typeface="+mj-lt"/>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a:noFill/>
                    </a:lnR>
                    <a:lnT>
                      <a:noFill/>
                    </a:lnT>
                    <a:lnB>
                      <a:noFill/>
                    </a:lnB>
                  </a:tcPr>
                </a:tc>
                <a:tc gridSpan="7">
                  <a:txBody>
                    <a:bodyPr/>
                    <a:lstStyle/>
                    <a:p>
                      <a:pPr marL="0" marR="0">
                        <a:spcBef>
                          <a:spcPts val="0"/>
                        </a:spcBef>
                        <a:spcAft>
                          <a:spcPts val="0"/>
                        </a:spcAft>
                      </a:pPr>
                      <a:r>
                        <a:rPr lang="en-US" sz="1600" dirty="0">
                          <a:solidFill>
                            <a:srgbClr val="000000"/>
                          </a:solidFill>
                          <a:latin typeface="+mj-lt"/>
                          <a:ea typeface="Times New Roman"/>
                          <a:cs typeface="Times New Roman"/>
                        </a:rPr>
                        <a:t>Microbiology test ordered between post-operative days 4 and 30 (inclusive), or</a:t>
                      </a:r>
                      <a:endParaRPr lang="en-US" sz="1600" dirty="0">
                        <a:latin typeface="+mj-lt"/>
                        <a:ea typeface="Times New Roman"/>
                        <a:cs typeface="Times New Roman"/>
                      </a:endParaRPr>
                    </a:p>
                  </a:txBody>
                  <a:tcPr marL="68580" marR="68580" marT="0" marB="0">
                    <a:lnL>
                      <a:noFill/>
                    </a:lnL>
                    <a:lnR w="12700" cap="flat" cmpd="sng" algn="ctr">
                      <a:solidFill>
                        <a:srgbClr val="000000"/>
                      </a:solidFill>
                      <a:prstDash val="solid"/>
                      <a:round/>
                      <a:headEnd type="none" w="med" len="med"/>
                      <a:tailEnd type="none" w="med" len="med"/>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306956">
                <a:tc>
                  <a:txBody>
                    <a:bodyPr/>
                    <a:lstStyle/>
                    <a:p>
                      <a:pPr marL="0" marR="0" algn="r">
                        <a:spcBef>
                          <a:spcPts val="0"/>
                        </a:spcBef>
                        <a:spcAft>
                          <a:spcPts val="0"/>
                        </a:spcAft>
                      </a:pPr>
                      <a:endParaRPr lang="en-US" sz="1600">
                        <a:solidFill>
                          <a:srgbClr val="000000"/>
                        </a:solidFill>
                        <a:latin typeface="+mj-lt"/>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tcPr>
                </a:tc>
                <a:tc gridSpan="7">
                  <a:txBody>
                    <a:bodyPr/>
                    <a:lstStyle/>
                    <a:p>
                      <a:pPr marL="0" marR="0">
                        <a:spcBef>
                          <a:spcPts val="0"/>
                        </a:spcBef>
                        <a:spcAft>
                          <a:spcPts val="0"/>
                        </a:spcAft>
                      </a:pPr>
                      <a:r>
                        <a:rPr lang="en-US" sz="1600" dirty="0">
                          <a:solidFill>
                            <a:srgbClr val="000000"/>
                          </a:solidFill>
                          <a:latin typeface="+mj-lt"/>
                          <a:ea typeface="Times New Roman"/>
                          <a:cs typeface="Times New Roman"/>
                        </a:rPr>
                        <a:t>An antibacterial was prescribed between post-operative days 4 and 30 (inclusive)</a:t>
                      </a:r>
                      <a:endParaRPr lang="en-US" sz="1600" dirty="0">
                        <a:latin typeface="+mj-lt"/>
                        <a:ea typeface="Times New Roman"/>
                        <a:cs typeface="Times New Roman"/>
                      </a:endParaRPr>
                    </a:p>
                  </a:txBody>
                  <a:tcPr marL="68580" marR="68580" marT="0" marB="0">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bl>
          </a:graphicData>
        </a:graphic>
      </p:graphicFrame>
      <p:sp>
        <p:nvSpPr>
          <p:cNvPr id="3" name="Footer Placeholder 2"/>
          <p:cNvSpPr>
            <a:spLocks noGrp="1"/>
          </p:cNvSpPr>
          <p:nvPr>
            <p:ph type="ftr" sz="quarter" idx="11"/>
          </p:nvPr>
        </p:nvSpPr>
        <p:spPr/>
        <p:txBody>
          <a:bodyPr/>
          <a:lstStyle/>
          <a:p>
            <a:r>
              <a:rPr lang="en-US" smtClean="0"/>
              <a:t>HHSA-290-2006-00020 ACTION task order #8</a:t>
            </a:r>
            <a:endParaRPr lang="en-US"/>
          </a:p>
        </p:txBody>
      </p:sp>
    </p:spTree>
    <p:extLst>
      <p:ext uri="{BB962C8B-B14F-4D97-AF65-F5344CB8AC3E}">
        <p14:creationId xmlns="" xmlns:p14="http://schemas.microsoft.com/office/powerpoint/2010/main" val="302965394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r>
              <a:rPr kumimoji="0" lang="en-US" b="0" i="0" u="none" strike="noStrike" cap="none" normalizeH="0" baseline="0" dirty="0" smtClean="0">
                <a:ln>
                  <a:noFill/>
                </a:ln>
                <a:effectLst/>
                <a:latin typeface="Arial" pitchFamily="34" charset="0"/>
                <a:ea typeface="Times New Roman" pitchFamily="18" charset="0"/>
              </a:rPr>
              <a:t/>
            </a:r>
            <a:br>
              <a:rPr kumimoji="0" lang="en-US" b="0" i="0" u="none" strike="noStrike" cap="none" normalizeH="0" baseline="0" dirty="0" smtClean="0">
                <a:ln>
                  <a:noFill/>
                </a:ln>
                <a:effectLst/>
                <a:latin typeface="Arial" pitchFamily="34" charset="0"/>
                <a:ea typeface="Times New Roman" pitchFamily="18" charset="0"/>
              </a:rPr>
            </a:br>
            <a:r>
              <a:rPr kumimoji="0" lang="en-US" b="0" i="0" u="none" strike="noStrike" cap="none" normalizeH="0" baseline="0" dirty="0" smtClean="0">
                <a:ln>
                  <a:noFill/>
                </a:ln>
                <a:effectLst/>
                <a:latin typeface="Arial" pitchFamily="34" charset="0"/>
                <a:ea typeface="Times New Roman" pitchFamily="18" charset="0"/>
              </a:rPr>
              <a:t>Performance of Different Algorithms by SSI Type on the Test Set</a:t>
            </a:r>
            <a:r>
              <a:rPr kumimoji="0" lang="en-US" sz="800" b="0" i="0" u="none" strike="noStrike" cap="none" normalizeH="0" baseline="0" dirty="0" smtClean="0">
                <a:ln>
                  <a:noFill/>
                </a:ln>
                <a:solidFill>
                  <a:schemeClr val="tx1"/>
                </a:solidFill>
                <a:effectLst/>
                <a:latin typeface="Arial" pitchFamily="34" charset="0"/>
              </a:rPr>
              <a:t/>
            </a:r>
            <a:br>
              <a:rPr kumimoji="0" lang="en-US" sz="800" b="0" i="0" u="none" strike="noStrike" cap="none" normalizeH="0" baseline="0" dirty="0" smtClean="0">
                <a:ln>
                  <a:noFill/>
                </a:ln>
                <a:solidFill>
                  <a:schemeClr val="tx1"/>
                </a:solidFill>
                <a:effectLst/>
                <a:latin typeface="Arial" pitchFamily="34" charset="0"/>
              </a:rPr>
            </a:br>
            <a:endParaRPr lang="en-US" dirty="0"/>
          </a:p>
        </p:txBody>
      </p:sp>
      <p:graphicFrame>
        <p:nvGraphicFramePr>
          <p:cNvPr id="4" name="Table 3"/>
          <p:cNvGraphicFramePr>
            <a:graphicFrameLocks noGrp="1"/>
          </p:cNvGraphicFramePr>
          <p:nvPr>
            <p:extLst>
              <p:ext uri="{D42A27DB-BD31-4B8C-83A1-F6EECF244321}">
                <p14:modId xmlns="" xmlns:p14="http://schemas.microsoft.com/office/powerpoint/2010/main" val="1132071538"/>
              </p:ext>
            </p:extLst>
          </p:nvPr>
        </p:nvGraphicFramePr>
        <p:xfrm>
          <a:off x="838200" y="1600200"/>
          <a:ext cx="7543801" cy="5012736"/>
        </p:xfrm>
        <a:graphic>
          <a:graphicData uri="http://schemas.openxmlformats.org/drawingml/2006/table">
            <a:tbl>
              <a:tblPr firstRow="1"/>
              <a:tblGrid>
                <a:gridCol w="1371600"/>
                <a:gridCol w="1981200"/>
                <a:gridCol w="1600200"/>
                <a:gridCol w="1371600"/>
                <a:gridCol w="1072003"/>
                <a:gridCol w="147198"/>
              </a:tblGrid>
              <a:tr h="258425">
                <a:tc>
                  <a:txBody>
                    <a:bodyPr/>
                    <a:lstStyle/>
                    <a:p>
                      <a:endParaRPr lang="en-US" sz="2000" dirty="0">
                        <a:latin typeface="+mj-lt"/>
                        <a:ea typeface="Times New Roman"/>
                        <a:cs typeface="Times New Roman"/>
                      </a:endParaRPr>
                    </a:p>
                  </a:txBody>
                  <a:tcPr marL="49427" marR="49427"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marL="0" marR="0" algn="ctr">
                        <a:spcBef>
                          <a:spcPts val="0"/>
                        </a:spcBef>
                        <a:spcAft>
                          <a:spcPts val="0"/>
                        </a:spcAft>
                      </a:pPr>
                      <a:r>
                        <a:rPr lang="en-US" sz="2000" b="1" dirty="0">
                          <a:solidFill>
                            <a:srgbClr val="000000"/>
                          </a:solidFill>
                          <a:latin typeface="+mj-lt"/>
                          <a:ea typeface="Times New Roman"/>
                          <a:cs typeface="Times New Roman"/>
                        </a:rPr>
                        <a:t># Flagged (% Total)</a:t>
                      </a:r>
                      <a:endParaRPr lang="en-US" sz="2000" dirty="0">
                        <a:latin typeface="+mj-lt"/>
                        <a:ea typeface="Times New Roman"/>
                        <a:cs typeface="Times New Roman"/>
                      </a:endParaRPr>
                    </a:p>
                  </a:txBody>
                  <a:tcPr marL="49427" marR="49427"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gridSpan="4">
                  <a:txBody>
                    <a:bodyPr/>
                    <a:lstStyle/>
                    <a:p>
                      <a:pPr marL="0" marR="0" algn="ctr">
                        <a:spcBef>
                          <a:spcPts val="0"/>
                        </a:spcBef>
                        <a:spcAft>
                          <a:spcPts val="0"/>
                        </a:spcAft>
                      </a:pPr>
                      <a:r>
                        <a:rPr lang="en-US" sz="2000" b="1" dirty="0" smtClean="0">
                          <a:solidFill>
                            <a:srgbClr val="000000"/>
                          </a:solidFill>
                          <a:latin typeface="+mj-lt"/>
                          <a:ea typeface="Times New Roman"/>
                          <a:cs typeface="Times New Roman"/>
                        </a:rPr>
                        <a:t>% Sensitivity</a:t>
                      </a:r>
                      <a:endParaRPr lang="en-US" sz="2000" dirty="0">
                        <a:latin typeface="+mj-lt"/>
                        <a:ea typeface="Times New Roman"/>
                        <a:cs typeface="Times New Roman"/>
                      </a:endParaRPr>
                    </a:p>
                  </a:txBody>
                  <a:tcPr marL="49427" marR="49427"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hMerge="1">
                  <a:txBody>
                    <a:bodyPr/>
                    <a:lstStyle/>
                    <a:p>
                      <a:endParaRPr lang="en-US"/>
                    </a:p>
                  </a:txBody>
                  <a:tcPr/>
                </a:tc>
                <a:tc hMerge="1">
                  <a:txBody>
                    <a:bodyPr/>
                    <a:lstStyle/>
                    <a:p>
                      <a:endParaRPr lang="en-US"/>
                    </a:p>
                  </a:txBody>
                  <a:tcPr/>
                </a:tc>
                <a:tc hMerge="1">
                  <a:txBody>
                    <a:bodyPr/>
                    <a:lstStyle/>
                    <a:p>
                      <a:endParaRPr lang="en-US"/>
                    </a:p>
                  </a:txBody>
                  <a:tcPr/>
                </a:tc>
              </a:tr>
              <a:tr h="258425">
                <a:tc>
                  <a:txBody>
                    <a:bodyPr/>
                    <a:lstStyle/>
                    <a:p>
                      <a:endParaRPr lang="en-US" sz="2000" dirty="0">
                        <a:latin typeface="+mj-lt"/>
                        <a:ea typeface="Times New Roman"/>
                        <a:cs typeface="Times New Roman"/>
                      </a:endParaRPr>
                    </a:p>
                  </a:txBody>
                  <a:tcPr marL="49427" marR="49427"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marL="0" marR="0" algn="ctr">
                        <a:spcBef>
                          <a:spcPts val="0"/>
                        </a:spcBef>
                        <a:spcAft>
                          <a:spcPts val="0"/>
                        </a:spcAft>
                      </a:pPr>
                      <a:endParaRPr lang="en-US" sz="2000" dirty="0">
                        <a:latin typeface="+mj-lt"/>
                        <a:ea typeface="Times New Roman"/>
                        <a:cs typeface="Times New Roman"/>
                      </a:endParaRPr>
                    </a:p>
                  </a:txBody>
                  <a:tcPr marL="49427" marR="49427"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marL="0" marR="0" algn="ctr">
                        <a:spcBef>
                          <a:spcPts val="0"/>
                        </a:spcBef>
                        <a:spcAft>
                          <a:spcPts val="0"/>
                        </a:spcAft>
                      </a:pPr>
                      <a:r>
                        <a:rPr lang="en-US" sz="2000" dirty="0" err="1" smtClean="0">
                          <a:latin typeface="+mj-lt"/>
                          <a:ea typeface="Times New Roman"/>
                          <a:cs typeface="Times New Roman"/>
                        </a:rPr>
                        <a:t>sSSI</a:t>
                      </a:r>
                      <a:endParaRPr lang="en-US" sz="2000" dirty="0">
                        <a:latin typeface="+mj-lt"/>
                        <a:ea typeface="Times New Roman"/>
                        <a:cs typeface="Times New Roman"/>
                      </a:endParaRPr>
                    </a:p>
                  </a:txBody>
                  <a:tcPr marL="49427" marR="49427"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marL="0" marR="0" algn="ctr">
                        <a:spcBef>
                          <a:spcPts val="0"/>
                        </a:spcBef>
                        <a:spcAft>
                          <a:spcPts val="0"/>
                        </a:spcAft>
                      </a:pPr>
                      <a:r>
                        <a:rPr lang="en-US" sz="2000" dirty="0" err="1" smtClean="0">
                          <a:latin typeface="+mj-lt"/>
                          <a:ea typeface="Times New Roman"/>
                          <a:cs typeface="Times New Roman"/>
                        </a:rPr>
                        <a:t>dSSI</a:t>
                      </a:r>
                      <a:endParaRPr lang="en-US" sz="2000" dirty="0">
                        <a:latin typeface="+mj-lt"/>
                        <a:ea typeface="Times New Roman"/>
                        <a:cs typeface="Times New Roman"/>
                      </a:endParaRPr>
                    </a:p>
                  </a:txBody>
                  <a:tcPr marL="49427" marR="49427"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gridSpan="2">
                  <a:txBody>
                    <a:bodyPr/>
                    <a:lstStyle/>
                    <a:p>
                      <a:pPr marL="0" marR="0" algn="ctr">
                        <a:spcBef>
                          <a:spcPts val="0"/>
                        </a:spcBef>
                        <a:spcAft>
                          <a:spcPts val="0"/>
                        </a:spcAft>
                      </a:pPr>
                      <a:r>
                        <a:rPr lang="en-US" sz="2000" dirty="0" err="1" smtClean="0">
                          <a:latin typeface="+mj-lt"/>
                          <a:ea typeface="Times New Roman"/>
                          <a:cs typeface="Times New Roman"/>
                        </a:rPr>
                        <a:t>oSSI</a:t>
                      </a:r>
                      <a:endParaRPr lang="en-US" sz="2000" dirty="0">
                        <a:latin typeface="+mj-lt"/>
                        <a:ea typeface="Times New Roman"/>
                        <a:cs typeface="Times New Roman"/>
                      </a:endParaRPr>
                    </a:p>
                  </a:txBody>
                  <a:tcPr marL="49427" marR="49427"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hMerge="1">
                  <a:txBody>
                    <a:bodyPr/>
                    <a:lstStyle/>
                    <a:p>
                      <a:endParaRPr lang="en-US"/>
                    </a:p>
                  </a:txBody>
                  <a:tcPr/>
                </a:tc>
              </a:tr>
              <a:tr h="1162912">
                <a:tc>
                  <a:txBody>
                    <a:bodyPr/>
                    <a:lstStyle/>
                    <a:p>
                      <a:pPr marL="0" marR="0">
                        <a:spcBef>
                          <a:spcPts val="0"/>
                        </a:spcBef>
                        <a:spcAft>
                          <a:spcPts val="0"/>
                        </a:spcAft>
                      </a:pPr>
                      <a:r>
                        <a:rPr lang="en-US" sz="2000">
                          <a:solidFill>
                            <a:srgbClr val="000000"/>
                          </a:solidFill>
                          <a:latin typeface="+mj-lt"/>
                          <a:ea typeface="Times New Roman"/>
                          <a:cs typeface="Times New Roman"/>
                        </a:rPr>
                        <a:t>Rpart Algorithm</a:t>
                      </a:r>
                      <a:endParaRPr lang="en-US" sz="2000">
                        <a:latin typeface="+mj-lt"/>
                        <a:ea typeface="Times New Roman"/>
                        <a:cs typeface="Times New Roman"/>
                      </a:endParaRPr>
                    </a:p>
                  </a:txBody>
                  <a:tcPr marL="49427" marR="49427"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spcBef>
                          <a:spcPts val="0"/>
                        </a:spcBef>
                        <a:spcAft>
                          <a:spcPts val="0"/>
                        </a:spcAft>
                        <a:tabLst>
                          <a:tab pos="570230" algn="ctr"/>
                          <a:tab pos="913130" algn="dec"/>
                        </a:tabLst>
                      </a:pPr>
                      <a:r>
                        <a:rPr lang="en-US" sz="2000" dirty="0" smtClean="0">
                          <a:solidFill>
                            <a:srgbClr val="000000"/>
                          </a:solidFill>
                          <a:latin typeface="+mj-lt"/>
                          <a:ea typeface="Times New Roman"/>
                          <a:cs typeface="Times New Roman"/>
                        </a:rPr>
                        <a:t>7.3%</a:t>
                      </a:r>
                      <a:endParaRPr lang="en-US" sz="2000" dirty="0">
                        <a:latin typeface="+mj-lt"/>
                        <a:ea typeface="Times New Roman"/>
                        <a:cs typeface="Times New Roman"/>
                      </a:endParaRPr>
                    </a:p>
                  </a:txBody>
                  <a:tcPr marL="49427" marR="49427"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spcBef>
                          <a:spcPts val="0"/>
                        </a:spcBef>
                        <a:spcAft>
                          <a:spcPts val="0"/>
                        </a:spcAft>
                      </a:pPr>
                      <a:r>
                        <a:rPr lang="en-US" sz="2000" dirty="0" smtClean="0">
                          <a:solidFill>
                            <a:srgbClr val="000000"/>
                          </a:solidFill>
                          <a:latin typeface="+mj-lt"/>
                          <a:ea typeface="Times New Roman"/>
                          <a:cs typeface="Times New Roman"/>
                        </a:rPr>
                        <a:t>45.2%</a:t>
                      </a:r>
                      <a:endParaRPr lang="en-US" sz="2000" dirty="0">
                        <a:latin typeface="+mj-lt"/>
                        <a:ea typeface="Times New Roman"/>
                        <a:cs typeface="Times New Roman"/>
                      </a:endParaRPr>
                    </a:p>
                  </a:txBody>
                  <a:tcPr marL="49427" marR="49427"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spcBef>
                          <a:spcPts val="0"/>
                        </a:spcBef>
                        <a:spcAft>
                          <a:spcPts val="0"/>
                        </a:spcAft>
                      </a:pPr>
                      <a:r>
                        <a:rPr lang="en-US" sz="2000" b="1" dirty="0" smtClean="0">
                          <a:solidFill>
                            <a:srgbClr val="000000"/>
                          </a:solidFill>
                          <a:latin typeface="+mj-lt"/>
                          <a:ea typeface="Times New Roman"/>
                          <a:cs typeface="Times New Roman"/>
                        </a:rPr>
                        <a:t>72.0%</a:t>
                      </a:r>
                      <a:endParaRPr lang="en-US" sz="2000" b="1" dirty="0">
                        <a:latin typeface="+mj-lt"/>
                        <a:ea typeface="Times New Roman"/>
                        <a:cs typeface="Times New Roman"/>
                      </a:endParaRPr>
                    </a:p>
                  </a:txBody>
                  <a:tcPr marL="49427" marR="49427" marT="0" marB="0" anchor="ctr">
                    <a:lnL>
                      <a:noFill/>
                    </a:lnL>
                    <a:lnR>
                      <a:noFill/>
                    </a:lnR>
                    <a:lnT w="12700" cap="flat" cmpd="sng" algn="ctr">
                      <a:solidFill>
                        <a:srgbClr val="000000"/>
                      </a:solidFill>
                      <a:prstDash val="solid"/>
                      <a:round/>
                      <a:headEnd type="none" w="med" len="med"/>
                      <a:tailEnd type="none" w="med" len="med"/>
                    </a:lnT>
                    <a:lnB>
                      <a:noFill/>
                    </a:lnB>
                  </a:tcPr>
                </a:tc>
                <a:tc gridSpan="2">
                  <a:txBody>
                    <a:bodyPr/>
                    <a:lstStyle/>
                    <a:p>
                      <a:pPr marL="0" marR="0" algn="ctr">
                        <a:spcBef>
                          <a:spcPts val="0"/>
                        </a:spcBef>
                        <a:spcAft>
                          <a:spcPts val="0"/>
                        </a:spcAft>
                      </a:pPr>
                      <a:r>
                        <a:rPr lang="en-US" sz="2000" b="1" dirty="0" smtClean="0">
                          <a:solidFill>
                            <a:srgbClr val="000000"/>
                          </a:solidFill>
                          <a:latin typeface="+mj-lt"/>
                          <a:ea typeface="Times New Roman"/>
                          <a:cs typeface="Times New Roman"/>
                        </a:rPr>
                        <a:t>75.8%</a:t>
                      </a:r>
                      <a:endParaRPr lang="en-US" sz="2000" b="1" dirty="0">
                        <a:latin typeface="+mj-lt"/>
                        <a:ea typeface="Times New Roman"/>
                        <a:cs typeface="Times New Roman"/>
                      </a:endParaRPr>
                    </a:p>
                  </a:txBody>
                  <a:tcPr marL="49427" marR="49427" marT="0" marB="0" anchor="ctr">
                    <a:lnL>
                      <a:noFill/>
                    </a:lnL>
                    <a:lnR>
                      <a:noFill/>
                    </a:lnR>
                    <a:lnT w="12700" cap="flat" cmpd="sng" algn="ctr">
                      <a:solidFill>
                        <a:srgbClr val="000000"/>
                      </a:solidFill>
                      <a:prstDash val="solid"/>
                      <a:round/>
                      <a:headEnd type="none" w="med" len="med"/>
                      <a:tailEnd type="none" w="med" len="med"/>
                    </a:lnT>
                    <a:lnB>
                      <a:noFill/>
                    </a:lnB>
                  </a:tcPr>
                </a:tc>
                <a:tc hMerge="1">
                  <a:txBody>
                    <a:bodyPr/>
                    <a:lstStyle/>
                    <a:p>
                      <a:endParaRPr lang="en-US"/>
                    </a:p>
                  </a:txBody>
                  <a:tcPr/>
                </a:tc>
              </a:tr>
              <a:tr h="1162912">
                <a:tc>
                  <a:txBody>
                    <a:bodyPr/>
                    <a:lstStyle/>
                    <a:p>
                      <a:pPr marL="0" marR="0">
                        <a:spcBef>
                          <a:spcPts val="0"/>
                        </a:spcBef>
                        <a:spcAft>
                          <a:spcPts val="0"/>
                        </a:spcAft>
                      </a:pPr>
                      <a:r>
                        <a:rPr lang="en-US" sz="2000">
                          <a:solidFill>
                            <a:srgbClr val="000000"/>
                          </a:solidFill>
                          <a:latin typeface="+mj-lt"/>
                          <a:ea typeface="Times New Roman"/>
                          <a:cs typeface="Times New Roman"/>
                        </a:rPr>
                        <a:t>Inclusive Algorithm</a:t>
                      </a:r>
                      <a:endParaRPr lang="en-US" sz="2000">
                        <a:latin typeface="+mj-lt"/>
                        <a:ea typeface="Times New Roman"/>
                        <a:cs typeface="Times New Roman"/>
                      </a:endParaRPr>
                    </a:p>
                  </a:txBody>
                  <a:tcPr marL="49427" marR="49427" marT="0" marB="0" anchor="ctr">
                    <a:lnL>
                      <a:noFill/>
                    </a:lnL>
                    <a:lnR>
                      <a:noFill/>
                    </a:lnR>
                    <a:lnT>
                      <a:noFill/>
                    </a:lnT>
                    <a:lnB>
                      <a:noFill/>
                    </a:lnB>
                  </a:tcPr>
                </a:tc>
                <a:tc>
                  <a:txBody>
                    <a:bodyPr/>
                    <a:lstStyle/>
                    <a:p>
                      <a:pPr marL="0" marR="0" algn="ctr">
                        <a:spcBef>
                          <a:spcPts val="0"/>
                        </a:spcBef>
                        <a:spcAft>
                          <a:spcPts val="0"/>
                        </a:spcAft>
                        <a:tabLst>
                          <a:tab pos="570230" algn="ctr"/>
                          <a:tab pos="913130" algn="dec"/>
                        </a:tabLst>
                      </a:pPr>
                      <a:r>
                        <a:rPr lang="en-US" sz="2000" dirty="0" smtClean="0">
                          <a:solidFill>
                            <a:srgbClr val="000000"/>
                          </a:solidFill>
                          <a:latin typeface="+mj-lt"/>
                          <a:ea typeface="Times New Roman"/>
                          <a:cs typeface="Times New Roman"/>
                        </a:rPr>
                        <a:t>31.3%</a:t>
                      </a:r>
                      <a:endParaRPr lang="en-US" sz="2000" dirty="0">
                        <a:latin typeface="+mj-lt"/>
                        <a:ea typeface="Times New Roman"/>
                        <a:cs typeface="Times New Roman"/>
                      </a:endParaRPr>
                    </a:p>
                  </a:txBody>
                  <a:tcPr marL="49427" marR="49427" marT="0" marB="0" anchor="ctr">
                    <a:lnL>
                      <a:noFill/>
                    </a:lnL>
                    <a:lnR>
                      <a:noFill/>
                    </a:lnR>
                    <a:lnT>
                      <a:noFill/>
                    </a:lnT>
                    <a:lnB>
                      <a:noFill/>
                    </a:lnB>
                  </a:tcPr>
                </a:tc>
                <a:tc>
                  <a:txBody>
                    <a:bodyPr/>
                    <a:lstStyle/>
                    <a:p>
                      <a:pPr marL="0" marR="0" algn="ctr">
                        <a:spcBef>
                          <a:spcPts val="0"/>
                        </a:spcBef>
                        <a:spcAft>
                          <a:spcPts val="0"/>
                        </a:spcAft>
                      </a:pPr>
                      <a:r>
                        <a:rPr lang="en-US" sz="2000" dirty="0" smtClean="0">
                          <a:solidFill>
                            <a:srgbClr val="000000"/>
                          </a:solidFill>
                          <a:latin typeface="+mj-lt"/>
                          <a:ea typeface="Times New Roman"/>
                          <a:cs typeface="Times New Roman"/>
                        </a:rPr>
                        <a:t>90.0%</a:t>
                      </a:r>
                      <a:endParaRPr lang="en-US" sz="2000" dirty="0">
                        <a:latin typeface="+mj-lt"/>
                        <a:ea typeface="Times New Roman"/>
                        <a:cs typeface="Times New Roman"/>
                      </a:endParaRPr>
                    </a:p>
                  </a:txBody>
                  <a:tcPr marL="49427" marR="49427" marT="0" marB="0" anchor="ctr">
                    <a:lnL>
                      <a:noFill/>
                    </a:lnL>
                    <a:lnR>
                      <a:noFill/>
                    </a:lnR>
                    <a:lnT>
                      <a:noFill/>
                    </a:lnT>
                    <a:lnB>
                      <a:noFill/>
                    </a:lnB>
                  </a:tcPr>
                </a:tc>
                <a:tc>
                  <a:txBody>
                    <a:bodyPr/>
                    <a:lstStyle/>
                    <a:p>
                      <a:pPr marL="0" marR="0" algn="ctr">
                        <a:spcBef>
                          <a:spcPts val="0"/>
                        </a:spcBef>
                        <a:spcAft>
                          <a:spcPts val="0"/>
                        </a:spcAft>
                      </a:pPr>
                      <a:r>
                        <a:rPr lang="en-US" sz="2000" dirty="0" smtClean="0">
                          <a:solidFill>
                            <a:srgbClr val="000000"/>
                          </a:solidFill>
                          <a:latin typeface="+mj-lt"/>
                          <a:ea typeface="Times New Roman"/>
                          <a:cs typeface="Times New Roman"/>
                        </a:rPr>
                        <a:t>100%</a:t>
                      </a:r>
                      <a:endParaRPr lang="en-US" sz="2000" dirty="0">
                        <a:latin typeface="+mj-lt"/>
                        <a:ea typeface="Times New Roman"/>
                        <a:cs typeface="Times New Roman"/>
                      </a:endParaRPr>
                    </a:p>
                  </a:txBody>
                  <a:tcPr marL="49427" marR="49427" marT="0" marB="0" anchor="ctr">
                    <a:lnL>
                      <a:noFill/>
                    </a:lnL>
                    <a:lnR>
                      <a:noFill/>
                    </a:lnR>
                    <a:lnT>
                      <a:noFill/>
                    </a:lnT>
                    <a:lnB>
                      <a:noFill/>
                    </a:lnB>
                  </a:tcPr>
                </a:tc>
                <a:tc gridSpan="2">
                  <a:txBody>
                    <a:bodyPr/>
                    <a:lstStyle/>
                    <a:p>
                      <a:pPr marL="0" marR="0" algn="ctr">
                        <a:spcBef>
                          <a:spcPts val="0"/>
                        </a:spcBef>
                        <a:spcAft>
                          <a:spcPts val="0"/>
                        </a:spcAft>
                      </a:pPr>
                      <a:r>
                        <a:rPr lang="en-US" sz="2000" dirty="0" smtClean="0">
                          <a:solidFill>
                            <a:srgbClr val="000000"/>
                          </a:solidFill>
                          <a:latin typeface="+mj-lt"/>
                          <a:ea typeface="Times New Roman"/>
                          <a:cs typeface="Times New Roman"/>
                        </a:rPr>
                        <a:t>90.9%</a:t>
                      </a:r>
                      <a:endParaRPr lang="en-US" sz="2000" dirty="0">
                        <a:latin typeface="+mj-lt"/>
                        <a:ea typeface="Times New Roman"/>
                        <a:cs typeface="Times New Roman"/>
                      </a:endParaRPr>
                    </a:p>
                  </a:txBody>
                  <a:tcPr marL="49427" marR="49427" marT="0" marB="0" anchor="ctr">
                    <a:lnL>
                      <a:noFill/>
                    </a:lnL>
                    <a:lnR>
                      <a:noFill/>
                    </a:lnR>
                    <a:lnT>
                      <a:noFill/>
                    </a:lnT>
                    <a:lnB>
                      <a:noFill/>
                    </a:lnB>
                  </a:tcPr>
                </a:tc>
                <a:tc hMerge="1">
                  <a:txBody>
                    <a:bodyPr/>
                    <a:lstStyle/>
                    <a:p>
                      <a:endParaRPr lang="en-US"/>
                    </a:p>
                  </a:txBody>
                  <a:tcPr/>
                </a:tc>
              </a:tr>
              <a:tr h="1162912">
                <a:tc>
                  <a:txBody>
                    <a:bodyPr/>
                    <a:lstStyle/>
                    <a:p>
                      <a:pPr marL="0" marR="0">
                        <a:spcBef>
                          <a:spcPts val="0"/>
                        </a:spcBef>
                        <a:spcAft>
                          <a:spcPts val="0"/>
                        </a:spcAft>
                      </a:pPr>
                      <a:r>
                        <a:rPr lang="en-US" sz="2000">
                          <a:solidFill>
                            <a:srgbClr val="000000"/>
                          </a:solidFill>
                          <a:latin typeface="+mj-lt"/>
                          <a:ea typeface="Times New Roman"/>
                          <a:cs typeface="Times New Roman"/>
                        </a:rPr>
                        <a:t>Simple Algorithm</a:t>
                      </a:r>
                      <a:endParaRPr lang="en-US" sz="2000">
                        <a:latin typeface="+mj-lt"/>
                        <a:ea typeface="Times New Roman"/>
                        <a:cs typeface="Times New Roman"/>
                      </a:endParaRPr>
                    </a:p>
                  </a:txBody>
                  <a:tcPr marL="49427" marR="49427"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tabLst>
                          <a:tab pos="570230" algn="ctr"/>
                          <a:tab pos="913130" algn="dec"/>
                        </a:tabLst>
                      </a:pPr>
                      <a:r>
                        <a:rPr lang="en-US" sz="2000" dirty="0" smtClean="0">
                          <a:solidFill>
                            <a:srgbClr val="000000"/>
                          </a:solidFill>
                          <a:latin typeface="+mj-lt"/>
                          <a:ea typeface="Times New Roman"/>
                          <a:cs typeface="Times New Roman"/>
                        </a:rPr>
                        <a:t>19.2%</a:t>
                      </a:r>
                      <a:endParaRPr lang="en-US" sz="2000" dirty="0">
                        <a:latin typeface="+mj-lt"/>
                        <a:ea typeface="Times New Roman"/>
                        <a:cs typeface="Times New Roman"/>
                      </a:endParaRPr>
                    </a:p>
                  </a:txBody>
                  <a:tcPr marL="49427" marR="49427"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000" dirty="0" smtClean="0">
                          <a:solidFill>
                            <a:srgbClr val="000000"/>
                          </a:solidFill>
                          <a:latin typeface="+mj-lt"/>
                          <a:ea typeface="Times New Roman"/>
                          <a:cs typeface="Times New Roman"/>
                        </a:rPr>
                        <a:t>82.4%</a:t>
                      </a:r>
                      <a:endParaRPr lang="en-US" sz="2000" dirty="0">
                        <a:latin typeface="+mj-lt"/>
                        <a:ea typeface="Times New Roman"/>
                        <a:cs typeface="Times New Roman"/>
                      </a:endParaRPr>
                    </a:p>
                  </a:txBody>
                  <a:tcPr marL="49427" marR="49427"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000" dirty="0" smtClean="0">
                          <a:solidFill>
                            <a:srgbClr val="000000"/>
                          </a:solidFill>
                          <a:latin typeface="+mj-lt"/>
                          <a:ea typeface="Times New Roman"/>
                          <a:cs typeface="Times New Roman"/>
                        </a:rPr>
                        <a:t>90.7%</a:t>
                      </a:r>
                      <a:endParaRPr lang="en-US" sz="2000" dirty="0">
                        <a:latin typeface="+mj-lt"/>
                        <a:ea typeface="Times New Roman"/>
                        <a:cs typeface="Times New Roman"/>
                      </a:endParaRPr>
                    </a:p>
                  </a:txBody>
                  <a:tcPr marL="49427" marR="49427" marT="0" marB="0" anchor="ctr">
                    <a:lnL>
                      <a:noFill/>
                    </a:lnL>
                    <a:lnR>
                      <a:noFill/>
                    </a:lnR>
                    <a:lnT>
                      <a:noFill/>
                    </a:lnT>
                    <a:lnB w="12700" cap="flat" cmpd="sng" algn="ctr">
                      <a:solidFill>
                        <a:srgbClr val="000000"/>
                      </a:solidFill>
                      <a:prstDash val="solid"/>
                      <a:round/>
                      <a:headEnd type="none" w="med" len="med"/>
                      <a:tailEnd type="none" w="med" len="med"/>
                    </a:lnB>
                  </a:tcPr>
                </a:tc>
                <a:tc gridSpan="2">
                  <a:txBody>
                    <a:bodyPr/>
                    <a:lstStyle/>
                    <a:p>
                      <a:pPr marL="0" marR="0" algn="ctr">
                        <a:spcBef>
                          <a:spcPts val="0"/>
                        </a:spcBef>
                        <a:spcAft>
                          <a:spcPts val="0"/>
                        </a:spcAft>
                      </a:pPr>
                      <a:r>
                        <a:rPr lang="en-US" sz="2000" dirty="0" smtClean="0">
                          <a:solidFill>
                            <a:srgbClr val="000000"/>
                          </a:solidFill>
                          <a:latin typeface="+mj-lt"/>
                          <a:ea typeface="Times New Roman"/>
                          <a:cs typeface="Times New Roman"/>
                        </a:rPr>
                        <a:t>90.9%</a:t>
                      </a:r>
                      <a:endParaRPr lang="en-US" sz="2000" dirty="0">
                        <a:latin typeface="+mj-lt"/>
                        <a:ea typeface="Times New Roman"/>
                        <a:cs typeface="Times New Roman"/>
                      </a:endParaRPr>
                    </a:p>
                  </a:txBody>
                  <a:tcPr marL="49427" marR="49427" marT="0" marB="0" anchor="ctr">
                    <a:lnL>
                      <a:noFill/>
                    </a:lnL>
                    <a:lnR>
                      <a:noFill/>
                    </a:lnR>
                    <a:lnT>
                      <a:noFill/>
                    </a:lnT>
                    <a:lnB w="12700" cap="flat" cmpd="sng" algn="ctr">
                      <a:solidFill>
                        <a:srgbClr val="000000"/>
                      </a:solidFill>
                      <a:prstDash val="solid"/>
                      <a:round/>
                      <a:headEnd type="none" w="med" len="med"/>
                      <a:tailEnd type="none" w="med" len="med"/>
                    </a:lnB>
                  </a:tcPr>
                </a:tc>
                <a:tc hMerge="1">
                  <a:txBody>
                    <a:bodyPr/>
                    <a:lstStyle/>
                    <a:p>
                      <a:endParaRPr lang="en-US"/>
                    </a:p>
                  </a:txBody>
                  <a:tcPr/>
                </a:tc>
              </a:tr>
              <a:tr h="414013">
                <a:tc gridSpan="5">
                  <a:txBody>
                    <a:bodyPr/>
                    <a:lstStyle/>
                    <a:p>
                      <a:pPr marL="0" marR="0">
                        <a:spcBef>
                          <a:spcPts val="0"/>
                        </a:spcBef>
                        <a:spcAft>
                          <a:spcPts val="0"/>
                        </a:spcAft>
                      </a:pPr>
                      <a:r>
                        <a:rPr lang="en-US" sz="2000" i="1" dirty="0">
                          <a:solidFill>
                            <a:srgbClr val="000000"/>
                          </a:solidFill>
                          <a:latin typeface="+mj-lt"/>
                          <a:ea typeface="Times New Roman"/>
                          <a:cs typeface="Times New Roman"/>
                        </a:rPr>
                        <a:t>Abbreviations:</a:t>
                      </a:r>
                      <a:r>
                        <a:rPr lang="en-US" sz="2000" dirty="0">
                          <a:solidFill>
                            <a:srgbClr val="000000"/>
                          </a:solidFill>
                          <a:latin typeface="+mj-lt"/>
                          <a:ea typeface="Times New Roman"/>
                          <a:cs typeface="Times New Roman"/>
                        </a:rPr>
                        <a:t> SSI, Surgical Site Infection; </a:t>
                      </a:r>
                      <a:r>
                        <a:rPr lang="en-US" sz="2000" dirty="0" err="1">
                          <a:solidFill>
                            <a:srgbClr val="000000"/>
                          </a:solidFill>
                          <a:latin typeface="+mj-lt"/>
                          <a:ea typeface="Times New Roman"/>
                          <a:cs typeface="Times New Roman"/>
                        </a:rPr>
                        <a:t>sSSI</a:t>
                      </a:r>
                      <a:r>
                        <a:rPr lang="en-US" sz="2000" dirty="0">
                          <a:solidFill>
                            <a:srgbClr val="000000"/>
                          </a:solidFill>
                          <a:latin typeface="+mj-lt"/>
                          <a:ea typeface="Times New Roman"/>
                          <a:cs typeface="Times New Roman"/>
                        </a:rPr>
                        <a:t>, superficial SSI; </a:t>
                      </a:r>
                      <a:r>
                        <a:rPr lang="en-US" sz="2000" dirty="0" err="1">
                          <a:solidFill>
                            <a:srgbClr val="000000"/>
                          </a:solidFill>
                          <a:latin typeface="+mj-lt"/>
                          <a:ea typeface="Times New Roman"/>
                          <a:cs typeface="Times New Roman"/>
                        </a:rPr>
                        <a:t>dSSI</a:t>
                      </a:r>
                      <a:r>
                        <a:rPr lang="en-US" sz="2000" dirty="0">
                          <a:solidFill>
                            <a:srgbClr val="000000"/>
                          </a:solidFill>
                          <a:latin typeface="+mj-lt"/>
                          <a:ea typeface="Times New Roman"/>
                          <a:cs typeface="Times New Roman"/>
                        </a:rPr>
                        <a:t>, deep SSI; </a:t>
                      </a:r>
                      <a:r>
                        <a:rPr lang="en-US" sz="2000" dirty="0" err="1">
                          <a:solidFill>
                            <a:srgbClr val="000000"/>
                          </a:solidFill>
                          <a:latin typeface="+mj-lt"/>
                          <a:ea typeface="Times New Roman"/>
                          <a:cs typeface="Times New Roman"/>
                        </a:rPr>
                        <a:t>oSSI</a:t>
                      </a:r>
                      <a:r>
                        <a:rPr lang="en-US" sz="2000" dirty="0">
                          <a:solidFill>
                            <a:srgbClr val="000000"/>
                          </a:solidFill>
                          <a:latin typeface="+mj-lt"/>
                          <a:ea typeface="Times New Roman"/>
                          <a:cs typeface="Times New Roman"/>
                        </a:rPr>
                        <a:t>, organ space SSI</a:t>
                      </a:r>
                      <a:endParaRPr lang="en-US" sz="2000" dirty="0">
                        <a:latin typeface="+mj-lt"/>
                        <a:ea typeface="Times New Roman"/>
                        <a:cs typeface="Times New Roman"/>
                      </a:endParaRPr>
                    </a:p>
                  </a:txBody>
                  <a:tcPr marL="49427" marR="49427" marT="0" marB="0" anchor="ctr">
                    <a:lnL>
                      <a:noFill/>
                    </a:lnL>
                    <a:lnR>
                      <a:noFill/>
                    </a:lnR>
                    <a:lnT w="12700" cap="flat" cmpd="sng" algn="ctr">
                      <a:solidFill>
                        <a:srgbClr val="000000"/>
                      </a:solidFill>
                      <a:prstDash val="solid"/>
                      <a:round/>
                      <a:headEnd type="none" w="med" len="med"/>
                      <a:tailEnd type="none" w="med" len="med"/>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marL="0" marR="0">
                        <a:spcBef>
                          <a:spcPts val="0"/>
                        </a:spcBef>
                        <a:spcAft>
                          <a:spcPts val="0"/>
                        </a:spcAft>
                      </a:pPr>
                      <a:r>
                        <a:rPr lang="en-US" sz="2000" dirty="0">
                          <a:latin typeface="+mj-lt"/>
                          <a:ea typeface="Times New Roman"/>
                          <a:cs typeface="Times New Roman"/>
                        </a:rPr>
                        <a:t> </a:t>
                      </a:r>
                    </a:p>
                  </a:txBody>
                  <a:tcPr marL="0" marR="0" marT="0" marB="0" anchor="ctr">
                    <a:lnL>
                      <a:noFill/>
                    </a:lnL>
                    <a:lnR>
                      <a:noFill/>
                    </a:lnR>
                    <a:lnT>
                      <a:noFill/>
                    </a:lnT>
                    <a:lnB>
                      <a:noFill/>
                    </a:lnB>
                  </a:tcPr>
                </a:tc>
              </a:tr>
            </a:tbl>
          </a:graphicData>
        </a:graphic>
      </p:graphicFrame>
      <p:sp>
        <p:nvSpPr>
          <p:cNvPr id="3" name="Footer Placeholder 2"/>
          <p:cNvSpPr>
            <a:spLocks noGrp="1"/>
          </p:cNvSpPr>
          <p:nvPr>
            <p:ph type="ftr" sz="quarter" idx="11"/>
          </p:nvPr>
        </p:nvSpPr>
        <p:spPr/>
        <p:txBody>
          <a:bodyPr/>
          <a:lstStyle/>
          <a:p>
            <a:r>
              <a:rPr lang="en-US" smtClean="0"/>
              <a:t>HHSA-290-2006-00020 ACTION task order #8</a:t>
            </a:r>
            <a:endParaRPr lang="en-US"/>
          </a:p>
        </p:txBody>
      </p:sp>
    </p:spTree>
    <p:extLst>
      <p:ext uri="{BB962C8B-B14F-4D97-AF65-F5344CB8AC3E}">
        <p14:creationId xmlns="" xmlns:p14="http://schemas.microsoft.com/office/powerpoint/2010/main" val="290333058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External Validation of Human-Adjudicated Surveillance</a:t>
            </a:r>
            <a:endParaRPr lang="en-US" dirty="0"/>
          </a:p>
        </p:txBody>
      </p:sp>
      <p:graphicFrame>
        <p:nvGraphicFramePr>
          <p:cNvPr id="4" name="Table 3"/>
          <p:cNvGraphicFramePr>
            <a:graphicFrameLocks noGrp="1"/>
          </p:cNvGraphicFramePr>
          <p:nvPr>
            <p:extLst>
              <p:ext uri="{D42A27DB-BD31-4B8C-83A1-F6EECF244321}">
                <p14:modId xmlns="" xmlns:p14="http://schemas.microsoft.com/office/powerpoint/2010/main" val="3407635733"/>
              </p:ext>
            </p:extLst>
          </p:nvPr>
        </p:nvGraphicFramePr>
        <p:xfrm>
          <a:off x="609600" y="1676400"/>
          <a:ext cx="7924800" cy="4953014"/>
        </p:xfrm>
        <a:graphic>
          <a:graphicData uri="http://schemas.openxmlformats.org/drawingml/2006/table">
            <a:tbl>
              <a:tblPr firstRow="1"/>
              <a:tblGrid>
                <a:gridCol w="792480"/>
                <a:gridCol w="792480"/>
                <a:gridCol w="792480"/>
                <a:gridCol w="792480"/>
                <a:gridCol w="792480"/>
                <a:gridCol w="792480"/>
                <a:gridCol w="792480"/>
                <a:gridCol w="792480"/>
                <a:gridCol w="792480"/>
                <a:gridCol w="792480"/>
              </a:tblGrid>
              <a:tr h="241610">
                <a:tc gridSpan="5">
                  <a:txBody>
                    <a:bodyPr/>
                    <a:lstStyle/>
                    <a:p>
                      <a:pPr algn="ctr" fontAlgn="b"/>
                      <a:r>
                        <a:rPr lang="en-US" sz="1100" b="1" i="0" u="none" strike="noStrike" dirty="0">
                          <a:solidFill>
                            <a:srgbClr val="000000"/>
                          </a:solidFill>
                          <a:latin typeface="Calibri"/>
                        </a:rPr>
                        <a:t>Accuracy of Adjudication at DH</a:t>
                      </a:r>
                    </a:p>
                  </a:txBody>
                  <a:tcPr marL="9011" marR="9011" marT="9011" marB="0" anchor="b">
                    <a:lnL>
                      <a:noFill/>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gridSpan="5">
                  <a:txBody>
                    <a:bodyPr/>
                    <a:lstStyle/>
                    <a:p>
                      <a:pPr algn="ctr" fontAlgn="b"/>
                      <a:r>
                        <a:rPr lang="en-US" sz="1100" b="1" i="0" u="none" strike="noStrike" dirty="0">
                          <a:solidFill>
                            <a:srgbClr val="000000"/>
                          </a:solidFill>
                          <a:latin typeface="Calibri"/>
                        </a:rPr>
                        <a:t>Accuracy of Adjudication at IH</a:t>
                      </a:r>
                    </a:p>
                  </a:txBody>
                  <a:tcPr marL="9011" marR="9011" marT="9011" marB="0" anchor="b">
                    <a:lnL w="12700" cap="flat" cmpd="sng" algn="ctr">
                      <a:solidFill>
                        <a:srgbClr val="000000"/>
                      </a:solidFill>
                      <a:prstDash val="solid"/>
                      <a:round/>
                      <a:headEnd type="none" w="med" len="med"/>
                      <a:tailEnd type="none" w="med" len="med"/>
                    </a:lnL>
                    <a:lnR>
                      <a:noFill/>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219646">
                <a:tc>
                  <a:txBody>
                    <a:bodyPr/>
                    <a:lstStyle/>
                    <a:p>
                      <a:pPr algn="l" fontAlgn="b"/>
                      <a:r>
                        <a:rPr lang="en-US" sz="1100" b="0" i="0" u="none" strike="noStrike" dirty="0">
                          <a:solidFill>
                            <a:srgbClr val="000000"/>
                          </a:solidFill>
                          <a:latin typeface="Calibri"/>
                        </a:rPr>
                        <a:t> </a:t>
                      </a:r>
                    </a:p>
                  </a:txBody>
                  <a:tcPr marL="9011" marR="9011" marT="9011" marB="0" anchor="b">
                    <a:lnL>
                      <a:noFill/>
                    </a:lnL>
                    <a:lnR>
                      <a:noFill/>
                    </a:lnR>
                    <a:lnT w="12700" cap="flat" cmpd="sng" algn="ctr">
                      <a:solidFill>
                        <a:srgbClr val="000000"/>
                      </a:solidFill>
                      <a:prstDash val="solid"/>
                      <a:round/>
                      <a:headEnd type="none" w="med" len="med"/>
                      <a:tailEnd type="none" w="med" len="med"/>
                    </a:lnT>
                    <a:lnB>
                      <a:noFill/>
                    </a:lnB>
                    <a:solidFill>
                      <a:srgbClr val="F2F2F2"/>
                    </a:solidFill>
                  </a:tcPr>
                </a:tc>
                <a:tc>
                  <a:txBody>
                    <a:bodyPr/>
                    <a:lstStyle/>
                    <a:p>
                      <a:pPr algn="l" fontAlgn="b"/>
                      <a:r>
                        <a:rPr lang="en-US" sz="1100" b="0" i="0" u="none" strike="noStrike" dirty="0">
                          <a:solidFill>
                            <a:srgbClr val="000000"/>
                          </a:solidFill>
                          <a:latin typeface="Calibri"/>
                        </a:rPr>
                        <a:t> </a:t>
                      </a:r>
                    </a:p>
                  </a:txBody>
                  <a:tcPr marL="9011" marR="9011" marT="9011" marB="0" anchor="b">
                    <a:lnL>
                      <a:noFill/>
                    </a:lnL>
                    <a:lnR>
                      <a:noFill/>
                    </a:lnR>
                    <a:lnT w="12700" cap="flat" cmpd="sng" algn="ctr">
                      <a:solidFill>
                        <a:srgbClr val="000000"/>
                      </a:solidFill>
                      <a:prstDash val="solid"/>
                      <a:round/>
                      <a:headEnd type="none" w="med" len="med"/>
                      <a:tailEnd type="none" w="med" len="med"/>
                    </a:lnT>
                    <a:lnB>
                      <a:noFill/>
                    </a:lnB>
                    <a:solidFill>
                      <a:srgbClr val="F2F2F2"/>
                    </a:solidFill>
                  </a:tcPr>
                </a:tc>
                <a:tc gridSpan="2">
                  <a:txBody>
                    <a:bodyPr/>
                    <a:lstStyle/>
                    <a:p>
                      <a:pPr algn="ctr" fontAlgn="b"/>
                      <a:r>
                        <a:rPr lang="en-US" sz="1100" b="1" i="0" u="none" strike="noStrike" dirty="0">
                          <a:solidFill>
                            <a:srgbClr val="000000"/>
                          </a:solidFill>
                          <a:latin typeface="Calibri"/>
                        </a:rPr>
                        <a:t>Routine Surveillance</a:t>
                      </a:r>
                    </a:p>
                  </a:txBody>
                  <a:tcPr marL="9011" marR="9011" marT="9011" marB="0" anchor="b">
                    <a:lnL>
                      <a:noFill/>
                    </a:lnL>
                    <a:lnR>
                      <a:noFill/>
                    </a:lnR>
                    <a:lnT w="12700" cap="flat" cmpd="sng" algn="ctr">
                      <a:solidFill>
                        <a:srgbClr val="000000"/>
                      </a:solidFill>
                      <a:prstDash val="solid"/>
                      <a:round/>
                      <a:headEnd type="none" w="med" len="med"/>
                      <a:tailEnd type="none" w="med" len="med"/>
                    </a:lnT>
                    <a:lnB>
                      <a:noFill/>
                    </a:lnB>
                    <a:solidFill>
                      <a:srgbClr val="F2F2F2"/>
                    </a:solidFill>
                  </a:tcPr>
                </a:tc>
                <a:tc hMerge="1">
                  <a:txBody>
                    <a:bodyPr/>
                    <a:lstStyle/>
                    <a:p>
                      <a:endParaRPr lang="en-US"/>
                    </a:p>
                  </a:txBody>
                  <a:tcPr/>
                </a:tc>
                <a:tc>
                  <a:txBody>
                    <a:bodyPr/>
                    <a:lstStyle/>
                    <a:p>
                      <a:pPr algn="l" fontAlgn="b"/>
                      <a:r>
                        <a:rPr lang="en-US" sz="1100" b="0" i="0" u="none" strike="noStrike" dirty="0">
                          <a:solidFill>
                            <a:srgbClr val="000000"/>
                          </a:solidFill>
                          <a:latin typeface="Calibri"/>
                        </a:rPr>
                        <a:t> </a:t>
                      </a:r>
                    </a:p>
                  </a:txBody>
                  <a:tcPr marL="9011" marR="9011" marT="9011" marB="0" anchor="b">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2F2F2"/>
                    </a:solidFill>
                  </a:tcPr>
                </a:tc>
                <a:tc>
                  <a:txBody>
                    <a:bodyPr/>
                    <a:lstStyle/>
                    <a:p>
                      <a:pPr algn="l" fontAlgn="b"/>
                      <a:r>
                        <a:rPr lang="en-US" sz="1100" b="0" i="0" u="none" strike="noStrike" dirty="0">
                          <a:solidFill>
                            <a:srgbClr val="000000"/>
                          </a:solidFill>
                          <a:latin typeface="Calibri"/>
                        </a:rPr>
                        <a:t> </a:t>
                      </a:r>
                    </a:p>
                  </a:txBody>
                  <a:tcPr marL="9011" marR="9011" marT="9011" marB="0" anchor="b">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solidFill>
                      <a:srgbClr val="F2F2F2"/>
                    </a:solidFill>
                  </a:tcPr>
                </a:tc>
                <a:tc>
                  <a:txBody>
                    <a:bodyPr/>
                    <a:lstStyle/>
                    <a:p>
                      <a:pPr algn="l" fontAlgn="b"/>
                      <a:r>
                        <a:rPr lang="en-US" sz="1100" b="0" i="0" u="none" strike="noStrike">
                          <a:solidFill>
                            <a:srgbClr val="000000"/>
                          </a:solidFill>
                          <a:latin typeface="Calibri"/>
                        </a:rPr>
                        <a:t> </a:t>
                      </a:r>
                    </a:p>
                  </a:txBody>
                  <a:tcPr marL="9011" marR="9011" marT="9011" marB="0" anchor="b">
                    <a:lnL>
                      <a:noFill/>
                    </a:lnL>
                    <a:lnR>
                      <a:noFill/>
                    </a:lnR>
                    <a:lnT w="12700" cap="flat" cmpd="sng" algn="ctr">
                      <a:solidFill>
                        <a:srgbClr val="000000"/>
                      </a:solidFill>
                      <a:prstDash val="solid"/>
                      <a:round/>
                      <a:headEnd type="none" w="med" len="med"/>
                      <a:tailEnd type="none" w="med" len="med"/>
                    </a:lnT>
                    <a:lnB>
                      <a:noFill/>
                    </a:lnB>
                    <a:solidFill>
                      <a:srgbClr val="F2F2F2"/>
                    </a:solidFill>
                  </a:tcPr>
                </a:tc>
                <a:tc gridSpan="2">
                  <a:txBody>
                    <a:bodyPr/>
                    <a:lstStyle/>
                    <a:p>
                      <a:pPr algn="ctr" fontAlgn="b"/>
                      <a:r>
                        <a:rPr lang="en-US" sz="1100" b="1" i="0" u="none" strike="noStrike">
                          <a:solidFill>
                            <a:srgbClr val="000000"/>
                          </a:solidFill>
                          <a:latin typeface="Calibri"/>
                        </a:rPr>
                        <a:t>Routine Surveillance</a:t>
                      </a:r>
                    </a:p>
                  </a:txBody>
                  <a:tcPr marL="9011" marR="9011" marT="9011" marB="0" anchor="b">
                    <a:lnL>
                      <a:noFill/>
                    </a:lnL>
                    <a:lnR>
                      <a:noFill/>
                    </a:lnR>
                    <a:lnT w="12700" cap="flat" cmpd="sng" algn="ctr">
                      <a:solidFill>
                        <a:srgbClr val="000000"/>
                      </a:solidFill>
                      <a:prstDash val="solid"/>
                      <a:round/>
                      <a:headEnd type="none" w="med" len="med"/>
                      <a:tailEnd type="none" w="med" len="med"/>
                    </a:lnT>
                    <a:lnB>
                      <a:noFill/>
                    </a:lnB>
                    <a:solidFill>
                      <a:srgbClr val="F2F2F2"/>
                    </a:solidFill>
                  </a:tcPr>
                </a:tc>
                <a:tc hMerge="1">
                  <a:txBody>
                    <a:bodyPr/>
                    <a:lstStyle/>
                    <a:p>
                      <a:endParaRPr lang="en-US"/>
                    </a:p>
                  </a:txBody>
                  <a:tcPr/>
                </a:tc>
                <a:tc>
                  <a:txBody>
                    <a:bodyPr/>
                    <a:lstStyle/>
                    <a:p>
                      <a:pPr algn="l" fontAlgn="b"/>
                      <a:r>
                        <a:rPr lang="en-US" sz="1100" b="0" i="0" u="none" strike="noStrike">
                          <a:solidFill>
                            <a:srgbClr val="000000"/>
                          </a:solidFill>
                          <a:latin typeface="Calibri"/>
                        </a:rPr>
                        <a:t> </a:t>
                      </a:r>
                    </a:p>
                  </a:txBody>
                  <a:tcPr marL="9011" marR="9011" marT="9011" marB="0" anchor="b">
                    <a:lnL>
                      <a:noFill/>
                    </a:lnL>
                    <a:lnR>
                      <a:noFill/>
                    </a:lnR>
                    <a:lnT w="12700" cap="flat" cmpd="sng" algn="ctr">
                      <a:solidFill>
                        <a:srgbClr val="000000"/>
                      </a:solidFill>
                      <a:prstDash val="solid"/>
                      <a:round/>
                      <a:headEnd type="none" w="med" len="med"/>
                      <a:tailEnd type="none" w="med" len="med"/>
                    </a:lnT>
                    <a:lnB>
                      <a:noFill/>
                    </a:lnB>
                    <a:solidFill>
                      <a:srgbClr val="F2F2F2"/>
                    </a:solidFill>
                  </a:tcPr>
                </a:tc>
              </a:tr>
              <a:tr h="230628">
                <a:tc rowSpan="4">
                  <a:txBody>
                    <a:bodyPr/>
                    <a:lstStyle/>
                    <a:p>
                      <a:pPr algn="r" fontAlgn="b"/>
                      <a:r>
                        <a:rPr lang="en-US" sz="1100" b="1" i="0" u="none" strike="noStrike">
                          <a:solidFill>
                            <a:srgbClr val="000000"/>
                          </a:solidFill>
                          <a:latin typeface="Calibri"/>
                        </a:rPr>
                        <a:t>Adjudicated</a:t>
                      </a:r>
                    </a:p>
                  </a:txBody>
                  <a:tcPr marL="9011" marR="9011" marT="9011" marB="0" vert="vert270" anchor="b">
                    <a:lnL>
                      <a:noFill/>
                    </a:lnL>
                    <a:lnR>
                      <a:noFill/>
                    </a:lnR>
                    <a:lnT>
                      <a:noFill/>
                    </a:lnT>
                    <a:lnB>
                      <a:noFill/>
                    </a:lnB>
                    <a:solidFill>
                      <a:srgbClr val="F2F2F2"/>
                    </a:solidFill>
                  </a:tcPr>
                </a:tc>
                <a:tc>
                  <a:txBody>
                    <a:bodyPr/>
                    <a:lstStyle/>
                    <a:p>
                      <a:pPr algn="l" fontAlgn="b"/>
                      <a:endParaRPr lang="en-US" sz="1100" b="0" i="0" u="none" strike="noStrike" dirty="0">
                        <a:solidFill>
                          <a:srgbClr val="000000"/>
                        </a:solidFill>
                        <a:latin typeface="Calibri"/>
                      </a:endParaRPr>
                    </a:p>
                  </a:txBody>
                  <a:tcPr marL="9011" marR="9011" marT="9011" marB="0" anchor="b">
                    <a:lnL>
                      <a:noFill/>
                    </a:lnL>
                    <a:lnR>
                      <a:noFill/>
                    </a:lnR>
                    <a:lnT>
                      <a:noFill/>
                    </a:lnT>
                    <a:lnB>
                      <a:noFill/>
                    </a:lnB>
                  </a:tcPr>
                </a:tc>
                <a:tc>
                  <a:txBody>
                    <a:bodyPr/>
                    <a:lstStyle/>
                    <a:p>
                      <a:pPr algn="ctr" fontAlgn="b"/>
                      <a:r>
                        <a:rPr lang="en-US" sz="1100" b="0" i="0" u="none" strike="noStrike" dirty="0">
                          <a:solidFill>
                            <a:srgbClr val="000000"/>
                          </a:solidFill>
                          <a:latin typeface="Calibri"/>
                        </a:rPr>
                        <a:t>SSI</a:t>
                      </a:r>
                    </a:p>
                  </a:txBody>
                  <a:tcPr marL="9011" marR="9011" marT="9011" marB="0" anchor="b">
                    <a:lnL>
                      <a:noFill/>
                    </a:lnL>
                    <a:lnR>
                      <a:noFill/>
                    </a:lnR>
                    <a:lnT>
                      <a:noFill/>
                    </a:lnT>
                    <a:lnB w="25400" cap="flat" cmpd="dbl"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Calibri"/>
                        </a:rPr>
                        <a:t>no SSI</a:t>
                      </a:r>
                    </a:p>
                  </a:txBody>
                  <a:tcPr marL="9011" marR="9011" marT="9011" marB="0" anchor="b">
                    <a:lnL>
                      <a:noFill/>
                    </a:lnL>
                    <a:lnR w="12700" cap="flat" cmpd="sng" algn="ctr">
                      <a:solidFill>
                        <a:srgbClr val="000000"/>
                      </a:solidFill>
                      <a:prstDash val="solid"/>
                      <a:round/>
                      <a:headEnd type="none" w="med" len="med"/>
                      <a:tailEnd type="none" w="med" len="med"/>
                    </a:lnR>
                    <a:lnT>
                      <a:noFill/>
                    </a:lnT>
                    <a:lnB w="25400" cap="flat" cmpd="dbl"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Calibri"/>
                        </a:rPr>
                        <a:t>Total</a:t>
                      </a:r>
                    </a:p>
                  </a:txBody>
                  <a:tcPr marL="9011" marR="9011" marT="901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25400" cap="flat" cmpd="dbl" algn="ctr">
                      <a:solidFill>
                        <a:srgbClr val="000000"/>
                      </a:solidFill>
                      <a:prstDash val="solid"/>
                      <a:round/>
                      <a:headEnd type="none" w="med" len="med"/>
                      <a:tailEnd type="none" w="med" len="med"/>
                    </a:lnB>
                  </a:tcPr>
                </a:tc>
                <a:tc rowSpan="4">
                  <a:txBody>
                    <a:bodyPr/>
                    <a:lstStyle/>
                    <a:p>
                      <a:pPr algn="r" fontAlgn="b"/>
                      <a:r>
                        <a:rPr lang="en-US" sz="1100" b="1" i="0" u="none" strike="noStrike">
                          <a:solidFill>
                            <a:srgbClr val="000000"/>
                          </a:solidFill>
                          <a:latin typeface="Calibri"/>
                        </a:rPr>
                        <a:t>Adjudicated</a:t>
                      </a:r>
                    </a:p>
                  </a:txBody>
                  <a:tcPr marL="9011" marR="9011" marT="9011" marB="0" vert="vert270" anchor="b">
                    <a:lnL w="12700" cap="flat" cmpd="sng" algn="ctr">
                      <a:solidFill>
                        <a:srgbClr val="000000"/>
                      </a:solidFill>
                      <a:prstDash val="solid"/>
                      <a:round/>
                      <a:headEnd type="none" w="med" len="med"/>
                      <a:tailEnd type="none" w="med" len="med"/>
                    </a:lnL>
                    <a:lnR>
                      <a:noFill/>
                    </a:lnR>
                    <a:lnT>
                      <a:noFill/>
                    </a:lnT>
                    <a:lnB>
                      <a:noFill/>
                    </a:lnB>
                    <a:solidFill>
                      <a:srgbClr val="F2F2F2"/>
                    </a:solidFill>
                  </a:tcPr>
                </a:tc>
                <a:tc>
                  <a:txBody>
                    <a:bodyPr/>
                    <a:lstStyle/>
                    <a:p>
                      <a:pPr algn="l" fontAlgn="b"/>
                      <a:endParaRPr lang="en-US" sz="1100" b="0" i="0" u="none" strike="noStrike">
                        <a:solidFill>
                          <a:srgbClr val="000000"/>
                        </a:solidFill>
                        <a:latin typeface="Calibri"/>
                      </a:endParaRPr>
                    </a:p>
                  </a:txBody>
                  <a:tcPr marL="9011" marR="9011" marT="9011" marB="0" anchor="b">
                    <a:lnL>
                      <a:noFill/>
                    </a:lnL>
                    <a:lnR>
                      <a:noFill/>
                    </a:lnR>
                    <a:lnT>
                      <a:noFill/>
                    </a:lnT>
                    <a:lnB>
                      <a:noFill/>
                    </a:lnB>
                  </a:tcPr>
                </a:tc>
                <a:tc>
                  <a:txBody>
                    <a:bodyPr/>
                    <a:lstStyle/>
                    <a:p>
                      <a:pPr algn="ctr" fontAlgn="b"/>
                      <a:r>
                        <a:rPr lang="en-US" sz="1100" b="0" i="0" u="none" strike="noStrike">
                          <a:solidFill>
                            <a:srgbClr val="000000"/>
                          </a:solidFill>
                          <a:latin typeface="Calibri"/>
                        </a:rPr>
                        <a:t>SSI</a:t>
                      </a:r>
                    </a:p>
                  </a:txBody>
                  <a:tcPr marL="9011" marR="9011" marT="9011" marB="0" anchor="b">
                    <a:lnL>
                      <a:noFill/>
                    </a:lnL>
                    <a:lnR>
                      <a:noFill/>
                    </a:lnR>
                    <a:lnT>
                      <a:noFill/>
                    </a:lnT>
                    <a:lnB w="25400" cap="flat" cmpd="dbl"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Calibri"/>
                        </a:rPr>
                        <a:t>no SSI</a:t>
                      </a:r>
                    </a:p>
                  </a:txBody>
                  <a:tcPr marL="9011" marR="9011" marT="9011" marB="0" anchor="b">
                    <a:lnL>
                      <a:noFill/>
                    </a:lnL>
                    <a:lnR w="12700" cap="flat" cmpd="sng" algn="ctr">
                      <a:solidFill>
                        <a:srgbClr val="000000"/>
                      </a:solidFill>
                      <a:prstDash val="solid"/>
                      <a:round/>
                      <a:headEnd type="none" w="med" len="med"/>
                      <a:tailEnd type="none" w="med" len="med"/>
                    </a:lnR>
                    <a:lnT>
                      <a:noFill/>
                    </a:lnT>
                    <a:lnB w="25400" cap="flat" cmpd="dbl"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Calibri"/>
                        </a:rPr>
                        <a:t>Total</a:t>
                      </a:r>
                    </a:p>
                  </a:txBody>
                  <a:tcPr marL="9011" marR="9011" marT="9011" marB="0" anchor="b">
                    <a:lnL w="12700" cap="flat" cmpd="sng" algn="ctr">
                      <a:solidFill>
                        <a:srgbClr val="000000"/>
                      </a:solidFill>
                      <a:prstDash val="solid"/>
                      <a:round/>
                      <a:headEnd type="none" w="med" len="med"/>
                      <a:tailEnd type="none" w="med" len="med"/>
                    </a:lnL>
                    <a:lnR>
                      <a:noFill/>
                    </a:lnR>
                    <a:lnT>
                      <a:noFill/>
                    </a:lnT>
                    <a:lnB w="25400" cap="flat" cmpd="dbl" algn="ctr">
                      <a:solidFill>
                        <a:srgbClr val="000000"/>
                      </a:solidFill>
                      <a:prstDash val="solid"/>
                      <a:round/>
                      <a:headEnd type="none" w="med" len="med"/>
                      <a:tailEnd type="none" w="med" len="med"/>
                    </a:lnB>
                  </a:tcPr>
                </a:tc>
              </a:tr>
              <a:tr h="230628">
                <a:tc vMerge="1">
                  <a:txBody>
                    <a:bodyPr/>
                    <a:lstStyle/>
                    <a:p>
                      <a:endParaRPr lang="en-US"/>
                    </a:p>
                  </a:txBody>
                  <a:tcPr/>
                </a:tc>
                <a:tc>
                  <a:txBody>
                    <a:bodyPr/>
                    <a:lstStyle/>
                    <a:p>
                      <a:pPr algn="l" fontAlgn="b"/>
                      <a:r>
                        <a:rPr lang="en-US" sz="1100" b="0" i="0" u="none" strike="noStrike">
                          <a:solidFill>
                            <a:srgbClr val="000000"/>
                          </a:solidFill>
                          <a:latin typeface="Calibri"/>
                        </a:rPr>
                        <a:t>SSI</a:t>
                      </a:r>
                    </a:p>
                  </a:txBody>
                  <a:tcPr marL="9011" marR="9011" marT="9011" marB="0" anchor="b">
                    <a:lnL>
                      <a:noFill/>
                    </a:lnL>
                    <a:lnR>
                      <a:noFill/>
                    </a:lnR>
                    <a:lnT>
                      <a:noFill/>
                    </a:lnT>
                    <a:lnB>
                      <a:noFill/>
                    </a:lnB>
                  </a:tcPr>
                </a:tc>
                <a:tc>
                  <a:txBody>
                    <a:bodyPr/>
                    <a:lstStyle/>
                    <a:p>
                      <a:pPr algn="ctr" fontAlgn="b"/>
                      <a:r>
                        <a:rPr lang="en-US" sz="1100" b="0" i="0" u="none" strike="noStrike" dirty="0">
                          <a:solidFill>
                            <a:srgbClr val="000000"/>
                          </a:solidFill>
                          <a:latin typeface="Calibri"/>
                        </a:rPr>
                        <a:t>6</a:t>
                      </a:r>
                    </a:p>
                  </a:txBody>
                  <a:tcPr marL="9011" marR="9011" marT="9011" marB="0" anchor="b">
                    <a:lnL>
                      <a:noFill/>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a:noFill/>
                    </a:lnB>
                  </a:tcPr>
                </a:tc>
                <a:tc>
                  <a:txBody>
                    <a:bodyPr/>
                    <a:lstStyle/>
                    <a:p>
                      <a:pPr algn="ctr" fontAlgn="b"/>
                      <a:r>
                        <a:rPr lang="en-US" sz="1100" b="0" i="0" u="none" strike="noStrike">
                          <a:solidFill>
                            <a:srgbClr val="000000"/>
                          </a:solidFill>
                          <a:latin typeface="Calibri"/>
                        </a:rPr>
                        <a:t>1.42</a:t>
                      </a:r>
                    </a:p>
                  </a:txBody>
                  <a:tcPr marL="9011" marR="9011" marT="901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a:noFill/>
                    </a:lnB>
                  </a:tcPr>
                </a:tc>
                <a:tc>
                  <a:txBody>
                    <a:bodyPr/>
                    <a:lstStyle/>
                    <a:p>
                      <a:pPr algn="ctr" fontAlgn="b"/>
                      <a:r>
                        <a:rPr lang="en-US" sz="1100" b="0" i="0" u="none" strike="noStrike">
                          <a:solidFill>
                            <a:srgbClr val="000000"/>
                          </a:solidFill>
                          <a:latin typeface="Calibri"/>
                        </a:rPr>
                        <a:t>7.42</a:t>
                      </a:r>
                    </a:p>
                  </a:txBody>
                  <a:tcPr marL="9011" marR="9011" marT="901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a:noFill/>
                    </a:lnB>
                  </a:tcPr>
                </a:tc>
                <a:tc vMerge="1">
                  <a:txBody>
                    <a:bodyPr/>
                    <a:lstStyle/>
                    <a:p>
                      <a:endParaRPr lang="en-US"/>
                    </a:p>
                  </a:txBody>
                  <a:tcPr/>
                </a:tc>
                <a:tc>
                  <a:txBody>
                    <a:bodyPr/>
                    <a:lstStyle/>
                    <a:p>
                      <a:pPr algn="l" fontAlgn="b"/>
                      <a:r>
                        <a:rPr lang="en-US" sz="1100" b="0" i="0" u="none" strike="noStrike">
                          <a:solidFill>
                            <a:srgbClr val="000000"/>
                          </a:solidFill>
                          <a:latin typeface="Calibri"/>
                        </a:rPr>
                        <a:t>SSI</a:t>
                      </a:r>
                    </a:p>
                  </a:txBody>
                  <a:tcPr marL="9011" marR="9011" marT="9011" marB="0" anchor="b">
                    <a:lnL>
                      <a:noFill/>
                    </a:lnL>
                    <a:lnR>
                      <a:noFill/>
                    </a:lnR>
                    <a:lnT>
                      <a:noFill/>
                    </a:lnT>
                    <a:lnB>
                      <a:noFill/>
                    </a:lnB>
                  </a:tcPr>
                </a:tc>
                <a:tc>
                  <a:txBody>
                    <a:bodyPr/>
                    <a:lstStyle/>
                    <a:p>
                      <a:pPr algn="ctr" fontAlgn="b"/>
                      <a:r>
                        <a:rPr lang="en-US" sz="1100" b="0" i="0" u="none" strike="noStrike">
                          <a:solidFill>
                            <a:srgbClr val="000000"/>
                          </a:solidFill>
                          <a:latin typeface="Calibri"/>
                        </a:rPr>
                        <a:t>9</a:t>
                      </a:r>
                    </a:p>
                  </a:txBody>
                  <a:tcPr marL="9011" marR="9011" marT="9011" marB="0" anchor="b">
                    <a:lnL>
                      <a:noFill/>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a:noFill/>
                    </a:lnB>
                  </a:tcPr>
                </a:tc>
                <a:tc>
                  <a:txBody>
                    <a:bodyPr/>
                    <a:lstStyle/>
                    <a:p>
                      <a:pPr algn="ctr" fontAlgn="b"/>
                      <a:r>
                        <a:rPr lang="en-US" sz="1100" b="0" i="0" u="none" strike="noStrike">
                          <a:solidFill>
                            <a:srgbClr val="000000"/>
                          </a:solidFill>
                          <a:latin typeface="Calibri"/>
                        </a:rPr>
                        <a:t>0</a:t>
                      </a:r>
                    </a:p>
                  </a:txBody>
                  <a:tcPr marL="9011" marR="9011" marT="901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a:noFill/>
                    </a:lnB>
                  </a:tcPr>
                </a:tc>
                <a:tc>
                  <a:txBody>
                    <a:bodyPr/>
                    <a:lstStyle/>
                    <a:p>
                      <a:pPr algn="ctr" fontAlgn="b"/>
                      <a:r>
                        <a:rPr lang="en-US" sz="1100" b="0" i="0" u="none" strike="noStrike">
                          <a:solidFill>
                            <a:srgbClr val="000000"/>
                          </a:solidFill>
                          <a:latin typeface="Calibri"/>
                        </a:rPr>
                        <a:t>713</a:t>
                      </a:r>
                    </a:p>
                  </a:txBody>
                  <a:tcPr marL="9011" marR="9011" marT="9011" marB="0" anchor="b">
                    <a:lnL w="12700" cap="flat" cmpd="sng" algn="ctr">
                      <a:solidFill>
                        <a:srgbClr val="000000"/>
                      </a:solidFill>
                      <a:prstDash val="solid"/>
                      <a:round/>
                      <a:headEnd type="none" w="med" len="med"/>
                      <a:tailEnd type="none" w="med" len="med"/>
                    </a:lnL>
                    <a:lnR>
                      <a:noFill/>
                    </a:lnR>
                    <a:lnT w="25400" cap="flat" cmpd="dbl" algn="ctr">
                      <a:solidFill>
                        <a:srgbClr val="000000"/>
                      </a:solidFill>
                      <a:prstDash val="solid"/>
                      <a:round/>
                      <a:headEnd type="none" w="med" len="med"/>
                      <a:tailEnd type="none" w="med" len="med"/>
                    </a:lnT>
                    <a:lnB>
                      <a:noFill/>
                    </a:lnB>
                  </a:tcPr>
                </a:tc>
              </a:tr>
              <a:tr h="230628">
                <a:tc vMerge="1">
                  <a:txBody>
                    <a:bodyPr/>
                    <a:lstStyle/>
                    <a:p>
                      <a:endParaRPr lang="en-US"/>
                    </a:p>
                  </a:txBody>
                  <a:tcPr/>
                </a:tc>
                <a:tc>
                  <a:txBody>
                    <a:bodyPr/>
                    <a:lstStyle/>
                    <a:p>
                      <a:pPr algn="l" fontAlgn="b"/>
                      <a:r>
                        <a:rPr lang="en-US" sz="1100" b="0" i="0" u="none" strike="noStrike">
                          <a:solidFill>
                            <a:srgbClr val="000000"/>
                          </a:solidFill>
                          <a:latin typeface="Calibri"/>
                        </a:rPr>
                        <a:t>no SSI</a:t>
                      </a:r>
                    </a:p>
                  </a:txBody>
                  <a:tcPr marL="9011" marR="9011" marT="9011" marB="0" anchor="b">
                    <a:lnL>
                      <a:noFill/>
                    </a:lnL>
                    <a:lnR>
                      <a:noFill/>
                    </a:lnR>
                    <a:lnT>
                      <a:noFill/>
                    </a:lnT>
                    <a:lnB>
                      <a:noFill/>
                    </a:lnB>
                  </a:tcPr>
                </a:tc>
                <a:tc>
                  <a:txBody>
                    <a:bodyPr/>
                    <a:lstStyle/>
                    <a:p>
                      <a:pPr algn="ctr" fontAlgn="b"/>
                      <a:r>
                        <a:rPr lang="en-US" sz="1100" b="0" i="0" u="none" strike="noStrike" dirty="0">
                          <a:solidFill>
                            <a:srgbClr val="000000"/>
                          </a:solidFill>
                          <a:latin typeface="Calibri"/>
                        </a:rPr>
                        <a:t>3</a:t>
                      </a:r>
                    </a:p>
                  </a:txBody>
                  <a:tcPr marL="9011" marR="9011" marT="9011" marB="0" anchor="b">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latin typeface="Calibri"/>
                        </a:rPr>
                        <a:t>1410</a:t>
                      </a:r>
                    </a:p>
                  </a:txBody>
                  <a:tcPr marL="9011" marR="9011" marT="901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Calibri"/>
                        </a:rPr>
                        <a:t>1348</a:t>
                      </a:r>
                    </a:p>
                  </a:txBody>
                  <a:tcPr marL="9011" marR="9011" marT="901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vMerge="1">
                  <a:txBody>
                    <a:bodyPr/>
                    <a:lstStyle/>
                    <a:p>
                      <a:endParaRPr lang="en-US"/>
                    </a:p>
                  </a:txBody>
                  <a:tcPr/>
                </a:tc>
                <a:tc>
                  <a:txBody>
                    <a:bodyPr/>
                    <a:lstStyle/>
                    <a:p>
                      <a:pPr algn="l" fontAlgn="b"/>
                      <a:r>
                        <a:rPr lang="en-US" sz="1100" b="0" i="0" u="none" strike="noStrike">
                          <a:solidFill>
                            <a:srgbClr val="000000"/>
                          </a:solidFill>
                          <a:latin typeface="Calibri"/>
                        </a:rPr>
                        <a:t>no SSI</a:t>
                      </a:r>
                    </a:p>
                  </a:txBody>
                  <a:tcPr marL="9011" marR="9011" marT="9011" marB="0" anchor="b">
                    <a:lnL>
                      <a:noFill/>
                    </a:lnL>
                    <a:lnR>
                      <a:noFill/>
                    </a:lnR>
                    <a:lnT>
                      <a:noFill/>
                    </a:lnT>
                    <a:lnB>
                      <a:noFill/>
                    </a:lnB>
                  </a:tcPr>
                </a:tc>
                <a:tc>
                  <a:txBody>
                    <a:bodyPr/>
                    <a:lstStyle/>
                    <a:p>
                      <a:pPr algn="ctr" fontAlgn="b"/>
                      <a:r>
                        <a:rPr lang="en-US" sz="1100" b="0" i="0" u="none" strike="noStrike">
                          <a:solidFill>
                            <a:srgbClr val="000000"/>
                          </a:solidFill>
                          <a:latin typeface="Calibri"/>
                        </a:rPr>
                        <a:t>16</a:t>
                      </a:r>
                    </a:p>
                  </a:txBody>
                  <a:tcPr marL="9011" marR="9011" marT="9011" marB="0" anchor="b">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Calibri"/>
                        </a:rPr>
                        <a:t>11559</a:t>
                      </a:r>
                    </a:p>
                  </a:txBody>
                  <a:tcPr marL="9011" marR="9011" marT="901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Calibri"/>
                        </a:rPr>
                        <a:t>11575</a:t>
                      </a:r>
                    </a:p>
                  </a:txBody>
                  <a:tcPr marL="9011" marR="9011" marT="9011" marB="0" anchor="b">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tcPr>
                </a:tc>
              </a:tr>
              <a:tr h="219646">
                <a:tc vMerge="1">
                  <a:txBody>
                    <a:bodyPr/>
                    <a:lstStyle/>
                    <a:p>
                      <a:endParaRPr lang="en-US"/>
                    </a:p>
                  </a:txBody>
                  <a:tcPr/>
                </a:tc>
                <a:tc>
                  <a:txBody>
                    <a:bodyPr/>
                    <a:lstStyle/>
                    <a:p>
                      <a:pPr algn="l" fontAlgn="b"/>
                      <a:r>
                        <a:rPr lang="en-US" sz="1100" b="0" i="0" u="none" strike="noStrike">
                          <a:solidFill>
                            <a:srgbClr val="000000"/>
                          </a:solidFill>
                          <a:latin typeface="Calibri"/>
                        </a:rPr>
                        <a:t>Total</a:t>
                      </a:r>
                    </a:p>
                  </a:txBody>
                  <a:tcPr marL="9011" marR="9011" marT="9011" marB="0" anchor="b">
                    <a:lnL>
                      <a:noFill/>
                    </a:lnL>
                    <a:lnR>
                      <a:noFill/>
                    </a:lnR>
                    <a:lnT>
                      <a:noFill/>
                    </a:lnT>
                    <a:lnB>
                      <a:noFill/>
                    </a:lnB>
                  </a:tcPr>
                </a:tc>
                <a:tc>
                  <a:txBody>
                    <a:bodyPr/>
                    <a:lstStyle/>
                    <a:p>
                      <a:pPr algn="ctr" fontAlgn="b"/>
                      <a:r>
                        <a:rPr lang="en-US" sz="1100" b="0" i="0" u="none" strike="noStrike">
                          <a:solidFill>
                            <a:srgbClr val="000000"/>
                          </a:solidFill>
                          <a:latin typeface="Calibri"/>
                        </a:rPr>
                        <a:t>9</a:t>
                      </a:r>
                    </a:p>
                  </a:txBody>
                  <a:tcPr marL="9011" marR="9011" marT="9011" marB="0" anchor="b">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ctr" fontAlgn="b"/>
                      <a:r>
                        <a:rPr lang="en-US" sz="1100" b="0" i="0" u="none" strike="noStrike" dirty="0">
                          <a:solidFill>
                            <a:srgbClr val="000000"/>
                          </a:solidFill>
                          <a:latin typeface="Calibri"/>
                        </a:rPr>
                        <a:t>1411.4</a:t>
                      </a:r>
                    </a:p>
                  </a:txBody>
                  <a:tcPr marL="9011" marR="9011" marT="901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ctr" fontAlgn="b"/>
                      <a:r>
                        <a:rPr lang="en-US" sz="1100" b="0" i="0" u="none" strike="noStrike">
                          <a:solidFill>
                            <a:srgbClr val="000000"/>
                          </a:solidFill>
                          <a:latin typeface="Calibri"/>
                        </a:rPr>
                        <a:t>1420.4</a:t>
                      </a:r>
                    </a:p>
                  </a:txBody>
                  <a:tcPr marL="9011" marR="9011" marT="901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vMerge="1">
                  <a:txBody>
                    <a:bodyPr/>
                    <a:lstStyle/>
                    <a:p>
                      <a:endParaRPr lang="en-US"/>
                    </a:p>
                  </a:txBody>
                  <a:tcPr/>
                </a:tc>
                <a:tc>
                  <a:txBody>
                    <a:bodyPr/>
                    <a:lstStyle/>
                    <a:p>
                      <a:pPr algn="l" fontAlgn="b"/>
                      <a:r>
                        <a:rPr lang="en-US" sz="1100" b="0" i="0" u="none" strike="noStrike">
                          <a:solidFill>
                            <a:srgbClr val="000000"/>
                          </a:solidFill>
                          <a:latin typeface="Calibri"/>
                        </a:rPr>
                        <a:t>Total</a:t>
                      </a:r>
                    </a:p>
                  </a:txBody>
                  <a:tcPr marL="9011" marR="9011" marT="9011" marB="0" anchor="b">
                    <a:lnL>
                      <a:noFill/>
                    </a:lnL>
                    <a:lnR>
                      <a:noFill/>
                    </a:lnR>
                    <a:lnT>
                      <a:noFill/>
                    </a:lnT>
                    <a:lnB>
                      <a:noFill/>
                    </a:lnB>
                  </a:tcPr>
                </a:tc>
                <a:tc>
                  <a:txBody>
                    <a:bodyPr/>
                    <a:lstStyle/>
                    <a:p>
                      <a:pPr algn="ctr" fontAlgn="b"/>
                      <a:r>
                        <a:rPr lang="en-US" sz="1100" b="0" i="0" u="none" strike="noStrike">
                          <a:solidFill>
                            <a:srgbClr val="000000"/>
                          </a:solidFill>
                          <a:latin typeface="Calibri"/>
                        </a:rPr>
                        <a:t>25</a:t>
                      </a:r>
                    </a:p>
                  </a:txBody>
                  <a:tcPr marL="9011" marR="9011" marT="9011" marB="0" anchor="b">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ctr" fontAlgn="b"/>
                      <a:r>
                        <a:rPr lang="en-US" sz="1100" b="0" i="0" u="none" strike="noStrike">
                          <a:solidFill>
                            <a:srgbClr val="000000"/>
                          </a:solidFill>
                          <a:latin typeface="Calibri"/>
                        </a:rPr>
                        <a:t>11559</a:t>
                      </a:r>
                    </a:p>
                  </a:txBody>
                  <a:tcPr marL="9011" marR="9011" marT="901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ctr" fontAlgn="b"/>
                      <a:r>
                        <a:rPr lang="en-US" sz="1100" b="0" i="0" u="none" strike="noStrike">
                          <a:solidFill>
                            <a:srgbClr val="000000"/>
                          </a:solidFill>
                          <a:latin typeface="Calibri"/>
                        </a:rPr>
                        <a:t>11584</a:t>
                      </a:r>
                    </a:p>
                  </a:txBody>
                  <a:tcPr marL="9011" marR="9011" marT="9011" marB="0" anchor="b">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tcPr>
                </a:tc>
              </a:tr>
              <a:tr h="219646">
                <a:tc>
                  <a:txBody>
                    <a:bodyPr/>
                    <a:lstStyle/>
                    <a:p>
                      <a:pPr algn="l" fontAlgn="b"/>
                      <a:endParaRPr lang="en-US" sz="1100" b="0" i="0" u="none" strike="noStrike">
                        <a:solidFill>
                          <a:srgbClr val="000000"/>
                        </a:solidFill>
                        <a:latin typeface="Calibri"/>
                      </a:endParaRPr>
                    </a:p>
                  </a:txBody>
                  <a:tcPr marL="9011" marR="9011" marT="9011" marB="0" anchor="b">
                    <a:lnL>
                      <a:noFill/>
                    </a:lnL>
                    <a:lnR>
                      <a:noFill/>
                    </a:lnR>
                    <a:lnT>
                      <a:noFill/>
                    </a:lnT>
                    <a:lnB>
                      <a:noFill/>
                    </a:lnB>
                  </a:tcPr>
                </a:tc>
                <a:tc>
                  <a:txBody>
                    <a:bodyPr/>
                    <a:lstStyle/>
                    <a:p>
                      <a:pPr algn="l" fontAlgn="b"/>
                      <a:endParaRPr lang="en-US" sz="1100" b="0" i="0" u="none" strike="noStrike">
                        <a:solidFill>
                          <a:srgbClr val="000000"/>
                        </a:solidFill>
                        <a:latin typeface="Calibri"/>
                      </a:endParaRPr>
                    </a:p>
                  </a:txBody>
                  <a:tcPr marL="9011" marR="9011" marT="9011" marB="0" anchor="b">
                    <a:lnL>
                      <a:noFill/>
                    </a:lnL>
                    <a:lnR>
                      <a:noFill/>
                    </a:lnR>
                    <a:lnT>
                      <a:noFill/>
                    </a:lnT>
                    <a:lnB>
                      <a:noFill/>
                    </a:lnB>
                  </a:tcPr>
                </a:tc>
                <a:tc>
                  <a:txBody>
                    <a:bodyPr/>
                    <a:lstStyle/>
                    <a:p>
                      <a:pPr algn="l" fontAlgn="b"/>
                      <a:endParaRPr lang="en-US" sz="1100" b="0" i="0" u="none" strike="noStrike">
                        <a:solidFill>
                          <a:srgbClr val="000000"/>
                        </a:solidFill>
                        <a:latin typeface="Calibri"/>
                      </a:endParaRPr>
                    </a:p>
                  </a:txBody>
                  <a:tcPr marL="9011" marR="9011" marT="9011" marB="0" anchor="b">
                    <a:lnL>
                      <a:noFill/>
                    </a:lnL>
                    <a:lnR>
                      <a:noFill/>
                    </a:lnR>
                    <a:lnT>
                      <a:noFill/>
                    </a:lnT>
                    <a:lnB>
                      <a:noFill/>
                    </a:lnB>
                  </a:tcPr>
                </a:tc>
                <a:tc>
                  <a:txBody>
                    <a:bodyPr/>
                    <a:lstStyle/>
                    <a:p>
                      <a:pPr algn="l" fontAlgn="b"/>
                      <a:endParaRPr lang="en-US" sz="1100" b="0" i="0" u="none" strike="noStrike" dirty="0">
                        <a:solidFill>
                          <a:srgbClr val="000000"/>
                        </a:solidFill>
                        <a:latin typeface="Calibri"/>
                      </a:endParaRPr>
                    </a:p>
                  </a:txBody>
                  <a:tcPr marL="9011" marR="9011" marT="9011" marB="0" anchor="b">
                    <a:lnL>
                      <a:noFill/>
                    </a:lnL>
                    <a:lnR>
                      <a:noFill/>
                    </a:lnR>
                    <a:lnT>
                      <a:noFill/>
                    </a:lnT>
                    <a:lnB>
                      <a:noFill/>
                    </a:lnB>
                  </a:tcPr>
                </a:tc>
                <a:tc>
                  <a:txBody>
                    <a:bodyPr/>
                    <a:lstStyle/>
                    <a:p>
                      <a:pPr algn="l" fontAlgn="b"/>
                      <a:endParaRPr lang="en-US" sz="1100" b="0" i="0" u="none" strike="noStrike" dirty="0">
                        <a:solidFill>
                          <a:srgbClr val="000000"/>
                        </a:solidFill>
                        <a:latin typeface="Calibri"/>
                      </a:endParaRPr>
                    </a:p>
                  </a:txBody>
                  <a:tcPr marL="9011" marR="9011" marT="9011"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1100" b="0" i="0" u="none" strike="noStrike">
                          <a:solidFill>
                            <a:srgbClr val="000000"/>
                          </a:solidFill>
                          <a:latin typeface="Calibri"/>
                        </a:rPr>
                        <a:t> </a:t>
                      </a:r>
                    </a:p>
                  </a:txBody>
                  <a:tcPr marL="9011" marR="9011" marT="9011"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1100" b="0" i="0" u="none" strike="noStrike">
                        <a:solidFill>
                          <a:srgbClr val="000000"/>
                        </a:solidFill>
                        <a:latin typeface="Calibri"/>
                      </a:endParaRPr>
                    </a:p>
                  </a:txBody>
                  <a:tcPr marL="9011" marR="9011" marT="9011" marB="0" anchor="b">
                    <a:lnL>
                      <a:noFill/>
                    </a:lnL>
                    <a:lnR>
                      <a:noFill/>
                    </a:lnR>
                    <a:lnT>
                      <a:noFill/>
                    </a:lnT>
                    <a:lnB>
                      <a:noFill/>
                    </a:lnB>
                  </a:tcPr>
                </a:tc>
                <a:tc>
                  <a:txBody>
                    <a:bodyPr/>
                    <a:lstStyle/>
                    <a:p>
                      <a:pPr algn="l" fontAlgn="b"/>
                      <a:endParaRPr lang="en-US" sz="1100" b="0" i="0" u="none" strike="noStrike">
                        <a:solidFill>
                          <a:srgbClr val="000000"/>
                        </a:solidFill>
                        <a:latin typeface="Calibri"/>
                      </a:endParaRPr>
                    </a:p>
                  </a:txBody>
                  <a:tcPr marL="9011" marR="9011" marT="9011" marB="0" anchor="b">
                    <a:lnL>
                      <a:noFill/>
                    </a:lnL>
                    <a:lnR>
                      <a:noFill/>
                    </a:lnR>
                    <a:lnT>
                      <a:noFill/>
                    </a:lnT>
                    <a:lnB>
                      <a:noFill/>
                    </a:lnB>
                  </a:tcPr>
                </a:tc>
                <a:tc>
                  <a:txBody>
                    <a:bodyPr/>
                    <a:lstStyle/>
                    <a:p>
                      <a:pPr algn="l" fontAlgn="b"/>
                      <a:endParaRPr lang="en-US" sz="1100" b="0" i="0" u="none" strike="noStrike">
                        <a:solidFill>
                          <a:srgbClr val="000000"/>
                        </a:solidFill>
                        <a:latin typeface="Calibri"/>
                      </a:endParaRPr>
                    </a:p>
                  </a:txBody>
                  <a:tcPr marL="9011" marR="9011" marT="9011" marB="0" anchor="b">
                    <a:lnL>
                      <a:noFill/>
                    </a:lnL>
                    <a:lnR>
                      <a:noFill/>
                    </a:lnR>
                    <a:lnT>
                      <a:noFill/>
                    </a:lnT>
                    <a:lnB>
                      <a:noFill/>
                    </a:lnB>
                  </a:tcPr>
                </a:tc>
                <a:tc>
                  <a:txBody>
                    <a:bodyPr/>
                    <a:lstStyle/>
                    <a:p>
                      <a:pPr algn="l" fontAlgn="b"/>
                      <a:endParaRPr lang="en-US" sz="1100" b="0" i="0" u="none" strike="noStrike">
                        <a:solidFill>
                          <a:srgbClr val="000000"/>
                        </a:solidFill>
                        <a:latin typeface="Calibri"/>
                      </a:endParaRPr>
                    </a:p>
                  </a:txBody>
                  <a:tcPr marL="9011" marR="9011" marT="9011" marB="0" anchor="b">
                    <a:lnL>
                      <a:noFill/>
                    </a:lnL>
                    <a:lnR>
                      <a:noFill/>
                    </a:lnR>
                    <a:lnT>
                      <a:noFill/>
                    </a:lnT>
                    <a:lnB>
                      <a:noFill/>
                    </a:lnB>
                  </a:tcPr>
                </a:tc>
              </a:tr>
              <a:tr h="219646">
                <a:tc>
                  <a:txBody>
                    <a:bodyPr/>
                    <a:lstStyle/>
                    <a:p>
                      <a:pPr algn="l" fontAlgn="b"/>
                      <a:endParaRPr lang="en-US" sz="1100" b="0" i="0" u="none" strike="noStrike">
                        <a:solidFill>
                          <a:srgbClr val="000000"/>
                        </a:solidFill>
                        <a:latin typeface="Calibri"/>
                      </a:endParaRPr>
                    </a:p>
                  </a:txBody>
                  <a:tcPr marL="9011" marR="9011" marT="9011" marB="0" anchor="b">
                    <a:lnL>
                      <a:noFill/>
                    </a:lnL>
                    <a:lnR>
                      <a:noFill/>
                    </a:lnR>
                    <a:lnT>
                      <a:noFill/>
                    </a:lnT>
                    <a:lnB>
                      <a:noFill/>
                    </a:lnB>
                  </a:tcPr>
                </a:tc>
                <a:tc gridSpan="3">
                  <a:txBody>
                    <a:bodyPr/>
                    <a:lstStyle/>
                    <a:p>
                      <a:pPr algn="l" fontAlgn="b"/>
                      <a:r>
                        <a:rPr lang="en-US" sz="1100" b="0" i="0" u="none" strike="noStrike">
                          <a:solidFill>
                            <a:srgbClr val="000000"/>
                          </a:solidFill>
                          <a:latin typeface="Calibri"/>
                        </a:rPr>
                        <a:t>Sensitivity</a:t>
                      </a:r>
                    </a:p>
                  </a:txBody>
                  <a:tcPr marL="9011" marR="9011" marT="9011" marB="0" anchor="b">
                    <a:lnL>
                      <a:noFill/>
                    </a:lnL>
                    <a:lnR>
                      <a:noFill/>
                    </a:lnR>
                    <a:lnT>
                      <a:noFill/>
                    </a:lnT>
                    <a:lnB>
                      <a:noFill/>
                    </a:lnB>
                  </a:tcPr>
                </a:tc>
                <a:tc hMerge="1">
                  <a:txBody>
                    <a:bodyPr/>
                    <a:lstStyle/>
                    <a:p>
                      <a:endParaRPr lang="en-US"/>
                    </a:p>
                  </a:txBody>
                  <a:tcPr/>
                </a:tc>
                <a:tc hMerge="1">
                  <a:txBody>
                    <a:bodyPr/>
                    <a:lstStyle/>
                    <a:p>
                      <a:endParaRPr lang="en-US"/>
                    </a:p>
                  </a:txBody>
                  <a:tcPr/>
                </a:tc>
                <a:tc>
                  <a:txBody>
                    <a:bodyPr/>
                    <a:lstStyle/>
                    <a:p>
                      <a:pPr algn="r" fontAlgn="b"/>
                      <a:r>
                        <a:rPr lang="en-US" sz="1100" b="0" i="0" u="none" strike="noStrike" dirty="0">
                          <a:solidFill>
                            <a:srgbClr val="000000"/>
                          </a:solidFill>
                          <a:latin typeface="Calibri"/>
                        </a:rPr>
                        <a:t>66.70%</a:t>
                      </a:r>
                    </a:p>
                  </a:txBody>
                  <a:tcPr marL="9011" marR="9011" marT="9011"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1100" b="0" i="0" u="none" strike="noStrike">
                          <a:solidFill>
                            <a:srgbClr val="000000"/>
                          </a:solidFill>
                          <a:latin typeface="Calibri"/>
                        </a:rPr>
                        <a:t> </a:t>
                      </a:r>
                    </a:p>
                  </a:txBody>
                  <a:tcPr marL="9011" marR="9011" marT="9011" marB="0" anchor="b">
                    <a:lnL w="12700" cap="flat" cmpd="sng" algn="ctr">
                      <a:solidFill>
                        <a:srgbClr val="000000"/>
                      </a:solidFill>
                      <a:prstDash val="solid"/>
                      <a:round/>
                      <a:headEnd type="none" w="med" len="med"/>
                      <a:tailEnd type="none" w="med" len="med"/>
                    </a:lnL>
                    <a:lnR>
                      <a:noFill/>
                    </a:lnR>
                    <a:lnT>
                      <a:noFill/>
                    </a:lnT>
                    <a:lnB>
                      <a:noFill/>
                    </a:lnB>
                  </a:tcPr>
                </a:tc>
                <a:tc gridSpan="3">
                  <a:txBody>
                    <a:bodyPr/>
                    <a:lstStyle/>
                    <a:p>
                      <a:pPr algn="l" fontAlgn="b"/>
                      <a:r>
                        <a:rPr lang="en-US" sz="1100" b="0" i="0" u="none" strike="noStrike">
                          <a:solidFill>
                            <a:srgbClr val="000000"/>
                          </a:solidFill>
                          <a:latin typeface="Calibri"/>
                        </a:rPr>
                        <a:t>Sensitivity</a:t>
                      </a:r>
                    </a:p>
                  </a:txBody>
                  <a:tcPr marL="9011" marR="9011" marT="9011" marB="0" anchor="b">
                    <a:lnL>
                      <a:noFill/>
                    </a:lnL>
                    <a:lnR>
                      <a:noFill/>
                    </a:lnR>
                    <a:lnT>
                      <a:noFill/>
                    </a:lnT>
                    <a:lnB>
                      <a:noFill/>
                    </a:lnB>
                  </a:tcPr>
                </a:tc>
                <a:tc hMerge="1">
                  <a:txBody>
                    <a:bodyPr/>
                    <a:lstStyle/>
                    <a:p>
                      <a:endParaRPr lang="en-US"/>
                    </a:p>
                  </a:txBody>
                  <a:tcPr/>
                </a:tc>
                <a:tc hMerge="1">
                  <a:txBody>
                    <a:bodyPr/>
                    <a:lstStyle/>
                    <a:p>
                      <a:endParaRPr lang="en-US"/>
                    </a:p>
                  </a:txBody>
                  <a:tcPr/>
                </a:tc>
                <a:tc>
                  <a:txBody>
                    <a:bodyPr/>
                    <a:lstStyle/>
                    <a:p>
                      <a:pPr algn="r" fontAlgn="b"/>
                      <a:r>
                        <a:rPr lang="en-US" sz="1100" b="0" i="0" u="none" strike="noStrike">
                          <a:solidFill>
                            <a:srgbClr val="000000"/>
                          </a:solidFill>
                          <a:latin typeface="Calibri"/>
                        </a:rPr>
                        <a:t>36.00%</a:t>
                      </a:r>
                    </a:p>
                  </a:txBody>
                  <a:tcPr marL="9011" marR="9011" marT="9011" marB="0" anchor="b">
                    <a:lnL>
                      <a:noFill/>
                    </a:lnL>
                    <a:lnR>
                      <a:noFill/>
                    </a:lnR>
                    <a:lnT>
                      <a:noFill/>
                    </a:lnT>
                    <a:lnB>
                      <a:noFill/>
                    </a:lnB>
                  </a:tcPr>
                </a:tc>
              </a:tr>
              <a:tr h="219646">
                <a:tc>
                  <a:txBody>
                    <a:bodyPr/>
                    <a:lstStyle/>
                    <a:p>
                      <a:pPr algn="l" fontAlgn="b"/>
                      <a:endParaRPr lang="en-US" sz="1100" b="0" i="0" u="none" strike="noStrike">
                        <a:solidFill>
                          <a:srgbClr val="000000"/>
                        </a:solidFill>
                        <a:latin typeface="Calibri"/>
                      </a:endParaRPr>
                    </a:p>
                  </a:txBody>
                  <a:tcPr marL="9011" marR="9011" marT="9011" marB="0" anchor="b">
                    <a:lnL>
                      <a:noFill/>
                    </a:lnL>
                    <a:lnR>
                      <a:noFill/>
                    </a:lnR>
                    <a:lnT>
                      <a:noFill/>
                    </a:lnT>
                    <a:lnB>
                      <a:noFill/>
                    </a:lnB>
                  </a:tcPr>
                </a:tc>
                <a:tc gridSpan="3">
                  <a:txBody>
                    <a:bodyPr/>
                    <a:lstStyle/>
                    <a:p>
                      <a:pPr algn="l" fontAlgn="b"/>
                      <a:r>
                        <a:rPr lang="en-US" sz="1100" b="0" i="0" u="none" strike="noStrike">
                          <a:solidFill>
                            <a:srgbClr val="000000"/>
                          </a:solidFill>
                          <a:latin typeface="Calibri"/>
                        </a:rPr>
                        <a:t>Specificity</a:t>
                      </a:r>
                    </a:p>
                  </a:txBody>
                  <a:tcPr marL="9011" marR="9011" marT="9011" marB="0" anchor="b">
                    <a:lnL>
                      <a:noFill/>
                    </a:lnL>
                    <a:lnR>
                      <a:noFill/>
                    </a:lnR>
                    <a:lnT>
                      <a:noFill/>
                    </a:lnT>
                    <a:lnB>
                      <a:noFill/>
                    </a:lnB>
                  </a:tcPr>
                </a:tc>
                <a:tc hMerge="1">
                  <a:txBody>
                    <a:bodyPr/>
                    <a:lstStyle/>
                    <a:p>
                      <a:endParaRPr lang="en-US"/>
                    </a:p>
                  </a:txBody>
                  <a:tcPr/>
                </a:tc>
                <a:tc hMerge="1">
                  <a:txBody>
                    <a:bodyPr/>
                    <a:lstStyle/>
                    <a:p>
                      <a:endParaRPr lang="en-US"/>
                    </a:p>
                  </a:txBody>
                  <a:tcPr/>
                </a:tc>
                <a:tc>
                  <a:txBody>
                    <a:bodyPr/>
                    <a:lstStyle/>
                    <a:p>
                      <a:pPr algn="r" fontAlgn="b"/>
                      <a:r>
                        <a:rPr lang="en-US" sz="1100" b="0" i="0" u="none" strike="noStrike" dirty="0">
                          <a:solidFill>
                            <a:srgbClr val="000000"/>
                          </a:solidFill>
                          <a:latin typeface="Calibri"/>
                        </a:rPr>
                        <a:t>99.90%</a:t>
                      </a:r>
                    </a:p>
                  </a:txBody>
                  <a:tcPr marL="9011" marR="9011" marT="9011"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1100" b="0" i="0" u="none" strike="noStrike" dirty="0">
                          <a:solidFill>
                            <a:srgbClr val="000000"/>
                          </a:solidFill>
                          <a:latin typeface="Calibri"/>
                        </a:rPr>
                        <a:t> </a:t>
                      </a:r>
                    </a:p>
                  </a:txBody>
                  <a:tcPr marL="9011" marR="9011" marT="9011" marB="0" anchor="b">
                    <a:lnL w="12700" cap="flat" cmpd="sng" algn="ctr">
                      <a:solidFill>
                        <a:srgbClr val="000000"/>
                      </a:solidFill>
                      <a:prstDash val="solid"/>
                      <a:round/>
                      <a:headEnd type="none" w="med" len="med"/>
                      <a:tailEnd type="none" w="med" len="med"/>
                    </a:lnL>
                    <a:lnR>
                      <a:noFill/>
                    </a:lnR>
                    <a:lnT>
                      <a:noFill/>
                    </a:lnT>
                    <a:lnB>
                      <a:noFill/>
                    </a:lnB>
                  </a:tcPr>
                </a:tc>
                <a:tc gridSpan="3">
                  <a:txBody>
                    <a:bodyPr/>
                    <a:lstStyle/>
                    <a:p>
                      <a:pPr algn="l" fontAlgn="b"/>
                      <a:r>
                        <a:rPr lang="en-US" sz="1100" b="0" i="0" u="none" strike="noStrike">
                          <a:solidFill>
                            <a:srgbClr val="000000"/>
                          </a:solidFill>
                          <a:latin typeface="Calibri"/>
                        </a:rPr>
                        <a:t>Specificity</a:t>
                      </a:r>
                    </a:p>
                  </a:txBody>
                  <a:tcPr marL="9011" marR="9011" marT="9011" marB="0" anchor="b">
                    <a:lnL>
                      <a:noFill/>
                    </a:lnL>
                    <a:lnR>
                      <a:noFill/>
                    </a:lnR>
                    <a:lnT>
                      <a:noFill/>
                    </a:lnT>
                    <a:lnB>
                      <a:noFill/>
                    </a:lnB>
                  </a:tcPr>
                </a:tc>
                <a:tc hMerge="1">
                  <a:txBody>
                    <a:bodyPr/>
                    <a:lstStyle/>
                    <a:p>
                      <a:endParaRPr lang="en-US"/>
                    </a:p>
                  </a:txBody>
                  <a:tcPr/>
                </a:tc>
                <a:tc hMerge="1">
                  <a:txBody>
                    <a:bodyPr/>
                    <a:lstStyle/>
                    <a:p>
                      <a:endParaRPr lang="en-US"/>
                    </a:p>
                  </a:txBody>
                  <a:tcPr/>
                </a:tc>
                <a:tc>
                  <a:txBody>
                    <a:bodyPr/>
                    <a:lstStyle/>
                    <a:p>
                      <a:pPr algn="r" fontAlgn="b"/>
                      <a:r>
                        <a:rPr lang="en-US" sz="1100" b="0" i="0" u="none" strike="noStrike">
                          <a:solidFill>
                            <a:srgbClr val="000000"/>
                          </a:solidFill>
                          <a:latin typeface="Calibri"/>
                        </a:rPr>
                        <a:t>100.00%</a:t>
                      </a:r>
                    </a:p>
                  </a:txBody>
                  <a:tcPr marL="9011" marR="9011" marT="9011" marB="0" anchor="b">
                    <a:lnL>
                      <a:noFill/>
                    </a:lnL>
                    <a:lnR>
                      <a:noFill/>
                    </a:lnR>
                    <a:lnT>
                      <a:noFill/>
                    </a:lnT>
                    <a:lnB>
                      <a:noFill/>
                    </a:lnB>
                  </a:tcPr>
                </a:tc>
              </a:tr>
              <a:tr h="219646">
                <a:tc>
                  <a:txBody>
                    <a:bodyPr/>
                    <a:lstStyle/>
                    <a:p>
                      <a:pPr algn="l" fontAlgn="b"/>
                      <a:endParaRPr lang="en-US" sz="1100" b="0" i="0" u="none" strike="noStrike">
                        <a:solidFill>
                          <a:srgbClr val="000000"/>
                        </a:solidFill>
                        <a:latin typeface="Calibri"/>
                      </a:endParaRPr>
                    </a:p>
                  </a:txBody>
                  <a:tcPr marL="9011" marR="9011" marT="9011" marB="0" anchor="b">
                    <a:lnL>
                      <a:noFill/>
                    </a:lnL>
                    <a:lnR>
                      <a:noFill/>
                    </a:lnR>
                    <a:lnT>
                      <a:noFill/>
                    </a:lnT>
                    <a:lnB>
                      <a:noFill/>
                    </a:lnB>
                  </a:tcPr>
                </a:tc>
                <a:tc gridSpan="3">
                  <a:txBody>
                    <a:bodyPr/>
                    <a:lstStyle/>
                    <a:p>
                      <a:pPr algn="l" fontAlgn="b"/>
                      <a:r>
                        <a:rPr lang="en-US" sz="1100" b="0" i="0" u="none" strike="noStrike">
                          <a:solidFill>
                            <a:srgbClr val="000000"/>
                          </a:solidFill>
                          <a:latin typeface="Calibri"/>
                        </a:rPr>
                        <a:t>Positive Predictive Value</a:t>
                      </a:r>
                    </a:p>
                  </a:txBody>
                  <a:tcPr marL="9011" marR="9011" marT="9011" marB="0" anchor="b">
                    <a:lnL>
                      <a:noFill/>
                    </a:lnL>
                    <a:lnR>
                      <a:noFill/>
                    </a:lnR>
                    <a:lnT>
                      <a:noFill/>
                    </a:lnT>
                    <a:lnB>
                      <a:noFill/>
                    </a:lnB>
                  </a:tcPr>
                </a:tc>
                <a:tc hMerge="1">
                  <a:txBody>
                    <a:bodyPr/>
                    <a:lstStyle/>
                    <a:p>
                      <a:endParaRPr lang="en-US"/>
                    </a:p>
                  </a:txBody>
                  <a:tcPr/>
                </a:tc>
                <a:tc hMerge="1">
                  <a:txBody>
                    <a:bodyPr/>
                    <a:lstStyle/>
                    <a:p>
                      <a:endParaRPr lang="en-US"/>
                    </a:p>
                  </a:txBody>
                  <a:tcPr/>
                </a:tc>
                <a:tc>
                  <a:txBody>
                    <a:bodyPr/>
                    <a:lstStyle/>
                    <a:p>
                      <a:pPr algn="r" fontAlgn="b"/>
                      <a:r>
                        <a:rPr lang="en-US" sz="1100" b="0" i="0" u="none" strike="noStrike" dirty="0">
                          <a:solidFill>
                            <a:srgbClr val="000000"/>
                          </a:solidFill>
                          <a:latin typeface="Calibri"/>
                        </a:rPr>
                        <a:t>80.90%</a:t>
                      </a:r>
                    </a:p>
                  </a:txBody>
                  <a:tcPr marL="9011" marR="9011" marT="9011"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1100" b="0" i="0" u="none" strike="noStrike">
                          <a:solidFill>
                            <a:srgbClr val="000000"/>
                          </a:solidFill>
                          <a:latin typeface="Calibri"/>
                        </a:rPr>
                        <a:t> </a:t>
                      </a:r>
                    </a:p>
                  </a:txBody>
                  <a:tcPr marL="9011" marR="9011" marT="9011" marB="0" anchor="b">
                    <a:lnL w="12700" cap="flat" cmpd="sng" algn="ctr">
                      <a:solidFill>
                        <a:srgbClr val="000000"/>
                      </a:solidFill>
                      <a:prstDash val="solid"/>
                      <a:round/>
                      <a:headEnd type="none" w="med" len="med"/>
                      <a:tailEnd type="none" w="med" len="med"/>
                    </a:lnL>
                    <a:lnR>
                      <a:noFill/>
                    </a:lnR>
                    <a:lnT>
                      <a:noFill/>
                    </a:lnT>
                    <a:lnB>
                      <a:noFill/>
                    </a:lnB>
                  </a:tcPr>
                </a:tc>
                <a:tc gridSpan="3">
                  <a:txBody>
                    <a:bodyPr/>
                    <a:lstStyle/>
                    <a:p>
                      <a:pPr algn="l" fontAlgn="b"/>
                      <a:r>
                        <a:rPr lang="en-US" sz="1100" b="0" i="0" u="none" strike="noStrike">
                          <a:solidFill>
                            <a:srgbClr val="000000"/>
                          </a:solidFill>
                          <a:latin typeface="Calibri"/>
                        </a:rPr>
                        <a:t>Positive Predictive Value</a:t>
                      </a:r>
                    </a:p>
                  </a:txBody>
                  <a:tcPr marL="9011" marR="9011" marT="9011" marB="0" anchor="b">
                    <a:lnL>
                      <a:noFill/>
                    </a:lnL>
                    <a:lnR>
                      <a:noFill/>
                    </a:lnR>
                    <a:lnT>
                      <a:noFill/>
                    </a:lnT>
                    <a:lnB>
                      <a:noFill/>
                    </a:lnB>
                  </a:tcPr>
                </a:tc>
                <a:tc hMerge="1">
                  <a:txBody>
                    <a:bodyPr/>
                    <a:lstStyle/>
                    <a:p>
                      <a:endParaRPr lang="en-US"/>
                    </a:p>
                  </a:txBody>
                  <a:tcPr/>
                </a:tc>
                <a:tc hMerge="1">
                  <a:txBody>
                    <a:bodyPr/>
                    <a:lstStyle/>
                    <a:p>
                      <a:endParaRPr lang="en-US"/>
                    </a:p>
                  </a:txBody>
                  <a:tcPr/>
                </a:tc>
                <a:tc>
                  <a:txBody>
                    <a:bodyPr/>
                    <a:lstStyle/>
                    <a:p>
                      <a:pPr algn="r" fontAlgn="b"/>
                      <a:r>
                        <a:rPr lang="en-US" sz="1100" b="0" i="0" u="none" strike="noStrike">
                          <a:solidFill>
                            <a:srgbClr val="000000"/>
                          </a:solidFill>
                          <a:latin typeface="Calibri"/>
                        </a:rPr>
                        <a:t>100.00%</a:t>
                      </a:r>
                    </a:p>
                  </a:txBody>
                  <a:tcPr marL="9011" marR="9011" marT="9011" marB="0" anchor="b">
                    <a:lnL>
                      <a:noFill/>
                    </a:lnL>
                    <a:lnR>
                      <a:noFill/>
                    </a:lnR>
                    <a:lnT>
                      <a:noFill/>
                    </a:lnT>
                    <a:lnB>
                      <a:noFill/>
                    </a:lnB>
                  </a:tcPr>
                </a:tc>
              </a:tr>
              <a:tr h="230628">
                <a:tc>
                  <a:txBody>
                    <a:bodyPr/>
                    <a:lstStyle/>
                    <a:p>
                      <a:pPr algn="l" fontAlgn="b"/>
                      <a:r>
                        <a:rPr lang="en-US" sz="1100" b="0" i="0" u="none" strike="noStrike">
                          <a:solidFill>
                            <a:srgbClr val="000000"/>
                          </a:solidFill>
                          <a:latin typeface="Calibri"/>
                        </a:rPr>
                        <a:t> </a:t>
                      </a:r>
                    </a:p>
                  </a:txBody>
                  <a:tcPr marL="9011" marR="9011" marT="9011" marB="0" anchor="b">
                    <a:lnL>
                      <a:noFill/>
                    </a:lnL>
                    <a:lnR>
                      <a:noFill/>
                    </a:lnR>
                    <a:lnT>
                      <a:noFill/>
                    </a:lnT>
                    <a:lnB w="12700" cap="flat" cmpd="sng" algn="ctr">
                      <a:solidFill>
                        <a:srgbClr val="000000"/>
                      </a:solidFill>
                      <a:prstDash val="solid"/>
                      <a:round/>
                      <a:headEnd type="none" w="med" len="med"/>
                      <a:tailEnd type="none" w="med" len="med"/>
                    </a:lnB>
                  </a:tcPr>
                </a:tc>
                <a:tc gridSpan="3">
                  <a:txBody>
                    <a:bodyPr/>
                    <a:lstStyle/>
                    <a:p>
                      <a:pPr algn="l" fontAlgn="b"/>
                      <a:r>
                        <a:rPr lang="en-US" sz="1100" b="0" i="0" u="none" strike="noStrike" dirty="0">
                          <a:solidFill>
                            <a:srgbClr val="000000"/>
                          </a:solidFill>
                          <a:latin typeface="Calibri"/>
                        </a:rPr>
                        <a:t>Negative Predictive Value</a:t>
                      </a:r>
                    </a:p>
                  </a:txBody>
                  <a:tcPr marL="9011" marR="9011" marT="9011" marB="0" anchor="b">
                    <a:lnL>
                      <a:noFill/>
                    </a:lnL>
                    <a:lnR>
                      <a:noFill/>
                    </a:lnR>
                    <a:lnT>
                      <a:noFill/>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a:txBody>
                    <a:bodyPr/>
                    <a:lstStyle/>
                    <a:p>
                      <a:pPr algn="r" fontAlgn="b"/>
                      <a:r>
                        <a:rPr lang="en-US" sz="1100" b="0" i="0" u="none" strike="noStrike">
                          <a:solidFill>
                            <a:srgbClr val="000000"/>
                          </a:solidFill>
                          <a:latin typeface="Calibri"/>
                        </a:rPr>
                        <a:t>99.80%</a:t>
                      </a:r>
                    </a:p>
                  </a:txBody>
                  <a:tcPr marL="9011" marR="9011" marT="9011" marB="0" anchor="b">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l" fontAlgn="b"/>
                      <a:r>
                        <a:rPr lang="en-US" sz="1100" b="0" i="0" u="none" strike="noStrike" dirty="0">
                          <a:solidFill>
                            <a:srgbClr val="000000"/>
                          </a:solidFill>
                          <a:latin typeface="Calibri"/>
                        </a:rPr>
                        <a:t> </a:t>
                      </a:r>
                    </a:p>
                  </a:txBody>
                  <a:tcPr marL="9011" marR="9011" marT="9011" marB="0" anchor="b">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tcPr>
                </a:tc>
                <a:tc gridSpan="3">
                  <a:txBody>
                    <a:bodyPr/>
                    <a:lstStyle/>
                    <a:p>
                      <a:pPr algn="l" fontAlgn="b"/>
                      <a:r>
                        <a:rPr lang="en-US" sz="1100" b="0" i="0" u="none" strike="noStrike" dirty="0">
                          <a:solidFill>
                            <a:srgbClr val="000000"/>
                          </a:solidFill>
                          <a:latin typeface="Calibri"/>
                        </a:rPr>
                        <a:t>Negative Predictive Value</a:t>
                      </a:r>
                    </a:p>
                  </a:txBody>
                  <a:tcPr marL="9011" marR="9011" marT="9011" marB="0" anchor="b">
                    <a:lnL>
                      <a:noFill/>
                    </a:lnL>
                    <a:lnR>
                      <a:noFill/>
                    </a:lnR>
                    <a:lnT>
                      <a:noFill/>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a:txBody>
                    <a:bodyPr/>
                    <a:lstStyle/>
                    <a:p>
                      <a:pPr algn="r" fontAlgn="b"/>
                      <a:r>
                        <a:rPr lang="en-US" sz="1100" b="0" i="0" u="none" strike="noStrike">
                          <a:solidFill>
                            <a:srgbClr val="000000"/>
                          </a:solidFill>
                          <a:latin typeface="Calibri"/>
                        </a:rPr>
                        <a:t>99.90%</a:t>
                      </a:r>
                    </a:p>
                  </a:txBody>
                  <a:tcPr marL="9011" marR="9011" marT="9011" marB="0" anchor="b">
                    <a:lnL>
                      <a:noFill/>
                    </a:lnL>
                    <a:lnR>
                      <a:noFill/>
                    </a:lnR>
                    <a:lnT>
                      <a:noFill/>
                    </a:lnT>
                    <a:lnB w="12700" cap="flat" cmpd="sng" algn="ctr">
                      <a:solidFill>
                        <a:srgbClr val="000000"/>
                      </a:solidFill>
                      <a:prstDash val="solid"/>
                      <a:round/>
                      <a:headEnd type="none" w="med" len="med"/>
                      <a:tailEnd type="none" w="med" len="med"/>
                    </a:lnB>
                  </a:tcPr>
                </a:tc>
              </a:tr>
              <a:tr h="230628">
                <a:tc gridSpan="5">
                  <a:txBody>
                    <a:bodyPr/>
                    <a:lstStyle/>
                    <a:p>
                      <a:pPr algn="ctr" fontAlgn="b"/>
                      <a:r>
                        <a:rPr lang="en-US" sz="1100" b="1" i="0" u="none" strike="noStrike" dirty="0">
                          <a:solidFill>
                            <a:srgbClr val="000000"/>
                          </a:solidFill>
                          <a:latin typeface="Calibri"/>
                        </a:rPr>
                        <a:t>Accuracy of Adjudication at VA SLCHCS</a:t>
                      </a:r>
                    </a:p>
                  </a:txBody>
                  <a:tcPr marL="9011" marR="9011" marT="9011" marB="0" anchor="b">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gridSpan="5">
                  <a:txBody>
                    <a:bodyPr/>
                    <a:lstStyle/>
                    <a:p>
                      <a:pPr algn="ctr" fontAlgn="b"/>
                      <a:r>
                        <a:rPr lang="en-US" sz="1100" b="1" i="0" u="none" strike="noStrike" dirty="0">
                          <a:solidFill>
                            <a:srgbClr val="000000"/>
                          </a:solidFill>
                          <a:latin typeface="Calibri"/>
                        </a:rPr>
                        <a:t>Accuracy of Algorithm at VVMC</a:t>
                      </a:r>
                    </a:p>
                  </a:txBody>
                  <a:tcPr marL="9011" marR="9011" marT="9011" marB="0" anchor="b">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219646">
                <a:tc>
                  <a:txBody>
                    <a:bodyPr/>
                    <a:lstStyle/>
                    <a:p>
                      <a:pPr algn="l" fontAlgn="b"/>
                      <a:r>
                        <a:rPr lang="en-US" sz="1100" b="0" i="0" u="none" strike="noStrike">
                          <a:solidFill>
                            <a:srgbClr val="000000"/>
                          </a:solidFill>
                          <a:latin typeface="Calibri"/>
                        </a:rPr>
                        <a:t> </a:t>
                      </a:r>
                    </a:p>
                  </a:txBody>
                  <a:tcPr marL="9011" marR="9011" marT="9011" marB="0" anchor="b">
                    <a:lnL>
                      <a:noFill/>
                    </a:lnL>
                    <a:lnR>
                      <a:noFill/>
                    </a:lnR>
                    <a:lnT w="12700" cap="flat" cmpd="sng" algn="ctr">
                      <a:solidFill>
                        <a:srgbClr val="000000"/>
                      </a:solidFill>
                      <a:prstDash val="solid"/>
                      <a:round/>
                      <a:headEnd type="none" w="med" len="med"/>
                      <a:tailEnd type="none" w="med" len="med"/>
                    </a:lnT>
                    <a:lnB>
                      <a:noFill/>
                    </a:lnB>
                    <a:solidFill>
                      <a:srgbClr val="F2F2F2"/>
                    </a:solidFill>
                  </a:tcPr>
                </a:tc>
                <a:tc>
                  <a:txBody>
                    <a:bodyPr/>
                    <a:lstStyle/>
                    <a:p>
                      <a:pPr algn="l" fontAlgn="b"/>
                      <a:r>
                        <a:rPr lang="en-US" sz="1100" b="0" i="0" u="none" strike="noStrike">
                          <a:solidFill>
                            <a:srgbClr val="000000"/>
                          </a:solidFill>
                          <a:latin typeface="Calibri"/>
                        </a:rPr>
                        <a:t> </a:t>
                      </a:r>
                    </a:p>
                  </a:txBody>
                  <a:tcPr marL="9011" marR="9011" marT="9011" marB="0" anchor="b">
                    <a:lnL>
                      <a:noFill/>
                    </a:lnL>
                    <a:lnR>
                      <a:noFill/>
                    </a:lnR>
                    <a:lnT w="12700" cap="flat" cmpd="sng" algn="ctr">
                      <a:solidFill>
                        <a:srgbClr val="000000"/>
                      </a:solidFill>
                      <a:prstDash val="solid"/>
                      <a:round/>
                      <a:headEnd type="none" w="med" len="med"/>
                      <a:tailEnd type="none" w="med" len="med"/>
                    </a:lnT>
                    <a:lnB>
                      <a:noFill/>
                    </a:lnB>
                    <a:solidFill>
                      <a:srgbClr val="F2F2F2"/>
                    </a:solidFill>
                  </a:tcPr>
                </a:tc>
                <a:tc gridSpan="2">
                  <a:txBody>
                    <a:bodyPr/>
                    <a:lstStyle/>
                    <a:p>
                      <a:pPr algn="ctr" fontAlgn="b"/>
                      <a:r>
                        <a:rPr lang="en-US" sz="1100" b="1" i="0" u="none" strike="noStrike">
                          <a:solidFill>
                            <a:srgbClr val="000000"/>
                          </a:solidFill>
                          <a:latin typeface="Calibri"/>
                        </a:rPr>
                        <a:t>Routine Surveillance</a:t>
                      </a:r>
                    </a:p>
                  </a:txBody>
                  <a:tcPr marL="9011" marR="9011" marT="9011" marB="0" anchor="b">
                    <a:lnL>
                      <a:noFill/>
                    </a:lnL>
                    <a:lnR>
                      <a:noFill/>
                    </a:lnR>
                    <a:lnT w="12700" cap="flat" cmpd="sng" algn="ctr">
                      <a:solidFill>
                        <a:srgbClr val="000000"/>
                      </a:solidFill>
                      <a:prstDash val="solid"/>
                      <a:round/>
                      <a:headEnd type="none" w="med" len="med"/>
                      <a:tailEnd type="none" w="med" len="med"/>
                    </a:lnT>
                    <a:lnB>
                      <a:noFill/>
                    </a:lnB>
                    <a:solidFill>
                      <a:srgbClr val="F2F2F2"/>
                    </a:solidFill>
                  </a:tcPr>
                </a:tc>
                <a:tc hMerge="1">
                  <a:txBody>
                    <a:bodyPr/>
                    <a:lstStyle/>
                    <a:p>
                      <a:endParaRPr lang="en-US"/>
                    </a:p>
                  </a:txBody>
                  <a:tcPr/>
                </a:tc>
                <a:tc>
                  <a:txBody>
                    <a:bodyPr/>
                    <a:lstStyle/>
                    <a:p>
                      <a:pPr algn="l" fontAlgn="b"/>
                      <a:r>
                        <a:rPr lang="en-US" sz="1100" b="0" i="0" u="none" strike="noStrike">
                          <a:solidFill>
                            <a:srgbClr val="000000"/>
                          </a:solidFill>
                          <a:latin typeface="Calibri"/>
                        </a:rPr>
                        <a:t> </a:t>
                      </a:r>
                    </a:p>
                  </a:txBody>
                  <a:tcPr marL="9011" marR="9011" marT="9011" marB="0" anchor="b">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2F2F2"/>
                    </a:solidFill>
                  </a:tcPr>
                </a:tc>
                <a:tc>
                  <a:txBody>
                    <a:bodyPr/>
                    <a:lstStyle/>
                    <a:p>
                      <a:pPr algn="l" fontAlgn="b"/>
                      <a:r>
                        <a:rPr lang="en-US" sz="1100" b="0" i="0" u="none" strike="noStrike" dirty="0">
                          <a:solidFill>
                            <a:srgbClr val="000000"/>
                          </a:solidFill>
                          <a:latin typeface="Calibri"/>
                        </a:rPr>
                        <a:t> </a:t>
                      </a:r>
                    </a:p>
                  </a:txBody>
                  <a:tcPr marL="9011" marR="9011" marT="9011" marB="0" anchor="b">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solidFill>
                      <a:srgbClr val="F2F2F2"/>
                    </a:solidFill>
                  </a:tcPr>
                </a:tc>
                <a:tc>
                  <a:txBody>
                    <a:bodyPr/>
                    <a:lstStyle/>
                    <a:p>
                      <a:pPr algn="l" fontAlgn="b"/>
                      <a:r>
                        <a:rPr lang="en-US" sz="1100" b="0" i="0" u="none" strike="noStrike">
                          <a:solidFill>
                            <a:srgbClr val="000000"/>
                          </a:solidFill>
                          <a:latin typeface="Calibri"/>
                        </a:rPr>
                        <a:t> </a:t>
                      </a:r>
                    </a:p>
                  </a:txBody>
                  <a:tcPr marL="9011" marR="9011" marT="9011" marB="0" anchor="b">
                    <a:lnL>
                      <a:noFill/>
                    </a:lnL>
                    <a:lnR>
                      <a:noFill/>
                    </a:lnR>
                    <a:lnT w="12700" cap="flat" cmpd="sng" algn="ctr">
                      <a:solidFill>
                        <a:srgbClr val="000000"/>
                      </a:solidFill>
                      <a:prstDash val="solid"/>
                      <a:round/>
                      <a:headEnd type="none" w="med" len="med"/>
                      <a:tailEnd type="none" w="med" len="med"/>
                    </a:lnT>
                    <a:lnB>
                      <a:noFill/>
                    </a:lnB>
                    <a:solidFill>
                      <a:srgbClr val="F2F2F2"/>
                    </a:solidFill>
                  </a:tcPr>
                </a:tc>
                <a:tc gridSpan="2">
                  <a:txBody>
                    <a:bodyPr/>
                    <a:lstStyle/>
                    <a:p>
                      <a:pPr algn="ctr" fontAlgn="b"/>
                      <a:r>
                        <a:rPr lang="en-US" sz="1100" b="1" i="0" u="none" strike="noStrike" dirty="0">
                          <a:solidFill>
                            <a:srgbClr val="000000"/>
                          </a:solidFill>
                          <a:latin typeface="Calibri"/>
                        </a:rPr>
                        <a:t>Routine Surveillance</a:t>
                      </a:r>
                    </a:p>
                  </a:txBody>
                  <a:tcPr marL="9011" marR="9011" marT="9011" marB="0" anchor="b">
                    <a:lnL>
                      <a:noFill/>
                    </a:lnL>
                    <a:lnR>
                      <a:noFill/>
                    </a:lnR>
                    <a:lnT w="12700" cap="flat" cmpd="sng" algn="ctr">
                      <a:solidFill>
                        <a:srgbClr val="000000"/>
                      </a:solidFill>
                      <a:prstDash val="solid"/>
                      <a:round/>
                      <a:headEnd type="none" w="med" len="med"/>
                      <a:tailEnd type="none" w="med" len="med"/>
                    </a:lnT>
                    <a:lnB>
                      <a:noFill/>
                    </a:lnB>
                    <a:solidFill>
                      <a:srgbClr val="F2F2F2"/>
                    </a:solidFill>
                  </a:tcPr>
                </a:tc>
                <a:tc hMerge="1">
                  <a:txBody>
                    <a:bodyPr/>
                    <a:lstStyle/>
                    <a:p>
                      <a:endParaRPr lang="en-US"/>
                    </a:p>
                  </a:txBody>
                  <a:tcPr/>
                </a:tc>
                <a:tc>
                  <a:txBody>
                    <a:bodyPr/>
                    <a:lstStyle/>
                    <a:p>
                      <a:pPr algn="l" fontAlgn="b"/>
                      <a:r>
                        <a:rPr lang="en-US" sz="1100" b="0" i="0" u="none" strike="noStrike">
                          <a:solidFill>
                            <a:srgbClr val="000000"/>
                          </a:solidFill>
                          <a:latin typeface="Calibri"/>
                        </a:rPr>
                        <a:t> </a:t>
                      </a:r>
                    </a:p>
                  </a:txBody>
                  <a:tcPr marL="9011" marR="9011" marT="9011" marB="0" anchor="b">
                    <a:lnL>
                      <a:noFill/>
                    </a:lnL>
                    <a:lnR>
                      <a:noFill/>
                    </a:lnR>
                    <a:lnT w="12700" cap="flat" cmpd="sng" algn="ctr">
                      <a:solidFill>
                        <a:srgbClr val="000000"/>
                      </a:solidFill>
                      <a:prstDash val="solid"/>
                      <a:round/>
                      <a:headEnd type="none" w="med" len="med"/>
                      <a:tailEnd type="none" w="med" len="med"/>
                    </a:lnT>
                    <a:lnB>
                      <a:noFill/>
                    </a:lnB>
                    <a:solidFill>
                      <a:srgbClr val="F2F2F2"/>
                    </a:solidFill>
                  </a:tcPr>
                </a:tc>
              </a:tr>
              <a:tr h="230628">
                <a:tc rowSpan="4">
                  <a:txBody>
                    <a:bodyPr/>
                    <a:lstStyle/>
                    <a:p>
                      <a:pPr algn="r" fontAlgn="b"/>
                      <a:r>
                        <a:rPr lang="en-US" sz="1100" b="1" i="0" u="none" strike="noStrike">
                          <a:solidFill>
                            <a:srgbClr val="000000"/>
                          </a:solidFill>
                          <a:latin typeface="Calibri"/>
                        </a:rPr>
                        <a:t>Adjudicated</a:t>
                      </a:r>
                    </a:p>
                  </a:txBody>
                  <a:tcPr marL="9011" marR="9011" marT="9011" marB="0" vert="vert270" anchor="b">
                    <a:lnL>
                      <a:noFill/>
                    </a:lnL>
                    <a:lnR>
                      <a:noFill/>
                    </a:lnR>
                    <a:lnT>
                      <a:noFill/>
                    </a:lnT>
                    <a:lnB>
                      <a:noFill/>
                    </a:lnB>
                    <a:solidFill>
                      <a:srgbClr val="F2F2F2"/>
                    </a:solidFill>
                  </a:tcPr>
                </a:tc>
                <a:tc>
                  <a:txBody>
                    <a:bodyPr/>
                    <a:lstStyle/>
                    <a:p>
                      <a:pPr algn="l" fontAlgn="b"/>
                      <a:endParaRPr lang="en-US" sz="1100" b="0" i="0" u="none" strike="noStrike">
                        <a:solidFill>
                          <a:srgbClr val="000000"/>
                        </a:solidFill>
                        <a:latin typeface="Calibri"/>
                      </a:endParaRPr>
                    </a:p>
                  </a:txBody>
                  <a:tcPr marL="9011" marR="9011" marT="9011" marB="0" anchor="b">
                    <a:lnL>
                      <a:noFill/>
                    </a:lnL>
                    <a:lnR>
                      <a:noFill/>
                    </a:lnR>
                    <a:lnT>
                      <a:noFill/>
                    </a:lnT>
                    <a:lnB>
                      <a:noFill/>
                    </a:lnB>
                  </a:tcPr>
                </a:tc>
                <a:tc>
                  <a:txBody>
                    <a:bodyPr/>
                    <a:lstStyle/>
                    <a:p>
                      <a:pPr algn="ctr" fontAlgn="b"/>
                      <a:r>
                        <a:rPr lang="en-US" sz="1100" b="0" i="0" u="none" strike="noStrike">
                          <a:solidFill>
                            <a:srgbClr val="000000"/>
                          </a:solidFill>
                          <a:latin typeface="Calibri"/>
                        </a:rPr>
                        <a:t>SSI</a:t>
                      </a:r>
                    </a:p>
                  </a:txBody>
                  <a:tcPr marL="9011" marR="9011" marT="9011" marB="0" anchor="b">
                    <a:lnL>
                      <a:noFill/>
                    </a:lnL>
                    <a:lnR>
                      <a:noFill/>
                    </a:lnR>
                    <a:lnT>
                      <a:noFill/>
                    </a:lnT>
                    <a:lnB w="25400" cap="flat" cmpd="dbl"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Calibri"/>
                        </a:rPr>
                        <a:t>no SSI</a:t>
                      </a:r>
                    </a:p>
                  </a:txBody>
                  <a:tcPr marL="9011" marR="9011" marT="9011" marB="0" anchor="b">
                    <a:lnL>
                      <a:noFill/>
                    </a:lnL>
                    <a:lnR w="12700" cap="flat" cmpd="sng" algn="ctr">
                      <a:solidFill>
                        <a:srgbClr val="000000"/>
                      </a:solidFill>
                      <a:prstDash val="solid"/>
                      <a:round/>
                      <a:headEnd type="none" w="med" len="med"/>
                      <a:tailEnd type="none" w="med" len="med"/>
                    </a:lnR>
                    <a:lnT>
                      <a:noFill/>
                    </a:lnT>
                    <a:lnB w="25400" cap="flat" cmpd="dbl"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Calibri"/>
                        </a:rPr>
                        <a:t>Total</a:t>
                      </a:r>
                    </a:p>
                  </a:txBody>
                  <a:tcPr marL="9011" marR="9011" marT="901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25400" cap="flat" cmpd="dbl" algn="ctr">
                      <a:solidFill>
                        <a:srgbClr val="000000"/>
                      </a:solidFill>
                      <a:prstDash val="solid"/>
                      <a:round/>
                      <a:headEnd type="none" w="med" len="med"/>
                      <a:tailEnd type="none" w="med" len="med"/>
                    </a:lnB>
                  </a:tcPr>
                </a:tc>
                <a:tc rowSpan="4">
                  <a:txBody>
                    <a:bodyPr/>
                    <a:lstStyle/>
                    <a:p>
                      <a:pPr algn="r" fontAlgn="b"/>
                      <a:r>
                        <a:rPr lang="en-US" sz="1100" b="1" i="0" u="none" strike="noStrike">
                          <a:solidFill>
                            <a:srgbClr val="000000"/>
                          </a:solidFill>
                          <a:latin typeface="Calibri"/>
                        </a:rPr>
                        <a:t>Adjudicated</a:t>
                      </a:r>
                    </a:p>
                  </a:txBody>
                  <a:tcPr marL="9011" marR="9011" marT="9011" marB="0" vert="vert270" anchor="b">
                    <a:lnL w="12700" cap="flat" cmpd="sng" algn="ctr">
                      <a:solidFill>
                        <a:srgbClr val="000000"/>
                      </a:solidFill>
                      <a:prstDash val="solid"/>
                      <a:round/>
                      <a:headEnd type="none" w="med" len="med"/>
                      <a:tailEnd type="none" w="med" len="med"/>
                    </a:lnL>
                    <a:lnR>
                      <a:noFill/>
                    </a:lnR>
                    <a:lnT>
                      <a:noFill/>
                    </a:lnT>
                    <a:lnB>
                      <a:noFill/>
                    </a:lnB>
                    <a:solidFill>
                      <a:srgbClr val="F2F2F2"/>
                    </a:solidFill>
                  </a:tcPr>
                </a:tc>
                <a:tc>
                  <a:txBody>
                    <a:bodyPr/>
                    <a:lstStyle/>
                    <a:p>
                      <a:pPr algn="l" fontAlgn="b"/>
                      <a:endParaRPr lang="en-US" sz="1100" b="0" i="0" u="none" strike="noStrike" dirty="0">
                        <a:solidFill>
                          <a:srgbClr val="000000"/>
                        </a:solidFill>
                        <a:latin typeface="Calibri"/>
                      </a:endParaRPr>
                    </a:p>
                  </a:txBody>
                  <a:tcPr marL="9011" marR="9011" marT="9011" marB="0" anchor="b">
                    <a:lnL>
                      <a:noFill/>
                    </a:lnL>
                    <a:lnR>
                      <a:noFill/>
                    </a:lnR>
                    <a:lnT>
                      <a:noFill/>
                    </a:lnT>
                    <a:lnB>
                      <a:noFill/>
                    </a:lnB>
                  </a:tcPr>
                </a:tc>
                <a:tc>
                  <a:txBody>
                    <a:bodyPr/>
                    <a:lstStyle/>
                    <a:p>
                      <a:pPr algn="ctr" fontAlgn="b"/>
                      <a:r>
                        <a:rPr lang="en-US" sz="1100" b="0" i="0" u="none" strike="noStrike">
                          <a:solidFill>
                            <a:srgbClr val="000000"/>
                          </a:solidFill>
                          <a:latin typeface="Calibri"/>
                        </a:rPr>
                        <a:t>SSI</a:t>
                      </a:r>
                    </a:p>
                  </a:txBody>
                  <a:tcPr marL="9011" marR="9011" marT="9011" marB="0" anchor="b">
                    <a:lnL>
                      <a:noFill/>
                    </a:lnL>
                    <a:lnR>
                      <a:noFill/>
                    </a:lnR>
                    <a:lnT>
                      <a:noFill/>
                    </a:lnT>
                    <a:lnB w="25400" cap="flat" cmpd="dbl"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Calibri"/>
                        </a:rPr>
                        <a:t>no SSI</a:t>
                      </a:r>
                    </a:p>
                  </a:txBody>
                  <a:tcPr marL="9011" marR="9011" marT="9011" marB="0" anchor="b">
                    <a:lnL>
                      <a:noFill/>
                    </a:lnL>
                    <a:lnR w="12700" cap="flat" cmpd="sng" algn="ctr">
                      <a:solidFill>
                        <a:srgbClr val="000000"/>
                      </a:solidFill>
                      <a:prstDash val="solid"/>
                      <a:round/>
                      <a:headEnd type="none" w="med" len="med"/>
                      <a:tailEnd type="none" w="med" len="med"/>
                    </a:lnR>
                    <a:lnT>
                      <a:noFill/>
                    </a:lnT>
                    <a:lnB w="25400" cap="flat" cmpd="dbl"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Calibri"/>
                        </a:rPr>
                        <a:t>Total</a:t>
                      </a:r>
                    </a:p>
                  </a:txBody>
                  <a:tcPr marL="9011" marR="9011" marT="9011" marB="0" anchor="b">
                    <a:lnL w="12700" cap="flat" cmpd="sng" algn="ctr">
                      <a:solidFill>
                        <a:srgbClr val="000000"/>
                      </a:solidFill>
                      <a:prstDash val="solid"/>
                      <a:round/>
                      <a:headEnd type="none" w="med" len="med"/>
                      <a:tailEnd type="none" w="med" len="med"/>
                    </a:lnL>
                    <a:lnR>
                      <a:noFill/>
                    </a:lnR>
                    <a:lnT>
                      <a:noFill/>
                    </a:lnT>
                    <a:lnB w="25400" cap="flat" cmpd="dbl" algn="ctr">
                      <a:solidFill>
                        <a:srgbClr val="000000"/>
                      </a:solidFill>
                      <a:prstDash val="solid"/>
                      <a:round/>
                      <a:headEnd type="none" w="med" len="med"/>
                      <a:tailEnd type="none" w="med" len="med"/>
                    </a:lnB>
                  </a:tcPr>
                </a:tc>
              </a:tr>
              <a:tr h="230628">
                <a:tc vMerge="1">
                  <a:txBody>
                    <a:bodyPr/>
                    <a:lstStyle/>
                    <a:p>
                      <a:endParaRPr lang="en-US"/>
                    </a:p>
                  </a:txBody>
                  <a:tcPr/>
                </a:tc>
                <a:tc>
                  <a:txBody>
                    <a:bodyPr/>
                    <a:lstStyle/>
                    <a:p>
                      <a:pPr algn="l" fontAlgn="b"/>
                      <a:r>
                        <a:rPr lang="en-US" sz="1100" b="0" i="0" u="none" strike="noStrike">
                          <a:solidFill>
                            <a:srgbClr val="000000"/>
                          </a:solidFill>
                          <a:latin typeface="Calibri"/>
                        </a:rPr>
                        <a:t>SSI</a:t>
                      </a:r>
                    </a:p>
                  </a:txBody>
                  <a:tcPr marL="9011" marR="9011" marT="9011" marB="0" anchor="b">
                    <a:lnL>
                      <a:noFill/>
                    </a:lnL>
                    <a:lnR>
                      <a:noFill/>
                    </a:lnR>
                    <a:lnT>
                      <a:noFill/>
                    </a:lnT>
                    <a:lnB>
                      <a:noFill/>
                    </a:lnB>
                  </a:tcPr>
                </a:tc>
                <a:tc>
                  <a:txBody>
                    <a:bodyPr/>
                    <a:lstStyle/>
                    <a:p>
                      <a:pPr algn="ctr" fontAlgn="b"/>
                      <a:r>
                        <a:rPr lang="en-US" sz="1100" b="0" i="0" u="none" strike="noStrike">
                          <a:solidFill>
                            <a:srgbClr val="000000"/>
                          </a:solidFill>
                          <a:latin typeface="Calibri"/>
                        </a:rPr>
                        <a:t>2</a:t>
                      </a:r>
                    </a:p>
                  </a:txBody>
                  <a:tcPr marL="9011" marR="9011" marT="9011" marB="0" anchor="b">
                    <a:lnL>
                      <a:noFill/>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a:noFill/>
                    </a:lnB>
                  </a:tcPr>
                </a:tc>
                <a:tc>
                  <a:txBody>
                    <a:bodyPr/>
                    <a:lstStyle/>
                    <a:p>
                      <a:pPr algn="ctr" fontAlgn="b"/>
                      <a:r>
                        <a:rPr lang="en-US" sz="1100" b="0" i="0" u="none" strike="noStrike">
                          <a:solidFill>
                            <a:srgbClr val="000000"/>
                          </a:solidFill>
                          <a:latin typeface="Calibri"/>
                        </a:rPr>
                        <a:t>4</a:t>
                      </a:r>
                    </a:p>
                  </a:txBody>
                  <a:tcPr marL="9011" marR="9011" marT="901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a:noFill/>
                    </a:lnB>
                  </a:tcPr>
                </a:tc>
                <a:tc>
                  <a:txBody>
                    <a:bodyPr/>
                    <a:lstStyle/>
                    <a:p>
                      <a:pPr algn="ctr" fontAlgn="b"/>
                      <a:r>
                        <a:rPr lang="en-US" sz="1100" b="0" i="0" u="none" strike="noStrike">
                          <a:solidFill>
                            <a:srgbClr val="000000"/>
                          </a:solidFill>
                          <a:latin typeface="Calibri"/>
                        </a:rPr>
                        <a:t>35</a:t>
                      </a:r>
                    </a:p>
                  </a:txBody>
                  <a:tcPr marL="9011" marR="9011" marT="901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a:noFill/>
                    </a:lnB>
                  </a:tcPr>
                </a:tc>
                <a:tc vMerge="1">
                  <a:txBody>
                    <a:bodyPr/>
                    <a:lstStyle/>
                    <a:p>
                      <a:endParaRPr lang="en-US"/>
                    </a:p>
                  </a:txBody>
                  <a:tcPr/>
                </a:tc>
                <a:tc>
                  <a:txBody>
                    <a:bodyPr/>
                    <a:lstStyle/>
                    <a:p>
                      <a:pPr algn="l" fontAlgn="b"/>
                      <a:r>
                        <a:rPr lang="en-US" sz="1100" b="0" i="0" u="none" strike="noStrike" dirty="0">
                          <a:solidFill>
                            <a:srgbClr val="000000"/>
                          </a:solidFill>
                          <a:latin typeface="Calibri"/>
                        </a:rPr>
                        <a:t>SSI</a:t>
                      </a:r>
                    </a:p>
                  </a:txBody>
                  <a:tcPr marL="9011" marR="9011" marT="9011" marB="0" anchor="b">
                    <a:lnL>
                      <a:noFill/>
                    </a:lnL>
                    <a:lnR>
                      <a:noFill/>
                    </a:lnR>
                    <a:lnT>
                      <a:noFill/>
                    </a:lnT>
                    <a:lnB>
                      <a:noFill/>
                    </a:lnB>
                  </a:tcPr>
                </a:tc>
                <a:tc>
                  <a:txBody>
                    <a:bodyPr/>
                    <a:lstStyle/>
                    <a:p>
                      <a:pPr algn="ctr" fontAlgn="b"/>
                      <a:r>
                        <a:rPr lang="en-US" sz="1100" b="0" i="0" u="none" strike="noStrike">
                          <a:solidFill>
                            <a:srgbClr val="000000"/>
                          </a:solidFill>
                          <a:latin typeface="Calibri"/>
                        </a:rPr>
                        <a:t>0</a:t>
                      </a:r>
                    </a:p>
                  </a:txBody>
                  <a:tcPr marL="9011" marR="9011" marT="9011" marB="0" anchor="b">
                    <a:lnL>
                      <a:noFill/>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a:noFill/>
                    </a:lnB>
                  </a:tcPr>
                </a:tc>
                <a:tc>
                  <a:txBody>
                    <a:bodyPr/>
                    <a:lstStyle/>
                    <a:p>
                      <a:pPr algn="ctr" fontAlgn="b"/>
                      <a:r>
                        <a:rPr lang="en-US" sz="1100" b="0" i="0" u="none" strike="noStrike">
                          <a:solidFill>
                            <a:srgbClr val="000000"/>
                          </a:solidFill>
                          <a:latin typeface="Calibri"/>
                        </a:rPr>
                        <a:t>17</a:t>
                      </a:r>
                    </a:p>
                  </a:txBody>
                  <a:tcPr marL="9011" marR="9011" marT="901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a:noFill/>
                    </a:lnB>
                  </a:tcPr>
                </a:tc>
                <a:tc>
                  <a:txBody>
                    <a:bodyPr/>
                    <a:lstStyle/>
                    <a:p>
                      <a:pPr algn="ctr" fontAlgn="b"/>
                      <a:r>
                        <a:rPr lang="en-US" sz="1100" b="0" i="0" u="none" strike="noStrike">
                          <a:solidFill>
                            <a:srgbClr val="000000"/>
                          </a:solidFill>
                          <a:latin typeface="Calibri"/>
                        </a:rPr>
                        <a:t>17</a:t>
                      </a:r>
                    </a:p>
                  </a:txBody>
                  <a:tcPr marL="9011" marR="9011" marT="9011" marB="0" anchor="b">
                    <a:lnL w="12700" cap="flat" cmpd="sng" algn="ctr">
                      <a:solidFill>
                        <a:srgbClr val="000000"/>
                      </a:solidFill>
                      <a:prstDash val="solid"/>
                      <a:round/>
                      <a:headEnd type="none" w="med" len="med"/>
                      <a:tailEnd type="none" w="med" len="med"/>
                    </a:lnL>
                    <a:lnR>
                      <a:noFill/>
                    </a:lnR>
                    <a:lnT w="25400" cap="flat" cmpd="dbl" algn="ctr">
                      <a:solidFill>
                        <a:srgbClr val="000000"/>
                      </a:solidFill>
                      <a:prstDash val="solid"/>
                      <a:round/>
                      <a:headEnd type="none" w="med" len="med"/>
                      <a:tailEnd type="none" w="med" len="med"/>
                    </a:lnT>
                    <a:lnB>
                      <a:noFill/>
                    </a:lnB>
                  </a:tcPr>
                </a:tc>
              </a:tr>
              <a:tr h="230628">
                <a:tc vMerge="1">
                  <a:txBody>
                    <a:bodyPr/>
                    <a:lstStyle/>
                    <a:p>
                      <a:endParaRPr lang="en-US"/>
                    </a:p>
                  </a:txBody>
                  <a:tcPr/>
                </a:tc>
                <a:tc>
                  <a:txBody>
                    <a:bodyPr/>
                    <a:lstStyle/>
                    <a:p>
                      <a:pPr algn="l" fontAlgn="b"/>
                      <a:r>
                        <a:rPr lang="en-US" sz="1100" b="0" i="0" u="none" strike="noStrike">
                          <a:solidFill>
                            <a:srgbClr val="000000"/>
                          </a:solidFill>
                          <a:latin typeface="Calibri"/>
                        </a:rPr>
                        <a:t>no SSI</a:t>
                      </a:r>
                    </a:p>
                  </a:txBody>
                  <a:tcPr marL="9011" marR="9011" marT="9011" marB="0" anchor="b">
                    <a:lnL>
                      <a:noFill/>
                    </a:lnL>
                    <a:lnR>
                      <a:noFill/>
                    </a:lnR>
                    <a:lnT>
                      <a:noFill/>
                    </a:lnT>
                    <a:lnB>
                      <a:noFill/>
                    </a:lnB>
                  </a:tcPr>
                </a:tc>
                <a:tc>
                  <a:txBody>
                    <a:bodyPr/>
                    <a:lstStyle/>
                    <a:p>
                      <a:pPr algn="ctr" fontAlgn="b"/>
                      <a:r>
                        <a:rPr lang="en-US" sz="1100" b="0" i="0" u="none" strike="noStrike">
                          <a:solidFill>
                            <a:srgbClr val="000000"/>
                          </a:solidFill>
                          <a:latin typeface="Calibri"/>
                        </a:rPr>
                        <a:t>2</a:t>
                      </a:r>
                    </a:p>
                  </a:txBody>
                  <a:tcPr marL="9011" marR="9011" marT="9011" marB="0" anchor="b">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Calibri"/>
                        </a:rPr>
                        <a:t>560</a:t>
                      </a:r>
                    </a:p>
                  </a:txBody>
                  <a:tcPr marL="9011" marR="9011" marT="901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Calibri"/>
                        </a:rPr>
                        <a:t>562</a:t>
                      </a:r>
                    </a:p>
                  </a:txBody>
                  <a:tcPr marL="9011" marR="9011" marT="901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vMerge="1">
                  <a:txBody>
                    <a:bodyPr/>
                    <a:lstStyle/>
                    <a:p>
                      <a:endParaRPr lang="en-US"/>
                    </a:p>
                  </a:txBody>
                  <a:tcPr/>
                </a:tc>
                <a:tc>
                  <a:txBody>
                    <a:bodyPr/>
                    <a:lstStyle/>
                    <a:p>
                      <a:pPr algn="l" fontAlgn="b"/>
                      <a:r>
                        <a:rPr lang="en-US" sz="1100" b="0" i="0" u="none" strike="noStrike" dirty="0">
                          <a:solidFill>
                            <a:srgbClr val="000000"/>
                          </a:solidFill>
                          <a:latin typeface="Calibri"/>
                        </a:rPr>
                        <a:t>no SSI</a:t>
                      </a:r>
                    </a:p>
                  </a:txBody>
                  <a:tcPr marL="9011" marR="9011" marT="9011" marB="0" anchor="b">
                    <a:lnL>
                      <a:noFill/>
                    </a:lnL>
                    <a:lnR>
                      <a:noFill/>
                    </a:lnR>
                    <a:lnT>
                      <a:noFill/>
                    </a:lnT>
                    <a:lnB>
                      <a:noFill/>
                    </a:lnB>
                  </a:tcPr>
                </a:tc>
                <a:tc>
                  <a:txBody>
                    <a:bodyPr/>
                    <a:lstStyle/>
                    <a:p>
                      <a:pPr algn="ctr" fontAlgn="b"/>
                      <a:r>
                        <a:rPr lang="en-US" sz="1100" b="0" i="0" u="none" strike="noStrike" dirty="0">
                          <a:solidFill>
                            <a:srgbClr val="000000"/>
                          </a:solidFill>
                          <a:latin typeface="Calibri"/>
                        </a:rPr>
                        <a:t>3</a:t>
                      </a:r>
                    </a:p>
                  </a:txBody>
                  <a:tcPr marL="9011" marR="9011" marT="9011" marB="0" anchor="b">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Calibri"/>
                        </a:rPr>
                        <a:t>832</a:t>
                      </a:r>
                    </a:p>
                  </a:txBody>
                  <a:tcPr marL="9011" marR="9011" marT="901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Calibri"/>
                        </a:rPr>
                        <a:t>835</a:t>
                      </a:r>
                    </a:p>
                  </a:txBody>
                  <a:tcPr marL="9011" marR="9011" marT="9011" marB="0" anchor="b">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tcPr>
                </a:tc>
              </a:tr>
              <a:tr h="219646">
                <a:tc vMerge="1">
                  <a:txBody>
                    <a:bodyPr/>
                    <a:lstStyle/>
                    <a:p>
                      <a:endParaRPr lang="en-US"/>
                    </a:p>
                  </a:txBody>
                  <a:tcPr/>
                </a:tc>
                <a:tc>
                  <a:txBody>
                    <a:bodyPr/>
                    <a:lstStyle/>
                    <a:p>
                      <a:pPr algn="l" fontAlgn="b"/>
                      <a:r>
                        <a:rPr lang="en-US" sz="1100" b="0" i="0" u="none" strike="noStrike">
                          <a:solidFill>
                            <a:srgbClr val="000000"/>
                          </a:solidFill>
                          <a:latin typeface="Calibri"/>
                        </a:rPr>
                        <a:t>Total</a:t>
                      </a:r>
                    </a:p>
                  </a:txBody>
                  <a:tcPr marL="9011" marR="9011" marT="9011" marB="0" anchor="b">
                    <a:lnL>
                      <a:noFill/>
                    </a:lnL>
                    <a:lnR>
                      <a:noFill/>
                    </a:lnR>
                    <a:lnT>
                      <a:noFill/>
                    </a:lnT>
                    <a:lnB>
                      <a:noFill/>
                    </a:lnB>
                  </a:tcPr>
                </a:tc>
                <a:tc>
                  <a:txBody>
                    <a:bodyPr/>
                    <a:lstStyle/>
                    <a:p>
                      <a:pPr algn="ctr" fontAlgn="b"/>
                      <a:r>
                        <a:rPr lang="en-US" sz="1100" b="0" i="0" u="none" strike="noStrike">
                          <a:solidFill>
                            <a:srgbClr val="000000"/>
                          </a:solidFill>
                          <a:latin typeface="Calibri"/>
                        </a:rPr>
                        <a:t>4</a:t>
                      </a:r>
                    </a:p>
                  </a:txBody>
                  <a:tcPr marL="9011" marR="9011" marT="9011" marB="0" anchor="b">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ctr" fontAlgn="b"/>
                      <a:r>
                        <a:rPr lang="en-US" sz="1100" b="0" i="0" u="none" strike="noStrike">
                          <a:solidFill>
                            <a:srgbClr val="000000"/>
                          </a:solidFill>
                          <a:latin typeface="Calibri"/>
                        </a:rPr>
                        <a:t>564</a:t>
                      </a:r>
                    </a:p>
                  </a:txBody>
                  <a:tcPr marL="9011" marR="9011" marT="901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ctr" fontAlgn="b"/>
                      <a:r>
                        <a:rPr lang="en-US" sz="1100" b="0" i="0" u="none" strike="noStrike">
                          <a:solidFill>
                            <a:srgbClr val="000000"/>
                          </a:solidFill>
                          <a:latin typeface="Calibri"/>
                        </a:rPr>
                        <a:t>568</a:t>
                      </a:r>
                    </a:p>
                  </a:txBody>
                  <a:tcPr marL="9011" marR="9011" marT="901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vMerge="1">
                  <a:txBody>
                    <a:bodyPr/>
                    <a:lstStyle/>
                    <a:p>
                      <a:endParaRPr lang="en-US"/>
                    </a:p>
                  </a:txBody>
                  <a:tcPr/>
                </a:tc>
                <a:tc>
                  <a:txBody>
                    <a:bodyPr/>
                    <a:lstStyle/>
                    <a:p>
                      <a:pPr algn="l" fontAlgn="b"/>
                      <a:r>
                        <a:rPr lang="en-US" sz="1100" b="0" i="0" u="none" strike="noStrike">
                          <a:solidFill>
                            <a:srgbClr val="000000"/>
                          </a:solidFill>
                          <a:latin typeface="Calibri"/>
                        </a:rPr>
                        <a:t>Total</a:t>
                      </a:r>
                    </a:p>
                  </a:txBody>
                  <a:tcPr marL="9011" marR="9011" marT="9011" marB="0" anchor="b">
                    <a:lnL>
                      <a:noFill/>
                    </a:lnL>
                    <a:lnR>
                      <a:noFill/>
                    </a:lnR>
                    <a:lnT>
                      <a:noFill/>
                    </a:lnT>
                    <a:lnB>
                      <a:noFill/>
                    </a:lnB>
                  </a:tcPr>
                </a:tc>
                <a:tc>
                  <a:txBody>
                    <a:bodyPr/>
                    <a:lstStyle/>
                    <a:p>
                      <a:pPr algn="ctr" fontAlgn="b"/>
                      <a:r>
                        <a:rPr lang="en-US" sz="1100" b="0" i="0" u="none" strike="noStrike" dirty="0">
                          <a:solidFill>
                            <a:srgbClr val="000000"/>
                          </a:solidFill>
                          <a:latin typeface="Calibri"/>
                        </a:rPr>
                        <a:t>3</a:t>
                      </a:r>
                    </a:p>
                  </a:txBody>
                  <a:tcPr marL="9011" marR="9011" marT="9011" marB="0" anchor="b">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ctr" fontAlgn="b"/>
                      <a:r>
                        <a:rPr lang="en-US" sz="1100" b="0" i="0" u="none" strike="noStrike">
                          <a:solidFill>
                            <a:srgbClr val="000000"/>
                          </a:solidFill>
                          <a:latin typeface="Calibri"/>
                        </a:rPr>
                        <a:t>849</a:t>
                      </a:r>
                    </a:p>
                  </a:txBody>
                  <a:tcPr marL="9011" marR="9011" marT="901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ctr" fontAlgn="b"/>
                      <a:r>
                        <a:rPr lang="en-US" sz="1100" b="0" i="0" u="none" strike="noStrike">
                          <a:solidFill>
                            <a:srgbClr val="000000"/>
                          </a:solidFill>
                          <a:latin typeface="Calibri"/>
                        </a:rPr>
                        <a:t>852</a:t>
                      </a:r>
                    </a:p>
                  </a:txBody>
                  <a:tcPr marL="9011" marR="9011" marT="9011" marB="0" anchor="b">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tcPr>
                </a:tc>
              </a:tr>
              <a:tr h="219646">
                <a:tc>
                  <a:txBody>
                    <a:bodyPr/>
                    <a:lstStyle/>
                    <a:p>
                      <a:pPr algn="l" fontAlgn="b"/>
                      <a:endParaRPr lang="en-US" sz="1100" b="0" i="0" u="none" strike="noStrike">
                        <a:solidFill>
                          <a:srgbClr val="000000"/>
                        </a:solidFill>
                        <a:latin typeface="Calibri"/>
                      </a:endParaRPr>
                    </a:p>
                  </a:txBody>
                  <a:tcPr marL="9011" marR="9011" marT="9011" marB="0" anchor="b">
                    <a:lnL>
                      <a:noFill/>
                    </a:lnL>
                    <a:lnR>
                      <a:noFill/>
                    </a:lnR>
                    <a:lnT>
                      <a:noFill/>
                    </a:lnT>
                    <a:lnB>
                      <a:noFill/>
                    </a:lnB>
                  </a:tcPr>
                </a:tc>
                <a:tc>
                  <a:txBody>
                    <a:bodyPr/>
                    <a:lstStyle/>
                    <a:p>
                      <a:pPr algn="l" fontAlgn="b"/>
                      <a:endParaRPr lang="en-US" sz="1100" b="0" i="0" u="none" strike="noStrike">
                        <a:solidFill>
                          <a:srgbClr val="000000"/>
                        </a:solidFill>
                        <a:latin typeface="Calibri"/>
                      </a:endParaRPr>
                    </a:p>
                  </a:txBody>
                  <a:tcPr marL="9011" marR="9011" marT="9011" marB="0" anchor="b">
                    <a:lnL>
                      <a:noFill/>
                    </a:lnL>
                    <a:lnR>
                      <a:noFill/>
                    </a:lnR>
                    <a:lnT>
                      <a:noFill/>
                    </a:lnT>
                    <a:lnB>
                      <a:noFill/>
                    </a:lnB>
                  </a:tcPr>
                </a:tc>
                <a:tc>
                  <a:txBody>
                    <a:bodyPr/>
                    <a:lstStyle/>
                    <a:p>
                      <a:pPr algn="l" fontAlgn="b"/>
                      <a:endParaRPr lang="en-US" sz="1100" b="0" i="0" u="none" strike="noStrike">
                        <a:solidFill>
                          <a:srgbClr val="000000"/>
                        </a:solidFill>
                        <a:latin typeface="Calibri"/>
                      </a:endParaRPr>
                    </a:p>
                  </a:txBody>
                  <a:tcPr marL="9011" marR="9011" marT="9011" marB="0" anchor="b">
                    <a:lnL>
                      <a:noFill/>
                    </a:lnL>
                    <a:lnR>
                      <a:noFill/>
                    </a:lnR>
                    <a:lnT>
                      <a:noFill/>
                    </a:lnT>
                    <a:lnB>
                      <a:noFill/>
                    </a:lnB>
                  </a:tcPr>
                </a:tc>
                <a:tc>
                  <a:txBody>
                    <a:bodyPr/>
                    <a:lstStyle/>
                    <a:p>
                      <a:pPr algn="l" fontAlgn="b"/>
                      <a:endParaRPr lang="en-US" sz="1100" b="0" i="0" u="none" strike="noStrike">
                        <a:solidFill>
                          <a:srgbClr val="000000"/>
                        </a:solidFill>
                        <a:latin typeface="Calibri"/>
                      </a:endParaRPr>
                    </a:p>
                  </a:txBody>
                  <a:tcPr marL="9011" marR="9011" marT="9011" marB="0" anchor="b">
                    <a:lnL>
                      <a:noFill/>
                    </a:lnL>
                    <a:lnR>
                      <a:noFill/>
                    </a:lnR>
                    <a:lnT>
                      <a:noFill/>
                    </a:lnT>
                    <a:lnB>
                      <a:noFill/>
                    </a:lnB>
                  </a:tcPr>
                </a:tc>
                <a:tc>
                  <a:txBody>
                    <a:bodyPr/>
                    <a:lstStyle/>
                    <a:p>
                      <a:pPr algn="l" fontAlgn="b"/>
                      <a:endParaRPr lang="en-US" sz="1100" b="0" i="0" u="none" strike="noStrike">
                        <a:solidFill>
                          <a:srgbClr val="000000"/>
                        </a:solidFill>
                        <a:latin typeface="Calibri"/>
                      </a:endParaRPr>
                    </a:p>
                  </a:txBody>
                  <a:tcPr marL="9011" marR="9011" marT="9011"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1100" b="0" i="0" u="none" strike="noStrike">
                          <a:solidFill>
                            <a:srgbClr val="000000"/>
                          </a:solidFill>
                          <a:latin typeface="Calibri"/>
                        </a:rPr>
                        <a:t> </a:t>
                      </a:r>
                    </a:p>
                  </a:txBody>
                  <a:tcPr marL="9011" marR="9011" marT="9011"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1100" b="0" i="0" u="none" strike="noStrike">
                        <a:solidFill>
                          <a:srgbClr val="000000"/>
                        </a:solidFill>
                        <a:latin typeface="Calibri"/>
                      </a:endParaRPr>
                    </a:p>
                  </a:txBody>
                  <a:tcPr marL="9011" marR="9011" marT="9011" marB="0" anchor="b">
                    <a:lnL>
                      <a:noFill/>
                    </a:lnL>
                    <a:lnR>
                      <a:noFill/>
                    </a:lnR>
                    <a:lnT>
                      <a:noFill/>
                    </a:lnT>
                    <a:lnB>
                      <a:noFill/>
                    </a:lnB>
                  </a:tcPr>
                </a:tc>
                <a:tc>
                  <a:txBody>
                    <a:bodyPr/>
                    <a:lstStyle/>
                    <a:p>
                      <a:pPr algn="l" fontAlgn="b"/>
                      <a:endParaRPr lang="en-US" sz="1100" b="0" i="0" u="none" strike="noStrike" dirty="0">
                        <a:solidFill>
                          <a:srgbClr val="000000"/>
                        </a:solidFill>
                        <a:latin typeface="Calibri"/>
                      </a:endParaRPr>
                    </a:p>
                  </a:txBody>
                  <a:tcPr marL="9011" marR="9011" marT="9011" marB="0" anchor="b">
                    <a:lnL>
                      <a:noFill/>
                    </a:lnL>
                    <a:lnR>
                      <a:noFill/>
                    </a:lnR>
                    <a:lnT>
                      <a:noFill/>
                    </a:lnT>
                    <a:lnB>
                      <a:noFill/>
                    </a:lnB>
                  </a:tcPr>
                </a:tc>
                <a:tc>
                  <a:txBody>
                    <a:bodyPr/>
                    <a:lstStyle/>
                    <a:p>
                      <a:pPr algn="l" fontAlgn="b"/>
                      <a:endParaRPr lang="en-US" sz="1100" b="0" i="0" u="none" strike="noStrike" dirty="0">
                        <a:solidFill>
                          <a:srgbClr val="000000"/>
                        </a:solidFill>
                        <a:latin typeface="Calibri"/>
                      </a:endParaRPr>
                    </a:p>
                  </a:txBody>
                  <a:tcPr marL="9011" marR="9011" marT="9011" marB="0" anchor="b">
                    <a:lnL>
                      <a:noFill/>
                    </a:lnL>
                    <a:lnR>
                      <a:noFill/>
                    </a:lnR>
                    <a:lnT>
                      <a:noFill/>
                    </a:lnT>
                    <a:lnB>
                      <a:noFill/>
                    </a:lnB>
                  </a:tcPr>
                </a:tc>
                <a:tc>
                  <a:txBody>
                    <a:bodyPr/>
                    <a:lstStyle/>
                    <a:p>
                      <a:pPr algn="l" fontAlgn="b"/>
                      <a:endParaRPr lang="en-US" sz="1100" b="0" i="0" u="none" strike="noStrike">
                        <a:solidFill>
                          <a:srgbClr val="000000"/>
                        </a:solidFill>
                        <a:latin typeface="Calibri"/>
                      </a:endParaRPr>
                    </a:p>
                  </a:txBody>
                  <a:tcPr marL="9011" marR="9011" marT="9011" marB="0" anchor="b">
                    <a:lnL>
                      <a:noFill/>
                    </a:lnL>
                    <a:lnR>
                      <a:noFill/>
                    </a:lnR>
                    <a:lnT>
                      <a:noFill/>
                    </a:lnT>
                    <a:lnB>
                      <a:noFill/>
                    </a:lnB>
                  </a:tcPr>
                </a:tc>
              </a:tr>
              <a:tr h="219646">
                <a:tc>
                  <a:txBody>
                    <a:bodyPr/>
                    <a:lstStyle/>
                    <a:p>
                      <a:pPr algn="l" fontAlgn="b"/>
                      <a:endParaRPr lang="en-US" sz="1100" b="0" i="0" u="none" strike="noStrike">
                        <a:solidFill>
                          <a:srgbClr val="000000"/>
                        </a:solidFill>
                        <a:latin typeface="Calibri"/>
                      </a:endParaRPr>
                    </a:p>
                  </a:txBody>
                  <a:tcPr marL="9011" marR="9011" marT="9011" marB="0" anchor="b">
                    <a:lnL>
                      <a:noFill/>
                    </a:lnL>
                    <a:lnR>
                      <a:noFill/>
                    </a:lnR>
                    <a:lnT>
                      <a:noFill/>
                    </a:lnT>
                    <a:lnB>
                      <a:noFill/>
                    </a:lnB>
                  </a:tcPr>
                </a:tc>
                <a:tc gridSpan="3">
                  <a:txBody>
                    <a:bodyPr/>
                    <a:lstStyle/>
                    <a:p>
                      <a:pPr algn="l" fontAlgn="b"/>
                      <a:r>
                        <a:rPr lang="en-US" sz="1100" b="0" i="0" u="none" strike="noStrike">
                          <a:solidFill>
                            <a:srgbClr val="000000"/>
                          </a:solidFill>
                          <a:latin typeface="Calibri"/>
                        </a:rPr>
                        <a:t>Sensitivity</a:t>
                      </a:r>
                    </a:p>
                  </a:txBody>
                  <a:tcPr marL="9011" marR="9011" marT="9011" marB="0" anchor="b">
                    <a:lnL>
                      <a:noFill/>
                    </a:lnL>
                    <a:lnR>
                      <a:noFill/>
                    </a:lnR>
                    <a:lnT>
                      <a:noFill/>
                    </a:lnT>
                    <a:lnB>
                      <a:noFill/>
                    </a:lnB>
                  </a:tcPr>
                </a:tc>
                <a:tc hMerge="1">
                  <a:txBody>
                    <a:bodyPr/>
                    <a:lstStyle/>
                    <a:p>
                      <a:endParaRPr lang="en-US"/>
                    </a:p>
                  </a:txBody>
                  <a:tcPr/>
                </a:tc>
                <a:tc hMerge="1">
                  <a:txBody>
                    <a:bodyPr/>
                    <a:lstStyle/>
                    <a:p>
                      <a:endParaRPr lang="en-US"/>
                    </a:p>
                  </a:txBody>
                  <a:tcPr/>
                </a:tc>
                <a:tc>
                  <a:txBody>
                    <a:bodyPr/>
                    <a:lstStyle/>
                    <a:p>
                      <a:pPr algn="r" fontAlgn="b"/>
                      <a:r>
                        <a:rPr lang="en-US" sz="1100" b="0" i="0" u="none" strike="noStrike">
                          <a:solidFill>
                            <a:srgbClr val="000000"/>
                          </a:solidFill>
                          <a:latin typeface="Calibri"/>
                        </a:rPr>
                        <a:t>50.00%</a:t>
                      </a:r>
                    </a:p>
                  </a:txBody>
                  <a:tcPr marL="9011" marR="9011" marT="9011"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1100" b="0" i="0" u="none" strike="noStrike">
                          <a:solidFill>
                            <a:srgbClr val="000000"/>
                          </a:solidFill>
                          <a:latin typeface="Calibri"/>
                        </a:rPr>
                        <a:t> </a:t>
                      </a:r>
                    </a:p>
                  </a:txBody>
                  <a:tcPr marL="9011" marR="9011" marT="9011" marB="0" anchor="b">
                    <a:lnL w="12700" cap="flat" cmpd="sng" algn="ctr">
                      <a:solidFill>
                        <a:srgbClr val="000000"/>
                      </a:solidFill>
                      <a:prstDash val="solid"/>
                      <a:round/>
                      <a:headEnd type="none" w="med" len="med"/>
                      <a:tailEnd type="none" w="med" len="med"/>
                    </a:lnL>
                    <a:lnR>
                      <a:noFill/>
                    </a:lnR>
                    <a:lnT>
                      <a:noFill/>
                    </a:lnT>
                    <a:lnB>
                      <a:noFill/>
                    </a:lnB>
                  </a:tcPr>
                </a:tc>
                <a:tc gridSpan="3">
                  <a:txBody>
                    <a:bodyPr/>
                    <a:lstStyle/>
                    <a:p>
                      <a:pPr algn="l" fontAlgn="b"/>
                      <a:r>
                        <a:rPr lang="en-US" sz="1100" b="0" i="0" u="none" strike="noStrike" dirty="0">
                          <a:solidFill>
                            <a:srgbClr val="000000"/>
                          </a:solidFill>
                          <a:latin typeface="Calibri"/>
                        </a:rPr>
                        <a:t>Sensitivity</a:t>
                      </a:r>
                    </a:p>
                  </a:txBody>
                  <a:tcPr marL="9011" marR="9011" marT="9011" marB="0" anchor="b">
                    <a:lnL>
                      <a:noFill/>
                    </a:lnL>
                    <a:lnR>
                      <a:noFill/>
                    </a:lnR>
                    <a:lnT>
                      <a:noFill/>
                    </a:lnT>
                    <a:lnB>
                      <a:noFill/>
                    </a:lnB>
                  </a:tcPr>
                </a:tc>
                <a:tc hMerge="1">
                  <a:txBody>
                    <a:bodyPr/>
                    <a:lstStyle/>
                    <a:p>
                      <a:endParaRPr lang="en-US"/>
                    </a:p>
                  </a:txBody>
                  <a:tcPr/>
                </a:tc>
                <a:tc hMerge="1">
                  <a:txBody>
                    <a:bodyPr/>
                    <a:lstStyle/>
                    <a:p>
                      <a:endParaRPr lang="en-US"/>
                    </a:p>
                  </a:txBody>
                  <a:tcPr/>
                </a:tc>
                <a:tc>
                  <a:txBody>
                    <a:bodyPr/>
                    <a:lstStyle/>
                    <a:p>
                      <a:pPr algn="r" fontAlgn="b"/>
                      <a:r>
                        <a:rPr lang="en-US" sz="1100" b="0" i="0" u="none" strike="noStrike" dirty="0">
                          <a:solidFill>
                            <a:srgbClr val="000000"/>
                          </a:solidFill>
                          <a:latin typeface="Calibri"/>
                        </a:rPr>
                        <a:t>0.00%</a:t>
                      </a:r>
                    </a:p>
                  </a:txBody>
                  <a:tcPr marL="9011" marR="9011" marT="9011" marB="0" anchor="b">
                    <a:lnL>
                      <a:noFill/>
                    </a:lnL>
                    <a:lnR>
                      <a:noFill/>
                    </a:lnR>
                    <a:lnT>
                      <a:noFill/>
                    </a:lnT>
                    <a:lnB>
                      <a:noFill/>
                    </a:lnB>
                  </a:tcPr>
                </a:tc>
              </a:tr>
              <a:tr h="219646">
                <a:tc>
                  <a:txBody>
                    <a:bodyPr/>
                    <a:lstStyle/>
                    <a:p>
                      <a:pPr algn="l" fontAlgn="b"/>
                      <a:endParaRPr lang="en-US" sz="1100" b="0" i="0" u="none" strike="noStrike">
                        <a:solidFill>
                          <a:srgbClr val="000000"/>
                        </a:solidFill>
                        <a:latin typeface="Calibri"/>
                      </a:endParaRPr>
                    </a:p>
                  </a:txBody>
                  <a:tcPr marL="9011" marR="9011" marT="9011" marB="0" anchor="b">
                    <a:lnL>
                      <a:noFill/>
                    </a:lnL>
                    <a:lnR>
                      <a:noFill/>
                    </a:lnR>
                    <a:lnT>
                      <a:noFill/>
                    </a:lnT>
                    <a:lnB>
                      <a:noFill/>
                    </a:lnB>
                  </a:tcPr>
                </a:tc>
                <a:tc gridSpan="3">
                  <a:txBody>
                    <a:bodyPr/>
                    <a:lstStyle/>
                    <a:p>
                      <a:pPr algn="l" fontAlgn="b"/>
                      <a:r>
                        <a:rPr lang="en-US" sz="1100" b="0" i="0" u="none" strike="noStrike">
                          <a:solidFill>
                            <a:srgbClr val="000000"/>
                          </a:solidFill>
                          <a:latin typeface="Calibri"/>
                        </a:rPr>
                        <a:t>Specificity</a:t>
                      </a:r>
                    </a:p>
                  </a:txBody>
                  <a:tcPr marL="9011" marR="9011" marT="9011" marB="0" anchor="b">
                    <a:lnL>
                      <a:noFill/>
                    </a:lnL>
                    <a:lnR>
                      <a:noFill/>
                    </a:lnR>
                    <a:lnT>
                      <a:noFill/>
                    </a:lnT>
                    <a:lnB>
                      <a:noFill/>
                    </a:lnB>
                  </a:tcPr>
                </a:tc>
                <a:tc hMerge="1">
                  <a:txBody>
                    <a:bodyPr/>
                    <a:lstStyle/>
                    <a:p>
                      <a:endParaRPr lang="en-US"/>
                    </a:p>
                  </a:txBody>
                  <a:tcPr/>
                </a:tc>
                <a:tc hMerge="1">
                  <a:txBody>
                    <a:bodyPr/>
                    <a:lstStyle/>
                    <a:p>
                      <a:endParaRPr lang="en-US"/>
                    </a:p>
                  </a:txBody>
                  <a:tcPr/>
                </a:tc>
                <a:tc>
                  <a:txBody>
                    <a:bodyPr/>
                    <a:lstStyle/>
                    <a:p>
                      <a:pPr algn="r" fontAlgn="b"/>
                      <a:r>
                        <a:rPr lang="en-US" sz="1100" b="0" i="0" u="none" strike="noStrike">
                          <a:solidFill>
                            <a:srgbClr val="000000"/>
                          </a:solidFill>
                          <a:latin typeface="Calibri"/>
                        </a:rPr>
                        <a:t>99.30%</a:t>
                      </a:r>
                    </a:p>
                  </a:txBody>
                  <a:tcPr marL="9011" marR="9011" marT="9011"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1100" b="0" i="0" u="none" strike="noStrike">
                          <a:solidFill>
                            <a:srgbClr val="000000"/>
                          </a:solidFill>
                          <a:latin typeface="Calibri"/>
                        </a:rPr>
                        <a:t> </a:t>
                      </a:r>
                    </a:p>
                  </a:txBody>
                  <a:tcPr marL="9011" marR="9011" marT="9011" marB="0" anchor="b">
                    <a:lnL w="12700" cap="flat" cmpd="sng" algn="ctr">
                      <a:solidFill>
                        <a:srgbClr val="000000"/>
                      </a:solidFill>
                      <a:prstDash val="solid"/>
                      <a:round/>
                      <a:headEnd type="none" w="med" len="med"/>
                      <a:tailEnd type="none" w="med" len="med"/>
                    </a:lnL>
                    <a:lnR>
                      <a:noFill/>
                    </a:lnR>
                    <a:lnT>
                      <a:noFill/>
                    </a:lnT>
                    <a:lnB>
                      <a:noFill/>
                    </a:lnB>
                  </a:tcPr>
                </a:tc>
                <a:tc gridSpan="3">
                  <a:txBody>
                    <a:bodyPr/>
                    <a:lstStyle/>
                    <a:p>
                      <a:pPr algn="l" fontAlgn="b"/>
                      <a:r>
                        <a:rPr lang="en-US" sz="1100" b="0" i="0" u="none" strike="noStrike" dirty="0">
                          <a:solidFill>
                            <a:srgbClr val="000000"/>
                          </a:solidFill>
                          <a:latin typeface="Calibri"/>
                        </a:rPr>
                        <a:t>Specificity</a:t>
                      </a:r>
                    </a:p>
                  </a:txBody>
                  <a:tcPr marL="9011" marR="9011" marT="9011" marB="0" anchor="b">
                    <a:lnL>
                      <a:noFill/>
                    </a:lnL>
                    <a:lnR>
                      <a:noFill/>
                    </a:lnR>
                    <a:lnT>
                      <a:noFill/>
                    </a:lnT>
                    <a:lnB>
                      <a:noFill/>
                    </a:lnB>
                  </a:tcPr>
                </a:tc>
                <a:tc hMerge="1">
                  <a:txBody>
                    <a:bodyPr/>
                    <a:lstStyle/>
                    <a:p>
                      <a:endParaRPr lang="en-US"/>
                    </a:p>
                  </a:txBody>
                  <a:tcPr/>
                </a:tc>
                <a:tc hMerge="1">
                  <a:txBody>
                    <a:bodyPr/>
                    <a:lstStyle/>
                    <a:p>
                      <a:endParaRPr lang="en-US"/>
                    </a:p>
                  </a:txBody>
                  <a:tcPr/>
                </a:tc>
                <a:tc>
                  <a:txBody>
                    <a:bodyPr/>
                    <a:lstStyle/>
                    <a:p>
                      <a:pPr algn="r" fontAlgn="b"/>
                      <a:r>
                        <a:rPr lang="en-US" sz="1100" b="0" i="0" u="none" strike="noStrike">
                          <a:solidFill>
                            <a:srgbClr val="000000"/>
                          </a:solidFill>
                          <a:latin typeface="Calibri"/>
                        </a:rPr>
                        <a:t>98.00%</a:t>
                      </a:r>
                    </a:p>
                  </a:txBody>
                  <a:tcPr marL="9011" marR="9011" marT="9011" marB="0" anchor="b">
                    <a:lnL>
                      <a:noFill/>
                    </a:lnL>
                    <a:lnR>
                      <a:noFill/>
                    </a:lnR>
                    <a:lnT>
                      <a:noFill/>
                    </a:lnT>
                    <a:lnB>
                      <a:noFill/>
                    </a:lnB>
                  </a:tcPr>
                </a:tc>
              </a:tr>
              <a:tr h="219646">
                <a:tc>
                  <a:txBody>
                    <a:bodyPr/>
                    <a:lstStyle/>
                    <a:p>
                      <a:pPr algn="l" fontAlgn="b"/>
                      <a:endParaRPr lang="en-US" sz="1100" b="0" i="0" u="none" strike="noStrike">
                        <a:solidFill>
                          <a:srgbClr val="000000"/>
                        </a:solidFill>
                        <a:latin typeface="Calibri"/>
                      </a:endParaRPr>
                    </a:p>
                  </a:txBody>
                  <a:tcPr marL="9011" marR="9011" marT="9011" marB="0" anchor="b">
                    <a:lnL>
                      <a:noFill/>
                    </a:lnL>
                    <a:lnR>
                      <a:noFill/>
                    </a:lnR>
                    <a:lnT>
                      <a:noFill/>
                    </a:lnT>
                    <a:lnB>
                      <a:noFill/>
                    </a:lnB>
                  </a:tcPr>
                </a:tc>
                <a:tc gridSpan="3">
                  <a:txBody>
                    <a:bodyPr/>
                    <a:lstStyle/>
                    <a:p>
                      <a:pPr algn="l" fontAlgn="b"/>
                      <a:r>
                        <a:rPr lang="en-US" sz="1100" b="0" i="0" u="none" strike="noStrike">
                          <a:solidFill>
                            <a:srgbClr val="000000"/>
                          </a:solidFill>
                          <a:latin typeface="Calibri"/>
                        </a:rPr>
                        <a:t>Positive Predictive Value</a:t>
                      </a:r>
                    </a:p>
                  </a:txBody>
                  <a:tcPr marL="9011" marR="9011" marT="9011" marB="0" anchor="b">
                    <a:lnL>
                      <a:noFill/>
                    </a:lnL>
                    <a:lnR>
                      <a:noFill/>
                    </a:lnR>
                    <a:lnT>
                      <a:noFill/>
                    </a:lnT>
                    <a:lnB>
                      <a:noFill/>
                    </a:lnB>
                  </a:tcPr>
                </a:tc>
                <a:tc hMerge="1">
                  <a:txBody>
                    <a:bodyPr/>
                    <a:lstStyle/>
                    <a:p>
                      <a:endParaRPr lang="en-US"/>
                    </a:p>
                  </a:txBody>
                  <a:tcPr/>
                </a:tc>
                <a:tc hMerge="1">
                  <a:txBody>
                    <a:bodyPr/>
                    <a:lstStyle/>
                    <a:p>
                      <a:endParaRPr lang="en-US"/>
                    </a:p>
                  </a:txBody>
                  <a:tcPr/>
                </a:tc>
                <a:tc>
                  <a:txBody>
                    <a:bodyPr/>
                    <a:lstStyle/>
                    <a:p>
                      <a:pPr algn="r" fontAlgn="b"/>
                      <a:r>
                        <a:rPr lang="en-US" sz="1100" b="0" i="0" u="none" strike="noStrike">
                          <a:solidFill>
                            <a:srgbClr val="000000"/>
                          </a:solidFill>
                          <a:latin typeface="Calibri"/>
                        </a:rPr>
                        <a:t>33.30%</a:t>
                      </a:r>
                    </a:p>
                  </a:txBody>
                  <a:tcPr marL="9011" marR="9011" marT="9011"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1100" b="0" i="0" u="none" strike="noStrike">
                          <a:solidFill>
                            <a:srgbClr val="000000"/>
                          </a:solidFill>
                          <a:latin typeface="Calibri"/>
                        </a:rPr>
                        <a:t> </a:t>
                      </a:r>
                    </a:p>
                  </a:txBody>
                  <a:tcPr marL="9011" marR="9011" marT="9011" marB="0" anchor="b">
                    <a:lnL w="12700" cap="flat" cmpd="sng" algn="ctr">
                      <a:solidFill>
                        <a:srgbClr val="000000"/>
                      </a:solidFill>
                      <a:prstDash val="solid"/>
                      <a:round/>
                      <a:headEnd type="none" w="med" len="med"/>
                      <a:tailEnd type="none" w="med" len="med"/>
                    </a:lnL>
                    <a:lnR>
                      <a:noFill/>
                    </a:lnR>
                    <a:lnT>
                      <a:noFill/>
                    </a:lnT>
                    <a:lnB>
                      <a:noFill/>
                    </a:lnB>
                  </a:tcPr>
                </a:tc>
                <a:tc gridSpan="3">
                  <a:txBody>
                    <a:bodyPr/>
                    <a:lstStyle/>
                    <a:p>
                      <a:pPr algn="l" fontAlgn="b"/>
                      <a:r>
                        <a:rPr lang="en-US" sz="1100" b="0" i="0" u="none" strike="noStrike" dirty="0">
                          <a:solidFill>
                            <a:srgbClr val="000000"/>
                          </a:solidFill>
                          <a:latin typeface="Calibri"/>
                        </a:rPr>
                        <a:t>Positive Predictive Value</a:t>
                      </a:r>
                    </a:p>
                  </a:txBody>
                  <a:tcPr marL="9011" marR="9011" marT="9011" marB="0" anchor="b">
                    <a:lnL>
                      <a:noFill/>
                    </a:lnL>
                    <a:lnR>
                      <a:noFill/>
                    </a:lnR>
                    <a:lnT>
                      <a:noFill/>
                    </a:lnT>
                    <a:lnB>
                      <a:noFill/>
                    </a:lnB>
                  </a:tcPr>
                </a:tc>
                <a:tc hMerge="1">
                  <a:txBody>
                    <a:bodyPr/>
                    <a:lstStyle/>
                    <a:p>
                      <a:endParaRPr lang="en-US"/>
                    </a:p>
                  </a:txBody>
                  <a:tcPr/>
                </a:tc>
                <a:tc hMerge="1">
                  <a:txBody>
                    <a:bodyPr/>
                    <a:lstStyle/>
                    <a:p>
                      <a:endParaRPr lang="en-US"/>
                    </a:p>
                  </a:txBody>
                  <a:tcPr/>
                </a:tc>
                <a:tc>
                  <a:txBody>
                    <a:bodyPr/>
                    <a:lstStyle/>
                    <a:p>
                      <a:pPr algn="r" fontAlgn="b"/>
                      <a:r>
                        <a:rPr lang="en-US" sz="1100" b="0" i="0" u="none" strike="noStrike">
                          <a:solidFill>
                            <a:srgbClr val="000000"/>
                          </a:solidFill>
                          <a:latin typeface="Calibri"/>
                        </a:rPr>
                        <a:t>0.00%</a:t>
                      </a:r>
                    </a:p>
                  </a:txBody>
                  <a:tcPr marL="9011" marR="9011" marT="9011" marB="0" anchor="b">
                    <a:lnL>
                      <a:noFill/>
                    </a:lnL>
                    <a:lnR>
                      <a:noFill/>
                    </a:lnR>
                    <a:lnT>
                      <a:noFill/>
                    </a:lnT>
                    <a:lnB>
                      <a:noFill/>
                    </a:lnB>
                  </a:tcPr>
                </a:tc>
              </a:tr>
              <a:tr h="230628">
                <a:tc>
                  <a:txBody>
                    <a:bodyPr/>
                    <a:lstStyle/>
                    <a:p>
                      <a:pPr algn="l" fontAlgn="b"/>
                      <a:r>
                        <a:rPr lang="en-US" sz="1100" b="0" i="0" u="none" strike="noStrike">
                          <a:solidFill>
                            <a:srgbClr val="000000"/>
                          </a:solidFill>
                          <a:latin typeface="Calibri"/>
                        </a:rPr>
                        <a:t> </a:t>
                      </a:r>
                    </a:p>
                  </a:txBody>
                  <a:tcPr marL="9011" marR="9011" marT="9011" marB="0" anchor="b">
                    <a:lnL>
                      <a:noFill/>
                    </a:lnL>
                    <a:lnR>
                      <a:noFill/>
                    </a:lnR>
                    <a:lnT>
                      <a:noFill/>
                    </a:lnT>
                    <a:lnB w="12700" cap="flat" cmpd="sng" algn="ctr">
                      <a:solidFill>
                        <a:srgbClr val="000000"/>
                      </a:solidFill>
                      <a:prstDash val="solid"/>
                      <a:round/>
                      <a:headEnd type="none" w="med" len="med"/>
                      <a:tailEnd type="none" w="med" len="med"/>
                    </a:lnB>
                  </a:tcPr>
                </a:tc>
                <a:tc gridSpan="3">
                  <a:txBody>
                    <a:bodyPr/>
                    <a:lstStyle/>
                    <a:p>
                      <a:pPr algn="l" fontAlgn="b"/>
                      <a:r>
                        <a:rPr lang="en-US" sz="1100" b="0" i="0" u="none" strike="noStrike">
                          <a:solidFill>
                            <a:srgbClr val="000000"/>
                          </a:solidFill>
                          <a:latin typeface="Calibri"/>
                        </a:rPr>
                        <a:t>Negative Predictive Value</a:t>
                      </a:r>
                    </a:p>
                  </a:txBody>
                  <a:tcPr marL="9011" marR="9011" marT="9011" marB="0" anchor="b">
                    <a:lnL>
                      <a:noFill/>
                    </a:lnL>
                    <a:lnR>
                      <a:noFill/>
                    </a:lnR>
                    <a:lnT>
                      <a:noFill/>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a:txBody>
                    <a:bodyPr/>
                    <a:lstStyle/>
                    <a:p>
                      <a:pPr algn="r" fontAlgn="b"/>
                      <a:r>
                        <a:rPr lang="en-US" sz="1100" b="0" i="0" u="none" strike="noStrike">
                          <a:solidFill>
                            <a:srgbClr val="000000"/>
                          </a:solidFill>
                          <a:latin typeface="Calibri"/>
                        </a:rPr>
                        <a:t>99.60%</a:t>
                      </a:r>
                    </a:p>
                  </a:txBody>
                  <a:tcPr marL="9011" marR="9011" marT="9011" marB="0" anchor="b">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latin typeface="Calibri"/>
                        </a:rPr>
                        <a:t> </a:t>
                      </a:r>
                    </a:p>
                  </a:txBody>
                  <a:tcPr marL="9011" marR="9011" marT="9011" marB="0" anchor="b">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tcPr>
                </a:tc>
                <a:tc gridSpan="3">
                  <a:txBody>
                    <a:bodyPr/>
                    <a:lstStyle/>
                    <a:p>
                      <a:pPr algn="l" fontAlgn="b"/>
                      <a:r>
                        <a:rPr lang="en-US" sz="1100" b="0" i="0" u="none" strike="noStrike" dirty="0">
                          <a:solidFill>
                            <a:srgbClr val="000000"/>
                          </a:solidFill>
                          <a:latin typeface="Calibri"/>
                        </a:rPr>
                        <a:t>Negative Predictive Value</a:t>
                      </a:r>
                    </a:p>
                  </a:txBody>
                  <a:tcPr marL="9011" marR="9011" marT="9011" marB="0" anchor="b">
                    <a:lnL>
                      <a:noFill/>
                    </a:lnL>
                    <a:lnR>
                      <a:noFill/>
                    </a:lnR>
                    <a:lnT>
                      <a:noFill/>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a:txBody>
                    <a:bodyPr/>
                    <a:lstStyle/>
                    <a:p>
                      <a:pPr algn="r" fontAlgn="b"/>
                      <a:r>
                        <a:rPr lang="en-US" sz="1100" b="0" i="0" u="none" strike="noStrike" dirty="0">
                          <a:solidFill>
                            <a:srgbClr val="000000"/>
                          </a:solidFill>
                          <a:latin typeface="Calibri"/>
                        </a:rPr>
                        <a:t>99.60%</a:t>
                      </a:r>
                    </a:p>
                  </a:txBody>
                  <a:tcPr marL="9011" marR="9011" marT="9011" marB="0" anchor="b">
                    <a:lnL>
                      <a:noFill/>
                    </a:lnL>
                    <a:lnR>
                      <a:noFill/>
                    </a:lnR>
                    <a:lnT>
                      <a:noFill/>
                    </a:lnT>
                    <a:lnB w="12700" cap="flat" cmpd="sng" algn="ctr">
                      <a:solidFill>
                        <a:srgbClr val="000000"/>
                      </a:solidFill>
                      <a:prstDash val="solid"/>
                      <a:round/>
                      <a:headEnd type="none" w="med" len="med"/>
                      <a:tailEnd type="none" w="med" len="med"/>
                    </a:lnB>
                  </a:tcPr>
                </a:tc>
              </a:tr>
            </a:tbl>
          </a:graphicData>
        </a:graphic>
      </p:graphicFrame>
      <p:sp>
        <p:nvSpPr>
          <p:cNvPr id="3" name="Footer Placeholder 2"/>
          <p:cNvSpPr>
            <a:spLocks noGrp="1"/>
          </p:cNvSpPr>
          <p:nvPr>
            <p:ph type="ftr" sz="quarter" idx="11"/>
          </p:nvPr>
        </p:nvSpPr>
        <p:spPr/>
        <p:txBody>
          <a:bodyPr/>
          <a:lstStyle/>
          <a:p>
            <a:r>
              <a:rPr lang="en-US" smtClean="0"/>
              <a:t>HHSA-290-2006-00020 ACTION task order #8</a:t>
            </a:r>
            <a:endParaRPr lang="en-US"/>
          </a:p>
        </p:txBody>
      </p:sp>
    </p:spTree>
    <p:extLst>
      <p:ext uri="{BB962C8B-B14F-4D97-AF65-F5344CB8AC3E}">
        <p14:creationId xmlns="" xmlns:p14="http://schemas.microsoft.com/office/powerpoint/2010/main" val="246645315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Post-Mortem</a:t>
            </a:r>
            <a:endParaRPr lang="en-US" dirty="0"/>
          </a:p>
        </p:txBody>
      </p:sp>
      <p:sp>
        <p:nvSpPr>
          <p:cNvPr id="3" name="Content Placeholder 2"/>
          <p:cNvSpPr>
            <a:spLocks noGrp="1"/>
          </p:cNvSpPr>
          <p:nvPr>
            <p:ph idx="1"/>
          </p:nvPr>
        </p:nvSpPr>
        <p:spPr/>
        <p:txBody>
          <a:bodyPr>
            <a:normAutofit/>
          </a:bodyPr>
          <a:lstStyle/>
          <a:p>
            <a:r>
              <a:rPr lang="en-US" sz="2800" dirty="0" smtClean="0"/>
              <a:t>All false negatives were reviewed</a:t>
            </a:r>
          </a:p>
          <a:p>
            <a:pPr lvl="1"/>
            <a:r>
              <a:rPr lang="en-US" sz="2400" dirty="0" smtClean="0"/>
              <a:t>Some cases were arguably not deep or organ-space SSI</a:t>
            </a:r>
          </a:p>
          <a:p>
            <a:pPr lvl="1"/>
            <a:r>
              <a:rPr lang="en-US" sz="2400" dirty="0" smtClean="0"/>
              <a:t>Some cases were flagged as SSI outside of 30d window</a:t>
            </a:r>
          </a:p>
          <a:p>
            <a:pPr lvl="1"/>
            <a:r>
              <a:rPr lang="en-US" sz="2400" dirty="0" smtClean="0"/>
              <a:t>The most commonly cited source of information that could have prevented a false negative was in clinical notes</a:t>
            </a:r>
            <a:endParaRPr lang="en-US" sz="2400" dirty="0"/>
          </a:p>
        </p:txBody>
      </p:sp>
      <p:sp>
        <p:nvSpPr>
          <p:cNvPr id="4" name="Footer Placeholder 3"/>
          <p:cNvSpPr>
            <a:spLocks noGrp="1"/>
          </p:cNvSpPr>
          <p:nvPr>
            <p:ph type="ftr" sz="quarter" idx="11"/>
          </p:nvPr>
        </p:nvSpPr>
        <p:spPr/>
        <p:txBody>
          <a:bodyPr/>
          <a:lstStyle/>
          <a:p>
            <a:r>
              <a:rPr lang="en-US" smtClean="0"/>
              <a:t>HHSA-290-2006-00020 ACTION task order #8</a:t>
            </a:r>
            <a:endParaRPr lang="en-US"/>
          </a:p>
        </p:txBody>
      </p:sp>
    </p:spTree>
    <p:extLst>
      <p:ext uri="{BB962C8B-B14F-4D97-AF65-F5344CB8AC3E}">
        <p14:creationId xmlns="" xmlns:p14="http://schemas.microsoft.com/office/powerpoint/2010/main" val="85092549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Lessons Learned</a:t>
            </a:r>
            <a:endParaRPr lang="en-US" dirty="0"/>
          </a:p>
        </p:txBody>
      </p:sp>
      <p:sp>
        <p:nvSpPr>
          <p:cNvPr id="3" name="Content Placeholder 2"/>
          <p:cNvSpPr>
            <a:spLocks noGrp="1"/>
          </p:cNvSpPr>
          <p:nvPr>
            <p:ph idx="1"/>
          </p:nvPr>
        </p:nvSpPr>
        <p:spPr/>
        <p:txBody>
          <a:bodyPr>
            <a:normAutofit/>
          </a:bodyPr>
          <a:lstStyle/>
          <a:p>
            <a:r>
              <a:rPr lang="en-US" sz="2800" dirty="0" smtClean="0"/>
              <a:t>Common electronic data markers of infection are not informative enough</a:t>
            </a:r>
          </a:p>
          <a:p>
            <a:r>
              <a:rPr lang="en-US" sz="2800" dirty="0" smtClean="0"/>
              <a:t>Variation in practice can alter the performance of algorithms between facilities</a:t>
            </a:r>
          </a:p>
          <a:p>
            <a:r>
              <a:rPr lang="en-US" sz="2800" dirty="0" smtClean="0"/>
              <a:t>Over-fitting is likely under-recognized in the literature because of small numbers of facilities</a:t>
            </a:r>
          </a:p>
          <a:p>
            <a:r>
              <a:rPr lang="en-US" sz="2800" dirty="0" smtClean="0"/>
              <a:t>Even though the VA system is large, individual hospital practices and data storage are more like each other than community facilities</a:t>
            </a:r>
          </a:p>
          <a:p>
            <a:pPr lvl="1"/>
            <a:r>
              <a:rPr lang="en-US" dirty="0" smtClean="0"/>
              <a:t>Post discharge surveillance still an issue</a:t>
            </a:r>
            <a:endParaRPr lang="en-US" dirty="0"/>
          </a:p>
        </p:txBody>
      </p:sp>
      <p:sp>
        <p:nvSpPr>
          <p:cNvPr id="4" name="Footer Placeholder 3"/>
          <p:cNvSpPr>
            <a:spLocks noGrp="1"/>
          </p:cNvSpPr>
          <p:nvPr>
            <p:ph type="ftr" sz="quarter" idx="11"/>
          </p:nvPr>
        </p:nvSpPr>
        <p:spPr/>
        <p:txBody>
          <a:bodyPr/>
          <a:lstStyle/>
          <a:p>
            <a:r>
              <a:rPr lang="en-US" smtClean="0"/>
              <a:t>HHSA-290-2006-00020 ACTION task order #8</a:t>
            </a:r>
            <a:endParaRPr lang="en-US"/>
          </a:p>
        </p:txBody>
      </p:sp>
    </p:spTree>
    <p:extLst>
      <p:ext uri="{BB962C8B-B14F-4D97-AF65-F5344CB8AC3E}">
        <p14:creationId xmlns="" xmlns:p14="http://schemas.microsoft.com/office/powerpoint/2010/main" val="372870440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Future Directions</a:t>
            </a:r>
            <a:endParaRPr lang="en-US" dirty="0"/>
          </a:p>
        </p:txBody>
      </p:sp>
      <p:sp>
        <p:nvSpPr>
          <p:cNvPr id="3" name="Content Placeholder 2"/>
          <p:cNvSpPr>
            <a:spLocks noGrp="1"/>
          </p:cNvSpPr>
          <p:nvPr>
            <p:ph idx="1"/>
          </p:nvPr>
        </p:nvSpPr>
        <p:spPr/>
        <p:txBody>
          <a:bodyPr>
            <a:normAutofit fontScale="92500" lnSpcReduction="10000"/>
          </a:bodyPr>
          <a:lstStyle/>
          <a:p>
            <a:r>
              <a:rPr lang="en-US" sz="2800" dirty="0" smtClean="0"/>
              <a:t>Natural Language Processing may be necessary to generate more informative data</a:t>
            </a:r>
          </a:p>
          <a:p>
            <a:r>
              <a:rPr lang="en-US" sz="2800" dirty="0" smtClean="0"/>
              <a:t>Training algorithms should include a large number of diverse hospitals</a:t>
            </a:r>
          </a:p>
          <a:p>
            <a:r>
              <a:rPr lang="en-US" sz="2800" dirty="0" smtClean="0"/>
              <a:t>Algorithms may be better used to estimate the likelihood of SSI for triage as opposed to a complete rule-out determination (likelihood score for validation of publicly reported data)?</a:t>
            </a:r>
          </a:p>
          <a:p>
            <a:r>
              <a:rPr lang="en-US" sz="2800" dirty="0" smtClean="0"/>
              <a:t>Denver Health had modified algorithm to tailor the surveillance to our institution for a variety of surgeries; sensitivity 100% with a 60% decrease in chart review time</a:t>
            </a:r>
          </a:p>
          <a:p>
            <a:pPr marL="0" indent="0">
              <a:buNone/>
            </a:pPr>
            <a:endParaRPr lang="en-US" sz="2800" dirty="0"/>
          </a:p>
        </p:txBody>
      </p:sp>
      <p:sp>
        <p:nvSpPr>
          <p:cNvPr id="4" name="Footer Placeholder 3"/>
          <p:cNvSpPr>
            <a:spLocks noGrp="1"/>
          </p:cNvSpPr>
          <p:nvPr>
            <p:ph type="ftr" sz="quarter" idx="11"/>
          </p:nvPr>
        </p:nvSpPr>
        <p:spPr/>
        <p:txBody>
          <a:bodyPr/>
          <a:lstStyle/>
          <a:p>
            <a:r>
              <a:rPr lang="en-US" smtClean="0"/>
              <a:t>HHSA-290-2006-00020 ACTION task order #8</a:t>
            </a:r>
            <a:endParaRPr lang="en-US"/>
          </a:p>
        </p:txBody>
      </p:sp>
    </p:spTree>
    <p:extLst>
      <p:ext uri="{BB962C8B-B14F-4D97-AF65-F5344CB8AC3E}">
        <p14:creationId xmlns="" xmlns:p14="http://schemas.microsoft.com/office/powerpoint/2010/main" val="246650250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Conduct focus </a:t>
            </a:r>
            <a:r>
              <a:rPr lang="en-US" dirty="0" smtClean="0"/>
              <a:t>groups</a:t>
            </a:r>
            <a:r>
              <a:rPr lang="en-US" dirty="0"/>
              <a:t/>
            </a:r>
            <a:br>
              <a:rPr lang="en-US" dirty="0"/>
            </a:br>
            <a:endParaRPr lang="en-US" dirty="0"/>
          </a:p>
        </p:txBody>
      </p:sp>
      <p:sp>
        <p:nvSpPr>
          <p:cNvPr id="4" name="Footer Placeholder 3"/>
          <p:cNvSpPr>
            <a:spLocks noGrp="1"/>
          </p:cNvSpPr>
          <p:nvPr>
            <p:ph type="ftr" sz="quarter" idx="11"/>
          </p:nvPr>
        </p:nvSpPr>
        <p:spPr/>
        <p:txBody>
          <a:bodyPr/>
          <a:lstStyle/>
          <a:p>
            <a:r>
              <a:rPr lang="en-US" smtClean="0"/>
              <a:t>HHSA-290-2006-00020 ACTION task order #8</a:t>
            </a:r>
            <a:endParaRPr lang="en-US"/>
          </a:p>
        </p:txBody>
      </p:sp>
    </p:spTree>
    <p:extLst>
      <p:ext uri="{BB962C8B-B14F-4D97-AF65-F5344CB8AC3E}">
        <p14:creationId xmlns="" xmlns:p14="http://schemas.microsoft.com/office/powerpoint/2010/main" val="191961419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Background</a:t>
            </a:r>
            <a:endParaRPr lang="en-US" dirty="0"/>
          </a:p>
        </p:txBody>
      </p:sp>
      <p:sp>
        <p:nvSpPr>
          <p:cNvPr id="3" name="Content Placeholder 2"/>
          <p:cNvSpPr>
            <a:spLocks noGrp="1"/>
          </p:cNvSpPr>
          <p:nvPr>
            <p:ph idx="1"/>
          </p:nvPr>
        </p:nvSpPr>
        <p:spPr/>
        <p:txBody>
          <a:bodyPr>
            <a:normAutofit fontScale="92500"/>
          </a:bodyPr>
          <a:lstStyle/>
          <a:p>
            <a:r>
              <a:rPr lang="en-US" sz="2800" dirty="0"/>
              <a:t>SSIs are a substantial cause of morbidity and mortality </a:t>
            </a:r>
            <a:endParaRPr lang="en-US" sz="2800" dirty="0" smtClean="0"/>
          </a:p>
          <a:p>
            <a:pPr lvl="1"/>
            <a:r>
              <a:rPr lang="en-US" sz="2400" dirty="0" smtClean="0"/>
              <a:t>Accounted </a:t>
            </a:r>
            <a:r>
              <a:rPr lang="en-US" sz="2400" dirty="0"/>
              <a:t>for </a:t>
            </a:r>
            <a:r>
              <a:rPr lang="en-US" sz="2400" dirty="0" smtClean="0"/>
              <a:t>~16 % of ~1.7 </a:t>
            </a:r>
            <a:r>
              <a:rPr lang="en-US" sz="2400" dirty="0"/>
              <a:t>million HAIs and 8,205 of the 98,987 HAI associated </a:t>
            </a:r>
            <a:r>
              <a:rPr lang="en-US" sz="2400" dirty="0" smtClean="0"/>
              <a:t>deaths (mortality= 3%). </a:t>
            </a:r>
          </a:p>
          <a:p>
            <a:r>
              <a:rPr lang="en-US" sz="2800" dirty="0"/>
              <a:t>F</a:t>
            </a:r>
            <a:r>
              <a:rPr lang="en-US" sz="2800" dirty="0" smtClean="0"/>
              <a:t>inancial </a:t>
            </a:r>
            <a:r>
              <a:rPr lang="en-US" sz="2800" dirty="0"/>
              <a:t>burden </a:t>
            </a:r>
            <a:r>
              <a:rPr lang="en-US" sz="2800" dirty="0" smtClean="0"/>
              <a:t>significant</a:t>
            </a:r>
          </a:p>
          <a:p>
            <a:pPr lvl="1"/>
            <a:r>
              <a:rPr lang="en-US" sz="2400" dirty="0" smtClean="0"/>
              <a:t>Hospital </a:t>
            </a:r>
            <a:r>
              <a:rPr lang="en-US" sz="2400" dirty="0"/>
              <a:t>cost of </a:t>
            </a:r>
            <a:r>
              <a:rPr lang="en-US" sz="2400" dirty="0" smtClean="0"/>
              <a:t>~$</a:t>
            </a:r>
            <a:r>
              <a:rPr lang="en-US" sz="2400" dirty="0"/>
              <a:t>25,546 per </a:t>
            </a:r>
            <a:r>
              <a:rPr lang="en-US" sz="2400" dirty="0" smtClean="0"/>
              <a:t>SSI and ~$</a:t>
            </a:r>
            <a:r>
              <a:rPr lang="en-US" sz="2400" dirty="0"/>
              <a:t>7 billion </a:t>
            </a:r>
            <a:r>
              <a:rPr lang="en-US" sz="2400" dirty="0" smtClean="0"/>
              <a:t>annually</a:t>
            </a:r>
            <a:endParaRPr lang="en-US" sz="2400" dirty="0"/>
          </a:p>
          <a:p>
            <a:r>
              <a:rPr lang="en-US" sz="2800" dirty="0"/>
              <a:t>Feedback on surgeon-specific </a:t>
            </a:r>
            <a:r>
              <a:rPr lang="en-US" sz="2800" dirty="0" smtClean="0"/>
              <a:t>rates </a:t>
            </a:r>
            <a:r>
              <a:rPr lang="en-US" sz="2800" dirty="0"/>
              <a:t>is considered to be the cornerstone for preventing these infections. </a:t>
            </a:r>
            <a:endParaRPr lang="en-US" sz="2800" dirty="0" smtClean="0"/>
          </a:p>
          <a:p>
            <a:pPr lvl="1"/>
            <a:r>
              <a:rPr lang="en-US" sz="2400" dirty="0"/>
              <a:t>S</a:t>
            </a:r>
            <a:r>
              <a:rPr lang="en-US" sz="2400" dirty="0" smtClean="0"/>
              <a:t>urgeons </a:t>
            </a:r>
            <a:r>
              <a:rPr lang="en-US" sz="2400" dirty="0"/>
              <a:t>must believe </a:t>
            </a:r>
            <a:r>
              <a:rPr lang="en-US" sz="2400" dirty="0" smtClean="0"/>
              <a:t>rates </a:t>
            </a:r>
            <a:r>
              <a:rPr lang="en-US" sz="2400" dirty="0"/>
              <a:t>are </a:t>
            </a:r>
            <a:r>
              <a:rPr lang="en-US" sz="2400" dirty="0" smtClean="0"/>
              <a:t>reliable</a:t>
            </a:r>
          </a:p>
          <a:p>
            <a:r>
              <a:rPr lang="en-US" sz="2800" dirty="0"/>
              <a:t>C</a:t>
            </a:r>
            <a:r>
              <a:rPr lang="en-US" sz="2800" dirty="0" smtClean="0"/>
              <a:t>urrent </a:t>
            </a:r>
            <a:r>
              <a:rPr lang="en-US" sz="2800" dirty="0"/>
              <a:t>surveillance methods </a:t>
            </a:r>
            <a:r>
              <a:rPr lang="en-US" sz="2800" dirty="0" smtClean="0"/>
              <a:t>are perceived as limited in risk </a:t>
            </a:r>
            <a:r>
              <a:rPr lang="en-US" sz="2800" dirty="0"/>
              <a:t>adjustment and </a:t>
            </a:r>
            <a:r>
              <a:rPr lang="en-US" sz="2800" dirty="0" smtClean="0"/>
              <a:t>detection</a:t>
            </a:r>
            <a:endParaRPr lang="en-US" dirty="0"/>
          </a:p>
          <a:p>
            <a:endParaRPr lang="en-US" dirty="0"/>
          </a:p>
          <a:p>
            <a:endParaRPr lang="en-US" dirty="0"/>
          </a:p>
        </p:txBody>
      </p:sp>
      <p:sp>
        <p:nvSpPr>
          <p:cNvPr id="4" name="Footer Placeholder 3"/>
          <p:cNvSpPr>
            <a:spLocks noGrp="1"/>
          </p:cNvSpPr>
          <p:nvPr>
            <p:ph type="ftr" sz="quarter" idx="11"/>
          </p:nvPr>
        </p:nvSpPr>
        <p:spPr/>
        <p:txBody>
          <a:bodyPr/>
          <a:lstStyle/>
          <a:p>
            <a:r>
              <a:rPr lang="en-US" smtClean="0"/>
              <a:t>HHSA-290-2006-00020 ACTION task order #8</a:t>
            </a:r>
            <a:endParaRPr lang="en-US"/>
          </a:p>
        </p:txBody>
      </p:sp>
    </p:spTree>
    <p:extLst>
      <p:ext uri="{BB962C8B-B14F-4D97-AF65-F5344CB8AC3E}">
        <p14:creationId xmlns="" xmlns:p14="http://schemas.microsoft.com/office/powerpoint/2010/main" val="117066308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a:bodyPr>
          <a:lstStyle/>
          <a:p>
            <a:r>
              <a:rPr lang="en-US" dirty="0" smtClean="0"/>
              <a:t>Methods</a:t>
            </a:r>
            <a:endParaRPr lang="en-US" dirty="0"/>
          </a:p>
        </p:txBody>
      </p:sp>
      <p:sp>
        <p:nvSpPr>
          <p:cNvPr id="6" name="Content Placeholder 5"/>
          <p:cNvSpPr>
            <a:spLocks noGrp="1"/>
          </p:cNvSpPr>
          <p:nvPr>
            <p:ph idx="1"/>
          </p:nvPr>
        </p:nvSpPr>
        <p:spPr/>
        <p:txBody>
          <a:bodyPr>
            <a:normAutofit/>
          </a:bodyPr>
          <a:lstStyle/>
          <a:p>
            <a:r>
              <a:rPr lang="en-US" sz="2800" b="1" dirty="0" smtClean="0"/>
              <a:t>Surgeon</a:t>
            </a:r>
            <a:r>
              <a:rPr lang="en-US" sz="2800" dirty="0" smtClean="0"/>
              <a:t>:  6 surgeons </a:t>
            </a:r>
            <a:r>
              <a:rPr lang="en-US" sz="2800" dirty="0"/>
              <a:t>with research interests in SSI, representing multiple health system types (4 academic, 2 private, 2 safety net, 1 VA) and surgical specialties (5 general, 2 trauma/critical care, 1 surgical oncology) </a:t>
            </a:r>
            <a:endParaRPr lang="en-US" sz="2800" dirty="0" smtClean="0"/>
          </a:p>
          <a:p>
            <a:pPr marL="0" indent="0">
              <a:buNone/>
            </a:pPr>
            <a:endParaRPr lang="en-US" sz="2800" dirty="0" smtClean="0"/>
          </a:p>
          <a:p>
            <a:r>
              <a:rPr lang="en-US" sz="2800" b="1" dirty="0" smtClean="0"/>
              <a:t>Infection Prevention </a:t>
            </a:r>
            <a:r>
              <a:rPr lang="en-US" sz="2800" b="1" dirty="0"/>
              <a:t>(Denver): </a:t>
            </a:r>
            <a:r>
              <a:rPr lang="en-US" sz="2800" dirty="0" smtClean="0"/>
              <a:t>5 Infection Preventionists from 4 </a:t>
            </a:r>
            <a:r>
              <a:rPr lang="en-US" sz="2800" dirty="0"/>
              <a:t>private </a:t>
            </a:r>
            <a:r>
              <a:rPr lang="en-US" sz="2800" dirty="0" smtClean="0"/>
              <a:t>hospitals and 1 </a:t>
            </a:r>
            <a:r>
              <a:rPr lang="en-US" sz="2800" dirty="0"/>
              <a:t>public </a:t>
            </a:r>
            <a:r>
              <a:rPr lang="en-US" sz="2800" dirty="0" smtClean="0"/>
              <a:t>hospital.  Average </a:t>
            </a:r>
            <a:r>
              <a:rPr lang="en-US" sz="2800" dirty="0"/>
              <a:t>years as an IP: 10 </a:t>
            </a:r>
            <a:endParaRPr lang="en-US" sz="2800" dirty="0" smtClean="0"/>
          </a:p>
          <a:p>
            <a:endParaRPr lang="en-US" sz="2800" b="1" dirty="0"/>
          </a:p>
          <a:p>
            <a:endParaRPr lang="en-US" dirty="0"/>
          </a:p>
        </p:txBody>
      </p:sp>
      <p:sp>
        <p:nvSpPr>
          <p:cNvPr id="4" name="Footer Placeholder 3"/>
          <p:cNvSpPr>
            <a:spLocks noGrp="1"/>
          </p:cNvSpPr>
          <p:nvPr>
            <p:ph type="ftr" sz="quarter" idx="11"/>
          </p:nvPr>
        </p:nvSpPr>
        <p:spPr/>
        <p:txBody>
          <a:bodyPr/>
          <a:lstStyle/>
          <a:p>
            <a:r>
              <a:rPr lang="en-US" smtClean="0"/>
              <a:t>HHSA-290-2006-00020 ACTION task order #8</a:t>
            </a:r>
            <a:endParaRPr lang="en-US"/>
          </a:p>
        </p:txBody>
      </p:sp>
    </p:spTree>
    <p:extLst>
      <p:ext uri="{BB962C8B-B14F-4D97-AF65-F5344CB8AC3E}">
        <p14:creationId xmlns="" xmlns:p14="http://schemas.microsoft.com/office/powerpoint/2010/main" val="259760879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Results and Implications</a:t>
            </a:r>
            <a:endParaRPr lang="en-US" sz="3600" dirty="0"/>
          </a:p>
        </p:txBody>
      </p:sp>
      <p:sp>
        <p:nvSpPr>
          <p:cNvPr id="3" name="Content Placeholder 2"/>
          <p:cNvSpPr>
            <a:spLocks noGrp="1"/>
          </p:cNvSpPr>
          <p:nvPr>
            <p:ph idx="1"/>
          </p:nvPr>
        </p:nvSpPr>
        <p:spPr/>
        <p:txBody>
          <a:bodyPr>
            <a:normAutofit fontScale="92500" lnSpcReduction="10000"/>
          </a:bodyPr>
          <a:lstStyle/>
          <a:p>
            <a:r>
              <a:rPr lang="en-US" sz="2800" dirty="0"/>
              <a:t>Surgeons feel that current risk adjustment models are </a:t>
            </a:r>
            <a:r>
              <a:rPr lang="en-US" sz="2800" dirty="0" smtClean="0"/>
              <a:t>inadequate</a:t>
            </a:r>
          </a:p>
          <a:p>
            <a:pPr lvl="1"/>
            <a:r>
              <a:rPr lang="en-US" dirty="0" smtClean="0"/>
              <a:t>Too simplistic</a:t>
            </a:r>
          </a:p>
          <a:p>
            <a:r>
              <a:rPr lang="en-US" sz="2800" dirty="0" smtClean="0"/>
              <a:t>IPs receptive to concept of electronic triage with human adjudication</a:t>
            </a:r>
          </a:p>
          <a:p>
            <a:pPr lvl="1"/>
            <a:r>
              <a:rPr lang="en-US" dirty="0" smtClean="0"/>
              <a:t>Needs to be adaptable to variety of systems, low/no cost</a:t>
            </a:r>
          </a:p>
          <a:p>
            <a:r>
              <a:rPr lang="en-US" sz="2800" dirty="0" smtClean="0"/>
              <a:t>More </a:t>
            </a:r>
            <a:r>
              <a:rPr lang="en-US" sz="2800" dirty="0"/>
              <a:t>refined models may improve acceptance of data and benchmarks</a:t>
            </a:r>
          </a:p>
          <a:p>
            <a:r>
              <a:rPr lang="en-US" sz="2800" dirty="0" smtClean="0"/>
              <a:t>Further </a:t>
            </a:r>
            <a:r>
              <a:rPr lang="en-US" sz="2800" dirty="0"/>
              <a:t>research to identify evidence-based risk factors for SSI are </a:t>
            </a:r>
            <a:r>
              <a:rPr lang="en-US" sz="2800" dirty="0" smtClean="0"/>
              <a:t>needed</a:t>
            </a:r>
          </a:p>
          <a:p>
            <a:r>
              <a:rPr lang="en-US" sz="2800" dirty="0" smtClean="0"/>
              <a:t>Risk Factors suggested by surgeons for future models</a:t>
            </a:r>
            <a:endParaRPr lang="en-US" sz="2800" dirty="0"/>
          </a:p>
          <a:p>
            <a:endParaRPr lang="en-US" sz="2800" dirty="0"/>
          </a:p>
          <a:p>
            <a:endParaRPr lang="en-US" dirty="0"/>
          </a:p>
        </p:txBody>
      </p:sp>
      <p:sp>
        <p:nvSpPr>
          <p:cNvPr id="4" name="Footer Placeholder 3"/>
          <p:cNvSpPr>
            <a:spLocks noGrp="1"/>
          </p:cNvSpPr>
          <p:nvPr>
            <p:ph type="ftr" sz="quarter" idx="11"/>
          </p:nvPr>
        </p:nvSpPr>
        <p:spPr/>
        <p:txBody>
          <a:bodyPr/>
          <a:lstStyle/>
          <a:p>
            <a:r>
              <a:rPr lang="en-US" smtClean="0"/>
              <a:t>HHSA-290-2006-00020 ACTION task order #8</a:t>
            </a:r>
            <a:endParaRPr lang="en-US"/>
          </a:p>
        </p:txBody>
      </p:sp>
    </p:spTree>
    <p:extLst>
      <p:ext uri="{BB962C8B-B14F-4D97-AF65-F5344CB8AC3E}">
        <p14:creationId xmlns="" xmlns:p14="http://schemas.microsoft.com/office/powerpoint/2010/main" val="175373332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Design and test methods to risk stratify on data elements available for electronic </a:t>
            </a:r>
            <a:r>
              <a:rPr lang="en-US" dirty="0" smtClean="0"/>
              <a:t>collection</a:t>
            </a:r>
            <a:endParaRPr lang="en-US" dirty="0"/>
          </a:p>
        </p:txBody>
      </p:sp>
      <p:sp>
        <p:nvSpPr>
          <p:cNvPr id="4" name="Footer Placeholder 3"/>
          <p:cNvSpPr>
            <a:spLocks noGrp="1"/>
          </p:cNvSpPr>
          <p:nvPr>
            <p:ph type="ftr" sz="quarter" idx="11"/>
          </p:nvPr>
        </p:nvSpPr>
        <p:spPr/>
        <p:txBody>
          <a:bodyPr/>
          <a:lstStyle/>
          <a:p>
            <a:r>
              <a:rPr lang="en-US" smtClean="0"/>
              <a:t>HHSA-290-2006-00020 ACTION task order #8</a:t>
            </a:r>
            <a:endParaRPr lang="en-US"/>
          </a:p>
        </p:txBody>
      </p:sp>
    </p:spTree>
    <p:extLst>
      <p:ext uri="{BB962C8B-B14F-4D97-AF65-F5344CB8AC3E}">
        <p14:creationId xmlns="" xmlns:p14="http://schemas.microsoft.com/office/powerpoint/2010/main" val="52976345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fontScale="90000"/>
          </a:bodyPr>
          <a:lstStyle/>
          <a:p>
            <a:r>
              <a:rPr lang="en-US" dirty="0" smtClean="0"/>
              <a:t>Methods</a:t>
            </a:r>
            <a:br>
              <a:rPr lang="en-US" dirty="0" smtClean="0"/>
            </a:br>
            <a:r>
              <a:rPr lang="en-US" sz="3600" dirty="0" smtClean="0"/>
              <a:t>Identifying Potential Risk Factors</a:t>
            </a:r>
            <a:endParaRPr lang="en-US" sz="3600" dirty="0"/>
          </a:p>
        </p:txBody>
      </p:sp>
      <p:sp>
        <p:nvSpPr>
          <p:cNvPr id="6" name="Content Placeholder 5"/>
          <p:cNvSpPr>
            <a:spLocks noGrp="1"/>
          </p:cNvSpPr>
          <p:nvPr>
            <p:ph idx="1"/>
          </p:nvPr>
        </p:nvSpPr>
        <p:spPr/>
        <p:txBody>
          <a:bodyPr>
            <a:normAutofit/>
          </a:bodyPr>
          <a:lstStyle/>
          <a:p>
            <a:r>
              <a:rPr lang="en-US" sz="2800" dirty="0"/>
              <a:t>S</a:t>
            </a:r>
            <a:r>
              <a:rPr lang="en-US" sz="2800" dirty="0" smtClean="0"/>
              <a:t>urgeon PI used experience </a:t>
            </a:r>
            <a:r>
              <a:rPr lang="en-US" sz="2800" dirty="0"/>
              <a:t>with SSIs and a </a:t>
            </a:r>
            <a:r>
              <a:rPr lang="en-US" sz="2800" dirty="0" smtClean="0"/>
              <a:t>list </a:t>
            </a:r>
            <a:r>
              <a:rPr lang="en-US" sz="2800" dirty="0"/>
              <a:t>of risk factors used by his institution to identify potential risk factors.  That initial list consisted of 88 risk factors for SSI.  </a:t>
            </a:r>
            <a:endParaRPr lang="en-US" sz="2800" dirty="0" smtClean="0"/>
          </a:p>
          <a:p>
            <a:pPr lvl="1"/>
            <a:r>
              <a:rPr lang="en-US" dirty="0" smtClean="0"/>
              <a:t>This </a:t>
            </a:r>
            <a:r>
              <a:rPr lang="en-US" dirty="0"/>
              <a:t>list was </a:t>
            </a:r>
            <a:r>
              <a:rPr lang="en-US" dirty="0" smtClean="0"/>
              <a:t>used </a:t>
            </a:r>
            <a:r>
              <a:rPr lang="en-US" dirty="0"/>
              <a:t>in a focus group to solicit input with </a:t>
            </a:r>
            <a:r>
              <a:rPr lang="en-US" dirty="0" smtClean="0"/>
              <a:t>surgeons</a:t>
            </a:r>
            <a:endParaRPr lang="en-US" dirty="0"/>
          </a:p>
          <a:p>
            <a:r>
              <a:rPr lang="en-US" sz="2800" dirty="0"/>
              <a:t>L</a:t>
            </a:r>
            <a:r>
              <a:rPr lang="en-US" sz="2800" dirty="0" smtClean="0"/>
              <a:t>iterature </a:t>
            </a:r>
            <a:r>
              <a:rPr lang="en-US" sz="2800" dirty="0"/>
              <a:t>review </a:t>
            </a:r>
            <a:r>
              <a:rPr lang="en-US" sz="2800" dirty="0" smtClean="0"/>
              <a:t>performed </a:t>
            </a:r>
            <a:r>
              <a:rPr lang="en-US" sz="2800" dirty="0"/>
              <a:t>using </a:t>
            </a:r>
            <a:r>
              <a:rPr lang="en-US" sz="2800" dirty="0" smtClean="0"/>
              <a:t>PubMed </a:t>
            </a:r>
            <a:r>
              <a:rPr lang="en-US" sz="2800" dirty="0"/>
              <a:t>and Google Scholar to identify </a:t>
            </a:r>
            <a:r>
              <a:rPr lang="en-US" sz="2800" dirty="0" smtClean="0"/>
              <a:t>published </a:t>
            </a:r>
            <a:r>
              <a:rPr lang="en-US" sz="2800" dirty="0"/>
              <a:t>risk factors for SSIs </a:t>
            </a:r>
            <a:endParaRPr lang="en-US" sz="2800" dirty="0" smtClean="0"/>
          </a:p>
          <a:p>
            <a:pPr lvl="1"/>
            <a:r>
              <a:rPr lang="en-US" dirty="0" smtClean="0"/>
              <a:t>All </a:t>
            </a:r>
            <a:r>
              <a:rPr lang="en-US" dirty="0"/>
              <a:t>English language publications p</a:t>
            </a:r>
            <a:r>
              <a:rPr lang="en-US" dirty="0" smtClean="0"/>
              <a:t>revious </a:t>
            </a:r>
            <a:r>
              <a:rPr lang="en-US" dirty="0"/>
              <a:t>10 years </a:t>
            </a:r>
            <a:endParaRPr lang="en-US" dirty="0" smtClean="0"/>
          </a:p>
          <a:p>
            <a:pPr lvl="1"/>
            <a:r>
              <a:rPr lang="en-US" dirty="0" smtClean="0"/>
              <a:t>Keywords: </a:t>
            </a:r>
            <a:r>
              <a:rPr lang="en-US" dirty="0"/>
              <a:t>SSI, surgical site infection, surgical risk factor, risk factor, surgical wound, surgical infection.  </a:t>
            </a:r>
            <a:endParaRPr lang="en-US" dirty="0" smtClean="0"/>
          </a:p>
        </p:txBody>
      </p:sp>
      <p:sp>
        <p:nvSpPr>
          <p:cNvPr id="4" name="Footer Placeholder 3"/>
          <p:cNvSpPr>
            <a:spLocks noGrp="1"/>
          </p:cNvSpPr>
          <p:nvPr>
            <p:ph type="ftr" sz="quarter" idx="11"/>
          </p:nvPr>
        </p:nvSpPr>
        <p:spPr/>
        <p:txBody>
          <a:bodyPr/>
          <a:lstStyle/>
          <a:p>
            <a:r>
              <a:rPr lang="en-US" smtClean="0"/>
              <a:t>HHSA-290-2006-00020 ACTION task order #8</a:t>
            </a:r>
            <a:endParaRPr lang="en-US"/>
          </a:p>
        </p:txBody>
      </p:sp>
    </p:spTree>
    <p:extLst>
      <p:ext uri="{BB962C8B-B14F-4D97-AF65-F5344CB8AC3E}">
        <p14:creationId xmlns="" xmlns:p14="http://schemas.microsoft.com/office/powerpoint/2010/main" val="297824840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Methods</a:t>
            </a:r>
            <a:br>
              <a:rPr lang="en-US" dirty="0"/>
            </a:br>
            <a:r>
              <a:rPr lang="en-US" sz="3600" dirty="0"/>
              <a:t>Identifying </a:t>
            </a:r>
            <a:r>
              <a:rPr lang="en-US" sz="3600" dirty="0" smtClean="0"/>
              <a:t>Electronic Availability</a:t>
            </a:r>
            <a:endParaRPr lang="en-US" sz="3600" dirty="0"/>
          </a:p>
        </p:txBody>
      </p:sp>
      <p:sp>
        <p:nvSpPr>
          <p:cNvPr id="3" name="Content Placeholder 2"/>
          <p:cNvSpPr>
            <a:spLocks noGrp="1"/>
          </p:cNvSpPr>
          <p:nvPr>
            <p:ph idx="1"/>
          </p:nvPr>
        </p:nvSpPr>
        <p:spPr/>
        <p:txBody>
          <a:bodyPr>
            <a:noAutofit/>
          </a:bodyPr>
          <a:lstStyle/>
          <a:p>
            <a:r>
              <a:rPr lang="en-US" sz="3200" dirty="0" smtClean="0"/>
              <a:t>Master </a:t>
            </a:r>
            <a:r>
              <a:rPr lang="en-US" sz="3200" dirty="0"/>
              <a:t>List of </a:t>
            </a:r>
            <a:r>
              <a:rPr lang="en-US" sz="3200" dirty="0" smtClean="0"/>
              <a:t>potential </a:t>
            </a:r>
            <a:r>
              <a:rPr lang="en-US" sz="3200" dirty="0"/>
              <a:t>risk factors </a:t>
            </a:r>
            <a:r>
              <a:rPr lang="en-US" sz="3200" dirty="0" smtClean="0"/>
              <a:t>sent </a:t>
            </a:r>
            <a:r>
              <a:rPr lang="en-US" sz="3200" dirty="0"/>
              <a:t>to each of the four study </a:t>
            </a:r>
            <a:r>
              <a:rPr lang="en-US" sz="3200" dirty="0" smtClean="0"/>
              <a:t>sites</a:t>
            </a:r>
          </a:p>
          <a:p>
            <a:pPr lvl="1"/>
            <a:r>
              <a:rPr lang="en-US" sz="2400" dirty="0"/>
              <a:t>Each potential risk factor clinically reviewed and categorized as modifiable or </a:t>
            </a:r>
            <a:r>
              <a:rPr lang="en-US" sz="2400" dirty="0" smtClean="0"/>
              <a:t>non-modifiable</a:t>
            </a:r>
          </a:p>
          <a:p>
            <a:r>
              <a:rPr lang="en-US" sz="3200" dirty="0" smtClean="0"/>
              <a:t>Each </a:t>
            </a:r>
            <a:r>
              <a:rPr lang="en-US" sz="3200" dirty="0"/>
              <a:t>site </a:t>
            </a:r>
            <a:r>
              <a:rPr lang="en-US" sz="3200" dirty="0" smtClean="0"/>
              <a:t>determined </a:t>
            </a:r>
            <a:r>
              <a:rPr lang="en-US" sz="3200" dirty="0"/>
              <a:t>if they had electronic access to the individual risk factors. </a:t>
            </a:r>
            <a:endParaRPr lang="en-US" sz="3200" dirty="0" smtClean="0"/>
          </a:p>
          <a:p>
            <a:r>
              <a:rPr lang="en-US" sz="3200" dirty="0"/>
              <a:t>U</a:t>
            </a:r>
            <a:r>
              <a:rPr lang="en-US" sz="3200" dirty="0" smtClean="0"/>
              <a:t>nion </a:t>
            </a:r>
            <a:r>
              <a:rPr lang="en-US" sz="3200" dirty="0"/>
              <a:t>set of 34 </a:t>
            </a:r>
            <a:r>
              <a:rPr lang="en-US" sz="3200" dirty="0" smtClean="0"/>
              <a:t>electronically available potential </a:t>
            </a:r>
            <a:r>
              <a:rPr lang="en-US" sz="3200" dirty="0"/>
              <a:t>risk factors </a:t>
            </a:r>
            <a:r>
              <a:rPr lang="en-US" sz="3200" dirty="0" smtClean="0"/>
              <a:t>common to all sites identified and defined</a:t>
            </a:r>
          </a:p>
        </p:txBody>
      </p:sp>
      <p:sp>
        <p:nvSpPr>
          <p:cNvPr id="4" name="Footer Placeholder 3"/>
          <p:cNvSpPr>
            <a:spLocks noGrp="1"/>
          </p:cNvSpPr>
          <p:nvPr>
            <p:ph type="ftr" sz="quarter" idx="11"/>
          </p:nvPr>
        </p:nvSpPr>
        <p:spPr/>
        <p:txBody>
          <a:bodyPr/>
          <a:lstStyle/>
          <a:p>
            <a:r>
              <a:rPr lang="en-US" smtClean="0"/>
              <a:t>HHSA-290-2006-00020 ACTION task order #8</a:t>
            </a:r>
            <a:endParaRPr lang="en-US"/>
          </a:p>
        </p:txBody>
      </p:sp>
    </p:spTree>
    <p:extLst>
      <p:ext uri="{BB962C8B-B14F-4D97-AF65-F5344CB8AC3E}">
        <p14:creationId xmlns="" xmlns:p14="http://schemas.microsoft.com/office/powerpoint/2010/main" val="86148753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229600" cy="990600"/>
          </a:xfrm>
        </p:spPr>
        <p:txBody>
          <a:bodyPr>
            <a:normAutofit fontScale="90000"/>
          </a:bodyPr>
          <a:lstStyle/>
          <a:p>
            <a:r>
              <a:rPr lang="en-US" dirty="0" smtClean="0"/>
              <a:t>Methods</a:t>
            </a:r>
            <a:br>
              <a:rPr lang="en-US" dirty="0" smtClean="0"/>
            </a:br>
            <a:r>
              <a:rPr lang="en-US" sz="3600" dirty="0" smtClean="0"/>
              <a:t>Identifying Potential Risks and Outcomes in Procedures of Interest</a:t>
            </a:r>
            <a:endParaRPr lang="en-US" sz="3600" dirty="0"/>
          </a:p>
        </p:txBody>
      </p:sp>
      <p:sp>
        <p:nvSpPr>
          <p:cNvPr id="3" name="Content Placeholder 2"/>
          <p:cNvSpPr>
            <a:spLocks noGrp="1"/>
          </p:cNvSpPr>
          <p:nvPr>
            <p:ph idx="1"/>
          </p:nvPr>
        </p:nvSpPr>
        <p:spPr/>
        <p:txBody>
          <a:bodyPr>
            <a:normAutofit/>
          </a:bodyPr>
          <a:lstStyle/>
          <a:p>
            <a:endParaRPr lang="en-US" sz="2800" dirty="0" smtClean="0"/>
          </a:p>
          <a:p>
            <a:r>
              <a:rPr lang="en-US" sz="2800" dirty="0" smtClean="0"/>
              <a:t>Each </a:t>
            </a:r>
            <a:r>
              <a:rPr lang="en-US" sz="2800" dirty="0"/>
              <a:t>site </a:t>
            </a:r>
            <a:r>
              <a:rPr lang="en-US" sz="2800" dirty="0" smtClean="0"/>
              <a:t>collected potential risk factor variables for adults who </a:t>
            </a:r>
            <a:r>
              <a:rPr lang="en-US" sz="2800" dirty="0"/>
              <a:t>had </a:t>
            </a:r>
            <a:r>
              <a:rPr lang="en-US" sz="2800" dirty="0" smtClean="0"/>
              <a:t>undergone CABG</a:t>
            </a:r>
            <a:r>
              <a:rPr lang="en-US" sz="2800" dirty="0"/>
              <a:t>, </a:t>
            </a:r>
            <a:r>
              <a:rPr lang="en-US" sz="2800" dirty="0" err="1"/>
              <a:t>herniorrhaphies</a:t>
            </a:r>
            <a:r>
              <a:rPr lang="en-US" sz="2800" dirty="0"/>
              <a:t>, hip </a:t>
            </a:r>
            <a:r>
              <a:rPr lang="en-US" sz="2800" dirty="0" err="1"/>
              <a:t>arthroplasty</a:t>
            </a:r>
            <a:r>
              <a:rPr lang="en-US" sz="2800" dirty="0"/>
              <a:t> and knee </a:t>
            </a:r>
            <a:r>
              <a:rPr lang="en-US" sz="2800" dirty="0" err="1"/>
              <a:t>arthroplasty</a:t>
            </a:r>
            <a:r>
              <a:rPr lang="en-US" sz="2800" dirty="0"/>
              <a:t>. </a:t>
            </a:r>
            <a:endParaRPr lang="en-US" sz="2800" dirty="0" smtClean="0"/>
          </a:p>
          <a:p>
            <a:endParaRPr lang="en-US" sz="2800" dirty="0" smtClean="0"/>
          </a:p>
          <a:p>
            <a:r>
              <a:rPr lang="en-US" sz="2800" dirty="0" smtClean="0"/>
              <a:t>SSI* outcome noted for each patient</a:t>
            </a:r>
            <a:endParaRPr lang="en-US" sz="2800" dirty="0"/>
          </a:p>
        </p:txBody>
      </p:sp>
      <p:sp>
        <p:nvSpPr>
          <p:cNvPr id="4" name="Footer Placeholder 3"/>
          <p:cNvSpPr>
            <a:spLocks noGrp="1"/>
          </p:cNvSpPr>
          <p:nvPr>
            <p:ph type="ftr" sz="quarter" idx="11"/>
          </p:nvPr>
        </p:nvSpPr>
        <p:spPr/>
        <p:txBody>
          <a:bodyPr/>
          <a:lstStyle/>
          <a:p>
            <a:r>
              <a:rPr lang="en-US" dirty="0" smtClean="0"/>
              <a:t>HHSA-290-2006-00020 ACTION task order #8</a:t>
            </a:r>
            <a:endParaRPr lang="en-US" dirty="0"/>
          </a:p>
        </p:txBody>
      </p:sp>
      <p:sp>
        <p:nvSpPr>
          <p:cNvPr id="5" name="TextBox 4"/>
          <p:cNvSpPr txBox="1"/>
          <p:nvPr/>
        </p:nvSpPr>
        <p:spPr>
          <a:xfrm>
            <a:off x="6096000" y="6380257"/>
            <a:ext cx="2941831" cy="369332"/>
          </a:xfrm>
          <a:prstGeom prst="rect">
            <a:avLst/>
          </a:prstGeom>
          <a:noFill/>
        </p:spPr>
        <p:txBody>
          <a:bodyPr wrap="none" rtlCol="0">
            <a:spAutoFit/>
          </a:bodyPr>
          <a:lstStyle/>
          <a:p>
            <a:r>
              <a:rPr lang="en-US" dirty="0" smtClean="0"/>
              <a:t>* CDC/NHSN methodology</a:t>
            </a:r>
            <a:endParaRPr lang="en-US" dirty="0"/>
          </a:p>
        </p:txBody>
      </p:sp>
    </p:spTree>
    <p:extLst>
      <p:ext uri="{BB962C8B-B14F-4D97-AF65-F5344CB8AC3E}">
        <p14:creationId xmlns="" xmlns:p14="http://schemas.microsoft.com/office/powerpoint/2010/main" val="4072012131"/>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1"/>
          <p:cNvSpPr>
            <a:spLocks noGrp="1"/>
          </p:cNvSpPr>
          <p:nvPr>
            <p:ph type="title"/>
          </p:nvPr>
        </p:nvSpPr>
        <p:spPr>
          <a:xfrm>
            <a:off x="457200" y="533400"/>
            <a:ext cx="8229600" cy="1447800"/>
          </a:xfrm>
        </p:spPr>
        <p:txBody>
          <a:bodyPr>
            <a:normAutofit fontScale="90000"/>
          </a:bodyPr>
          <a:lstStyle/>
          <a:p>
            <a:r>
              <a:rPr lang="en-US" dirty="0" smtClean="0"/>
              <a:t>Results</a:t>
            </a:r>
            <a:br>
              <a:rPr lang="en-US" dirty="0" smtClean="0"/>
            </a:br>
            <a:r>
              <a:rPr lang="en-US" sz="3600" dirty="0" smtClean="0"/>
              <a:t>SSI Union Set of Common </a:t>
            </a:r>
            <a:r>
              <a:rPr lang="en-US" sz="3600" dirty="0"/>
              <a:t>Risk </a:t>
            </a:r>
            <a:r>
              <a:rPr lang="en-US" sz="3600" dirty="0" smtClean="0"/>
              <a:t>Factors with Electronic Availability</a:t>
            </a:r>
            <a:endParaRPr lang="en-US" dirty="0"/>
          </a:p>
        </p:txBody>
      </p:sp>
      <p:sp>
        <p:nvSpPr>
          <p:cNvPr id="4" name="Footer Placeholder 3"/>
          <p:cNvSpPr>
            <a:spLocks noGrp="1"/>
          </p:cNvSpPr>
          <p:nvPr>
            <p:ph type="ftr" sz="quarter" idx="11"/>
          </p:nvPr>
        </p:nvSpPr>
        <p:spPr/>
        <p:txBody>
          <a:bodyPr/>
          <a:lstStyle/>
          <a:p>
            <a:r>
              <a:rPr lang="en-US" smtClean="0"/>
              <a:t>HHSA-290-2006-00020 ACTION task order #8</a:t>
            </a:r>
            <a:endParaRPr lang="en-US"/>
          </a:p>
        </p:txBody>
      </p:sp>
      <p:sp>
        <p:nvSpPr>
          <p:cNvPr id="3" name="Content Placeholder 2"/>
          <p:cNvSpPr>
            <a:spLocks noGrp="1"/>
          </p:cNvSpPr>
          <p:nvPr>
            <p:ph idx="4294967295"/>
          </p:nvPr>
        </p:nvSpPr>
        <p:spPr>
          <a:xfrm>
            <a:off x="457200" y="2133600"/>
            <a:ext cx="8229600" cy="4495800"/>
          </a:xfrm>
        </p:spPr>
        <p:txBody>
          <a:bodyPr numCol="3">
            <a:noAutofit/>
          </a:bodyPr>
          <a:lstStyle/>
          <a:p>
            <a:r>
              <a:rPr lang="en-US" sz="2000" dirty="0" smtClean="0"/>
              <a:t>ADMIT_SRC</a:t>
            </a:r>
          </a:p>
          <a:p>
            <a:r>
              <a:rPr lang="en-US" sz="2000" dirty="0" smtClean="0"/>
              <a:t>ICU_ADMIT </a:t>
            </a:r>
          </a:p>
          <a:p>
            <a:r>
              <a:rPr lang="en-US" sz="2000" dirty="0" smtClean="0"/>
              <a:t>INPAT_SURG </a:t>
            </a:r>
          </a:p>
          <a:p>
            <a:r>
              <a:rPr lang="en-US" sz="2000" dirty="0" smtClean="0"/>
              <a:t>OUTPAT_SURG</a:t>
            </a:r>
          </a:p>
          <a:p>
            <a:r>
              <a:rPr lang="en-US" sz="2000" dirty="0" smtClean="0"/>
              <a:t>AGE</a:t>
            </a:r>
          </a:p>
          <a:p>
            <a:r>
              <a:rPr lang="en-US" sz="2000" dirty="0" smtClean="0"/>
              <a:t>BMI</a:t>
            </a:r>
          </a:p>
          <a:p>
            <a:r>
              <a:rPr lang="en-US" sz="2000" dirty="0" smtClean="0"/>
              <a:t>CA_HX</a:t>
            </a:r>
          </a:p>
          <a:p>
            <a:r>
              <a:rPr lang="en-US" sz="2000" dirty="0" smtClean="0"/>
              <a:t>CH_KIDNEY_DX</a:t>
            </a:r>
          </a:p>
          <a:p>
            <a:r>
              <a:rPr lang="en-US" sz="2000" dirty="0" smtClean="0"/>
              <a:t>CH_LUNG_DX</a:t>
            </a:r>
          </a:p>
          <a:p>
            <a:r>
              <a:rPr lang="en-US" sz="2000" dirty="0" smtClean="0"/>
              <a:t>COPD_HX</a:t>
            </a:r>
          </a:p>
          <a:p>
            <a:r>
              <a:rPr lang="en-US" sz="2000" dirty="0" smtClean="0"/>
              <a:t>DIABETES</a:t>
            </a:r>
          </a:p>
          <a:p>
            <a:r>
              <a:rPr lang="en-US" sz="2000" dirty="0" smtClean="0"/>
              <a:t> DVT</a:t>
            </a:r>
          </a:p>
          <a:p>
            <a:endParaRPr lang="en-US" sz="2000" dirty="0" smtClean="0"/>
          </a:p>
          <a:p>
            <a:r>
              <a:rPr lang="en-US" sz="2000" dirty="0" smtClean="0"/>
              <a:t>HYPOCHOLEST</a:t>
            </a:r>
          </a:p>
          <a:p>
            <a:r>
              <a:rPr lang="en-US" sz="2000" dirty="0" smtClean="0"/>
              <a:t>MRSA</a:t>
            </a:r>
          </a:p>
          <a:p>
            <a:r>
              <a:rPr lang="en-US" sz="2000" dirty="0" smtClean="0"/>
              <a:t>PATID</a:t>
            </a:r>
          </a:p>
          <a:p>
            <a:r>
              <a:rPr lang="en-US" sz="2000" dirty="0" smtClean="0"/>
              <a:t>PAYER</a:t>
            </a:r>
          </a:p>
          <a:p>
            <a:r>
              <a:rPr lang="en-US" sz="2000" dirty="0" smtClean="0"/>
              <a:t>PREOP_CRIT</a:t>
            </a:r>
            <a:endParaRPr lang="en-US" sz="2000" dirty="0"/>
          </a:p>
          <a:p>
            <a:r>
              <a:rPr lang="en-US" sz="2000" dirty="0" smtClean="0"/>
              <a:t>PREOP_HEMOG</a:t>
            </a:r>
            <a:endParaRPr lang="en-US" sz="2000" dirty="0"/>
          </a:p>
          <a:p>
            <a:r>
              <a:rPr lang="en-US" sz="2000" dirty="0" smtClean="0"/>
              <a:t>POSTOP_HEMOG</a:t>
            </a:r>
            <a:endParaRPr lang="en-US" sz="2000" dirty="0"/>
          </a:p>
          <a:p>
            <a:r>
              <a:rPr lang="en-US" sz="2000" dirty="0"/>
              <a:t>PREOP_STAY </a:t>
            </a:r>
          </a:p>
          <a:p>
            <a:r>
              <a:rPr lang="en-US" sz="2000" dirty="0" smtClean="0"/>
              <a:t>PROEOP_ALB</a:t>
            </a:r>
            <a:endParaRPr lang="en-US" sz="2000" dirty="0"/>
          </a:p>
          <a:p>
            <a:r>
              <a:rPr lang="en-US" sz="2000" dirty="0"/>
              <a:t>RHEUM-DX</a:t>
            </a:r>
          </a:p>
          <a:p>
            <a:r>
              <a:rPr lang="en-US" sz="2000" dirty="0" smtClean="0"/>
              <a:t>SEX</a:t>
            </a:r>
            <a:endParaRPr lang="en-US" sz="2000" dirty="0"/>
          </a:p>
          <a:p>
            <a:r>
              <a:rPr lang="en-US" sz="2000" dirty="0" smtClean="0"/>
              <a:t>SSI</a:t>
            </a:r>
            <a:endParaRPr lang="en-US" sz="2000" dirty="0"/>
          </a:p>
          <a:p>
            <a:endParaRPr lang="en-US" sz="2000" dirty="0" smtClean="0"/>
          </a:p>
          <a:p>
            <a:r>
              <a:rPr lang="en-US" sz="2000" dirty="0" smtClean="0"/>
              <a:t>ABX_DC</a:t>
            </a:r>
            <a:endParaRPr lang="en-US" sz="2000" dirty="0"/>
          </a:p>
          <a:p>
            <a:r>
              <a:rPr lang="en-US" sz="2000" dirty="0"/>
              <a:t>ASA </a:t>
            </a:r>
          </a:p>
          <a:p>
            <a:r>
              <a:rPr lang="en-US" sz="2000" dirty="0"/>
              <a:t>EMERGENT </a:t>
            </a:r>
          </a:p>
          <a:p>
            <a:r>
              <a:rPr lang="en-US" sz="2000" dirty="0"/>
              <a:t>GENERAL_ANES</a:t>
            </a:r>
          </a:p>
          <a:p>
            <a:r>
              <a:rPr lang="en-US" sz="2000" dirty="0"/>
              <a:t>NO_PROCEDURES,</a:t>
            </a:r>
          </a:p>
          <a:p>
            <a:r>
              <a:rPr lang="en-US" sz="2000" dirty="0"/>
              <a:t>SURG_DATE/TIME,</a:t>
            </a:r>
          </a:p>
          <a:p>
            <a:r>
              <a:rPr lang="en-US" sz="2000" dirty="0"/>
              <a:t>SURG_DUR</a:t>
            </a:r>
          </a:p>
          <a:p>
            <a:r>
              <a:rPr lang="en-US" sz="2000" dirty="0"/>
              <a:t> SURG_PROC</a:t>
            </a:r>
          </a:p>
          <a:p>
            <a:r>
              <a:rPr lang="en-US" sz="2000" dirty="0"/>
              <a:t> SURGEON_EX</a:t>
            </a:r>
          </a:p>
          <a:p>
            <a:r>
              <a:rPr lang="en-US" sz="2000" dirty="0"/>
              <a:t> WND_CLASS</a:t>
            </a:r>
          </a:p>
          <a:p>
            <a:r>
              <a:rPr lang="en-US" sz="2000" dirty="0" smtClean="0"/>
              <a:t>POSTOP_CRIT</a:t>
            </a:r>
            <a:endParaRPr lang="en-US" sz="2000" dirty="0"/>
          </a:p>
          <a:p>
            <a:r>
              <a:rPr lang="en-US" sz="2000" dirty="0"/>
              <a:t> POSTOP_ADMIT</a:t>
            </a:r>
          </a:p>
          <a:p>
            <a:endParaRPr lang="en-US" sz="1600" dirty="0" smtClean="0"/>
          </a:p>
          <a:p>
            <a:r>
              <a:rPr lang="en-US" sz="1400" dirty="0" smtClean="0"/>
              <a:t> </a:t>
            </a:r>
            <a:endParaRPr lang="en-US" sz="1400" dirty="0"/>
          </a:p>
        </p:txBody>
      </p:sp>
    </p:spTree>
    <p:extLst>
      <p:ext uri="{BB962C8B-B14F-4D97-AF65-F5344CB8AC3E}">
        <p14:creationId xmlns="" xmlns:p14="http://schemas.microsoft.com/office/powerpoint/2010/main" val="290230146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Results</a:t>
            </a:r>
            <a:br>
              <a:rPr lang="en-US" dirty="0" smtClean="0"/>
            </a:br>
            <a:r>
              <a:rPr lang="en-US" sz="3600" dirty="0" smtClean="0"/>
              <a:t>Description of Population</a:t>
            </a:r>
            <a:endParaRPr lang="en-US" dirty="0"/>
          </a:p>
        </p:txBody>
      </p:sp>
      <p:sp>
        <p:nvSpPr>
          <p:cNvPr id="3" name="Content Placeholder 2"/>
          <p:cNvSpPr>
            <a:spLocks noGrp="1"/>
          </p:cNvSpPr>
          <p:nvPr>
            <p:ph idx="1"/>
          </p:nvPr>
        </p:nvSpPr>
        <p:spPr/>
        <p:txBody>
          <a:bodyPr>
            <a:normAutofit/>
          </a:bodyPr>
          <a:lstStyle/>
          <a:p>
            <a:r>
              <a:rPr lang="en-US" sz="2800" dirty="0"/>
              <a:t>A total of 3,612 </a:t>
            </a:r>
            <a:r>
              <a:rPr lang="en-US" sz="2800" dirty="0" err="1"/>
              <a:t>herniorrhaphies</a:t>
            </a:r>
            <a:r>
              <a:rPr lang="en-US" sz="2800" dirty="0"/>
              <a:t>, 3,410 total hip and 9,728 total knee procedures </a:t>
            </a:r>
            <a:endParaRPr lang="en-US" sz="2800" dirty="0" smtClean="0"/>
          </a:p>
          <a:p>
            <a:r>
              <a:rPr lang="en-US" sz="2800" dirty="0" smtClean="0"/>
              <a:t>An </a:t>
            </a:r>
            <a:r>
              <a:rPr lang="en-US" sz="2800" dirty="0"/>
              <a:t>additional 1,802 CABG and 5,873 appendectomy procedures were submitted from Intermountain and the VAMC </a:t>
            </a:r>
            <a:endParaRPr lang="en-US" sz="2800" dirty="0" smtClean="0"/>
          </a:p>
          <a:p>
            <a:r>
              <a:rPr lang="en-US" sz="2800" dirty="0" smtClean="0"/>
              <a:t>A </a:t>
            </a:r>
            <a:r>
              <a:rPr lang="en-US" sz="2800" dirty="0"/>
              <a:t>total of 222 SSIs were associated with the various surgical procedures and participating facilities </a:t>
            </a:r>
            <a:endParaRPr lang="en-US" sz="2800" dirty="0" smtClean="0"/>
          </a:p>
          <a:p>
            <a:r>
              <a:rPr lang="en-US" sz="2800" dirty="0" smtClean="0"/>
              <a:t>The </a:t>
            </a:r>
            <a:r>
              <a:rPr lang="en-US" sz="2800" dirty="0"/>
              <a:t>SSI rates varied by site and procedure each year and ranged from 0.0% to 7.1%.</a:t>
            </a:r>
          </a:p>
        </p:txBody>
      </p:sp>
      <p:sp>
        <p:nvSpPr>
          <p:cNvPr id="4" name="Footer Placeholder 3"/>
          <p:cNvSpPr>
            <a:spLocks noGrp="1"/>
          </p:cNvSpPr>
          <p:nvPr>
            <p:ph type="ftr" sz="quarter" idx="11"/>
          </p:nvPr>
        </p:nvSpPr>
        <p:spPr/>
        <p:txBody>
          <a:bodyPr/>
          <a:lstStyle/>
          <a:p>
            <a:r>
              <a:rPr lang="en-US" smtClean="0"/>
              <a:t>HHSA-290-2006-00020 ACTION task order #8</a:t>
            </a:r>
            <a:endParaRPr lang="en-US"/>
          </a:p>
        </p:txBody>
      </p:sp>
    </p:spTree>
    <p:extLst>
      <p:ext uri="{BB962C8B-B14F-4D97-AF65-F5344CB8AC3E}">
        <p14:creationId xmlns="" xmlns:p14="http://schemas.microsoft.com/office/powerpoint/2010/main" val="3933229202"/>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Data Issues</a:t>
            </a:r>
            <a:endParaRPr lang="en-US" dirty="0"/>
          </a:p>
        </p:txBody>
      </p:sp>
      <p:sp>
        <p:nvSpPr>
          <p:cNvPr id="3" name="Content Placeholder 2"/>
          <p:cNvSpPr>
            <a:spLocks noGrp="1"/>
          </p:cNvSpPr>
          <p:nvPr>
            <p:ph idx="1"/>
          </p:nvPr>
        </p:nvSpPr>
        <p:spPr/>
        <p:txBody>
          <a:bodyPr>
            <a:normAutofit/>
          </a:bodyPr>
          <a:lstStyle/>
          <a:p>
            <a:r>
              <a:rPr lang="en-US" sz="3200" dirty="0" smtClean="0"/>
              <a:t>Missing values</a:t>
            </a:r>
          </a:p>
          <a:p>
            <a:pPr lvl="1"/>
            <a:r>
              <a:rPr lang="en-US" sz="2800" dirty="0" smtClean="0"/>
              <a:t>Many lab values were missing:</a:t>
            </a:r>
          </a:p>
          <a:p>
            <a:pPr lvl="2"/>
            <a:r>
              <a:rPr lang="en-US" sz="2400" dirty="0" smtClean="0"/>
              <a:t>Statistical tests automatically remove records with missing values</a:t>
            </a:r>
          </a:p>
          <a:p>
            <a:r>
              <a:rPr lang="en-US" sz="3200" dirty="0" smtClean="0"/>
              <a:t>Removed records reduced each site’s SSIs drastically</a:t>
            </a:r>
          </a:p>
          <a:p>
            <a:pPr lvl="2"/>
            <a:r>
              <a:rPr lang="en-US" sz="2400" dirty="0" smtClean="0"/>
              <a:t>DH reduced by 33% (n = 12)</a:t>
            </a:r>
          </a:p>
          <a:p>
            <a:pPr lvl="2"/>
            <a:r>
              <a:rPr lang="en-US" sz="2400" dirty="0" smtClean="0"/>
              <a:t>IH reduced by 65% (n = 66)</a:t>
            </a:r>
          </a:p>
          <a:p>
            <a:pPr lvl="2"/>
            <a:r>
              <a:rPr lang="en-US" sz="2400" dirty="0" smtClean="0"/>
              <a:t>All VA records with SSIs removed</a:t>
            </a:r>
          </a:p>
          <a:p>
            <a:pPr lvl="2"/>
            <a:r>
              <a:rPr lang="en-US" sz="2400" dirty="0" smtClean="0"/>
              <a:t>All VV records with SSIs removed</a:t>
            </a:r>
          </a:p>
          <a:p>
            <a:pPr lvl="1"/>
            <a:endParaRPr lang="en-US" dirty="0"/>
          </a:p>
        </p:txBody>
      </p:sp>
      <p:sp>
        <p:nvSpPr>
          <p:cNvPr id="4" name="Footer Placeholder 3"/>
          <p:cNvSpPr>
            <a:spLocks noGrp="1"/>
          </p:cNvSpPr>
          <p:nvPr>
            <p:ph type="ftr" sz="quarter" idx="11"/>
          </p:nvPr>
        </p:nvSpPr>
        <p:spPr/>
        <p:txBody>
          <a:bodyPr/>
          <a:lstStyle/>
          <a:p>
            <a:r>
              <a:rPr lang="en-US" smtClean="0"/>
              <a:t>HHSA-290-2006-00020 ACTION task order #8</a:t>
            </a:r>
            <a:endParaRPr lang="en-US"/>
          </a:p>
        </p:txBody>
      </p:sp>
    </p:spTree>
    <p:extLst>
      <p:ext uri="{BB962C8B-B14F-4D97-AF65-F5344CB8AC3E}">
        <p14:creationId xmlns="" xmlns:p14="http://schemas.microsoft.com/office/powerpoint/2010/main" val="283362546"/>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Handling Missing Values</a:t>
            </a:r>
            <a:endParaRPr lang="en-US" dirty="0"/>
          </a:p>
        </p:txBody>
      </p:sp>
      <p:sp>
        <p:nvSpPr>
          <p:cNvPr id="3" name="Content Placeholder 2"/>
          <p:cNvSpPr>
            <a:spLocks noGrp="1"/>
          </p:cNvSpPr>
          <p:nvPr>
            <p:ph idx="1"/>
          </p:nvPr>
        </p:nvSpPr>
        <p:spPr/>
        <p:txBody>
          <a:bodyPr>
            <a:normAutofit lnSpcReduction="10000"/>
          </a:bodyPr>
          <a:lstStyle/>
          <a:p>
            <a:r>
              <a:rPr lang="en-US" sz="2800" dirty="0" smtClean="0"/>
              <a:t>Options</a:t>
            </a:r>
          </a:p>
          <a:p>
            <a:pPr lvl="1"/>
            <a:r>
              <a:rPr lang="en-US" sz="2400" dirty="0" smtClean="0"/>
              <a:t>Remove records with missing lab values</a:t>
            </a:r>
          </a:p>
          <a:p>
            <a:pPr lvl="1"/>
            <a:r>
              <a:rPr lang="en-US" sz="2400" dirty="0" smtClean="0"/>
              <a:t>Change missing values to 0; control for missing values with dummy variables</a:t>
            </a:r>
          </a:p>
          <a:p>
            <a:pPr lvl="1"/>
            <a:r>
              <a:rPr lang="en-US" sz="2400" dirty="0" smtClean="0"/>
              <a:t>Bootstrapping</a:t>
            </a:r>
          </a:p>
          <a:p>
            <a:pPr lvl="1"/>
            <a:r>
              <a:rPr lang="en-US" sz="2400" dirty="0" smtClean="0"/>
              <a:t>Multiple imputation</a:t>
            </a:r>
          </a:p>
          <a:p>
            <a:r>
              <a:rPr lang="en-US" sz="2800" dirty="0" smtClean="0"/>
              <a:t>Chose multiple imputation as method for imputing missing values</a:t>
            </a:r>
          </a:p>
          <a:p>
            <a:r>
              <a:rPr lang="en-US" sz="2800" dirty="0" err="1"/>
              <a:t>Univariate</a:t>
            </a:r>
            <a:r>
              <a:rPr lang="en-US" sz="2800" dirty="0"/>
              <a:t> Logistic Regression</a:t>
            </a:r>
          </a:p>
          <a:p>
            <a:r>
              <a:rPr lang="en-US" sz="2800" dirty="0"/>
              <a:t>Multivariate Logistic </a:t>
            </a:r>
            <a:r>
              <a:rPr lang="en-US" sz="2800" dirty="0" smtClean="0"/>
              <a:t>Regression (Stepwise; Entry </a:t>
            </a:r>
            <a:r>
              <a:rPr lang="en-US" sz="2800" dirty="0"/>
              <a:t>= </a:t>
            </a:r>
            <a:r>
              <a:rPr lang="en-US" sz="2800" dirty="0" smtClean="0"/>
              <a:t>0.2; Stay </a:t>
            </a:r>
            <a:r>
              <a:rPr lang="en-US" sz="2800" dirty="0"/>
              <a:t>= </a:t>
            </a:r>
            <a:r>
              <a:rPr lang="en-US" sz="2800" dirty="0" smtClean="0"/>
              <a:t>0.25)</a:t>
            </a:r>
            <a:endParaRPr lang="en-US" sz="2800" dirty="0"/>
          </a:p>
          <a:p>
            <a:endParaRPr lang="en-US" sz="2800" dirty="0"/>
          </a:p>
        </p:txBody>
      </p:sp>
      <p:sp>
        <p:nvSpPr>
          <p:cNvPr id="4" name="Footer Placeholder 3"/>
          <p:cNvSpPr>
            <a:spLocks noGrp="1"/>
          </p:cNvSpPr>
          <p:nvPr>
            <p:ph type="ftr" sz="quarter" idx="11"/>
          </p:nvPr>
        </p:nvSpPr>
        <p:spPr/>
        <p:txBody>
          <a:bodyPr/>
          <a:lstStyle/>
          <a:p>
            <a:r>
              <a:rPr lang="en-US" smtClean="0"/>
              <a:t>HHSA-290-2006-00020 ACTION task order #8</a:t>
            </a:r>
            <a:endParaRPr lang="en-US"/>
          </a:p>
        </p:txBody>
      </p:sp>
    </p:spTree>
    <p:extLst>
      <p:ext uri="{BB962C8B-B14F-4D97-AF65-F5344CB8AC3E}">
        <p14:creationId xmlns="" xmlns:p14="http://schemas.microsoft.com/office/powerpoint/2010/main" val="176991600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Burden of SSI Surveillance</a:t>
            </a:r>
            <a:endParaRPr lang="en-US" dirty="0"/>
          </a:p>
        </p:txBody>
      </p:sp>
      <p:sp>
        <p:nvSpPr>
          <p:cNvPr id="4" name="TextBox 3"/>
          <p:cNvSpPr txBox="1"/>
          <p:nvPr/>
        </p:nvSpPr>
        <p:spPr>
          <a:xfrm>
            <a:off x="2362200" y="6304002"/>
            <a:ext cx="6553200" cy="369332"/>
          </a:xfrm>
          <a:prstGeom prst="rect">
            <a:avLst/>
          </a:prstGeom>
          <a:noFill/>
        </p:spPr>
        <p:txBody>
          <a:bodyPr wrap="square" rtlCol="0">
            <a:spAutoFit/>
          </a:bodyPr>
          <a:lstStyle/>
          <a:p>
            <a:r>
              <a:rPr lang="en-US" dirty="0" smtClean="0"/>
              <a:t>*</a:t>
            </a:r>
            <a:r>
              <a:rPr lang="en-US" dirty="0" err="1" smtClean="0"/>
              <a:t>Klevens</a:t>
            </a:r>
            <a:r>
              <a:rPr lang="en-US" dirty="0" smtClean="0"/>
              <a:t>, et al, Public Health Reports, Mar-Apr 2007, pg 160.</a:t>
            </a:r>
            <a:endParaRPr lang="en-US" dirty="0"/>
          </a:p>
        </p:txBody>
      </p:sp>
      <p:graphicFrame>
        <p:nvGraphicFramePr>
          <p:cNvPr id="5" name="Diagram 4"/>
          <p:cNvGraphicFramePr/>
          <p:nvPr/>
        </p:nvGraphicFramePr>
        <p:xfrm>
          <a:off x="1524000" y="1752600"/>
          <a:ext cx="6096000" cy="4064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Footer Placeholder 2"/>
          <p:cNvSpPr>
            <a:spLocks noGrp="1"/>
          </p:cNvSpPr>
          <p:nvPr>
            <p:ph type="ftr" sz="quarter" idx="11"/>
          </p:nvPr>
        </p:nvSpPr>
        <p:spPr/>
        <p:txBody>
          <a:bodyPr/>
          <a:lstStyle/>
          <a:p>
            <a:r>
              <a:rPr lang="en-US" smtClean="0"/>
              <a:t>HHSA-290-2006-00020 ACTION task order #8</a:t>
            </a:r>
            <a:endParaRPr lang="en-US"/>
          </a:p>
        </p:txBody>
      </p:sp>
    </p:spTree>
    <p:extLst>
      <p:ext uri="{BB962C8B-B14F-4D97-AF65-F5344CB8AC3E}">
        <p14:creationId xmlns="" xmlns:p14="http://schemas.microsoft.com/office/powerpoint/2010/main" val="1188891811"/>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Results</a:t>
            </a:r>
            <a:endParaRPr lang="en-US" dirty="0"/>
          </a:p>
        </p:txBody>
      </p:sp>
      <p:sp>
        <p:nvSpPr>
          <p:cNvPr id="3" name="Content Placeholder 2"/>
          <p:cNvSpPr>
            <a:spLocks noGrp="1"/>
          </p:cNvSpPr>
          <p:nvPr>
            <p:ph idx="1"/>
          </p:nvPr>
        </p:nvSpPr>
        <p:spPr/>
        <p:txBody>
          <a:bodyPr>
            <a:normAutofit lnSpcReduction="10000"/>
          </a:bodyPr>
          <a:lstStyle/>
          <a:p>
            <a:r>
              <a:rPr lang="en-US" sz="2800" dirty="0" smtClean="0"/>
              <a:t>The </a:t>
            </a:r>
            <a:r>
              <a:rPr lang="en-US" sz="2800" dirty="0"/>
              <a:t>most common risk factor identified during 16 of the 18 different iterations was post operative admission within 30 days.  </a:t>
            </a:r>
            <a:endParaRPr lang="en-US" sz="2800" dirty="0" smtClean="0"/>
          </a:p>
          <a:p>
            <a:pPr lvl="1"/>
            <a:r>
              <a:rPr lang="en-US" sz="2400" dirty="0"/>
              <a:t>I</a:t>
            </a:r>
            <a:r>
              <a:rPr lang="en-US" sz="2400" dirty="0" smtClean="0"/>
              <a:t>ndicative </a:t>
            </a:r>
            <a:r>
              <a:rPr lang="en-US" sz="2400" dirty="0"/>
              <a:t>of </a:t>
            </a:r>
            <a:r>
              <a:rPr lang="en-US" sz="2400" dirty="0" smtClean="0"/>
              <a:t>need </a:t>
            </a:r>
            <a:r>
              <a:rPr lang="en-US" sz="2400" dirty="0"/>
              <a:t>for hospitalization for post operative wound treatment.  </a:t>
            </a:r>
            <a:endParaRPr lang="en-US" sz="2400" dirty="0" smtClean="0"/>
          </a:p>
          <a:p>
            <a:r>
              <a:rPr lang="en-US" sz="2800" dirty="0" smtClean="0"/>
              <a:t>Next </a:t>
            </a:r>
            <a:r>
              <a:rPr lang="en-US" sz="2800" dirty="0"/>
              <a:t>most common risk factor was history of MRSA (identified 7 times) followed by postop hematocrit (</a:t>
            </a:r>
            <a:r>
              <a:rPr lang="en-US" sz="2800" dirty="0" smtClean="0"/>
              <a:t>6), </a:t>
            </a:r>
            <a:r>
              <a:rPr lang="en-US" sz="2800" dirty="0"/>
              <a:t>number of procedures (</a:t>
            </a:r>
            <a:r>
              <a:rPr lang="en-US" sz="2800" dirty="0" smtClean="0"/>
              <a:t>5), </a:t>
            </a:r>
            <a:r>
              <a:rPr lang="en-US" sz="2800" dirty="0"/>
              <a:t>surgery duration (</a:t>
            </a:r>
            <a:r>
              <a:rPr lang="en-US" sz="2800" dirty="0" smtClean="0"/>
              <a:t>4) </a:t>
            </a:r>
            <a:r>
              <a:rPr lang="en-US" sz="2800" dirty="0"/>
              <a:t>and BMI and postop hemoglobin at 3 times </a:t>
            </a:r>
            <a:r>
              <a:rPr lang="en-US" sz="2800" dirty="0" smtClean="0"/>
              <a:t>each</a:t>
            </a:r>
          </a:p>
          <a:p>
            <a:r>
              <a:rPr lang="en-US" sz="2800" dirty="0" smtClean="0"/>
              <a:t>Risks factors were procedure-specific</a:t>
            </a:r>
          </a:p>
        </p:txBody>
      </p:sp>
      <p:sp>
        <p:nvSpPr>
          <p:cNvPr id="4" name="Footer Placeholder 3"/>
          <p:cNvSpPr>
            <a:spLocks noGrp="1"/>
          </p:cNvSpPr>
          <p:nvPr>
            <p:ph type="ftr" sz="quarter" idx="11"/>
          </p:nvPr>
        </p:nvSpPr>
        <p:spPr/>
        <p:txBody>
          <a:bodyPr/>
          <a:lstStyle/>
          <a:p>
            <a:r>
              <a:rPr lang="en-US" smtClean="0"/>
              <a:t>HHSA-290-2006-00020 ACTION task order #8</a:t>
            </a:r>
            <a:endParaRPr lang="en-US"/>
          </a:p>
        </p:txBody>
      </p:sp>
    </p:spTree>
    <p:extLst>
      <p:ext uri="{BB962C8B-B14F-4D97-AF65-F5344CB8AC3E}">
        <p14:creationId xmlns="" xmlns:p14="http://schemas.microsoft.com/office/powerpoint/2010/main" val="2377031040"/>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Results</a:t>
            </a:r>
            <a:br>
              <a:rPr lang="en-US" dirty="0" smtClean="0"/>
            </a:br>
            <a:r>
              <a:rPr lang="en-US" dirty="0" smtClean="0"/>
              <a:t>Procedure Specific Risk Factors</a:t>
            </a:r>
            <a:endParaRPr lang="en-US" dirty="0"/>
          </a:p>
        </p:txBody>
      </p:sp>
      <p:sp>
        <p:nvSpPr>
          <p:cNvPr id="3" name="Content Placeholder 2"/>
          <p:cNvSpPr>
            <a:spLocks noGrp="1"/>
          </p:cNvSpPr>
          <p:nvPr>
            <p:ph idx="1"/>
          </p:nvPr>
        </p:nvSpPr>
        <p:spPr/>
        <p:txBody>
          <a:bodyPr>
            <a:normAutofit lnSpcReduction="10000"/>
          </a:bodyPr>
          <a:lstStyle/>
          <a:p>
            <a:pPr marL="0" indent="0">
              <a:buNone/>
            </a:pPr>
            <a:r>
              <a:rPr lang="en-US" sz="2800" b="1" u="sng" dirty="0" smtClean="0"/>
              <a:t>CABG</a:t>
            </a:r>
            <a:r>
              <a:rPr lang="en-US" sz="2800" dirty="0" smtClean="0"/>
              <a:t>:  </a:t>
            </a:r>
          </a:p>
          <a:p>
            <a:r>
              <a:rPr lang="en-US" sz="2800" dirty="0" smtClean="0"/>
              <a:t>BMI, duration of stay, post-op admission, MRSA</a:t>
            </a:r>
          </a:p>
          <a:p>
            <a:pPr marL="0" indent="0">
              <a:buNone/>
            </a:pPr>
            <a:r>
              <a:rPr lang="en-US" sz="2800" b="1" u="sng" dirty="0" smtClean="0"/>
              <a:t>Hernia</a:t>
            </a:r>
            <a:r>
              <a:rPr lang="en-US" sz="2800" dirty="0" smtClean="0"/>
              <a:t>:  </a:t>
            </a:r>
          </a:p>
          <a:p>
            <a:r>
              <a:rPr lang="en-US" sz="2800" dirty="0" smtClean="0"/>
              <a:t>Postop admission</a:t>
            </a:r>
          </a:p>
          <a:p>
            <a:pPr marL="0" indent="0">
              <a:buNone/>
            </a:pPr>
            <a:r>
              <a:rPr lang="en-US" sz="2800" b="1" u="sng" dirty="0" smtClean="0"/>
              <a:t>THA</a:t>
            </a:r>
            <a:r>
              <a:rPr lang="en-US" sz="2800" dirty="0" smtClean="0"/>
              <a:t>:</a:t>
            </a:r>
          </a:p>
          <a:p>
            <a:r>
              <a:rPr lang="en-US" sz="2800" dirty="0" smtClean="0"/>
              <a:t>Lung diagnosis, emergency surgery, Post-op admission, duration of surgery</a:t>
            </a:r>
          </a:p>
          <a:p>
            <a:pPr marL="0" indent="0" fontAlgn="b">
              <a:buNone/>
            </a:pPr>
            <a:r>
              <a:rPr lang="en-US" sz="2800" b="1" u="sng" dirty="0" smtClean="0"/>
              <a:t>TKA</a:t>
            </a:r>
            <a:r>
              <a:rPr lang="en-US" sz="2800" dirty="0" smtClean="0"/>
              <a:t>:  </a:t>
            </a:r>
          </a:p>
          <a:p>
            <a:pPr fontAlgn="b"/>
            <a:r>
              <a:rPr lang="en-US" sz="2800" dirty="0" smtClean="0"/>
              <a:t>Male gender ;MRSA; Number </a:t>
            </a:r>
            <a:r>
              <a:rPr lang="en-US" sz="2800" dirty="0"/>
              <a:t>of </a:t>
            </a:r>
            <a:r>
              <a:rPr lang="en-US" sz="2800" dirty="0" smtClean="0"/>
              <a:t>Procedures; Postop Admission; </a:t>
            </a:r>
            <a:r>
              <a:rPr lang="en-US" sz="2800" dirty="0" err="1" smtClean="0"/>
              <a:t>Preop</a:t>
            </a:r>
            <a:r>
              <a:rPr lang="en-US" sz="2800" dirty="0" smtClean="0"/>
              <a:t> </a:t>
            </a:r>
            <a:r>
              <a:rPr lang="en-US" sz="2800" dirty="0"/>
              <a:t>Hematocrit</a:t>
            </a:r>
          </a:p>
          <a:p>
            <a:endParaRPr lang="en-US" dirty="0" smtClean="0"/>
          </a:p>
          <a:p>
            <a:endParaRPr lang="en-US" dirty="0" smtClean="0"/>
          </a:p>
          <a:p>
            <a:endParaRPr lang="en-US" dirty="0" smtClean="0"/>
          </a:p>
          <a:p>
            <a:endParaRPr lang="en-US" dirty="0"/>
          </a:p>
        </p:txBody>
      </p:sp>
      <p:sp>
        <p:nvSpPr>
          <p:cNvPr id="4" name="Footer Placeholder 3"/>
          <p:cNvSpPr>
            <a:spLocks noGrp="1"/>
          </p:cNvSpPr>
          <p:nvPr>
            <p:ph type="ftr" sz="quarter" idx="11"/>
          </p:nvPr>
        </p:nvSpPr>
        <p:spPr/>
        <p:txBody>
          <a:bodyPr/>
          <a:lstStyle/>
          <a:p>
            <a:r>
              <a:rPr lang="en-US" smtClean="0"/>
              <a:t>HHSA-290-2006-00020 ACTION task order #8</a:t>
            </a:r>
            <a:endParaRPr lang="en-US"/>
          </a:p>
        </p:txBody>
      </p:sp>
    </p:spTree>
    <p:extLst>
      <p:ext uri="{BB962C8B-B14F-4D97-AF65-F5344CB8AC3E}">
        <p14:creationId xmlns="" xmlns:p14="http://schemas.microsoft.com/office/powerpoint/2010/main" val="1539410250"/>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Lessons</a:t>
            </a:r>
            <a:endParaRPr lang="en-US" dirty="0"/>
          </a:p>
        </p:txBody>
      </p:sp>
      <p:sp>
        <p:nvSpPr>
          <p:cNvPr id="3" name="Content Placeholder 2"/>
          <p:cNvSpPr>
            <a:spLocks noGrp="1"/>
          </p:cNvSpPr>
          <p:nvPr>
            <p:ph idx="1"/>
          </p:nvPr>
        </p:nvSpPr>
        <p:spPr/>
        <p:txBody>
          <a:bodyPr>
            <a:normAutofit fontScale="92500" lnSpcReduction="10000"/>
          </a:bodyPr>
          <a:lstStyle/>
          <a:p>
            <a:r>
              <a:rPr lang="en-US" sz="2800" dirty="0" smtClean="0"/>
              <a:t>Larger datasets (NHSN) more appropriate for this</a:t>
            </a:r>
          </a:p>
          <a:p>
            <a:pPr lvl="1"/>
            <a:r>
              <a:rPr lang="en-US" sz="2400" dirty="0" smtClean="0"/>
              <a:t>Mandatory field entry important </a:t>
            </a:r>
          </a:p>
          <a:p>
            <a:pPr lvl="1"/>
            <a:r>
              <a:rPr lang="en-US" sz="2400" dirty="0" err="1" smtClean="0"/>
              <a:t>Ive</a:t>
            </a:r>
            <a:r>
              <a:rPr lang="en-US" sz="2400" dirty="0" smtClean="0"/>
              <a:t> gained a new respect for NHSN SIR!</a:t>
            </a:r>
          </a:p>
          <a:p>
            <a:r>
              <a:rPr lang="en-US" sz="2800" dirty="0" smtClean="0"/>
              <a:t>Validation of electronic variables that are available</a:t>
            </a:r>
          </a:p>
          <a:p>
            <a:pPr lvl="1"/>
            <a:r>
              <a:rPr lang="en-US" sz="2400" dirty="0" smtClean="0"/>
              <a:t>Garbage in-garbage out phenomenon</a:t>
            </a:r>
          </a:p>
          <a:p>
            <a:r>
              <a:rPr lang="en-US" sz="2800" dirty="0" smtClean="0"/>
              <a:t>Risk stratification models should weigh relative contribution of each risk, not just yes/no</a:t>
            </a:r>
          </a:p>
          <a:p>
            <a:r>
              <a:rPr lang="en-US" sz="2800" dirty="0" smtClean="0"/>
              <a:t>Need to distinguish manifestation  of SSI </a:t>
            </a:r>
            <a:r>
              <a:rPr lang="en-US" sz="2800" dirty="0" err="1" smtClean="0"/>
              <a:t>vs</a:t>
            </a:r>
            <a:r>
              <a:rPr lang="en-US" sz="2800" dirty="0" smtClean="0"/>
              <a:t> risk factor</a:t>
            </a:r>
          </a:p>
          <a:p>
            <a:r>
              <a:rPr lang="en-US" sz="2800" dirty="0" smtClean="0"/>
              <a:t>Probably should focus only on non-modifiable risk factors (</a:t>
            </a:r>
            <a:r>
              <a:rPr lang="en-US" sz="2800" dirty="0" err="1" smtClean="0"/>
              <a:t>eg</a:t>
            </a:r>
            <a:r>
              <a:rPr lang="en-US" sz="2800" dirty="0" smtClean="0"/>
              <a:t>, obesity) and not surgeon factors (duration of surgery)</a:t>
            </a:r>
          </a:p>
          <a:p>
            <a:endParaRPr lang="en-US" dirty="0" smtClean="0"/>
          </a:p>
          <a:p>
            <a:pPr lvl="1"/>
            <a:endParaRPr lang="en-US" dirty="0" smtClean="0"/>
          </a:p>
        </p:txBody>
      </p:sp>
      <p:sp>
        <p:nvSpPr>
          <p:cNvPr id="4" name="Footer Placeholder 3"/>
          <p:cNvSpPr>
            <a:spLocks noGrp="1"/>
          </p:cNvSpPr>
          <p:nvPr>
            <p:ph type="ftr" sz="quarter" idx="11"/>
          </p:nvPr>
        </p:nvSpPr>
        <p:spPr/>
        <p:txBody>
          <a:bodyPr/>
          <a:lstStyle/>
          <a:p>
            <a:r>
              <a:rPr lang="en-US" smtClean="0"/>
              <a:t>HHSA-290-2006-00020 ACTION task order #8</a:t>
            </a:r>
            <a:endParaRPr lang="en-US"/>
          </a:p>
        </p:txBody>
      </p:sp>
    </p:spTree>
    <p:extLst>
      <p:ext uri="{BB962C8B-B14F-4D97-AF65-F5344CB8AC3E}">
        <p14:creationId xmlns="" xmlns:p14="http://schemas.microsoft.com/office/powerpoint/2010/main" val="3072169624"/>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Implications</a:t>
            </a:r>
            <a:endParaRPr lang="en-US" dirty="0"/>
          </a:p>
        </p:txBody>
      </p:sp>
      <p:sp>
        <p:nvSpPr>
          <p:cNvPr id="3" name="Content Placeholder 2"/>
          <p:cNvSpPr>
            <a:spLocks noGrp="1"/>
          </p:cNvSpPr>
          <p:nvPr>
            <p:ph idx="1"/>
          </p:nvPr>
        </p:nvSpPr>
        <p:spPr/>
        <p:txBody>
          <a:bodyPr>
            <a:normAutofit/>
          </a:bodyPr>
          <a:lstStyle/>
          <a:p>
            <a:r>
              <a:rPr lang="en-US" sz="2800" dirty="0"/>
              <a:t>CMS will be collecting Surgical Site Infection (SSI) data on </a:t>
            </a:r>
            <a:r>
              <a:rPr lang="en-US" sz="2800" dirty="0" smtClean="0"/>
              <a:t>two </a:t>
            </a:r>
            <a:r>
              <a:rPr lang="en-US" sz="2800" dirty="0"/>
              <a:t>surgical procedure categories including colon and abdominal hysterectomy via NHSN for the FY 2014 payment </a:t>
            </a:r>
            <a:r>
              <a:rPr lang="en-US" sz="2800" dirty="0" smtClean="0"/>
              <a:t>determination</a:t>
            </a:r>
          </a:p>
          <a:p>
            <a:pPr marL="0" indent="0">
              <a:buNone/>
            </a:pPr>
            <a:endParaRPr lang="en-US" sz="2800" dirty="0"/>
          </a:p>
          <a:p>
            <a:r>
              <a:rPr lang="en-US" sz="2800" dirty="0" smtClean="0"/>
              <a:t>Appropriate risk stratification will be critical to determine fair reimbursement and to prevent “cream-skimming”</a:t>
            </a:r>
            <a:endParaRPr lang="en-US" sz="2800" dirty="0"/>
          </a:p>
        </p:txBody>
      </p:sp>
      <p:sp>
        <p:nvSpPr>
          <p:cNvPr id="4" name="Footer Placeholder 3"/>
          <p:cNvSpPr>
            <a:spLocks noGrp="1"/>
          </p:cNvSpPr>
          <p:nvPr>
            <p:ph type="ftr" sz="quarter" idx="11"/>
          </p:nvPr>
        </p:nvSpPr>
        <p:spPr/>
        <p:txBody>
          <a:bodyPr/>
          <a:lstStyle/>
          <a:p>
            <a:r>
              <a:rPr lang="en-US" smtClean="0"/>
              <a:t>HHSA-290-2006-00020 ACTION task order #8</a:t>
            </a:r>
            <a:endParaRPr lang="en-US"/>
          </a:p>
        </p:txBody>
      </p:sp>
    </p:spTree>
    <p:extLst>
      <p:ext uri="{BB962C8B-B14F-4D97-AF65-F5344CB8AC3E}">
        <p14:creationId xmlns="" xmlns:p14="http://schemas.microsoft.com/office/powerpoint/2010/main" val="1333265404"/>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Acknowledgements</a:t>
            </a:r>
            <a:endParaRPr lang="en-US" dirty="0"/>
          </a:p>
        </p:txBody>
      </p:sp>
      <p:sp>
        <p:nvSpPr>
          <p:cNvPr id="3" name="Content Placeholder 2"/>
          <p:cNvSpPr>
            <a:spLocks noGrp="1"/>
          </p:cNvSpPr>
          <p:nvPr>
            <p:ph idx="1"/>
          </p:nvPr>
        </p:nvSpPr>
        <p:spPr>
          <a:xfrm>
            <a:off x="381000" y="1447800"/>
            <a:ext cx="8229600" cy="5105400"/>
          </a:xfrm>
        </p:spPr>
        <p:txBody>
          <a:bodyPr numCol="2">
            <a:noAutofit/>
          </a:bodyPr>
          <a:lstStyle/>
          <a:p>
            <a:pPr marL="0" indent="0">
              <a:buNone/>
            </a:pPr>
            <a:r>
              <a:rPr lang="en-US" sz="2800" b="1" u="sng" dirty="0" smtClean="0"/>
              <a:t>Denver Health</a:t>
            </a:r>
          </a:p>
          <a:p>
            <a:r>
              <a:rPr lang="en-US" sz="2800" dirty="0" smtClean="0"/>
              <a:t>Susan Moore, Connie Price, Walt Biffl, Josh Durfee</a:t>
            </a:r>
          </a:p>
          <a:p>
            <a:pPr marL="0" indent="0">
              <a:buNone/>
            </a:pPr>
            <a:r>
              <a:rPr lang="en-US" sz="2800" b="1" u="sng" dirty="0" smtClean="0"/>
              <a:t>Salt Lake VA:  </a:t>
            </a:r>
          </a:p>
          <a:p>
            <a:r>
              <a:rPr lang="en-US" sz="2800" dirty="0" smtClean="0"/>
              <a:t>Mike Rubin, Makoto Jones, Matt </a:t>
            </a:r>
            <a:r>
              <a:rPr lang="en-US" sz="2800" dirty="0" err="1" smtClean="0"/>
              <a:t>Samore</a:t>
            </a:r>
            <a:endParaRPr lang="en-US" sz="2800" dirty="0" smtClean="0"/>
          </a:p>
          <a:p>
            <a:pPr marL="0" indent="0">
              <a:buNone/>
            </a:pPr>
            <a:r>
              <a:rPr lang="en-US" sz="2800" b="1" u="sng" dirty="0"/>
              <a:t>Intermountain</a:t>
            </a:r>
            <a:r>
              <a:rPr lang="en-US" sz="2800" dirty="0" smtClean="0"/>
              <a:t>: </a:t>
            </a:r>
          </a:p>
          <a:p>
            <a:r>
              <a:rPr lang="en-US" sz="2800" dirty="0" smtClean="0"/>
              <a:t>Lucy Savitz, Jason Scott, Scott Evans, </a:t>
            </a:r>
            <a:r>
              <a:rPr lang="en-US" sz="2800" dirty="0" err="1" smtClean="0"/>
              <a:t>Jef</a:t>
            </a:r>
            <a:r>
              <a:rPr lang="en-US" sz="2800" dirty="0" smtClean="0"/>
              <a:t> Huntington, Pat </a:t>
            </a:r>
            <a:r>
              <a:rPr lang="en-US" sz="2800" dirty="0" err="1" smtClean="0"/>
              <a:t>Nechodom</a:t>
            </a:r>
            <a:endParaRPr lang="en-US" sz="2800" dirty="0" smtClean="0"/>
          </a:p>
          <a:p>
            <a:pPr marL="0" indent="0">
              <a:buNone/>
            </a:pPr>
            <a:r>
              <a:rPr lang="en-US" sz="2800" b="1" u="sng" dirty="0" smtClean="0"/>
              <a:t>Vail Valley</a:t>
            </a:r>
            <a:r>
              <a:rPr lang="en-US" sz="2800" dirty="0" smtClean="0"/>
              <a:t>:  </a:t>
            </a:r>
          </a:p>
          <a:p>
            <a:r>
              <a:rPr lang="en-US" sz="2800" dirty="0" smtClean="0"/>
              <a:t>Heather </a:t>
            </a:r>
            <a:r>
              <a:rPr lang="en-US" sz="2800" dirty="0" err="1" smtClean="0"/>
              <a:t>Gilmartin</a:t>
            </a:r>
            <a:endParaRPr lang="en-US" sz="2800" dirty="0" smtClean="0"/>
          </a:p>
          <a:p>
            <a:pPr marL="0" indent="0">
              <a:buNone/>
            </a:pPr>
            <a:r>
              <a:rPr lang="en-US" sz="2800" b="1" u="sng" dirty="0" smtClean="0"/>
              <a:t>CDC</a:t>
            </a:r>
          </a:p>
          <a:p>
            <a:r>
              <a:rPr lang="en-US" sz="2800" dirty="0"/>
              <a:t>Sandra </a:t>
            </a:r>
            <a:r>
              <a:rPr lang="en-US" sz="2800" dirty="0" smtClean="0"/>
              <a:t> </a:t>
            </a:r>
            <a:r>
              <a:rPr lang="en-US" sz="2800" dirty="0" err="1" smtClean="0"/>
              <a:t>Berrios</a:t>
            </a:r>
            <a:r>
              <a:rPr lang="en-US" sz="2800" dirty="0" smtClean="0"/>
              <a:t>-Torres, Jonathan Edwards, </a:t>
            </a:r>
            <a:r>
              <a:rPr lang="es-ES" sz="2800" dirty="0" smtClean="0"/>
              <a:t>Teresa Horan</a:t>
            </a:r>
          </a:p>
          <a:p>
            <a:pPr marL="0" indent="0">
              <a:buNone/>
            </a:pPr>
            <a:r>
              <a:rPr lang="es-ES" sz="2800" b="1" u="sng" dirty="0" smtClean="0"/>
              <a:t>AHRQ</a:t>
            </a:r>
          </a:p>
          <a:p>
            <a:r>
              <a:rPr lang="es-ES" sz="2800" dirty="0" smtClean="0"/>
              <a:t>Kendall Hall</a:t>
            </a:r>
            <a:endParaRPr lang="en-US" sz="2800" dirty="0"/>
          </a:p>
        </p:txBody>
      </p:sp>
      <p:sp>
        <p:nvSpPr>
          <p:cNvPr id="4" name="Footer Placeholder 3"/>
          <p:cNvSpPr>
            <a:spLocks noGrp="1"/>
          </p:cNvSpPr>
          <p:nvPr>
            <p:ph type="ftr" sz="quarter" idx="11"/>
          </p:nvPr>
        </p:nvSpPr>
        <p:spPr/>
        <p:txBody>
          <a:bodyPr/>
          <a:lstStyle/>
          <a:p>
            <a:r>
              <a:rPr lang="en-US" dirty="0" smtClean="0"/>
              <a:t>HHSA-290-2006-00020 ACTION task order #8</a:t>
            </a:r>
            <a:endParaRPr lang="en-US" dirty="0"/>
          </a:p>
        </p:txBody>
      </p:sp>
    </p:spTree>
    <p:extLst>
      <p:ext uri="{BB962C8B-B14F-4D97-AF65-F5344CB8AC3E}">
        <p14:creationId xmlns="" xmlns:p14="http://schemas.microsoft.com/office/powerpoint/2010/main" val="699187654"/>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Extra Slides</a:t>
            </a:r>
            <a:endParaRPr lang="en-US" dirty="0"/>
          </a:p>
        </p:txBody>
      </p:sp>
      <p:sp>
        <p:nvSpPr>
          <p:cNvPr id="4" name="Footer Placeholder 3"/>
          <p:cNvSpPr>
            <a:spLocks noGrp="1"/>
          </p:cNvSpPr>
          <p:nvPr>
            <p:ph type="ftr" sz="quarter" idx="11"/>
          </p:nvPr>
        </p:nvSpPr>
        <p:spPr/>
        <p:txBody>
          <a:bodyPr/>
          <a:lstStyle/>
          <a:p>
            <a:r>
              <a:rPr lang="en-US" smtClean="0"/>
              <a:t>HHSA-290-2006-00020 ACTION task order #8</a:t>
            </a:r>
            <a:endParaRPr lang="en-US"/>
          </a:p>
        </p:txBody>
      </p:sp>
    </p:spTree>
    <p:extLst>
      <p:ext uri="{BB962C8B-B14F-4D97-AF65-F5344CB8AC3E}">
        <p14:creationId xmlns="" xmlns:p14="http://schemas.microsoft.com/office/powerpoint/2010/main" val="1333265371"/>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Multivariate Results: CABG</a:t>
            </a:r>
            <a:endParaRPr lang="en-US" dirty="0"/>
          </a:p>
        </p:txBody>
      </p:sp>
      <p:graphicFrame>
        <p:nvGraphicFramePr>
          <p:cNvPr id="3" name="Table 2"/>
          <p:cNvGraphicFramePr>
            <a:graphicFrameLocks noGrp="1"/>
          </p:cNvGraphicFramePr>
          <p:nvPr>
            <p:extLst>
              <p:ext uri="{D42A27DB-BD31-4B8C-83A1-F6EECF244321}">
                <p14:modId xmlns="" xmlns:p14="http://schemas.microsoft.com/office/powerpoint/2010/main" val="1195849546"/>
              </p:ext>
            </p:extLst>
          </p:nvPr>
        </p:nvGraphicFramePr>
        <p:xfrm>
          <a:off x="762000" y="1524000"/>
          <a:ext cx="7620002" cy="4572000"/>
        </p:xfrm>
        <a:graphic>
          <a:graphicData uri="http://schemas.openxmlformats.org/drawingml/2006/table">
            <a:tbl>
              <a:tblPr/>
              <a:tblGrid>
                <a:gridCol w="3613743"/>
                <a:gridCol w="1375107"/>
                <a:gridCol w="1375107"/>
                <a:gridCol w="1256045"/>
              </a:tblGrid>
              <a:tr h="508000">
                <a:tc>
                  <a:txBody>
                    <a:bodyPr/>
                    <a:lstStyle/>
                    <a:p>
                      <a:pPr marL="0" marR="0">
                        <a:lnSpc>
                          <a:spcPct val="115000"/>
                        </a:lnSpc>
                        <a:spcBef>
                          <a:spcPts val="0"/>
                        </a:spcBef>
                        <a:spcAft>
                          <a:spcPts val="0"/>
                        </a:spcAft>
                      </a:pPr>
                      <a:r>
                        <a:rPr lang="en-US" sz="2000" dirty="0">
                          <a:latin typeface="Arial"/>
                          <a:ea typeface="Times New Roman"/>
                          <a:cs typeface="Times New Roman"/>
                        </a:rPr>
                        <a:t>Variable (CA)</a:t>
                      </a:r>
                      <a:endParaRPr lang="en-US" sz="2800" dirty="0">
                        <a:latin typeface="Calibri"/>
                        <a:ea typeface="Calibri"/>
                        <a:cs typeface="Times New Roman"/>
                      </a:endParaRPr>
                    </a:p>
                  </a:txBody>
                  <a:tcPr marL="68580" marR="68580" marT="0" marB="0" anchor="b">
                    <a:lnL>
                      <a:noFill/>
                    </a:lnL>
                    <a:lnR>
                      <a:noFill/>
                    </a:lnR>
                    <a:lnT>
                      <a:noFill/>
                    </a:lnT>
                    <a:lnB w="28575" cap="flat" cmpd="dbl"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2000">
                          <a:latin typeface="Arial"/>
                          <a:ea typeface="Times New Roman"/>
                          <a:cs typeface="Times New Roman"/>
                        </a:rPr>
                        <a:t>Estimate</a:t>
                      </a:r>
                      <a:endParaRPr lang="en-US" sz="2800">
                        <a:latin typeface="Calibri"/>
                        <a:ea typeface="Calibri"/>
                        <a:cs typeface="Times New Roman"/>
                      </a:endParaRPr>
                    </a:p>
                  </a:txBody>
                  <a:tcPr marL="68580" marR="68580" marT="0" marB="0" anchor="b">
                    <a:lnL>
                      <a:noFill/>
                    </a:lnL>
                    <a:lnR>
                      <a:noFill/>
                    </a:lnR>
                    <a:lnT>
                      <a:noFill/>
                    </a:lnT>
                    <a:lnB w="28575" cap="flat" cmpd="dbl"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2000">
                          <a:latin typeface="Arial"/>
                          <a:ea typeface="Times New Roman"/>
                          <a:cs typeface="Times New Roman"/>
                        </a:rPr>
                        <a:t>T value</a:t>
                      </a:r>
                      <a:endParaRPr lang="en-US" sz="2800">
                        <a:latin typeface="Calibri"/>
                        <a:ea typeface="Calibri"/>
                        <a:cs typeface="Times New Roman"/>
                      </a:endParaRPr>
                    </a:p>
                  </a:txBody>
                  <a:tcPr marL="68580" marR="68580" marT="0" marB="0" anchor="b">
                    <a:lnL>
                      <a:noFill/>
                    </a:lnL>
                    <a:lnR>
                      <a:noFill/>
                    </a:lnR>
                    <a:lnT>
                      <a:noFill/>
                    </a:lnT>
                    <a:lnB w="28575" cap="flat" cmpd="dbl"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2000">
                          <a:latin typeface="Arial"/>
                          <a:ea typeface="Times New Roman"/>
                          <a:cs typeface="Times New Roman"/>
                        </a:rPr>
                        <a:t>P value</a:t>
                      </a:r>
                      <a:endParaRPr lang="en-US" sz="2800">
                        <a:latin typeface="Calibri"/>
                        <a:ea typeface="Calibri"/>
                        <a:cs typeface="Times New Roman"/>
                      </a:endParaRPr>
                    </a:p>
                  </a:txBody>
                  <a:tcPr marL="68580" marR="68580" marT="0" marB="0" anchor="b">
                    <a:lnL>
                      <a:noFill/>
                    </a:lnL>
                    <a:lnR>
                      <a:noFill/>
                    </a:lnR>
                    <a:lnT>
                      <a:noFill/>
                    </a:lnT>
                    <a:lnB w="28575" cap="flat" cmpd="dbl" algn="ctr">
                      <a:solidFill>
                        <a:srgbClr val="000000"/>
                      </a:solidFill>
                      <a:prstDash val="solid"/>
                      <a:round/>
                      <a:headEnd type="none" w="med" len="med"/>
                      <a:tailEnd type="none" w="med" len="med"/>
                    </a:lnB>
                  </a:tcPr>
                </a:tc>
              </a:tr>
              <a:tr h="508000">
                <a:tc>
                  <a:txBody>
                    <a:bodyPr/>
                    <a:lstStyle/>
                    <a:p>
                      <a:pPr marL="0" marR="0" indent="254000">
                        <a:lnSpc>
                          <a:spcPct val="115000"/>
                        </a:lnSpc>
                        <a:spcBef>
                          <a:spcPts val="0"/>
                        </a:spcBef>
                        <a:spcAft>
                          <a:spcPts val="0"/>
                        </a:spcAft>
                      </a:pPr>
                      <a:r>
                        <a:rPr lang="en-US" sz="2000">
                          <a:latin typeface="Arial"/>
                          <a:ea typeface="Times New Roman"/>
                          <a:cs typeface="Times New Roman"/>
                        </a:rPr>
                        <a:t>Intercept</a:t>
                      </a:r>
                      <a:endParaRPr lang="en-US" sz="2800">
                        <a:latin typeface="Calibri"/>
                        <a:ea typeface="Calibri"/>
                        <a:cs typeface="Times New Roman"/>
                      </a:endParaRPr>
                    </a:p>
                  </a:txBody>
                  <a:tcPr marL="68580" marR="68580" marT="0" marB="0" anchor="b">
                    <a:lnL>
                      <a:noFill/>
                    </a:lnL>
                    <a:lnR>
                      <a:noFill/>
                    </a:lnR>
                    <a:lnT w="28575" cap="flat" cmpd="dbl" algn="ctr">
                      <a:solidFill>
                        <a:srgbClr val="000000"/>
                      </a:solidFill>
                      <a:prstDash val="solid"/>
                      <a:round/>
                      <a:headEnd type="none" w="med" len="med"/>
                      <a:tailEnd type="none" w="med" len="med"/>
                    </a:lnT>
                    <a:lnB>
                      <a:noFill/>
                    </a:lnB>
                  </a:tcPr>
                </a:tc>
                <a:tc>
                  <a:txBody>
                    <a:bodyPr/>
                    <a:lstStyle/>
                    <a:p>
                      <a:pPr marL="0" marR="0" algn="r">
                        <a:lnSpc>
                          <a:spcPct val="115000"/>
                        </a:lnSpc>
                        <a:spcBef>
                          <a:spcPts val="0"/>
                        </a:spcBef>
                        <a:spcAft>
                          <a:spcPts val="0"/>
                        </a:spcAft>
                      </a:pPr>
                      <a:r>
                        <a:rPr lang="en-US" sz="2000">
                          <a:latin typeface="Arial"/>
                          <a:ea typeface="Times New Roman"/>
                          <a:cs typeface="Times New Roman"/>
                        </a:rPr>
                        <a:t>-7.01035</a:t>
                      </a:r>
                      <a:endParaRPr lang="en-US" sz="2800">
                        <a:latin typeface="Calibri"/>
                        <a:ea typeface="Calibri"/>
                        <a:cs typeface="Times New Roman"/>
                      </a:endParaRPr>
                    </a:p>
                  </a:txBody>
                  <a:tcPr marL="68580" marR="68580" marT="0" marB="0" anchor="b">
                    <a:lnL>
                      <a:noFill/>
                    </a:lnL>
                    <a:lnR>
                      <a:noFill/>
                    </a:lnR>
                    <a:lnT w="28575" cap="flat" cmpd="dbl" algn="ctr">
                      <a:solidFill>
                        <a:srgbClr val="000000"/>
                      </a:solidFill>
                      <a:prstDash val="solid"/>
                      <a:round/>
                      <a:headEnd type="none" w="med" len="med"/>
                      <a:tailEnd type="none" w="med" len="med"/>
                    </a:lnT>
                    <a:lnB>
                      <a:noFill/>
                    </a:lnB>
                  </a:tcPr>
                </a:tc>
                <a:tc>
                  <a:txBody>
                    <a:bodyPr/>
                    <a:lstStyle/>
                    <a:p>
                      <a:pPr marL="0" marR="0" algn="r">
                        <a:lnSpc>
                          <a:spcPct val="115000"/>
                        </a:lnSpc>
                        <a:spcBef>
                          <a:spcPts val="0"/>
                        </a:spcBef>
                        <a:spcAft>
                          <a:spcPts val="0"/>
                        </a:spcAft>
                      </a:pPr>
                      <a:r>
                        <a:rPr lang="en-US" sz="2000">
                          <a:latin typeface="Arial"/>
                          <a:ea typeface="Times New Roman"/>
                          <a:cs typeface="Times New Roman"/>
                        </a:rPr>
                        <a:t>-4.29561</a:t>
                      </a:r>
                      <a:endParaRPr lang="en-US" sz="2800">
                        <a:latin typeface="Calibri"/>
                        <a:ea typeface="Calibri"/>
                        <a:cs typeface="Times New Roman"/>
                      </a:endParaRPr>
                    </a:p>
                  </a:txBody>
                  <a:tcPr marL="68580" marR="68580" marT="0" marB="0" anchor="b">
                    <a:lnL>
                      <a:noFill/>
                    </a:lnL>
                    <a:lnR>
                      <a:noFill/>
                    </a:lnR>
                    <a:lnT w="28575" cap="flat" cmpd="dbl" algn="ctr">
                      <a:solidFill>
                        <a:srgbClr val="000000"/>
                      </a:solidFill>
                      <a:prstDash val="solid"/>
                      <a:round/>
                      <a:headEnd type="none" w="med" len="med"/>
                      <a:tailEnd type="none" w="med" len="med"/>
                    </a:lnT>
                    <a:lnB>
                      <a:noFill/>
                    </a:lnB>
                  </a:tcPr>
                </a:tc>
                <a:tc>
                  <a:txBody>
                    <a:bodyPr/>
                    <a:lstStyle/>
                    <a:p>
                      <a:pPr marL="0" marR="0" algn="r">
                        <a:lnSpc>
                          <a:spcPct val="115000"/>
                        </a:lnSpc>
                        <a:spcBef>
                          <a:spcPts val="0"/>
                        </a:spcBef>
                        <a:spcAft>
                          <a:spcPts val="0"/>
                        </a:spcAft>
                      </a:pPr>
                      <a:r>
                        <a:rPr lang="en-US" sz="2000">
                          <a:latin typeface="Arial"/>
                          <a:ea typeface="Times New Roman"/>
                          <a:cs typeface="Times New Roman"/>
                        </a:rPr>
                        <a:t>0.00002</a:t>
                      </a:r>
                      <a:endParaRPr lang="en-US" sz="2800">
                        <a:latin typeface="Calibri"/>
                        <a:ea typeface="Calibri"/>
                        <a:cs typeface="Times New Roman"/>
                      </a:endParaRPr>
                    </a:p>
                  </a:txBody>
                  <a:tcPr marL="68580" marR="68580" marT="0" marB="0" anchor="b">
                    <a:lnL>
                      <a:noFill/>
                    </a:lnL>
                    <a:lnR>
                      <a:noFill/>
                    </a:lnR>
                    <a:lnT w="28575" cap="flat" cmpd="dbl" algn="ctr">
                      <a:solidFill>
                        <a:srgbClr val="000000"/>
                      </a:solidFill>
                      <a:prstDash val="solid"/>
                      <a:round/>
                      <a:headEnd type="none" w="med" len="med"/>
                      <a:tailEnd type="none" w="med" len="med"/>
                    </a:lnT>
                    <a:lnB>
                      <a:noFill/>
                    </a:lnB>
                  </a:tcPr>
                </a:tc>
              </a:tr>
              <a:tr h="508000">
                <a:tc>
                  <a:txBody>
                    <a:bodyPr/>
                    <a:lstStyle/>
                    <a:p>
                      <a:pPr marL="0" marR="0" indent="254000">
                        <a:lnSpc>
                          <a:spcPct val="115000"/>
                        </a:lnSpc>
                        <a:spcBef>
                          <a:spcPts val="0"/>
                        </a:spcBef>
                        <a:spcAft>
                          <a:spcPts val="0"/>
                        </a:spcAft>
                      </a:pPr>
                      <a:r>
                        <a:rPr lang="en-US" sz="2000">
                          <a:latin typeface="Arial"/>
                          <a:ea typeface="Times New Roman"/>
                          <a:cs typeface="Times New Roman"/>
                        </a:rPr>
                        <a:t>Admission via Transfer</a:t>
                      </a:r>
                      <a:endParaRPr lang="en-US" sz="2800">
                        <a:latin typeface="Calibri"/>
                        <a:ea typeface="Calibri"/>
                        <a:cs typeface="Times New Roman"/>
                      </a:endParaRPr>
                    </a:p>
                  </a:txBody>
                  <a:tcPr marL="68580" marR="68580" marT="0" marB="0" anchor="b">
                    <a:lnL>
                      <a:noFill/>
                    </a:lnL>
                    <a:lnR>
                      <a:noFill/>
                    </a:lnR>
                    <a:lnT>
                      <a:noFill/>
                    </a:lnT>
                    <a:lnB>
                      <a:noFill/>
                    </a:lnB>
                  </a:tcPr>
                </a:tc>
                <a:tc>
                  <a:txBody>
                    <a:bodyPr/>
                    <a:lstStyle/>
                    <a:p>
                      <a:pPr marL="0" marR="0" algn="r">
                        <a:lnSpc>
                          <a:spcPct val="115000"/>
                        </a:lnSpc>
                        <a:spcBef>
                          <a:spcPts val="0"/>
                        </a:spcBef>
                        <a:spcAft>
                          <a:spcPts val="0"/>
                        </a:spcAft>
                      </a:pPr>
                      <a:r>
                        <a:rPr lang="en-US" sz="2000">
                          <a:latin typeface="Arial"/>
                          <a:ea typeface="Times New Roman"/>
                          <a:cs typeface="Times New Roman"/>
                        </a:rPr>
                        <a:t>0.616473</a:t>
                      </a:r>
                      <a:endParaRPr lang="en-US" sz="2800">
                        <a:latin typeface="Calibri"/>
                        <a:ea typeface="Calibri"/>
                        <a:cs typeface="Times New Roman"/>
                      </a:endParaRPr>
                    </a:p>
                  </a:txBody>
                  <a:tcPr marL="68580" marR="68580" marT="0" marB="0" anchor="b">
                    <a:lnL>
                      <a:noFill/>
                    </a:lnL>
                    <a:lnR>
                      <a:noFill/>
                    </a:lnR>
                    <a:lnT>
                      <a:noFill/>
                    </a:lnT>
                    <a:lnB>
                      <a:noFill/>
                    </a:lnB>
                  </a:tcPr>
                </a:tc>
                <a:tc>
                  <a:txBody>
                    <a:bodyPr/>
                    <a:lstStyle/>
                    <a:p>
                      <a:pPr marL="0" marR="0" algn="r">
                        <a:lnSpc>
                          <a:spcPct val="115000"/>
                        </a:lnSpc>
                        <a:spcBef>
                          <a:spcPts val="0"/>
                        </a:spcBef>
                        <a:spcAft>
                          <a:spcPts val="0"/>
                        </a:spcAft>
                      </a:pPr>
                      <a:r>
                        <a:rPr lang="en-US" sz="2000">
                          <a:latin typeface="Arial"/>
                          <a:ea typeface="Times New Roman"/>
                          <a:cs typeface="Times New Roman"/>
                        </a:rPr>
                        <a:t>1.420047</a:t>
                      </a:r>
                      <a:endParaRPr lang="en-US" sz="2800">
                        <a:latin typeface="Calibri"/>
                        <a:ea typeface="Calibri"/>
                        <a:cs typeface="Times New Roman"/>
                      </a:endParaRPr>
                    </a:p>
                  </a:txBody>
                  <a:tcPr marL="68580" marR="68580" marT="0" marB="0" anchor="b">
                    <a:lnL>
                      <a:noFill/>
                    </a:lnL>
                    <a:lnR>
                      <a:noFill/>
                    </a:lnR>
                    <a:lnT>
                      <a:noFill/>
                    </a:lnT>
                    <a:lnB>
                      <a:noFill/>
                    </a:lnB>
                  </a:tcPr>
                </a:tc>
                <a:tc>
                  <a:txBody>
                    <a:bodyPr/>
                    <a:lstStyle/>
                    <a:p>
                      <a:pPr marL="0" marR="0" algn="r">
                        <a:lnSpc>
                          <a:spcPct val="115000"/>
                        </a:lnSpc>
                        <a:spcBef>
                          <a:spcPts val="0"/>
                        </a:spcBef>
                        <a:spcAft>
                          <a:spcPts val="0"/>
                        </a:spcAft>
                      </a:pPr>
                      <a:r>
                        <a:rPr lang="en-US" sz="2000">
                          <a:latin typeface="Arial"/>
                          <a:ea typeface="Times New Roman"/>
                          <a:cs typeface="Times New Roman"/>
                        </a:rPr>
                        <a:t>0.15560</a:t>
                      </a:r>
                      <a:endParaRPr lang="en-US" sz="2800">
                        <a:latin typeface="Calibri"/>
                        <a:ea typeface="Calibri"/>
                        <a:cs typeface="Times New Roman"/>
                      </a:endParaRPr>
                    </a:p>
                  </a:txBody>
                  <a:tcPr marL="68580" marR="68580" marT="0" marB="0" anchor="b">
                    <a:lnL>
                      <a:noFill/>
                    </a:lnL>
                    <a:lnR>
                      <a:noFill/>
                    </a:lnR>
                    <a:lnT>
                      <a:noFill/>
                    </a:lnT>
                    <a:lnB>
                      <a:noFill/>
                    </a:lnB>
                  </a:tcPr>
                </a:tc>
              </a:tr>
              <a:tr h="508000">
                <a:tc>
                  <a:txBody>
                    <a:bodyPr/>
                    <a:lstStyle/>
                    <a:p>
                      <a:pPr marL="0" marR="0" indent="254000">
                        <a:lnSpc>
                          <a:spcPct val="115000"/>
                        </a:lnSpc>
                        <a:spcBef>
                          <a:spcPts val="0"/>
                        </a:spcBef>
                        <a:spcAft>
                          <a:spcPts val="0"/>
                        </a:spcAft>
                      </a:pPr>
                      <a:r>
                        <a:rPr lang="en-US" sz="2000" b="1" dirty="0">
                          <a:latin typeface="Arial"/>
                          <a:ea typeface="Times New Roman"/>
                          <a:cs typeface="Times New Roman"/>
                        </a:rPr>
                        <a:t>BMI</a:t>
                      </a:r>
                      <a:endParaRPr lang="en-US" sz="2800" b="1" dirty="0">
                        <a:latin typeface="Calibri"/>
                        <a:ea typeface="Calibri"/>
                        <a:cs typeface="Times New Roman"/>
                      </a:endParaRPr>
                    </a:p>
                  </a:txBody>
                  <a:tcPr marL="68580" marR="68580" marT="0" marB="0" anchor="b">
                    <a:lnL>
                      <a:noFill/>
                    </a:lnL>
                    <a:lnR>
                      <a:noFill/>
                    </a:lnR>
                    <a:lnT>
                      <a:noFill/>
                    </a:lnT>
                    <a:lnB>
                      <a:noFill/>
                    </a:lnB>
                  </a:tcPr>
                </a:tc>
                <a:tc>
                  <a:txBody>
                    <a:bodyPr/>
                    <a:lstStyle/>
                    <a:p>
                      <a:pPr marL="0" marR="0" algn="r">
                        <a:lnSpc>
                          <a:spcPct val="115000"/>
                        </a:lnSpc>
                        <a:spcBef>
                          <a:spcPts val="0"/>
                        </a:spcBef>
                        <a:spcAft>
                          <a:spcPts val="0"/>
                        </a:spcAft>
                      </a:pPr>
                      <a:r>
                        <a:rPr lang="en-US" sz="2000">
                          <a:latin typeface="Arial"/>
                          <a:ea typeface="Times New Roman"/>
                          <a:cs typeface="Times New Roman"/>
                        </a:rPr>
                        <a:t>0.095185</a:t>
                      </a:r>
                      <a:endParaRPr lang="en-US" sz="2800">
                        <a:latin typeface="Calibri"/>
                        <a:ea typeface="Calibri"/>
                        <a:cs typeface="Times New Roman"/>
                      </a:endParaRPr>
                    </a:p>
                  </a:txBody>
                  <a:tcPr marL="68580" marR="68580" marT="0" marB="0" anchor="b">
                    <a:lnL>
                      <a:noFill/>
                    </a:lnL>
                    <a:lnR>
                      <a:noFill/>
                    </a:lnR>
                    <a:lnT>
                      <a:noFill/>
                    </a:lnT>
                    <a:lnB>
                      <a:noFill/>
                    </a:lnB>
                  </a:tcPr>
                </a:tc>
                <a:tc>
                  <a:txBody>
                    <a:bodyPr/>
                    <a:lstStyle/>
                    <a:p>
                      <a:pPr marL="0" marR="0" algn="r">
                        <a:lnSpc>
                          <a:spcPct val="115000"/>
                        </a:lnSpc>
                        <a:spcBef>
                          <a:spcPts val="0"/>
                        </a:spcBef>
                        <a:spcAft>
                          <a:spcPts val="0"/>
                        </a:spcAft>
                      </a:pPr>
                      <a:r>
                        <a:rPr lang="en-US" sz="2000" dirty="0">
                          <a:latin typeface="Arial"/>
                          <a:ea typeface="Times New Roman"/>
                          <a:cs typeface="Times New Roman"/>
                        </a:rPr>
                        <a:t>4.350031</a:t>
                      </a:r>
                      <a:endParaRPr lang="en-US" sz="2800" dirty="0">
                        <a:latin typeface="Calibri"/>
                        <a:ea typeface="Calibri"/>
                        <a:cs typeface="Times New Roman"/>
                      </a:endParaRPr>
                    </a:p>
                  </a:txBody>
                  <a:tcPr marL="68580" marR="68580" marT="0" marB="0" anchor="b">
                    <a:lnL>
                      <a:noFill/>
                    </a:lnL>
                    <a:lnR>
                      <a:noFill/>
                    </a:lnR>
                    <a:lnT>
                      <a:noFill/>
                    </a:lnT>
                    <a:lnB>
                      <a:noFill/>
                    </a:lnB>
                  </a:tcPr>
                </a:tc>
                <a:tc>
                  <a:txBody>
                    <a:bodyPr/>
                    <a:lstStyle/>
                    <a:p>
                      <a:pPr marL="0" marR="0" algn="r">
                        <a:lnSpc>
                          <a:spcPct val="115000"/>
                        </a:lnSpc>
                        <a:spcBef>
                          <a:spcPts val="0"/>
                        </a:spcBef>
                        <a:spcAft>
                          <a:spcPts val="0"/>
                        </a:spcAft>
                      </a:pPr>
                      <a:r>
                        <a:rPr lang="en-US" sz="2000">
                          <a:latin typeface="Arial"/>
                          <a:ea typeface="Times New Roman"/>
                          <a:cs typeface="Times New Roman"/>
                        </a:rPr>
                        <a:t>0.00001</a:t>
                      </a:r>
                      <a:endParaRPr lang="en-US" sz="2800">
                        <a:latin typeface="Calibri"/>
                        <a:ea typeface="Calibri"/>
                        <a:cs typeface="Times New Roman"/>
                      </a:endParaRPr>
                    </a:p>
                  </a:txBody>
                  <a:tcPr marL="68580" marR="68580" marT="0" marB="0" anchor="b">
                    <a:lnL>
                      <a:noFill/>
                    </a:lnL>
                    <a:lnR>
                      <a:noFill/>
                    </a:lnR>
                    <a:lnT>
                      <a:noFill/>
                    </a:lnT>
                    <a:lnB>
                      <a:noFill/>
                    </a:lnB>
                  </a:tcPr>
                </a:tc>
              </a:tr>
              <a:tr h="508000">
                <a:tc>
                  <a:txBody>
                    <a:bodyPr/>
                    <a:lstStyle/>
                    <a:p>
                      <a:pPr marL="0" marR="0" indent="254000">
                        <a:lnSpc>
                          <a:spcPct val="115000"/>
                        </a:lnSpc>
                        <a:spcBef>
                          <a:spcPts val="0"/>
                        </a:spcBef>
                        <a:spcAft>
                          <a:spcPts val="0"/>
                        </a:spcAft>
                      </a:pPr>
                      <a:r>
                        <a:rPr lang="en-US" sz="2000" b="1" dirty="0">
                          <a:latin typeface="Arial"/>
                          <a:ea typeface="Times New Roman"/>
                          <a:cs typeface="Times New Roman"/>
                        </a:rPr>
                        <a:t>MRSA</a:t>
                      </a:r>
                      <a:endParaRPr lang="en-US" sz="2800" b="1" dirty="0">
                        <a:latin typeface="Calibri"/>
                        <a:ea typeface="Calibri"/>
                        <a:cs typeface="Times New Roman"/>
                      </a:endParaRPr>
                    </a:p>
                  </a:txBody>
                  <a:tcPr marL="68580" marR="68580" marT="0" marB="0" anchor="b">
                    <a:lnL>
                      <a:noFill/>
                    </a:lnL>
                    <a:lnR>
                      <a:noFill/>
                    </a:lnR>
                    <a:lnT>
                      <a:noFill/>
                    </a:lnT>
                    <a:lnB>
                      <a:noFill/>
                    </a:lnB>
                  </a:tcPr>
                </a:tc>
                <a:tc>
                  <a:txBody>
                    <a:bodyPr/>
                    <a:lstStyle/>
                    <a:p>
                      <a:pPr marL="0" marR="0" algn="r">
                        <a:lnSpc>
                          <a:spcPct val="115000"/>
                        </a:lnSpc>
                        <a:spcBef>
                          <a:spcPts val="0"/>
                        </a:spcBef>
                        <a:spcAft>
                          <a:spcPts val="0"/>
                        </a:spcAft>
                      </a:pPr>
                      <a:r>
                        <a:rPr lang="en-US" sz="2000">
                          <a:latin typeface="Arial"/>
                          <a:ea typeface="Times New Roman"/>
                          <a:cs typeface="Times New Roman"/>
                        </a:rPr>
                        <a:t>1.565599</a:t>
                      </a:r>
                      <a:endParaRPr lang="en-US" sz="2800">
                        <a:latin typeface="Calibri"/>
                        <a:ea typeface="Calibri"/>
                        <a:cs typeface="Times New Roman"/>
                      </a:endParaRPr>
                    </a:p>
                  </a:txBody>
                  <a:tcPr marL="68580" marR="68580" marT="0" marB="0" anchor="b">
                    <a:lnL>
                      <a:noFill/>
                    </a:lnL>
                    <a:lnR>
                      <a:noFill/>
                    </a:lnR>
                    <a:lnT>
                      <a:noFill/>
                    </a:lnT>
                    <a:lnB>
                      <a:noFill/>
                    </a:lnB>
                  </a:tcPr>
                </a:tc>
                <a:tc>
                  <a:txBody>
                    <a:bodyPr/>
                    <a:lstStyle/>
                    <a:p>
                      <a:pPr marL="0" marR="0" algn="r">
                        <a:lnSpc>
                          <a:spcPct val="115000"/>
                        </a:lnSpc>
                        <a:spcBef>
                          <a:spcPts val="0"/>
                        </a:spcBef>
                        <a:spcAft>
                          <a:spcPts val="0"/>
                        </a:spcAft>
                      </a:pPr>
                      <a:r>
                        <a:rPr lang="en-US" sz="2000">
                          <a:latin typeface="Arial"/>
                          <a:ea typeface="Times New Roman"/>
                          <a:cs typeface="Times New Roman"/>
                        </a:rPr>
                        <a:t>3.098649</a:t>
                      </a:r>
                      <a:endParaRPr lang="en-US" sz="2800">
                        <a:latin typeface="Calibri"/>
                        <a:ea typeface="Calibri"/>
                        <a:cs typeface="Times New Roman"/>
                      </a:endParaRPr>
                    </a:p>
                  </a:txBody>
                  <a:tcPr marL="68580" marR="68580" marT="0" marB="0" anchor="b">
                    <a:lnL>
                      <a:noFill/>
                    </a:lnL>
                    <a:lnR>
                      <a:noFill/>
                    </a:lnR>
                    <a:lnT>
                      <a:noFill/>
                    </a:lnT>
                    <a:lnB>
                      <a:noFill/>
                    </a:lnB>
                  </a:tcPr>
                </a:tc>
                <a:tc>
                  <a:txBody>
                    <a:bodyPr/>
                    <a:lstStyle/>
                    <a:p>
                      <a:pPr marL="0" marR="0" algn="r">
                        <a:lnSpc>
                          <a:spcPct val="115000"/>
                        </a:lnSpc>
                        <a:spcBef>
                          <a:spcPts val="0"/>
                        </a:spcBef>
                        <a:spcAft>
                          <a:spcPts val="0"/>
                        </a:spcAft>
                      </a:pPr>
                      <a:r>
                        <a:rPr lang="en-US" sz="2000">
                          <a:latin typeface="Arial"/>
                          <a:ea typeface="Times New Roman"/>
                          <a:cs typeface="Times New Roman"/>
                        </a:rPr>
                        <a:t>0.00195</a:t>
                      </a:r>
                      <a:endParaRPr lang="en-US" sz="2800">
                        <a:latin typeface="Calibri"/>
                        <a:ea typeface="Calibri"/>
                        <a:cs typeface="Times New Roman"/>
                      </a:endParaRPr>
                    </a:p>
                  </a:txBody>
                  <a:tcPr marL="68580" marR="68580" marT="0" marB="0" anchor="b">
                    <a:lnL>
                      <a:noFill/>
                    </a:lnL>
                    <a:lnR>
                      <a:noFill/>
                    </a:lnR>
                    <a:lnT>
                      <a:noFill/>
                    </a:lnT>
                    <a:lnB>
                      <a:noFill/>
                    </a:lnB>
                  </a:tcPr>
                </a:tc>
              </a:tr>
              <a:tr h="508000">
                <a:tc>
                  <a:txBody>
                    <a:bodyPr/>
                    <a:lstStyle/>
                    <a:p>
                      <a:pPr marL="0" marR="0" indent="254000">
                        <a:lnSpc>
                          <a:spcPct val="115000"/>
                        </a:lnSpc>
                        <a:spcBef>
                          <a:spcPts val="0"/>
                        </a:spcBef>
                        <a:spcAft>
                          <a:spcPts val="0"/>
                        </a:spcAft>
                      </a:pPr>
                      <a:r>
                        <a:rPr lang="en-US" sz="2000" b="1" dirty="0">
                          <a:latin typeface="Arial"/>
                          <a:ea typeface="Times New Roman"/>
                          <a:cs typeface="Times New Roman"/>
                        </a:rPr>
                        <a:t>Postop Admission</a:t>
                      </a:r>
                      <a:endParaRPr lang="en-US" sz="2800" b="1" dirty="0">
                        <a:latin typeface="Calibri"/>
                        <a:ea typeface="Calibri"/>
                        <a:cs typeface="Times New Roman"/>
                      </a:endParaRPr>
                    </a:p>
                  </a:txBody>
                  <a:tcPr marL="68580" marR="68580" marT="0" marB="0" anchor="b">
                    <a:lnL>
                      <a:noFill/>
                    </a:lnL>
                    <a:lnR>
                      <a:noFill/>
                    </a:lnR>
                    <a:lnT>
                      <a:noFill/>
                    </a:lnT>
                    <a:lnB>
                      <a:noFill/>
                    </a:lnB>
                  </a:tcPr>
                </a:tc>
                <a:tc>
                  <a:txBody>
                    <a:bodyPr/>
                    <a:lstStyle/>
                    <a:p>
                      <a:pPr marL="0" marR="0" algn="r">
                        <a:lnSpc>
                          <a:spcPct val="115000"/>
                        </a:lnSpc>
                        <a:spcBef>
                          <a:spcPts val="0"/>
                        </a:spcBef>
                        <a:spcAft>
                          <a:spcPts val="0"/>
                        </a:spcAft>
                      </a:pPr>
                      <a:r>
                        <a:rPr lang="en-US" sz="2000">
                          <a:latin typeface="Arial"/>
                          <a:ea typeface="Times New Roman"/>
                          <a:cs typeface="Times New Roman"/>
                        </a:rPr>
                        <a:t>1.267214</a:t>
                      </a:r>
                      <a:endParaRPr lang="en-US" sz="2800">
                        <a:latin typeface="Calibri"/>
                        <a:ea typeface="Calibri"/>
                        <a:cs typeface="Times New Roman"/>
                      </a:endParaRPr>
                    </a:p>
                  </a:txBody>
                  <a:tcPr marL="68580" marR="68580" marT="0" marB="0" anchor="b">
                    <a:lnL>
                      <a:noFill/>
                    </a:lnL>
                    <a:lnR>
                      <a:noFill/>
                    </a:lnR>
                    <a:lnT>
                      <a:noFill/>
                    </a:lnT>
                    <a:lnB>
                      <a:noFill/>
                    </a:lnB>
                  </a:tcPr>
                </a:tc>
                <a:tc>
                  <a:txBody>
                    <a:bodyPr/>
                    <a:lstStyle/>
                    <a:p>
                      <a:pPr marL="0" marR="0" algn="r">
                        <a:lnSpc>
                          <a:spcPct val="115000"/>
                        </a:lnSpc>
                        <a:spcBef>
                          <a:spcPts val="0"/>
                        </a:spcBef>
                        <a:spcAft>
                          <a:spcPts val="0"/>
                        </a:spcAft>
                      </a:pPr>
                      <a:r>
                        <a:rPr lang="en-US" sz="2000">
                          <a:latin typeface="Arial"/>
                          <a:ea typeface="Times New Roman"/>
                          <a:cs typeface="Times New Roman"/>
                        </a:rPr>
                        <a:t>3.445955</a:t>
                      </a:r>
                      <a:endParaRPr lang="en-US" sz="2800">
                        <a:latin typeface="Calibri"/>
                        <a:ea typeface="Calibri"/>
                        <a:cs typeface="Times New Roman"/>
                      </a:endParaRPr>
                    </a:p>
                  </a:txBody>
                  <a:tcPr marL="68580" marR="68580" marT="0" marB="0" anchor="b">
                    <a:lnL>
                      <a:noFill/>
                    </a:lnL>
                    <a:lnR>
                      <a:noFill/>
                    </a:lnR>
                    <a:lnT>
                      <a:noFill/>
                    </a:lnT>
                    <a:lnB>
                      <a:noFill/>
                    </a:lnB>
                  </a:tcPr>
                </a:tc>
                <a:tc>
                  <a:txBody>
                    <a:bodyPr/>
                    <a:lstStyle/>
                    <a:p>
                      <a:pPr marL="0" marR="0" algn="r">
                        <a:lnSpc>
                          <a:spcPct val="115000"/>
                        </a:lnSpc>
                        <a:spcBef>
                          <a:spcPts val="0"/>
                        </a:spcBef>
                        <a:spcAft>
                          <a:spcPts val="0"/>
                        </a:spcAft>
                      </a:pPr>
                      <a:r>
                        <a:rPr lang="en-US" sz="2000">
                          <a:latin typeface="Arial"/>
                          <a:ea typeface="Times New Roman"/>
                          <a:cs typeface="Times New Roman"/>
                        </a:rPr>
                        <a:t>0.00057</a:t>
                      </a:r>
                      <a:endParaRPr lang="en-US" sz="2800">
                        <a:latin typeface="Calibri"/>
                        <a:ea typeface="Calibri"/>
                        <a:cs typeface="Times New Roman"/>
                      </a:endParaRPr>
                    </a:p>
                  </a:txBody>
                  <a:tcPr marL="68580" marR="68580" marT="0" marB="0" anchor="b">
                    <a:lnL>
                      <a:noFill/>
                    </a:lnL>
                    <a:lnR>
                      <a:noFill/>
                    </a:lnR>
                    <a:lnT>
                      <a:noFill/>
                    </a:lnT>
                    <a:lnB>
                      <a:noFill/>
                    </a:lnB>
                  </a:tcPr>
                </a:tc>
              </a:tr>
              <a:tr h="508000">
                <a:tc>
                  <a:txBody>
                    <a:bodyPr/>
                    <a:lstStyle/>
                    <a:p>
                      <a:pPr marL="0" marR="0" indent="254000">
                        <a:lnSpc>
                          <a:spcPct val="115000"/>
                        </a:lnSpc>
                        <a:spcBef>
                          <a:spcPts val="0"/>
                        </a:spcBef>
                        <a:spcAft>
                          <a:spcPts val="0"/>
                        </a:spcAft>
                      </a:pPr>
                      <a:r>
                        <a:rPr lang="en-US" sz="2000">
                          <a:latin typeface="Arial"/>
                          <a:ea typeface="Times New Roman"/>
                          <a:cs typeface="Times New Roman"/>
                        </a:rPr>
                        <a:t>Preop Hematocrit</a:t>
                      </a:r>
                      <a:endParaRPr lang="en-US" sz="2800">
                        <a:latin typeface="Calibri"/>
                        <a:ea typeface="Calibri"/>
                        <a:cs typeface="Times New Roman"/>
                      </a:endParaRPr>
                    </a:p>
                  </a:txBody>
                  <a:tcPr marL="68580" marR="68580" marT="0" marB="0" anchor="b">
                    <a:lnL>
                      <a:noFill/>
                    </a:lnL>
                    <a:lnR>
                      <a:noFill/>
                    </a:lnR>
                    <a:lnT>
                      <a:noFill/>
                    </a:lnT>
                    <a:lnB>
                      <a:noFill/>
                    </a:lnB>
                  </a:tcPr>
                </a:tc>
                <a:tc>
                  <a:txBody>
                    <a:bodyPr/>
                    <a:lstStyle/>
                    <a:p>
                      <a:pPr marL="0" marR="0" algn="r">
                        <a:lnSpc>
                          <a:spcPct val="115000"/>
                        </a:lnSpc>
                        <a:spcBef>
                          <a:spcPts val="0"/>
                        </a:spcBef>
                        <a:spcAft>
                          <a:spcPts val="0"/>
                        </a:spcAft>
                      </a:pPr>
                      <a:r>
                        <a:rPr lang="en-US" sz="2000">
                          <a:latin typeface="Arial"/>
                          <a:ea typeface="Times New Roman"/>
                          <a:cs typeface="Times New Roman"/>
                        </a:rPr>
                        <a:t>0.087034</a:t>
                      </a:r>
                      <a:endParaRPr lang="en-US" sz="2800">
                        <a:latin typeface="Calibri"/>
                        <a:ea typeface="Calibri"/>
                        <a:cs typeface="Times New Roman"/>
                      </a:endParaRPr>
                    </a:p>
                  </a:txBody>
                  <a:tcPr marL="68580" marR="68580" marT="0" marB="0" anchor="b">
                    <a:lnL>
                      <a:noFill/>
                    </a:lnL>
                    <a:lnR>
                      <a:noFill/>
                    </a:lnR>
                    <a:lnT>
                      <a:noFill/>
                    </a:lnT>
                    <a:lnB>
                      <a:noFill/>
                    </a:lnB>
                  </a:tcPr>
                </a:tc>
                <a:tc>
                  <a:txBody>
                    <a:bodyPr/>
                    <a:lstStyle/>
                    <a:p>
                      <a:pPr marL="0" marR="0" algn="r">
                        <a:lnSpc>
                          <a:spcPct val="115000"/>
                        </a:lnSpc>
                        <a:spcBef>
                          <a:spcPts val="0"/>
                        </a:spcBef>
                        <a:spcAft>
                          <a:spcPts val="0"/>
                        </a:spcAft>
                      </a:pPr>
                      <a:r>
                        <a:rPr lang="en-US" sz="2000">
                          <a:latin typeface="Arial"/>
                          <a:ea typeface="Times New Roman"/>
                          <a:cs typeface="Times New Roman"/>
                        </a:rPr>
                        <a:t>1.579951</a:t>
                      </a:r>
                      <a:endParaRPr lang="en-US" sz="2800">
                        <a:latin typeface="Calibri"/>
                        <a:ea typeface="Calibri"/>
                        <a:cs typeface="Times New Roman"/>
                      </a:endParaRPr>
                    </a:p>
                  </a:txBody>
                  <a:tcPr marL="68580" marR="68580" marT="0" marB="0" anchor="b">
                    <a:lnL>
                      <a:noFill/>
                    </a:lnL>
                    <a:lnR>
                      <a:noFill/>
                    </a:lnR>
                    <a:lnT>
                      <a:noFill/>
                    </a:lnT>
                    <a:lnB>
                      <a:noFill/>
                    </a:lnB>
                  </a:tcPr>
                </a:tc>
                <a:tc>
                  <a:txBody>
                    <a:bodyPr/>
                    <a:lstStyle/>
                    <a:p>
                      <a:pPr marL="0" marR="0" algn="r">
                        <a:lnSpc>
                          <a:spcPct val="115000"/>
                        </a:lnSpc>
                        <a:spcBef>
                          <a:spcPts val="0"/>
                        </a:spcBef>
                        <a:spcAft>
                          <a:spcPts val="0"/>
                        </a:spcAft>
                      </a:pPr>
                      <a:r>
                        <a:rPr lang="en-US" sz="2000">
                          <a:latin typeface="Arial"/>
                          <a:ea typeface="Times New Roman"/>
                          <a:cs typeface="Times New Roman"/>
                        </a:rPr>
                        <a:t>0.12344</a:t>
                      </a:r>
                      <a:endParaRPr lang="en-US" sz="2800">
                        <a:latin typeface="Calibri"/>
                        <a:ea typeface="Calibri"/>
                        <a:cs typeface="Times New Roman"/>
                      </a:endParaRPr>
                    </a:p>
                  </a:txBody>
                  <a:tcPr marL="68580" marR="68580" marT="0" marB="0" anchor="b">
                    <a:lnL>
                      <a:noFill/>
                    </a:lnL>
                    <a:lnR>
                      <a:noFill/>
                    </a:lnR>
                    <a:lnT>
                      <a:noFill/>
                    </a:lnT>
                    <a:lnB>
                      <a:noFill/>
                    </a:lnB>
                  </a:tcPr>
                </a:tc>
              </a:tr>
              <a:tr h="508000">
                <a:tc>
                  <a:txBody>
                    <a:bodyPr/>
                    <a:lstStyle/>
                    <a:p>
                      <a:pPr marL="0" marR="0" indent="254000">
                        <a:lnSpc>
                          <a:spcPct val="115000"/>
                        </a:lnSpc>
                        <a:spcBef>
                          <a:spcPts val="0"/>
                        </a:spcBef>
                        <a:spcAft>
                          <a:spcPts val="0"/>
                        </a:spcAft>
                      </a:pPr>
                      <a:r>
                        <a:rPr lang="en-US" sz="2000">
                          <a:latin typeface="Arial"/>
                          <a:ea typeface="Times New Roman"/>
                          <a:cs typeface="Times New Roman"/>
                        </a:rPr>
                        <a:t>Preop Hemoglobin</a:t>
                      </a:r>
                      <a:endParaRPr lang="en-US" sz="2800">
                        <a:latin typeface="Calibri"/>
                        <a:ea typeface="Calibri"/>
                        <a:cs typeface="Times New Roman"/>
                      </a:endParaRPr>
                    </a:p>
                  </a:txBody>
                  <a:tcPr marL="68580" marR="68580" marT="0" marB="0" anchor="b">
                    <a:lnL>
                      <a:noFill/>
                    </a:lnL>
                    <a:lnR>
                      <a:noFill/>
                    </a:lnR>
                    <a:lnT>
                      <a:noFill/>
                    </a:lnT>
                    <a:lnB>
                      <a:noFill/>
                    </a:lnB>
                  </a:tcPr>
                </a:tc>
                <a:tc>
                  <a:txBody>
                    <a:bodyPr/>
                    <a:lstStyle/>
                    <a:p>
                      <a:pPr marL="0" marR="0" algn="r">
                        <a:lnSpc>
                          <a:spcPct val="115000"/>
                        </a:lnSpc>
                        <a:spcBef>
                          <a:spcPts val="0"/>
                        </a:spcBef>
                        <a:spcAft>
                          <a:spcPts val="0"/>
                        </a:spcAft>
                      </a:pPr>
                      <a:r>
                        <a:rPr lang="en-US" sz="2000">
                          <a:latin typeface="Arial"/>
                          <a:ea typeface="Times New Roman"/>
                          <a:cs typeface="Times New Roman"/>
                        </a:rPr>
                        <a:t>-0.22319</a:t>
                      </a:r>
                      <a:endParaRPr lang="en-US" sz="2800">
                        <a:latin typeface="Calibri"/>
                        <a:ea typeface="Calibri"/>
                        <a:cs typeface="Times New Roman"/>
                      </a:endParaRPr>
                    </a:p>
                  </a:txBody>
                  <a:tcPr marL="68580" marR="68580" marT="0" marB="0" anchor="b">
                    <a:lnL>
                      <a:noFill/>
                    </a:lnL>
                    <a:lnR>
                      <a:noFill/>
                    </a:lnR>
                    <a:lnT>
                      <a:noFill/>
                    </a:lnT>
                    <a:lnB>
                      <a:noFill/>
                    </a:lnB>
                  </a:tcPr>
                </a:tc>
                <a:tc>
                  <a:txBody>
                    <a:bodyPr/>
                    <a:lstStyle/>
                    <a:p>
                      <a:pPr marL="0" marR="0" algn="r">
                        <a:lnSpc>
                          <a:spcPct val="115000"/>
                        </a:lnSpc>
                        <a:spcBef>
                          <a:spcPts val="0"/>
                        </a:spcBef>
                        <a:spcAft>
                          <a:spcPts val="0"/>
                        </a:spcAft>
                      </a:pPr>
                      <a:r>
                        <a:rPr lang="en-US" sz="2000">
                          <a:latin typeface="Arial"/>
                          <a:ea typeface="Times New Roman"/>
                          <a:cs typeface="Times New Roman"/>
                        </a:rPr>
                        <a:t>-1.51617</a:t>
                      </a:r>
                      <a:endParaRPr lang="en-US" sz="2800">
                        <a:latin typeface="Calibri"/>
                        <a:ea typeface="Calibri"/>
                        <a:cs typeface="Times New Roman"/>
                      </a:endParaRPr>
                    </a:p>
                  </a:txBody>
                  <a:tcPr marL="68580" marR="68580" marT="0" marB="0" anchor="b">
                    <a:lnL>
                      <a:noFill/>
                    </a:lnL>
                    <a:lnR>
                      <a:noFill/>
                    </a:lnR>
                    <a:lnT>
                      <a:noFill/>
                    </a:lnT>
                    <a:lnB>
                      <a:noFill/>
                    </a:lnB>
                  </a:tcPr>
                </a:tc>
                <a:tc>
                  <a:txBody>
                    <a:bodyPr/>
                    <a:lstStyle/>
                    <a:p>
                      <a:pPr marL="0" marR="0" algn="r">
                        <a:lnSpc>
                          <a:spcPct val="115000"/>
                        </a:lnSpc>
                        <a:spcBef>
                          <a:spcPts val="0"/>
                        </a:spcBef>
                        <a:spcAft>
                          <a:spcPts val="0"/>
                        </a:spcAft>
                      </a:pPr>
                      <a:r>
                        <a:rPr lang="en-US" sz="2000">
                          <a:latin typeface="Arial"/>
                          <a:ea typeface="Times New Roman"/>
                          <a:cs typeface="Times New Roman"/>
                        </a:rPr>
                        <a:t>0.14453</a:t>
                      </a:r>
                      <a:endParaRPr lang="en-US" sz="2800">
                        <a:latin typeface="Calibri"/>
                        <a:ea typeface="Calibri"/>
                        <a:cs typeface="Times New Roman"/>
                      </a:endParaRPr>
                    </a:p>
                  </a:txBody>
                  <a:tcPr marL="68580" marR="68580" marT="0" marB="0" anchor="b">
                    <a:lnL>
                      <a:noFill/>
                    </a:lnL>
                    <a:lnR>
                      <a:noFill/>
                    </a:lnR>
                    <a:lnT>
                      <a:noFill/>
                    </a:lnT>
                    <a:lnB>
                      <a:noFill/>
                    </a:lnB>
                  </a:tcPr>
                </a:tc>
              </a:tr>
              <a:tr h="508000">
                <a:tc>
                  <a:txBody>
                    <a:bodyPr/>
                    <a:lstStyle/>
                    <a:p>
                      <a:pPr marL="0" marR="0" indent="254000">
                        <a:lnSpc>
                          <a:spcPct val="115000"/>
                        </a:lnSpc>
                        <a:spcBef>
                          <a:spcPts val="0"/>
                        </a:spcBef>
                        <a:spcAft>
                          <a:spcPts val="0"/>
                        </a:spcAft>
                      </a:pPr>
                      <a:r>
                        <a:rPr lang="en-US" sz="2000" b="1" dirty="0">
                          <a:latin typeface="Arial"/>
                          <a:ea typeface="Times New Roman"/>
                          <a:cs typeface="Times New Roman"/>
                        </a:rPr>
                        <a:t>Duration of Surgery</a:t>
                      </a:r>
                      <a:endParaRPr lang="en-US" sz="2800" b="1" dirty="0">
                        <a:latin typeface="Calibri"/>
                        <a:ea typeface="Calibri"/>
                        <a:cs typeface="Times New Roman"/>
                      </a:endParaRPr>
                    </a:p>
                  </a:txBody>
                  <a:tcPr marL="68580" marR="68580"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2000">
                          <a:latin typeface="Arial"/>
                          <a:ea typeface="Times New Roman"/>
                          <a:cs typeface="Times New Roman"/>
                        </a:rPr>
                        <a:t>-0.00477</a:t>
                      </a:r>
                      <a:endParaRPr lang="en-US" sz="2800">
                        <a:latin typeface="Calibri"/>
                        <a:ea typeface="Calibri"/>
                        <a:cs typeface="Times New Roman"/>
                      </a:endParaRPr>
                    </a:p>
                  </a:txBody>
                  <a:tcPr marL="68580" marR="68580"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2000">
                          <a:latin typeface="Arial"/>
                          <a:ea typeface="Times New Roman"/>
                          <a:cs typeface="Times New Roman"/>
                        </a:rPr>
                        <a:t>-2.36402</a:t>
                      </a:r>
                      <a:endParaRPr lang="en-US" sz="2800">
                        <a:latin typeface="Calibri"/>
                        <a:ea typeface="Calibri"/>
                        <a:cs typeface="Times New Roman"/>
                      </a:endParaRPr>
                    </a:p>
                  </a:txBody>
                  <a:tcPr marL="68580" marR="68580"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2000" dirty="0">
                          <a:latin typeface="Arial"/>
                          <a:ea typeface="Times New Roman"/>
                          <a:cs typeface="Times New Roman"/>
                        </a:rPr>
                        <a:t>0.01809</a:t>
                      </a:r>
                      <a:endParaRPr lang="en-US" sz="2800" dirty="0">
                        <a:latin typeface="Calibri"/>
                        <a:ea typeface="Calibri"/>
                        <a:cs typeface="Times New Roman"/>
                      </a:endParaRPr>
                    </a:p>
                  </a:txBody>
                  <a:tcPr marL="68580" marR="68580" marT="0" marB="0" anchor="b">
                    <a:lnL>
                      <a:noFill/>
                    </a:lnL>
                    <a:lnR>
                      <a:noFill/>
                    </a:lnR>
                    <a:lnT>
                      <a:noFill/>
                    </a:lnT>
                    <a:lnB w="12700" cap="flat" cmpd="sng" algn="ctr">
                      <a:solidFill>
                        <a:srgbClr val="000000"/>
                      </a:solidFill>
                      <a:prstDash val="solid"/>
                      <a:round/>
                      <a:headEnd type="none" w="med" len="med"/>
                      <a:tailEnd type="none" w="med" len="med"/>
                    </a:lnB>
                  </a:tcPr>
                </a:tc>
              </a:tr>
            </a:tbl>
          </a:graphicData>
        </a:graphic>
      </p:graphicFrame>
      <p:sp>
        <p:nvSpPr>
          <p:cNvPr id="4" name="Footer Placeholder 3"/>
          <p:cNvSpPr>
            <a:spLocks noGrp="1"/>
          </p:cNvSpPr>
          <p:nvPr>
            <p:ph type="ftr" sz="quarter" idx="11"/>
          </p:nvPr>
        </p:nvSpPr>
        <p:spPr/>
        <p:txBody>
          <a:bodyPr/>
          <a:lstStyle/>
          <a:p>
            <a:r>
              <a:rPr lang="en-US" smtClean="0"/>
              <a:t>HHSA-290-2006-00020 ACTION task order #8</a:t>
            </a:r>
            <a:endParaRPr lang="en-US"/>
          </a:p>
        </p:txBody>
      </p:sp>
    </p:spTree>
    <p:extLst>
      <p:ext uri="{BB962C8B-B14F-4D97-AF65-F5344CB8AC3E}">
        <p14:creationId xmlns="" xmlns:p14="http://schemas.microsoft.com/office/powerpoint/2010/main" val="701213843"/>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Multivariate Results: HERNIA</a:t>
            </a:r>
            <a:endParaRPr lang="en-US" dirty="0"/>
          </a:p>
        </p:txBody>
      </p:sp>
      <p:graphicFrame>
        <p:nvGraphicFramePr>
          <p:cNvPr id="4" name="Table 3"/>
          <p:cNvGraphicFramePr>
            <a:graphicFrameLocks noGrp="1"/>
          </p:cNvGraphicFramePr>
          <p:nvPr>
            <p:extLst>
              <p:ext uri="{D42A27DB-BD31-4B8C-83A1-F6EECF244321}">
                <p14:modId xmlns="" xmlns:p14="http://schemas.microsoft.com/office/powerpoint/2010/main" val="2145239831"/>
              </p:ext>
            </p:extLst>
          </p:nvPr>
        </p:nvGraphicFramePr>
        <p:xfrm>
          <a:off x="762000" y="1524000"/>
          <a:ext cx="7543801" cy="4724397"/>
        </p:xfrm>
        <a:graphic>
          <a:graphicData uri="http://schemas.openxmlformats.org/drawingml/2006/table">
            <a:tbl>
              <a:tblPr/>
              <a:tblGrid>
                <a:gridCol w="3562567"/>
                <a:gridCol w="1366518"/>
                <a:gridCol w="1366518"/>
                <a:gridCol w="1248198"/>
              </a:tblGrid>
              <a:tr h="524933">
                <a:tc>
                  <a:txBody>
                    <a:bodyPr/>
                    <a:lstStyle/>
                    <a:p>
                      <a:pPr marL="0" marR="0">
                        <a:lnSpc>
                          <a:spcPct val="115000"/>
                        </a:lnSpc>
                        <a:spcBef>
                          <a:spcPts val="0"/>
                        </a:spcBef>
                        <a:spcAft>
                          <a:spcPts val="0"/>
                        </a:spcAft>
                      </a:pPr>
                      <a:r>
                        <a:rPr lang="en-US" sz="1800" dirty="0">
                          <a:latin typeface="Arial"/>
                          <a:ea typeface="Times New Roman"/>
                          <a:cs typeface="Times New Roman"/>
                        </a:rPr>
                        <a:t>Variable (HE)</a:t>
                      </a:r>
                      <a:endParaRPr lang="en-US" sz="2400" dirty="0">
                        <a:latin typeface="Calibri"/>
                        <a:ea typeface="Calibri"/>
                        <a:cs typeface="Times New Roman"/>
                      </a:endParaRPr>
                    </a:p>
                  </a:txBody>
                  <a:tcPr marL="68580" marR="68580" marT="0" marB="0" anchor="b">
                    <a:lnL>
                      <a:noFill/>
                    </a:lnL>
                    <a:lnR>
                      <a:noFill/>
                    </a:lnR>
                    <a:lnT>
                      <a:noFill/>
                    </a:lnT>
                    <a:lnB w="28575" cap="flat" cmpd="dbl"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800">
                          <a:latin typeface="Arial"/>
                          <a:ea typeface="Times New Roman"/>
                          <a:cs typeface="Times New Roman"/>
                        </a:rPr>
                        <a:t>Estimate</a:t>
                      </a:r>
                      <a:endParaRPr lang="en-US" sz="2400">
                        <a:latin typeface="Calibri"/>
                        <a:ea typeface="Calibri"/>
                        <a:cs typeface="Times New Roman"/>
                      </a:endParaRPr>
                    </a:p>
                  </a:txBody>
                  <a:tcPr marL="68580" marR="68580" marT="0" marB="0" anchor="b">
                    <a:lnL>
                      <a:noFill/>
                    </a:lnL>
                    <a:lnR>
                      <a:noFill/>
                    </a:lnR>
                    <a:lnT>
                      <a:noFill/>
                    </a:lnT>
                    <a:lnB w="28575" cap="flat" cmpd="dbl"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800">
                          <a:latin typeface="Arial"/>
                          <a:ea typeface="Times New Roman"/>
                          <a:cs typeface="Times New Roman"/>
                        </a:rPr>
                        <a:t>T value</a:t>
                      </a:r>
                      <a:endParaRPr lang="en-US" sz="2400">
                        <a:latin typeface="Calibri"/>
                        <a:ea typeface="Calibri"/>
                        <a:cs typeface="Times New Roman"/>
                      </a:endParaRPr>
                    </a:p>
                  </a:txBody>
                  <a:tcPr marL="68580" marR="68580" marT="0" marB="0" anchor="b">
                    <a:lnL>
                      <a:noFill/>
                    </a:lnL>
                    <a:lnR>
                      <a:noFill/>
                    </a:lnR>
                    <a:lnT>
                      <a:noFill/>
                    </a:lnT>
                    <a:lnB w="28575" cap="flat" cmpd="dbl"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800">
                          <a:latin typeface="Arial"/>
                          <a:ea typeface="Times New Roman"/>
                          <a:cs typeface="Times New Roman"/>
                        </a:rPr>
                        <a:t>P value</a:t>
                      </a:r>
                      <a:endParaRPr lang="en-US" sz="2400">
                        <a:latin typeface="Calibri"/>
                        <a:ea typeface="Calibri"/>
                        <a:cs typeface="Times New Roman"/>
                      </a:endParaRPr>
                    </a:p>
                  </a:txBody>
                  <a:tcPr marL="68580" marR="68580" marT="0" marB="0" anchor="b">
                    <a:lnL>
                      <a:noFill/>
                    </a:lnL>
                    <a:lnR>
                      <a:noFill/>
                    </a:lnR>
                    <a:lnT>
                      <a:noFill/>
                    </a:lnT>
                    <a:lnB w="28575" cap="flat" cmpd="dbl" algn="ctr">
                      <a:solidFill>
                        <a:srgbClr val="000000"/>
                      </a:solidFill>
                      <a:prstDash val="solid"/>
                      <a:round/>
                      <a:headEnd type="none" w="med" len="med"/>
                      <a:tailEnd type="none" w="med" len="med"/>
                    </a:lnB>
                  </a:tcPr>
                </a:tc>
              </a:tr>
              <a:tr h="524933">
                <a:tc>
                  <a:txBody>
                    <a:bodyPr/>
                    <a:lstStyle/>
                    <a:p>
                      <a:pPr marL="0" marR="0" indent="254000">
                        <a:lnSpc>
                          <a:spcPct val="115000"/>
                        </a:lnSpc>
                        <a:spcBef>
                          <a:spcPts val="0"/>
                        </a:spcBef>
                        <a:spcAft>
                          <a:spcPts val="0"/>
                        </a:spcAft>
                      </a:pPr>
                      <a:r>
                        <a:rPr lang="en-US" sz="1800">
                          <a:latin typeface="Arial"/>
                          <a:ea typeface="Times New Roman"/>
                          <a:cs typeface="Times New Roman"/>
                        </a:rPr>
                        <a:t>Intercept</a:t>
                      </a:r>
                      <a:endParaRPr lang="en-US" sz="2400">
                        <a:latin typeface="Calibri"/>
                        <a:ea typeface="Calibri"/>
                        <a:cs typeface="Times New Roman"/>
                      </a:endParaRPr>
                    </a:p>
                  </a:txBody>
                  <a:tcPr marL="68580" marR="68580" marT="0" marB="0" anchor="b">
                    <a:lnL>
                      <a:noFill/>
                    </a:lnL>
                    <a:lnR>
                      <a:noFill/>
                    </a:lnR>
                    <a:lnT w="28575" cap="flat" cmpd="dbl" algn="ctr">
                      <a:solidFill>
                        <a:srgbClr val="000000"/>
                      </a:solidFill>
                      <a:prstDash val="solid"/>
                      <a:round/>
                      <a:headEnd type="none" w="med" len="med"/>
                      <a:tailEnd type="none" w="med" len="med"/>
                    </a:lnT>
                    <a:lnB>
                      <a:noFill/>
                    </a:lnB>
                  </a:tcPr>
                </a:tc>
                <a:tc>
                  <a:txBody>
                    <a:bodyPr/>
                    <a:lstStyle/>
                    <a:p>
                      <a:pPr marL="0" marR="0" algn="r">
                        <a:lnSpc>
                          <a:spcPct val="115000"/>
                        </a:lnSpc>
                        <a:spcBef>
                          <a:spcPts val="0"/>
                        </a:spcBef>
                        <a:spcAft>
                          <a:spcPts val="0"/>
                        </a:spcAft>
                      </a:pPr>
                      <a:r>
                        <a:rPr lang="en-US" sz="1800">
                          <a:latin typeface="Arial"/>
                          <a:ea typeface="Times New Roman"/>
                          <a:cs typeface="Times New Roman"/>
                        </a:rPr>
                        <a:t>-6.53827</a:t>
                      </a:r>
                      <a:endParaRPr lang="en-US" sz="2400">
                        <a:latin typeface="Calibri"/>
                        <a:ea typeface="Calibri"/>
                        <a:cs typeface="Times New Roman"/>
                      </a:endParaRPr>
                    </a:p>
                  </a:txBody>
                  <a:tcPr marL="68580" marR="68580" marT="0" marB="0" anchor="b">
                    <a:lnL>
                      <a:noFill/>
                    </a:lnL>
                    <a:lnR>
                      <a:noFill/>
                    </a:lnR>
                    <a:lnT w="28575" cap="flat" cmpd="dbl" algn="ctr">
                      <a:solidFill>
                        <a:srgbClr val="000000"/>
                      </a:solidFill>
                      <a:prstDash val="solid"/>
                      <a:round/>
                      <a:headEnd type="none" w="med" len="med"/>
                      <a:tailEnd type="none" w="med" len="med"/>
                    </a:lnT>
                    <a:lnB>
                      <a:noFill/>
                    </a:lnB>
                  </a:tcPr>
                </a:tc>
                <a:tc>
                  <a:txBody>
                    <a:bodyPr/>
                    <a:lstStyle/>
                    <a:p>
                      <a:pPr marL="0" marR="0" algn="r">
                        <a:lnSpc>
                          <a:spcPct val="115000"/>
                        </a:lnSpc>
                        <a:spcBef>
                          <a:spcPts val="0"/>
                        </a:spcBef>
                        <a:spcAft>
                          <a:spcPts val="0"/>
                        </a:spcAft>
                      </a:pPr>
                      <a:r>
                        <a:rPr lang="en-US" sz="1800">
                          <a:latin typeface="Arial"/>
                          <a:ea typeface="Times New Roman"/>
                          <a:cs typeface="Times New Roman"/>
                        </a:rPr>
                        <a:t>-4.0998</a:t>
                      </a:r>
                      <a:endParaRPr lang="en-US" sz="2400">
                        <a:latin typeface="Calibri"/>
                        <a:ea typeface="Calibri"/>
                        <a:cs typeface="Times New Roman"/>
                      </a:endParaRPr>
                    </a:p>
                  </a:txBody>
                  <a:tcPr marL="68580" marR="68580" marT="0" marB="0" anchor="b">
                    <a:lnL>
                      <a:noFill/>
                    </a:lnL>
                    <a:lnR>
                      <a:noFill/>
                    </a:lnR>
                    <a:lnT w="28575" cap="flat" cmpd="dbl" algn="ctr">
                      <a:solidFill>
                        <a:srgbClr val="000000"/>
                      </a:solidFill>
                      <a:prstDash val="solid"/>
                      <a:round/>
                      <a:headEnd type="none" w="med" len="med"/>
                      <a:tailEnd type="none" w="med" len="med"/>
                    </a:lnT>
                    <a:lnB>
                      <a:noFill/>
                    </a:lnB>
                  </a:tcPr>
                </a:tc>
                <a:tc>
                  <a:txBody>
                    <a:bodyPr/>
                    <a:lstStyle/>
                    <a:p>
                      <a:pPr marL="0" marR="0" algn="r">
                        <a:lnSpc>
                          <a:spcPct val="115000"/>
                        </a:lnSpc>
                        <a:spcBef>
                          <a:spcPts val="0"/>
                        </a:spcBef>
                        <a:spcAft>
                          <a:spcPts val="0"/>
                        </a:spcAft>
                      </a:pPr>
                      <a:r>
                        <a:rPr lang="en-US" sz="1800">
                          <a:latin typeface="Arial"/>
                          <a:ea typeface="Times New Roman"/>
                          <a:cs typeface="Times New Roman"/>
                        </a:rPr>
                        <a:t>0.00007</a:t>
                      </a:r>
                      <a:endParaRPr lang="en-US" sz="2400">
                        <a:latin typeface="Calibri"/>
                        <a:ea typeface="Calibri"/>
                        <a:cs typeface="Times New Roman"/>
                      </a:endParaRPr>
                    </a:p>
                  </a:txBody>
                  <a:tcPr marL="68580" marR="68580" marT="0" marB="0" anchor="b">
                    <a:lnL>
                      <a:noFill/>
                    </a:lnL>
                    <a:lnR>
                      <a:noFill/>
                    </a:lnR>
                    <a:lnT w="28575" cap="flat" cmpd="dbl" algn="ctr">
                      <a:solidFill>
                        <a:srgbClr val="000000"/>
                      </a:solidFill>
                      <a:prstDash val="solid"/>
                      <a:round/>
                      <a:headEnd type="none" w="med" len="med"/>
                      <a:tailEnd type="none" w="med" len="med"/>
                    </a:lnT>
                    <a:lnB>
                      <a:noFill/>
                    </a:lnB>
                  </a:tcPr>
                </a:tc>
              </a:tr>
              <a:tr h="524933">
                <a:tc>
                  <a:txBody>
                    <a:bodyPr/>
                    <a:lstStyle/>
                    <a:p>
                      <a:pPr marL="0" marR="0" indent="254000">
                        <a:lnSpc>
                          <a:spcPct val="115000"/>
                        </a:lnSpc>
                        <a:spcBef>
                          <a:spcPts val="0"/>
                        </a:spcBef>
                        <a:spcAft>
                          <a:spcPts val="0"/>
                        </a:spcAft>
                      </a:pPr>
                      <a:r>
                        <a:rPr lang="en-US" sz="1800">
                          <a:latin typeface="Arial"/>
                          <a:ea typeface="Times New Roman"/>
                          <a:cs typeface="Times New Roman"/>
                        </a:rPr>
                        <a:t>Number of Procedures</a:t>
                      </a:r>
                      <a:endParaRPr lang="en-US" sz="2400">
                        <a:latin typeface="Calibri"/>
                        <a:ea typeface="Calibri"/>
                        <a:cs typeface="Times New Roman"/>
                      </a:endParaRPr>
                    </a:p>
                  </a:txBody>
                  <a:tcPr marL="68580" marR="68580" marT="0" marB="0" anchor="b">
                    <a:lnL>
                      <a:noFill/>
                    </a:lnL>
                    <a:lnR>
                      <a:noFill/>
                    </a:lnR>
                    <a:lnT>
                      <a:noFill/>
                    </a:lnT>
                    <a:lnB>
                      <a:noFill/>
                    </a:lnB>
                  </a:tcPr>
                </a:tc>
                <a:tc>
                  <a:txBody>
                    <a:bodyPr/>
                    <a:lstStyle/>
                    <a:p>
                      <a:pPr marL="0" marR="0" algn="r">
                        <a:lnSpc>
                          <a:spcPct val="115000"/>
                        </a:lnSpc>
                        <a:spcBef>
                          <a:spcPts val="0"/>
                        </a:spcBef>
                        <a:spcAft>
                          <a:spcPts val="0"/>
                        </a:spcAft>
                      </a:pPr>
                      <a:r>
                        <a:rPr lang="en-US" sz="1800">
                          <a:latin typeface="Arial"/>
                          <a:ea typeface="Times New Roman"/>
                          <a:cs typeface="Times New Roman"/>
                        </a:rPr>
                        <a:t>0.174594</a:t>
                      </a:r>
                      <a:endParaRPr lang="en-US" sz="2400">
                        <a:latin typeface="Calibri"/>
                        <a:ea typeface="Calibri"/>
                        <a:cs typeface="Times New Roman"/>
                      </a:endParaRPr>
                    </a:p>
                  </a:txBody>
                  <a:tcPr marL="68580" marR="68580" marT="0" marB="0" anchor="b">
                    <a:lnL>
                      <a:noFill/>
                    </a:lnL>
                    <a:lnR>
                      <a:noFill/>
                    </a:lnR>
                    <a:lnT>
                      <a:noFill/>
                    </a:lnT>
                    <a:lnB>
                      <a:noFill/>
                    </a:lnB>
                  </a:tcPr>
                </a:tc>
                <a:tc>
                  <a:txBody>
                    <a:bodyPr/>
                    <a:lstStyle/>
                    <a:p>
                      <a:pPr marL="0" marR="0" algn="r">
                        <a:lnSpc>
                          <a:spcPct val="115000"/>
                        </a:lnSpc>
                        <a:spcBef>
                          <a:spcPts val="0"/>
                        </a:spcBef>
                        <a:spcAft>
                          <a:spcPts val="0"/>
                        </a:spcAft>
                      </a:pPr>
                      <a:r>
                        <a:rPr lang="en-US" sz="1800">
                          <a:latin typeface="Arial"/>
                          <a:ea typeface="Times New Roman"/>
                          <a:cs typeface="Times New Roman"/>
                        </a:rPr>
                        <a:t>0.920322</a:t>
                      </a:r>
                      <a:endParaRPr lang="en-US" sz="2400">
                        <a:latin typeface="Calibri"/>
                        <a:ea typeface="Calibri"/>
                        <a:cs typeface="Times New Roman"/>
                      </a:endParaRPr>
                    </a:p>
                  </a:txBody>
                  <a:tcPr marL="68580" marR="68580" marT="0" marB="0" anchor="b">
                    <a:lnL>
                      <a:noFill/>
                    </a:lnL>
                    <a:lnR>
                      <a:noFill/>
                    </a:lnR>
                    <a:lnT>
                      <a:noFill/>
                    </a:lnT>
                    <a:lnB>
                      <a:noFill/>
                    </a:lnB>
                  </a:tcPr>
                </a:tc>
                <a:tc>
                  <a:txBody>
                    <a:bodyPr/>
                    <a:lstStyle/>
                    <a:p>
                      <a:pPr marL="0" marR="0" algn="r">
                        <a:lnSpc>
                          <a:spcPct val="115000"/>
                        </a:lnSpc>
                        <a:spcBef>
                          <a:spcPts val="0"/>
                        </a:spcBef>
                        <a:spcAft>
                          <a:spcPts val="0"/>
                        </a:spcAft>
                      </a:pPr>
                      <a:r>
                        <a:rPr lang="en-US" sz="1800">
                          <a:latin typeface="Arial"/>
                          <a:ea typeface="Times New Roman"/>
                          <a:cs typeface="Times New Roman"/>
                        </a:rPr>
                        <a:t>0.35743</a:t>
                      </a:r>
                      <a:endParaRPr lang="en-US" sz="2400">
                        <a:latin typeface="Calibri"/>
                        <a:ea typeface="Calibri"/>
                        <a:cs typeface="Times New Roman"/>
                      </a:endParaRPr>
                    </a:p>
                  </a:txBody>
                  <a:tcPr marL="68580" marR="68580" marT="0" marB="0" anchor="b">
                    <a:lnL>
                      <a:noFill/>
                    </a:lnL>
                    <a:lnR>
                      <a:noFill/>
                    </a:lnR>
                    <a:lnT>
                      <a:noFill/>
                    </a:lnT>
                    <a:lnB>
                      <a:noFill/>
                    </a:lnB>
                  </a:tcPr>
                </a:tc>
              </a:tr>
              <a:tr h="524933">
                <a:tc>
                  <a:txBody>
                    <a:bodyPr/>
                    <a:lstStyle/>
                    <a:p>
                      <a:pPr marL="0" marR="0" indent="254000">
                        <a:lnSpc>
                          <a:spcPct val="115000"/>
                        </a:lnSpc>
                        <a:spcBef>
                          <a:spcPts val="0"/>
                        </a:spcBef>
                        <a:spcAft>
                          <a:spcPts val="0"/>
                        </a:spcAft>
                      </a:pPr>
                      <a:r>
                        <a:rPr lang="en-US" sz="1800" b="1" dirty="0">
                          <a:latin typeface="Arial"/>
                          <a:ea typeface="Times New Roman"/>
                          <a:cs typeface="Times New Roman"/>
                        </a:rPr>
                        <a:t>Postop Admission</a:t>
                      </a:r>
                      <a:endParaRPr lang="en-US" sz="2400" b="1" dirty="0">
                        <a:latin typeface="Calibri"/>
                        <a:ea typeface="Calibri"/>
                        <a:cs typeface="Times New Roman"/>
                      </a:endParaRPr>
                    </a:p>
                  </a:txBody>
                  <a:tcPr marL="68580" marR="68580" marT="0" marB="0" anchor="b">
                    <a:lnL>
                      <a:noFill/>
                    </a:lnL>
                    <a:lnR>
                      <a:noFill/>
                    </a:lnR>
                    <a:lnT>
                      <a:noFill/>
                    </a:lnT>
                    <a:lnB>
                      <a:noFill/>
                    </a:lnB>
                  </a:tcPr>
                </a:tc>
                <a:tc>
                  <a:txBody>
                    <a:bodyPr/>
                    <a:lstStyle/>
                    <a:p>
                      <a:pPr marL="0" marR="0" algn="r">
                        <a:lnSpc>
                          <a:spcPct val="115000"/>
                        </a:lnSpc>
                        <a:spcBef>
                          <a:spcPts val="0"/>
                        </a:spcBef>
                        <a:spcAft>
                          <a:spcPts val="0"/>
                        </a:spcAft>
                      </a:pPr>
                      <a:r>
                        <a:rPr lang="en-US" sz="1800">
                          <a:latin typeface="Arial"/>
                          <a:ea typeface="Times New Roman"/>
                          <a:cs typeface="Times New Roman"/>
                        </a:rPr>
                        <a:t>2.787336</a:t>
                      </a:r>
                      <a:endParaRPr lang="en-US" sz="2400">
                        <a:latin typeface="Calibri"/>
                        <a:ea typeface="Calibri"/>
                        <a:cs typeface="Times New Roman"/>
                      </a:endParaRPr>
                    </a:p>
                  </a:txBody>
                  <a:tcPr marL="68580" marR="68580" marT="0" marB="0" anchor="b">
                    <a:lnL>
                      <a:noFill/>
                    </a:lnL>
                    <a:lnR>
                      <a:noFill/>
                    </a:lnR>
                    <a:lnT>
                      <a:noFill/>
                    </a:lnT>
                    <a:lnB>
                      <a:noFill/>
                    </a:lnB>
                  </a:tcPr>
                </a:tc>
                <a:tc>
                  <a:txBody>
                    <a:bodyPr/>
                    <a:lstStyle/>
                    <a:p>
                      <a:pPr marL="0" marR="0" algn="r">
                        <a:lnSpc>
                          <a:spcPct val="115000"/>
                        </a:lnSpc>
                        <a:spcBef>
                          <a:spcPts val="0"/>
                        </a:spcBef>
                        <a:spcAft>
                          <a:spcPts val="0"/>
                        </a:spcAft>
                      </a:pPr>
                      <a:r>
                        <a:rPr lang="en-US" sz="1800">
                          <a:latin typeface="Arial"/>
                          <a:ea typeface="Times New Roman"/>
                          <a:cs typeface="Times New Roman"/>
                        </a:rPr>
                        <a:t>6.551838</a:t>
                      </a:r>
                      <a:endParaRPr lang="en-US" sz="2400">
                        <a:latin typeface="Calibri"/>
                        <a:ea typeface="Calibri"/>
                        <a:cs typeface="Times New Roman"/>
                      </a:endParaRPr>
                    </a:p>
                  </a:txBody>
                  <a:tcPr marL="68580" marR="68580" marT="0" marB="0" anchor="b">
                    <a:lnL>
                      <a:noFill/>
                    </a:lnL>
                    <a:lnR>
                      <a:noFill/>
                    </a:lnR>
                    <a:lnT>
                      <a:noFill/>
                    </a:lnT>
                    <a:lnB>
                      <a:noFill/>
                    </a:lnB>
                  </a:tcPr>
                </a:tc>
                <a:tc>
                  <a:txBody>
                    <a:bodyPr/>
                    <a:lstStyle/>
                    <a:p>
                      <a:pPr marL="0" marR="0" algn="r">
                        <a:lnSpc>
                          <a:spcPct val="115000"/>
                        </a:lnSpc>
                        <a:spcBef>
                          <a:spcPts val="0"/>
                        </a:spcBef>
                        <a:spcAft>
                          <a:spcPts val="0"/>
                        </a:spcAft>
                      </a:pPr>
                      <a:r>
                        <a:rPr lang="en-US" sz="1800">
                          <a:latin typeface="Arial"/>
                          <a:ea typeface="Times New Roman"/>
                          <a:cs typeface="Times New Roman"/>
                        </a:rPr>
                        <a:t>0.00000</a:t>
                      </a:r>
                      <a:endParaRPr lang="en-US" sz="2400">
                        <a:latin typeface="Calibri"/>
                        <a:ea typeface="Calibri"/>
                        <a:cs typeface="Times New Roman"/>
                      </a:endParaRPr>
                    </a:p>
                  </a:txBody>
                  <a:tcPr marL="68580" marR="68580" marT="0" marB="0" anchor="b">
                    <a:lnL>
                      <a:noFill/>
                    </a:lnL>
                    <a:lnR>
                      <a:noFill/>
                    </a:lnR>
                    <a:lnT>
                      <a:noFill/>
                    </a:lnT>
                    <a:lnB>
                      <a:noFill/>
                    </a:lnB>
                  </a:tcPr>
                </a:tc>
              </a:tr>
              <a:tr h="524933">
                <a:tc>
                  <a:txBody>
                    <a:bodyPr/>
                    <a:lstStyle/>
                    <a:p>
                      <a:pPr marL="0" marR="0" indent="254000">
                        <a:lnSpc>
                          <a:spcPct val="115000"/>
                        </a:lnSpc>
                        <a:spcBef>
                          <a:spcPts val="0"/>
                        </a:spcBef>
                        <a:spcAft>
                          <a:spcPts val="0"/>
                        </a:spcAft>
                      </a:pPr>
                      <a:r>
                        <a:rPr lang="en-US" sz="1800">
                          <a:latin typeface="Arial"/>
                          <a:ea typeface="Times New Roman"/>
                          <a:cs typeface="Times New Roman"/>
                        </a:rPr>
                        <a:t>Postop Hematocrit</a:t>
                      </a:r>
                      <a:endParaRPr lang="en-US" sz="2400">
                        <a:latin typeface="Calibri"/>
                        <a:ea typeface="Calibri"/>
                        <a:cs typeface="Times New Roman"/>
                      </a:endParaRPr>
                    </a:p>
                  </a:txBody>
                  <a:tcPr marL="68580" marR="68580" marT="0" marB="0" anchor="b">
                    <a:lnL>
                      <a:noFill/>
                    </a:lnL>
                    <a:lnR>
                      <a:noFill/>
                    </a:lnR>
                    <a:lnT>
                      <a:noFill/>
                    </a:lnT>
                    <a:lnB>
                      <a:noFill/>
                    </a:lnB>
                  </a:tcPr>
                </a:tc>
                <a:tc>
                  <a:txBody>
                    <a:bodyPr/>
                    <a:lstStyle/>
                    <a:p>
                      <a:pPr marL="0" marR="0" algn="r">
                        <a:lnSpc>
                          <a:spcPct val="115000"/>
                        </a:lnSpc>
                        <a:spcBef>
                          <a:spcPts val="0"/>
                        </a:spcBef>
                        <a:spcAft>
                          <a:spcPts val="0"/>
                        </a:spcAft>
                      </a:pPr>
                      <a:r>
                        <a:rPr lang="en-US" sz="1800">
                          <a:latin typeface="Arial"/>
                          <a:ea typeface="Times New Roman"/>
                          <a:cs typeface="Times New Roman"/>
                        </a:rPr>
                        <a:t>-0.03547</a:t>
                      </a:r>
                      <a:endParaRPr lang="en-US" sz="2400">
                        <a:latin typeface="Calibri"/>
                        <a:ea typeface="Calibri"/>
                        <a:cs typeface="Times New Roman"/>
                      </a:endParaRPr>
                    </a:p>
                  </a:txBody>
                  <a:tcPr marL="68580" marR="68580" marT="0" marB="0" anchor="b">
                    <a:lnL>
                      <a:noFill/>
                    </a:lnL>
                    <a:lnR>
                      <a:noFill/>
                    </a:lnR>
                    <a:lnT>
                      <a:noFill/>
                    </a:lnT>
                    <a:lnB>
                      <a:noFill/>
                    </a:lnB>
                  </a:tcPr>
                </a:tc>
                <a:tc>
                  <a:txBody>
                    <a:bodyPr/>
                    <a:lstStyle/>
                    <a:p>
                      <a:pPr marL="0" marR="0" algn="r">
                        <a:lnSpc>
                          <a:spcPct val="115000"/>
                        </a:lnSpc>
                        <a:spcBef>
                          <a:spcPts val="0"/>
                        </a:spcBef>
                        <a:spcAft>
                          <a:spcPts val="0"/>
                        </a:spcAft>
                      </a:pPr>
                      <a:r>
                        <a:rPr lang="en-US" sz="1800">
                          <a:latin typeface="Arial"/>
                          <a:ea typeface="Times New Roman"/>
                          <a:cs typeface="Times New Roman"/>
                        </a:rPr>
                        <a:t>-0.44784</a:t>
                      </a:r>
                      <a:endParaRPr lang="en-US" sz="2400">
                        <a:latin typeface="Calibri"/>
                        <a:ea typeface="Calibri"/>
                        <a:cs typeface="Times New Roman"/>
                      </a:endParaRPr>
                    </a:p>
                  </a:txBody>
                  <a:tcPr marL="68580" marR="68580" marT="0" marB="0" anchor="b">
                    <a:lnL>
                      <a:noFill/>
                    </a:lnL>
                    <a:lnR>
                      <a:noFill/>
                    </a:lnR>
                    <a:lnT>
                      <a:noFill/>
                    </a:lnT>
                    <a:lnB>
                      <a:noFill/>
                    </a:lnB>
                  </a:tcPr>
                </a:tc>
                <a:tc>
                  <a:txBody>
                    <a:bodyPr/>
                    <a:lstStyle/>
                    <a:p>
                      <a:pPr marL="0" marR="0" algn="r">
                        <a:lnSpc>
                          <a:spcPct val="115000"/>
                        </a:lnSpc>
                        <a:spcBef>
                          <a:spcPts val="0"/>
                        </a:spcBef>
                        <a:spcAft>
                          <a:spcPts val="0"/>
                        </a:spcAft>
                      </a:pPr>
                      <a:r>
                        <a:rPr lang="en-US" sz="1800">
                          <a:latin typeface="Arial"/>
                          <a:ea typeface="Times New Roman"/>
                          <a:cs typeface="Times New Roman"/>
                        </a:rPr>
                        <a:t>0.66071</a:t>
                      </a:r>
                      <a:endParaRPr lang="en-US" sz="2400">
                        <a:latin typeface="Calibri"/>
                        <a:ea typeface="Calibri"/>
                        <a:cs typeface="Times New Roman"/>
                      </a:endParaRPr>
                    </a:p>
                  </a:txBody>
                  <a:tcPr marL="68580" marR="68580" marT="0" marB="0" anchor="b">
                    <a:lnL>
                      <a:noFill/>
                    </a:lnL>
                    <a:lnR>
                      <a:noFill/>
                    </a:lnR>
                    <a:lnT>
                      <a:noFill/>
                    </a:lnT>
                    <a:lnB>
                      <a:noFill/>
                    </a:lnB>
                  </a:tcPr>
                </a:tc>
              </a:tr>
              <a:tr h="524933">
                <a:tc>
                  <a:txBody>
                    <a:bodyPr/>
                    <a:lstStyle/>
                    <a:p>
                      <a:pPr marL="0" marR="0" indent="254000">
                        <a:lnSpc>
                          <a:spcPct val="115000"/>
                        </a:lnSpc>
                        <a:spcBef>
                          <a:spcPts val="0"/>
                        </a:spcBef>
                        <a:spcAft>
                          <a:spcPts val="0"/>
                        </a:spcAft>
                      </a:pPr>
                      <a:r>
                        <a:rPr lang="en-US" sz="1800">
                          <a:latin typeface="Arial"/>
                          <a:ea typeface="Times New Roman"/>
                          <a:cs typeface="Times New Roman"/>
                        </a:rPr>
                        <a:t>Postop Hemoglobin</a:t>
                      </a:r>
                      <a:endParaRPr lang="en-US" sz="2400">
                        <a:latin typeface="Calibri"/>
                        <a:ea typeface="Calibri"/>
                        <a:cs typeface="Times New Roman"/>
                      </a:endParaRPr>
                    </a:p>
                  </a:txBody>
                  <a:tcPr marL="68580" marR="68580" marT="0" marB="0" anchor="b">
                    <a:lnL>
                      <a:noFill/>
                    </a:lnL>
                    <a:lnR>
                      <a:noFill/>
                    </a:lnR>
                    <a:lnT>
                      <a:noFill/>
                    </a:lnT>
                    <a:lnB>
                      <a:noFill/>
                    </a:lnB>
                  </a:tcPr>
                </a:tc>
                <a:tc>
                  <a:txBody>
                    <a:bodyPr/>
                    <a:lstStyle/>
                    <a:p>
                      <a:pPr marL="0" marR="0" algn="r">
                        <a:lnSpc>
                          <a:spcPct val="115000"/>
                        </a:lnSpc>
                        <a:spcBef>
                          <a:spcPts val="0"/>
                        </a:spcBef>
                        <a:spcAft>
                          <a:spcPts val="0"/>
                        </a:spcAft>
                      </a:pPr>
                      <a:r>
                        <a:rPr lang="en-US" sz="1800">
                          <a:latin typeface="Arial"/>
                          <a:ea typeface="Times New Roman"/>
                          <a:cs typeface="Times New Roman"/>
                        </a:rPr>
                        <a:t>0.082922</a:t>
                      </a:r>
                      <a:endParaRPr lang="en-US" sz="2400">
                        <a:latin typeface="Calibri"/>
                        <a:ea typeface="Calibri"/>
                        <a:cs typeface="Times New Roman"/>
                      </a:endParaRPr>
                    </a:p>
                  </a:txBody>
                  <a:tcPr marL="68580" marR="68580" marT="0" marB="0" anchor="b">
                    <a:lnL>
                      <a:noFill/>
                    </a:lnL>
                    <a:lnR>
                      <a:noFill/>
                    </a:lnR>
                    <a:lnT>
                      <a:noFill/>
                    </a:lnT>
                    <a:lnB>
                      <a:noFill/>
                    </a:lnB>
                  </a:tcPr>
                </a:tc>
                <a:tc>
                  <a:txBody>
                    <a:bodyPr/>
                    <a:lstStyle/>
                    <a:p>
                      <a:pPr marL="0" marR="0" algn="r">
                        <a:lnSpc>
                          <a:spcPct val="115000"/>
                        </a:lnSpc>
                        <a:spcBef>
                          <a:spcPts val="0"/>
                        </a:spcBef>
                        <a:spcAft>
                          <a:spcPts val="0"/>
                        </a:spcAft>
                      </a:pPr>
                      <a:r>
                        <a:rPr lang="en-US" sz="1800">
                          <a:latin typeface="Arial"/>
                          <a:ea typeface="Times New Roman"/>
                          <a:cs typeface="Times New Roman"/>
                        </a:rPr>
                        <a:t>0.331393</a:t>
                      </a:r>
                      <a:endParaRPr lang="en-US" sz="2400">
                        <a:latin typeface="Calibri"/>
                        <a:ea typeface="Calibri"/>
                        <a:cs typeface="Times New Roman"/>
                      </a:endParaRPr>
                    </a:p>
                  </a:txBody>
                  <a:tcPr marL="68580" marR="68580" marT="0" marB="0" anchor="b">
                    <a:lnL>
                      <a:noFill/>
                    </a:lnL>
                    <a:lnR>
                      <a:noFill/>
                    </a:lnR>
                    <a:lnT>
                      <a:noFill/>
                    </a:lnT>
                    <a:lnB>
                      <a:noFill/>
                    </a:lnB>
                  </a:tcPr>
                </a:tc>
                <a:tc>
                  <a:txBody>
                    <a:bodyPr/>
                    <a:lstStyle/>
                    <a:p>
                      <a:pPr marL="0" marR="0" algn="r">
                        <a:lnSpc>
                          <a:spcPct val="115000"/>
                        </a:lnSpc>
                        <a:spcBef>
                          <a:spcPts val="0"/>
                        </a:spcBef>
                        <a:spcAft>
                          <a:spcPts val="0"/>
                        </a:spcAft>
                      </a:pPr>
                      <a:r>
                        <a:rPr lang="en-US" sz="1800">
                          <a:latin typeface="Arial"/>
                          <a:ea typeface="Times New Roman"/>
                          <a:cs typeface="Times New Roman"/>
                        </a:rPr>
                        <a:t>0.74535</a:t>
                      </a:r>
                      <a:endParaRPr lang="en-US" sz="2400">
                        <a:latin typeface="Calibri"/>
                        <a:ea typeface="Calibri"/>
                        <a:cs typeface="Times New Roman"/>
                      </a:endParaRPr>
                    </a:p>
                  </a:txBody>
                  <a:tcPr marL="68580" marR="68580" marT="0" marB="0" anchor="b">
                    <a:lnL>
                      <a:noFill/>
                    </a:lnL>
                    <a:lnR>
                      <a:noFill/>
                    </a:lnR>
                    <a:lnT>
                      <a:noFill/>
                    </a:lnT>
                    <a:lnB>
                      <a:noFill/>
                    </a:lnB>
                  </a:tcPr>
                </a:tc>
              </a:tr>
              <a:tr h="524933">
                <a:tc>
                  <a:txBody>
                    <a:bodyPr/>
                    <a:lstStyle/>
                    <a:p>
                      <a:pPr marL="0" marR="0" indent="254000">
                        <a:lnSpc>
                          <a:spcPct val="115000"/>
                        </a:lnSpc>
                        <a:spcBef>
                          <a:spcPts val="0"/>
                        </a:spcBef>
                        <a:spcAft>
                          <a:spcPts val="0"/>
                        </a:spcAft>
                      </a:pPr>
                      <a:r>
                        <a:rPr lang="en-US" sz="1800">
                          <a:latin typeface="Arial"/>
                          <a:ea typeface="Times New Roman"/>
                          <a:cs typeface="Times New Roman"/>
                        </a:rPr>
                        <a:t>Preop Stay</a:t>
                      </a:r>
                      <a:endParaRPr lang="en-US" sz="2400">
                        <a:latin typeface="Calibri"/>
                        <a:ea typeface="Calibri"/>
                        <a:cs typeface="Times New Roman"/>
                      </a:endParaRPr>
                    </a:p>
                  </a:txBody>
                  <a:tcPr marL="68580" marR="68580" marT="0" marB="0" anchor="b">
                    <a:lnL>
                      <a:noFill/>
                    </a:lnL>
                    <a:lnR>
                      <a:noFill/>
                    </a:lnR>
                    <a:lnT>
                      <a:noFill/>
                    </a:lnT>
                    <a:lnB>
                      <a:noFill/>
                    </a:lnB>
                  </a:tcPr>
                </a:tc>
                <a:tc>
                  <a:txBody>
                    <a:bodyPr/>
                    <a:lstStyle/>
                    <a:p>
                      <a:pPr marL="0" marR="0" algn="r">
                        <a:lnSpc>
                          <a:spcPct val="115000"/>
                        </a:lnSpc>
                        <a:spcBef>
                          <a:spcPts val="0"/>
                        </a:spcBef>
                        <a:spcAft>
                          <a:spcPts val="0"/>
                        </a:spcAft>
                      </a:pPr>
                      <a:r>
                        <a:rPr lang="en-US" sz="1800">
                          <a:latin typeface="Arial"/>
                          <a:ea typeface="Times New Roman"/>
                          <a:cs typeface="Times New Roman"/>
                        </a:rPr>
                        <a:t>0.036602</a:t>
                      </a:r>
                      <a:endParaRPr lang="en-US" sz="2400">
                        <a:latin typeface="Calibri"/>
                        <a:ea typeface="Calibri"/>
                        <a:cs typeface="Times New Roman"/>
                      </a:endParaRPr>
                    </a:p>
                  </a:txBody>
                  <a:tcPr marL="68580" marR="68580" marT="0" marB="0" anchor="b">
                    <a:lnL>
                      <a:noFill/>
                    </a:lnL>
                    <a:lnR>
                      <a:noFill/>
                    </a:lnR>
                    <a:lnT>
                      <a:noFill/>
                    </a:lnT>
                    <a:lnB>
                      <a:noFill/>
                    </a:lnB>
                  </a:tcPr>
                </a:tc>
                <a:tc>
                  <a:txBody>
                    <a:bodyPr/>
                    <a:lstStyle/>
                    <a:p>
                      <a:pPr marL="0" marR="0" algn="r">
                        <a:lnSpc>
                          <a:spcPct val="115000"/>
                        </a:lnSpc>
                        <a:spcBef>
                          <a:spcPts val="0"/>
                        </a:spcBef>
                        <a:spcAft>
                          <a:spcPts val="0"/>
                        </a:spcAft>
                      </a:pPr>
                      <a:r>
                        <a:rPr lang="en-US" sz="1800">
                          <a:latin typeface="Arial"/>
                          <a:ea typeface="Times New Roman"/>
                          <a:cs typeface="Times New Roman"/>
                        </a:rPr>
                        <a:t>1.854843</a:t>
                      </a:r>
                      <a:endParaRPr lang="en-US" sz="2400">
                        <a:latin typeface="Calibri"/>
                        <a:ea typeface="Calibri"/>
                        <a:cs typeface="Times New Roman"/>
                      </a:endParaRPr>
                    </a:p>
                  </a:txBody>
                  <a:tcPr marL="68580" marR="68580" marT="0" marB="0" anchor="b">
                    <a:lnL>
                      <a:noFill/>
                    </a:lnL>
                    <a:lnR>
                      <a:noFill/>
                    </a:lnR>
                    <a:lnT>
                      <a:noFill/>
                    </a:lnT>
                    <a:lnB>
                      <a:noFill/>
                    </a:lnB>
                  </a:tcPr>
                </a:tc>
                <a:tc>
                  <a:txBody>
                    <a:bodyPr/>
                    <a:lstStyle/>
                    <a:p>
                      <a:pPr marL="0" marR="0" algn="r">
                        <a:lnSpc>
                          <a:spcPct val="115000"/>
                        </a:lnSpc>
                        <a:spcBef>
                          <a:spcPts val="0"/>
                        </a:spcBef>
                        <a:spcAft>
                          <a:spcPts val="0"/>
                        </a:spcAft>
                      </a:pPr>
                      <a:r>
                        <a:rPr lang="en-US" sz="1800">
                          <a:latin typeface="Arial"/>
                          <a:ea typeface="Times New Roman"/>
                          <a:cs typeface="Times New Roman"/>
                        </a:rPr>
                        <a:t>0.06362</a:t>
                      </a:r>
                      <a:endParaRPr lang="en-US" sz="2400">
                        <a:latin typeface="Calibri"/>
                        <a:ea typeface="Calibri"/>
                        <a:cs typeface="Times New Roman"/>
                      </a:endParaRPr>
                    </a:p>
                  </a:txBody>
                  <a:tcPr marL="68580" marR="68580" marT="0" marB="0" anchor="b">
                    <a:lnL>
                      <a:noFill/>
                    </a:lnL>
                    <a:lnR>
                      <a:noFill/>
                    </a:lnR>
                    <a:lnT>
                      <a:noFill/>
                    </a:lnT>
                    <a:lnB>
                      <a:noFill/>
                    </a:lnB>
                  </a:tcPr>
                </a:tc>
              </a:tr>
              <a:tr h="524933">
                <a:tc>
                  <a:txBody>
                    <a:bodyPr/>
                    <a:lstStyle/>
                    <a:p>
                      <a:pPr marL="0" marR="0" indent="254000">
                        <a:lnSpc>
                          <a:spcPct val="115000"/>
                        </a:lnSpc>
                        <a:spcBef>
                          <a:spcPts val="0"/>
                        </a:spcBef>
                        <a:spcAft>
                          <a:spcPts val="0"/>
                        </a:spcAft>
                      </a:pPr>
                      <a:r>
                        <a:rPr lang="en-US" sz="1800">
                          <a:latin typeface="Arial"/>
                          <a:ea typeface="Times New Roman"/>
                          <a:cs typeface="Times New Roman"/>
                        </a:rPr>
                        <a:t>Rheum Diagnosis</a:t>
                      </a:r>
                      <a:endParaRPr lang="en-US" sz="2400">
                        <a:latin typeface="Calibri"/>
                        <a:ea typeface="Calibri"/>
                        <a:cs typeface="Times New Roman"/>
                      </a:endParaRPr>
                    </a:p>
                  </a:txBody>
                  <a:tcPr marL="68580" marR="68580" marT="0" marB="0" anchor="b">
                    <a:lnL>
                      <a:noFill/>
                    </a:lnL>
                    <a:lnR>
                      <a:noFill/>
                    </a:lnR>
                    <a:lnT>
                      <a:noFill/>
                    </a:lnT>
                    <a:lnB>
                      <a:noFill/>
                    </a:lnB>
                  </a:tcPr>
                </a:tc>
                <a:tc>
                  <a:txBody>
                    <a:bodyPr/>
                    <a:lstStyle/>
                    <a:p>
                      <a:pPr marL="0" marR="0" algn="r">
                        <a:lnSpc>
                          <a:spcPct val="115000"/>
                        </a:lnSpc>
                        <a:spcBef>
                          <a:spcPts val="0"/>
                        </a:spcBef>
                        <a:spcAft>
                          <a:spcPts val="0"/>
                        </a:spcAft>
                      </a:pPr>
                      <a:r>
                        <a:rPr lang="en-US" sz="1800">
                          <a:latin typeface="Arial"/>
                          <a:ea typeface="Times New Roman"/>
                          <a:cs typeface="Times New Roman"/>
                        </a:rPr>
                        <a:t>1.226935</a:t>
                      </a:r>
                      <a:endParaRPr lang="en-US" sz="2400">
                        <a:latin typeface="Calibri"/>
                        <a:ea typeface="Calibri"/>
                        <a:cs typeface="Times New Roman"/>
                      </a:endParaRPr>
                    </a:p>
                  </a:txBody>
                  <a:tcPr marL="68580" marR="68580" marT="0" marB="0" anchor="b">
                    <a:lnL>
                      <a:noFill/>
                    </a:lnL>
                    <a:lnR>
                      <a:noFill/>
                    </a:lnR>
                    <a:lnT>
                      <a:noFill/>
                    </a:lnT>
                    <a:lnB>
                      <a:noFill/>
                    </a:lnB>
                  </a:tcPr>
                </a:tc>
                <a:tc>
                  <a:txBody>
                    <a:bodyPr/>
                    <a:lstStyle/>
                    <a:p>
                      <a:pPr marL="0" marR="0" algn="r">
                        <a:lnSpc>
                          <a:spcPct val="115000"/>
                        </a:lnSpc>
                        <a:spcBef>
                          <a:spcPts val="0"/>
                        </a:spcBef>
                        <a:spcAft>
                          <a:spcPts val="0"/>
                        </a:spcAft>
                      </a:pPr>
                      <a:r>
                        <a:rPr lang="en-US" sz="1800">
                          <a:latin typeface="Arial"/>
                          <a:ea typeface="Times New Roman"/>
                          <a:cs typeface="Times New Roman"/>
                        </a:rPr>
                        <a:t>1.51136</a:t>
                      </a:r>
                      <a:endParaRPr lang="en-US" sz="2400">
                        <a:latin typeface="Calibri"/>
                        <a:ea typeface="Calibri"/>
                        <a:cs typeface="Times New Roman"/>
                      </a:endParaRPr>
                    </a:p>
                  </a:txBody>
                  <a:tcPr marL="68580" marR="68580" marT="0" marB="0" anchor="b">
                    <a:lnL>
                      <a:noFill/>
                    </a:lnL>
                    <a:lnR>
                      <a:noFill/>
                    </a:lnR>
                    <a:lnT>
                      <a:noFill/>
                    </a:lnT>
                    <a:lnB>
                      <a:noFill/>
                    </a:lnB>
                  </a:tcPr>
                </a:tc>
                <a:tc>
                  <a:txBody>
                    <a:bodyPr/>
                    <a:lstStyle/>
                    <a:p>
                      <a:pPr marL="0" marR="0" algn="r">
                        <a:lnSpc>
                          <a:spcPct val="115000"/>
                        </a:lnSpc>
                        <a:spcBef>
                          <a:spcPts val="0"/>
                        </a:spcBef>
                        <a:spcAft>
                          <a:spcPts val="0"/>
                        </a:spcAft>
                      </a:pPr>
                      <a:r>
                        <a:rPr lang="en-US" sz="1800">
                          <a:latin typeface="Arial"/>
                          <a:ea typeface="Times New Roman"/>
                          <a:cs typeface="Times New Roman"/>
                        </a:rPr>
                        <a:t>0.13070</a:t>
                      </a:r>
                      <a:endParaRPr lang="en-US" sz="2400">
                        <a:latin typeface="Calibri"/>
                        <a:ea typeface="Calibri"/>
                        <a:cs typeface="Times New Roman"/>
                      </a:endParaRPr>
                    </a:p>
                  </a:txBody>
                  <a:tcPr marL="68580" marR="68580" marT="0" marB="0" anchor="b">
                    <a:lnL>
                      <a:noFill/>
                    </a:lnL>
                    <a:lnR>
                      <a:noFill/>
                    </a:lnR>
                    <a:lnT>
                      <a:noFill/>
                    </a:lnT>
                    <a:lnB>
                      <a:noFill/>
                    </a:lnB>
                  </a:tcPr>
                </a:tc>
              </a:tr>
              <a:tr h="524933">
                <a:tc>
                  <a:txBody>
                    <a:bodyPr/>
                    <a:lstStyle/>
                    <a:p>
                      <a:pPr marL="0" marR="0" indent="254000">
                        <a:lnSpc>
                          <a:spcPct val="115000"/>
                        </a:lnSpc>
                        <a:spcBef>
                          <a:spcPts val="0"/>
                        </a:spcBef>
                        <a:spcAft>
                          <a:spcPts val="0"/>
                        </a:spcAft>
                      </a:pPr>
                      <a:r>
                        <a:rPr lang="en-US" sz="1800">
                          <a:latin typeface="Arial"/>
                          <a:ea typeface="Times New Roman"/>
                          <a:cs typeface="Times New Roman"/>
                        </a:rPr>
                        <a:t>Wound Class</a:t>
                      </a:r>
                      <a:endParaRPr lang="en-US" sz="2400">
                        <a:latin typeface="Calibri"/>
                        <a:ea typeface="Calibri"/>
                        <a:cs typeface="Times New Roman"/>
                      </a:endParaRPr>
                    </a:p>
                  </a:txBody>
                  <a:tcPr marL="68580" marR="68580"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800">
                          <a:latin typeface="Arial"/>
                          <a:ea typeface="Times New Roman"/>
                          <a:cs typeface="Times New Roman"/>
                        </a:rPr>
                        <a:t>0.490776</a:t>
                      </a:r>
                      <a:endParaRPr lang="en-US" sz="2400">
                        <a:latin typeface="Calibri"/>
                        <a:ea typeface="Calibri"/>
                        <a:cs typeface="Times New Roman"/>
                      </a:endParaRPr>
                    </a:p>
                  </a:txBody>
                  <a:tcPr marL="68580" marR="68580"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800">
                          <a:latin typeface="Arial"/>
                          <a:ea typeface="Times New Roman"/>
                          <a:cs typeface="Times New Roman"/>
                        </a:rPr>
                        <a:t>1.44229</a:t>
                      </a:r>
                      <a:endParaRPr lang="en-US" sz="2400">
                        <a:latin typeface="Calibri"/>
                        <a:ea typeface="Calibri"/>
                        <a:cs typeface="Times New Roman"/>
                      </a:endParaRPr>
                    </a:p>
                  </a:txBody>
                  <a:tcPr marL="68580" marR="68580"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800" dirty="0">
                          <a:latin typeface="Arial"/>
                          <a:ea typeface="Times New Roman"/>
                          <a:cs typeface="Times New Roman"/>
                        </a:rPr>
                        <a:t>0.14923</a:t>
                      </a:r>
                      <a:endParaRPr lang="en-US" sz="2400" dirty="0">
                        <a:latin typeface="Calibri"/>
                        <a:ea typeface="Calibri"/>
                        <a:cs typeface="Times New Roman"/>
                      </a:endParaRPr>
                    </a:p>
                  </a:txBody>
                  <a:tcPr marL="68580" marR="68580" marT="0" marB="0" anchor="b">
                    <a:lnL>
                      <a:noFill/>
                    </a:lnL>
                    <a:lnR>
                      <a:noFill/>
                    </a:lnR>
                    <a:lnT>
                      <a:noFill/>
                    </a:lnT>
                    <a:lnB w="12700" cap="flat" cmpd="sng" algn="ctr">
                      <a:solidFill>
                        <a:srgbClr val="000000"/>
                      </a:solidFill>
                      <a:prstDash val="solid"/>
                      <a:round/>
                      <a:headEnd type="none" w="med" len="med"/>
                      <a:tailEnd type="none" w="med" len="med"/>
                    </a:lnB>
                  </a:tcPr>
                </a:tc>
              </a:tr>
            </a:tbl>
          </a:graphicData>
        </a:graphic>
      </p:graphicFrame>
      <p:sp>
        <p:nvSpPr>
          <p:cNvPr id="3" name="Footer Placeholder 2"/>
          <p:cNvSpPr>
            <a:spLocks noGrp="1"/>
          </p:cNvSpPr>
          <p:nvPr>
            <p:ph type="ftr" sz="quarter" idx="11"/>
          </p:nvPr>
        </p:nvSpPr>
        <p:spPr/>
        <p:txBody>
          <a:bodyPr/>
          <a:lstStyle/>
          <a:p>
            <a:r>
              <a:rPr lang="en-US" smtClean="0"/>
              <a:t>HHSA-290-2006-00020 ACTION task order #8</a:t>
            </a:r>
            <a:endParaRPr lang="en-US"/>
          </a:p>
        </p:txBody>
      </p:sp>
    </p:spTree>
    <p:extLst>
      <p:ext uri="{BB962C8B-B14F-4D97-AF65-F5344CB8AC3E}">
        <p14:creationId xmlns="" xmlns:p14="http://schemas.microsoft.com/office/powerpoint/2010/main" val="1086895687"/>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Multivariate Results: THA</a:t>
            </a:r>
            <a:endParaRPr lang="en-US" dirty="0"/>
          </a:p>
        </p:txBody>
      </p:sp>
      <p:graphicFrame>
        <p:nvGraphicFramePr>
          <p:cNvPr id="3" name="Table 2"/>
          <p:cNvGraphicFramePr>
            <a:graphicFrameLocks noGrp="1"/>
          </p:cNvGraphicFramePr>
          <p:nvPr>
            <p:extLst>
              <p:ext uri="{D42A27DB-BD31-4B8C-83A1-F6EECF244321}">
                <p14:modId xmlns="" xmlns:p14="http://schemas.microsoft.com/office/powerpoint/2010/main" val="3166014899"/>
              </p:ext>
            </p:extLst>
          </p:nvPr>
        </p:nvGraphicFramePr>
        <p:xfrm>
          <a:off x="533400" y="1600200"/>
          <a:ext cx="7924800" cy="4495796"/>
        </p:xfrm>
        <a:graphic>
          <a:graphicData uri="http://schemas.openxmlformats.org/drawingml/2006/table">
            <a:tbl>
              <a:tblPr/>
              <a:tblGrid>
                <a:gridCol w="3713835"/>
                <a:gridCol w="1403655"/>
                <a:gridCol w="1403655"/>
                <a:gridCol w="1403655"/>
              </a:tblGrid>
              <a:tr h="470490">
                <a:tc>
                  <a:txBody>
                    <a:bodyPr/>
                    <a:lstStyle/>
                    <a:p>
                      <a:pPr algn="l" fontAlgn="b"/>
                      <a:r>
                        <a:rPr lang="en-US" sz="1800" b="0" i="0" u="none" strike="noStrike" dirty="0">
                          <a:latin typeface="MS Sans Serif"/>
                        </a:rPr>
                        <a:t>Variable (TH)</a:t>
                      </a:r>
                    </a:p>
                  </a:txBody>
                  <a:tcPr marL="9525" marR="9525" marT="9525" marB="0" anchor="b">
                    <a:lnL>
                      <a:noFill/>
                    </a:lnL>
                    <a:lnR>
                      <a:noFill/>
                    </a:lnR>
                    <a:lnT>
                      <a:noFill/>
                    </a:lnT>
                    <a:lnB w="25400" cap="flat" cmpd="dbl" algn="ctr">
                      <a:solidFill>
                        <a:srgbClr val="000000"/>
                      </a:solidFill>
                      <a:prstDash val="solid"/>
                      <a:round/>
                      <a:headEnd type="none" w="med" len="med"/>
                      <a:tailEnd type="none" w="med" len="med"/>
                    </a:lnB>
                  </a:tcPr>
                </a:tc>
                <a:tc>
                  <a:txBody>
                    <a:bodyPr/>
                    <a:lstStyle/>
                    <a:p>
                      <a:pPr algn="l" fontAlgn="b"/>
                      <a:r>
                        <a:rPr lang="en-US" sz="1800" b="0" i="0" u="none" strike="noStrike">
                          <a:latin typeface="MS Sans Serif"/>
                        </a:rPr>
                        <a:t>Estimate</a:t>
                      </a:r>
                    </a:p>
                  </a:txBody>
                  <a:tcPr marL="9525" marR="9525" marT="9525" marB="0" anchor="b">
                    <a:lnL>
                      <a:noFill/>
                    </a:lnL>
                    <a:lnR>
                      <a:noFill/>
                    </a:lnR>
                    <a:lnT>
                      <a:noFill/>
                    </a:lnT>
                    <a:lnB w="25400" cap="flat" cmpd="dbl" algn="ctr">
                      <a:solidFill>
                        <a:srgbClr val="000000"/>
                      </a:solidFill>
                      <a:prstDash val="solid"/>
                      <a:round/>
                      <a:headEnd type="none" w="med" len="med"/>
                      <a:tailEnd type="none" w="med" len="med"/>
                    </a:lnB>
                  </a:tcPr>
                </a:tc>
                <a:tc>
                  <a:txBody>
                    <a:bodyPr/>
                    <a:lstStyle/>
                    <a:p>
                      <a:pPr algn="l" fontAlgn="b"/>
                      <a:r>
                        <a:rPr lang="en-US" sz="1800" b="0" i="0" u="none" strike="noStrike">
                          <a:latin typeface="MS Sans Serif"/>
                        </a:rPr>
                        <a:t>T Value</a:t>
                      </a:r>
                    </a:p>
                  </a:txBody>
                  <a:tcPr marL="9525" marR="9525" marT="9525" marB="0" anchor="b">
                    <a:lnL>
                      <a:noFill/>
                    </a:lnL>
                    <a:lnR>
                      <a:noFill/>
                    </a:lnR>
                    <a:lnT>
                      <a:noFill/>
                    </a:lnT>
                    <a:lnB w="25400" cap="flat" cmpd="dbl" algn="ctr">
                      <a:solidFill>
                        <a:srgbClr val="000000"/>
                      </a:solidFill>
                      <a:prstDash val="solid"/>
                      <a:round/>
                      <a:headEnd type="none" w="med" len="med"/>
                      <a:tailEnd type="none" w="med" len="med"/>
                    </a:lnB>
                  </a:tcPr>
                </a:tc>
                <a:tc>
                  <a:txBody>
                    <a:bodyPr/>
                    <a:lstStyle/>
                    <a:p>
                      <a:pPr algn="l" fontAlgn="b"/>
                      <a:r>
                        <a:rPr lang="en-US" sz="1800" b="0" i="0" u="none" strike="noStrike">
                          <a:latin typeface="MS Sans Serif"/>
                        </a:rPr>
                        <a:t>P Value</a:t>
                      </a:r>
                    </a:p>
                  </a:txBody>
                  <a:tcPr marL="9525" marR="9525" marT="9525" marB="0" anchor="b">
                    <a:lnL>
                      <a:noFill/>
                    </a:lnL>
                    <a:lnR>
                      <a:noFill/>
                    </a:lnR>
                    <a:lnT>
                      <a:noFill/>
                    </a:lnT>
                    <a:lnB w="25400" cap="flat" cmpd="dbl" algn="ctr">
                      <a:solidFill>
                        <a:srgbClr val="000000"/>
                      </a:solidFill>
                      <a:prstDash val="solid"/>
                      <a:round/>
                      <a:headEnd type="none" w="med" len="med"/>
                      <a:tailEnd type="none" w="med" len="med"/>
                    </a:lnB>
                  </a:tcPr>
                </a:tc>
              </a:tr>
              <a:tr h="470490">
                <a:tc>
                  <a:txBody>
                    <a:bodyPr/>
                    <a:lstStyle/>
                    <a:p>
                      <a:pPr algn="l" fontAlgn="b"/>
                      <a:r>
                        <a:rPr lang="en-US" sz="1800" b="0" i="0" u="none" strike="noStrike">
                          <a:latin typeface="MS Sans Serif"/>
                        </a:rPr>
                        <a:t>Intercept</a:t>
                      </a:r>
                    </a:p>
                  </a:txBody>
                  <a:tcPr marL="228600" marR="9525" marT="9525" marB="0" anchor="b">
                    <a:lnL>
                      <a:noFill/>
                    </a:lnL>
                    <a:lnR>
                      <a:noFill/>
                    </a:lnR>
                    <a:lnT w="25400" cap="flat" cmpd="dbl" algn="ctr">
                      <a:solidFill>
                        <a:srgbClr val="000000"/>
                      </a:solidFill>
                      <a:prstDash val="solid"/>
                      <a:round/>
                      <a:headEnd type="none" w="med" len="med"/>
                      <a:tailEnd type="none" w="med" len="med"/>
                    </a:lnT>
                    <a:lnB>
                      <a:noFill/>
                    </a:lnB>
                  </a:tcPr>
                </a:tc>
                <a:tc>
                  <a:txBody>
                    <a:bodyPr/>
                    <a:lstStyle/>
                    <a:p>
                      <a:pPr algn="r" fontAlgn="b"/>
                      <a:r>
                        <a:rPr lang="en-US" sz="1800" b="0" i="0" u="none" strike="noStrike">
                          <a:latin typeface="MS Sans Serif"/>
                        </a:rPr>
                        <a:t>-4.28495</a:t>
                      </a:r>
                    </a:p>
                  </a:txBody>
                  <a:tcPr marL="9525" marR="9525" marT="9525" marB="0" anchor="b">
                    <a:lnL>
                      <a:noFill/>
                    </a:lnL>
                    <a:lnR>
                      <a:noFill/>
                    </a:lnR>
                    <a:lnT w="25400" cap="flat" cmpd="dbl" algn="ctr">
                      <a:solidFill>
                        <a:srgbClr val="000000"/>
                      </a:solidFill>
                      <a:prstDash val="solid"/>
                      <a:round/>
                      <a:headEnd type="none" w="med" len="med"/>
                      <a:tailEnd type="none" w="med" len="med"/>
                    </a:lnT>
                    <a:lnB>
                      <a:noFill/>
                    </a:lnB>
                  </a:tcPr>
                </a:tc>
                <a:tc>
                  <a:txBody>
                    <a:bodyPr/>
                    <a:lstStyle/>
                    <a:p>
                      <a:pPr algn="r" fontAlgn="b"/>
                      <a:r>
                        <a:rPr lang="en-US" sz="1800" b="0" i="0" u="none" strike="noStrike">
                          <a:latin typeface="MS Sans Serif"/>
                        </a:rPr>
                        <a:t>-2.91129</a:t>
                      </a:r>
                    </a:p>
                  </a:txBody>
                  <a:tcPr marL="9525" marR="9525" marT="9525" marB="0" anchor="b">
                    <a:lnL>
                      <a:noFill/>
                    </a:lnL>
                    <a:lnR>
                      <a:noFill/>
                    </a:lnR>
                    <a:lnT w="25400" cap="flat" cmpd="dbl" algn="ctr">
                      <a:solidFill>
                        <a:srgbClr val="000000"/>
                      </a:solidFill>
                      <a:prstDash val="solid"/>
                      <a:round/>
                      <a:headEnd type="none" w="med" len="med"/>
                      <a:tailEnd type="none" w="med" len="med"/>
                    </a:lnT>
                    <a:lnB>
                      <a:noFill/>
                    </a:lnB>
                  </a:tcPr>
                </a:tc>
                <a:tc>
                  <a:txBody>
                    <a:bodyPr/>
                    <a:lstStyle/>
                    <a:p>
                      <a:pPr algn="r" fontAlgn="b"/>
                      <a:r>
                        <a:rPr lang="en-US" sz="1800" b="0" i="0" u="none" strike="noStrike">
                          <a:latin typeface="MS Sans Serif"/>
                        </a:rPr>
                        <a:t>0.00361</a:t>
                      </a:r>
                    </a:p>
                  </a:txBody>
                  <a:tcPr marL="9525" marR="9525" marT="9525" marB="0" anchor="b">
                    <a:lnL>
                      <a:noFill/>
                    </a:lnL>
                    <a:lnR>
                      <a:noFill/>
                    </a:lnR>
                    <a:lnT w="25400" cap="flat" cmpd="dbl" algn="ctr">
                      <a:solidFill>
                        <a:srgbClr val="000000"/>
                      </a:solidFill>
                      <a:prstDash val="solid"/>
                      <a:round/>
                      <a:headEnd type="none" w="med" len="med"/>
                      <a:tailEnd type="none" w="med" len="med"/>
                    </a:lnT>
                    <a:lnB>
                      <a:noFill/>
                    </a:lnB>
                  </a:tcPr>
                </a:tc>
              </a:tr>
              <a:tr h="444352">
                <a:tc>
                  <a:txBody>
                    <a:bodyPr/>
                    <a:lstStyle/>
                    <a:p>
                      <a:pPr algn="l" fontAlgn="b"/>
                      <a:r>
                        <a:rPr lang="en-US" sz="1800" b="0" i="0" u="none" strike="noStrike">
                          <a:latin typeface="MS Sans Serif"/>
                        </a:rPr>
                        <a:t>Age</a:t>
                      </a:r>
                    </a:p>
                  </a:txBody>
                  <a:tcPr marL="228600" marR="9525" marT="9525" marB="0" anchor="b">
                    <a:lnL>
                      <a:noFill/>
                    </a:lnL>
                    <a:lnR>
                      <a:noFill/>
                    </a:lnR>
                    <a:lnT>
                      <a:noFill/>
                    </a:lnT>
                    <a:lnB>
                      <a:noFill/>
                    </a:lnB>
                  </a:tcPr>
                </a:tc>
                <a:tc>
                  <a:txBody>
                    <a:bodyPr/>
                    <a:lstStyle/>
                    <a:p>
                      <a:pPr algn="r" fontAlgn="b"/>
                      <a:r>
                        <a:rPr lang="en-US" sz="1800" b="0" i="0" u="none" strike="noStrike">
                          <a:latin typeface="MS Sans Serif"/>
                        </a:rPr>
                        <a:t>-0.02085</a:t>
                      </a:r>
                    </a:p>
                  </a:txBody>
                  <a:tcPr marL="9525" marR="9525" marT="9525" marB="0" anchor="b">
                    <a:lnL>
                      <a:noFill/>
                    </a:lnL>
                    <a:lnR>
                      <a:noFill/>
                    </a:lnR>
                    <a:lnT>
                      <a:noFill/>
                    </a:lnT>
                    <a:lnB>
                      <a:noFill/>
                    </a:lnB>
                  </a:tcPr>
                </a:tc>
                <a:tc>
                  <a:txBody>
                    <a:bodyPr/>
                    <a:lstStyle/>
                    <a:p>
                      <a:pPr algn="r" fontAlgn="b"/>
                      <a:r>
                        <a:rPr lang="en-US" sz="1800" b="0" i="0" u="none" strike="noStrike">
                          <a:latin typeface="MS Sans Serif"/>
                        </a:rPr>
                        <a:t>-1.74905</a:t>
                      </a:r>
                    </a:p>
                  </a:txBody>
                  <a:tcPr marL="9525" marR="9525" marT="9525" marB="0" anchor="b">
                    <a:lnL>
                      <a:noFill/>
                    </a:lnL>
                    <a:lnR>
                      <a:noFill/>
                    </a:lnR>
                    <a:lnT>
                      <a:noFill/>
                    </a:lnT>
                    <a:lnB>
                      <a:noFill/>
                    </a:lnB>
                  </a:tcPr>
                </a:tc>
                <a:tc>
                  <a:txBody>
                    <a:bodyPr/>
                    <a:lstStyle/>
                    <a:p>
                      <a:pPr algn="r" fontAlgn="b"/>
                      <a:r>
                        <a:rPr lang="en-US" sz="1800" b="0" i="0" u="none" strike="noStrike">
                          <a:latin typeface="MS Sans Serif"/>
                        </a:rPr>
                        <a:t>0.08028</a:t>
                      </a:r>
                    </a:p>
                  </a:txBody>
                  <a:tcPr marL="9525" marR="9525" marT="9525" marB="0" anchor="b">
                    <a:lnL>
                      <a:noFill/>
                    </a:lnL>
                    <a:lnR>
                      <a:noFill/>
                    </a:lnR>
                    <a:lnT>
                      <a:noFill/>
                    </a:lnT>
                    <a:lnB>
                      <a:noFill/>
                    </a:lnB>
                  </a:tcPr>
                </a:tc>
              </a:tr>
              <a:tr h="444352">
                <a:tc>
                  <a:txBody>
                    <a:bodyPr/>
                    <a:lstStyle/>
                    <a:p>
                      <a:pPr algn="l" fontAlgn="b"/>
                      <a:r>
                        <a:rPr lang="en-US" sz="1800" b="1" i="0" u="none" strike="noStrike" dirty="0">
                          <a:latin typeface="MS Sans Serif"/>
                        </a:rPr>
                        <a:t>Lung Diagnosis</a:t>
                      </a:r>
                    </a:p>
                  </a:txBody>
                  <a:tcPr marL="228600" marR="9525" marT="9525" marB="0" anchor="b">
                    <a:lnL>
                      <a:noFill/>
                    </a:lnL>
                    <a:lnR>
                      <a:noFill/>
                    </a:lnR>
                    <a:lnT>
                      <a:noFill/>
                    </a:lnT>
                    <a:lnB>
                      <a:noFill/>
                    </a:lnB>
                  </a:tcPr>
                </a:tc>
                <a:tc>
                  <a:txBody>
                    <a:bodyPr/>
                    <a:lstStyle/>
                    <a:p>
                      <a:pPr algn="r" fontAlgn="b"/>
                      <a:r>
                        <a:rPr lang="en-US" sz="1800" b="0" i="0" u="none" strike="noStrike">
                          <a:latin typeface="MS Sans Serif"/>
                        </a:rPr>
                        <a:t>0.930147</a:t>
                      </a:r>
                    </a:p>
                  </a:txBody>
                  <a:tcPr marL="9525" marR="9525" marT="9525" marB="0" anchor="b">
                    <a:lnL>
                      <a:noFill/>
                    </a:lnL>
                    <a:lnR>
                      <a:noFill/>
                    </a:lnR>
                    <a:lnT>
                      <a:noFill/>
                    </a:lnT>
                    <a:lnB>
                      <a:noFill/>
                    </a:lnB>
                  </a:tcPr>
                </a:tc>
                <a:tc>
                  <a:txBody>
                    <a:bodyPr/>
                    <a:lstStyle/>
                    <a:p>
                      <a:pPr algn="r" fontAlgn="b"/>
                      <a:r>
                        <a:rPr lang="en-US" sz="1800" b="0" i="0" u="none" strike="noStrike">
                          <a:latin typeface="MS Sans Serif"/>
                        </a:rPr>
                        <a:t>2.645746</a:t>
                      </a:r>
                    </a:p>
                  </a:txBody>
                  <a:tcPr marL="9525" marR="9525" marT="9525" marB="0" anchor="b">
                    <a:lnL>
                      <a:noFill/>
                    </a:lnL>
                    <a:lnR>
                      <a:noFill/>
                    </a:lnR>
                    <a:lnT>
                      <a:noFill/>
                    </a:lnT>
                    <a:lnB>
                      <a:noFill/>
                    </a:lnB>
                  </a:tcPr>
                </a:tc>
                <a:tc>
                  <a:txBody>
                    <a:bodyPr/>
                    <a:lstStyle/>
                    <a:p>
                      <a:pPr algn="r" fontAlgn="b"/>
                      <a:r>
                        <a:rPr lang="en-US" sz="1800" b="0" i="0" u="none" strike="noStrike">
                          <a:latin typeface="MS Sans Serif"/>
                        </a:rPr>
                        <a:t>0.00815</a:t>
                      </a:r>
                    </a:p>
                  </a:txBody>
                  <a:tcPr marL="9525" marR="9525" marT="9525" marB="0" anchor="b">
                    <a:lnL>
                      <a:noFill/>
                    </a:lnL>
                    <a:lnR>
                      <a:noFill/>
                    </a:lnR>
                    <a:lnT>
                      <a:noFill/>
                    </a:lnT>
                    <a:lnB>
                      <a:noFill/>
                    </a:lnB>
                  </a:tcPr>
                </a:tc>
              </a:tr>
              <a:tr h="444352">
                <a:tc>
                  <a:txBody>
                    <a:bodyPr/>
                    <a:lstStyle/>
                    <a:p>
                      <a:pPr algn="l" fontAlgn="b"/>
                      <a:r>
                        <a:rPr lang="en-US" sz="1800" b="1" i="0" u="none" strike="noStrike" dirty="0">
                          <a:latin typeface="MS Sans Serif"/>
                        </a:rPr>
                        <a:t>Emergency Surgery</a:t>
                      </a:r>
                    </a:p>
                  </a:txBody>
                  <a:tcPr marL="228600" marR="9525" marT="9525" marB="0" anchor="b">
                    <a:lnL>
                      <a:noFill/>
                    </a:lnL>
                    <a:lnR>
                      <a:noFill/>
                    </a:lnR>
                    <a:lnT>
                      <a:noFill/>
                    </a:lnT>
                    <a:lnB>
                      <a:noFill/>
                    </a:lnB>
                  </a:tcPr>
                </a:tc>
                <a:tc>
                  <a:txBody>
                    <a:bodyPr/>
                    <a:lstStyle/>
                    <a:p>
                      <a:pPr algn="r" fontAlgn="b"/>
                      <a:r>
                        <a:rPr lang="en-US" sz="1800" b="0" i="0" u="none" strike="noStrike">
                          <a:latin typeface="MS Sans Serif"/>
                        </a:rPr>
                        <a:t>1.730828</a:t>
                      </a:r>
                    </a:p>
                  </a:txBody>
                  <a:tcPr marL="9525" marR="9525" marT="9525" marB="0" anchor="b">
                    <a:lnL>
                      <a:noFill/>
                    </a:lnL>
                    <a:lnR>
                      <a:noFill/>
                    </a:lnR>
                    <a:lnT>
                      <a:noFill/>
                    </a:lnT>
                    <a:lnB>
                      <a:noFill/>
                    </a:lnB>
                  </a:tcPr>
                </a:tc>
                <a:tc>
                  <a:txBody>
                    <a:bodyPr/>
                    <a:lstStyle/>
                    <a:p>
                      <a:pPr algn="r" fontAlgn="b"/>
                      <a:r>
                        <a:rPr lang="en-US" sz="1800" b="0" i="0" u="none" strike="noStrike">
                          <a:latin typeface="MS Sans Serif"/>
                        </a:rPr>
                        <a:t>4.182002</a:t>
                      </a:r>
                    </a:p>
                  </a:txBody>
                  <a:tcPr marL="9525" marR="9525" marT="9525" marB="0" anchor="b">
                    <a:lnL>
                      <a:noFill/>
                    </a:lnL>
                    <a:lnR>
                      <a:noFill/>
                    </a:lnR>
                    <a:lnT>
                      <a:noFill/>
                    </a:lnT>
                    <a:lnB>
                      <a:noFill/>
                    </a:lnB>
                  </a:tcPr>
                </a:tc>
                <a:tc>
                  <a:txBody>
                    <a:bodyPr/>
                    <a:lstStyle/>
                    <a:p>
                      <a:pPr algn="r" fontAlgn="b"/>
                      <a:r>
                        <a:rPr lang="en-US" sz="1800" b="0" i="0" u="none" strike="noStrike">
                          <a:latin typeface="MS Sans Serif"/>
                        </a:rPr>
                        <a:t>0.00003</a:t>
                      </a:r>
                    </a:p>
                  </a:txBody>
                  <a:tcPr marL="9525" marR="9525" marT="9525" marB="0" anchor="b">
                    <a:lnL>
                      <a:noFill/>
                    </a:lnL>
                    <a:lnR>
                      <a:noFill/>
                    </a:lnR>
                    <a:lnT>
                      <a:noFill/>
                    </a:lnT>
                    <a:lnB>
                      <a:noFill/>
                    </a:lnB>
                  </a:tcPr>
                </a:tc>
              </a:tr>
              <a:tr h="444352">
                <a:tc>
                  <a:txBody>
                    <a:bodyPr/>
                    <a:lstStyle/>
                    <a:p>
                      <a:pPr algn="l" fontAlgn="b"/>
                      <a:r>
                        <a:rPr lang="en-US" sz="1800" b="0" i="0" u="none" strike="noStrike" dirty="0">
                          <a:latin typeface="MS Sans Serif"/>
                        </a:rPr>
                        <a:t>Number of Procedures</a:t>
                      </a:r>
                    </a:p>
                  </a:txBody>
                  <a:tcPr marL="228600" marR="9525" marT="9525" marB="0" anchor="b">
                    <a:lnL>
                      <a:noFill/>
                    </a:lnL>
                    <a:lnR>
                      <a:noFill/>
                    </a:lnR>
                    <a:lnT>
                      <a:noFill/>
                    </a:lnT>
                    <a:lnB>
                      <a:noFill/>
                    </a:lnB>
                  </a:tcPr>
                </a:tc>
                <a:tc>
                  <a:txBody>
                    <a:bodyPr/>
                    <a:lstStyle/>
                    <a:p>
                      <a:pPr algn="r" fontAlgn="b"/>
                      <a:r>
                        <a:rPr lang="en-US" sz="1800" b="0" i="0" u="none" strike="noStrike">
                          <a:latin typeface="MS Sans Serif"/>
                        </a:rPr>
                        <a:t>0.410227</a:t>
                      </a:r>
                    </a:p>
                  </a:txBody>
                  <a:tcPr marL="9525" marR="9525" marT="9525" marB="0" anchor="b">
                    <a:lnL>
                      <a:noFill/>
                    </a:lnL>
                    <a:lnR>
                      <a:noFill/>
                    </a:lnR>
                    <a:lnT>
                      <a:noFill/>
                    </a:lnT>
                    <a:lnB>
                      <a:noFill/>
                    </a:lnB>
                  </a:tcPr>
                </a:tc>
                <a:tc>
                  <a:txBody>
                    <a:bodyPr/>
                    <a:lstStyle/>
                    <a:p>
                      <a:pPr algn="r" fontAlgn="b"/>
                      <a:r>
                        <a:rPr lang="en-US" sz="1800" b="0" i="0" u="none" strike="noStrike">
                          <a:latin typeface="MS Sans Serif"/>
                        </a:rPr>
                        <a:t>1.931115</a:t>
                      </a:r>
                    </a:p>
                  </a:txBody>
                  <a:tcPr marL="9525" marR="9525" marT="9525" marB="0" anchor="b">
                    <a:lnL>
                      <a:noFill/>
                    </a:lnL>
                    <a:lnR>
                      <a:noFill/>
                    </a:lnR>
                    <a:lnT>
                      <a:noFill/>
                    </a:lnT>
                    <a:lnB>
                      <a:noFill/>
                    </a:lnB>
                  </a:tcPr>
                </a:tc>
                <a:tc>
                  <a:txBody>
                    <a:bodyPr/>
                    <a:lstStyle/>
                    <a:p>
                      <a:pPr algn="r" fontAlgn="b"/>
                      <a:r>
                        <a:rPr lang="en-US" sz="1800" b="0" i="0" u="none" strike="noStrike">
                          <a:latin typeface="MS Sans Serif"/>
                        </a:rPr>
                        <a:t>0.05347</a:t>
                      </a:r>
                    </a:p>
                  </a:txBody>
                  <a:tcPr marL="9525" marR="9525" marT="9525" marB="0" anchor="b">
                    <a:lnL>
                      <a:noFill/>
                    </a:lnL>
                    <a:lnR>
                      <a:noFill/>
                    </a:lnR>
                    <a:lnT>
                      <a:noFill/>
                    </a:lnT>
                    <a:lnB>
                      <a:noFill/>
                    </a:lnB>
                  </a:tcPr>
                </a:tc>
              </a:tr>
              <a:tr h="444352">
                <a:tc>
                  <a:txBody>
                    <a:bodyPr/>
                    <a:lstStyle/>
                    <a:p>
                      <a:pPr algn="l" fontAlgn="b"/>
                      <a:r>
                        <a:rPr lang="en-US" sz="1800" b="1" i="0" u="none" strike="noStrike" dirty="0">
                          <a:latin typeface="MS Sans Serif"/>
                        </a:rPr>
                        <a:t>Postop </a:t>
                      </a:r>
                      <a:r>
                        <a:rPr lang="en-US" sz="1800" b="1" i="0" u="none" strike="noStrike" dirty="0" smtClean="0">
                          <a:latin typeface="MS Sans Serif"/>
                        </a:rPr>
                        <a:t>Admission</a:t>
                      </a:r>
                      <a:endParaRPr lang="en-US" sz="1800" b="1" i="0" u="none" strike="noStrike" dirty="0">
                        <a:latin typeface="MS Sans Serif"/>
                      </a:endParaRPr>
                    </a:p>
                  </a:txBody>
                  <a:tcPr marL="228600" marR="9525" marT="9525" marB="0" anchor="b">
                    <a:lnL>
                      <a:noFill/>
                    </a:lnL>
                    <a:lnR>
                      <a:noFill/>
                    </a:lnR>
                    <a:lnT>
                      <a:noFill/>
                    </a:lnT>
                    <a:lnB>
                      <a:noFill/>
                    </a:lnB>
                  </a:tcPr>
                </a:tc>
                <a:tc>
                  <a:txBody>
                    <a:bodyPr/>
                    <a:lstStyle/>
                    <a:p>
                      <a:pPr algn="r" fontAlgn="b"/>
                      <a:r>
                        <a:rPr lang="en-US" sz="1800" b="0" i="0" u="none" strike="noStrike">
                          <a:latin typeface="MS Sans Serif"/>
                        </a:rPr>
                        <a:t>1.728514</a:t>
                      </a:r>
                    </a:p>
                  </a:txBody>
                  <a:tcPr marL="9525" marR="9525" marT="9525" marB="0" anchor="b">
                    <a:lnL>
                      <a:noFill/>
                    </a:lnL>
                    <a:lnR>
                      <a:noFill/>
                    </a:lnR>
                    <a:lnT>
                      <a:noFill/>
                    </a:lnT>
                    <a:lnB>
                      <a:noFill/>
                    </a:lnB>
                  </a:tcPr>
                </a:tc>
                <a:tc>
                  <a:txBody>
                    <a:bodyPr/>
                    <a:lstStyle/>
                    <a:p>
                      <a:pPr algn="r" fontAlgn="b"/>
                      <a:r>
                        <a:rPr lang="en-US" sz="1800" b="0" i="0" u="none" strike="noStrike">
                          <a:latin typeface="MS Sans Serif"/>
                        </a:rPr>
                        <a:t>4.971104</a:t>
                      </a:r>
                    </a:p>
                  </a:txBody>
                  <a:tcPr marL="9525" marR="9525" marT="9525" marB="0" anchor="b">
                    <a:lnL>
                      <a:noFill/>
                    </a:lnL>
                    <a:lnR>
                      <a:noFill/>
                    </a:lnR>
                    <a:lnT>
                      <a:noFill/>
                    </a:lnT>
                    <a:lnB>
                      <a:noFill/>
                    </a:lnB>
                  </a:tcPr>
                </a:tc>
                <a:tc>
                  <a:txBody>
                    <a:bodyPr/>
                    <a:lstStyle/>
                    <a:p>
                      <a:pPr algn="r" fontAlgn="b"/>
                      <a:r>
                        <a:rPr lang="en-US" sz="1800" b="0" i="0" u="none" strike="noStrike">
                          <a:latin typeface="MS Sans Serif"/>
                        </a:rPr>
                        <a:t>0.00000</a:t>
                      </a:r>
                    </a:p>
                  </a:txBody>
                  <a:tcPr marL="9525" marR="9525" marT="9525" marB="0" anchor="b">
                    <a:lnL>
                      <a:noFill/>
                    </a:lnL>
                    <a:lnR>
                      <a:noFill/>
                    </a:lnR>
                    <a:lnT>
                      <a:noFill/>
                    </a:lnT>
                    <a:lnB>
                      <a:noFill/>
                    </a:lnB>
                  </a:tcPr>
                </a:tc>
              </a:tr>
              <a:tr h="444352">
                <a:tc>
                  <a:txBody>
                    <a:bodyPr/>
                    <a:lstStyle/>
                    <a:p>
                      <a:pPr algn="l" fontAlgn="b"/>
                      <a:r>
                        <a:rPr lang="en-US" sz="1800" b="0" i="0" u="none" strike="noStrike">
                          <a:latin typeface="MS Sans Serif"/>
                        </a:rPr>
                        <a:t>Postop Hematocrit</a:t>
                      </a:r>
                    </a:p>
                  </a:txBody>
                  <a:tcPr marL="228600" marR="9525" marT="9525" marB="0" anchor="b">
                    <a:lnL>
                      <a:noFill/>
                    </a:lnL>
                    <a:lnR>
                      <a:noFill/>
                    </a:lnR>
                    <a:lnT>
                      <a:noFill/>
                    </a:lnT>
                    <a:lnB>
                      <a:noFill/>
                    </a:lnB>
                  </a:tcPr>
                </a:tc>
                <a:tc>
                  <a:txBody>
                    <a:bodyPr/>
                    <a:lstStyle/>
                    <a:p>
                      <a:pPr algn="r" fontAlgn="b"/>
                      <a:r>
                        <a:rPr lang="en-US" sz="1800" b="0" i="0" u="none" strike="noStrike">
                          <a:latin typeface="MS Sans Serif"/>
                        </a:rPr>
                        <a:t>-0.09155</a:t>
                      </a:r>
                    </a:p>
                  </a:txBody>
                  <a:tcPr marL="9525" marR="9525" marT="9525" marB="0" anchor="b">
                    <a:lnL>
                      <a:noFill/>
                    </a:lnL>
                    <a:lnR>
                      <a:noFill/>
                    </a:lnR>
                    <a:lnT>
                      <a:noFill/>
                    </a:lnT>
                    <a:lnB>
                      <a:noFill/>
                    </a:lnB>
                  </a:tcPr>
                </a:tc>
                <a:tc>
                  <a:txBody>
                    <a:bodyPr/>
                    <a:lstStyle/>
                    <a:p>
                      <a:pPr algn="r" fontAlgn="b"/>
                      <a:r>
                        <a:rPr lang="en-US" sz="1800" b="0" i="0" u="none" strike="noStrike">
                          <a:latin typeface="MS Sans Serif"/>
                        </a:rPr>
                        <a:t>-0.89798</a:t>
                      </a:r>
                    </a:p>
                  </a:txBody>
                  <a:tcPr marL="9525" marR="9525" marT="9525" marB="0" anchor="b">
                    <a:lnL>
                      <a:noFill/>
                    </a:lnL>
                    <a:lnR>
                      <a:noFill/>
                    </a:lnR>
                    <a:lnT>
                      <a:noFill/>
                    </a:lnT>
                    <a:lnB>
                      <a:noFill/>
                    </a:lnB>
                  </a:tcPr>
                </a:tc>
                <a:tc>
                  <a:txBody>
                    <a:bodyPr/>
                    <a:lstStyle/>
                    <a:p>
                      <a:pPr algn="r" fontAlgn="b"/>
                      <a:r>
                        <a:rPr lang="en-US" sz="1800" b="0" i="0" u="none" strike="noStrike">
                          <a:latin typeface="MS Sans Serif"/>
                        </a:rPr>
                        <a:t>0.36925</a:t>
                      </a:r>
                    </a:p>
                  </a:txBody>
                  <a:tcPr marL="9525" marR="9525" marT="9525" marB="0" anchor="b">
                    <a:lnL>
                      <a:noFill/>
                    </a:lnL>
                    <a:lnR>
                      <a:noFill/>
                    </a:lnR>
                    <a:lnT>
                      <a:noFill/>
                    </a:lnT>
                    <a:lnB>
                      <a:noFill/>
                    </a:lnB>
                  </a:tcPr>
                </a:tc>
              </a:tr>
              <a:tr h="444352">
                <a:tc>
                  <a:txBody>
                    <a:bodyPr/>
                    <a:lstStyle/>
                    <a:p>
                      <a:pPr algn="l" fontAlgn="b"/>
                      <a:r>
                        <a:rPr lang="en-US" sz="1800" b="0" i="0" u="none" strike="noStrike">
                          <a:latin typeface="MS Sans Serif"/>
                        </a:rPr>
                        <a:t>Postop Hemoglobin</a:t>
                      </a:r>
                    </a:p>
                  </a:txBody>
                  <a:tcPr marL="228600" marR="9525" marT="9525" marB="0" anchor="b">
                    <a:lnL>
                      <a:noFill/>
                    </a:lnL>
                    <a:lnR>
                      <a:noFill/>
                    </a:lnR>
                    <a:lnT>
                      <a:noFill/>
                    </a:lnT>
                    <a:lnB>
                      <a:noFill/>
                    </a:lnB>
                  </a:tcPr>
                </a:tc>
                <a:tc>
                  <a:txBody>
                    <a:bodyPr/>
                    <a:lstStyle/>
                    <a:p>
                      <a:pPr algn="r" fontAlgn="b"/>
                      <a:r>
                        <a:rPr lang="en-US" sz="1800" b="0" i="0" u="none" strike="noStrike">
                          <a:latin typeface="MS Sans Serif"/>
                        </a:rPr>
                        <a:t>0.014634</a:t>
                      </a:r>
                    </a:p>
                  </a:txBody>
                  <a:tcPr marL="9525" marR="9525" marT="9525" marB="0" anchor="b">
                    <a:lnL>
                      <a:noFill/>
                    </a:lnL>
                    <a:lnR>
                      <a:noFill/>
                    </a:lnR>
                    <a:lnT>
                      <a:noFill/>
                    </a:lnT>
                    <a:lnB>
                      <a:noFill/>
                    </a:lnB>
                  </a:tcPr>
                </a:tc>
                <a:tc>
                  <a:txBody>
                    <a:bodyPr/>
                    <a:lstStyle/>
                    <a:p>
                      <a:pPr algn="r" fontAlgn="b"/>
                      <a:r>
                        <a:rPr lang="en-US" sz="1800" b="0" i="0" u="none" strike="noStrike">
                          <a:latin typeface="MS Sans Serif"/>
                        </a:rPr>
                        <a:t>0.464605</a:t>
                      </a:r>
                    </a:p>
                  </a:txBody>
                  <a:tcPr marL="9525" marR="9525" marT="9525" marB="0" anchor="b">
                    <a:lnL>
                      <a:noFill/>
                    </a:lnL>
                    <a:lnR>
                      <a:noFill/>
                    </a:lnR>
                    <a:lnT>
                      <a:noFill/>
                    </a:lnT>
                    <a:lnB>
                      <a:noFill/>
                    </a:lnB>
                  </a:tcPr>
                </a:tc>
                <a:tc>
                  <a:txBody>
                    <a:bodyPr/>
                    <a:lstStyle/>
                    <a:p>
                      <a:pPr algn="r" fontAlgn="b"/>
                      <a:r>
                        <a:rPr lang="en-US" sz="1800" b="0" i="0" u="none" strike="noStrike">
                          <a:latin typeface="MS Sans Serif"/>
                        </a:rPr>
                        <a:t>0.64256</a:t>
                      </a:r>
                    </a:p>
                  </a:txBody>
                  <a:tcPr marL="9525" marR="9525" marT="9525" marB="0" anchor="b">
                    <a:lnL>
                      <a:noFill/>
                    </a:lnL>
                    <a:lnR>
                      <a:noFill/>
                    </a:lnR>
                    <a:lnT>
                      <a:noFill/>
                    </a:lnT>
                    <a:lnB>
                      <a:noFill/>
                    </a:lnB>
                  </a:tcPr>
                </a:tc>
              </a:tr>
              <a:tr h="444352">
                <a:tc>
                  <a:txBody>
                    <a:bodyPr/>
                    <a:lstStyle/>
                    <a:p>
                      <a:pPr algn="l" fontAlgn="b"/>
                      <a:r>
                        <a:rPr lang="en-US" sz="1800" b="1" i="0" u="none" strike="noStrike" dirty="0">
                          <a:latin typeface="MS Sans Serif"/>
                        </a:rPr>
                        <a:t>Duration of Surgery</a:t>
                      </a:r>
                    </a:p>
                  </a:txBody>
                  <a:tcPr marL="228600" marR="9525" marT="9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en-US" sz="1800" b="0" i="0" u="none" strike="noStrike">
                          <a:latin typeface="MS Sans Serif"/>
                        </a:rPr>
                        <a:t>0.003186</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en-US" sz="1800" b="0" i="0" u="none" strike="noStrike">
                          <a:latin typeface="MS Sans Serif"/>
                        </a:rPr>
                        <a:t>2.997669</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en-US" sz="1800" b="0" i="0" u="none" strike="noStrike" dirty="0">
                          <a:latin typeface="MS Sans Serif"/>
                        </a:rPr>
                        <a:t>0.00272</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r>
            </a:tbl>
          </a:graphicData>
        </a:graphic>
      </p:graphicFrame>
      <p:sp>
        <p:nvSpPr>
          <p:cNvPr id="4" name="Footer Placeholder 3"/>
          <p:cNvSpPr>
            <a:spLocks noGrp="1"/>
          </p:cNvSpPr>
          <p:nvPr>
            <p:ph type="ftr" sz="quarter" idx="11"/>
          </p:nvPr>
        </p:nvSpPr>
        <p:spPr/>
        <p:txBody>
          <a:bodyPr/>
          <a:lstStyle/>
          <a:p>
            <a:r>
              <a:rPr lang="en-US" smtClean="0"/>
              <a:t>HHSA-290-2006-00020 ACTION task order #8</a:t>
            </a:r>
            <a:endParaRPr lang="en-US"/>
          </a:p>
        </p:txBody>
      </p:sp>
    </p:spTree>
    <p:extLst>
      <p:ext uri="{BB962C8B-B14F-4D97-AF65-F5344CB8AC3E}">
        <p14:creationId xmlns="" xmlns:p14="http://schemas.microsoft.com/office/powerpoint/2010/main" val="1264497274"/>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Multivariate Results: TKA</a:t>
            </a:r>
            <a:endParaRPr lang="en-US" dirty="0"/>
          </a:p>
        </p:txBody>
      </p:sp>
      <p:graphicFrame>
        <p:nvGraphicFramePr>
          <p:cNvPr id="3" name="Table 2"/>
          <p:cNvGraphicFramePr>
            <a:graphicFrameLocks noGrp="1"/>
          </p:cNvGraphicFramePr>
          <p:nvPr>
            <p:extLst>
              <p:ext uri="{D42A27DB-BD31-4B8C-83A1-F6EECF244321}">
                <p14:modId xmlns="" xmlns:p14="http://schemas.microsoft.com/office/powerpoint/2010/main" val="2288686899"/>
              </p:ext>
            </p:extLst>
          </p:nvPr>
        </p:nvGraphicFramePr>
        <p:xfrm>
          <a:off x="762000" y="1676403"/>
          <a:ext cx="7620000" cy="4419597"/>
        </p:xfrm>
        <a:graphic>
          <a:graphicData uri="http://schemas.openxmlformats.org/drawingml/2006/table">
            <a:tbl>
              <a:tblPr/>
              <a:tblGrid>
                <a:gridCol w="3598552"/>
                <a:gridCol w="1380321"/>
                <a:gridCol w="1380321"/>
                <a:gridCol w="1260806"/>
              </a:tblGrid>
              <a:tr h="631371">
                <a:tc>
                  <a:txBody>
                    <a:bodyPr/>
                    <a:lstStyle/>
                    <a:p>
                      <a:pPr marL="0" marR="0">
                        <a:lnSpc>
                          <a:spcPct val="115000"/>
                        </a:lnSpc>
                        <a:spcBef>
                          <a:spcPts val="0"/>
                        </a:spcBef>
                        <a:spcAft>
                          <a:spcPts val="0"/>
                        </a:spcAft>
                      </a:pPr>
                      <a:r>
                        <a:rPr lang="en-US" sz="1800" dirty="0">
                          <a:latin typeface="Arial"/>
                          <a:ea typeface="Times New Roman"/>
                          <a:cs typeface="Times New Roman"/>
                        </a:rPr>
                        <a:t>Variables (TK)</a:t>
                      </a:r>
                      <a:endParaRPr lang="en-US" sz="2400" dirty="0">
                        <a:latin typeface="Calibri"/>
                        <a:ea typeface="Calibri"/>
                        <a:cs typeface="Times New Roman"/>
                      </a:endParaRPr>
                    </a:p>
                  </a:txBody>
                  <a:tcPr marL="68580" marR="68580" marT="0" marB="0" anchor="b">
                    <a:lnL>
                      <a:noFill/>
                    </a:lnL>
                    <a:lnR>
                      <a:noFill/>
                    </a:lnR>
                    <a:lnT>
                      <a:noFill/>
                    </a:lnT>
                    <a:lnB w="28575" cap="flat" cmpd="dbl"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800">
                          <a:latin typeface="Arial"/>
                          <a:ea typeface="Times New Roman"/>
                          <a:cs typeface="Times New Roman"/>
                        </a:rPr>
                        <a:t>Estimate</a:t>
                      </a:r>
                      <a:endParaRPr lang="en-US" sz="2400">
                        <a:latin typeface="Calibri"/>
                        <a:ea typeface="Calibri"/>
                        <a:cs typeface="Times New Roman"/>
                      </a:endParaRPr>
                    </a:p>
                  </a:txBody>
                  <a:tcPr marL="68580" marR="68580" marT="0" marB="0" anchor="b">
                    <a:lnL>
                      <a:noFill/>
                    </a:lnL>
                    <a:lnR>
                      <a:noFill/>
                    </a:lnR>
                    <a:lnT>
                      <a:noFill/>
                    </a:lnT>
                    <a:lnB w="28575" cap="flat" cmpd="dbl"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800">
                          <a:latin typeface="Arial"/>
                          <a:ea typeface="Times New Roman"/>
                          <a:cs typeface="Times New Roman"/>
                        </a:rPr>
                        <a:t>T value</a:t>
                      </a:r>
                      <a:endParaRPr lang="en-US" sz="2400">
                        <a:latin typeface="Calibri"/>
                        <a:ea typeface="Calibri"/>
                        <a:cs typeface="Times New Roman"/>
                      </a:endParaRPr>
                    </a:p>
                  </a:txBody>
                  <a:tcPr marL="68580" marR="68580" marT="0" marB="0" anchor="b">
                    <a:lnL>
                      <a:noFill/>
                    </a:lnL>
                    <a:lnR>
                      <a:noFill/>
                    </a:lnR>
                    <a:lnT>
                      <a:noFill/>
                    </a:lnT>
                    <a:lnB w="28575" cap="flat" cmpd="dbl"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800">
                          <a:latin typeface="Arial"/>
                          <a:ea typeface="Times New Roman"/>
                          <a:cs typeface="Times New Roman"/>
                        </a:rPr>
                        <a:t>P value</a:t>
                      </a:r>
                      <a:endParaRPr lang="en-US" sz="2400">
                        <a:latin typeface="Calibri"/>
                        <a:ea typeface="Calibri"/>
                        <a:cs typeface="Times New Roman"/>
                      </a:endParaRPr>
                    </a:p>
                  </a:txBody>
                  <a:tcPr marL="68580" marR="68580" marT="0" marB="0" anchor="b">
                    <a:lnL>
                      <a:noFill/>
                    </a:lnL>
                    <a:lnR>
                      <a:noFill/>
                    </a:lnR>
                    <a:lnT>
                      <a:noFill/>
                    </a:lnT>
                    <a:lnB w="28575" cap="flat" cmpd="dbl" algn="ctr">
                      <a:solidFill>
                        <a:srgbClr val="000000"/>
                      </a:solidFill>
                      <a:prstDash val="solid"/>
                      <a:round/>
                      <a:headEnd type="none" w="med" len="med"/>
                      <a:tailEnd type="none" w="med" len="med"/>
                    </a:lnB>
                  </a:tcPr>
                </a:tc>
              </a:tr>
              <a:tr h="631371">
                <a:tc>
                  <a:txBody>
                    <a:bodyPr/>
                    <a:lstStyle/>
                    <a:p>
                      <a:pPr marL="0" marR="0" indent="254000">
                        <a:lnSpc>
                          <a:spcPct val="115000"/>
                        </a:lnSpc>
                        <a:spcBef>
                          <a:spcPts val="0"/>
                        </a:spcBef>
                        <a:spcAft>
                          <a:spcPts val="0"/>
                        </a:spcAft>
                      </a:pPr>
                      <a:r>
                        <a:rPr lang="en-US" sz="1800">
                          <a:latin typeface="Arial"/>
                          <a:ea typeface="Times New Roman"/>
                          <a:cs typeface="Times New Roman"/>
                        </a:rPr>
                        <a:t>Intercept</a:t>
                      </a:r>
                      <a:endParaRPr lang="en-US" sz="2400">
                        <a:latin typeface="Calibri"/>
                        <a:ea typeface="Calibri"/>
                        <a:cs typeface="Times New Roman"/>
                      </a:endParaRPr>
                    </a:p>
                  </a:txBody>
                  <a:tcPr marL="68580" marR="68580" marT="0" marB="0" anchor="b">
                    <a:lnL>
                      <a:noFill/>
                    </a:lnL>
                    <a:lnR>
                      <a:noFill/>
                    </a:lnR>
                    <a:lnT w="28575" cap="flat" cmpd="dbl" algn="ctr">
                      <a:solidFill>
                        <a:srgbClr val="000000"/>
                      </a:solidFill>
                      <a:prstDash val="solid"/>
                      <a:round/>
                      <a:headEnd type="none" w="med" len="med"/>
                      <a:tailEnd type="none" w="med" len="med"/>
                    </a:lnT>
                    <a:lnB>
                      <a:noFill/>
                    </a:lnB>
                  </a:tcPr>
                </a:tc>
                <a:tc>
                  <a:txBody>
                    <a:bodyPr/>
                    <a:lstStyle/>
                    <a:p>
                      <a:pPr marL="0" marR="0" algn="r">
                        <a:lnSpc>
                          <a:spcPct val="115000"/>
                        </a:lnSpc>
                        <a:spcBef>
                          <a:spcPts val="0"/>
                        </a:spcBef>
                        <a:spcAft>
                          <a:spcPts val="0"/>
                        </a:spcAft>
                      </a:pPr>
                      <a:r>
                        <a:rPr lang="en-US" sz="1800">
                          <a:latin typeface="Arial"/>
                          <a:ea typeface="Times New Roman"/>
                          <a:cs typeface="Times New Roman"/>
                        </a:rPr>
                        <a:t>-4.99176</a:t>
                      </a:r>
                      <a:endParaRPr lang="en-US" sz="2400">
                        <a:latin typeface="Calibri"/>
                        <a:ea typeface="Calibri"/>
                        <a:cs typeface="Times New Roman"/>
                      </a:endParaRPr>
                    </a:p>
                  </a:txBody>
                  <a:tcPr marL="68580" marR="68580" marT="0" marB="0" anchor="b">
                    <a:lnL>
                      <a:noFill/>
                    </a:lnL>
                    <a:lnR>
                      <a:noFill/>
                    </a:lnR>
                    <a:lnT w="28575" cap="flat" cmpd="dbl" algn="ctr">
                      <a:solidFill>
                        <a:srgbClr val="000000"/>
                      </a:solidFill>
                      <a:prstDash val="solid"/>
                      <a:round/>
                      <a:headEnd type="none" w="med" len="med"/>
                      <a:tailEnd type="none" w="med" len="med"/>
                    </a:lnT>
                    <a:lnB>
                      <a:noFill/>
                    </a:lnB>
                  </a:tcPr>
                </a:tc>
                <a:tc>
                  <a:txBody>
                    <a:bodyPr/>
                    <a:lstStyle/>
                    <a:p>
                      <a:pPr marL="0" marR="0" algn="r">
                        <a:lnSpc>
                          <a:spcPct val="115000"/>
                        </a:lnSpc>
                        <a:spcBef>
                          <a:spcPts val="0"/>
                        </a:spcBef>
                        <a:spcAft>
                          <a:spcPts val="0"/>
                        </a:spcAft>
                      </a:pPr>
                      <a:r>
                        <a:rPr lang="en-US" sz="1800">
                          <a:latin typeface="Arial"/>
                          <a:ea typeface="Times New Roman"/>
                          <a:cs typeface="Times New Roman"/>
                        </a:rPr>
                        <a:t>-4.53387</a:t>
                      </a:r>
                      <a:endParaRPr lang="en-US" sz="2400">
                        <a:latin typeface="Calibri"/>
                        <a:ea typeface="Calibri"/>
                        <a:cs typeface="Times New Roman"/>
                      </a:endParaRPr>
                    </a:p>
                  </a:txBody>
                  <a:tcPr marL="68580" marR="68580" marT="0" marB="0" anchor="b">
                    <a:lnL>
                      <a:noFill/>
                    </a:lnL>
                    <a:lnR>
                      <a:noFill/>
                    </a:lnR>
                    <a:lnT w="28575" cap="flat" cmpd="dbl" algn="ctr">
                      <a:solidFill>
                        <a:srgbClr val="000000"/>
                      </a:solidFill>
                      <a:prstDash val="solid"/>
                      <a:round/>
                      <a:headEnd type="none" w="med" len="med"/>
                      <a:tailEnd type="none" w="med" len="med"/>
                    </a:lnT>
                    <a:lnB>
                      <a:noFill/>
                    </a:lnB>
                  </a:tcPr>
                </a:tc>
                <a:tc>
                  <a:txBody>
                    <a:bodyPr/>
                    <a:lstStyle/>
                    <a:p>
                      <a:pPr marL="0" marR="0" algn="r">
                        <a:lnSpc>
                          <a:spcPct val="115000"/>
                        </a:lnSpc>
                        <a:spcBef>
                          <a:spcPts val="0"/>
                        </a:spcBef>
                        <a:spcAft>
                          <a:spcPts val="0"/>
                        </a:spcAft>
                      </a:pPr>
                      <a:r>
                        <a:rPr lang="en-US" sz="1800">
                          <a:latin typeface="Arial"/>
                          <a:ea typeface="Times New Roman"/>
                          <a:cs typeface="Times New Roman"/>
                        </a:rPr>
                        <a:t>0.00001</a:t>
                      </a:r>
                      <a:endParaRPr lang="en-US" sz="2400">
                        <a:latin typeface="Calibri"/>
                        <a:ea typeface="Calibri"/>
                        <a:cs typeface="Times New Roman"/>
                      </a:endParaRPr>
                    </a:p>
                  </a:txBody>
                  <a:tcPr marL="68580" marR="68580" marT="0" marB="0" anchor="b">
                    <a:lnL>
                      <a:noFill/>
                    </a:lnL>
                    <a:lnR>
                      <a:noFill/>
                    </a:lnR>
                    <a:lnT w="28575" cap="flat" cmpd="dbl" algn="ctr">
                      <a:solidFill>
                        <a:srgbClr val="000000"/>
                      </a:solidFill>
                      <a:prstDash val="solid"/>
                      <a:round/>
                      <a:headEnd type="none" w="med" len="med"/>
                      <a:tailEnd type="none" w="med" len="med"/>
                    </a:lnT>
                    <a:lnB>
                      <a:noFill/>
                    </a:lnB>
                  </a:tcPr>
                </a:tc>
              </a:tr>
              <a:tr h="631371">
                <a:tc>
                  <a:txBody>
                    <a:bodyPr/>
                    <a:lstStyle/>
                    <a:p>
                      <a:pPr marL="0" marR="0" indent="254000">
                        <a:lnSpc>
                          <a:spcPct val="115000"/>
                        </a:lnSpc>
                        <a:spcBef>
                          <a:spcPts val="0"/>
                        </a:spcBef>
                        <a:spcAft>
                          <a:spcPts val="0"/>
                        </a:spcAft>
                      </a:pPr>
                      <a:r>
                        <a:rPr lang="en-US" sz="1800" b="1" dirty="0">
                          <a:latin typeface="Arial"/>
                          <a:ea typeface="Times New Roman"/>
                          <a:cs typeface="Times New Roman"/>
                        </a:rPr>
                        <a:t>Gender (Male = 1)</a:t>
                      </a:r>
                      <a:endParaRPr lang="en-US" sz="2400" b="1" dirty="0">
                        <a:latin typeface="Calibri"/>
                        <a:ea typeface="Calibri"/>
                        <a:cs typeface="Times New Roman"/>
                      </a:endParaRPr>
                    </a:p>
                  </a:txBody>
                  <a:tcPr marL="68580" marR="68580" marT="0" marB="0" anchor="b">
                    <a:lnL>
                      <a:noFill/>
                    </a:lnL>
                    <a:lnR>
                      <a:noFill/>
                    </a:lnR>
                    <a:lnT>
                      <a:noFill/>
                    </a:lnT>
                    <a:lnB>
                      <a:noFill/>
                    </a:lnB>
                  </a:tcPr>
                </a:tc>
                <a:tc>
                  <a:txBody>
                    <a:bodyPr/>
                    <a:lstStyle/>
                    <a:p>
                      <a:pPr marL="0" marR="0" algn="r">
                        <a:lnSpc>
                          <a:spcPct val="115000"/>
                        </a:lnSpc>
                        <a:spcBef>
                          <a:spcPts val="0"/>
                        </a:spcBef>
                        <a:spcAft>
                          <a:spcPts val="0"/>
                        </a:spcAft>
                      </a:pPr>
                      <a:r>
                        <a:rPr lang="en-US" sz="1800">
                          <a:latin typeface="Arial"/>
                          <a:ea typeface="Times New Roman"/>
                          <a:cs typeface="Times New Roman"/>
                        </a:rPr>
                        <a:t>0.623433</a:t>
                      </a:r>
                      <a:endParaRPr lang="en-US" sz="2400">
                        <a:latin typeface="Calibri"/>
                        <a:ea typeface="Calibri"/>
                        <a:cs typeface="Times New Roman"/>
                      </a:endParaRPr>
                    </a:p>
                  </a:txBody>
                  <a:tcPr marL="68580" marR="68580" marT="0" marB="0" anchor="b">
                    <a:lnL>
                      <a:noFill/>
                    </a:lnL>
                    <a:lnR>
                      <a:noFill/>
                    </a:lnR>
                    <a:lnT>
                      <a:noFill/>
                    </a:lnT>
                    <a:lnB>
                      <a:noFill/>
                    </a:lnB>
                  </a:tcPr>
                </a:tc>
                <a:tc>
                  <a:txBody>
                    <a:bodyPr/>
                    <a:lstStyle/>
                    <a:p>
                      <a:pPr marL="0" marR="0" algn="r">
                        <a:lnSpc>
                          <a:spcPct val="115000"/>
                        </a:lnSpc>
                        <a:spcBef>
                          <a:spcPts val="0"/>
                        </a:spcBef>
                        <a:spcAft>
                          <a:spcPts val="0"/>
                        </a:spcAft>
                      </a:pPr>
                      <a:r>
                        <a:rPr lang="en-US" sz="1800">
                          <a:latin typeface="Arial"/>
                          <a:ea typeface="Times New Roman"/>
                          <a:cs typeface="Times New Roman"/>
                        </a:rPr>
                        <a:t>2.577626</a:t>
                      </a:r>
                      <a:endParaRPr lang="en-US" sz="2400">
                        <a:latin typeface="Calibri"/>
                        <a:ea typeface="Calibri"/>
                        <a:cs typeface="Times New Roman"/>
                      </a:endParaRPr>
                    </a:p>
                  </a:txBody>
                  <a:tcPr marL="68580" marR="68580" marT="0" marB="0" anchor="b">
                    <a:lnL>
                      <a:noFill/>
                    </a:lnL>
                    <a:lnR>
                      <a:noFill/>
                    </a:lnR>
                    <a:lnT>
                      <a:noFill/>
                    </a:lnT>
                    <a:lnB>
                      <a:noFill/>
                    </a:lnB>
                  </a:tcPr>
                </a:tc>
                <a:tc>
                  <a:txBody>
                    <a:bodyPr/>
                    <a:lstStyle/>
                    <a:p>
                      <a:pPr marL="0" marR="0" algn="r">
                        <a:lnSpc>
                          <a:spcPct val="115000"/>
                        </a:lnSpc>
                        <a:spcBef>
                          <a:spcPts val="0"/>
                        </a:spcBef>
                        <a:spcAft>
                          <a:spcPts val="0"/>
                        </a:spcAft>
                      </a:pPr>
                      <a:r>
                        <a:rPr lang="en-US" sz="1800">
                          <a:latin typeface="Arial"/>
                          <a:ea typeface="Times New Roman"/>
                          <a:cs typeface="Times New Roman"/>
                        </a:rPr>
                        <a:t>0.00995</a:t>
                      </a:r>
                      <a:endParaRPr lang="en-US" sz="2400">
                        <a:latin typeface="Calibri"/>
                        <a:ea typeface="Calibri"/>
                        <a:cs typeface="Times New Roman"/>
                      </a:endParaRPr>
                    </a:p>
                  </a:txBody>
                  <a:tcPr marL="68580" marR="68580" marT="0" marB="0" anchor="b">
                    <a:lnL>
                      <a:noFill/>
                    </a:lnL>
                    <a:lnR>
                      <a:noFill/>
                    </a:lnR>
                    <a:lnT>
                      <a:noFill/>
                    </a:lnT>
                    <a:lnB>
                      <a:noFill/>
                    </a:lnB>
                  </a:tcPr>
                </a:tc>
              </a:tr>
              <a:tr h="631371">
                <a:tc>
                  <a:txBody>
                    <a:bodyPr/>
                    <a:lstStyle/>
                    <a:p>
                      <a:pPr marL="0" marR="0" indent="254000">
                        <a:lnSpc>
                          <a:spcPct val="115000"/>
                        </a:lnSpc>
                        <a:spcBef>
                          <a:spcPts val="0"/>
                        </a:spcBef>
                        <a:spcAft>
                          <a:spcPts val="0"/>
                        </a:spcAft>
                      </a:pPr>
                      <a:r>
                        <a:rPr lang="en-US" sz="1800" b="1" dirty="0">
                          <a:latin typeface="Arial"/>
                          <a:ea typeface="Times New Roman"/>
                          <a:cs typeface="Times New Roman"/>
                        </a:rPr>
                        <a:t>MRSA</a:t>
                      </a:r>
                      <a:endParaRPr lang="en-US" sz="2400" b="1" dirty="0">
                        <a:latin typeface="Calibri"/>
                        <a:ea typeface="Calibri"/>
                        <a:cs typeface="Times New Roman"/>
                      </a:endParaRPr>
                    </a:p>
                  </a:txBody>
                  <a:tcPr marL="68580" marR="68580" marT="0" marB="0" anchor="b">
                    <a:lnL>
                      <a:noFill/>
                    </a:lnL>
                    <a:lnR>
                      <a:noFill/>
                    </a:lnR>
                    <a:lnT>
                      <a:noFill/>
                    </a:lnT>
                    <a:lnB>
                      <a:noFill/>
                    </a:lnB>
                  </a:tcPr>
                </a:tc>
                <a:tc>
                  <a:txBody>
                    <a:bodyPr/>
                    <a:lstStyle/>
                    <a:p>
                      <a:pPr marL="0" marR="0" algn="r">
                        <a:lnSpc>
                          <a:spcPct val="115000"/>
                        </a:lnSpc>
                        <a:spcBef>
                          <a:spcPts val="0"/>
                        </a:spcBef>
                        <a:spcAft>
                          <a:spcPts val="0"/>
                        </a:spcAft>
                      </a:pPr>
                      <a:r>
                        <a:rPr lang="en-US" sz="1800">
                          <a:latin typeface="Arial"/>
                          <a:ea typeface="Times New Roman"/>
                          <a:cs typeface="Times New Roman"/>
                        </a:rPr>
                        <a:t>1.593127</a:t>
                      </a:r>
                      <a:endParaRPr lang="en-US" sz="2400">
                        <a:latin typeface="Calibri"/>
                        <a:ea typeface="Calibri"/>
                        <a:cs typeface="Times New Roman"/>
                      </a:endParaRPr>
                    </a:p>
                  </a:txBody>
                  <a:tcPr marL="68580" marR="68580" marT="0" marB="0" anchor="b">
                    <a:lnL>
                      <a:noFill/>
                    </a:lnL>
                    <a:lnR>
                      <a:noFill/>
                    </a:lnR>
                    <a:lnT>
                      <a:noFill/>
                    </a:lnT>
                    <a:lnB>
                      <a:noFill/>
                    </a:lnB>
                  </a:tcPr>
                </a:tc>
                <a:tc>
                  <a:txBody>
                    <a:bodyPr/>
                    <a:lstStyle/>
                    <a:p>
                      <a:pPr marL="0" marR="0" algn="r">
                        <a:lnSpc>
                          <a:spcPct val="115000"/>
                        </a:lnSpc>
                        <a:spcBef>
                          <a:spcPts val="0"/>
                        </a:spcBef>
                        <a:spcAft>
                          <a:spcPts val="0"/>
                        </a:spcAft>
                      </a:pPr>
                      <a:r>
                        <a:rPr lang="en-US" sz="1800">
                          <a:latin typeface="Arial"/>
                          <a:ea typeface="Times New Roman"/>
                          <a:cs typeface="Times New Roman"/>
                        </a:rPr>
                        <a:t>4.739078</a:t>
                      </a:r>
                      <a:endParaRPr lang="en-US" sz="2400">
                        <a:latin typeface="Calibri"/>
                        <a:ea typeface="Calibri"/>
                        <a:cs typeface="Times New Roman"/>
                      </a:endParaRPr>
                    </a:p>
                  </a:txBody>
                  <a:tcPr marL="68580" marR="68580" marT="0" marB="0" anchor="b">
                    <a:lnL>
                      <a:noFill/>
                    </a:lnL>
                    <a:lnR>
                      <a:noFill/>
                    </a:lnR>
                    <a:lnT>
                      <a:noFill/>
                    </a:lnT>
                    <a:lnB>
                      <a:noFill/>
                    </a:lnB>
                  </a:tcPr>
                </a:tc>
                <a:tc>
                  <a:txBody>
                    <a:bodyPr/>
                    <a:lstStyle/>
                    <a:p>
                      <a:pPr marL="0" marR="0" algn="r">
                        <a:lnSpc>
                          <a:spcPct val="115000"/>
                        </a:lnSpc>
                        <a:spcBef>
                          <a:spcPts val="0"/>
                        </a:spcBef>
                        <a:spcAft>
                          <a:spcPts val="0"/>
                        </a:spcAft>
                      </a:pPr>
                      <a:r>
                        <a:rPr lang="en-US" sz="1800">
                          <a:latin typeface="Arial"/>
                          <a:ea typeface="Times New Roman"/>
                          <a:cs typeface="Times New Roman"/>
                        </a:rPr>
                        <a:t>0.00000</a:t>
                      </a:r>
                      <a:endParaRPr lang="en-US" sz="2400">
                        <a:latin typeface="Calibri"/>
                        <a:ea typeface="Calibri"/>
                        <a:cs typeface="Times New Roman"/>
                      </a:endParaRPr>
                    </a:p>
                  </a:txBody>
                  <a:tcPr marL="68580" marR="68580" marT="0" marB="0" anchor="b">
                    <a:lnL>
                      <a:noFill/>
                    </a:lnL>
                    <a:lnR>
                      <a:noFill/>
                    </a:lnR>
                    <a:lnT>
                      <a:noFill/>
                    </a:lnT>
                    <a:lnB>
                      <a:noFill/>
                    </a:lnB>
                  </a:tcPr>
                </a:tc>
              </a:tr>
              <a:tr h="631371">
                <a:tc>
                  <a:txBody>
                    <a:bodyPr/>
                    <a:lstStyle/>
                    <a:p>
                      <a:pPr marL="0" marR="0" indent="254000">
                        <a:lnSpc>
                          <a:spcPct val="115000"/>
                        </a:lnSpc>
                        <a:spcBef>
                          <a:spcPts val="0"/>
                        </a:spcBef>
                        <a:spcAft>
                          <a:spcPts val="0"/>
                        </a:spcAft>
                      </a:pPr>
                      <a:r>
                        <a:rPr lang="en-US" sz="1800" b="1" dirty="0">
                          <a:latin typeface="Arial"/>
                          <a:ea typeface="Times New Roman"/>
                          <a:cs typeface="Times New Roman"/>
                        </a:rPr>
                        <a:t>Number of Procedures</a:t>
                      </a:r>
                      <a:endParaRPr lang="en-US" sz="2400" b="1" dirty="0">
                        <a:latin typeface="Calibri"/>
                        <a:ea typeface="Calibri"/>
                        <a:cs typeface="Times New Roman"/>
                      </a:endParaRPr>
                    </a:p>
                  </a:txBody>
                  <a:tcPr marL="68580" marR="68580" marT="0" marB="0" anchor="b">
                    <a:lnL>
                      <a:noFill/>
                    </a:lnL>
                    <a:lnR>
                      <a:noFill/>
                    </a:lnR>
                    <a:lnT>
                      <a:noFill/>
                    </a:lnT>
                    <a:lnB>
                      <a:noFill/>
                    </a:lnB>
                  </a:tcPr>
                </a:tc>
                <a:tc>
                  <a:txBody>
                    <a:bodyPr/>
                    <a:lstStyle/>
                    <a:p>
                      <a:pPr marL="0" marR="0" algn="r">
                        <a:lnSpc>
                          <a:spcPct val="115000"/>
                        </a:lnSpc>
                        <a:spcBef>
                          <a:spcPts val="0"/>
                        </a:spcBef>
                        <a:spcAft>
                          <a:spcPts val="0"/>
                        </a:spcAft>
                      </a:pPr>
                      <a:r>
                        <a:rPr lang="en-US" sz="1800">
                          <a:latin typeface="Arial"/>
                          <a:ea typeface="Times New Roman"/>
                          <a:cs typeface="Times New Roman"/>
                        </a:rPr>
                        <a:t>0.584536</a:t>
                      </a:r>
                      <a:endParaRPr lang="en-US" sz="2400">
                        <a:latin typeface="Calibri"/>
                        <a:ea typeface="Calibri"/>
                        <a:cs typeface="Times New Roman"/>
                      </a:endParaRPr>
                    </a:p>
                  </a:txBody>
                  <a:tcPr marL="68580" marR="68580" marT="0" marB="0" anchor="b">
                    <a:lnL>
                      <a:noFill/>
                    </a:lnL>
                    <a:lnR>
                      <a:noFill/>
                    </a:lnR>
                    <a:lnT>
                      <a:noFill/>
                    </a:lnT>
                    <a:lnB>
                      <a:noFill/>
                    </a:lnB>
                  </a:tcPr>
                </a:tc>
                <a:tc>
                  <a:txBody>
                    <a:bodyPr/>
                    <a:lstStyle/>
                    <a:p>
                      <a:pPr marL="0" marR="0" algn="r">
                        <a:lnSpc>
                          <a:spcPct val="115000"/>
                        </a:lnSpc>
                        <a:spcBef>
                          <a:spcPts val="0"/>
                        </a:spcBef>
                        <a:spcAft>
                          <a:spcPts val="0"/>
                        </a:spcAft>
                      </a:pPr>
                      <a:r>
                        <a:rPr lang="en-US" sz="1800">
                          <a:latin typeface="Arial"/>
                          <a:ea typeface="Times New Roman"/>
                          <a:cs typeface="Times New Roman"/>
                        </a:rPr>
                        <a:t>4.752973</a:t>
                      </a:r>
                      <a:endParaRPr lang="en-US" sz="2400">
                        <a:latin typeface="Calibri"/>
                        <a:ea typeface="Calibri"/>
                        <a:cs typeface="Times New Roman"/>
                      </a:endParaRPr>
                    </a:p>
                  </a:txBody>
                  <a:tcPr marL="68580" marR="68580" marT="0" marB="0" anchor="b">
                    <a:lnL>
                      <a:noFill/>
                    </a:lnL>
                    <a:lnR>
                      <a:noFill/>
                    </a:lnR>
                    <a:lnT>
                      <a:noFill/>
                    </a:lnT>
                    <a:lnB>
                      <a:noFill/>
                    </a:lnB>
                  </a:tcPr>
                </a:tc>
                <a:tc>
                  <a:txBody>
                    <a:bodyPr/>
                    <a:lstStyle/>
                    <a:p>
                      <a:pPr marL="0" marR="0" algn="r">
                        <a:lnSpc>
                          <a:spcPct val="115000"/>
                        </a:lnSpc>
                        <a:spcBef>
                          <a:spcPts val="0"/>
                        </a:spcBef>
                        <a:spcAft>
                          <a:spcPts val="0"/>
                        </a:spcAft>
                      </a:pPr>
                      <a:r>
                        <a:rPr lang="en-US" sz="1800">
                          <a:latin typeface="Arial"/>
                          <a:ea typeface="Times New Roman"/>
                          <a:cs typeface="Times New Roman"/>
                        </a:rPr>
                        <a:t>0.00000</a:t>
                      </a:r>
                      <a:endParaRPr lang="en-US" sz="2400">
                        <a:latin typeface="Calibri"/>
                        <a:ea typeface="Calibri"/>
                        <a:cs typeface="Times New Roman"/>
                      </a:endParaRPr>
                    </a:p>
                  </a:txBody>
                  <a:tcPr marL="68580" marR="68580" marT="0" marB="0" anchor="b">
                    <a:lnL>
                      <a:noFill/>
                    </a:lnL>
                    <a:lnR>
                      <a:noFill/>
                    </a:lnR>
                    <a:lnT>
                      <a:noFill/>
                    </a:lnT>
                    <a:lnB>
                      <a:noFill/>
                    </a:lnB>
                  </a:tcPr>
                </a:tc>
              </a:tr>
              <a:tr h="631371">
                <a:tc>
                  <a:txBody>
                    <a:bodyPr/>
                    <a:lstStyle/>
                    <a:p>
                      <a:pPr marL="0" marR="0" indent="254000">
                        <a:lnSpc>
                          <a:spcPct val="115000"/>
                        </a:lnSpc>
                        <a:spcBef>
                          <a:spcPts val="0"/>
                        </a:spcBef>
                        <a:spcAft>
                          <a:spcPts val="0"/>
                        </a:spcAft>
                      </a:pPr>
                      <a:r>
                        <a:rPr lang="en-US" sz="1800" b="1" dirty="0">
                          <a:latin typeface="Arial"/>
                          <a:ea typeface="Times New Roman"/>
                          <a:cs typeface="Times New Roman"/>
                        </a:rPr>
                        <a:t>Postop Admission</a:t>
                      </a:r>
                      <a:endParaRPr lang="en-US" sz="2400" b="1" dirty="0">
                        <a:latin typeface="Calibri"/>
                        <a:ea typeface="Calibri"/>
                        <a:cs typeface="Times New Roman"/>
                      </a:endParaRPr>
                    </a:p>
                  </a:txBody>
                  <a:tcPr marL="68580" marR="68580" marT="0" marB="0" anchor="b">
                    <a:lnL>
                      <a:noFill/>
                    </a:lnL>
                    <a:lnR>
                      <a:noFill/>
                    </a:lnR>
                    <a:lnT>
                      <a:noFill/>
                    </a:lnT>
                    <a:lnB>
                      <a:noFill/>
                    </a:lnB>
                  </a:tcPr>
                </a:tc>
                <a:tc>
                  <a:txBody>
                    <a:bodyPr/>
                    <a:lstStyle/>
                    <a:p>
                      <a:pPr marL="0" marR="0" algn="r">
                        <a:lnSpc>
                          <a:spcPct val="115000"/>
                        </a:lnSpc>
                        <a:spcBef>
                          <a:spcPts val="0"/>
                        </a:spcBef>
                        <a:spcAft>
                          <a:spcPts val="0"/>
                        </a:spcAft>
                      </a:pPr>
                      <a:r>
                        <a:rPr lang="en-US" sz="1800">
                          <a:latin typeface="Arial"/>
                          <a:ea typeface="Times New Roman"/>
                          <a:cs typeface="Times New Roman"/>
                        </a:rPr>
                        <a:t>2.179504</a:t>
                      </a:r>
                      <a:endParaRPr lang="en-US" sz="2400">
                        <a:latin typeface="Calibri"/>
                        <a:ea typeface="Calibri"/>
                        <a:cs typeface="Times New Roman"/>
                      </a:endParaRPr>
                    </a:p>
                  </a:txBody>
                  <a:tcPr marL="68580" marR="68580" marT="0" marB="0" anchor="b">
                    <a:lnL>
                      <a:noFill/>
                    </a:lnL>
                    <a:lnR>
                      <a:noFill/>
                    </a:lnR>
                    <a:lnT>
                      <a:noFill/>
                    </a:lnT>
                    <a:lnB>
                      <a:noFill/>
                    </a:lnB>
                  </a:tcPr>
                </a:tc>
                <a:tc>
                  <a:txBody>
                    <a:bodyPr/>
                    <a:lstStyle/>
                    <a:p>
                      <a:pPr marL="0" marR="0" algn="r">
                        <a:lnSpc>
                          <a:spcPct val="115000"/>
                        </a:lnSpc>
                        <a:spcBef>
                          <a:spcPts val="0"/>
                        </a:spcBef>
                        <a:spcAft>
                          <a:spcPts val="0"/>
                        </a:spcAft>
                      </a:pPr>
                      <a:r>
                        <a:rPr lang="en-US" sz="1800">
                          <a:latin typeface="Arial"/>
                          <a:ea typeface="Times New Roman"/>
                          <a:cs typeface="Times New Roman"/>
                        </a:rPr>
                        <a:t>7.873071</a:t>
                      </a:r>
                      <a:endParaRPr lang="en-US" sz="2400">
                        <a:latin typeface="Calibri"/>
                        <a:ea typeface="Calibri"/>
                        <a:cs typeface="Times New Roman"/>
                      </a:endParaRPr>
                    </a:p>
                  </a:txBody>
                  <a:tcPr marL="68580" marR="68580" marT="0" marB="0" anchor="b">
                    <a:lnL>
                      <a:noFill/>
                    </a:lnL>
                    <a:lnR>
                      <a:noFill/>
                    </a:lnR>
                    <a:lnT>
                      <a:noFill/>
                    </a:lnT>
                    <a:lnB>
                      <a:noFill/>
                    </a:lnB>
                  </a:tcPr>
                </a:tc>
                <a:tc>
                  <a:txBody>
                    <a:bodyPr/>
                    <a:lstStyle/>
                    <a:p>
                      <a:pPr marL="0" marR="0" algn="r">
                        <a:lnSpc>
                          <a:spcPct val="115000"/>
                        </a:lnSpc>
                        <a:spcBef>
                          <a:spcPts val="0"/>
                        </a:spcBef>
                        <a:spcAft>
                          <a:spcPts val="0"/>
                        </a:spcAft>
                      </a:pPr>
                      <a:r>
                        <a:rPr lang="en-US" sz="1800">
                          <a:latin typeface="Arial"/>
                          <a:ea typeface="Times New Roman"/>
                          <a:cs typeface="Times New Roman"/>
                        </a:rPr>
                        <a:t>0.00000</a:t>
                      </a:r>
                      <a:endParaRPr lang="en-US" sz="2400">
                        <a:latin typeface="Calibri"/>
                        <a:ea typeface="Calibri"/>
                        <a:cs typeface="Times New Roman"/>
                      </a:endParaRPr>
                    </a:p>
                  </a:txBody>
                  <a:tcPr marL="68580" marR="68580" marT="0" marB="0" anchor="b">
                    <a:lnL>
                      <a:noFill/>
                    </a:lnL>
                    <a:lnR>
                      <a:noFill/>
                    </a:lnR>
                    <a:lnT>
                      <a:noFill/>
                    </a:lnT>
                    <a:lnB>
                      <a:noFill/>
                    </a:lnB>
                  </a:tcPr>
                </a:tc>
              </a:tr>
              <a:tr h="631371">
                <a:tc>
                  <a:txBody>
                    <a:bodyPr/>
                    <a:lstStyle/>
                    <a:p>
                      <a:pPr marL="0" marR="0" indent="254000">
                        <a:lnSpc>
                          <a:spcPct val="115000"/>
                        </a:lnSpc>
                        <a:spcBef>
                          <a:spcPts val="0"/>
                        </a:spcBef>
                        <a:spcAft>
                          <a:spcPts val="0"/>
                        </a:spcAft>
                      </a:pPr>
                      <a:r>
                        <a:rPr lang="en-US" sz="1800" b="1" dirty="0" err="1">
                          <a:latin typeface="Arial"/>
                          <a:ea typeface="Times New Roman"/>
                          <a:cs typeface="Times New Roman"/>
                        </a:rPr>
                        <a:t>Preop</a:t>
                      </a:r>
                      <a:r>
                        <a:rPr lang="en-US" sz="1800" b="1" dirty="0">
                          <a:latin typeface="Arial"/>
                          <a:ea typeface="Times New Roman"/>
                          <a:cs typeface="Times New Roman"/>
                        </a:rPr>
                        <a:t> Hematocrit</a:t>
                      </a:r>
                      <a:endParaRPr lang="en-US" sz="2400" b="1" dirty="0">
                        <a:latin typeface="Calibri"/>
                        <a:ea typeface="Calibri"/>
                        <a:cs typeface="Times New Roman"/>
                      </a:endParaRPr>
                    </a:p>
                  </a:txBody>
                  <a:tcPr marL="68580" marR="68580"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800">
                          <a:latin typeface="Arial"/>
                          <a:ea typeface="Times New Roman"/>
                          <a:cs typeface="Times New Roman"/>
                        </a:rPr>
                        <a:t>-0.05078</a:t>
                      </a:r>
                      <a:endParaRPr lang="en-US" sz="2400">
                        <a:latin typeface="Calibri"/>
                        <a:ea typeface="Calibri"/>
                        <a:cs typeface="Times New Roman"/>
                      </a:endParaRPr>
                    </a:p>
                  </a:txBody>
                  <a:tcPr marL="68580" marR="68580"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800">
                          <a:latin typeface="Arial"/>
                          <a:ea typeface="Times New Roman"/>
                          <a:cs typeface="Times New Roman"/>
                        </a:rPr>
                        <a:t>-2.00126</a:t>
                      </a:r>
                      <a:endParaRPr lang="en-US" sz="2400">
                        <a:latin typeface="Calibri"/>
                        <a:ea typeface="Calibri"/>
                        <a:cs typeface="Times New Roman"/>
                      </a:endParaRPr>
                    </a:p>
                  </a:txBody>
                  <a:tcPr marL="68580" marR="68580"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800" dirty="0">
                          <a:latin typeface="Arial"/>
                          <a:ea typeface="Times New Roman"/>
                          <a:cs typeface="Times New Roman"/>
                        </a:rPr>
                        <a:t>0.04697</a:t>
                      </a:r>
                      <a:endParaRPr lang="en-US" sz="2400" dirty="0">
                        <a:latin typeface="Calibri"/>
                        <a:ea typeface="Calibri"/>
                        <a:cs typeface="Times New Roman"/>
                      </a:endParaRPr>
                    </a:p>
                  </a:txBody>
                  <a:tcPr marL="68580" marR="68580" marT="0" marB="0" anchor="b">
                    <a:lnL>
                      <a:noFill/>
                    </a:lnL>
                    <a:lnR>
                      <a:noFill/>
                    </a:lnR>
                    <a:lnT>
                      <a:noFill/>
                    </a:lnT>
                    <a:lnB w="12700" cap="flat" cmpd="sng" algn="ctr">
                      <a:solidFill>
                        <a:srgbClr val="000000"/>
                      </a:solidFill>
                      <a:prstDash val="solid"/>
                      <a:round/>
                      <a:headEnd type="none" w="med" len="med"/>
                      <a:tailEnd type="none" w="med" len="med"/>
                    </a:lnB>
                  </a:tcPr>
                </a:tc>
              </a:tr>
            </a:tbl>
          </a:graphicData>
        </a:graphic>
      </p:graphicFrame>
      <p:sp>
        <p:nvSpPr>
          <p:cNvPr id="4" name="Footer Placeholder 3"/>
          <p:cNvSpPr>
            <a:spLocks noGrp="1"/>
          </p:cNvSpPr>
          <p:nvPr>
            <p:ph type="ftr" sz="quarter" idx="11"/>
          </p:nvPr>
        </p:nvSpPr>
        <p:spPr/>
        <p:txBody>
          <a:bodyPr/>
          <a:lstStyle/>
          <a:p>
            <a:r>
              <a:rPr lang="en-US" smtClean="0"/>
              <a:t>HHSA-290-2006-00020 ACTION task order #8</a:t>
            </a:r>
            <a:endParaRPr lang="en-US"/>
          </a:p>
        </p:txBody>
      </p:sp>
    </p:spTree>
    <p:extLst>
      <p:ext uri="{BB962C8B-B14F-4D97-AF65-F5344CB8AC3E}">
        <p14:creationId xmlns="" xmlns:p14="http://schemas.microsoft.com/office/powerpoint/2010/main" val="356698733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Aims</a:t>
            </a:r>
            <a:endParaRPr lang="en-US" dirty="0"/>
          </a:p>
        </p:txBody>
      </p:sp>
      <p:sp>
        <p:nvSpPr>
          <p:cNvPr id="3" name="Content Placeholder 2"/>
          <p:cNvSpPr>
            <a:spLocks noGrp="1"/>
          </p:cNvSpPr>
          <p:nvPr>
            <p:ph idx="1"/>
          </p:nvPr>
        </p:nvSpPr>
        <p:spPr/>
        <p:txBody>
          <a:bodyPr>
            <a:noAutofit/>
          </a:bodyPr>
          <a:lstStyle/>
          <a:p>
            <a:r>
              <a:rPr lang="en-US" sz="2800" dirty="0" smtClean="0"/>
              <a:t>Employ electronic </a:t>
            </a:r>
            <a:r>
              <a:rPr lang="en-US" sz="2800" dirty="0"/>
              <a:t>detection algorithms to determine SSI rates </a:t>
            </a:r>
            <a:r>
              <a:rPr lang="en-US" sz="2800" dirty="0" smtClean="0"/>
              <a:t>for selected procedures* in 4 unique hospital settings</a:t>
            </a:r>
          </a:p>
          <a:p>
            <a:r>
              <a:rPr lang="en-US" sz="2800" dirty="0" smtClean="0"/>
              <a:t>Conduct focus groups to assess:</a:t>
            </a:r>
          </a:p>
          <a:p>
            <a:pPr lvl="1"/>
            <a:r>
              <a:rPr lang="en-US" dirty="0"/>
              <a:t>S</a:t>
            </a:r>
            <a:r>
              <a:rPr lang="en-US" dirty="0" smtClean="0"/>
              <a:t>urgeons</a:t>
            </a:r>
            <a:r>
              <a:rPr lang="en-US" dirty="0"/>
              <a:t>’ acceptance of current risk stratification </a:t>
            </a:r>
            <a:r>
              <a:rPr lang="en-US" dirty="0" smtClean="0"/>
              <a:t>models and determine </a:t>
            </a:r>
            <a:r>
              <a:rPr lang="en-US" dirty="0"/>
              <a:t>what risk factors surgeons deem important for future model </a:t>
            </a:r>
            <a:r>
              <a:rPr lang="en-US" dirty="0" smtClean="0"/>
              <a:t>development</a:t>
            </a:r>
            <a:endParaRPr lang="en-US" dirty="0"/>
          </a:p>
          <a:p>
            <a:pPr lvl="1"/>
            <a:r>
              <a:rPr lang="en-US" dirty="0" smtClean="0"/>
              <a:t>Adoption of electronic surveillance tool by Infection Prevention nurses</a:t>
            </a:r>
          </a:p>
          <a:p>
            <a:r>
              <a:rPr lang="en-US" sz="2800" dirty="0"/>
              <a:t>Design and test methods to risk stratify on data elements available for electronic </a:t>
            </a:r>
            <a:r>
              <a:rPr lang="en-US" sz="2800" dirty="0" smtClean="0"/>
              <a:t>collection</a:t>
            </a:r>
            <a:endParaRPr lang="en-US" sz="2800" dirty="0"/>
          </a:p>
        </p:txBody>
      </p:sp>
      <p:sp>
        <p:nvSpPr>
          <p:cNvPr id="4" name="Footer Placeholder 3"/>
          <p:cNvSpPr>
            <a:spLocks noGrp="1"/>
          </p:cNvSpPr>
          <p:nvPr>
            <p:ph type="ftr" sz="quarter" idx="11"/>
          </p:nvPr>
        </p:nvSpPr>
        <p:spPr/>
        <p:txBody>
          <a:bodyPr/>
          <a:lstStyle/>
          <a:p>
            <a:r>
              <a:rPr lang="en-US" smtClean="0"/>
              <a:t>HHSA-290-2006-00020 ACTION task order #8</a:t>
            </a:r>
            <a:endParaRPr lang="en-US"/>
          </a:p>
        </p:txBody>
      </p:sp>
      <p:sp>
        <p:nvSpPr>
          <p:cNvPr id="5" name="TextBox 4"/>
          <p:cNvSpPr txBox="1"/>
          <p:nvPr/>
        </p:nvSpPr>
        <p:spPr>
          <a:xfrm>
            <a:off x="1371600" y="6408457"/>
            <a:ext cx="7520072" cy="369332"/>
          </a:xfrm>
          <a:prstGeom prst="rect">
            <a:avLst/>
          </a:prstGeom>
          <a:noFill/>
        </p:spPr>
        <p:txBody>
          <a:bodyPr wrap="none" rtlCol="0">
            <a:spAutoFit/>
          </a:bodyPr>
          <a:lstStyle/>
          <a:p>
            <a:r>
              <a:rPr lang="en-US" dirty="0" smtClean="0"/>
              <a:t>*Coronary artery bypass graft , hernia repair, hip and knee </a:t>
            </a:r>
            <a:r>
              <a:rPr lang="en-US" dirty="0" err="1" smtClean="0"/>
              <a:t>arthroplasty</a:t>
            </a:r>
            <a:endParaRPr lang="en-US" dirty="0"/>
          </a:p>
        </p:txBody>
      </p:sp>
    </p:spTree>
    <p:extLst>
      <p:ext uri="{BB962C8B-B14F-4D97-AF65-F5344CB8AC3E}">
        <p14:creationId xmlns="" xmlns:p14="http://schemas.microsoft.com/office/powerpoint/2010/main" val="1577192836"/>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Multivariate Results: ALL</a:t>
            </a:r>
            <a:endParaRPr lang="en-US" dirty="0"/>
          </a:p>
        </p:txBody>
      </p:sp>
      <p:graphicFrame>
        <p:nvGraphicFramePr>
          <p:cNvPr id="4" name="Table 3"/>
          <p:cNvGraphicFramePr>
            <a:graphicFrameLocks noGrp="1"/>
          </p:cNvGraphicFramePr>
          <p:nvPr>
            <p:extLst>
              <p:ext uri="{D42A27DB-BD31-4B8C-83A1-F6EECF244321}">
                <p14:modId xmlns="" xmlns:p14="http://schemas.microsoft.com/office/powerpoint/2010/main" val="3407254806"/>
              </p:ext>
            </p:extLst>
          </p:nvPr>
        </p:nvGraphicFramePr>
        <p:xfrm>
          <a:off x="533401" y="1524000"/>
          <a:ext cx="8153398" cy="4876800"/>
        </p:xfrm>
        <a:graphic>
          <a:graphicData uri="http://schemas.openxmlformats.org/drawingml/2006/table">
            <a:tbl>
              <a:tblPr/>
              <a:tblGrid>
                <a:gridCol w="3866707"/>
                <a:gridCol w="1471363"/>
                <a:gridCol w="1471363"/>
                <a:gridCol w="1343965"/>
              </a:tblGrid>
              <a:tr h="325120">
                <a:tc>
                  <a:txBody>
                    <a:bodyPr/>
                    <a:lstStyle/>
                    <a:p>
                      <a:pPr marL="0" marR="0">
                        <a:lnSpc>
                          <a:spcPct val="115000"/>
                        </a:lnSpc>
                        <a:spcBef>
                          <a:spcPts val="0"/>
                        </a:spcBef>
                        <a:spcAft>
                          <a:spcPts val="0"/>
                        </a:spcAft>
                      </a:pPr>
                      <a:r>
                        <a:rPr lang="en-US" sz="1800" dirty="0">
                          <a:latin typeface="Arial"/>
                          <a:ea typeface="Times New Roman"/>
                          <a:cs typeface="Times New Roman"/>
                        </a:rPr>
                        <a:t>Variable</a:t>
                      </a:r>
                      <a:endParaRPr lang="en-US" sz="2400" dirty="0">
                        <a:latin typeface="Calibri"/>
                        <a:ea typeface="Calibri"/>
                        <a:cs typeface="Times New Roman"/>
                      </a:endParaRPr>
                    </a:p>
                  </a:txBody>
                  <a:tcPr marL="68580" marR="68580" marT="0" marB="0" anchor="b">
                    <a:lnL>
                      <a:noFill/>
                    </a:lnL>
                    <a:lnR>
                      <a:noFill/>
                    </a:lnR>
                    <a:lnT>
                      <a:noFill/>
                    </a:lnT>
                    <a:lnB w="28575" cap="flat" cmpd="dbl"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800">
                          <a:latin typeface="Arial"/>
                          <a:ea typeface="Times New Roman"/>
                          <a:cs typeface="Times New Roman"/>
                        </a:rPr>
                        <a:t>Estimate</a:t>
                      </a:r>
                      <a:endParaRPr lang="en-US" sz="2400">
                        <a:latin typeface="Calibri"/>
                        <a:ea typeface="Calibri"/>
                        <a:cs typeface="Times New Roman"/>
                      </a:endParaRPr>
                    </a:p>
                  </a:txBody>
                  <a:tcPr marL="68580" marR="68580" marT="0" marB="0" anchor="b">
                    <a:lnL>
                      <a:noFill/>
                    </a:lnL>
                    <a:lnR>
                      <a:noFill/>
                    </a:lnR>
                    <a:lnT>
                      <a:noFill/>
                    </a:lnT>
                    <a:lnB w="28575" cap="flat" cmpd="dbl"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800" dirty="0" smtClean="0">
                          <a:latin typeface="Arial"/>
                          <a:ea typeface="Times New Roman"/>
                          <a:cs typeface="Times New Roman"/>
                        </a:rPr>
                        <a:t>T value</a:t>
                      </a:r>
                      <a:endParaRPr lang="en-US" sz="2400" dirty="0">
                        <a:latin typeface="Calibri"/>
                        <a:ea typeface="Calibri"/>
                        <a:cs typeface="Times New Roman"/>
                      </a:endParaRPr>
                    </a:p>
                  </a:txBody>
                  <a:tcPr marL="68580" marR="68580" marT="0" marB="0" anchor="b">
                    <a:lnL>
                      <a:noFill/>
                    </a:lnL>
                    <a:lnR>
                      <a:noFill/>
                    </a:lnR>
                    <a:lnT>
                      <a:noFill/>
                    </a:lnT>
                    <a:lnB w="28575" cap="flat" cmpd="dbl"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800" dirty="0" smtClean="0">
                          <a:latin typeface="Arial"/>
                          <a:ea typeface="Times New Roman"/>
                          <a:cs typeface="Times New Roman"/>
                        </a:rPr>
                        <a:t>P value</a:t>
                      </a:r>
                      <a:endParaRPr lang="en-US" sz="2400" dirty="0">
                        <a:latin typeface="Calibri"/>
                        <a:ea typeface="Calibri"/>
                        <a:cs typeface="Times New Roman"/>
                      </a:endParaRPr>
                    </a:p>
                  </a:txBody>
                  <a:tcPr marL="68580" marR="68580" marT="0" marB="0" anchor="b">
                    <a:lnL>
                      <a:noFill/>
                    </a:lnL>
                    <a:lnR>
                      <a:noFill/>
                    </a:lnR>
                    <a:lnT>
                      <a:noFill/>
                    </a:lnT>
                    <a:lnB w="28575" cap="flat" cmpd="dbl" algn="ctr">
                      <a:solidFill>
                        <a:srgbClr val="000000"/>
                      </a:solidFill>
                      <a:prstDash val="solid"/>
                      <a:round/>
                      <a:headEnd type="none" w="med" len="med"/>
                      <a:tailEnd type="none" w="med" len="med"/>
                    </a:lnB>
                  </a:tcPr>
                </a:tc>
              </a:tr>
              <a:tr h="325120">
                <a:tc>
                  <a:txBody>
                    <a:bodyPr/>
                    <a:lstStyle/>
                    <a:p>
                      <a:pPr marL="0" marR="0" indent="254000">
                        <a:lnSpc>
                          <a:spcPct val="115000"/>
                        </a:lnSpc>
                        <a:spcBef>
                          <a:spcPts val="0"/>
                        </a:spcBef>
                        <a:spcAft>
                          <a:spcPts val="0"/>
                        </a:spcAft>
                      </a:pPr>
                      <a:r>
                        <a:rPr lang="en-US" sz="1800">
                          <a:latin typeface="Arial"/>
                          <a:ea typeface="Times New Roman"/>
                          <a:cs typeface="Times New Roman"/>
                        </a:rPr>
                        <a:t>Intercept</a:t>
                      </a:r>
                      <a:endParaRPr lang="en-US" sz="2400">
                        <a:latin typeface="Calibri"/>
                        <a:ea typeface="Calibri"/>
                        <a:cs typeface="Times New Roman"/>
                      </a:endParaRPr>
                    </a:p>
                  </a:txBody>
                  <a:tcPr marL="68580" marR="68580" marT="0" marB="0" anchor="b">
                    <a:lnL>
                      <a:noFill/>
                    </a:lnL>
                    <a:lnR>
                      <a:noFill/>
                    </a:lnR>
                    <a:lnT w="28575" cap="flat" cmpd="dbl" algn="ctr">
                      <a:solidFill>
                        <a:srgbClr val="000000"/>
                      </a:solidFill>
                      <a:prstDash val="solid"/>
                      <a:round/>
                      <a:headEnd type="none" w="med" len="med"/>
                      <a:tailEnd type="none" w="med" len="med"/>
                    </a:lnT>
                    <a:lnB>
                      <a:noFill/>
                    </a:lnB>
                  </a:tcPr>
                </a:tc>
                <a:tc>
                  <a:txBody>
                    <a:bodyPr/>
                    <a:lstStyle/>
                    <a:p>
                      <a:pPr marL="0" marR="0" algn="r">
                        <a:lnSpc>
                          <a:spcPct val="115000"/>
                        </a:lnSpc>
                        <a:spcBef>
                          <a:spcPts val="0"/>
                        </a:spcBef>
                        <a:spcAft>
                          <a:spcPts val="0"/>
                        </a:spcAft>
                      </a:pPr>
                      <a:r>
                        <a:rPr lang="en-US" sz="1800">
                          <a:latin typeface="Arial"/>
                          <a:ea typeface="Times New Roman"/>
                          <a:cs typeface="Times New Roman"/>
                        </a:rPr>
                        <a:t>-5.75478</a:t>
                      </a:r>
                      <a:endParaRPr lang="en-US" sz="2400">
                        <a:latin typeface="Calibri"/>
                        <a:ea typeface="Calibri"/>
                        <a:cs typeface="Times New Roman"/>
                      </a:endParaRPr>
                    </a:p>
                  </a:txBody>
                  <a:tcPr marL="68580" marR="68580" marT="0" marB="0" anchor="b">
                    <a:lnL>
                      <a:noFill/>
                    </a:lnL>
                    <a:lnR>
                      <a:noFill/>
                    </a:lnR>
                    <a:lnT w="28575" cap="flat" cmpd="dbl" algn="ctr">
                      <a:solidFill>
                        <a:srgbClr val="000000"/>
                      </a:solidFill>
                      <a:prstDash val="solid"/>
                      <a:round/>
                      <a:headEnd type="none" w="med" len="med"/>
                      <a:tailEnd type="none" w="med" len="med"/>
                    </a:lnT>
                    <a:lnB>
                      <a:noFill/>
                    </a:lnB>
                  </a:tcPr>
                </a:tc>
                <a:tc>
                  <a:txBody>
                    <a:bodyPr/>
                    <a:lstStyle/>
                    <a:p>
                      <a:pPr marL="0" marR="0" algn="r">
                        <a:lnSpc>
                          <a:spcPct val="115000"/>
                        </a:lnSpc>
                        <a:spcBef>
                          <a:spcPts val="0"/>
                        </a:spcBef>
                        <a:spcAft>
                          <a:spcPts val="0"/>
                        </a:spcAft>
                      </a:pPr>
                      <a:r>
                        <a:rPr lang="en-US" sz="1800">
                          <a:latin typeface="Arial"/>
                          <a:ea typeface="Times New Roman"/>
                          <a:cs typeface="Times New Roman"/>
                        </a:rPr>
                        <a:t>-10.6587</a:t>
                      </a:r>
                      <a:endParaRPr lang="en-US" sz="2400">
                        <a:latin typeface="Calibri"/>
                        <a:ea typeface="Calibri"/>
                        <a:cs typeface="Times New Roman"/>
                      </a:endParaRPr>
                    </a:p>
                  </a:txBody>
                  <a:tcPr marL="68580" marR="68580" marT="0" marB="0" anchor="b">
                    <a:lnL>
                      <a:noFill/>
                    </a:lnL>
                    <a:lnR>
                      <a:noFill/>
                    </a:lnR>
                    <a:lnT w="28575" cap="flat" cmpd="dbl" algn="ctr">
                      <a:solidFill>
                        <a:srgbClr val="000000"/>
                      </a:solidFill>
                      <a:prstDash val="solid"/>
                      <a:round/>
                      <a:headEnd type="none" w="med" len="med"/>
                      <a:tailEnd type="none" w="med" len="med"/>
                    </a:lnT>
                    <a:lnB>
                      <a:noFill/>
                    </a:lnB>
                  </a:tcPr>
                </a:tc>
                <a:tc>
                  <a:txBody>
                    <a:bodyPr/>
                    <a:lstStyle/>
                    <a:p>
                      <a:pPr marL="0" marR="0" algn="r">
                        <a:lnSpc>
                          <a:spcPct val="115000"/>
                        </a:lnSpc>
                        <a:spcBef>
                          <a:spcPts val="0"/>
                        </a:spcBef>
                        <a:spcAft>
                          <a:spcPts val="0"/>
                        </a:spcAft>
                      </a:pPr>
                      <a:r>
                        <a:rPr lang="en-US" sz="1800">
                          <a:latin typeface="Arial"/>
                          <a:ea typeface="Times New Roman"/>
                          <a:cs typeface="Times New Roman"/>
                        </a:rPr>
                        <a:t>0.00000</a:t>
                      </a:r>
                      <a:endParaRPr lang="en-US" sz="2400">
                        <a:latin typeface="Calibri"/>
                        <a:ea typeface="Calibri"/>
                        <a:cs typeface="Times New Roman"/>
                      </a:endParaRPr>
                    </a:p>
                  </a:txBody>
                  <a:tcPr marL="68580" marR="68580" marT="0" marB="0" anchor="b">
                    <a:lnL>
                      <a:noFill/>
                    </a:lnL>
                    <a:lnR>
                      <a:noFill/>
                    </a:lnR>
                    <a:lnT w="28575" cap="flat" cmpd="dbl" algn="ctr">
                      <a:solidFill>
                        <a:srgbClr val="000000"/>
                      </a:solidFill>
                      <a:prstDash val="solid"/>
                      <a:round/>
                      <a:headEnd type="none" w="med" len="med"/>
                      <a:tailEnd type="none" w="med" len="med"/>
                    </a:lnT>
                    <a:lnB>
                      <a:noFill/>
                    </a:lnB>
                  </a:tcPr>
                </a:tc>
              </a:tr>
              <a:tr h="325120">
                <a:tc>
                  <a:txBody>
                    <a:bodyPr/>
                    <a:lstStyle/>
                    <a:p>
                      <a:pPr marL="0" marR="0" indent="254000">
                        <a:lnSpc>
                          <a:spcPct val="115000"/>
                        </a:lnSpc>
                        <a:spcBef>
                          <a:spcPts val="0"/>
                        </a:spcBef>
                        <a:spcAft>
                          <a:spcPts val="0"/>
                        </a:spcAft>
                      </a:pPr>
                      <a:r>
                        <a:rPr lang="en-US" sz="1800">
                          <a:latin typeface="Arial"/>
                          <a:ea typeface="Times New Roman"/>
                          <a:cs typeface="Times New Roman"/>
                        </a:rPr>
                        <a:t>Admission via Transfer</a:t>
                      </a:r>
                      <a:endParaRPr lang="en-US" sz="2400">
                        <a:latin typeface="Calibri"/>
                        <a:ea typeface="Calibri"/>
                        <a:cs typeface="Times New Roman"/>
                      </a:endParaRPr>
                    </a:p>
                  </a:txBody>
                  <a:tcPr marL="68580" marR="68580" marT="0" marB="0" anchor="b">
                    <a:lnL>
                      <a:noFill/>
                    </a:lnL>
                    <a:lnR>
                      <a:noFill/>
                    </a:lnR>
                    <a:lnT>
                      <a:noFill/>
                    </a:lnT>
                    <a:lnB>
                      <a:noFill/>
                    </a:lnB>
                  </a:tcPr>
                </a:tc>
                <a:tc>
                  <a:txBody>
                    <a:bodyPr/>
                    <a:lstStyle/>
                    <a:p>
                      <a:pPr marL="0" marR="0" algn="r">
                        <a:lnSpc>
                          <a:spcPct val="115000"/>
                        </a:lnSpc>
                        <a:spcBef>
                          <a:spcPts val="0"/>
                        </a:spcBef>
                        <a:spcAft>
                          <a:spcPts val="0"/>
                        </a:spcAft>
                      </a:pPr>
                      <a:r>
                        <a:rPr lang="en-US" sz="1800">
                          <a:latin typeface="Arial"/>
                          <a:ea typeface="Times New Roman"/>
                          <a:cs typeface="Times New Roman"/>
                        </a:rPr>
                        <a:t>-0.07527</a:t>
                      </a:r>
                      <a:endParaRPr lang="en-US" sz="2400">
                        <a:latin typeface="Calibri"/>
                        <a:ea typeface="Calibri"/>
                        <a:cs typeface="Times New Roman"/>
                      </a:endParaRPr>
                    </a:p>
                  </a:txBody>
                  <a:tcPr marL="68580" marR="68580" marT="0" marB="0" anchor="b">
                    <a:lnL>
                      <a:noFill/>
                    </a:lnL>
                    <a:lnR>
                      <a:noFill/>
                    </a:lnR>
                    <a:lnT>
                      <a:noFill/>
                    </a:lnT>
                    <a:lnB>
                      <a:noFill/>
                    </a:lnB>
                  </a:tcPr>
                </a:tc>
                <a:tc>
                  <a:txBody>
                    <a:bodyPr/>
                    <a:lstStyle/>
                    <a:p>
                      <a:pPr marL="0" marR="0" algn="r">
                        <a:lnSpc>
                          <a:spcPct val="115000"/>
                        </a:lnSpc>
                        <a:spcBef>
                          <a:spcPts val="0"/>
                        </a:spcBef>
                        <a:spcAft>
                          <a:spcPts val="0"/>
                        </a:spcAft>
                      </a:pPr>
                      <a:r>
                        <a:rPr lang="en-US" sz="1800">
                          <a:latin typeface="Arial"/>
                          <a:ea typeface="Times New Roman"/>
                          <a:cs typeface="Times New Roman"/>
                        </a:rPr>
                        <a:t>-0.25258</a:t>
                      </a:r>
                      <a:endParaRPr lang="en-US" sz="2400">
                        <a:latin typeface="Calibri"/>
                        <a:ea typeface="Calibri"/>
                        <a:cs typeface="Times New Roman"/>
                      </a:endParaRPr>
                    </a:p>
                  </a:txBody>
                  <a:tcPr marL="68580" marR="68580" marT="0" marB="0" anchor="b">
                    <a:lnL>
                      <a:noFill/>
                    </a:lnL>
                    <a:lnR>
                      <a:noFill/>
                    </a:lnR>
                    <a:lnT>
                      <a:noFill/>
                    </a:lnT>
                    <a:lnB>
                      <a:noFill/>
                    </a:lnB>
                  </a:tcPr>
                </a:tc>
                <a:tc>
                  <a:txBody>
                    <a:bodyPr/>
                    <a:lstStyle/>
                    <a:p>
                      <a:pPr marL="0" marR="0" algn="r">
                        <a:lnSpc>
                          <a:spcPct val="115000"/>
                        </a:lnSpc>
                        <a:spcBef>
                          <a:spcPts val="0"/>
                        </a:spcBef>
                        <a:spcAft>
                          <a:spcPts val="0"/>
                        </a:spcAft>
                      </a:pPr>
                      <a:r>
                        <a:rPr lang="en-US" sz="1800">
                          <a:latin typeface="Arial"/>
                          <a:ea typeface="Times New Roman"/>
                          <a:cs typeface="Times New Roman"/>
                        </a:rPr>
                        <a:t>0.80059</a:t>
                      </a:r>
                      <a:endParaRPr lang="en-US" sz="2400">
                        <a:latin typeface="Calibri"/>
                        <a:ea typeface="Calibri"/>
                        <a:cs typeface="Times New Roman"/>
                      </a:endParaRPr>
                    </a:p>
                  </a:txBody>
                  <a:tcPr marL="68580" marR="68580" marT="0" marB="0" anchor="b">
                    <a:lnL>
                      <a:noFill/>
                    </a:lnL>
                    <a:lnR>
                      <a:noFill/>
                    </a:lnR>
                    <a:lnT>
                      <a:noFill/>
                    </a:lnT>
                    <a:lnB>
                      <a:noFill/>
                    </a:lnB>
                  </a:tcPr>
                </a:tc>
              </a:tr>
              <a:tr h="325120">
                <a:tc>
                  <a:txBody>
                    <a:bodyPr/>
                    <a:lstStyle/>
                    <a:p>
                      <a:pPr marL="0" marR="0" indent="254000">
                        <a:lnSpc>
                          <a:spcPct val="115000"/>
                        </a:lnSpc>
                        <a:spcBef>
                          <a:spcPts val="0"/>
                        </a:spcBef>
                        <a:spcAft>
                          <a:spcPts val="0"/>
                        </a:spcAft>
                      </a:pPr>
                      <a:r>
                        <a:rPr lang="en-US" sz="1800">
                          <a:latin typeface="Arial"/>
                          <a:ea typeface="Times New Roman"/>
                          <a:cs typeface="Times New Roman"/>
                        </a:rPr>
                        <a:t>History of Cancer</a:t>
                      </a:r>
                      <a:endParaRPr lang="en-US" sz="2400">
                        <a:latin typeface="Calibri"/>
                        <a:ea typeface="Calibri"/>
                        <a:cs typeface="Times New Roman"/>
                      </a:endParaRPr>
                    </a:p>
                  </a:txBody>
                  <a:tcPr marL="68580" marR="68580" marT="0" marB="0" anchor="b">
                    <a:lnL>
                      <a:noFill/>
                    </a:lnL>
                    <a:lnR>
                      <a:noFill/>
                    </a:lnR>
                    <a:lnT>
                      <a:noFill/>
                    </a:lnT>
                    <a:lnB>
                      <a:noFill/>
                    </a:lnB>
                  </a:tcPr>
                </a:tc>
                <a:tc>
                  <a:txBody>
                    <a:bodyPr/>
                    <a:lstStyle/>
                    <a:p>
                      <a:pPr marL="0" marR="0" algn="r">
                        <a:lnSpc>
                          <a:spcPct val="115000"/>
                        </a:lnSpc>
                        <a:spcBef>
                          <a:spcPts val="0"/>
                        </a:spcBef>
                        <a:spcAft>
                          <a:spcPts val="0"/>
                        </a:spcAft>
                      </a:pPr>
                      <a:r>
                        <a:rPr lang="en-US" sz="1800">
                          <a:latin typeface="Arial"/>
                          <a:ea typeface="Times New Roman"/>
                          <a:cs typeface="Times New Roman"/>
                        </a:rPr>
                        <a:t>0.186484</a:t>
                      </a:r>
                      <a:endParaRPr lang="en-US" sz="2400">
                        <a:latin typeface="Calibri"/>
                        <a:ea typeface="Calibri"/>
                        <a:cs typeface="Times New Roman"/>
                      </a:endParaRPr>
                    </a:p>
                  </a:txBody>
                  <a:tcPr marL="68580" marR="68580" marT="0" marB="0" anchor="b">
                    <a:lnL>
                      <a:noFill/>
                    </a:lnL>
                    <a:lnR>
                      <a:noFill/>
                    </a:lnR>
                    <a:lnT>
                      <a:noFill/>
                    </a:lnT>
                    <a:lnB>
                      <a:noFill/>
                    </a:lnB>
                  </a:tcPr>
                </a:tc>
                <a:tc>
                  <a:txBody>
                    <a:bodyPr/>
                    <a:lstStyle/>
                    <a:p>
                      <a:pPr marL="0" marR="0" algn="r">
                        <a:lnSpc>
                          <a:spcPct val="115000"/>
                        </a:lnSpc>
                        <a:spcBef>
                          <a:spcPts val="0"/>
                        </a:spcBef>
                        <a:spcAft>
                          <a:spcPts val="0"/>
                        </a:spcAft>
                      </a:pPr>
                      <a:r>
                        <a:rPr lang="en-US" sz="1800">
                          <a:latin typeface="Arial"/>
                          <a:ea typeface="Times New Roman"/>
                          <a:cs typeface="Times New Roman"/>
                        </a:rPr>
                        <a:t>0.396676</a:t>
                      </a:r>
                      <a:endParaRPr lang="en-US" sz="2400">
                        <a:latin typeface="Calibri"/>
                        <a:ea typeface="Calibri"/>
                        <a:cs typeface="Times New Roman"/>
                      </a:endParaRPr>
                    </a:p>
                  </a:txBody>
                  <a:tcPr marL="68580" marR="68580" marT="0" marB="0" anchor="b">
                    <a:lnL>
                      <a:noFill/>
                    </a:lnL>
                    <a:lnR>
                      <a:noFill/>
                    </a:lnR>
                    <a:lnT>
                      <a:noFill/>
                    </a:lnT>
                    <a:lnB>
                      <a:noFill/>
                    </a:lnB>
                  </a:tcPr>
                </a:tc>
                <a:tc>
                  <a:txBody>
                    <a:bodyPr/>
                    <a:lstStyle/>
                    <a:p>
                      <a:pPr marL="0" marR="0" algn="r">
                        <a:lnSpc>
                          <a:spcPct val="115000"/>
                        </a:lnSpc>
                        <a:spcBef>
                          <a:spcPts val="0"/>
                        </a:spcBef>
                        <a:spcAft>
                          <a:spcPts val="0"/>
                        </a:spcAft>
                      </a:pPr>
                      <a:r>
                        <a:rPr lang="en-US" sz="1800">
                          <a:latin typeface="Arial"/>
                          <a:ea typeface="Times New Roman"/>
                          <a:cs typeface="Times New Roman"/>
                        </a:rPr>
                        <a:t>0.69161</a:t>
                      </a:r>
                      <a:endParaRPr lang="en-US" sz="2400">
                        <a:latin typeface="Calibri"/>
                        <a:ea typeface="Calibri"/>
                        <a:cs typeface="Times New Roman"/>
                      </a:endParaRPr>
                    </a:p>
                  </a:txBody>
                  <a:tcPr marL="68580" marR="68580" marT="0" marB="0" anchor="b">
                    <a:lnL>
                      <a:noFill/>
                    </a:lnL>
                    <a:lnR>
                      <a:noFill/>
                    </a:lnR>
                    <a:lnT>
                      <a:noFill/>
                    </a:lnT>
                    <a:lnB>
                      <a:noFill/>
                    </a:lnB>
                  </a:tcPr>
                </a:tc>
              </a:tr>
              <a:tr h="325120">
                <a:tc>
                  <a:txBody>
                    <a:bodyPr/>
                    <a:lstStyle/>
                    <a:p>
                      <a:pPr marL="0" marR="0" indent="254000">
                        <a:lnSpc>
                          <a:spcPct val="115000"/>
                        </a:lnSpc>
                        <a:spcBef>
                          <a:spcPts val="0"/>
                        </a:spcBef>
                        <a:spcAft>
                          <a:spcPts val="0"/>
                        </a:spcAft>
                      </a:pPr>
                      <a:r>
                        <a:rPr lang="en-US" sz="1800" b="1" dirty="0" smtClean="0">
                          <a:latin typeface="Arial"/>
                          <a:ea typeface="Times New Roman"/>
                          <a:cs typeface="Times New Roman"/>
                        </a:rPr>
                        <a:t>Kidney Diagnosis</a:t>
                      </a:r>
                      <a:endParaRPr lang="en-US" sz="2400" b="1" dirty="0">
                        <a:latin typeface="Calibri"/>
                        <a:ea typeface="Calibri"/>
                        <a:cs typeface="Times New Roman"/>
                      </a:endParaRPr>
                    </a:p>
                  </a:txBody>
                  <a:tcPr marL="68580" marR="68580" marT="0" marB="0" anchor="b">
                    <a:lnL>
                      <a:noFill/>
                    </a:lnL>
                    <a:lnR>
                      <a:noFill/>
                    </a:lnR>
                    <a:lnT>
                      <a:noFill/>
                    </a:lnT>
                    <a:lnB>
                      <a:noFill/>
                    </a:lnB>
                  </a:tcPr>
                </a:tc>
                <a:tc>
                  <a:txBody>
                    <a:bodyPr/>
                    <a:lstStyle/>
                    <a:p>
                      <a:pPr marL="0" marR="0" algn="r">
                        <a:lnSpc>
                          <a:spcPct val="115000"/>
                        </a:lnSpc>
                        <a:spcBef>
                          <a:spcPts val="0"/>
                        </a:spcBef>
                        <a:spcAft>
                          <a:spcPts val="0"/>
                        </a:spcAft>
                      </a:pPr>
                      <a:r>
                        <a:rPr lang="en-US" sz="1800">
                          <a:latin typeface="Arial"/>
                          <a:ea typeface="Times New Roman"/>
                          <a:cs typeface="Times New Roman"/>
                        </a:rPr>
                        <a:t>-1.19328</a:t>
                      </a:r>
                      <a:endParaRPr lang="en-US" sz="2400">
                        <a:latin typeface="Calibri"/>
                        <a:ea typeface="Calibri"/>
                        <a:cs typeface="Times New Roman"/>
                      </a:endParaRPr>
                    </a:p>
                  </a:txBody>
                  <a:tcPr marL="68580" marR="68580" marT="0" marB="0" anchor="b">
                    <a:lnL>
                      <a:noFill/>
                    </a:lnL>
                    <a:lnR>
                      <a:noFill/>
                    </a:lnR>
                    <a:lnT>
                      <a:noFill/>
                    </a:lnT>
                    <a:lnB>
                      <a:noFill/>
                    </a:lnB>
                  </a:tcPr>
                </a:tc>
                <a:tc>
                  <a:txBody>
                    <a:bodyPr/>
                    <a:lstStyle/>
                    <a:p>
                      <a:pPr marL="0" marR="0" algn="r">
                        <a:lnSpc>
                          <a:spcPct val="115000"/>
                        </a:lnSpc>
                        <a:spcBef>
                          <a:spcPts val="0"/>
                        </a:spcBef>
                        <a:spcAft>
                          <a:spcPts val="0"/>
                        </a:spcAft>
                      </a:pPr>
                      <a:r>
                        <a:rPr lang="en-US" sz="1800">
                          <a:latin typeface="Arial"/>
                          <a:ea typeface="Times New Roman"/>
                          <a:cs typeface="Times New Roman"/>
                        </a:rPr>
                        <a:t>-2.52852</a:t>
                      </a:r>
                      <a:endParaRPr lang="en-US" sz="2400">
                        <a:latin typeface="Calibri"/>
                        <a:ea typeface="Calibri"/>
                        <a:cs typeface="Times New Roman"/>
                      </a:endParaRPr>
                    </a:p>
                  </a:txBody>
                  <a:tcPr marL="68580" marR="68580" marT="0" marB="0" anchor="b">
                    <a:lnL>
                      <a:noFill/>
                    </a:lnL>
                    <a:lnR>
                      <a:noFill/>
                    </a:lnR>
                    <a:lnT>
                      <a:noFill/>
                    </a:lnT>
                    <a:lnB>
                      <a:noFill/>
                    </a:lnB>
                  </a:tcPr>
                </a:tc>
                <a:tc>
                  <a:txBody>
                    <a:bodyPr/>
                    <a:lstStyle/>
                    <a:p>
                      <a:pPr marL="0" marR="0" algn="r">
                        <a:lnSpc>
                          <a:spcPct val="115000"/>
                        </a:lnSpc>
                        <a:spcBef>
                          <a:spcPts val="0"/>
                        </a:spcBef>
                        <a:spcAft>
                          <a:spcPts val="0"/>
                        </a:spcAft>
                      </a:pPr>
                      <a:r>
                        <a:rPr lang="en-US" sz="1800">
                          <a:latin typeface="Arial"/>
                          <a:ea typeface="Times New Roman"/>
                          <a:cs typeface="Times New Roman"/>
                        </a:rPr>
                        <a:t>0.01145</a:t>
                      </a:r>
                      <a:endParaRPr lang="en-US" sz="2400">
                        <a:latin typeface="Calibri"/>
                        <a:ea typeface="Calibri"/>
                        <a:cs typeface="Times New Roman"/>
                      </a:endParaRPr>
                    </a:p>
                  </a:txBody>
                  <a:tcPr marL="68580" marR="68580" marT="0" marB="0" anchor="b">
                    <a:lnL>
                      <a:noFill/>
                    </a:lnL>
                    <a:lnR>
                      <a:noFill/>
                    </a:lnR>
                    <a:lnT>
                      <a:noFill/>
                    </a:lnT>
                    <a:lnB>
                      <a:noFill/>
                    </a:lnB>
                  </a:tcPr>
                </a:tc>
              </a:tr>
              <a:tr h="325120">
                <a:tc>
                  <a:txBody>
                    <a:bodyPr/>
                    <a:lstStyle/>
                    <a:p>
                      <a:pPr marL="0" marR="0" indent="254000">
                        <a:lnSpc>
                          <a:spcPct val="115000"/>
                        </a:lnSpc>
                        <a:spcBef>
                          <a:spcPts val="0"/>
                        </a:spcBef>
                        <a:spcAft>
                          <a:spcPts val="0"/>
                        </a:spcAft>
                      </a:pPr>
                      <a:r>
                        <a:rPr lang="en-US" sz="1800">
                          <a:latin typeface="Arial"/>
                          <a:ea typeface="Times New Roman"/>
                          <a:cs typeface="Times New Roman"/>
                        </a:rPr>
                        <a:t>General Anesthesia</a:t>
                      </a:r>
                      <a:endParaRPr lang="en-US" sz="2400">
                        <a:latin typeface="Calibri"/>
                        <a:ea typeface="Calibri"/>
                        <a:cs typeface="Times New Roman"/>
                      </a:endParaRPr>
                    </a:p>
                  </a:txBody>
                  <a:tcPr marL="68580" marR="68580" marT="0" marB="0" anchor="b">
                    <a:lnL>
                      <a:noFill/>
                    </a:lnL>
                    <a:lnR>
                      <a:noFill/>
                    </a:lnR>
                    <a:lnT>
                      <a:noFill/>
                    </a:lnT>
                    <a:lnB>
                      <a:noFill/>
                    </a:lnB>
                  </a:tcPr>
                </a:tc>
                <a:tc>
                  <a:txBody>
                    <a:bodyPr/>
                    <a:lstStyle/>
                    <a:p>
                      <a:pPr marL="0" marR="0" algn="r">
                        <a:lnSpc>
                          <a:spcPct val="115000"/>
                        </a:lnSpc>
                        <a:spcBef>
                          <a:spcPts val="0"/>
                        </a:spcBef>
                        <a:spcAft>
                          <a:spcPts val="0"/>
                        </a:spcAft>
                      </a:pPr>
                      <a:r>
                        <a:rPr lang="en-US" sz="1800">
                          <a:latin typeface="Arial"/>
                          <a:ea typeface="Times New Roman"/>
                          <a:cs typeface="Times New Roman"/>
                        </a:rPr>
                        <a:t>0.248213</a:t>
                      </a:r>
                      <a:endParaRPr lang="en-US" sz="2400">
                        <a:latin typeface="Calibri"/>
                        <a:ea typeface="Calibri"/>
                        <a:cs typeface="Times New Roman"/>
                      </a:endParaRPr>
                    </a:p>
                  </a:txBody>
                  <a:tcPr marL="68580" marR="68580" marT="0" marB="0" anchor="b">
                    <a:lnL>
                      <a:noFill/>
                    </a:lnL>
                    <a:lnR>
                      <a:noFill/>
                    </a:lnR>
                    <a:lnT>
                      <a:noFill/>
                    </a:lnT>
                    <a:lnB>
                      <a:noFill/>
                    </a:lnB>
                  </a:tcPr>
                </a:tc>
                <a:tc>
                  <a:txBody>
                    <a:bodyPr/>
                    <a:lstStyle/>
                    <a:p>
                      <a:pPr marL="0" marR="0" algn="r">
                        <a:lnSpc>
                          <a:spcPct val="115000"/>
                        </a:lnSpc>
                        <a:spcBef>
                          <a:spcPts val="0"/>
                        </a:spcBef>
                        <a:spcAft>
                          <a:spcPts val="0"/>
                        </a:spcAft>
                      </a:pPr>
                      <a:r>
                        <a:rPr lang="en-US" sz="1800">
                          <a:latin typeface="Arial"/>
                          <a:ea typeface="Times New Roman"/>
                          <a:cs typeface="Times New Roman"/>
                        </a:rPr>
                        <a:t>1.277382</a:t>
                      </a:r>
                      <a:endParaRPr lang="en-US" sz="2400">
                        <a:latin typeface="Calibri"/>
                        <a:ea typeface="Calibri"/>
                        <a:cs typeface="Times New Roman"/>
                      </a:endParaRPr>
                    </a:p>
                  </a:txBody>
                  <a:tcPr marL="68580" marR="68580" marT="0" marB="0" anchor="b">
                    <a:lnL>
                      <a:noFill/>
                    </a:lnL>
                    <a:lnR>
                      <a:noFill/>
                    </a:lnR>
                    <a:lnT>
                      <a:noFill/>
                    </a:lnT>
                    <a:lnB>
                      <a:noFill/>
                    </a:lnB>
                  </a:tcPr>
                </a:tc>
                <a:tc>
                  <a:txBody>
                    <a:bodyPr/>
                    <a:lstStyle/>
                    <a:p>
                      <a:pPr marL="0" marR="0" algn="r">
                        <a:lnSpc>
                          <a:spcPct val="115000"/>
                        </a:lnSpc>
                        <a:spcBef>
                          <a:spcPts val="0"/>
                        </a:spcBef>
                        <a:spcAft>
                          <a:spcPts val="0"/>
                        </a:spcAft>
                      </a:pPr>
                      <a:r>
                        <a:rPr lang="en-US" sz="1800">
                          <a:latin typeface="Arial"/>
                          <a:ea typeface="Times New Roman"/>
                          <a:cs typeface="Times New Roman"/>
                        </a:rPr>
                        <a:t>0.20147</a:t>
                      </a:r>
                      <a:endParaRPr lang="en-US" sz="2400">
                        <a:latin typeface="Calibri"/>
                        <a:ea typeface="Calibri"/>
                        <a:cs typeface="Times New Roman"/>
                      </a:endParaRPr>
                    </a:p>
                  </a:txBody>
                  <a:tcPr marL="68580" marR="68580" marT="0" marB="0" anchor="b">
                    <a:lnL>
                      <a:noFill/>
                    </a:lnL>
                    <a:lnR>
                      <a:noFill/>
                    </a:lnR>
                    <a:lnT>
                      <a:noFill/>
                    </a:lnT>
                    <a:lnB>
                      <a:noFill/>
                    </a:lnB>
                  </a:tcPr>
                </a:tc>
              </a:tr>
              <a:tr h="325120">
                <a:tc>
                  <a:txBody>
                    <a:bodyPr/>
                    <a:lstStyle/>
                    <a:p>
                      <a:pPr marL="0" marR="0" indent="254000">
                        <a:lnSpc>
                          <a:spcPct val="115000"/>
                        </a:lnSpc>
                        <a:spcBef>
                          <a:spcPts val="0"/>
                        </a:spcBef>
                        <a:spcAft>
                          <a:spcPts val="0"/>
                        </a:spcAft>
                      </a:pPr>
                      <a:r>
                        <a:rPr lang="en-US" sz="1800">
                          <a:latin typeface="Arial"/>
                          <a:ea typeface="Times New Roman"/>
                          <a:cs typeface="Times New Roman"/>
                        </a:rPr>
                        <a:t>Gender (Male = 1)</a:t>
                      </a:r>
                      <a:endParaRPr lang="en-US" sz="2400">
                        <a:latin typeface="Calibri"/>
                        <a:ea typeface="Calibri"/>
                        <a:cs typeface="Times New Roman"/>
                      </a:endParaRPr>
                    </a:p>
                  </a:txBody>
                  <a:tcPr marL="68580" marR="68580" marT="0" marB="0" anchor="b">
                    <a:lnL>
                      <a:noFill/>
                    </a:lnL>
                    <a:lnR>
                      <a:noFill/>
                    </a:lnR>
                    <a:lnT>
                      <a:noFill/>
                    </a:lnT>
                    <a:lnB>
                      <a:noFill/>
                    </a:lnB>
                  </a:tcPr>
                </a:tc>
                <a:tc>
                  <a:txBody>
                    <a:bodyPr/>
                    <a:lstStyle/>
                    <a:p>
                      <a:pPr marL="0" marR="0" algn="r">
                        <a:lnSpc>
                          <a:spcPct val="115000"/>
                        </a:lnSpc>
                        <a:spcBef>
                          <a:spcPts val="0"/>
                        </a:spcBef>
                        <a:spcAft>
                          <a:spcPts val="0"/>
                        </a:spcAft>
                      </a:pPr>
                      <a:r>
                        <a:rPr lang="en-US" sz="1800">
                          <a:latin typeface="Arial"/>
                          <a:ea typeface="Times New Roman"/>
                          <a:cs typeface="Times New Roman"/>
                        </a:rPr>
                        <a:t>0.254338</a:t>
                      </a:r>
                      <a:endParaRPr lang="en-US" sz="2400">
                        <a:latin typeface="Calibri"/>
                        <a:ea typeface="Calibri"/>
                        <a:cs typeface="Times New Roman"/>
                      </a:endParaRPr>
                    </a:p>
                  </a:txBody>
                  <a:tcPr marL="68580" marR="68580" marT="0" marB="0" anchor="b">
                    <a:lnL>
                      <a:noFill/>
                    </a:lnL>
                    <a:lnR>
                      <a:noFill/>
                    </a:lnR>
                    <a:lnT>
                      <a:noFill/>
                    </a:lnT>
                    <a:lnB>
                      <a:noFill/>
                    </a:lnB>
                  </a:tcPr>
                </a:tc>
                <a:tc>
                  <a:txBody>
                    <a:bodyPr/>
                    <a:lstStyle/>
                    <a:p>
                      <a:pPr marL="0" marR="0" algn="r">
                        <a:lnSpc>
                          <a:spcPct val="115000"/>
                        </a:lnSpc>
                        <a:spcBef>
                          <a:spcPts val="0"/>
                        </a:spcBef>
                        <a:spcAft>
                          <a:spcPts val="0"/>
                        </a:spcAft>
                      </a:pPr>
                      <a:r>
                        <a:rPr lang="en-US" sz="1800">
                          <a:latin typeface="Arial"/>
                          <a:ea typeface="Times New Roman"/>
                          <a:cs typeface="Times New Roman"/>
                        </a:rPr>
                        <a:t>1.658706</a:t>
                      </a:r>
                      <a:endParaRPr lang="en-US" sz="2400">
                        <a:latin typeface="Calibri"/>
                        <a:ea typeface="Calibri"/>
                        <a:cs typeface="Times New Roman"/>
                      </a:endParaRPr>
                    </a:p>
                  </a:txBody>
                  <a:tcPr marL="68580" marR="68580" marT="0" marB="0" anchor="b">
                    <a:lnL>
                      <a:noFill/>
                    </a:lnL>
                    <a:lnR>
                      <a:noFill/>
                    </a:lnR>
                    <a:lnT>
                      <a:noFill/>
                    </a:lnT>
                    <a:lnB>
                      <a:noFill/>
                    </a:lnB>
                  </a:tcPr>
                </a:tc>
                <a:tc>
                  <a:txBody>
                    <a:bodyPr/>
                    <a:lstStyle/>
                    <a:p>
                      <a:pPr marL="0" marR="0" algn="r">
                        <a:lnSpc>
                          <a:spcPct val="115000"/>
                        </a:lnSpc>
                        <a:spcBef>
                          <a:spcPts val="0"/>
                        </a:spcBef>
                        <a:spcAft>
                          <a:spcPts val="0"/>
                        </a:spcAft>
                      </a:pPr>
                      <a:r>
                        <a:rPr lang="en-US" sz="1800">
                          <a:latin typeface="Arial"/>
                          <a:ea typeface="Times New Roman"/>
                          <a:cs typeface="Times New Roman"/>
                        </a:rPr>
                        <a:t>0.09718</a:t>
                      </a:r>
                      <a:endParaRPr lang="en-US" sz="2400">
                        <a:latin typeface="Calibri"/>
                        <a:ea typeface="Calibri"/>
                        <a:cs typeface="Times New Roman"/>
                      </a:endParaRPr>
                    </a:p>
                  </a:txBody>
                  <a:tcPr marL="68580" marR="68580" marT="0" marB="0" anchor="b">
                    <a:lnL>
                      <a:noFill/>
                    </a:lnL>
                    <a:lnR>
                      <a:noFill/>
                    </a:lnR>
                    <a:lnT>
                      <a:noFill/>
                    </a:lnT>
                    <a:lnB>
                      <a:noFill/>
                    </a:lnB>
                  </a:tcPr>
                </a:tc>
              </a:tr>
              <a:tr h="325120">
                <a:tc>
                  <a:txBody>
                    <a:bodyPr/>
                    <a:lstStyle/>
                    <a:p>
                      <a:pPr marL="0" marR="0" indent="254000">
                        <a:lnSpc>
                          <a:spcPct val="115000"/>
                        </a:lnSpc>
                        <a:spcBef>
                          <a:spcPts val="0"/>
                        </a:spcBef>
                        <a:spcAft>
                          <a:spcPts val="0"/>
                        </a:spcAft>
                      </a:pPr>
                      <a:r>
                        <a:rPr lang="en-US" sz="1800" b="1" dirty="0">
                          <a:latin typeface="Arial"/>
                          <a:ea typeface="Times New Roman"/>
                          <a:cs typeface="Times New Roman"/>
                        </a:rPr>
                        <a:t>MRSA</a:t>
                      </a:r>
                      <a:endParaRPr lang="en-US" sz="2400" b="1" dirty="0">
                        <a:latin typeface="Calibri"/>
                        <a:ea typeface="Calibri"/>
                        <a:cs typeface="Times New Roman"/>
                      </a:endParaRPr>
                    </a:p>
                  </a:txBody>
                  <a:tcPr marL="68580" marR="68580" marT="0" marB="0" anchor="b">
                    <a:lnL>
                      <a:noFill/>
                    </a:lnL>
                    <a:lnR>
                      <a:noFill/>
                    </a:lnR>
                    <a:lnT>
                      <a:noFill/>
                    </a:lnT>
                    <a:lnB>
                      <a:noFill/>
                    </a:lnB>
                  </a:tcPr>
                </a:tc>
                <a:tc>
                  <a:txBody>
                    <a:bodyPr/>
                    <a:lstStyle/>
                    <a:p>
                      <a:pPr marL="0" marR="0" algn="r">
                        <a:lnSpc>
                          <a:spcPct val="115000"/>
                        </a:lnSpc>
                        <a:spcBef>
                          <a:spcPts val="0"/>
                        </a:spcBef>
                        <a:spcAft>
                          <a:spcPts val="0"/>
                        </a:spcAft>
                      </a:pPr>
                      <a:r>
                        <a:rPr lang="en-US" sz="1800">
                          <a:latin typeface="Arial"/>
                          <a:ea typeface="Times New Roman"/>
                          <a:cs typeface="Times New Roman"/>
                        </a:rPr>
                        <a:t>1.347607</a:t>
                      </a:r>
                      <a:endParaRPr lang="en-US" sz="2400">
                        <a:latin typeface="Calibri"/>
                        <a:ea typeface="Calibri"/>
                        <a:cs typeface="Times New Roman"/>
                      </a:endParaRPr>
                    </a:p>
                  </a:txBody>
                  <a:tcPr marL="68580" marR="68580" marT="0" marB="0" anchor="b">
                    <a:lnL>
                      <a:noFill/>
                    </a:lnL>
                    <a:lnR>
                      <a:noFill/>
                    </a:lnR>
                    <a:lnT>
                      <a:noFill/>
                    </a:lnT>
                    <a:lnB>
                      <a:noFill/>
                    </a:lnB>
                  </a:tcPr>
                </a:tc>
                <a:tc>
                  <a:txBody>
                    <a:bodyPr/>
                    <a:lstStyle/>
                    <a:p>
                      <a:pPr marL="0" marR="0" algn="r">
                        <a:lnSpc>
                          <a:spcPct val="115000"/>
                        </a:lnSpc>
                        <a:spcBef>
                          <a:spcPts val="0"/>
                        </a:spcBef>
                        <a:spcAft>
                          <a:spcPts val="0"/>
                        </a:spcAft>
                      </a:pPr>
                      <a:r>
                        <a:rPr lang="en-US" sz="1800">
                          <a:latin typeface="Arial"/>
                          <a:ea typeface="Times New Roman"/>
                          <a:cs typeface="Times New Roman"/>
                        </a:rPr>
                        <a:t>5.798036</a:t>
                      </a:r>
                      <a:endParaRPr lang="en-US" sz="2400">
                        <a:latin typeface="Calibri"/>
                        <a:ea typeface="Calibri"/>
                        <a:cs typeface="Times New Roman"/>
                      </a:endParaRPr>
                    </a:p>
                  </a:txBody>
                  <a:tcPr marL="68580" marR="68580" marT="0" marB="0" anchor="b">
                    <a:lnL>
                      <a:noFill/>
                    </a:lnL>
                    <a:lnR>
                      <a:noFill/>
                    </a:lnR>
                    <a:lnT>
                      <a:noFill/>
                    </a:lnT>
                    <a:lnB>
                      <a:noFill/>
                    </a:lnB>
                  </a:tcPr>
                </a:tc>
                <a:tc>
                  <a:txBody>
                    <a:bodyPr/>
                    <a:lstStyle/>
                    <a:p>
                      <a:pPr marL="0" marR="0" algn="r">
                        <a:lnSpc>
                          <a:spcPct val="115000"/>
                        </a:lnSpc>
                        <a:spcBef>
                          <a:spcPts val="0"/>
                        </a:spcBef>
                        <a:spcAft>
                          <a:spcPts val="0"/>
                        </a:spcAft>
                      </a:pPr>
                      <a:r>
                        <a:rPr lang="en-US" sz="1800">
                          <a:latin typeface="Arial"/>
                          <a:ea typeface="Times New Roman"/>
                          <a:cs typeface="Times New Roman"/>
                        </a:rPr>
                        <a:t>0.00000</a:t>
                      </a:r>
                      <a:endParaRPr lang="en-US" sz="2400">
                        <a:latin typeface="Calibri"/>
                        <a:ea typeface="Calibri"/>
                        <a:cs typeface="Times New Roman"/>
                      </a:endParaRPr>
                    </a:p>
                  </a:txBody>
                  <a:tcPr marL="68580" marR="68580" marT="0" marB="0" anchor="b">
                    <a:lnL>
                      <a:noFill/>
                    </a:lnL>
                    <a:lnR>
                      <a:noFill/>
                    </a:lnR>
                    <a:lnT>
                      <a:noFill/>
                    </a:lnT>
                    <a:lnB>
                      <a:noFill/>
                    </a:lnB>
                  </a:tcPr>
                </a:tc>
              </a:tr>
              <a:tr h="325120">
                <a:tc>
                  <a:txBody>
                    <a:bodyPr/>
                    <a:lstStyle/>
                    <a:p>
                      <a:pPr marL="0" marR="0" indent="254000">
                        <a:lnSpc>
                          <a:spcPct val="115000"/>
                        </a:lnSpc>
                        <a:spcBef>
                          <a:spcPts val="0"/>
                        </a:spcBef>
                        <a:spcAft>
                          <a:spcPts val="0"/>
                        </a:spcAft>
                      </a:pPr>
                      <a:r>
                        <a:rPr lang="en-US" sz="1800" b="1" dirty="0">
                          <a:latin typeface="Arial"/>
                          <a:ea typeface="Times New Roman"/>
                          <a:cs typeface="Times New Roman"/>
                        </a:rPr>
                        <a:t>Number of Procedures</a:t>
                      </a:r>
                      <a:endParaRPr lang="en-US" sz="2400" b="1" dirty="0">
                        <a:latin typeface="Calibri"/>
                        <a:ea typeface="Calibri"/>
                        <a:cs typeface="Times New Roman"/>
                      </a:endParaRPr>
                    </a:p>
                  </a:txBody>
                  <a:tcPr marL="68580" marR="68580" marT="0" marB="0" anchor="b">
                    <a:lnL>
                      <a:noFill/>
                    </a:lnL>
                    <a:lnR>
                      <a:noFill/>
                    </a:lnR>
                    <a:lnT>
                      <a:noFill/>
                    </a:lnT>
                    <a:lnB>
                      <a:noFill/>
                    </a:lnB>
                  </a:tcPr>
                </a:tc>
                <a:tc>
                  <a:txBody>
                    <a:bodyPr/>
                    <a:lstStyle/>
                    <a:p>
                      <a:pPr marL="0" marR="0" algn="r">
                        <a:lnSpc>
                          <a:spcPct val="115000"/>
                        </a:lnSpc>
                        <a:spcBef>
                          <a:spcPts val="0"/>
                        </a:spcBef>
                        <a:spcAft>
                          <a:spcPts val="0"/>
                        </a:spcAft>
                      </a:pPr>
                      <a:r>
                        <a:rPr lang="en-US" sz="1800">
                          <a:latin typeface="Arial"/>
                          <a:ea typeface="Times New Roman"/>
                          <a:cs typeface="Times New Roman"/>
                        </a:rPr>
                        <a:t>0.322013</a:t>
                      </a:r>
                      <a:endParaRPr lang="en-US" sz="2400">
                        <a:latin typeface="Calibri"/>
                        <a:ea typeface="Calibri"/>
                        <a:cs typeface="Times New Roman"/>
                      </a:endParaRPr>
                    </a:p>
                  </a:txBody>
                  <a:tcPr marL="68580" marR="68580" marT="0" marB="0" anchor="b">
                    <a:lnL>
                      <a:noFill/>
                    </a:lnL>
                    <a:lnR>
                      <a:noFill/>
                    </a:lnR>
                    <a:lnT>
                      <a:noFill/>
                    </a:lnT>
                    <a:lnB>
                      <a:noFill/>
                    </a:lnB>
                  </a:tcPr>
                </a:tc>
                <a:tc>
                  <a:txBody>
                    <a:bodyPr/>
                    <a:lstStyle/>
                    <a:p>
                      <a:pPr marL="0" marR="0" algn="r">
                        <a:lnSpc>
                          <a:spcPct val="115000"/>
                        </a:lnSpc>
                        <a:spcBef>
                          <a:spcPts val="0"/>
                        </a:spcBef>
                        <a:spcAft>
                          <a:spcPts val="0"/>
                        </a:spcAft>
                      </a:pPr>
                      <a:r>
                        <a:rPr lang="en-US" sz="1800">
                          <a:latin typeface="Arial"/>
                          <a:ea typeface="Times New Roman"/>
                          <a:cs typeface="Times New Roman"/>
                        </a:rPr>
                        <a:t>3.494699</a:t>
                      </a:r>
                      <a:endParaRPr lang="en-US" sz="2400">
                        <a:latin typeface="Calibri"/>
                        <a:ea typeface="Calibri"/>
                        <a:cs typeface="Times New Roman"/>
                      </a:endParaRPr>
                    </a:p>
                  </a:txBody>
                  <a:tcPr marL="68580" marR="68580" marT="0" marB="0" anchor="b">
                    <a:lnL>
                      <a:noFill/>
                    </a:lnL>
                    <a:lnR>
                      <a:noFill/>
                    </a:lnR>
                    <a:lnT>
                      <a:noFill/>
                    </a:lnT>
                    <a:lnB>
                      <a:noFill/>
                    </a:lnB>
                  </a:tcPr>
                </a:tc>
                <a:tc>
                  <a:txBody>
                    <a:bodyPr/>
                    <a:lstStyle/>
                    <a:p>
                      <a:pPr marL="0" marR="0" algn="r">
                        <a:lnSpc>
                          <a:spcPct val="115000"/>
                        </a:lnSpc>
                        <a:spcBef>
                          <a:spcPts val="0"/>
                        </a:spcBef>
                        <a:spcAft>
                          <a:spcPts val="0"/>
                        </a:spcAft>
                      </a:pPr>
                      <a:r>
                        <a:rPr lang="en-US" sz="1800">
                          <a:latin typeface="Arial"/>
                          <a:ea typeface="Times New Roman"/>
                          <a:cs typeface="Times New Roman"/>
                        </a:rPr>
                        <a:t>0.00047</a:t>
                      </a:r>
                      <a:endParaRPr lang="en-US" sz="2400">
                        <a:latin typeface="Calibri"/>
                        <a:ea typeface="Calibri"/>
                        <a:cs typeface="Times New Roman"/>
                      </a:endParaRPr>
                    </a:p>
                  </a:txBody>
                  <a:tcPr marL="68580" marR="68580" marT="0" marB="0" anchor="b">
                    <a:lnL>
                      <a:noFill/>
                    </a:lnL>
                    <a:lnR>
                      <a:noFill/>
                    </a:lnR>
                    <a:lnT>
                      <a:noFill/>
                    </a:lnT>
                    <a:lnB>
                      <a:noFill/>
                    </a:lnB>
                  </a:tcPr>
                </a:tc>
              </a:tr>
              <a:tr h="325120">
                <a:tc>
                  <a:txBody>
                    <a:bodyPr/>
                    <a:lstStyle/>
                    <a:p>
                      <a:pPr marL="0" marR="0" indent="254000">
                        <a:lnSpc>
                          <a:spcPct val="115000"/>
                        </a:lnSpc>
                        <a:spcBef>
                          <a:spcPts val="0"/>
                        </a:spcBef>
                        <a:spcAft>
                          <a:spcPts val="0"/>
                        </a:spcAft>
                      </a:pPr>
                      <a:r>
                        <a:rPr lang="en-US" sz="1800" b="1" dirty="0">
                          <a:latin typeface="Arial"/>
                          <a:ea typeface="Times New Roman"/>
                          <a:cs typeface="Times New Roman"/>
                        </a:rPr>
                        <a:t>Postop Admission</a:t>
                      </a:r>
                      <a:endParaRPr lang="en-US" sz="2400" b="1" dirty="0">
                        <a:latin typeface="Calibri"/>
                        <a:ea typeface="Calibri"/>
                        <a:cs typeface="Times New Roman"/>
                      </a:endParaRPr>
                    </a:p>
                  </a:txBody>
                  <a:tcPr marL="68580" marR="68580" marT="0" marB="0" anchor="b">
                    <a:lnL>
                      <a:noFill/>
                    </a:lnL>
                    <a:lnR>
                      <a:noFill/>
                    </a:lnR>
                    <a:lnT>
                      <a:noFill/>
                    </a:lnT>
                    <a:lnB>
                      <a:noFill/>
                    </a:lnB>
                  </a:tcPr>
                </a:tc>
                <a:tc>
                  <a:txBody>
                    <a:bodyPr/>
                    <a:lstStyle/>
                    <a:p>
                      <a:pPr marL="0" marR="0" algn="r">
                        <a:lnSpc>
                          <a:spcPct val="115000"/>
                        </a:lnSpc>
                        <a:spcBef>
                          <a:spcPts val="0"/>
                        </a:spcBef>
                        <a:spcAft>
                          <a:spcPts val="0"/>
                        </a:spcAft>
                      </a:pPr>
                      <a:r>
                        <a:rPr lang="en-US" sz="1800">
                          <a:latin typeface="Arial"/>
                          <a:ea typeface="Times New Roman"/>
                          <a:cs typeface="Times New Roman"/>
                        </a:rPr>
                        <a:t>2.111179</a:t>
                      </a:r>
                      <a:endParaRPr lang="en-US" sz="2400">
                        <a:latin typeface="Calibri"/>
                        <a:ea typeface="Calibri"/>
                        <a:cs typeface="Times New Roman"/>
                      </a:endParaRPr>
                    </a:p>
                  </a:txBody>
                  <a:tcPr marL="68580" marR="68580" marT="0" marB="0" anchor="b">
                    <a:lnL>
                      <a:noFill/>
                    </a:lnL>
                    <a:lnR>
                      <a:noFill/>
                    </a:lnR>
                    <a:lnT>
                      <a:noFill/>
                    </a:lnT>
                    <a:lnB>
                      <a:noFill/>
                    </a:lnB>
                  </a:tcPr>
                </a:tc>
                <a:tc>
                  <a:txBody>
                    <a:bodyPr/>
                    <a:lstStyle/>
                    <a:p>
                      <a:pPr marL="0" marR="0" algn="r">
                        <a:lnSpc>
                          <a:spcPct val="115000"/>
                        </a:lnSpc>
                        <a:spcBef>
                          <a:spcPts val="0"/>
                        </a:spcBef>
                        <a:spcAft>
                          <a:spcPts val="0"/>
                        </a:spcAft>
                      </a:pPr>
                      <a:r>
                        <a:rPr lang="en-US" sz="1800">
                          <a:latin typeface="Arial"/>
                          <a:ea typeface="Times New Roman"/>
                          <a:cs typeface="Times New Roman"/>
                        </a:rPr>
                        <a:t>13.10889</a:t>
                      </a:r>
                      <a:endParaRPr lang="en-US" sz="2400">
                        <a:latin typeface="Calibri"/>
                        <a:ea typeface="Calibri"/>
                        <a:cs typeface="Times New Roman"/>
                      </a:endParaRPr>
                    </a:p>
                  </a:txBody>
                  <a:tcPr marL="68580" marR="68580" marT="0" marB="0" anchor="b">
                    <a:lnL>
                      <a:noFill/>
                    </a:lnL>
                    <a:lnR>
                      <a:noFill/>
                    </a:lnR>
                    <a:lnT>
                      <a:noFill/>
                    </a:lnT>
                    <a:lnB>
                      <a:noFill/>
                    </a:lnB>
                  </a:tcPr>
                </a:tc>
                <a:tc>
                  <a:txBody>
                    <a:bodyPr/>
                    <a:lstStyle/>
                    <a:p>
                      <a:pPr marL="0" marR="0" algn="r">
                        <a:lnSpc>
                          <a:spcPct val="115000"/>
                        </a:lnSpc>
                        <a:spcBef>
                          <a:spcPts val="0"/>
                        </a:spcBef>
                        <a:spcAft>
                          <a:spcPts val="0"/>
                        </a:spcAft>
                      </a:pPr>
                      <a:r>
                        <a:rPr lang="en-US" sz="1800">
                          <a:latin typeface="Arial"/>
                          <a:ea typeface="Times New Roman"/>
                          <a:cs typeface="Times New Roman"/>
                        </a:rPr>
                        <a:t>0.00000</a:t>
                      </a:r>
                      <a:endParaRPr lang="en-US" sz="2400">
                        <a:latin typeface="Calibri"/>
                        <a:ea typeface="Calibri"/>
                        <a:cs typeface="Times New Roman"/>
                      </a:endParaRPr>
                    </a:p>
                  </a:txBody>
                  <a:tcPr marL="68580" marR="68580" marT="0" marB="0" anchor="b">
                    <a:lnL>
                      <a:noFill/>
                    </a:lnL>
                    <a:lnR>
                      <a:noFill/>
                    </a:lnR>
                    <a:lnT>
                      <a:noFill/>
                    </a:lnT>
                    <a:lnB>
                      <a:noFill/>
                    </a:lnB>
                  </a:tcPr>
                </a:tc>
              </a:tr>
              <a:tr h="325120">
                <a:tc>
                  <a:txBody>
                    <a:bodyPr/>
                    <a:lstStyle/>
                    <a:p>
                      <a:pPr marL="0" marR="0" indent="254000">
                        <a:lnSpc>
                          <a:spcPct val="115000"/>
                        </a:lnSpc>
                        <a:spcBef>
                          <a:spcPts val="0"/>
                        </a:spcBef>
                        <a:spcAft>
                          <a:spcPts val="0"/>
                        </a:spcAft>
                      </a:pPr>
                      <a:r>
                        <a:rPr lang="en-US" sz="1800" b="1" dirty="0">
                          <a:latin typeface="Arial"/>
                          <a:ea typeface="Times New Roman"/>
                          <a:cs typeface="Times New Roman"/>
                        </a:rPr>
                        <a:t>Postop Hematocrit</a:t>
                      </a:r>
                      <a:endParaRPr lang="en-US" sz="2400" b="1" dirty="0">
                        <a:latin typeface="Calibri"/>
                        <a:ea typeface="Calibri"/>
                        <a:cs typeface="Times New Roman"/>
                      </a:endParaRPr>
                    </a:p>
                  </a:txBody>
                  <a:tcPr marL="68580" marR="68580" marT="0" marB="0" anchor="b">
                    <a:lnL>
                      <a:noFill/>
                    </a:lnL>
                    <a:lnR>
                      <a:noFill/>
                    </a:lnR>
                    <a:lnT>
                      <a:noFill/>
                    </a:lnT>
                    <a:lnB>
                      <a:noFill/>
                    </a:lnB>
                  </a:tcPr>
                </a:tc>
                <a:tc>
                  <a:txBody>
                    <a:bodyPr/>
                    <a:lstStyle/>
                    <a:p>
                      <a:pPr marL="0" marR="0" algn="r">
                        <a:lnSpc>
                          <a:spcPct val="115000"/>
                        </a:lnSpc>
                        <a:spcBef>
                          <a:spcPts val="0"/>
                        </a:spcBef>
                        <a:spcAft>
                          <a:spcPts val="0"/>
                        </a:spcAft>
                      </a:pPr>
                      <a:r>
                        <a:rPr lang="en-US" sz="1800">
                          <a:latin typeface="Arial"/>
                          <a:ea typeface="Times New Roman"/>
                          <a:cs typeface="Times New Roman"/>
                        </a:rPr>
                        <a:t>-0.03231</a:t>
                      </a:r>
                      <a:endParaRPr lang="en-US" sz="2400">
                        <a:latin typeface="Calibri"/>
                        <a:ea typeface="Calibri"/>
                        <a:cs typeface="Times New Roman"/>
                      </a:endParaRPr>
                    </a:p>
                  </a:txBody>
                  <a:tcPr marL="68580" marR="68580" marT="0" marB="0" anchor="b">
                    <a:lnL>
                      <a:noFill/>
                    </a:lnL>
                    <a:lnR>
                      <a:noFill/>
                    </a:lnR>
                    <a:lnT>
                      <a:noFill/>
                    </a:lnT>
                    <a:lnB>
                      <a:noFill/>
                    </a:lnB>
                  </a:tcPr>
                </a:tc>
                <a:tc>
                  <a:txBody>
                    <a:bodyPr/>
                    <a:lstStyle/>
                    <a:p>
                      <a:pPr marL="0" marR="0" algn="r">
                        <a:lnSpc>
                          <a:spcPct val="115000"/>
                        </a:lnSpc>
                        <a:spcBef>
                          <a:spcPts val="0"/>
                        </a:spcBef>
                        <a:spcAft>
                          <a:spcPts val="0"/>
                        </a:spcAft>
                      </a:pPr>
                      <a:r>
                        <a:rPr lang="en-US" sz="1800">
                          <a:latin typeface="Arial"/>
                          <a:ea typeface="Times New Roman"/>
                          <a:cs typeface="Times New Roman"/>
                        </a:rPr>
                        <a:t>-2.16588</a:t>
                      </a:r>
                      <a:endParaRPr lang="en-US" sz="2400">
                        <a:latin typeface="Calibri"/>
                        <a:ea typeface="Calibri"/>
                        <a:cs typeface="Times New Roman"/>
                      </a:endParaRPr>
                    </a:p>
                  </a:txBody>
                  <a:tcPr marL="68580" marR="68580" marT="0" marB="0" anchor="b">
                    <a:lnL>
                      <a:noFill/>
                    </a:lnL>
                    <a:lnR>
                      <a:noFill/>
                    </a:lnR>
                    <a:lnT>
                      <a:noFill/>
                    </a:lnT>
                    <a:lnB>
                      <a:noFill/>
                    </a:lnB>
                  </a:tcPr>
                </a:tc>
                <a:tc>
                  <a:txBody>
                    <a:bodyPr/>
                    <a:lstStyle/>
                    <a:p>
                      <a:pPr marL="0" marR="0" algn="r">
                        <a:lnSpc>
                          <a:spcPct val="115000"/>
                        </a:lnSpc>
                        <a:spcBef>
                          <a:spcPts val="0"/>
                        </a:spcBef>
                        <a:spcAft>
                          <a:spcPts val="0"/>
                        </a:spcAft>
                      </a:pPr>
                      <a:r>
                        <a:rPr lang="en-US" sz="1800">
                          <a:latin typeface="Arial"/>
                          <a:ea typeface="Times New Roman"/>
                          <a:cs typeface="Times New Roman"/>
                        </a:rPr>
                        <a:t>0.03045</a:t>
                      </a:r>
                      <a:endParaRPr lang="en-US" sz="2400">
                        <a:latin typeface="Calibri"/>
                        <a:ea typeface="Calibri"/>
                        <a:cs typeface="Times New Roman"/>
                      </a:endParaRPr>
                    </a:p>
                  </a:txBody>
                  <a:tcPr marL="68580" marR="68580" marT="0" marB="0" anchor="b">
                    <a:lnL>
                      <a:noFill/>
                    </a:lnL>
                    <a:lnR>
                      <a:noFill/>
                    </a:lnR>
                    <a:lnT>
                      <a:noFill/>
                    </a:lnT>
                    <a:lnB>
                      <a:noFill/>
                    </a:lnB>
                  </a:tcPr>
                </a:tc>
              </a:tr>
              <a:tr h="325120">
                <a:tc>
                  <a:txBody>
                    <a:bodyPr/>
                    <a:lstStyle/>
                    <a:p>
                      <a:pPr marL="0" marR="0" indent="254000">
                        <a:lnSpc>
                          <a:spcPct val="115000"/>
                        </a:lnSpc>
                        <a:spcBef>
                          <a:spcPts val="0"/>
                        </a:spcBef>
                        <a:spcAft>
                          <a:spcPts val="0"/>
                        </a:spcAft>
                      </a:pPr>
                      <a:r>
                        <a:rPr lang="en-US" sz="1800" b="1" dirty="0" err="1">
                          <a:latin typeface="Arial"/>
                          <a:ea typeface="Times New Roman"/>
                          <a:cs typeface="Times New Roman"/>
                        </a:rPr>
                        <a:t>Preop</a:t>
                      </a:r>
                      <a:r>
                        <a:rPr lang="en-US" sz="1800" b="1" dirty="0">
                          <a:latin typeface="Arial"/>
                          <a:ea typeface="Times New Roman"/>
                          <a:cs typeface="Times New Roman"/>
                        </a:rPr>
                        <a:t> Stay</a:t>
                      </a:r>
                      <a:endParaRPr lang="en-US" sz="2400" b="1" dirty="0">
                        <a:latin typeface="Calibri"/>
                        <a:ea typeface="Calibri"/>
                        <a:cs typeface="Times New Roman"/>
                      </a:endParaRPr>
                    </a:p>
                  </a:txBody>
                  <a:tcPr marL="68580" marR="68580" marT="0" marB="0" anchor="b">
                    <a:lnL>
                      <a:noFill/>
                    </a:lnL>
                    <a:lnR>
                      <a:noFill/>
                    </a:lnR>
                    <a:lnT>
                      <a:noFill/>
                    </a:lnT>
                    <a:lnB>
                      <a:noFill/>
                    </a:lnB>
                  </a:tcPr>
                </a:tc>
                <a:tc>
                  <a:txBody>
                    <a:bodyPr/>
                    <a:lstStyle/>
                    <a:p>
                      <a:pPr marL="0" marR="0" algn="r">
                        <a:lnSpc>
                          <a:spcPct val="115000"/>
                        </a:lnSpc>
                        <a:spcBef>
                          <a:spcPts val="0"/>
                        </a:spcBef>
                        <a:spcAft>
                          <a:spcPts val="0"/>
                        </a:spcAft>
                      </a:pPr>
                      <a:r>
                        <a:rPr lang="en-US" sz="1800">
                          <a:latin typeface="Arial"/>
                          <a:ea typeface="Times New Roman"/>
                          <a:cs typeface="Times New Roman"/>
                        </a:rPr>
                        <a:t>0.035145</a:t>
                      </a:r>
                      <a:endParaRPr lang="en-US" sz="2400">
                        <a:latin typeface="Calibri"/>
                        <a:ea typeface="Calibri"/>
                        <a:cs typeface="Times New Roman"/>
                      </a:endParaRPr>
                    </a:p>
                  </a:txBody>
                  <a:tcPr marL="68580" marR="68580" marT="0" marB="0" anchor="b">
                    <a:lnL>
                      <a:noFill/>
                    </a:lnL>
                    <a:lnR>
                      <a:noFill/>
                    </a:lnR>
                    <a:lnT>
                      <a:noFill/>
                    </a:lnT>
                    <a:lnB>
                      <a:noFill/>
                    </a:lnB>
                  </a:tcPr>
                </a:tc>
                <a:tc>
                  <a:txBody>
                    <a:bodyPr/>
                    <a:lstStyle/>
                    <a:p>
                      <a:pPr marL="0" marR="0" algn="r">
                        <a:lnSpc>
                          <a:spcPct val="115000"/>
                        </a:lnSpc>
                        <a:spcBef>
                          <a:spcPts val="0"/>
                        </a:spcBef>
                        <a:spcAft>
                          <a:spcPts val="0"/>
                        </a:spcAft>
                      </a:pPr>
                      <a:r>
                        <a:rPr lang="en-US" sz="1800">
                          <a:latin typeface="Arial"/>
                          <a:ea typeface="Times New Roman"/>
                          <a:cs typeface="Times New Roman"/>
                        </a:rPr>
                        <a:t>2.315832</a:t>
                      </a:r>
                      <a:endParaRPr lang="en-US" sz="2400">
                        <a:latin typeface="Calibri"/>
                        <a:ea typeface="Calibri"/>
                        <a:cs typeface="Times New Roman"/>
                      </a:endParaRPr>
                    </a:p>
                  </a:txBody>
                  <a:tcPr marL="68580" marR="68580" marT="0" marB="0" anchor="b">
                    <a:lnL>
                      <a:noFill/>
                    </a:lnL>
                    <a:lnR>
                      <a:noFill/>
                    </a:lnR>
                    <a:lnT>
                      <a:noFill/>
                    </a:lnT>
                    <a:lnB>
                      <a:noFill/>
                    </a:lnB>
                  </a:tcPr>
                </a:tc>
                <a:tc>
                  <a:txBody>
                    <a:bodyPr/>
                    <a:lstStyle/>
                    <a:p>
                      <a:pPr marL="0" marR="0" algn="r">
                        <a:lnSpc>
                          <a:spcPct val="115000"/>
                        </a:lnSpc>
                        <a:spcBef>
                          <a:spcPts val="0"/>
                        </a:spcBef>
                        <a:spcAft>
                          <a:spcPts val="0"/>
                        </a:spcAft>
                      </a:pPr>
                      <a:r>
                        <a:rPr lang="en-US" sz="1800">
                          <a:latin typeface="Arial"/>
                          <a:ea typeface="Times New Roman"/>
                          <a:cs typeface="Times New Roman"/>
                        </a:rPr>
                        <a:t>0.02057</a:t>
                      </a:r>
                      <a:endParaRPr lang="en-US" sz="2400">
                        <a:latin typeface="Calibri"/>
                        <a:ea typeface="Calibri"/>
                        <a:cs typeface="Times New Roman"/>
                      </a:endParaRPr>
                    </a:p>
                  </a:txBody>
                  <a:tcPr marL="68580" marR="68580" marT="0" marB="0" anchor="b">
                    <a:lnL>
                      <a:noFill/>
                    </a:lnL>
                    <a:lnR>
                      <a:noFill/>
                    </a:lnR>
                    <a:lnT>
                      <a:noFill/>
                    </a:lnT>
                    <a:lnB>
                      <a:noFill/>
                    </a:lnB>
                  </a:tcPr>
                </a:tc>
              </a:tr>
              <a:tr h="325120">
                <a:tc>
                  <a:txBody>
                    <a:bodyPr/>
                    <a:lstStyle/>
                    <a:p>
                      <a:pPr marL="0" marR="0" indent="254000">
                        <a:lnSpc>
                          <a:spcPct val="115000"/>
                        </a:lnSpc>
                        <a:spcBef>
                          <a:spcPts val="0"/>
                        </a:spcBef>
                        <a:spcAft>
                          <a:spcPts val="0"/>
                        </a:spcAft>
                      </a:pPr>
                      <a:r>
                        <a:rPr lang="en-US" sz="1800" b="1" dirty="0">
                          <a:latin typeface="Arial"/>
                          <a:ea typeface="Times New Roman"/>
                          <a:cs typeface="Times New Roman"/>
                        </a:rPr>
                        <a:t>Surgery: CA</a:t>
                      </a:r>
                      <a:endParaRPr lang="en-US" sz="2400" b="1" dirty="0">
                        <a:latin typeface="Calibri"/>
                        <a:ea typeface="Calibri"/>
                        <a:cs typeface="Times New Roman"/>
                      </a:endParaRPr>
                    </a:p>
                  </a:txBody>
                  <a:tcPr marL="68580" marR="68580" marT="0" marB="0" anchor="b">
                    <a:lnL>
                      <a:noFill/>
                    </a:lnL>
                    <a:lnR>
                      <a:noFill/>
                    </a:lnR>
                    <a:lnT>
                      <a:noFill/>
                    </a:lnT>
                    <a:lnB>
                      <a:noFill/>
                    </a:lnB>
                  </a:tcPr>
                </a:tc>
                <a:tc>
                  <a:txBody>
                    <a:bodyPr/>
                    <a:lstStyle/>
                    <a:p>
                      <a:pPr marL="0" marR="0" algn="r">
                        <a:lnSpc>
                          <a:spcPct val="115000"/>
                        </a:lnSpc>
                        <a:spcBef>
                          <a:spcPts val="0"/>
                        </a:spcBef>
                        <a:spcAft>
                          <a:spcPts val="0"/>
                        </a:spcAft>
                      </a:pPr>
                      <a:r>
                        <a:rPr lang="en-US" sz="1800">
                          <a:latin typeface="Arial"/>
                          <a:ea typeface="Times New Roman"/>
                          <a:cs typeface="Times New Roman"/>
                        </a:rPr>
                        <a:t>0.477163</a:t>
                      </a:r>
                      <a:endParaRPr lang="en-US" sz="2400">
                        <a:latin typeface="Calibri"/>
                        <a:ea typeface="Calibri"/>
                        <a:cs typeface="Times New Roman"/>
                      </a:endParaRPr>
                    </a:p>
                  </a:txBody>
                  <a:tcPr marL="68580" marR="68580" marT="0" marB="0" anchor="b">
                    <a:lnL>
                      <a:noFill/>
                    </a:lnL>
                    <a:lnR>
                      <a:noFill/>
                    </a:lnR>
                    <a:lnT>
                      <a:noFill/>
                    </a:lnT>
                    <a:lnB>
                      <a:noFill/>
                    </a:lnB>
                  </a:tcPr>
                </a:tc>
                <a:tc>
                  <a:txBody>
                    <a:bodyPr/>
                    <a:lstStyle/>
                    <a:p>
                      <a:pPr marL="0" marR="0" algn="r">
                        <a:lnSpc>
                          <a:spcPct val="115000"/>
                        </a:lnSpc>
                        <a:spcBef>
                          <a:spcPts val="0"/>
                        </a:spcBef>
                        <a:spcAft>
                          <a:spcPts val="0"/>
                        </a:spcAft>
                      </a:pPr>
                      <a:r>
                        <a:rPr lang="en-US" sz="1800">
                          <a:latin typeface="Arial"/>
                          <a:ea typeface="Times New Roman"/>
                          <a:cs typeface="Times New Roman"/>
                        </a:rPr>
                        <a:t>2.015653</a:t>
                      </a:r>
                      <a:endParaRPr lang="en-US" sz="2400">
                        <a:latin typeface="Calibri"/>
                        <a:ea typeface="Calibri"/>
                        <a:cs typeface="Times New Roman"/>
                      </a:endParaRPr>
                    </a:p>
                  </a:txBody>
                  <a:tcPr marL="68580" marR="68580" marT="0" marB="0" anchor="b">
                    <a:lnL>
                      <a:noFill/>
                    </a:lnL>
                    <a:lnR>
                      <a:noFill/>
                    </a:lnR>
                    <a:lnT>
                      <a:noFill/>
                    </a:lnT>
                    <a:lnB>
                      <a:noFill/>
                    </a:lnB>
                  </a:tcPr>
                </a:tc>
                <a:tc>
                  <a:txBody>
                    <a:bodyPr/>
                    <a:lstStyle/>
                    <a:p>
                      <a:pPr marL="0" marR="0" algn="r">
                        <a:lnSpc>
                          <a:spcPct val="115000"/>
                        </a:lnSpc>
                        <a:spcBef>
                          <a:spcPts val="0"/>
                        </a:spcBef>
                        <a:spcAft>
                          <a:spcPts val="0"/>
                        </a:spcAft>
                      </a:pPr>
                      <a:r>
                        <a:rPr lang="en-US" sz="1800">
                          <a:latin typeface="Arial"/>
                          <a:ea typeface="Times New Roman"/>
                          <a:cs typeface="Times New Roman"/>
                        </a:rPr>
                        <a:t>0.04384</a:t>
                      </a:r>
                      <a:endParaRPr lang="en-US" sz="2400">
                        <a:latin typeface="Calibri"/>
                        <a:ea typeface="Calibri"/>
                        <a:cs typeface="Times New Roman"/>
                      </a:endParaRPr>
                    </a:p>
                  </a:txBody>
                  <a:tcPr marL="68580" marR="68580" marT="0" marB="0" anchor="b">
                    <a:lnL>
                      <a:noFill/>
                    </a:lnL>
                    <a:lnR>
                      <a:noFill/>
                    </a:lnR>
                    <a:lnT>
                      <a:noFill/>
                    </a:lnT>
                    <a:lnB>
                      <a:noFill/>
                    </a:lnB>
                  </a:tcPr>
                </a:tc>
              </a:tr>
              <a:tr h="325120">
                <a:tc>
                  <a:txBody>
                    <a:bodyPr/>
                    <a:lstStyle/>
                    <a:p>
                      <a:pPr marL="0" marR="0" indent="254000">
                        <a:lnSpc>
                          <a:spcPct val="115000"/>
                        </a:lnSpc>
                        <a:spcBef>
                          <a:spcPts val="0"/>
                        </a:spcBef>
                        <a:spcAft>
                          <a:spcPts val="0"/>
                        </a:spcAft>
                      </a:pPr>
                      <a:r>
                        <a:rPr lang="en-US" sz="1800">
                          <a:latin typeface="Arial"/>
                          <a:ea typeface="Times New Roman"/>
                          <a:cs typeface="Times New Roman"/>
                        </a:rPr>
                        <a:t>Surgery: HE</a:t>
                      </a:r>
                      <a:endParaRPr lang="en-US" sz="2400">
                        <a:latin typeface="Calibri"/>
                        <a:ea typeface="Calibri"/>
                        <a:cs typeface="Times New Roman"/>
                      </a:endParaRPr>
                    </a:p>
                  </a:txBody>
                  <a:tcPr marL="68580" marR="68580" marT="0" marB="0" anchor="b">
                    <a:lnL>
                      <a:noFill/>
                    </a:lnL>
                    <a:lnR>
                      <a:noFill/>
                    </a:lnR>
                    <a:lnT>
                      <a:noFill/>
                    </a:lnT>
                    <a:lnB>
                      <a:noFill/>
                    </a:lnB>
                  </a:tcPr>
                </a:tc>
                <a:tc>
                  <a:txBody>
                    <a:bodyPr/>
                    <a:lstStyle/>
                    <a:p>
                      <a:pPr marL="0" marR="0" algn="r">
                        <a:lnSpc>
                          <a:spcPct val="115000"/>
                        </a:lnSpc>
                        <a:spcBef>
                          <a:spcPts val="0"/>
                        </a:spcBef>
                        <a:spcAft>
                          <a:spcPts val="0"/>
                        </a:spcAft>
                      </a:pPr>
                      <a:r>
                        <a:rPr lang="en-US" sz="1800">
                          <a:latin typeface="Arial"/>
                          <a:ea typeface="Times New Roman"/>
                          <a:cs typeface="Times New Roman"/>
                        </a:rPr>
                        <a:t>0.376815</a:t>
                      </a:r>
                      <a:endParaRPr lang="en-US" sz="2400">
                        <a:latin typeface="Calibri"/>
                        <a:ea typeface="Calibri"/>
                        <a:cs typeface="Times New Roman"/>
                      </a:endParaRPr>
                    </a:p>
                  </a:txBody>
                  <a:tcPr marL="68580" marR="68580" marT="0" marB="0" anchor="b">
                    <a:lnL>
                      <a:noFill/>
                    </a:lnL>
                    <a:lnR>
                      <a:noFill/>
                    </a:lnR>
                    <a:lnT>
                      <a:noFill/>
                    </a:lnT>
                    <a:lnB>
                      <a:noFill/>
                    </a:lnB>
                  </a:tcPr>
                </a:tc>
                <a:tc>
                  <a:txBody>
                    <a:bodyPr/>
                    <a:lstStyle/>
                    <a:p>
                      <a:pPr marL="0" marR="0" algn="r">
                        <a:lnSpc>
                          <a:spcPct val="115000"/>
                        </a:lnSpc>
                        <a:spcBef>
                          <a:spcPts val="0"/>
                        </a:spcBef>
                        <a:spcAft>
                          <a:spcPts val="0"/>
                        </a:spcAft>
                      </a:pPr>
                      <a:r>
                        <a:rPr lang="en-US" sz="1800">
                          <a:latin typeface="Arial"/>
                          <a:ea typeface="Times New Roman"/>
                          <a:cs typeface="Times New Roman"/>
                        </a:rPr>
                        <a:t>1.673907</a:t>
                      </a:r>
                      <a:endParaRPr lang="en-US" sz="2400">
                        <a:latin typeface="Calibri"/>
                        <a:ea typeface="Calibri"/>
                        <a:cs typeface="Times New Roman"/>
                      </a:endParaRPr>
                    </a:p>
                  </a:txBody>
                  <a:tcPr marL="68580" marR="68580" marT="0" marB="0" anchor="b">
                    <a:lnL>
                      <a:noFill/>
                    </a:lnL>
                    <a:lnR>
                      <a:noFill/>
                    </a:lnR>
                    <a:lnT>
                      <a:noFill/>
                    </a:lnT>
                    <a:lnB>
                      <a:noFill/>
                    </a:lnB>
                  </a:tcPr>
                </a:tc>
                <a:tc>
                  <a:txBody>
                    <a:bodyPr/>
                    <a:lstStyle/>
                    <a:p>
                      <a:pPr marL="0" marR="0" algn="r">
                        <a:lnSpc>
                          <a:spcPct val="115000"/>
                        </a:lnSpc>
                        <a:spcBef>
                          <a:spcPts val="0"/>
                        </a:spcBef>
                        <a:spcAft>
                          <a:spcPts val="0"/>
                        </a:spcAft>
                      </a:pPr>
                      <a:r>
                        <a:rPr lang="en-US" sz="1800">
                          <a:latin typeface="Arial"/>
                          <a:ea typeface="Times New Roman"/>
                          <a:cs typeface="Times New Roman"/>
                        </a:rPr>
                        <a:t>0.09415</a:t>
                      </a:r>
                      <a:endParaRPr lang="en-US" sz="2400">
                        <a:latin typeface="Calibri"/>
                        <a:ea typeface="Calibri"/>
                        <a:cs typeface="Times New Roman"/>
                      </a:endParaRPr>
                    </a:p>
                  </a:txBody>
                  <a:tcPr marL="68580" marR="68580" marT="0" marB="0" anchor="b">
                    <a:lnL>
                      <a:noFill/>
                    </a:lnL>
                    <a:lnR>
                      <a:noFill/>
                    </a:lnR>
                    <a:lnT>
                      <a:noFill/>
                    </a:lnT>
                    <a:lnB>
                      <a:noFill/>
                    </a:lnB>
                  </a:tcPr>
                </a:tc>
              </a:tr>
              <a:tr h="325120">
                <a:tc>
                  <a:txBody>
                    <a:bodyPr/>
                    <a:lstStyle/>
                    <a:p>
                      <a:pPr marL="0" marR="0" indent="254000">
                        <a:lnSpc>
                          <a:spcPct val="115000"/>
                        </a:lnSpc>
                        <a:spcBef>
                          <a:spcPts val="0"/>
                        </a:spcBef>
                        <a:spcAft>
                          <a:spcPts val="0"/>
                        </a:spcAft>
                      </a:pPr>
                      <a:r>
                        <a:rPr lang="en-US" sz="1800">
                          <a:latin typeface="Arial"/>
                          <a:ea typeface="Times New Roman"/>
                          <a:cs typeface="Times New Roman"/>
                        </a:rPr>
                        <a:t>Wound Class</a:t>
                      </a:r>
                      <a:endParaRPr lang="en-US" sz="2400">
                        <a:latin typeface="Calibri"/>
                        <a:ea typeface="Calibri"/>
                        <a:cs typeface="Times New Roman"/>
                      </a:endParaRPr>
                    </a:p>
                  </a:txBody>
                  <a:tcPr marL="68580" marR="68580"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800">
                          <a:latin typeface="Arial"/>
                          <a:ea typeface="Times New Roman"/>
                          <a:cs typeface="Times New Roman"/>
                        </a:rPr>
                        <a:t>0.16983</a:t>
                      </a:r>
                      <a:endParaRPr lang="en-US" sz="2400">
                        <a:latin typeface="Calibri"/>
                        <a:ea typeface="Calibri"/>
                        <a:cs typeface="Times New Roman"/>
                      </a:endParaRPr>
                    </a:p>
                  </a:txBody>
                  <a:tcPr marL="68580" marR="68580"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800">
                          <a:latin typeface="Arial"/>
                          <a:ea typeface="Times New Roman"/>
                          <a:cs typeface="Times New Roman"/>
                        </a:rPr>
                        <a:t>1.300158</a:t>
                      </a:r>
                      <a:endParaRPr lang="en-US" sz="2400">
                        <a:latin typeface="Calibri"/>
                        <a:ea typeface="Calibri"/>
                        <a:cs typeface="Times New Roman"/>
                      </a:endParaRPr>
                    </a:p>
                  </a:txBody>
                  <a:tcPr marL="68580" marR="68580"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800" dirty="0">
                          <a:latin typeface="Arial"/>
                          <a:ea typeface="Times New Roman"/>
                          <a:cs typeface="Times New Roman"/>
                        </a:rPr>
                        <a:t>0.19355</a:t>
                      </a:r>
                      <a:endParaRPr lang="en-US" sz="2400" dirty="0">
                        <a:latin typeface="Calibri"/>
                        <a:ea typeface="Calibri"/>
                        <a:cs typeface="Times New Roman"/>
                      </a:endParaRPr>
                    </a:p>
                  </a:txBody>
                  <a:tcPr marL="68580" marR="68580" marT="0" marB="0" anchor="b">
                    <a:lnL>
                      <a:noFill/>
                    </a:lnL>
                    <a:lnR>
                      <a:noFill/>
                    </a:lnR>
                    <a:lnT>
                      <a:noFill/>
                    </a:lnT>
                    <a:lnB w="12700" cap="flat" cmpd="sng" algn="ctr">
                      <a:solidFill>
                        <a:srgbClr val="000000"/>
                      </a:solidFill>
                      <a:prstDash val="solid"/>
                      <a:round/>
                      <a:headEnd type="none" w="med" len="med"/>
                      <a:tailEnd type="none" w="med" len="med"/>
                    </a:lnB>
                  </a:tcPr>
                </a:tc>
              </a:tr>
            </a:tbl>
          </a:graphicData>
        </a:graphic>
      </p:graphicFrame>
      <p:sp>
        <p:nvSpPr>
          <p:cNvPr id="3" name="Footer Placeholder 2"/>
          <p:cNvSpPr>
            <a:spLocks noGrp="1"/>
          </p:cNvSpPr>
          <p:nvPr>
            <p:ph type="ftr" sz="quarter" idx="11"/>
          </p:nvPr>
        </p:nvSpPr>
        <p:spPr/>
        <p:txBody>
          <a:bodyPr/>
          <a:lstStyle/>
          <a:p>
            <a:r>
              <a:rPr lang="en-US" smtClean="0"/>
              <a:t>HHSA-290-2006-00020 ACTION task order #8</a:t>
            </a:r>
            <a:endParaRPr lang="en-US"/>
          </a:p>
        </p:txBody>
      </p:sp>
    </p:spTree>
    <p:extLst>
      <p:ext uri="{BB962C8B-B14F-4D97-AF65-F5344CB8AC3E}">
        <p14:creationId xmlns="" xmlns:p14="http://schemas.microsoft.com/office/powerpoint/2010/main" val="3303009002"/>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Themes</a:t>
            </a:r>
            <a:endParaRPr lang="en-US" dirty="0"/>
          </a:p>
        </p:txBody>
      </p:sp>
      <p:sp>
        <p:nvSpPr>
          <p:cNvPr id="6" name="Text Placeholder 5"/>
          <p:cNvSpPr>
            <a:spLocks noGrp="1"/>
          </p:cNvSpPr>
          <p:nvPr>
            <p:ph type="body" idx="1"/>
          </p:nvPr>
        </p:nvSpPr>
        <p:spPr/>
        <p:txBody>
          <a:bodyPr>
            <a:noAutofit/>
          </a:bodyPr>
          <a:lstStyle/>
          <a:p>
            <a:r>
              <a:rPr lang="en-US" sz="1900" b="1" dirty="0"/>
              <a:t>Surgeons’ acceptance of current risk </a:t>
            </a:r>
            <a:r>
              <a:rPr lang="en-US" sz="1900" b="1" dirty="0" smtClean="0"/>
              <a:t>models</a:t>
            </a:r>
            <a:endParaRPr lang="en-US" sz="1900" b="1" dirty="0"/>
          </a:p>
        </p:txBody>
      </p:sp>
      <p:sp>
        <p:nvSpPr>
          <p:cNvPr id="7" name="Content Placeholder 6"/>
          <p:cNvSpPr>
            <a:spLocks noGrp="1"/>
          </p:cNvSpPr>
          <p:nvPr>
            <p:ph sz="half" idx="2"/>
          </p:nvPr>
        </p:nvSpPr>
        <p:spPr/>
        <p:txBody>
          <a:bodyPr>
            <a:noAutofit/>
          </a:bodyPr>
          <a:lstStyle/>
          <a:p>
            <a:r>
              <a:rPr lang="en-US" sz="2000" dirty="0"/>
              <a:t>C</a:t>
            </a:r>
            <a:r>
              <a:rPr lang="en-US" sz="2000" dirty="0" smtClean="0"/>
              <a:t>urrent </a:t>
            </a:r>
            <a:r>
              <a:rPr lang="en-US" sz="2000" dirty="0"/>
              <a:t>risk adjustment models are </a:t>
            </a:r>
            <a:r>
              <a:rPr lang="en-US" sz="2000" dirty="0" smtClean="0"/>
              <a:t>inadequate</a:t>
            </a:r>
          </a:p>
          <a:p>
            <a:r>
              <a:rPr lang="en-US" sz="2000" dirty="0"/>
              <a:t>M</a:t>
            </a:r>
            <a:r>
              <a:rPr lang="en-US" sz="2000" dirty="0" smtClean="0"/>
              <a:t>ore </a:t>
            </a:r>
            <a:r>
              <a:rPr lang="en-US" sz="2000" dirty="0"/>
              <a:t>refined models may improve acceptance of data and benchmarks</a:t>
            </a:r>
          </a:p>
          <a:p>
            <a:r>
              <a:rPr lang="en-US" sz="2000" dirty="0"/>
              <a:t>Provider feedback regarding SSI rates and benchmark success rates needs to be timely</a:t>
            </a:r>
          </a:p>
          <a:p>
            <a:r>
              <a:rPr lang="en-US" sz="2000" dirty="0"/>
              <a:t>Further research to identify evidence-based risk factors for SSI are </a:t>
            </a:r>
            <a:r>
              <a:rPr lang="en-US" sz="2000" dirty="0" smtClean="0"/>
              <a:t>needed</a:t>
            </a:r>
            <a:endParaRPr lang="en-US" sz="2000" dirty="0"/>
          </a:p>
        </p:txBody>
      </p:sp>
      <p:sp>
        <p:nvSpPr>
          <p:cNvPr id="8" name="Text Placeholder 7"/>
          <p:cNvSpPr>
            <a:spLocks noGrp="1"/>
          </p:cNvSpPr>
          <p:nvPr>
            <p:ph type="body" sz="quarter" idx="3"/>
          </p:nvPr>
        </p:nvSpPr>
        <p:spPr/>
        <p:txBody>
          <a:bodyPr>
            <a:normAutofit fontScale="85000" lnSpcReduction="10000"/>
          </a:bodyPr>
          <a:lstStyle/>
          <a:p>
            <a:r>
              <a:rPr lang="en-US" b="1" dirty="0"/>
              <a:t>Adoption of electronic surveillance tool by Infection </a:t>
            </a:r>
            <a:r>
              <a:rPr lang="en-US" b="1" dirty="0" smtClean="0"/>
              <a:t>Preventionists</a:t>
            </a:r>
            <a:endParaRPr lang="en-US" b="1" dirty="0"/>
          </a:p>
        </p:txBody>
      </p:sp>
      <p:sp>
        <p:nvSpPr>
          <p:cNvPr id="9" name="Content Placeholder 8"/>
          <p:cNvSpPr>
            <a:spLocks noGrp="1"/>
          </p:cNvSpPr>
          <p:nvPr>
            <p:ph sz="quarter" idx="4"/>
          </p:nvPr>
        </p:nvSpPr>
        <p:spPr>
          <a:xfrm>
            <a:off x="4754880" y="2438400"/>
            <a:ext cx="3931920" cy="4038600"/>
          </a:xfrm>
        </p:spPr>
        <p:txBody>
          <a:bodyPr>
            <a:normAutofit fontScale="85000" lnSpcReduction="10000"/>
          </a:bodyPr>
          <a:lstStyle/>
          <a:p>
            <a:r>
              <a:rPr lang="en-US" dirty="0"/>
              <a:t>Collection of denominator data </a:t>
            </a:r>
            <a:r>
              <a:rPr lang="en-US" dirty="0" smtClean="0"/>
              <a:t>time </a:t>
            </a:r>
            <a:r>
              <a:rPr lang="en-US" dirty="0"/>
              <a:t>consuming </a:t>
            </a:r>
            <a:r>
              <a:rPr lang="en-US" dirty="0" smtClean="0"/>
              <a:t>, major </a:t>
            </a:r>
            <a:r>
              <a:rPr lang="en-US" dirty="0"/>
              <a:t>focus </a:t>
            </a:r>
            <a:r>
              <a:rPr lang="en-US" dirty="0" smtClean="0"/>
              <a:t>due </a:t>
            </a:r>
            <a:r>
              <a:rPr lang="en-US" dirty="0"/>
              <a:t>to mandatory reporting</a:t>
            </a:r>
          </a:p>
          <a:p>
            <a:r>
              <a:rPr lang="en-US" dirty="0"/>
              <a:t>Surveillance for SSI occurs through multiple systems – all require human adjudicated validation – time consuming</a:t>
            </a:r>
          </a:p>
          <a:p>
            <a:r>
              <a:rPr lang="en-US" dirty="0"/>
              <a:t>An E-detection tool with instant notification (via email) of a suspected SSI </a:t>
            </a:r>
            <a:r>
              <a:rPr lang="en-US" dirty="0" smtClean="0"/>
              <a:t>desired </a:t>
            </a:r>
          </a:p>
          <a:p>
            <a:r>
              <a:rPr lang="en-US" dirty="0" smtClean="0"/>
              <a:t>System must be free </a:t>
            </a:r>
            <a:r>
              <a:rPr lang="en-US" dirty="0"/>
              <a:t>and </a:t>
            </a:r>
            <a:r>
              <a:rPr lang="en-US" dirty="0" smtClean="0"/>
              <a:t>adaptable into </a:t>
            </a:r>
            <a:r>
              <a:rPr lang="en-US" dirty="0"/>
              <a:t>other systems</a:t>
            </a:r>
          </a:p>
          <a:p>
            <a:endParaRPr lang="en-US" dirty="0"/>
          </a:p>
        </p:txBody>
      </p:sp>
      <p:sp>
        <p:nvSpPr>
          <p:cNvPr id="4" name="Footer Placeholder 3"/>
          <p:cNvSpPr>
            <a:spLocks noGrp="1"/>
          </p:cNvSpPr>
          <p:nvPr>
            <p:ph type="ftr" sz="quarter" idx="11"/>
          </p:nvPr>
        </p:nvSpPr>
        <p:spPr/>
        <p:txBody>
          <a:bodyPr/>
          <a:lstStyle/>
          <a:p>
            <a:r>
              <a:rPr lang="en-US" smtClean="0"/>
              <a:t>HHSA-290-2006-00020 ACTION task order #8</a:t>
            </a:r>
            <a:endParaRPr lang="en-US"/>
          </a:p>
        </p:txBody>
      </p:sp>
    </p:spTree>
    <p:extLst>
      <p:ext uri="{BB962C8B-B14F-4D97-AF65-F5344CB8AC3E}">
        <p14:creationId xmlns="" xmlns:p14="http://schemas.microsoft.com/office/powerpoint/2010/main" val="2147809917"/>
      </p:ext>
    </p:extLst>
  </p:cSld>
  <p:clrMapOvr>
    <a:masterClrMapping/>
  </p:clrMapOvr>
  <mc:AlternateContent xmlns:mc="http://schemas.openxmlformats.org/markup-compatibility/2006">
    <mc:Choice xmlns=""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r>
              <a:rPr lang="en-US" smtClean="0"/>
              <a:t>HHSA-290-2006-00020 ACTION task order #8</a:t>
            </a:r>
            <a:endParaRPr lang="en-US"/>
          </a:p>
        </p:txBody>
      </p:sp>
      <p:pic>
        <p:nvPicPr>
          <p:cNvPr id="3074" name="Picture 2" descr="Photo of Denver Health&#10;http://www.lantz-boggio.com/Images/projects/HC/DenverHealthProject/DenverHealthProject_01.jpg&#10;"/>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457200" y="717883"/>
            <a:ext cx="4009213" cy="3037283"/>
          </a:xfrm>
          <a:prstGeom prst="rect">
            <a:avLst/>
          </a:prstGeom>
          <a:noFill/>
          <a:extLst>
            <a:ext uri="{909E8E84-426E-40DD-AFC4-6F175D3DCCD1}">
              <a14:hiddenFill xmlns="" xmlns:a14="http://schemas.microsoft.com/office/drawing/2010/main">
                <a:solidFill>
                  <a:srgbClr val="FFFFFF"/>
                </a:solidFill>
              </a14:hiddenFill>
            </a:ext>
          </a:extLst>
        </p:spPr>
      </p:pic>
      <p:pic>
        <p:nvPicPr>
          <p:cNvPr id="3076" name="Picture 4" descr="Photo of Intermountain Healthcare&#10;http://www.archnewsnow.com/features/images/Feature0235_02x.jpg"/>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4660799" y="717884"/>
            <a:ext cx="4290129" cy="2960188"/>
          </a:xfrm>
          <a:prstGeom prst="rect">
            <a:avLst/>
          </a:prstGeom>
          <a:noFill/>
          <a:extLst>
            <a:ext uri="{909E8E84-426E-40DD-AFC4-6F175D3DCCD1}">
              <a14:hiddenFill xmlns="" xmlns:a14="http://schemas.microsoft.com/office/drawing/2010/main">
                <a:solidFill>
                  <a:srgbClr val="FFFFFF"/>
                </a:solidFill>
              </a14:hiddenFill>
            </a:ext>
          </a:extLst>
        </p:spPr>
      </p:pic>
      <p:pic>
        <p:nvPicPr>
          <p:cNvPr id="3078" name="Picture 6" descr="Photo of Salt Lake City VA Medical Center&#10;http://medicine.utah.edu/psychiatry/images/va.jpg"/>
          <p:cNvPicPr>
            <a:picLocks noChangeAspect="1" noChangeArrowheads="1"/>
          </p:cNvPicPr>
          <p:nvPr/>
        </p:nvPicPr>
        <p:blipFill>
          <a:blip r:embed="rId4" cstate="print">
            <a:extLst>
              <a:ext uri="{28A0092B-C50C-407E-A947-70E740481C1C}">
                <a14:useLocalDpi xmlns="" xmlns:a14="http://schemas.microsoft.com/office/drawing/2010/main" val="0"/>
              </a:ext>
            </a:extLst>
          </a:blip>
          <a:srcRect/>
          <a:stretch>
            <a:fillRect/>
          </a:stretch>
        </p:blipFill>
        <p:spPr bwMode="auto">
          <a:xfrm>
            <a:off x="429125" y="3886201"/>
            <a:ext cx="4009214" cy="2667000"/>
          </a:xfrm>
          <a:prstGeom prst="rect">
            <a:avLst/>
          </a:prstGeom>
          <a:noFill/>
          <a:extLst>
            <a:ext uri="{909E8E84-426E-40DD-AFC4-6F175D3DCCD1}">
              <a14:hiddenFill xmlns="" xmlns:a14="http://schemas.microsoft.com/office/drawing/2010/main">
                <a:solidFill>
                  <a:srgbClr val="FFFFFF"/>
                </a:solidFill>
              </a14:hiddenFill>
            </a:ext>
          </a:extLst>
        </p:spPr>
      </p:pic>
      <p:pic>
        <p:nvPicPr>
          <p:cNvPr id="3080" name="Picture 8" descr="Photo of Vail Valley Medical Center&#10;http://www.healthecareers.com/emp_banner/emp_logo/emp_67417_lg.jpg"/>
          <p:cNvPicPr>
            <a:picLocks noChangeAspect="1" noChangeArrowheads="1"/>
          </p:cNvPicPr>
          <p:nvPr/>
        </p:nvPicPr>
        <p:blipFill>
          <a:blip r:embed="rId5" cstate="print">
            <a:extLst>
              <a:ext uri="{28A0092B-C50C-407E-A947-70E740481C1C}">
                <a14:useLocalDpi xmlns="" xmlns:a14="http://schemas.microsoft.com/office/drawing/2010/main" val="0"/>
              </a:ext>
            </a:extLst>
          </a:blip>
          <a:srcRect/>
          <a:stretch>
            <a:fillRect/>
          </a:stretch>
        </p:blipFill>
        <p:spPr bwMode="auto">
          <a:xfrm>
            <a:off x="4660799" y="3755166"/>
            <a:ext cx="4290129" cy="2848648"/>
          </a:xfrm>
          <a:prstGeom prst="rect">
            <a:avLst/>
          </a:prstGeom>
          <a:noFill/>
          <a:extLst>
            <a:ext uri="{909E8E84-426E-40DD-AFC4-6F175D3DCCD1}">
              <a14:hiddenFill xmlns="" xmlns:a14="http://schemas.microsoft.com/office/drawing/2010/main">
                <a:solidFill>
                  <a:srgbClr val="FFFFFF"/>
                </a:solidFill>
              </a14:hiddenFill>
            </a:ext>
          </a:extLst>
        </p:spPr>
      </p:pic>
    </p:spTree>
    <p:extLst>
      <p:ext uri="{BB962C8B-B14F-4D97-AF65-F5344CB8AC3E}">
        <p14:creationId xmlns="" xmlns:p14="http://schemas.microsoft.com/office/powerpoint/2010/main" val="98843157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Autofit/>
          </a:bodyPr>
          <a:lstStyle/>
          <a:p>
            <a:r>
              <a:rPr lang="en-US" sz="4000" dirty="0" smtClean="0"/>
              <a:t>Employ electronic detection algorithms to determine SSI rates for selected procedures in 4 unique hospital settings</a:t>
            </a:r>
            <a:endParaRPr lang="en-US" sz="4000" dirty="0"/>
          </a:p>
        </p:txBody>
      </p:sp>
      <p:sp>
        <p:nvSpPr>
          <p:cNvPr id="4" name="Footer Placeholder 3"/>
          <p:cNvSpPr>
            <a:spLocks noGrp="1"/>
          </p:cNvSpPr>
          <p:nvPr>
            <p:ph type="ftr" sz="quarter" idx="11"/>
          </p:nvPr>
        </p:nvSpPr>
        <p:spPr/>
        <p:txBody>
          <a:bodyPr/>
          <a:lstStyle/>
          <a:p>
            <a:r>
              <a:rPr lang="en-US" smtClean="0"/>
              <a:t>HHSA-290-2006-00020 ACTION task order #8</a:t>
            </a:r>
            <a:endParaRPr lang="en-US"/>
          </a:p>
        </p:txBody>
      </p:sp>
    </p:spTree>
    <p:extLst>
      <p:ext uri="{BB962C8B-B14F-4D97-AF65-F5344CB8AC3E}">
        <p14:creationId xmlns="" xmlns:p14="http://schemas.microsoft.com/office/powerpoint/2010/main" val="58184386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t>Combining the Best </a:t>
            </a:r>
            <a:r>
              <a:rPr lang="en-US" sz="3600" dirty="0"/>
              <a:t>of </a:t>
            </a:r>
            <a:r>
              <a:rPr lang="en-US" sz="3600" dirty="0" smtClean="0"/>
              <a:t>Both </a:t>
            </a:r>
            <a:r>
              <a:rPr lang="en-US" sz="3600" dirty="0"/>
              <a:t>W</a:t>
            </a:r>
            <a:r>
              <a:rPr lang="en-US" sz="3600" dirty="0" smtClean="0"/>
              <a:t>orlds</a:t>
            </a:r>
            <a:endParaRPr lang="en-US" sz="3600" dirty="0"/>
          </a:p>
        </p:txBody>
      </p:sp>
      <p:sp>
        <p:nvSpPr>
          <p:cNvPr id="3" name="Content Placeholder 2"/>
          <p:cNvSpPr>
            <a:spLocks noGrp="1"/>
          </p:cNvSpPr>
          <p:nvPr>
            <p:ph idx="1"/>
          </p:nvPr>
        </p:nvSpPr>
        <p:spPr>
          <a:xfrm>
            <a:off x="381000" y="1612993"/>
            <a:ext cx="8229600" cy="4876800"/>
          </a:xfrm>
        </p:spPr>
        <p:txBody>
          <a:bodyPr>
            <a:noAutofit/>
          </a:bodyPr>
          <a:lstStyle/>
          <a:p>
            <a:r>
              <a:rPr lang="en-US" sz="2800" dirty="0" smtClean="0"/>
              <a:t>Human:  smart, adaptable</a:t>
            </a:r>
          </a:p>
          <a:p>
            <a:pPr marL="0" indent="0" algn="ctr">
              <a:buNone/>
            </a:pPr>
            <a:r>
              <a:rPr lang="en-US" sz="2800" dirty="0" smtClean="0"/>
              <a:t>PLUS</a:t>
            </a:r>
          </a:p>
          <a:p>
            <a:r>
              <a:rPr lang="en-US" sz="2800" dirty="0" smtClean="0"/>
              <a:t>Machine: consistent, reliable, </a:t>
            </a:r>
          </a:p>
          <a:p>
            <a:pPr marL="0" indent="0">
              <a:buNone/>
            </a:pPr>
            <a:r>
              <a:rPr lang="en-US" sz="2800" dirty="0" smtClean="0"/>
              <a:t>  scalable</a:t>
            </a:r>
          </a:p>
          <a:p>
            <a:pPr marL="0" indent="0" algn="ctr">
              <a:buNone/>
            </a:pPr>
            <a:r>
              <a:rPr lang="en-US" sz="2800" dirty="0" smtClean="0"/>
              <a:t>EQUALS</a:t>
            </a:r>
            <a:endParaRPr lang="en-US" sz="2800" dirty="0"/>
          </a:p>
          <a:p>
            <a:r>
              <a:rPr lang="en-US" sz="2800" dirty="0" smtClean="0"/>
              <a:t>The best of both worlds:  human-adjudication of electronically triaged cases</a:t>
            </a:r>
          </a:p>
          <a:p>
            <a:pPr lvl="1"/>
            <a:r>
              <a:rPr lang="en-US" dirty="0" smtClean="0"/>
              <a:t>Electronically eliminate most uncomplicated surgeries</a:t>
            </a:r>
          </a:p>
          <a:p>
            <a:pPr lvl="1"/>
            <a:r>
              <a:rPr lang="en-US" dirty="0" smtClean="0"/>
              <a:t>Utilize Infection </a:t>
            </a:r>
            <a:r>
              <a:rPr lang="en-US" dirty="0" err="1" smtClean="0"/>
              <a:t>Preventionist</a:t>
            </a:r>
            <a:r>
              <a:rPr lang="en-US" dirty="0" smtClean="0"/>
              <a:t>  knowledge &amp; experience in hard cases</a:t>
            </a:r>
          </a:p>
          <a:p>
            <a:pPr lvl="1"/>
            <a:r>
              <a:rPr lang="en-US" dirty="0" smtClean="0"/>
              <a:t>Highest </a:t>
            </a:r>
            <a:r>
              <a:rPr lang="en-US" b="1" dirty="0"/>
              <a:t>sensitivity</a:t>
            </a:r>
            <a:r>
              <a:rPr lang="en-US" dirty="0"/>
              <a:t> and </a:t>
            </a:r>
            <a:r>
              <a:rPr lang="en-US" b="1" dirty="0"/>
              <a:t>negative predictive </a:t>
            </a:r>
            <a:r>
              <a:rPr lang="en-US" b="1" dirty="0" smtClean="0"/>
              <a:t>value </a:t>
            </a:r>
            <a:r>
              <a:rPr lang="en-US" dirty="0" smtClean="0"/>
              <a:t>desired</a:t>
            </a:r>
            <a:endParaRPr lang="en-US" dirty="0"/>
          </a:p>
        </p:txBody>
      </p:sp>
      <p:pic>
        <p:nvPicPr>
          <p:cNvPr id="1026" name="Picture 2" descr="combat,war,9/11,exoskeleton"/>
          <p:cNvPicPr>
            <a:picLocks noChangeAspect="1" noChangeArrowheads="1"/>
          </p:cNvPicPr>
          <p:nvPr/>
        </p:nvPicPr>
        <p:blipFill>
          <a:blip r:embed="rId3" cstate="print"/>
          <a:srcRect/>
          <a:stretch>
            <a:fillRect/>
          </a:stretch>
        </p:blipFill>
        <p:spPr bwMode="auto">
          <a:xfrm>
            <a:off x="5542547" y="1740568"/>
            <a:ext cx="2714623" cy="2525231"/>
          </a:xfrm>
          <a:prstGeom prst="rect">
            <a:avLst/>
          </a:prstGeom>
          <a:noFill/>
        </p:spPr>
      </p:pic>
      <p:sp>
        <p:nvSpPr>
          <p:cNvPr id="5" name="TextBox 4"/>
          <p:cNvSpPr txBox="1"/>
          <p:nvPr/>
        </p:nvSpPr>
        <p:spPr>
          <a:xfrm>
            <a:off x="1752600" y="6489793"/>
            <a:ext cx="7211269" cy="338554"/>
          </a:xfrm>
          <a:prstGeom prst="rect">
            <a:avLst/>
          </a:prstGeom>
          <a:noFill/>
        </p:spPr>
        <p:txBody>
          <a:bodyPr wrap="none" rtlCol="0">
            <a:spAutoFit/>
          </a:bodyPr>
          <a:lstStyle/>
          <a:p>
            <a:r>
              <a:rPr lang="en-US" sz="1600" dirty="0" smtClean="0"/>
              <a:t>http://www.scientificamerican.com/article.cfm?id=post-911-military-technology</a:t>
            </a:r>
            <a:endParaRPr lang="en-US" sz="1600" dirty="0"/>
          </a:p>
        </p:txBody>
      </p:sp>
      <p:sp>
        <p:nvSpPr>
          <p:cNvPr id="4" name="Footer Placeholder 3"/>
          <p:cNvSpPr>
            <a:spLocks noGrp="1"/>
          </p:cNvSpPr>
          <p:nvPr>
            <p:ph type="ftr" sz="quarter" idx="11"/>
          </p:nvPr>
        </p:nvSpPr>
        <p:spPr/>
        <p:txBody>
          <a:bodyPr/>
          <a:lstStyle/>
          <a:p>
            <a:r>
              <a:rPr lang="en-US" smtClean="0"/>
              <a:t>HHSA-290-2006-00020 ACTION task order #8</a:t>
            </a:r>
            <a:endParaRPr lang="en-US"/>
          </a:p>
        </p:txBody>
      </p:sp>
    </p:spTree>
    <p:extLst>
      <p:ext uri="{BB962C8B-B14F-4D97-AF65-F5344CB8AC3E}">
        <p14:creationId xmlns="" xmlns:p14="http://schemas.microsoft.com/office/powerpoint/2010/main" val="379051366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Methods</a:t>
            </a:r>
            <a:endParaRPr lang="en-US" dirty="0"/>
          </a:p>
        </p:txBody>
      </p:sp>
      <p:sp>
        <p:nvSpPr>
          <p:cNvPr id="3" name="Content Placeholder 2"/>
          <p:cNvSpPr>
            <a:spLocks noGrp="1"/>
          </p:cNvSpPr>
          <p:nvPr>
            <p:ph idx="1"/>
          </p:nvPr>
        </p:nvSpPr>
        <p:spPr/>
        <p:txBody>
          <a:bodyPr>
            <a:normAutofit lnSpcReduction="10000"/>
          </a:bodyPr>
          <a:lstStyle/>
          <a:p>
            <a:r>
              <a:rPr lang="en-US" sz="2800" dirty="0"/>
              <a:t>Create </a:t>
            </a:r>
            <a:r>
              <a:rPr lang="en-US" sz="2800" dirty="0" smtClean="0"/>
              <a:t>Algorithm</a:t>
            </a:r>
          </a:p>
          <a:p>
            <a:pPr lvl="1"/>
            <a:r>
              <a:rPr lang="en-US" sz="2400" dirty="0" smtClean="0"/>
              <a:t>Literature </a:t>
            </a:r>
            <a:r>
              <a:rPr lang="en-US" sz="2400" dirty="0"/>
              <a:t>review </a:t>
            </a:r>
            <a:r>
              <a:rPr lang="en-US" sz="2400" dirty="0" smtClean="0"/>
              <a:t>identified electronic </a:t>
            </a:r>
            <a:r>
              <a:rPr lang="en-US" sz="2400" dirty="0"/>
              <a:t>data that are manifestations, but not risks of SSI to predict </a:t>
            </a:r>
            <a:r>
              <a:rPr lang="en-US" sz="2400" b="1" dirty="0"/>
              <a:t>deep or organ-space </a:t>
            </a:r>
            <a:r>
              <a:rPr lang="en-US" sz="2400" dirty="0" smtClean="0"/>
              <a:t>SSI</a:t>
            </a:r>
          </a:p>
          <a:p>
            <a:r>
              <a:rPr lang="en-US" sz="2800" dirty="0" smtClean="0"/>
              <a:t>Train Algorithm</a:t>
            </a:r>
          </a:p>
          <a:p>
            <a:pPr lvl="1"/>
            <a:r>
              <a:rPr lang="en-US" sz="2400" dirty="0"/>
              <a:t>Used randomly selected ½ of 2007-2009 VASQIP data for outcomes </a:t>
            </a:r>
            <a:r>
              <a:rPr lang="en-US" sz="2400" dirty="0" smtClean="0"/>
              <a:t>data</a:t>
            </a:r>
          </a:p>
          <a:p>
            <a:r>
              <a:rPr lang="en-US" sz="2800" dirty="0" smtClean="0"/>
              <a:t>Test Algorithm</a:t>
            </a:r>
          </a:p>
          <a:p>
            <a:pPr lvl="1"/>
            <a:r>
              <a:rPr lang="en-US" sz="2400" dirty="0" smtClean="0"/>
              <a:t>One-fold cross validation using other ½ </a:t>
            </a:r>
            <a:r>
              <a:rPr lang="en-US" sz="2400" dirty="0"/>
              <a:t>of </a:t>
            </a:r>
            <a:r>
              <a:rPr lang="en-US" sz="2400" dirty="0" smtClean="0"/>
              <a:t>VASQIP </a:t>
            </a:r>
            <a:r>
              <a:rPr lang="en-US" sz="2400" dirty="0"/>
              <a:t>data</a:t>
            </a:r>
          </a:p>
          <a:p>
            <a:pPr lvl="1"/>
            <a:r>
              <a:rPr lang="en-US" sz="2400" dirty="0"/>
              <a:t>External validation at </a:t>
            </a:r>
            <a:r>
              <a:rPr lang="en-US" sz="2400" dirty="0" smtClean="0"/>
              <a:t>the 3 other systems</a:t>
            </a:r>
            <a:endParaRPr lang="en-US" sz="2400" dirty="0"/>
          </a:p>
          <a:p>
            <a:pPr lvl="2"/>
            <a:r>
              <a:rPr lang="en-US" sz="2000" dirty="0" smtClean="0"/>
              <a:t>“Portable” algorithms implemented </a:t>
            </a:r>
            <a:r>
              <a:rPr lang="en-US" sz="2000" dirty="0"/>
              <a:t>and analyzed </a:t>
            </a:r>
            <a:r>
              <a:rPr lang="en-US" sz="2000" dirty="0" smtClean="0"/>
              <a:t>locally</a:t>
            </a:r>
          </a:p>
          <a:p>
            <a:pPr lvl="2"/>
            <a:r>
              <a:rPr lang="en-US" sz="2000" dirty="0"/>
              <a:t> </a:t>
            </a:r>
            <a:r>
              <a:rPr lang="en-US" sz="2000" dirty="0" smtClean="0"/>
              <a:t>Data standardized </a:t>
            </a:r>
            <a:r>
              <a:rPr lang="en-US" sz="2000" dirty="0"/>
              <a:t>to ensure </a:t>
            </a:r>
            <a:r>
              <a:rPr lang="en-US" sz="2000" dirty="0" smtClean="0"/>
              <a:t>interoperability</a:t>
            </a:r>
            <a:endParaRPr lang="en-US" dirty="0"/>
          </a:p>
          <a:p>
            <a:pPr lvl="1"/>
            <a:endParaRPr lang="en-US" dirty="0" smtClean="0"/>
          </a:p>
          <a:p>
            <a:endParaRPr lang="en-US" dirty="0"/>
          </a:p>
          <a:p>
            <a:endParaRPr lang="en-US" dirty="0"/>
          </a:p>
        </p:txBody>
      </p:sp>
      <p:sp>
        <p:nvSpPr>
          <p:cNvPr id="4" name="Footer Placeholder 3"/>
          <p:cNvSpPr>
            <a:spLocks noGrp="1"/>
          </p:cNvSpPr>
          <p:nvPr>
            <p:ph type="ftr" sz="quarter" idx="11"/>
          </p:nvPr>
        </p:nvSpPr>
        <p:spPr/>
        <p:txBody>
          <a:bodyPr/>
          <a:lstStyle/>
          <a:p>
            <a:r>
              <a:rPr lang="en-US" smtClean="0"/>
              <a:t>HHSA-290-2006-00020 ACTION task order #8</a:t>
            </a:r>
            <a:endParaRPr lang="en-US"/>
          </a:p>
        </p:txBody>
      </p:sp>
    </p:spTree>
    <p:extLst>
      <p:ext uri="{BB962C8B-B14F-4D97-AF65-F5344CB8AC3E}">
        <p14:creationId xmlns="" xmlns:p14="http://schemas.microsoft.com/office/powerpoint/2010/main" val="210012236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Results</a:t>
            </a:r>
            <a:br>
              <a:rPr lang="en-US" dirty="0"/>
            </a:br>
            <a:r>
              <a:rPr lang="en-US" sz="3600" dirty="0"/>
              <a:t>Data Elements for </a:t>
            </a:r>
            <a:r>
              <a:rPr lang="en-US" sz="3600" dirty="0" smtClean="0"/>
              <a:t>Training Sets</a:t>
            </a:r>
            <a:endParaRPr lang="en-US" sz="3600" dirty="0"/>
          </a:p>
        </p:txBody>
      </p:sp>
      <p:sp>
        <p:nvSpPr>
          <p:cNvPr id="3" name="Content Placeholder 2"/>
          <p:cNvSpPr>
            <a:spLocks noGrp="1"/>
          </p:cNvSpPr>
          <p:nvPr>
            <p:ph idx="1"/>
          </p:nvPr>
        </p:nvSpPr>
        <p:spPr/>
        <p:txBody>
          <a:bodyPr>
            <a:normAutofit lnSpcReduction="10000"/>
          </a:bodyPr>
          <a:lstStyle/>
          <a:p>
            <a:r>
              <a:rPr lang="en-US" sz="2800" dirty="0" smtClean="0"/>
              <a:t>WBC count</a:t>
            </a:r>
            <a:r>
              <a:rPr lang="en-US" sz="2800" dirty="0"/>
              <a:t>, </a:t>
            </a:r>
            <a:r>
              <a:rPr lang="en-US" sz="2800" dirty="0" smtClean="0"/>
              <a:t>WBC differential</a:t>
            </a:r>
            <a:r>
              <a:rPr lang="en-US" sz="2800" dirty="0"/>
              <a:t>, </a:t>
            </a:r>
            <a:r>
              <a:rPr lang="en-US" sz="2800" dirty="0" smtClean="0"/>
              <a:t>erythrocyte </a:t>
            </a:r>
            <a:r>
              <a:rPr lang="en-US" sz="2800" dirty="0"/>
              <a:t>sedimentation </a:t>
            </a:r>
            <a:r>
              <a:rPr lang="en-US" sz="2800" dirty="0" smtClean="0"/>
              <a:t>rate (ESR), </a:t>
            </a:r>
            <a:r>
              <a:rPr lang="en-US" sz="2800" dirty="0"/>
              <a:t>c-reactive </a:t>
            </a:r>
            <a:r>
              <a:rPr lang="en-US" sz="2800" dirty="0" smtClean="0"/>
              <a:t>protein (CRP), </a:t>
            </a:r>
            <a:r>
              <a:rPr lang="en-US" sz="2800" dirty="0"/>
              <a:t>microbiology results, and antimicrobial </a:t>
            </a:r>
            <a:r>
              <a:rPr lang="en-US" sz="2800" dirty="0" smtClean="0"/>
              <a:t>administration</a:t>
            </a:r>
          </a:p>
          <a:p>
            <a:r>
              <a:rPr lang="en-US" sz="2800" dirty="0" smtClean="0"/>
              <a:t>Fever</a:t>
            </a:r>
          </a:p>
          <a:p>
            <a:pPr lvl="1"/>
            <a:r>
              <a:rPr lang="en-US" dirty="0" smtClean="0"/>
              <a:t>Excluded as not available electronically at all sites</a:t>
            </a:r>
          </a:p>
          <a:p>
            <a:r>
              <a:rPr lang="en-US" sz="2800" dirty="0" err="1" smtClean="0"/>
              <a:t>Procalcitonin</a:t>
            </a:r>
            <a:r>
              <a:rPr lang="en-US" sz="2800" dirty="0" smtClean="0"/>
              <a:t> </a:t>
            </a:r>
          </a:p>
          <a:p>
            <a:pPr lvl="1"/>
            <a:r>
              <a:rPr lang="en-US" sz="2400" dirty="0" smtClean="0"/>
              <a:t>Excluded as </a:t>
            </a:r>
            <a:r>
              <a:rPr lang="en-US" sz="2400" dirty="0"/>
              <a:t>this </a:t>
            </a:r>
            <a:r>
              <a:rPr lang="en-US" sz="2400" dirty="0" smtClean="0"/>
              <a:t>result is </a:t>
            </a:r>
            <a:r>
              <a:rPr lang="en-US" sz="2400" dirty="0"/>
              <a:t>not </a:t>
            </a:r>
            <a:r>
              <a:rPr lang="en-US" sz="2400" dirty="0" smtClean="0"/>
              <a:t>widely available </a:t>
            </a:r>
            <a:r>
              <a:rPr lang="en-US" sz="2400" dirty="0"/>
              <a:t>in the </a:t>
            </a:r>
            <a:r>
              <a:rPr lang="en-US" sz="2400" dirty="0" smtClean="0"/>
              <a:t>US</a:t>
            </a:r>
          </a:p>
          <a:p>
            <a:r>
              <a:rPr lang="en-US" sz="2800" dirty="0" smtClean="0"/>
              <a:t>Claims </a:t>
            </a:r>
            <a:r>
              <a:rPr lang="en-US" sz="2800" dirty="0"/>
              <a:t>data </a:t>
            </a:r>
            <a:endParaRPr lang="en-US" sz="2800" dirty="0" smtClean="0"/>
          </a:p>
          <a:p>
            <a:pPr lvl="1"/>
            <a:r>
              <a:rPr lang="en-US" sz="2400" dirty="0" smtClean="0"/>
              <a:t>Excluded as generally </a:t>
            </a:r>
            <a:r>
              <a:rPr lang="en-US" sz="2400" dirty="0"/>
              <a:t>not available until well after an IP </a:t>
            </a:r>
            <a:r>
              <a:rPr lang="en-US" sz="2400" dirty="0" smtClean="0"/>
              <a:t>would </a:t>
            </a:r>
            <a:r>
              <a:rPr lang="en-US" sz="2400" dirty="0"/>
              <a:t>be reviewing </a:t>
            </a:r>
            <a:r>
              <a:rPr lang="en-US" sz="2400" dirty="0" smtClean="0"/>
              <a:t>cases</a:t>
            </a:r>
            <a:endParaRPr lang="en-US" sz="2400" dirty="0"/>
          </a:p>
        </p:txBody>
      </p:sp>
      <p:sp>
        <p:nvSpPr>
          <p:cNvPr id="4" name="Footer Placeholder 3"/>
          <p:cNvSpPr>
            <a:spLocks noGrp="1"/>
          </p:cNvSpPr>
          <p:nvPr>
            <p:ph type="ftr" sz="quarter" idx="11"/>
          </p:nvPr>
        </p:nvSpPr>
        <p:spPr/>
        <p:txBody>
          <a:bodyPr/>
          <a:lstStyle/>
          <a:p>
            <a:r>
              <a:rPr lang="en-US" smtClean="0"/>
              <a:t>HHSA-290-2006-00020 ACTION task order #8</a:t>
            </a:r>
            <a:endParaRPr lang="en-US"/>
          </a:p>
        </p:txBody>
      </p:sp>
    </p:spTree>
    <p:extLst>
      <p:ext uri="{BB962C8B-B14F-4D97-AF65-F5344CB8AC3E}">
        <p14:creationId xmlns="" xmlns:p14="http://schemas.microsoft.com/office/powerpoint/2010/main" val="542272135"/>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larity">
  <a:themeElements>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Office Classic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Clarity</Template>
  <TotalTime>680</TotalTime>
  <Words>3747</Words>
  <Application>Microsoft Office PowerPoint</Application>
  <PresentationFormat>On-screen Show (4:3)</PresentationFormat>
  <Paragraphs>723</Paragraphs>
  <Slides>41</Slides>
  <Notes>15</Notes>
  <HiddenSlides>0</HiddenSlides>
  <MMClips>0</MMClips>
  <ScaleCrop>false</ScaleCrop>
  <HeadingPairs>
    <vt:vector size="4" baseType="variant">
      <vt:variant>
        <vt:lpstr>Theme</vt:lpstr>
      </vt:variant>
      <vt:variant>
        <vt:i4>1</vt:i4>
      </vt:variant>
      <vt:variant>
        <vt:lpstr>Slide Titles</vt:lpstr>
      </vt:variant>
      <vt:variant>
        <vt:i4>41</vt:i4>
      </vt:variant>
    </vt:vector>
  </HeadingPairs>
  <TitlesOfParts>
    <vt:vector size="42" baseType="lpstr">
      <vt:lpstr>Clarity</vt:lpstr>
      <vt:lpstr>Improving the Measurement of Surgical Site Infection (SSI) Risk Stratification and Outcome Detection</vt:lpstr>
      <vt:lpstr>Background</vt:lpstr>
      <vt:lpstr>The Burden of SSI Surveillance</vt:lpstr>
      <vt:lpstr>Aims</vt:lpstr>
      <vt:lpstr>Slide 5</vt:lpstr>
      <vt:lpstr>Employ electronic detection algorithms to determine SSI rates for selected procedures in 4 unique hospital settings</vt:lpstr>
      <vt:lpstr>Combining the Best of Both Worlds</vt:lpstr>
      <vt:lpstr>Methods</vt:lpstr>
      <vt:lpstr>Results Data Elements for Training Sets</vt:lpstr>
      <vt:lpstr>Results</vt:lpstr>
      <vt:lpstr>Results Implementation Time</vt:lpstr>
      <vt:lpstr>Component Rules of the Classification Tree Algorithm</vt:lpstr>
      <vt:lpstr>Two Other Simpler Rules</vt:lpstr>
      <vt:lpstr> Performance of Different Algorithms by SSI Type on the Test Set </vt:lpstr>
      <vt:lpstr>External Validation of Human-Adjudicated Surveillance</vt:lpstr>
      <vt:lpstr>Post-Mortem</vt:lpstr>
      <vt:lpstr>Lessons Learned</vt:lpstr>
      <vt:lpstr>Future Directions</vt:lpstr>
      <vt:lpstr>Conduct focus groups </vt:lpstr>
      <vt:lpstr>Methods</vt:lpstr>
      <vt:lpstr>Results and Implications</vt:lpstr>
      <vt:lpstr>Design and test methods to risk stratify on data elements available for electronic collection</vt:lpstr>
      <vt:lpstr>Methods Identifying Potential Risk Factors</vt:lpstr>
      <vt:lpstr>Methods Identifying Electronic Availability</vt:lpstr>
      <vt:lpstr>Methods Identifying Potential Risks and Outcomes in Procedures of Interest</vt:lpstr>
      <vt:lpstr>Results SSI Union Set of Common Risk Factors with Electronic Availability</vt:lpstr>
      <vt:lpstr>Results Description of Population</vt:lpstr>
      <vt:lpstr>Data Issues</vt:lpstr>
      <vt:lpstr>Handling Missing Values</vt:lpstr>
      <vt:lpstr>Results</vt:lpstr>
      <vt:lpstr>Results Procedure Specific Risk Factors</vt:lpstr>
      <vt:lpstr>Lessons</vt:lpstr>
      <vt:lpstr>Implications</vt:lpstr>
      <vt:lpstr>Acknowledgements</vt:lpstr>
      <vt:lpstr>Extra Slides</vt:lpstr>
      <vt:lpstr>Multivariate Results: CABG</vt:lpstr>
      <vt:lpstr>Multivariate Results: HERNIA</vt:lpstr>
      <vt:lpstr>Multivariate Results: THA</vt:lpstr>
      <vt:lpstr>Multivariate Results: TKA</vt:lpstr>
      <vt:lpstr>Multivariate Results: ALL</vt:lpstr>
      <vt:lpstr>Themes</vt:lpstr>
    </vt:vector>
  </TitlesOfParts>
  <Company>Denver Health</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Improving the Measurement of Surgical Site Infection Risk Stratification and Outcome Detection</dc:title>
  <dc:creator>Connie Savor Price, MD</dc:creator>
  <cp:lastModifiedBy>DHHS</cp:lastModifiedBy>
  <cp:revision>74</cp:revision>
  <dcterms:created xsi:type="dcterms:W3CDTF">2011-09-17T17:49:01Z</dcterms:created>
  <dcterms:modified xsi:type="dcterms:W3CDTF">2012-07-12T17:35:11Z</dcterms:modified>
</cp:coreProperties>
</file>