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5" r:id="rId2"/>
  </p:sldMasterIdLst>
  <p:notesMasterIdLst>
    <p:notesMasterId r:id="rId21"/>
  </p:notesMasterIdLst>
  <p:sldIdLst>
    <p:sldId id="307" r:id="rId3"/>
    <p:sldId id="487" r:id="rId4"/>
    <p:sldId id="296" r:id="rId5"/>
    <p:sldId id="510" r:id="rId6"/>
    <p:sldId id="497" r:id="rId7"/>
    <p:sldId id="480" r:id="rId8"/>
    <p:sldId id="481" r:id="rId9"/>
    <p:sldId id="482" r:id="rId10"/>
    <p:sldId id="304" r:id="rId11"/>
    <p:sldId id="471" r:id="rId12"/>
    <p:sldId id="488" r:id="rId13"/>
    <p:sldId id="484" r:id="rId14"/>
    <p:sldId id="511" r:id="rId15"/>
    <p:sldId id="496" r:id="rId16"/>
    <p:sldId id="466" r:id="rId17"/>
    <p:sldId id="485" r:id="rId18"/>
    <p:sldId id="486" r:id="rId19"/>
    <p:sldId id="51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HHS" initials="DMB" lastIdx="2" clrIdx="0"/>
  <p:cmAuthor id="1" name="Doreen Bonnett" initials="DMB" lastIdx="31" clrIdx="1"/>
  <p:cmAuthor id="2" name="DHHS" initials="EM" lastIdx="29"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BA0A"/>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4878" autoAdjust="0"/>
    <p:restoredTop sz="73882" autoAdjust="0"/>
  </p:normalViewPr>
  <p:slideViewPr>
    <p:cSldViewPr>
      <p:cViewPr varScale="1">
        <p:scale>
          <a:sx n="51" d="100"/>
          <a:sy n="51" d="100"/>
        </p:scale>
        <p:origin x="2084" y="3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63" d="100"/>
          <a:sy n="63" d="100"/>
        </p:scale>
        <p:origin x="-3086"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0CD9790-762F-4BF0-8687-A0B2AA2FB943}" type="datetimeFigureOut">
              <a:rPr lang="en-US" smtClean="0"/>
              <a:pPr/>
              <a:t>3/26/2020</a:t>
            </a:fld>
            <a:endParaRPr lang="en-US"/>
          </a:p>
        </p:txBody>
      </p:sp>
      <p:sp>
        <p:nvSpPr>
          <p:cNvPr id="4" name="Slide Image Placeholder 3"/>
          <p:cNvSpPr>
            <a:spLocks noGrp="1" noRot="1" noChangeAspect="1"/>
          </p:cNvSpPr>
          <p:nvPr>
            <p:ph type="sldImg" idx="2"/>
          </p:nvPr>
        </p:nvSpPr>
        <p:spPr>
          <a:xfrm>
            <a:off x="511175" y="696913"/>
            <a:ext cx="6149975" cy="4611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5345430"/>
            <a:ext cx="5608320" cy="325374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F596C6-1807-4ED1-A2A6-17F710C0A291}" type="slidenum">
              <a:rPr lang="en-US" smtClean="0"/>
              <a:pPr/>
              <a:t>‹#›</a:t>
            </a:fld>
            <a:endParaRPr lang="en-US"/>
          </a:p>
        </p:txBody>
      </p:sp>
    </p:spTree>
    <p:extLst>
      <p:ext uri="{BB962C8B-B14F-4D97-AF65-F5344CB8AC3E}">
        <p14:creationId xmlns:p14="http://schemas.microsoft.com/office/powerpoint/2010/main" val="4141735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innovations.ahrq.gov/"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aspe.hhs.gov/basic-report/hhs-implementation-guidance-data-collection-standards-race-ethnicity-sex-primary-language-and-disability-statu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a:t>
            </a:fld>
            <a:endParaRPr lang="en-US"/>
          </a:p>
        </p:txBody>
      </p:sp>
    </p:spTree>
    <p:extLst>
      <p:ext uri="{BB962C8B-B14F-4D97-AF65-F5344CB8AC3E}">
        <p14:creationId xmlns:p14="http://schemas.microsoft.com/office/powerpoint/2010/main" val="2383030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 this </a:t>
            </a:r>
            <a:r>
              <a:rPr lang="en-US" dirty="0" err="1" smtClean="0"/>
              <a:t>chartbook</a:t>
            </a:r>
            <a:r>
              <a:rPr lang="en-US" dirty="0" smtClean="0"/>
              <a:t> Hispanics are usually contrasted with non-Hispanic Whites and non-Hispanic Blacks.  To make text more concise, the labels White and Black are used to refer to populations that are </a:t>
            </a:r>
            <a:r>
              <a:rPr lang="en-US" dirty="0"/>
              <a:t>non-Hispanic </a:t>
            </a:r>
            <a:r>
              <a:rPr lang="en-US" dirty="0" smtClean="0"/>
              <a:t>White </a:t>
            </a:r>
            <a:r>
              <a:rPr lang="en-US" dirty="0"/>
              <a:t>and non-Hispanic </a:t>
            </a:r>
            <a:r>
              <a:rPr lang="en-US" dirty="0" smtClean="0"/>
              <a:t>Black, respectively.  In addition, unless otherwise specified, Hispanics include all races.  </a:t>
            </a:r>
          </a:p>
          <a:p>
            <a:pPr marL="171450" indent="-171450">
              <a:buFont typeface="Arial" panose="020B0604020202020204" pitchFamily="34" charset="0"/>
              <a:buChar char="•"/>
            </a:pPr>
            <a:r>
              <a:rPr lang="en-US" dirty="0" smtClean="0"/>
              <a:t>Examples of successful interventions come from the AHRQ Health Care </a:t>
            </a:r>
            <a:r>
              <a:rPr lang="en-US" dirty="0"/>
              <a:t>Innovations Exchange: </a:t>
            </a:r>
            <a:r>
              <a:rPr lang="en-US" dirty="0">
                <a:hlinkClick r:id="rId3"/>
              </a:rPr>
              <a:t>https://innovations.ahrq.gov</a:t>
            </a:r>
            <a:r>
              <a:rPr lang="en-US" dirty="0" smtClean="0">
                <a:hlinkClick r:id="rId3"/>
              </a:rPr>
              <a:t>/</a:t>
            </a:r>
            <a:r>
              <a:rPr lang="en-US" dirty="0" smtClean="0"/>
              <a:t>. </a:t>
            </a:r>
          </a:p>
          <a:p>
            <a:pPr marL="171450" indent="-171450">
              <a:buFont typeface="Arial" panose="020B0604020202020204" pitchFamily="34" charset="0"/>
              <a:buChar char="•"/>
            </a:pPr>
            <a:r>
              <a:rPr lang="en-US" dirty="0" smtClean="0"/>
              <a:t>See </a:t>
            </a:r>
            <a:r>
              <a:rPr lang="en-US" dirty="0" smtClean="0"/>
              <a:t>Introduction</a:t>
            </a:r>
            <a:r>
              <a:rPr lang="en-US" baseline="0" dirty="0" smtClean="0"/>
              <a:t> and Methods </a:t>
            </a:r>
            <a:r>
              <a:rPr lang="en-US" dirty="0" smtClean="0"/>
              <a:t>for </a:t>
            </a:r>
            <a:r>
              <a:rPr lang="en-US" dirty="0" smtClean="0"/>
              <a:t>more </a:t>
            </a:r>
            <a:r>
              <a:rPr lang="en-US" dirty="0"/>
              <a:t>information about methods used in the </a:t>
            </a:r>
            <a:r>
              <a:rPr lang="en-US" dirty="0" err="1"/>
              <a:t>chartbook</a:t>
            </a:r>
            <a:r>
              <a:rPr lang="en-US" dirty="0"/>
              <a:t>. </a:t>
            </a:r>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10</a:t>
            </a:fld>
            <a:endParaRPr lang="en-US"/>
          </a:p>
        </p:txBody>
      </p:sp>
    </p:spTree>
    <p:extLst>
      <p:ext uri="{BB962C8B-B14F-4D97-AF65-F5344CB8AC3E}">
        <p14:creationId xmlns:p14="http://schemas.microsoft.com/office/powerpoint/2010/main" val="744584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5345430"/>
            <a:ext cx="6248400" cy="3265170"/>
          </a:xfrm>
        </p:spPr>
        <p:txBody>
          <a:bodyPr/>
          <a:lstStyle/>
          <a:p>
            <a:pPr marL="171450" indent="-171450">
              <a:buFont typeface="Arial" panose="020B0604020202020204" pitchFamily="34" charset="0"/>
              <a:buChar char="•"/>
            </a:pPr>
            <a:r>
              <a:rPr lang="en-US" dirty="0"/>
              <a:t>The Affordable Care Act includes several provisions aimed at eliminating health disparities in America. </a:t>
            </a:r>
            <a:r>
              <a:rPr lang="en-US" u="sng" dirty="0">
                <a:hlinkClick r:id="rId3"/>
              </a:rPr>
              <a:t>Section 4302</a:t>
            </a:r>
            <a:r>
              <a:rPr lang="en-US" dirty="0"/>
              <a:t> (Understanding health disparities: data collection and analysis) </a:t>
            </a:r>
            <a:r>
              <a:rPr lang="en-US" dirty="0" smtClean="0"/>
              <a:t>focuses </a:t>
            </a:r>
            <a:r>
              <a:rPr lang="en-US" dirty="0"/>
              <a:t>on the standardization, collection, analysis, and reporting of health disparities data. Section 4302 requires the Secretary </a:t>
            </a:r>
            <a:r>
              <a:rPr lang="en-US" dirty="0" smtClean="0"/>
              <a:t>of Health </a:t>
            </a:r>
            <a:r>
              <a:rPr lang="en-US" dirty="0"/>
              <a:t>and Human Services (HHS) to establish data collection standards for race, ethnicity, sex, primary language, and disability status. </a:t>
            </a:r>
            <a:r>
              <a:rPr lang="en-US" dirty="0" smtClean="0"/>
              <a:t>Adopted October </a:t>
            </a:r>
            <a:r>
              <a:rPr lang="en-US" dirty="0"/>
              <a:t>31, 2011, </a:t>
            </a:r>
            <a:r>
              <a:rPr lang="en-US" dirty="0" smtClean="0"/>
              <a:t>these </a:t>
            </a:r>
            <a:r>
              <a:rPr lang="en-US" dirty="0"/>
              <a:t>data collection standards </a:t>
            </a:r>
            <a:r>
              <a:rPr lang="en-US" dirty="0" smtClean="0"/>
              <a:t>are to be </a:t>
            </a:r>
            <a:r>
              <a:rPr lang="en-US" dirty="0"/>
              <a:t>used, to the extent practicable, in </a:t>
            </a:r>
            <a:r>
              <a:rPr lang="en-US" dirty="0" smtClean="0"/>
              <a:t>HHS-sponsored </a:t>
            </a:r>
            <a:r>
              <a:rPr lang="en-US" dirty="0"/>
              <a:t>population health surveys. </a:t>
            </a:r>
            <a:endParaRPr lang="en-US" dirty="0" smtClean="0"/>
          </a:p>
          <a:p>
            <a:pPr marL="171450" indent="-171450">
              <a:buFont typeface="Arial" panose="020B0604020202020204" pitchFamily="34" charset="0"/>
              <a:buChar char="•"/>
            </a:pPr>
            <a:r>
              <a:rPr lang="en-US" dirty="0" smtClean="0"/>
              <a:t>The </a:t>
            </a:r>
            <a:r>
              <a:rPr lang="en-US" dirty="0"/>
              <a:t>new data standards improve the quality of HHS data </a:t>
            </a:r>
            <a:r>
              <a:rPr lang="en-US" dirty="0" smtClean="0"/>
              <a:t>collection </a:t>
            </a:r>
            <a:r>
              <a:rPr lang="en-US" dirty="0"/>
              <a:t>by establishing a consistent, uniform way to capture, </a:t>
            </a:r>
            <a:r>
              <a:rPr lang="en-US" dirty="0" smtClean="0"/>
              <a:t>record, </a:t>
            </a:r>
            <a:r>
              <a:rPr lang="en-US" dirty="0"/>
              <a:t>and report data on race and ethnicity with additional granularity (beyond the OMB minimum) for the Asian race category and Hispanic ethnicity, and for the first time, standardized collection of language and disability status data. </a:t>
            </a:r>
            <a:endParaRPr lang="en-US" dirty="0" smtClean="0"/>
          </a:p>
          <a:p>
            <a:pPr marL="171450" indent="-171450">
              <a:buFont typeface="Arial" panose="020B0604020202020204" pitchFamily="34" charset="0"/>
              <a:buChar char="•"/>
            </a:pPr>
            <a:r>
              <a:rPr lang="en-US" dirty="0" smtClean="0"/>
              <a:t>Because many of the data available to produce this </a:t>
            </a:r>
            <a:r>
              <a:rPr lang="en-US" dirty="0" err="1" smtClean="0"/>
              <a:t>chartbook</a:t>
            </a:r>
            <a:r>
              <a:rPr lang="en-US" dirty="0" smtClean="0"/>
              <a:t> were collected in 2012 and earlier, there was insufficient time to incorporate  the new 2011 standards . Thus, much of the information presented here will show estimates for Hispanics in aggregate.  For several data sources, information was collected for more granular Hispanic groups, and this is presented to illustrate the importance of collecting this more granular information.</a:t>
            </a:r>
            <a:endParaRPr lang="en-US" dirty="0"/>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11</a:t>
            </a:fld>
            <a:endParaRPr lang="en-US"/>
          </a:p>
        </p:txBody>
      </p:sp>
    </p:spTree>
    <p:extLst>
      <p:ext uri="{BB962C8B-B14F-4D97-AF65-F5344CB8AC3E}">
        <p14:creationId xmlns:p14="http://schemas.microsoft.com/office/powerpoint/2010/main" val="4015560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r>
              <a:rPr lang="en-US" dirty="0" smtClean="0"/>
              <a:t>Source</a:t>
            </a:r>
            <a:r>
              <a:rPr lang="en-US" dirty="0"/>
              <a:t>: http://minorityhealth.hhs.gov</a:t>
            </a:r>
            <a:r>
              <a:rPr lang="en-US" dirty="0" smtClean="0"/>
              <a:t>/; </a:t>
            </a:r>
            <a:r>
              <a:rPr lang="en-US" dirty="0"/>
              <a:t>http://</a:t>
            </a:r>
            <a:r>
              <a:rPr lang="en-US" dirty="0" smtClean="0"/>
              <a:t>www.cdc.gov/nchs/data/nvsr/nvsr63/nvsr63_09.pdf.</a:t>
            </a:r>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12</a:t>
            </a:fld>
            <a:endParaRPr lang="en-US"/>
          </a:p>
        </p:txBody>
      </p:sp>
    </p:spTree>
    <p:extLst>
      <p:ext uri="{BB962C8B-B14F-4D97-AF65-F5344CB8AC3E}">
        <p14:creationId xmlns:p14="http://schemas.microsoft.com/office/powerpoint/2010/main" val="382137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r>
              <a:rPr lang="en-US" dirty="0" smtClean="0"/>
              <a:t>Source: </a:t>
            </a:r>
            <a:r>
              <a:rPr lang="en-US" dirty="0"/>
              <a:t>http://minorityhealth.hhs.gov</a:t>
            </a:r>
            <a:r>
              <a:rPr lang="en-US" dirty="0" smtClean="0"/>
              <a:t>/; </a:t>
            </a:r>
            <a:r>
              <a:rPr lang="en-US" dirty="0" smtClean="0"/>
              <a:t>http://www.nih.gov/news/health/feb2014/nhlbi-24.htm.</a:t>
            </a:r>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13</a:t>
            </a:fld>
            <a:endParaRPr lang="en-US"/>
          </a:p>
        </p:txBody>
      </p:sp>
    </p:spTree>
    <p:extLst>
      <p:ext uri="{BB962C8B-B14F-4D97-AF65-F5344CB8AC3E}">
        <p14:creationId xmlns:p14="http://schemas.microsoft.com/office/powerpoint/2010/main" val="3821371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 2060, it is projected that 28.6% of the total U.S. population and 33.5% of U.S. children will be Hispanic.</a:t>
            </a:r>
          </a:p>
          <a:p>
            <a:endParaRPr lang="en-US" dirty="0" smtClean="0"/>
          </a:p>
        </p:txBody>
      </p:sp>
      <p:sp>
        <p:nvSpPr>
          <p:cNvPr id="4" name="Slide Number Placeholder 3"/>
          <p:cNvSpPr>
            <a:spLocks noGrp="1"/>
          </p:cNvSpPr>
          <p:nvPr>
            <p:ph type="sldNum" sz="quarter" idx="10"/>
          </p:nvPr>
        </p:nvSpPr>
        <p:spPr/>
        <p:txBody>
          <a:bodyPr/>
          <a:lstStyle/>
          <a:p>
            <a:fld id="{C0F596C6-1807-4ED1-A2A6-17F710C0A291}" type="slidenum">
              <a:rPr lang="en-US" smtClean="0"/>
              <a:pPr/>
              <a:t>14</a:t>
            </a:fld>
            <a:endParaRPr lang="en-US"/>
          </a:p>
        </p:txBody>
      </p:sp>
    </p:spTree>
    <p:extLst>
      <p:ext uri="{BB962C8B-B14F-4D97-AF65-F5344CB8AC3E}">
        <p14:creationId xmlns:p14="http://schemas.microsoft.com/office/powerpoint/2010/main" val="3726610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5345430"/>
            <a:ext cx="6248400" cy="3646170"/>
          </a:xfrm>
        </p:spPr>
        <p:txBody>
          <a:bodyPr>
            <a:normAutofit/>
          </a:bodyPr>
          <a:lstStyle/>
          <a:p>
            <a:pPr marL="171450" indent="-171450">
              <a:buFont typeface="Arial" panose="020B0604020202020204" pitchFamily="34" charset="0"/>
              <a:buChar char="•"/>
            </a:pPr>
            <a:r>
              <a:rPr lang="en-US" dirty="0" smtClean="0"/>
              <a:t>Hispanics are concentrated in specific geographic locations. Three quarters of the U.S. Hispanic population live in eight States:</a:t>
            </a:r>
          </a:p>
          <a:p>
            <a:pPr marL="628650" lvl="1" indent="-171450">
              <a:buFont typeface="Arial" panose="020B0604020202020204" pitchFamily="34" charset="0"/>
              <a:buChar char="•"/>
            </a:pPr>
            <a:r>
              <a:rPr lang="en-US" dirty="0" smtClean="0"/>
              <a:t>California  (28% of Hispanics in the United States)</a:t>
            </a:r>
          </a:p>
          <a:p>
            <a:pPr marL="628650" lvl="1" indent="-171450">
              <a:buFont typeface="Arial" panose="020B0604020202020204" pitchFamily="34" charset="0"/>
              <a:buChar char="•"/>
            </a:pPr>
            <a:r>
              <a:rPr lang="en-US" dirty="0" smtClean="0"/>
              <a:t>Texas (19%)</a:t>
            </a:r>
          </a:p>
          <a:p>
            <a:pPr marL="628650" lvl="1" indent="-171450">
              <a:buFont typeface="Arial" panose="020B0604020202020204" pitchFamily="34" charset="0"/>
              <a:buChar char="•"/>
            </a:pPr>
            <a:r>
              <a:rPr lang="en-US" dirty="0" smtClean="0"/>
              <a:t>Florida (8%)</a:t>
            </a:r>
          </a:p>
          <a:p>
            <a:pPr marL="628650" lvl="1" indent="-171450">
              <a:buFont typeface="Arial" panose="020B0604020202020204" pitchFamily="34" charset="0"/>
              <a:buChar char="•"/>
            </a:pPr>
            <a:r>
              <a:rPr lang="en-US" dirty="0" smtClean="0"/>
              <a:t>New York (7%)</a:t>
            </a:r>
          </a:p>
          <a:p>
            <a:pPr marL="628650" lvl="1" indent="-171450">
              <a:buFont typeface="Arial" panose="020B0604020202020204" pitchFamily="34" charset="0"/>
              <a:buChar char="•"/>
            </a:pPr>
            <a:r>
              <a:rPr lang="en-US" dirty="0" smtClean="0"/>
              <a:t>Illinois (4%)</a:t>
            </a:r>
          </a:p>
          <a:p>
            <a:pPr marL="628650" lvl="1" indent="-171450">
              <a:buFont typeface="Arial" panose="020B0604020202020204" pitchFamily="34" charset="0"/>
              <a:buChar char="•"/>
            </a:pPr>
            <a:r>
              <a:rPr lang="en-US" dirty="0" smtClean="0"/>
              <a:t>Arizona (4%)</a:t>
            </a:r>
          </a:p>
          <a:p>
            <a:pPr marL="628650" lvl="1" indent="-171450">
              <a:buFont typeface="Arial" panose="020B0604020202020204" pitchFamily="34" charset="0"/>
              <a:buChar char="•"/>
            </a:pPr>
            <a:r>
              <a:rPr lang="en-US" dirty="0" smtClean="0"/>
              <a:t>New Jersey (3%)</a:t>
            </a:r>
          </a:p>
          <a:p>
            <a:pPr marL="628650" lvl="1" indent="-171450">
              <a:buFont typeface="Arial" panose="020B0604020202020204" pitchFamily="34" charset="0"/>
              <a:buChar char="•"/>
            </a:pPr>
            <a:r>
              <a:rPr lang="en-US" dirty="0" smtClean="0"/>
              <a:t>Colorado (2%)</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One-quarter of </a:t>
            </a:r>
            <a:r>
              <a:rPr lang="en-US" dirty="0"/>
              <a:t>the U.S. Hispanic population live in </a:t>
            </a:r>
            <a:r>
              <a:rPr lang="en-US" dirty="0" smtClean="0"/>
              <a:t>eight counties:</a:t>
            </a:r>
            <a:endParaRPr lang="en-US" dirty="0"/>
          </a:p>
          <a:p>
            <a:pPr marL="628650" lvl="1" indent="-171450">
              <a:buFont typeface="Arial" panose="020B0604020202020204" pitchFamily="34" charset="0"/>
              <a:buChar char="•"/>
            </a:pPr>
            <a:r>
              <a:rPr lang="en-US" dirty="0"/>
              <a:t>4.7 million Hispanics </a:t>
            </a:r>
            <a:r>
              <a:rPr lang="en-US" dirty="0" smtClean="0"/>
              <a:t>in Los </a:t>
            </a:r>
            <a:r>
              <a:rPr lang="en-US" dirty="0"/>
              <a:t>Angeles County, </a:t>
            </a:r>
            <a:r>
              <a:rPr lang="en-US" dirty="0" smtClean="0"/>
              <a:t>California</a:t>
            </a:r>
          </a:p>
          <a:p>
            <a:pPr marL="628650" lvl="1" indent="-171450">
              <a:buFont typeface="Arial" panose="020B0604020202020204" pitchFamily="34" charset="0"/>
              <a:buChar char="•"/>
            </a:pPr>
            <a:r>
              <a:rPr lang="en-US" dirty="0" smtClean="0"/>
              <a:t>1.7 </a:t>
            </a:r>
            <a:r>
              <a:rPr lang="en-US" dirty="0"/>
              <a:t>million in Harris County, </a:t>
            </a:r>
            <a:r>
              <a:rPr lang="en-US" dirty="0" smtClean="0"/>
              <a:t>Texas</a:t>
            </a:r>
          </a:p>
          <a:p>
            <a:pPr marL="628650" lvl="1" indent="-171450">
              <a:buFont typeface="Arial" panose="020B0604020202020204" pitchFamily="34" charset="0"/>
              <a:buChar char="•"/>
            </a:pPr>
            <a:r>
              <a:rPr lang="en-US" dirty="0" smtClean="0"/>
              <a:t>1.6 </a:t>
            </a:r>
            <a:r>
              <a:rPr lang="en-US" dirty="0"/>
              <a:t>million in Miami-Dade County, </a:t>
            </a:r>
            <a:r>
              <a:rPr lang="en-US" dirty="0" smtClean="0"/>
              <a:t>Florida</a:t>
            </a:r>
          </a:p>
          <a:p>
            <a:pPr marL="628650" lvl="1" indent="-171450">
              <a:buFont typeface="Arial" panose="020B0604020202020204" pitchFamily="34" charset="0"/>
              <a:buChar char="•"/>
            </a:pPr>
            <a:r>
              <a:rPr lang="en-US" dirty="0" smtClean="0"/>
              <a:t>1.2 </a:t>
            </a:r>
            <a:r>
              <a:rPr lang="en-US" dirty="0"/>
              <a:t>million in Cook County, </a:t>
            </a:r>
            <a:r>
              <a:rPr lang="en-US" dirty="0" smtClean="0"/>
              <a:t>Illinois</a:t>
            </a:r>
          </a:p>
          <a:p>
            <a:pPr marL="628650" lvl="1" indent="-171450">
              <a:buFont typeface="Arial" panose="020B0604020202020204" pitchFamily="34" charset="0"/>
              <a:buChar char="•"/>
            </a:pPr>
            <a:r>
              <a:rPr lang="en-US" dirty="0" smtClean="0"/>
              <a:t>1.1 </a:t>
            </a:r>
            <a:r>
              <a:rPr lang="en-US" dirty="0"/>
              <a:t>million in Maricopa County, </a:t>
            </a:r>
            <a:r>
              <a:rPr lang="en-US" dirty="0" smtClean="0"/>
              <a:t>Arizona</a:t>
            </a:r>
          </a:p>
          <a:p>
            <a:pPr marL="628650" lvl="1" indent="-171450">
              <a:buFont typeface="Arial" panose="020B0604020202020204" pitchFamily="34" charset="0"/>
              <a:buChar char="•"/>
            </a:pPr>
            <a:r>
              <a:rPr lang="en-US" dirty="0" smtClean="0"/>
              <a:t>1.0 </a:t>
            </a:r>
            <a:r>
              <a:rPr lang="en-US" dirty="0"/>
              <a:t>million in each of the following counties: Orange, California; Bexar, Texas; and San Bernardino, California</a:t>
            </a:r>
          </a:p>
        </p:txBody>
      </p:sp>
      <p:sp>
        <p:nvSpPr>
          <p:cNvPr id="4" name="Slide Number Placeholder 3"/>
          <p:cNvSpPr>
            <a:spLocks noGrp="1"/>
          </p:cNvSpPr>
          <p:nvPr>
            <p:ph type="sldNum" sz="quarter" idx="10"/>
          </p:nvPr>
        </p:nvSpPr>
        <p:spPr/>
        <p:txBody>
          <a:bodyPr/>
          <a:lstStyle/>
          <a:p>
            <a:fld id="{C0F596C6-1807-4ED1-A2A6-17F710C0A291}" type="slidenum">
              <a:rPr lang="en-US" smtClean="0"/>
              <a:pPr/>
              <a:t>15</a:t>
            </a:fld>
            <a:endParaRPr lang="en-US"/>
          </a:p>
        </p:txBody>
      </p:sp>
    </p:spTree>
    <p:extLst>
      <p:ext uri="{BB962C8B-B14F-4D97-AF65-F5344CB8AC3E}">
        <p14:creationId xmlns:p14="http://schemas.microsoft.com/office/powerpoint/2010/main" val="3542768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5410200"/>
            <a:ext cx="6172200" cy="3188970"/>
          </a:xfrm>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Source:  https://</a:t>
            </a:r>
            <a:r>
              <a:rPr lang="en-US" dirty="0" smtClean="0"/>
              <a:t>www.acog.org; </a:t>
            </a:r>
            <a:r>
              <a:rPr lang="en-US" dirty="0" err="1" smtClean="0"/>
              <a:t>Markides</a:t>
            </a:r>
            <a:r>
              <a:rPr lang="en-US" dirty="0" smtClean="0"/>
              <a:t> &amp; </a:t>
            </a:r>
            <a:r>
              <a:rPr lang="en-US" dirty="0" err="1" smtClean="0"/>
              <a:t>Coreil</a:t>
            </a:r>
            <a:r>
              <a:rPr lang="en-US" dirty="0" smtClean="0"/>
              <a:t>, 1986; http://</a:t>
            </a:r>
            <a:r>
              <a:rPr lang="en-US" dirty="0" smtClean="0"/>
              <a:t>minorityhealth.hhs.gov.</a:t>
            </a:r>
            <a:endParaRPr lang="en-US" dirty="0" smtClean="0"/>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16</a:t>
            </a:fld>
            <a:endParaRPr lang="en-US"/>
          </a:p>
        </p:txBody>
      </p:sp>
    </p:spTree>
    <p:extLst>
      <p:ext uri="{BB962C8B-B14F-4D97-AF65-F5344CB8AC3E}">
        <p14:creationId xmlns:p14="http://schemas.microsoft.com/office/powerpoint/2010/main" val="2447422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Source:  </a:t>
            </a:r>
            <a:r>
              <a:rPr lang="en-GB" dirty="0" smtClean="0"/>
              <a:t>https://www.nlm.nih.gov/medlineplus/hispanicamericanhealth.html</a:t>
            </a:r>
            <a:endParaRPr lang="en-US" dirty="0" smtClean="0"/>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17</a:t>
            </a:fld>
            <a:endParaRPr lang="en-US"/>
          </a:p>
        </p:txBody>
      </p:sp>
    </p:spTree>
    <p:extLst>
      <p:ext uri="{BB962C8B-B14F-4D97-AF65-F5344CB8AC3E}">
        <p14:creationId xmlns:p14="http://schemas.microsoft.com/office/powerpoint/2010/main" val="3406880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Source:  </a:t>
            </a:r>
            <a:r>
              <a:rPr lang="en-GB" dirty="0" smtClean="0"/>
              <a:t>https://www.nlm.nih.gov/medlineplus/hispanicamericanhealth.html</a:t>
            </a:r>
            <a:endParaRPr lang="en-US" dirty="0" smtClean="0"/>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18</a:t>
            </a:fld>
            <a:endParaRPr lang="en-US"/>
          </a:p>
        </p:txBody>
      </p:sp>
    </p:spTree>
    <p:extLst>
      <p:ext uri="{BB962C8B-B14F-4D97-AF65-F5344CB8AC3E}">
        <p14:creationId xmlns:p14="http://schemas.microsoft.com/office/powerpoint/2010/main" val="340688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2</a:t>
            </a:fld>
            <a:endParaRPr lang="en-US"/>
          </a:p>
        </p:txBody>
      </p:sp>
    </p:spTree>
    <p:extLst>
      <p:ext uri="{BB962C8B-B14F-4D97-AF65-F5344CB8AC3E}">
        <p14:creationId xmlns:p14="http://schemas.microsoft.com/office/powerpoint/2010/main" val="327363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596C6-1807-4ED1-A2A6-17F710C0A291}" type="slidenum">
              <a:rPr lang="en-US" smtClean="0"/>
              <a:pPr/>
              <a:t>3</a:t>
            </a:fld>
            <a:endParaRPr lang="en-US"/>
          </a:p>
        </p:txBody>
      </p:sp>
    </p:spTree>
    <p:extLst>
      <p:ext uri="{BB962C8B-B14F-4D97-AF65-F5344CB8AC3E}">
        <p14:creationId xmlns:p14="http://schemas.microsoft.com/office/powerpoint/2010/main" val="803304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596C6-1807-4ED1-A2A6-17F710C0A291}" type="slidenum">
              <a:rPr lang="en-US" smtClean="0"/>
              <a:pPr/>
              <a:t>4</a:t>
            </a:fld>
            <a:endParaRPr lang="en-US"/>
          </a:p>
        </p:txBody>
      </p:sp>
    </p:spTree>
    <p:extLst>
      <p:ext uri="{BB962C8B-B14F-4D97-AF65-F5344CB8AC3E}">
        <p14:creationId xmlns:p14="http://schemas.microsoft.com/office/powerpoint/2010/main" val="1887140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5</a:t>
            </a:fld>
            <a:endParaRPr lang="en-US"/>
          </a:p>
        </p:txBody>
      </p:sp>
    </p:spTree>
    <p:extLst>
      <p:ext uri="{BB962C8B-B14F-4D97-AF65-F5344CB8AC3E}">
        <p14:creationId xmlns:p14="http://schemas.microsoft.com/office/powerpoint/2010/main" val="2383030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6</a:t>
            </a:fld>
            <a:endParaRPr lang="en-US"/>
          </a:p>
        </p:txBody>
      </p:sp>
    </p:spTree>
    <p:extLst>
      <p:ext uri="{BB962C8B-B14F-4D97-AF65-F5344CB8AC3E}">
        <p14:creationId xmlns:p14="http://schemas.microsoft.com/office/powerpoint/2010/main" val="2288986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7</a:t>
            </a:fld>
            <a:endParaRPr lang="en-US"/>
          </a:p>
        </p:txBody>
      </p:sp>
    </p:spTree>
    <p:extLst>
      <p:ext uri="{BB962C8B-B14F-4D97-AF65-F5344CB8AC3E}">
        <p14:creationId xmlns:p14="http://schemas.microsoft.com/office/powerpoint/2010/main" val="2288986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E7EC0-D47B-461F-A069-1AF30F543FB1}" type="slidenum">
              <a:rPr lang="en-US" smtClean="0"/>
              <a:t>8</a:t>
            </a:fld>
            <a:endParaRPr lang="en-US"/>
          </a:p>
        </p:txBody>
      </p:sp>
    </p:spTree>
    <p:extLst>
      <p:ext uri="{BB962C8B-B14F-4D97-AF65-F5344CB8AC3E}">
        <p14:creationId xmlns:p14="http://schemas.microsoft.com/office/powerpoint/2010/main" val="1786724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E7EC0-D47B-461F-A069-1AF30F543FB1}" type="slidenum">
              <a:rPr lang="en-US" smtClean="0"/>
              <a:t>9</a:t>
            </a:fld>
            <a:endParaRPr lang="en-US"/>
          </a:p>
        </p:txBody>
      </p:sp>
    </p:spTree>
    <p:extLst>
      <p:ext uri="{BB962C8B-B14F-4D97-AF65-F5344CB8AC3E}">
        <p14:creationId xmlns:p14="http://schemas.microsoft.com/office/powerpoint/2010/main" val="3093522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Part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24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6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9"/>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6" name="Slide Number Placeholder 5"/>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ctr">
              <a:defRPr sz="2200" b="1"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lgn="ct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9"/>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6" name="Slide Number Placeholder 5"/>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FBB4C657-53BA-4C64-8161-364EC652DC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200" y="274638"/>
            <a:ext cx="7086600" cy="868362"/>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4C657-53BA-4C64-8161-364EC652DC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l" defTabSz="914400" rtl="0" eaLnBrk="1" latinLnBrk="0" hangingPunct="1">
        <a:spcBef>
          <a:spcPct val="0"/>
        </a:spcBef>
        <a:buNone/>
        <a:defRPr sz="3600" b="1" kern="1200" baseline="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chemeClr val="tx2">
            <a:lumMod val="60000"/>
            <a:lumOff val="40000"/>
          </a:schemeClr>
        </a:buClr>
        <a:buSzPct val="80000"/>
        <a:buFont typeface="Arial" pitchFamily="34" charset="0"/>
        <a:buChar char="►"/>
        <a:defRPr sz="2400" kern="1200">
          <a:solidFill>
            <a:schemeClr val="tx1"/>
          </a:solidFill>
          <a:latin typeface="+mn-lt"/>
          <a:ea typeface="+mn-ea"/>
          <a:cs typeface="+mn-cs"/>
        </a:defRPr>
      </a:lvl2pPr>
      <a:lvl3pPr marL="969963" indent="-284163" algn="l" defTabSz="914400" rtl="0" eaLnBrk="1" latinLnBrk="0" hangingPunct="1">
        <a:spcBef>
          <a:spcPct val="20000"/>
        </a:spcBef>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200" y="274638"/>
            <a:ext cx="7086600" cy="868362"/>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4C657-53BA-4C64-8161-364EC652DC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txStyles>
    <p:titleStyle>
      <a:lvl1pPr algn="l" defTabSz="914400" rtl="0" eaLnBrk="1" latinLnBrk="0" hangingPunct="1">
        <a:spcBef>
          <a:spcPct val="0"/>
        </a:spcBef>
        <a:buNone/>
        <a:defRPr sz="3600" b="1" kern="1200" baseline="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chemeClr val="tx2">
            <a:lumMod val="60000"/>
            <a:lumOff val="40000"/>
          </a:schemeClr>
        </a:buClr>
        <a:buSzPct val="80000"/>
        <a:buFont typeface="Arial" pitchFamily="34" charset="0"/>
        <a:buChar char="►"/>
        <a:defRPr sz="2400" kern="1200">
          <a:solidFill>
            <a:schemeClr val="tx1"/>
          </a:solidFill>
          <a:latin typeface="+mn-lt"/>
          <a:ea typeface="+mn-ea"/>
          <a:cs typeface="+mn-cs"/>
        </a:defRPr>
      </a:lvl2pPr>
      <a:lvl3pPr marL="969963" indent="-284163" algn="l" defTabSz="914400" rtl="0" eaLnBrk="1" latinLnBrk="0" hangingPunct="1">
        <a:spcBef>
          <a:spcPct val="20000"/>
        </a:spcBef>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hqrnet.ahrq.gov/inhqrdr/data/quer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National Healthcare Quality and Disparities Report</a:t>
            </a:r>
            <a:endParaRPr lang="en-US" dirty="0"/>
          </a:p>
        </p:txBody>
      </p:sp>
      <p:sp>
        <p:nvSpPr>
          <p:cNvPr id="5" name="Content Placeholder 4"/>
          <p:cNvSpPr>
            <a:spLocks noGrp="1"/>
          </p:cNvSpPr>
          <p:nvPr>
            <p:ph type="subTitle" idx="1"/>
          </p:nvPr>
        </p:nvSpPr>
        <p:spPr/>
        <p:txBody>
          <a:bodyPr>
            <a:normAutofit fontScale="85000" lnSpcReduction="20000"/>
          </a:bodyPr>
          <a:lstStyle/>
          <a:p>
            <a:r>
              <a:rPr lang="en-US" smtClean="0"/>
              <a:t>Chartbook on Health Care for Hispanics</a:t>
            </a:r>
          </a:p>
          <a:p>
            <a:r>
              <a:rPr lang="en-US" smtClean="0"/>
              <a:t>October 2015</a:t>
            </a:r>
            <a:endParaRPr lang="en-US" dirty="0"/>
          </a:p>
        </p:txBody>
      </p:sp>
      <p:sp>
        <p:nvSpPr>
          <p:cNvPr id="6" name="TextBox 5"/>
          <p:cNvSpPr txBox="1"/>
          <p:nvPr/>
        </p:nvSpPr>
        <p:spPr>
          <a:xfrm>
            <a:off x="457200" y="6207897"/>
            <a:ext cx="8077200" cy="276999"/>
          </a:xfrm>
          <a:prstGeom prst="rect">
            <a:avLst/>
          </a:prstGeom>
          <a:noFill/>
        </p:spPr>
        <p:txBody>
          <a:bodyPr wrap="square" rtlCol="0">
            <a:spAutoFit/>
          </a:bodyPr>
          <a:lstStyle/>
          <a:p>
            <a:r>
              <a:rPr lang="en-US" sz="1200" dirty="0" smtClean="0"/>
              <a:t>This presentation contains notes. Select View, then Notes page to read them.</a:t>
            </a:r>
            <a:endParaRPr lang="en-US" sz="1200" dirty="0"/>
          </a:p>
        </p:txBody>
      </p:sp>
    </p:spTree>
    <p:extLst>
      <p:ext uri="{BB962C8B-B14F-4D97-AF65-F5344CB8AC3E}">
        <p14:creationId xmlns:p14="http://schemas.microsoft.com/office/powerpoint/2010/main" val="1403509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Key Metrics Used in Chartbooks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Trends: Assesses the rate of change over time (typically 2002-2012) for a population using regression for measures with 4+ time points</a:t>
            </a:r>
          </a:p>
          <a:p>
            <a:r>
              <a:rPr lang="en-US" dirty="0" smtClean="0"/>
              <a:t>Disparities: Assesses whether measure estimates for two populations differ at the most recent time point</a:t>
            </a:r>
          </a:p>
          <a:p>
            <a:r>
              <a:rPr lang="en-US" dirty="0" smtClean="0"/>
              <a:t>Change in Disparities: Assesses whether the rates of change over time for two populations differ using regression</a:t>
            </a:r>
          </a:p>
          <a:p>
            <a:r>
              <a:rPr lang="en-US" dirty="0" smtClean="0"/>
              <a:t>Achievable Benchmarks: Defines a level of performance for a measure that has been attained by the best performing States</a:t>
            </a:r>
            <a:endParaRPr lang="en-US" dirty="0"/>
          </a:p>
        </p:txBody>
      </p:sp>
    </p:spTree>
    <p:extLst>
      <p:ext uri="{BB962C8B-B14F-4D97-AF65-F5344CB8AC3E}">
        <p14:creationId xmlns:p14="http://schemas.microsoft.com/office/powerpoint/2010/main" val="4205571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HHS Data Collection Standards for Race and Ethnicity, 2011</a:t>
            </a:r>
            <a:endParaRPr lang="en-US" dirty="0"/>
          </a:p>
        </p:txBody>
      </p:sp>
      <p:sp>
        <p:nvSpPr>
          <p:cNvPr id="4" name="Content Placeholder 3"/>
          <p:cNvSpPr>
            <a:spLocks noGrp="1"/>
          </p:cNvSpPr>
          <p:nvPr>
            <p:ph sz="half" idx="1"/>
          </p:nvPr>
        </p:nvSpPr>
        <p:spPr>
          <a:xfrm>
            <a:off x="457200" y="1371600"/>
            <a:ext cx="4572000" cy="5486400"/>
          </a:xfrm>
        </p:spPr>
        <p:txBody>
          <a:bodyPr>
            <a:noAutofit/>
          </a:bodyPr>
          <a:lstStyle/>
          <a:p>
            <a:pPr marL="0" indent="0">
              <a:buNone/>
            </a:pPr>
            <a:r>
              <a:rPr lang="en-US" sz="1150" dirty="0" smtClean="0"/>
              <a:t>Are </a:t>
            </a:r>
            <a:r>
              <a:rPr lang="en-US" sz="1150" dirty="0"/>
              <a:t>you of Hispanic, Latino/a, or Spanish origin? </a:t>
            </a:r>
            <a:r>
              <a:rPr lang="en-US" sz="1150" dirty="0" smtClean="0"/>
              <a:t>(One </a:t>
            </a:r>
            <a:r>
              <a:rPr lang="en-US" sz="1150" dirty="0"/>
              <a:t>or more categories may be marked) </a:t>
            </a:r>
            <a:endParaRPr lang="en-US" sz="1150" dirty="0" smtClean="0"/>
          </a:p>
          <a:p>
            <a:pPr marL="228600" indent="-228600">
              <a:buSzPct val="100000"/>
              <a:buFont typeface="+mj-lt"/>
              <a:buAutoNum type="alphaLcPeriod"/>
            </a:pPr>
            <a:r>
              <a:rPr lang="en-US" sz="1150" dirty="0"/>
              <a:t>____ </a:t>
            </a:r>
            <a:r>
              <a:rPr lang="en-US" sz="1150" dirty="0" smtClean="0"/>
              <a:t>No</a:t>
            </a:r>
            <a:r>
              <a:rPr lang="en-US" sz="1150" dirty="0"/>
              <a:t>, not of Hispanic, Latino/a, or Spanish origin; </a:t>
            </a:r>
          </a:p>
          <a:p>
            <a:pPr marL="228600" indent="-228600">
              <a:buSzPct val="100000"/>
              <a:buFont typeface="+mj-lt"/>
              <a:buAutoNum type="alphaLcPeriod"/>
            </a:pPr>
            <a:r>
              <a:rPr lang="en-US" sz="1150" dirty="0"/>
              <a:t>____ </a:t>
            </a:r>
            <a:r>
              <a:rPr lang="en-US" sz="1150" dirty="0" smtClean="0"/>
              <a:t>Yes</a:t>
            </a:r>
            <a:r>
              <a:rPr lang="en-US" sz="1150" dirty="0"/>
              <a:t>, Mexican, Mexican-American, Chicano/a; </a:t>
            </a:r>
          </a:p>
          <a:p>
            <a:pPr marL="228600" indent="-228600">
              <a:buSzPct val="100000"/>
              <a:buFont typeface="+mj-lt"/>
              <a:buAutoNum type="alphaLcPeriod"/>
            </a:pPr>
            <a:r>
              <a:rPr lang="en-US" sz="1150" dirty="0"/>
              <a:t>____ </a:t>
            </a:r>
            <a:r>
              <a:rPr lang="en-US" sz="1150" dirty="0" smtClean="0"/>
              <a:t>Yes</a:t>
            </a:r>
            <a:r>
              <a:rPr lang="en-US" sz="1150" dirty="0"/>
              <a:t>, Puerto Rican; </a:t>
            </a:r>
          </a:p>
          <a:p>
            <a:pPr marL="228600" indent="-228600">
              <a:buSzPct val="100000"/>
              <a:buFont typeface="+mj-lt"/>
              <a:buAutoNum type="alphaLcPeriod"/>
            </a:pPr>
            <a:r>
              <a:rPr lang="en-US" sz="1150" dirty="0"/>
              <a:t>____ </a:t>
            </a:r>
            <a:r>
              <a:rPr lang="en-US" sz="1150" dirty="0" smtClean="0"/>
              <a:t>Yes</a:t>
            </a:r>
            <a:r>
              <a:rPr lang="en-US" sz="1150" dirty="0"/>
              <a:t>, Cuban; </a:t>
            </a:r>
          </a:p>
          <a:p>
            <a:pPr marL="228600" indent="-228600">
              <a:buSzPct val="100000"/>
              <a:buFont typeface="+mj-lt"/>
              <a:buAutoNum type="alphaLcPeriod"/>
            </a:pPr>
            <a:r>
              <a:rPr lang="en-US" sz="1150" dirty="0"/>
              <a:t>____ </a:t>
            </a:r>
            <a:r>
              <a:rPr lang="en-US" sz="1150" dirty="0" smtClean="0"/>
              <a:t>Yes</a:t>
            </a:r>
            <a:r>
              <a:rPr lang="en-US" sz="1150" dirty="0"/>
              <a:t>, another Hispanic, Latino/a, or Spanish </a:t>
            </a:r>
            <a:r>
              <a:rPr lang="en-US" sz="1150" dirty="0" smtClean="0"/>
              <a:t>origin</a:t>
            </a:r>
            <a:endParaRPr lang="en-US" sz="1150" dirty="0"/>
          </a:p>
          <a:p>
            <a:endParaRPr lang="en-US" sz="1150" dirty="0"/>
          </a:p>
          <a:p>
            <a:pPr marL="0" indent="0">
              <a:buNone/>
            </a:pPr>
            <a:r>
              <a:rPr lang="en-US" sz="1150" dirty="0" smtClean="0"/>
              <a:t>What </a:t>
            </a:r>
            <a:r>
              <a:rPr lang="en-US" sz="1150" dirty="0"/>
              <a:t>is your race? (One or more categories may be selected) </a:t>
            </a:r>
          </a:p>
          <a:p>
            <a:pPr marL="228600" indent="-228600">
              <a:buSzPct val="100000"/>
              <a:buFont typeface="+mj-lt"/>
              <a:buAutoNum type="alphaLcPeriod"/>
            </a:pPr>
            <a:r>
              <a:rPr lang="en-US" sz="1150" dirty="0"/>
              <a:t>____White </a:t>
            </a:r>
          </a:p>
          <a:p>
            <a:pPr marL="228600" indent="-228600">
              <a:buSzPct val="100000"/>
              <a:buFont typeface="+mj-lt"/>
              <a:buAutoNum type="alphaLcPeriod"/>
            </a:pPr>
            <a:r>
              <a:rPr lang="en-US" sz="1150" dirty="0"/>
              <a:t>____Black or African American </a:t>
            </a:r>
          </a:p>
          <a:p>
            <a:pPr marL="228600" indent="-228600">
              <a:buSzPct val="100000"/>
              <a:buFont typeface="+mj-lt"/>
              <a:buAutoNum type="alphaLcPeriod"/>
            </a:pPr>
            <a:r>
              <a:rPr lang="en-US" sz="1150" dirty="0"/>
              <a:t>____American Indian or Alaska Native </a:t>
            </a:r>
          </a:p>
          <a:p>
            <a:pPr marL="228600" indent="-228600">
              <a:buSzPct val="100000"/>
              <a:buFont typeface="+mj-lt"/>
              <a:buAutoNum type="alphaLcPeriod"/>
            </a:pPr>
            <a:endParaRPr lang="en-US" sz="1150" dirty="0" smtClean="0"/>
          </a:p>
          <a:p>
            <a:pPr marL="228600" indent="-228600">
              <a:buSzPct val="100000"/>
              <a:buFont typeface="+mj-lt"/>
              <a:buAutoNum type="alphaLcPeriod"/>
            </a:pPr>
            <a:r>
              <a:rPr lang="en-US" sz="1150" dirty="0" smtClean="0"/>
              <a:t>____</a:t>
            </a:r>
            <a:r>
              <a:rPr lang="en-US" sz="1150" dirty="0"/>
              <a:t>Asian Indian </a:t>
            </a:r>
          </a:p>
          <a:p>
            <a:pPr marL="228600" indent="-228600">
              <a:buSzPct val="100000"/>
              <a:buFont typeface="+mj-lt"/>
              <a:buAutoNum type="alphaLcPeriod"/>
            </a:pPr>
            <a:r>
              <a:rPr lang="en-US" sz="1150" dirty="0"/>
              <a:t>____Chinese </a:t>
            </a:r>
          </a:p>
          <a:p>
            <a:pPr marL="228600" indent="-228600">
              <a:buSzPct val="100000"/>
              <a:buFont typeface="+mj-lt"/>
              <a:buAutoNum type="alphaLcPeriod"/>
            </a:pPr>
            <a:r>
              <a:rPr lang="en-US" sz="1150" dirty="0"/>
              <a:t>____Filipino </a:t>
            </a:r>
          </a:p>
          <a:p>
            <a:pPr marL="228600" indent="-228600">
              <a:buSzPct val="100000"/>
              <a:buFont typeface="+mj-lt"/>
              <a:buAutoNum type="alphaLcPeriod"/>
            </a:pPr>
            <a:r>
              <a:rPr lang="en-US" sz="1150" dirty="0"/>
              <a:t>____Japanese </a:t>
            </a:r>
          </a:p>
          <a:p>
            <a:pPr marL="228600" indent="-228600">
              <a:buSzPct val="100000"/>
              <a:buFont typeface="+mj-lt"/>
              <a:buAutoNum type="alphaLcPeriod"/>
            </a:pPr>
            <a:r>
              <a:rPr lang="en-US" sz="1150" dirty="0"/>
              <a:t>____Korean </a:t>
            </a:r>
          </a:p>
          <a:p>
            <a:pPr marL="228600" indent="-228600">
              <a:buSzPct val="100000"/>
              <a:buFont typeface="+mj-lt"/>
              <a:buAutoNum type="alphaLcPeriod"/>
            </a:pPr>
            <a:r>
              <a:rPr lang="en-US" sz="1150" dirty="0"/>
              <a:t>____Vietnamese </a:t>
            </a:r>
          </a:p>
          <a:p>
            <a:pPr marL="228600" indent="-228600">
              <a:buSzPct val="100000"/>
              <a:buFont typeface="+mj-lt"/>
              <a:buAutoNum type="alphaLcPeriod"/>
            </a:pPr>
            <a:r>
              <a:rPr lang="en-US" sz="1150" dirty="0"/>
              <a:t>____Other Asian </a:t>
            </a:r>
          </a:p>
          <a:p>
            <a:pPr marL="228600" indent="-228600">
              <a:buSzPct val="100000"/>
              <a:buFont typeface="+mj-lt"/>
              <a:buAutoNum type="alphaLcPeriod"/>
            </a:pPr>
            <a:endParaRPr lang="en-US" sz="1150" dirty="0" smtClean="0"/>
          </a:p>
          <a:p>
            <a:pPr marL="228600" indent="-228600">
              <a:buSzPct val="100000"/>
              <a:buFont typeface="+mj-lt"/>
              <a:buAutoNum type="alphaLcPeriod"/>
            </a:pPr>
            <a:r>
              <a:rPr lang="en-US" sz="1150" dirty="0" smtClean="0"/>
              <a:t>____</a:t>
            </a:r>
            <a:r>
              <a:rPr lang="en-US" sz="1150" dirty="0"/>
              <a:t>Native Hawaiian </a:t>
            </a:r>
          </a:p>
          <a:p>
            <a:pPr marL="228600" indent="-228600">
              <a:buSzPct val="100000"/>
              <a:buFont typeface="+mj-lt"/>
              <a:buAutoNum type="alphaLcPeriod"/>
            </a:pPr>
            <a:r>
              <a:rPr lang="en-US" sz="1150" dirty="0"/>
              <a:t>____Guamanian or Chamorro </a:t>
            </a:r>
          </a:p>
          <a:p>
            <a:pPr marL="228600" indent="-228600">
              <a:buSzPct val="100000"/>
              <a:buFont typeface="+mj-lt"/>
              <a:buAutoNum type="alphaLcPeriod"/>
            </a:pPr>
            <a:r>
              <a:rPr lang="en-US" sz="1150" dirty="0"/>
              <a:t>____Samoan </a:t>
            </a:r>
          </a:p>
          <a:p>
            <a:pPr marL="228600" indent="-228600">
              <a:buSzPct val="100000"/>
              <a:buFont typeface="+mj-lt"/>
              <a:buAutoNum type="alphaLcPeriod"/>
            </a:pPr>
            <a:r>
              <a:rPr lang="en-US" sz="1150" dirty="0"/>
              <a:t>____Other Pacific Islander </a:t>
            </a:r>
          </a:p>
        </p:txBody>
      </p:sp>
      <p:sp>
        <p:nvSpPr>
          <p:cNvPr id="5" name="Content Placeholder 4"/>
          <p:cNvSpPr>
            <a:spLocks noGrp="1"/>
          </p:cNvSpPr>
          <p:nvPr>
            <p:ph sz="half" idx="2"/>
          </p:nvPr>
        </p:nvSpPr>
        <p:spPr>
          <a:xfrm>
            <a:off x="5105400" y="1600200"/>
            <a:ext cx="3581400" cy="5105400"/>
          </a:xfrm>
        </p:spPr>
        <p:txBody>
          <a:bodyPr>
            <a:noAutofit/>
          </a:bodyPr>
          <a:lstStyle/>
          <a:p>
            <a:endParaRPr lang="en-US" sz="1150" dirty="0" smtClean="0"/>
          </a:p>
          <a:p>
            <a:r>
              <a:rPr lang="en-US" sz="1150" dirty="0" smtClean="0"/>
              <a:t>These </a:t>
            </a:r>
            <a:r>
              <a:rPr lang="en-US" sz="1150" dirty="0"/>
              <a:t>categories roll up to the Hispanic or Latino category of the Office of Management and Budget (OMB) standard.</a:t>
            </a:r>
          </a:p>
          <a:p>
            <a:endParaRPr lang="en-US" sz="1150" dirty="0"/>
          </a:p>
          <a:p>
            <a:endParaRPr lang="en-US" sz="1150" dirty="0" smtClean="0"/>
          </a:p>
          <a:p>
            <a:endParaRPr lang="en-US" sz="1150" dirty="0"/>
          </a:p>
          <a:p>
            <a:endParaRPr lang="en-US" sz="1150" dirty="0" smtClean="0"/>
          </a:p>
          <a:p>
            <a:endParaRPr lang="en-US" sz="1150" dirty="0" smtClean="0"/>
          </a:p>
          <a:p>
            <a:r>
              <a:rPr lang="en-US" sz="1150" dirty="0" smtClean="0"/>
              <a:t>These </a:t>
            </a:r>
            <a:r>
              <a:rPr lang="en-US" sz="1150" dirty="0"/>
              <a:t>categories are part of the current OMB standard.</a:t>
            </a:r>
          </a:p>
          <a:p>
            <a:endParaRPr lang="en-US" sz="1150" dirty="0"/>
          </a:p>
          <a:p>
            <a:endParaRPr lang="en-US" sz="1150" dirty="0"/>
          </a:p>
          <a:p>
            <a:endParaRPr lang="en-US" sz="1150" dirty="0" smtClean="0"/>
          </a:p>
          <a:p>
            <a:r>
              <a:rPr lang="en-US" sz="1150" dirty="0" smtClean="0"/>
              <a:t>These </a:t>
            </a:r>
            <a:r>
              <a:rPr lang="en-US" sz="1150" dirty="0"/>
              <a:t>categories roll up to the Asian category of the OMB standard.</a:t>
            </a:r>
          </a:p>
          <a:p>
            <a:endParaRPr lang="en-US" sz="1150" dirty="0"/>
          </a:p>
          <a:p>
            <a:endParaRPr lang="en-US" sz="1150" dirty="0"/>
          </a:p>
          <a:p>
            <a:endParaRPr lang="en-US" sz="1150" dirty="0"/>
          </a:p>
          <a:p>
            <a:endParaRPr lang="en-US" sz="1150" dirty="0"/>
          </a:p>
          <a:p>
            <a:endParaRPr lang="en-US" sz="1150" dirty="0" smtClean="0"/>
          </a:p>
          <a:p>
            <a:r>
              <a:rPr lang="en-US" sz="1150" dirty="0" smtClean="0"/>
              <a:t>These </a:t>
            </a:r>
            <a:r>
              <a:rPr lang="en-US" sz="1150" dirty="0"/>
              <a:t>categories roll up to the Native Hawaiian or Other Pacific Islander category of the OMB standard.</a:t>
            </a:r>
          </a:p>
          <a:p>
            <a:endParaRPr lang="en-US" sz="1150" dirty="0"/>
          </a:p>
        </p:txBody>
      </p:sp>
    </p:spTree>
    <p:extLst>
      <p:ext uri="{BB962C8B-B14F-4D97-AF65-F5344CB8AC3E}">
        <p14:creationId xmlns:p14="http://schemas.microsoft.com/office/powerpoint/2010/main" val="405967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Diversity of the Hispanic Population in the United States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Hispanics in the United States are a diverse population, including:</a:t>
            </a:r>
          </a:p>
          <a:p>
            <a:pPr lvl="1"/>
            <a:r>
              <a:rPr lang="en-US" dirty="0" smtClean="0"/>
              <a:t>Mexicans (64%), </a:t>
            </a:r>
          </a:p>
          <a:p>
            <a:pPr lvl="1"/>
            <a:r>
              <a:rPr lang="en-US" dirty="0" smtClean="0"/>
              <a:t>Puerto Ricans (9.4%), </a:t>
            </a:r>
          </a:p>
          <a:p>
            <a:pPr lvl="1"/>
            <a:r>
              <a:rPr lang="en-US" dirty="0" smtClean="0"/>
              <a:t>Cubans (3.7%), </a:t>
            </a:r>
          </a:p>
          <a:p>
            <a:pPr lvl="1"/>
            <a:r>
              <a:rPr lang="en-US" dirty="0" smtClean="0"/>
              <a:t>South Americans (5.9%),</a:t>
            </a:r>
          </a:p>
          <a:p>
            <a:pPr lvl="1"/>
            <a:r>
              <a:rPr lang="en-US" dirty="0" smtClean="0"/>
              <a:t>Central Americans (9%), or </a:t>
            </a:r>
          </a:p>
          <a:p>
            <a:pPr lvl="1"/>
            <a:r>
              <a:rPr lang="en-US" dirty="0" smtClean="0"/>
              <a:t>Other Spanish origin groups.</a:t>
            </a:r>
          </a:p>
          <a:p>
            <a:r>
              <a:rPr lang="en-US" dirty="0" smtClean="0"/>
              <a:t>Although socioeconomically disadvantaged (except Cubans), Hispanics</a:t>
            </a:r>
            <a:r>
              <a:rPr lang="en-US" dirty="0"/>
              <a:t>, particularly Mexican </a:t>
            </a:r>
            <a:r>
              <a:rPr lang="en-US" dirty="0" smtClean="0"/>
              <a:t>women, have better mortality rates than Whites. </a:t>
            </a:r>
          </a:p>
          <a:p>
            <a:endParaRPr lang="en-US" dirty="0" smtClean="0"/>
          </a:p>
        </p:txBody>
      </p:sp>
    </p:spTree>
    <p:extLst>
      <p:ext uri="{BB962C8B-B14F-4D97-AF65-F5344CB8AC3E}">
        <p14:creationId xmlns:p14="http://schemas.microsoft.com/office/powerpoint/2010/main" val="461063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of the Hispanic Population in the United States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Health of Hispanics is influenced by many factors, including language, lack of access to preventive care, lack of health insurance, and other cultural barriers.</a:t>
            </a:r>
          </a:p>
          <a:p>
            <a:r>
              <a:rPr lang="en-US" dirty="0" smtClean="0"/>
              <a:t>Leading causes of morbidity and mortality include heart disease, cancer, unintentional injuries, stroke, and diabetes.</a:t>
            </a:r>
          </a:p>
          <a:p>
            <a:r>
              <a:rPr lang="en-US" dirty="0" smtClean="0"/>
              <a:t>Compared with non-Hispanic Whites, Hispanics have a: </a:t>
            </a:r>
          </a:p>
          <a:p>
            <a:pPr lvl="1"/>
            <a:r>
              <a:rPr lang="en-US" dirty="0" smtClean="0"/>
              <a:t>Higher prevalence of asthma, chronic obstructive pulmonary disease, HIV/AIDS, suicide, and liver disease.</a:t>
            </a:r>
          </a:p>
          <a:p>
            <a:pPr lvl="1"/>
            <a:r>
              <a:rPr lang="en-US" dirty="0" smtClean="0"/>
              <a:t>Higher rate of obesity. </a:t>
            </a:r>
          </a:p>
          <a:p>
            <a:endParaRPr lang="en-US" dirty="0" smtClean="0"/>
          </a:p>
        </p:txBody>
      </p:sp>
    </p:spTree>
    <p:extLst>
      <p:ext uri="{BB962C8B-B14F-4D97-AF65-F5344CB8AC3E}">
        <p14:creationId xmlns:p14="http://schemas.microsoft.com/office/powerpoint/2010/main" val="3335681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Projected Growth of the Hispanic Population Between 2014 and 2060</a:t>
            </a:r>
            <a:endParaRPr lang="en-US" dirty="0"/>
          </a:p>
        </p:txBody>
      </p:sp>
      <p:sp>
        <p:nvSpPr>
          <p:cNvPr id="3" name="TextBox 2"/>
          <p:cNvSpPr txBox="1"/>
          <p:nvPr/>
        </p:nvSpPr>
        <p:spPr>
          <a:xfrm>
            <a:off x="457200" y="6126480"/>
            <a:ext cx="8229600" cy="548640"/>
          </a:xfrm>
          <a:prstGeom prst="rect">
            <a:avLst/>
          </a:prstGeom>
          <a:noFill/>
        </p:spPr>
        <p:txBody>
          <a:bodyPr wrap="square" rtlCol="0">
            <a:spAutoFit/>
          </a:bodyPr>
          <a:lstStyle/>
          <a:p>
            <a:r>
              <a:rPr lang="en-US" sz="1000" b="1" dirty="0"/>
              <a:t>Key:</a:t>
            </a:r>
            <a:r>
              <a:rPr lang="en-US" sz="1000" dirty="0"/>
              <a:t> AI/AN = American Indian or Alaska Native; NHPI = Native Hawaiian or Other Pacific Islander.</a:t>
            </a:r>
          </a:p>
          <a:p>
            <a:r>
              <a:rPr lang="en-US" sz="1000" b="1" dirty="0"/>
              <a:t>Source:</a:t>
            </a:r>
            <a:r>
              <a:rPr lang="en-US" sz="1000" dirty="0"/>
              <a:t> U.S. Census Bureau, 2014 national projections.</a:t>
            </a:r>
          </a:p>
          <a:p>
            <a:r>
              <a:rPr lang="en-US" sz="1000" b="1" dirty="0"/>
              <a:t>Note: </a:t>
            </a:r>
            <a:r>
              <a:rPr lang="en-US" sz="1000" dirty="0"/>
              <a:t>Unless noted, race categories represent race alone. Percentages of the population under 18 may not add to 100 due to rounding.</a:t>
            </a:r>
          </a:p>
          <a:p>
            <a:endParaRPr lang="en-US" sz="1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677671"/>
            <a:ext cx="7315200" cy="4414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57200" y="1280160"/>
            <a:ext cx="8229600" cy="369332"/>
          </a:xfrm>
          <a:prstGeom prst="rect">
            <a:avLst/>
          </a:prstGeom>
          <a:noFill/>
        </p:spPr>
        <p:txBody>
          <a:bodyPr wrap="square" rtlCol="0">
            <a:spAutoFit/>
          </a:bodyPr>
          <a:lstStyle/>
          <a:p>
            <a:pPr algn="ctr"/>
            <a:r>
              <a:rPr lang="en-US" b="1" dirty="0" smtClean="0"/>
              <a:t>Distribution of Population by Race and Hispanic Origin</a:t>
            </a:r>
            <a:endParaRPr lang="en-US" b="1" dirty="0"/>
          </a:p>
        </p:txBody>
      </p:sp>
    </p:spTree>
    <p:extLst>
      <p:ext uri="{BB962C8B-B14F-4D97-AF65-F5344CB8AC3E}">
        <p14:creationId xmlns:p14="http://schemas.microsoft.com/office/powerpoint/2010/main" val="4260035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0200" y="274638"/>
            <a:ext cx="7369126" cy="944562"/>
          </a:xfrm>
        </p:spPr>
        <p:txBody>
          <a:bodyPr>
            <a:normAutofit fontScale="90000"/>
          </a:bodyPr>
          <a:lstStyle/>
          <a:p>
            <a:r>
              <a:rPr lang="en-US" dirty="0" smtClean="0"/>
              <a:t>Distribution of the U.S. Hispanic Population, 2010</a:t>
            </a:r>
            <a:endParaRPr lang="en-US" dirty="0"/>
          </a:p>
        </p:txBody>
      </p:sp>
      <p:sp>
        <p:nvSpPr>
          <p:cNvPr id="2" name="TextBox 1"/>
          <p:cNvSpPr txBox="1"/>
          <p:nvPr/>
        </p:nvSpPr>
        <p:spPr>
          <a:xfrm>
            <a:off x="914400" y="1280160"/>
            <a:ext cx="7315200" cy="646331"/>
          </a:xfrm>
          <a:prstGeom prst="rect">
            <a:avLst/>
          </a:prstGeom>
          <a:noFill/>
        </p:spPr>
        <p:txBody>
          <a:bodyPr wrap="square" rtlCol="0">
            <a:spAutoFit/>
          </a:bodyPr>
          <a:lstStyle/>
          <a:p>
            <a:pPr algn="ctr"/>
            <a:r>
              <a:rPr lang="en-US" b="1" dirty="0"/>
              <a:t>Hispanic or Latino Population as a Percentage of Total Population, by County, 2010</a:t>
            </a:r>
          </a:p>
        </p:txBody>
      </p:sp>
      <p:sp>
        <p:nvSpPr>
          <p:cNvPr id="3" name="TextBox 2"/>
          <p:cNvSpPr txBox="1"/>
          <p:nvPr/>
        </p:nvSpPr>
        <p:spPr>
          <a:xfrm>
            <a:off x="457200" y="6309360"/>
            <a:ext cx="8229600" cy="365760"/>
          </a:xfrm>
          <a:prstGeom prst="rect">
            <a:avLst/>
          </a:prstGeom>
          <a:noFill/>
        </p:spPr>
        <p:txBody>
          <a:bodyPr wrap="square" rtlCol="0">
            <a:spAutoFit/>
          </a:bodyPr>
          <a:lstStyle/>
          <a:p>
            <a:r>
              <a:rPr lang="en-US" sz="1000" b="1" dirty="0"/>
              <a:t>Source:</a:t>
            </a:r>
            <a:r>
              <a:rPr lang="en-US" sz="1000" dirty="0"/>
              <a:t> U.S. Census Bureau. 2010 Census Summary File 1.</a:t>
            </a:r>
          </a:p>
          <a:p>
            <a:r>
              <a:rPr lang="en-US" sz="1000" b="1" dirty="0"/>
              <a:t>Note: </a:t>
            </a:r>
            <a:r>
              <a:rPr lang="en-US" sz="1000" dirty="0"/>
              <a:t>For information on confidentiality protection, </a:t>
            </a:r>
            <a:r>
              <a:rPr lang="en-US" sz="1000" dirty="0" err="1"/>
              <a:t>nonsampling</a:t>
            </a:r>
            <a:r>
              <a:rPr lang="en-US" sz="1000" dirty="0"/>
              <a:t> error, and definitions, see www.census.gov/prod/cen2010/doc/sf1.pdf.</a:t>
            </a:r>
          </a:p>
          <a:p>
            <a:endParaRPr lang="en-US" sz="1000" dirty="0"/>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5249"/>
          <a:stretch/>
        </p:blipFill>
        <p:spPr bwMode="auto">
          <a:xfrm>
            <a:off x="914400" y="1920241"/>
            <a:ext cx="7315200" cy="4264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1674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Hispanic Mothers and Children</a:t>
            </a:r>
            <a:endParaRPr lang="en-US" dirty="0"/>
          </a:p>
        </p:txBody>
      </p:sp>
      <p:sp>
        <p:nvSpPr>
          <p:cNvPr id="3" name="Content Placeholder 2"/>
          <p:cNvSpPr>
            <a:spLocks noGrp="1"/>
          </p:cNvSpPr>
          <p:nvPr>
            <p:ph idx="1"/>
          </p:nvPr>
        </p:nvSpPr>
        <p:spPr/>
        <p:txBody>
          <a:bodyPr>
            <a:normAutofit lnSpcReduction="10000"/>
          </a:bodyPr>
          <a:lstStyle/>
          <a:p>
            <a:r>
              <a:rPr lang="en-US" dirty="0" smtClean="0"/>
              <a:t>About 84% of Hispanic mothers receive early prenatal care compared with 87% of White mothers.</a:t>
            </a:r>
          </a:p>
          <a:p>
            <a:r>
              <a:rPr lang="en-US" dirty="0" smtClean="0"/>
              <a:t>Most Hispanic populations have lower infant mortality rates than Whites.</a:t>
            </a:r>
          </a:p>
          <a:p>
            <a:pPr lvl="1"/>
            <a:r>
              <a:rPr lang="en-US" dirty="0" smtClean="0"/>
              <a:t>Infant mortality rates range from 3.0 for Cuban Americans to 5.9 for Puerto Ricans compared with 5.1 for non-Hispanic Whites.</a:t>
            </a:r>
          </a:p>
          <a:p>
            <a:pPr lvl="1"/>
            <a:r>
              <a:rPr lang="en-US" dirty="0" smtClean="0"/>
              <a:t>Congenital malformation, low </a:t>
            </a:r>
            <a:r>
              <a:rPr lang="en-US" dirty="0" err="1" smtClean="0"/>
              <a:t>birthweight</a:t>
            </a:r>
            <a:r>
              <a:rPr lang="en-US" dirty="0" smtClean="0"/>
              <a:t>, and maternal complications are the leading causes of infant mortality among Hispanics.</a:t>
            </a:r>
          </a:p>
          <a:p>
            <a:endParaRPr lang="en-US" dirty="0" smtClean="0"/>
          </a:p>
        </p:txBody>
      </p:sp>
    </p:spTree>
    <p:extLst>
      <p:ext uri="{BB962C8B-B14F-4D97-AF65-F5344CB8AC3E}">
        <p14:creationId xmlns:p14="http://schemas.microsoft.com/office/powerpoint/2010/main" val="3256260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Older Hispanics in the United States</a:t>
            </a:r>
            <a:endParaRPr lang="en-US" dirty="0"/>
          </a:p>
        </p:txBody>
      </p:sp>
      <p:sp>
        <p:nvSpPr>
          <p:cNvPr id="5" name="Content Placeholder 4"/>
          <p:cNvSpPr>
            <a:spLocks noGrp="1"/>
          </p:cNvSpPr>
          <p:nvPr>
            <p:ph idx="1"/>
          </p:nvPr>
        </p:nvSpPr>
        <p:spPr/>
        <p:txBody>
          <a:bodyPr/>
          <a:lstStyle/>
          <a:p>
            <a:r>
              <a:rPr lang="en-US" dirty="0" smtClean="0"/>
              <a:t>In 2012, there were:</a:t>
            </a:r>
          </a:p>
          <a:p>
            <a:pPr lvl="1"/>
            <a:r>
              <a:rPr lang="en-US" dirty="0" smtClean="0"/>
              <a:t>3.1 million Hispanics age 65 and over (7% of older adults); by 2060, this is projected to increase to more than 19 million, accounting for 21% of older adults.</a:t>
            </a:r>
          </a:p>
          <a:p>
            <a:pPr lvl="1"/>
            <a:r>
              <a:rPr lang="en-US" dirty="0" smtClean="0"/>
              <a:t>4,129 Hispanics age 100 and over (1,105 men, 3,024 women), or 7% of all centenarians.</a:t>
            </a:r>
          </a:p>
          <a:p>
            <a:r>
              <a:rPr lang="en-US" dirty="0" smtClean="0"/>
              <a:t>Most (70%) older Hispanics lived in four States: California, Texas, Florida, and New York.</a:t>
            </a:r>
          </a:p>
        </p:txBody>
      </p:sp>
    </p:spTree>
    <p:extLst>
      <p:ext uri="{BB962C8B-B14F-4D97-AF65-F5344CB8AC3E}">
        <p14:creationId xmlns:p14="http://schemas.microsoft.com/office/powerpoint/2010/main" val="1160992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Health of Older Hispanics in the United States</a:t>
            </a:r>
            <a:endParaRPr lang="en-US" dirty="0"/>
          </a:p>
        </p:txBody>
      </p:sp>
      <p:sp>
        <p:nvSpPr>
          <p:cNvPr id="5" name="Content Placeholder 4"/>
          <p:cNvSpPr>
            <a:spLocks noGrp="1"/>
          </p:cNvSpPr>
          <p:nvPr>
            <p:ph idx="1"/>
          </p:nvPr>
        </p:nvSpPr>
        <p:spPr/>
        <p:txBody>
          <a:bodyPr>
            <a:normAutofit/>
          </a:bodyPr>
          <a:lstStyle/>
          <a:p>
            <a:r>
              <a:rPr lang="en-US" dirty="0" smtClean="0"/>
              <a:t>In 2012, the top five chronic conditions among older Hispanics were hypertension, arthritis, heart disease, diabetes, and cancer.</a:t>
            </a:r>
          </a:p>
          <a:p>
            <a:r>
              <a:rPr lang="en-US" dirty="0" smtClean="0"/>
              <a:t>Nearly one-quarter (24%) of older Hispanics had Medicare and supplementary private health insurance compared with 50% of all older adults.</a:t>
            </a:r>
          </a:p>
          <a:p>
            <a:r>
              <a:rPr lang="en-US" dirty="0" smtClean="0"/>
              <a:t>Nearly one-quarter (23%) of older Hispanics were covered by Medicare and Medicaid compared with 8% of all older adults.</a:t>
            </a:r>
          </a:p>
          <a:p>
            <a:endParaRPr lang="en-US" dirty="0" smtClean="0"/>
          </a:p>
        </p:txBody>
      </p:sp>
    </p:spTree>
    <p:extLst>
      <p:ext uri="{BB962C8B-B14F-4D97-AF65-F5344CB8AC3E}">
        <p14:creationId xmlns:p14="http://schemas.microsoft.com/office/powerpoint/2010/main" val="160010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Goals of the Chartbook on Health Care for Hispanics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Commemorates the 30th Anniversary of the Report of the Secretary’s Task Force on Black and Minority Health (Heckler Report)</a:t>
            </a:r>
          </a:p>
          <a:p>
            <a:r>
              <a:rPr lang="en-US" dirty="0" smtClean="0"/>
              <a:t>Highlights progress for Hispanics on priorities of the Heckler Report</a:t>
            </a:r>
          </a:p>
          <a:p>
            <a:r>
              <a:rPr lang="en-US" dirty="0" smtClean="0"/>
              <a:t>Summarizes trends in health care disparities by Hispanic ethnicity related to:</a:t>
            </a:r>
          </a:p>
          <a:p>
            <a:pPr lvl="1"/>
            <a:r>
              <a:rPr lang="en-US" dirty="0" smtClean="0"/>
              <a:t>Access to health care.</a:t>
            </a:r>
          </a:p>
          <a:p>
            <a:pPr lvl="1"/>
            <a:r>
              <a:rPr lang="en-US" dirty="0" smtClean="0"/>
              <a:t>Priorities of the National Quality Strategy (NQS).</a:t>
            </a:r>
          </a:p>
          <a:p>
            <a:r>
              <a:rPr lang="en-US" dirty="0" smtClean="0"/>
              <a:t>Presents information on a unique, largely Hispanic population: residents of the U.S.-Mexico border</a:t>
            </a:r>
          </a:p>
          <a:p>
            <a:endParaRPr lang="en-US" dirty="0"/>
          </a:p>
        </p:txBody>
      </p:sp>
    </p:spTree>
    <p:extLst>
      <p:ext uri="{BB962C8B-B14F-4D97-AF65-F5344CB8AC3E}">
        <p14:creationId xmlns:p14="http://schemas.microsoft.com/office/powerpoint/2010/main" val="3259447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Organization of the Chartbook on Health Care for Hispanics</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Part of a series related to the National Healthcare Quality and Disparities Report (QDR).</a:t>
            </a:r>
          </a:p>
          <a:p>
            <a:r>
              <a:rPr lang="en-US" dirty="0" smtClean="0"/>
              <a:t>Organized into four parts:</a:t>
            </a:r>
          </a:p>
          <a:p>
            <a:pPr lvl="1"/>
            <a:r>
              <a:rPr lang="en-US" dirty="0" smtClean="0"/>
              <a:t>Overviews of the QDR and the Hispanic population, one of AHRQ’s priority populations</a:t>
            </a:r>
          </a:p>
          <a:p>
            <a:pPr lvl="1"/>
            <a:r>
              <a:rPr lang="en-US" dirty="0" smtClean="0"/>
              <a:t>Summary of trends in health care for Hispanic populations related to priorities of the Heckler Report</a:t>
            </a:r>
          </a:p>
          <a:p>
            <a:pPr lvl="1"/>
            <a:r>
              <a:rPr lang="en-US" dirty="0" smtClean="0"/>
              <a:t>Summary of trends in health care for Hispanic populations related to access to health care and NQS priorities</a:t>
            </a:r>
          </a:p>
          <a:p>
            <a:pPr lvl="1"/>
            <a:r>
              <a:rPr lang="en-US" dirty="0" smtClean="0"/>
              <a:t>Information on health care received by residents of the U.S.-Mexico border, a unique and largely Hispanic population</a:t>
            </a:r>
          </a:p>
        </p:txBody>
      </p:sp>
    </p:spTree>
    <p:extLst>
      <p:ext uri="{BB962C8B-B14F-4D97-AF65-F5344CB8AC3E}">
        <p14:creationId xmlns:p14="http://schemas.microsoft.com/office/powerpoint/2010/main" val="1735943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Key Findings of the Chartbook on Health Care for Hispanics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Data on access to and quality of health care received by Hispanics were available for almost all measures tracked in the QDR.</a:t>
            </a:r>
          </a:p>
          <a:p>
            <a:r>
              <a:rPr lang="en-US" dirty="0" smtClean="0"/>
              <a:t>Among Heckler Report priorities, disparities in mental health care and diabetes care were big problems for Hispanics.</a:t>
            </a:r>
          </a:p>
          <a:p>
            <a:r>
              <a:rPr lang="en-US" dirty="0" smtClean="0"/>
              <a:t>Hispanics have worse access to care although this is improving since the Affordable Care Act.</a:t>
            </a:r>
          </a:p>
          <a:p>
            <a:r>
              <a:rPr lang="en-US" dirty="0" smtClean="0"/>
              <a:t>Hispanics receive poorer quality of care, especially as related to person centeredness.</a:t>
            </a:r>
          </a:p>
          <a:p>
            <a:r>
              <a:rPr lang="en-US" dirty="0" smtClean="0"/>
              <a:t>Residents of the U.S.-Mexico border face unique health care challenges.</a:t>
            </a:r>
          </a:p>
          <a:p>
            <a:endParaRPr lang="en-US" dirty="0" smtClean="0"/>
          </a:p>
          <a:p>
            <a:endParaRPr lang="en-US" dirty="0"/>
          </a:p>
        </p:txBody>
      </p:sp>
    </p:spTree>
    <p:extLst>
      <p:ext uri="{BB962C8B-B14F-4D97-AF65-F5344CB8AC3E}">
        <p14:creationId xmlns:p14="http://schemas.microsoft.com/office/powerpoint/2010/main" val="3469282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a:t>
            </a:r>
            <a:r>
              <a:rPr lang="en-US" dirty="0"/>
              <a:t>1: </a:t>
            </a:r>
            <a:r>
              <a:rPr lang="en-US" dirty="0" smtClean="0"/>
              <a:t>Overviews </a:t>
            </a:r>
            <a:r>
              <a:rPr lang="en-US" dirty="0"/>
              <a:t>of the Report </a:t>
            </a:r>
            <a:r>
              <a:rPr lang="en-US" dirty="0" smtClean="0"/>
              <a:t>and </a:t>
            </a:r>
            <a:r>
              <a:rPr lang="en-US" dirty="0"/>
              <a:t>the Hispanic Population</a:t>
            </a:r>
            <a:br>
              <a:rPr lang="en-US" dirty="0"/>
            </a:br>
            <a:endParaRPr lang="en-US" dirty="0"/>
          </a:p>
        </p:txBody>
      </p:sp>
      <p:sp>
        <p:nvSpPr>
          <p:cNvPr id="5" name="Content Placeholder 4"/>
          <p:cNvSpPr>
            <a:spLocks noGrp="1"/>
          </p:cNvSpPr>
          <p:nvPr>
            <p:ph type="body" idx="1"/>
          </p:nvPr>
        </p:nvSpPr>
        <p:spPr/>
        <p:txBody>
          <a:bodyPr>
            <a:normAutofit/>
          </a:bodyPr>
          <a:lstStyle/>
          <a:p>
            <a:r>
              <a:rPr lang="en-US" dirty="0"/>
              <a:t>National Healthcare Quality and Disparities </a:t>
            </a:r>
            <a:r>
              <a:rPr lang="en-US" dirty="0" smtClean="0"/>
              <a:t>Report</a:t>
            </a:r>
          </a:p>
          <a:p>
            <a:r>
              <a:rPr lang="en-US" dirty="0" err="1" smtClean="0"/>
              <a:t>Chartbook</a:t>
            </a:r>
            <a:r>
              <a:rPr lang="en-US" dirty="0" smtClean="0"/>
              <a:t> </a:t>
            </a:r>
            <a:r>
              <a:rPr lang="en-US" dirty="0"/>
              <a:t>on Health Care for Hispanics </a:t>
            </a:r>
          </a:p>
        </p:txBody>
      </p:sp>
    </p:spTree>
    <p:extLst>
      <p:ext uri="{BB962C8B-B14F-4D97-AF65-F5344CB8AC3E}">
        <p14:creationId xmlns:p14="http://schemas.microsoft.com/office/powerpoint/2010/main" val="1070992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National Healthcare Quality and Disparities Report</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Annual report to Congress mandated in the Healthcare Research and Quality Act of 1999 (P.L. 106-129)</a:t>
            </a:r>
          </a:p>
          <a:p>
            <a:r>
              <a:rPr lang="en-US" dirty="0" smtClean="0"/>
              <a:t>Provides a comprehensive overview of: </a:t>
            </a:r>
          </a:p>
          <a:p>
            <a:pPr lvl="1"/>
            <a:r>
              <a:rPr lang="en-US" dirty="0" smtClean="0"/>
              <a:t>Quality of health care received by the general U.S. population</a:t>
            </a:r>
          </a:p>
          <a:p>
            <a:pPr lvl="1"/>
            <a:r>
              <a:rPr lang="en-US" dirty="0" smtClean="0"/>
              <a:t>Disparities in care experienced by different racial, ethnic, and socioeconomic groups</a:t>
            </a:r>
          </a:p>
          <a:p>
            <a:r>
              <a:rPr lang="en-US" dirty="0" smtClean="0"/>
              <a:t>Assesses the performance of our health system and identifies areas of strengths and weaknesses along three main themes: </a:t>
            </a:r>
          </a:p>
          <a:p>
            <a:pPr lvl="1"/>
            <a:r>
              <a:rPr lang="en-US" dirty="0" smtClean="0"/>
              <a:t>Access to health care</a:t>
            </a:r>
          </a:p>
          <a:p>
            <a:pPr lvl="1"/>
            <a:r>
              <a:rPr lang="en-US" dirty="0" smtClean="0"/>
              <a:t>Quality of health care</a:t>
            </a:r>
          </a:p>
          <a:p>
            <a:pPr lvl="1"/>
            <a:r>
              <a:rPr lang="en-US" dirty="0" smtClean="0"/>
              <a:t>NQS priorities</a:t>
            </a:r>
            <a:endParaRPr lang="en-US" dirty="0"/>
          </a:p>
        </p:txBody>
      </p:sp>
    </p:spTree>
    <p:extLst>
      <p:ext uri="{BB962C8B-B14F-4D97-AF65-F5344CB8AC3E}">
        <p14:creationId xmlns:p14="http://schemas.microsoft.com/office/powerpoint/2010/main" val="1677623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National Healthcare Quality and Disparities Report</a:t>
            </a:r>
            <a:endParaRPr lang="en-US" dirty="0"/>
          </a:p>
        </p:txBody>
      </p:sp>
      <p:sp>
        <p:nvSpPr>
          <p:cNvPr id="3" name="Content Placeholder 2"/>
          <p:cNvSpPr>
            <a:spLocks noGrp="1"/>
          </p:cNvSpPr>
          <p:nvPr>
            <p:ph idx="1"/>
          </p:nvPr>
        </p:nvSpPr>
        <p:spPr/>
        <p:txBody>
          <a:bodyPr/>
          <a:lstStyle/>
          <a:p>
            <a:r>
              <a:rPr lang="en-US" smtClean="0"/>
              <a:t>Based on more than 250 measures of quality and disparities covering a broad array of health care services and settings</a:t>
            </a:r>
          </a:p>
          <a:p>
            <a:r>
              <a:rPr lang="en-US" smtClean="0"/>
              <a:t>Data generally available through 2012</a:t>
            </a:r>
          </a:p>
          <a:p>
            <a:r>
              <a:rPr lang="en-US" smtClean="0"/>
              <a:t>Produced with the help of an Interagency Work Group led by the Agency for Healthcare Research and Quality and submitted on behalf of the Secretary of Health and Human Services </a:t>
            </a:r>
          </a:p>
          <a:p>
            <a:endParaRPr lang="en-US" dirty="0"/>
          </a:p>
        </p:txBody>
      </p:sp>
    </p:spTree>
    <p:extLst>
      <p:ext uri="{BB962C8B-B14F-4D97-AF65-F5344CB8AC3E}">
        <p14:creationId xmlns:p14="http://schemas.microsoft.com/office/powerpoint/2010/main" val="2784781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Findings of the 2014 QDR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Nation has made clear progress in improving the health care delivery system to achieve the three aims of better care, smarter spending, and healthier people.</a:t>
            </a:r>
          </a:p>
          <a:p>
            <a:r>
              <a:rPr lang="en-US" dirty="0" smtClean="0"/>
              <a:t>There is still more work to do, specifically to address disparities in care.</a:t>
            </a:r>
          </a:p>
          <a:p>
            <a:pPr lvl="1"/>
            <a:r>
              <a:rPr lang="en-US" dirty="0" smtClean="0"/>
              <a:t>Access improved. </a:t>
            </a:r>
          </a:p>
          <a:p>
            <a:pPr lvl="1"/>
            <a:r>
              <a:rPr lang="en-US" dirty="0" smtClean="0"/>
              <a:t>Quality improved for most National Quality Strategy priorities.</a:t>
            </a:r>
          </a:p>
          <a:p>
            <a:pPr lvl="1"/>
            <a:r>
              <a:rPr lang="en-US" dirty="0" smtClean="0"/>
              <a:t>Few disparities were eliminated.</a:t>
            </a:r>
          </a:p>
          <a:p>
            <a:pPr lvl="1"/>
            <a:r>
              <a:rPr lang="en-US" dirty="0" smtClean="0"/>
              <a:t>Many challenges in improving quality and reducing disparities remain.</a:t>
            </a:r>
            <a:endParaRPr lang="en-US" dirty="0"/>
          </a:p>
        </p:txBody>
      </p:sp>
    </p:spTree>
    <p:extLst>
      <p:ext uri="{BB962C8B-B14F-4D97-AF65-F5344CB8AC3E}">
        <p14:creationId xmlns:p14="http://schemas.microsoft.com/office/powerpoint/2010/main" val="1435868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mtClean="0"/>
              <a:t>Chartbook on Health Care for Hispanics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This </a:t>
            </a:r>
            <a:r>
              <a:rPr lang="en-US" dirty="0" err="1" smtClean="0"/>
              <a:t>chartbook</a:t>
            </a:r>
            <a:r>
              <a:rPr lang="en-US" dirty="0" smtClean="0"/>
              <a:t> includes summaries of trends in health care for Hispanic populations related to:</a:t>
            </a:r>
          </a:p>
          <a:p>
            <a:pPr lvl="1"/>
            <a:r>
              <a:rPr lang="en-US" dirty="0" smtClean="0"/>
              <a:t>Priorities of the Heckler Report</a:t>
            </a:r>
          </a:p>
          <a:p>
            <a:pPr lvl="1"/>
            <a:r>
              <a:rPr lang="en-US" dirty="0" smtClean="0"/>
              <a:t>Access to health care</a:t>
            </a:r>
          </a:p>
          <a:p>
            <a:pPr lvl="1"/>
            <a:r>
              <a:rPr lang="en-US" dirty="0" smtClean="0"/>
              <a:t>Priorities of the National Quality Strategy </a:t>
            </a:r>
          </a:p>
          <a:p>
            <a:r>
              <a:rPr lang="en-US" dirty="0" smtClean="0"/>
              <a:t>Introduction and Methods contains information about methods used in the </a:t>
            </a:r>
            <a:r>
              <a:rPr lang="en-US" dirty="0" err="1" smtClean="0"/>
              <a:t>chartbook</a:t>
            </a:r>
            <a:r>
              <a:rPr lang="en-US" dirty="0" smtClean="0"/>
              <a:t>. </a:t>
            </a:r>
          </a:p>
          <a:p>
            <a:r>
              <a:rPr lang="en-US" dirty="0" smtClean="0"/>
              <a:t>Appendixes include information about measures and data.</a:t>
            </a:r>
          </a:p>
          <a:p>
            <a:r>
              <a:rPr lang="en-US" dirty="0" smtClean="0"/>
              <a:t>A Data Query tool (</a:t>
            </a:r>
            <a:r>
              <a:rPr lang="en-US" dirty="0" smtClean="0">
                <a:hlinkClick r:id="rId3"/>
              </a:rPr>
              <a:t>http://nhqrnet.ahrq.gov/</a:t>
            </a:r>
          </a:p>
          <a:p>
            <a:pPr indent="0">
              <a:buNone/>
            </a:pPr>
            <a:r>
              <a:rPr lang="en-US" dirty="0" err="1" smtClean="0">
                <a:hlinkClick r:id="rId3"/>
              </a:rPr>
              <a:t>inhqrdr</a:t>
            </a:r>
            <a:r>
              <a:rPr lang="en-US" dirty="0" smtClean="0">
                <a:hlinkClick r:id="rId3"/>
              </a:rPr>
              <a:t>/data/query</a:t>
            </a:r>
            <a:r>
              <a:rPr lang="en-US" dirty="0" smtClean="0"/>
              <a:t>) provides access to all data tables. </a:t>
            </a:r>
            <a:endParaRPr lang="en-US" dirty="0"/>
          </a:p>
        </p:txBody>
      </p:sp>
    </p:spTree>
    <p:extLst>
      <p:ext uri="{BB962C8B-B14F-4D97-AF65-F5344CB8AC3E}">
        <p14:creationId xmlns:p14="http://schemas.microsoft.com/office/powerpoint/2010/main" val="1235311375"/>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42718</TotalTime>
  <Words>1974</Words>
  <Application>Microsoft Office PowerPoint</Application>
  <PresentationFormat>On-screen Show (4:3)</PresentationFormat>
  <Paragraphs>191</Paragraphs>
  <Slides>18</Slides>
  <Notes>18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Courier New</vt:lpstr>
      <vt:lpstr>2_Office Theme</vt:lpstr>
      <vt:lpstr>3_Office Theme</vt:lpstr>
      <vt:lpstr>National Healthcare Quality and Disparities Report</vt:lpstr>
      <vt:lpstr>Goals of the Chartbook on Health Care for Hispanics</vt:lpstr>
      <vt:lpstr>Organization of the Chartbook on Health Care for Hispanics</vt:lpstr>
      <vt:lpstr>Key Findings of the Chartbook on Health Care for Hispanics</vt:lpstr>
      <vt:lpstr>Part 1: Overviews of the Report and the Hispanic Population </vt:lpstr>
      <vt:lpstr>National Healthcare Quality and Disparities Report</vt:lpstr>
      <vt:lpstr>National Healthcare Quality and Disparities Report</vt:lpstr>
      <vt:lpstr>Key Findings of the 2014 QDR</vt:lpstr>
      <vt:lpstr>Chartbook on Health Care for Hispanics</vt:lpstr>
      <vt:lpstr>Key Metrics Used in Chartbooks</vt:lpstr>
      <vt:lpstr>HHS Data Collection Standards for Race and Ethnicity, 2011</vt:lpstr>
      <vt:lpstr>Diversity of the Hispanic Population in the United States</vt:lpstr>
      <vt:lpstr>Health of the Hispanic Population in the United States</vt:lpstr>
      <vt:lpstr>Projected Growth of the Hispanic Population Between 2014 and 2060</vt:lpstr>
      <vt:lpstr>Distribution of the U.S. Hispanic Population, 2010</vt:lpstr>
      <vt:lpstr>Hispanic Mothers and Children</vt:lpstr>
      <vt:lpstr>Older Hispanics in the United States</vt:lpstr>
      <vt:lpstr>Health of Older Hispanics in the United States</vt:lpstr>
    </vt:vector>
  </TitlesOfParts>
  <Company>Thomson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Standardized infection ratios for central line-associated bloodstream infections and surgical site infections, 2009–2012</dc:title>
  <dc:creator>u0131519</dc:creator>
  <cp:lastModifiedBy>Ramage, Kathryn (AHRQ/OC) (CTR)</cp:lastModifiedBy>
  <cp:revision>1352</cp:revision>
  <cp:lastPrinted>2015-03-30T13:39:58Z</cp:lastPrinted>
  <dcterms:created xsi:type="dcterms:W3CDTF">2014-10-06T19:28:36Z</dcterms:created>
  <dcterms:modified xsi:type="dcterms:W3CDTF">2020-03-26T17:36:27Z</dcterms:modified>
</cp:coreProperties>
</file>