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28.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9.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32.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6.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3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drawings/drawing7.xml" ContentType="application/vnd.openxmlformats-officedocument.drawingml.chartshapes+xml"/>
  <Override PartName="/ppt/charts/chart27.xml" ContentType="application/vnd.openxmlformats-officedocument.drawingml.chart+xml"/>
  <Override PartName="/ppt/theme/themeOverride27.xml" ContentType="application/vnd.openxmlformats-officedocument.themeOverride+xml"/>
  <Override PartName="/ppt/drawings/drawing8.xml" ContentType="application/vnd.openxmlformats-officedocument.drawingml.chartshapes+xml"/>
  <Override PartName="/ppt/notesSlides/notesSlide41.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42.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drawings/drawing9.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drawings/drawing10.xml" ContentType="application/vnd.openxmlformats-officedocument.drawingml.chartshapes+xml"/>
  <Override PartName="/ppt/notesSlides/notesSlide43.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Lst>
  <p:notesMasterIdLst>
    <p:notesMasterId r:id="rId46"/>
  </p:notesMasterIdLst>
  <p:sldIdLst>
    <p:sldId id="498" r:id="rId3"/>
    <p:sldId id="501" r:id="rId4"/>
    <p:sldId id="490" r:id="rId5"/>
    <p:sldId id="491" r:id="rId6"/>
    <p:sldId id="492" r:id="rId7"/>
    <p:sldId id="448" r:id="rId8"/>
    <p:sldId id="453" r:id="rId9"/>
    <p:sldId id="449" r:id="rId10"/>
    <p:sldId id="452" r:id="rId11"/>
    <p:sldId id="420" r:id="rId12"/>
    <p:sldId id="493" r:id="rId13"/>
    <p:sldId id="451" r:id="rId14"/>
    <p:sldId id="507" r:id="rId15"/>
    <p:sldId id="422" r:id="rId16"/>
    <p:sldId id="454" r:id="rId17"/>
    <p:sldId id="447" r:id="rId18"/>
    <p:sldId id="425" r:id="rId19"/>
    <p:sldId id="423" r:id="rId20"/>
    <p:sldId id="455" r:id="rId21"/>
    <p:sldId id="424" r:id="rId22"/>
    <p:sldId id="426" r:id="rId23"/>
    <p:sldId id="456" r:id="rId24"/>
    <p:sldId id="427" r:id="rId25"/>
    <p:sldId id="428" r:id="rId26"/>
    <p:sldId id="429" r:id="rId27"/>
    <p:sldId id="457" r:id="rId28"/>
    <p:sldId id="430" r:id="rId29"/>
    <p:sldId id="431" r:id="rId30"/>
    <p:sldId id="432" r:id="rId31"/>
    <p:sldId id="458" r:id="rId32"/>
    <p:sldId id="433" r:id="rId33"/>
    <p:sldId id="434" r:id="rId34"/>
    <p:sldId id="437" r:id="rId35"/>
    <p:sldId id="459" r:id="rId36"/>
    <p:sldId id="435" r:id="rId37"/>
    <p:sldId id="436" r:id="rId38"/>
    <p:sldId id="508" r:id="rId39"/>
    <p:sldId id="438" r:id="rId40"/>
    <p:sldId id="460" r:id="rId41"/>
    <p:sldId id="461" r:id="rId42"/>
    <p:sldId id="462" r:id="rId43"/>
    <p:sldId id="463" r:id="rId44"/>
    <p:sldId id="43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 clrIdx="0"/>
  <p:cmAuthor id="1" name="Doreen Bonnett" initials="DMB" lastIdx="31" clrIdx="1"/>
  <p:cmAuthor id="2" name="DHHS" initials="EM" lastIdx="2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A0A"/>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78" autoAdjust="0"/>
    <p:restoredTop sz="73882" autoAdjust="0"/>
  </p:normalViewPr>
  <p:slideViewPr>
    <p:cSldViewPr>
      <p:cViewPr>
        <p:scale>
          <a:sx n="60" d="100"/>
          <a:sy n="60" d="100"/>
        </p:scale>
        <p:origin x="-2741" y="-91"/>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2"/>
    </p:cViewPr>
  </p:sorterViewPr>
  <p:notesViewPr>
    <p:cSldViewPr>
      <p:cViewPr varScale="1">
        <p:scale>
          <a:sx n="63" d="100"/>
          <a:sy n="63" d="100"/>
        </p:scale>
        <p:origin x="-308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56668152330015"/>
          <c:y val="0.14763244872168757"/>
          <c:w val="0.81126281384638244"/>
          <c:h val="0.7012096314047701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Sheet1!$B$2:$I$2</c:f>
              <c:numCache>
                <c:formatCode>0.0</c:formatCode>
                <c:ptCount val="8"/>
                <c:pt idx="0">
                  <c:v>82.63</c:v>
                </c:pt>
                <c:pt idx="1">
                  <c:v>82.37</c:v>
                </c:pt>
                <c:pt idx="2">
                  <c:v>83.98</c:v>
                </c:pt>
                <c:pt idx="3">
                  <c:v>84.48</c:v>
                </c:pt>
                <c:pt idx="4">
                  <c:v>85.85</c:v>
                </c:pt>
                <c:pt idx="5">
                  <c:v>86.73</c:v>
                </c:pt>
                <c:pt idx="6">
                  <c:v>86.42</c:v>
                </c:pt>
                <c:pt idx="7">
                  <c:v>84.78</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Sheet1!$B$3:$I$3</c:f>
              <c:numCache>
                <c:formatCode>0.0</c:formatCode>
                <c:ptCount val="8"/>
                <c:pt idx="0">
                  <c:v>84.17</c:v>
                </c:pt>
                <c:pt idx="1">
                  <c:v>83.84</c:v>
                </c:pt>
                <c:pt idx="2">
                  <c:v>85.48</c:v>
                </c:pt>
                <c:pt idx="3">
                  <c:v>86.23</c:v>
                </c:pt>
                <c:pt idx="4">
                  <c:v>87.55</c:v>
                </c:pt>
                <c:pt idx="5">
                  <c:v>88.06</c:v>
                </c:pt>
                <c:pt idx="6">
                  <c:v>87.97</c:v>
                </c:pt>
                <c:pt idx="7">
                  <c:v>86.4</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Sheet1!$B$4:$I$4</c:f>
              <c:numCache>
                <c:formatCode>0.0</c:formatCode>
                <c:ptCount val="8"/>
                <c:pt idx="0">
                  <c:v>76.72</c:v>
                </c:pt>
                <c:pt idx="1">
                  <c:v>76.8</c:v>
                </c:pt>
                <c:pt idx="2">
                  <c:v>78.55</c:v>
                </c:pt>
                <c:pt idx="3">
                  <c:v>79.56</c:v>
                </c:pt>
                <c:pt idx="4">
                  <c:v>81.709999999999994</c:v>
                </c:pt>
                <c:pt idx="5">
                  <c:v>84.39</c:v>
                </c:pt>
                <c:pt idx="6">
                  <c:v>82.69</c:v>
                </c:pt>
                <c:pt idx="7">
                  <c:v>81.22</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72.33</c:v>
                </c:pt>
                <c:pt idx="1">
                  <c:v>70.459999999999994</c:v>
                </c:pt>
                <c:pt idx="2">
                  <c:v>71.36</c:v>
                </c:pt>
                <c:pt idx="3">
                  <c:v>73.16</c:v>
                </c:pt>
                <c:pt idx="4">
                  <c:v>75.06</c:v>
                </c:pt>
                <c:pt idx="5">
                  <c:v>76.209999999999994</c:v>
                </c:pt>
                <c:pt idx="6">
                  <c:v>77.22</c:v>
                </c:pt>
                <c:pt idx="7">
                  <c:v>74.569999999999993</c:v>
                </c:pt>
              </c:numCache>
            </c:numRef>
          </c:val>
          <c:smooth val="0"/>
        </c:ser>
        <c:dLbls>
          <c:showLegendKey val="0"/>
          <c:showVal val="0"/>
          <c:showCatName val="0"/>
          <c:showSerName val="0"/>
          <c:showPercent val="0"/>
          <c:showBubbleSize val="0"/>
        </c:dLbls>
        <c:marker val="1"/>
        <c:smooth val="0"/>
        <c:axId val="33797632"/>
        <c:axId val="33799552"/>
      </c:lineChart>
      <c:catAx>
        <c:axId val="33797632"/>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33799552"/>
        <c:crosses val="autoZero"/>
        <c:auto val="1"/>
        <c:lblAlgn val="ctr"/>
        <c:lblOffset val="100"/>
        <c:noMultiLvlLbl val="0"/>
      </c:catAx>
      <c:valAx>
        <c:axId val="3379955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48503909554717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3797632"/>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01026008112621"/>
          <c:y val="0.16615317707379601"/>
          <c:w val="0.80098973991887379"/>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1998</c:v>
                </c:pt>
                <c:pt idx="1">
                  <c:v>2003</c:v>
                </c:pt>
                <c:pt idx="2">
                  <c:v>2008</c:v>
                </c:pt>
                <c:pt idx="3">
                  <c:v>2012</c:v>
                </c:pt>
              </c:numCache>
            </c:numRef>
          </c:cat>
          <c:val>
            <c:numRef>
              <c:f>Sheet1!$B$2:$E$2</c:f>
              <c:numCache>
                <c:formatCode>0.0</c:formatCode>
                <c:ptCount val="4"/>
                <c:pt idx="0">
                  <c:v>90.1</c:v>
                </c:pt>
                <c:pt idx="1">
                  <c:v>90.4</c:v>
                </c:pt>
                <c:pt idx="2" formatCode="General">
                  <c:v>92.9</c:v>
                </c:pt>
                <c:pt idx="3" formatCode="General">
                  <c:v>90.6</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1998</c:v>
                </c:pt>
                <c:pt idx="1">
                  <c:v>2003</c:v>
                </c:pt>
                <c:pt idx="2">
                  <c:v>2008</c:v>
                </c:pt>
                <c:pt idx="3">
                  <c:v>2012</c:v>
                </c:pt>
              </c:numCache>
            </c:numRef>
          </c:cat>
          <c:val>
            <c:numRef>
              <c:f>Sheet1!$B$3:$E$3</c:f>
              <c:numCache>
                <c:formatCode>0.0</c:formatCode>
                <c:ptCount val="4"/>
                <c:pt idx="0">
                  <c:v>91</c:v>
                </c:pt>
                <c:pt idx="1">
                  <c:v>91.9</c:v>
                </c:pt>
                <c:pt idx="2">
                  <c:v>93.6</c:v>
                </c:pt>
                <c:pt idx="3">
                  <c:v>92.5</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1998</c:v>
                </c:pt>
                <c:pt idx="1">
                  <c:v>2003</c:v>
                </c:pt>
                <c:pt idx="2">
                  <c:v>2008</c:v>
                </c:pt>
                <c:pt idx="3">
                  <c:v>2012</c:v>
                </c:pt>
              </c:numCache>
            </c:numRef>
          </c:cat>
          <c:val>
            <c:numRef>
              <c:f>Sheet1!$B$4:$E$4</c:f>
              <c:numCache>
                <c:formatCode>0.0</c:formatCode>
                <c:ptCount val="4"/>
                <c:pt idx="0">
                  <c:v>92.3</c:v>
                </c:pt>
                <c:pt idx="1">
                  <c:v>92.1</c:v>
                </c:pt>
                <c:pt idx="2">
                  <c:v>93.5</c:v>
                </c:pt>
                <c:pt idx="3">
                  <c:v>91.7</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Sheet1!$B$1:$E$1</c:f>
              <c:numCache>
                <c:formatCode>General</c:formatCode>
                <c:ptCount val="4"/>
                <c:pt idx="0">
                  <c:v>1998</c:v>
                </c:pt>
                <c:pt idx="1">
                  <c:v>2003</c:v>
                </c:pt>
                <c:pt idx="2">
                  <c:v>2008</c:v>
                </c:pt>
                <c:pt idx="3">
                  <c:v>2012</c:v>
                </c:pt>
              </c:numCache>
            </c:numRef>
          </c:cat>
          <c:val>
            <c:numRef>
              <c:f>Sheet1!$B$5:$E$5</c:f>
              <c:numCache>
                <c:formatCode>0.0</c:formatCode>
                <c:ptCount val="4"/>
                <c:pt idx="0">
                  <c:v>83.6</c:v>
                </c:pt>
                <c:pt idx="1">
                  <c:v>83.2</c:v>
                </c:pt>
                <c:pt idx="2">
                  <c:v>89</c:v>
                </c:pt>
                <c:pt idx="3">
                  <c:v>82.4</c:v>
                </c:pt>
              </c:numCache>
            </c:numRef>
          </c:val>
          <c:smooth val="0"/>
        </c:ser>
        <c:dLbls>
          <c:showLegendKey val="0"/>
          <c:showVal val="0"/>
          <c:showCatName val="0"/>
          <c:showSerName val="0"/>
          <c:showPercent val="0"/>
          <c:showBubbleSize val="0"/>
        </c:dLbls>
        <c:marker val="1"/>
        <c:smooth val="0"/>
        <c:axId val="88152704"/>
        <c:axId val="88179456"/>
      </c:lineChart>
      <c:catAx>
        <c:axId val="881527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8179456"/>
        <c:crosses val="autoZero"/>
        <c:auto val="1"/>
        <c:lblAlgn val="ctr"/>
        <c:lblOffset val="100"/>
        <c:noMultiLvlLbl val="0"/>
      </c:catAx>
      <c:valAx>
        <c:axId val="8817945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8152704"/>
        <c:crosses val="autoZero"/>
        <c:crossBetween val="between"/>
        <c:majorUnit val="10"/>
      </c:valAx>
    </c:plotArea>
    <c:legend>
      <c:legendPos val="t"/>
      <c:layout>
        <c:manualLayout>
          <c:xMode val="edge"/>
          <c:yMode val="edge"/>
          <c:x val="8.19954797317002E-3"/>
          <c:y val="6.9068727520171083E-2"/>
          <c:w val="0.99127867697093419"/>
          <c:h val="5.945489452707300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00174978127734"/>
          <c:y val="8.7650728441553485E-2"/>
          <c:w val="0.87899825021872269"/>
          <c:h val="0.79652017003309372"/>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0.0</c:formatCode>
                <c:ptCount val="11"/>
                <c:pt idx="0">
                  <c:v>444.14100000000002</c:v>
                </c:pt>
                <c:pt idx="1">
                  <c:v>399.5</c:v>
                </c:pt>
                <c:pt idx="2">
                  <c:v>400.88099999999997</c:v>
                </c:pt>
                <c:pt idx="3">
                  <c:v>392.76299999999998</c:v>
                </c:pt>
                <c:pt idx="4">
                  <c:v>373.01600000000002</c:v>
                </c:pt>
                <c:pt idx="5">
                  <c:v>350.78899999999999</c:v>
                </c:pt>
                <c:pt idx="6">
                  <c:v>339.89299999999997</c:v>
                </c:pt>
                <c:pt idx="7">
                  <c:v>329.68099999999998</c:v>
                </c:pt>
                <c:pt idx="8">
                  <c:v>306.32</c:v>
                </c:pt>
                <c:pt idx="9">
                  <c:v>301.12599999999998</c:v>
                </c:pt>
                <c:pt idx="10">
                  <c:v>283.16000000000003</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0.0</c:formatCode>
                <c:ptCount val="11"/>
                <c:pt idx="0">
                  <c:v>1121.758</c:v>
                </c:pt>
                <c:pt idx="1">
                  <c:v>927.81899999999996</c:v>
                </c:pt>
                <c:pt idx="2">
                  <c:v>1009.321</c:v>
                </c:pt>
                <c:pt idx="3">
                  <c:v>912.428</c:v>
                </c:pt>
                <c:pt idx="4">
                  <c:v>927.50599999999997</c:v>
                </c:pt>
                <c:pt idx="5">
                  <c:v>890.24300000000005</c:v>
                </c:pt>
                <c:pt idx="6">
                  <c:v>824.57799999999997</c:v>
                </c:pt>
                <c:pt idx="7">
                  <c:v>799.24599999999998</c:v>
                </c:pt>
                <c:pt idx="8">
                  <c:v>771.43499999999995</c:v>
                </c:pt>
                <c:pt idx="9">
                  <c:v>730.49</c:v>
                </c:pt>
                <c:pt idx="10">
                  <c:v>662.17</c:v>
                </c:pt>
              </c:numCache>
            </c:numRef>
          </c:val>
          <c:smooth val="0"/>
        </c:ser>
        <c:ser>
          <c:idx val="2"/>
          <c:order val="2"/>
          <c:tx>
            <c:strRef>
              <c:f>Sheet1!$E$1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Sheet1!$E$2:$E$12</c:f>
              <c:numCache>
                <c:formatCode>0.0</c:formatCode>
                <c:ptCount val="11"/>
                <c:pt idx="0">
                  <c:v>653.02200000000005</c:v>
                </c:pt>
                <c:pt idx="1">
                  <c:v>662.22799999999995</c:v>
                </c:pt>
                <c:pt idx="2">
                  <c:v>629.92100000000005</c:v>
                </c:pt>
                <c:pt idx="3">
                  <c:v>538.03499999999997</c:v>
                </c:pt>
                <c:pt idx="4">
                  <c:v>465.87099999999998</c:v>
                </c:pt>
                <c:pt idx="5">
                  <c:v>437.10300000000001</c:v>
                </c:pt>
                <c:pt idx="6">
                  <c:v>362.81</c:v>
                </c:pt>
                <c:pt idx="7">
                  <c:v>360.161</c:v>
                </c:pt>
                <c:pt idx="8">
                  <c:v>372.69600000000003</c:v>
                </c:pt>
                <c:pt idx="9">
                  <c:v>359.17</c:v>
                </c:pt>
                <c:pt idx="10">
                  <c:v>298.91000000000003</c:v>
                </c:pt>
              </c:numCache>
            </c:numRef>
          </c:val>
          <c:smooth val="0"/>
        </c:ser>
        <c:dLbls>
          <c:showLegendKey val="0"/>
          <c:showVal val="0"/>
          <c:showCatName val="0"/>
          <c:showSerName val="0"/>
          <c:showPercent val="0"/>
          <c:showBubbleSize val="0"/>
        </c:dLbls>
        <c:marker val="1"/>
        <c:smooth val="0"/>
        <c:axId val="88260992"/>
        <c:axId val="88262912"/>
      </c:lineChart>
      <c:catAx>
        <c:axId val="882609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8262912"/>
        <c:crosses val="autoZero"/>
        <c:auto val="1"/>
        <c:lblAlgn val="ctr"/>
        <c:lblOffset val="100"/>
        <c:noMultiLvlLbl val="0"/>
      </c:catAx>
      <c:valAx>
        <c:axId val="88262912"/>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1000,000 Population</a:t>
                </a:r>
                <a:endParaRPr lang="en-US" dirty="0"/>
              </a:p>
            </c:rich>
          </c:tx>
          <c:layout>
            <c:manualLayout>
              <c:xMode val="edge"/>
              <c:yMode val="edge"/>
              <c:x val="1.5432098765432098E-3"/>
              <c:y val="0.197250275780744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8260992"/>
        <c:crosses val="autoZero"/>
        <c:crossBetween val="between"/>
        <c:majorUnit val="100"/>
      </c:valAx>
    </c:plotArea>
    <c:legend>
      <c:legendPos val="t"/>
      <c:layout>
        <c:manualLayout>
          <c:xMode val="edge"/>
          <c:yMode val="edge"/>
          <c:x val="0.11931065908428114"/>
          <c:y val="1.1675185338674747E-3"/>
          <c:w val="0.76905645474871198"/>
          <c:h val="8.508549203088744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7323782443861189"/>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General</c:formatCode>
                <c:ptCount val="8"/>
                <c:pt idx="0">
                  <c:v>38.700000000000003</c:v>
                </c:pt>
                <c:pt idx="1">
                  <c:v>43.6</c:v>
                </c:pt>
                <c:pt idx="2">
                  <c:v>51.8</c:v>
                </c:pt>
                <c:pt idx="3" formatCode="0.0">
                  <c:v>50.96</c:v>
                </c:pt>
                <c:pt idx="4">
                  <c:v>55.7</c:v>
                </c:pt>
                <c:pt idx="5">
                  <c:v>63.8</c:v>
                </c:pt>
                <c:pt idx="6">
                  <c:v>57.3</c:v>
                </c:pt>
                <c:pt idx="7">
                  <c:v>62.5</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General</c:formatCode>
                <c:ptCount val="8"/>
                <c:pt idx="0">
                  <c:v>27.7</c:v>
                </c:pt>
                <c:pt idx="1">
                  <c:v>32.6</c:v>
                </c:pt>
                <c:pt idx="2">
                  <c:v>44.5</c:v>
                </c:pt>
                <c:pt idx="3" formatCode="0.0">
                  <c:v>37.79</c:v>
                </c:pt>
                <c:pt idx="4">
                  <c:v>46.8</c:v>
                </c:pt>
                <c:pt idx="5">
                  <c:v>53</c:v>
                </c:pt>
                <c:pt idx="6">
                  <c:v>58.2</c:v>
                </c:pt>
                <c:pt idx="7">
                  <c:v>58.5</c:v>
                </c:pt>
              </c:numCache>
            </c:numRef>
          </c:val>
          <c:smooth val="0"/>
        </c:ser>
        <c:ser>
          <c:idx val="2"/>
          <c:order val="2"/>
          <c:tx>
            <c:strRef>
              <c:f>Sheet1!$A$5</c:f>
              <c:strCache>
                <c:ptCount val="1"/>
                <c:pt idx="0">
                  <c:v>Asian</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Sheet1!$B$5:$I$5</c:f>
              <c:numCache>
                <c:formatCode>General</c:formatCode>
                <c:ptCount val="8"/>
                <c:pt idx="0">
                  <c:v>43.9</c:v>
                </c:pt>
                <c:pt idx="1">
                  <c:v>45.5</c:v>
                </c:pt>
                <c:pt idx="2">
                  <c:v>55.5</c:v>
                </c:pt>
                <c:pt idx="3" formatCode="0.0">
                  <c:v>48.19</c:v>
                </c:pt>
                <c:pt idx="4">
                  <c:v>58.6</c:v>
                </c:pt>
                <c:pt idx="5">
                  <c:v>67.3</c:v>
                </c:pt>
                <c:pt idx="6">
                  <c:v>71.400000000000006</c:v>
                </c:pt>
              </c:numCache>
            </c:numRef>
          </c:val>
          <c:smooth val="0"/>
        </c:ser>
        <c:ser>
          <c:idx val="1"/>
          <c:order val="3"/>
          <c:tx>
            <c:strRef>
              <c:f>Sheet1!$A$4</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Sheet1!$B$4:$I$4</c:f>
              <c:numCache>
                <c:formatCode>General</c:formatCode>
                <c:ptCount val="8"/>
                <c:pt idx="0">
                  <c:v>36.799999999999997</c:v>
                </c:pt>
                <c:pt idx="1">
                  <c:v>37.799999999999997</c:v>
                </c:pt>
                <c:pt idx="2">
                  <c:v>43.2</c:v>
                </c:pt>
                <c:pt idx="3" formatCode="0.0">
                  <c:v>47.61</c:v>
                </c:pt>
                <c:pt idx="4">
                  <c:v>52.8</c:v>
                </c:pt>
                <c:pt idx="5">
                  <c:v>47.3</c:v>
                </c:pt>
                <c:pt idx="6">
                  <c:v>57</c:v>
                </c:pt>
                <c:pt idx="7">
                  <c:v>60.8</c:v>
                </c:pt>
              </c:numCache>
            </c:numRef>
          </c:val>
          <c:smooth val="0"/>
        </c:ser>
        <c:dLbls>
          <c:showLegendKey val="0"/>
          <c:showVal val="0"/>
          <c:showCatName val="0"/>
          <c:showSerName val="0"/>
          <c:showPercent val="0"/>
          <c:showBubbleSize val="0"/>
        </c:dLbls>
        <c:marker val="1"/>
        <c:smooth val="0"/>
        <c:axId val="85564800"/>
        <c:axId val="85575168"/>
      </c:lineChart>
      <c:catAx>
        <c:axId val="855648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5575168"/>
        <c:crosses val="autoZero"/>
        <c:auto val="1"/>
        <c:lblAlgn val="ctr"/>
        <c:lblOffset val="100"/>
        <c:noMultiLvlLbl val="0"/>
      </c:catAx>
      <c:valAx>
        <c:axId val="8557516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5564800"/>
        <c:crosses val="autoZero"/>
        <c:crossBetween val="between"/>
        <c:majorUnit val="10"/>
      </c:valAx>
    </c:plotArea>
    <c:legend>
      <c:legendPos val="t"/>
      <c:layout>
        <c:manualLayout>
          <c:xMode val="edge"/>
          <c:yMode val="edge"/>
          <c:x val="8.19954797317002E-3"/>
          <c:y val="1.5197649649367439E-2"/>
          <c:w val="0.99127867697093419"/>
          <c:h val="6.562338225036307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74249052201808"/>
          <c:y val="0.10751117915816077"/>
          <c:w val="0.88825750947798188"/>
          <c:h val="0.73311435634499178"/>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0.0</c:formatCode>
                <c:ptCount val="12"/>
                <c:pt idx="0">
                  <c:v>98.700999999999993</c:v>
                </c:pt>
                <c:pt idx="1">
                  <c:v>95.542000000000002</c:v>
                </c:pt>
                <c:pt idx="2">
                  <c:v>86.881</c:v>
                </c:pt>
                <c:pt idx="3">
                  <c:v>81.822999999999993</c:v>
                </c:pt>
                <c:pt idx="4">
                  <c:v>76.878</c:v>
                </c:pt>
                <c:pt idx="5">
                  <c:v>71.153999999999996</c:v>
                </c:pt>
                <c:pt idx="6">
                  <c:v>65.375</c:v>
                </c:pt>
                <c:pt idx="7">
                  <c:v>59.11</c:v>
                </c:pt>
                <c:pt idx="8">
                  <c:v>53.662999999999997</c:v>
                </c:pt>
                <c:pt idx="9">
                  <c:v>51.695999999999998</c:v>
                </c:pt>
                <c:pt idx="10">
                  <c:v>50.454000000000001</c:v>
                </c:pt>
                <c:pt idx="11">
                  <c:v>48.26</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0.0</c:formatCode>
                <c:ptCount val="12"/>
                <c:pt idx="0">
                  <c:v>92.238</c:v>
                </c:pt>
                <c:pt idx="1">
                  <c:v>85.504999999999995</c:v>
                </c:pt>
                <c:pt idx="2">
                  <c:v>81.606999999999999</c:v>
                </c:pt>
                <c:pt idx="3">
                  <c:v>72.885000000000005</c:v>
                </c:pt>
                <c:pt idx="4">
                  <c:v>65.165000000000006</c:v>
                </c:pt>
                <c:pt idx="5">
                  <c:v>59.183999999999997</c:v>
                </c:pt>
                <c:pt idx="6">
                  <c:v>55.79</c:v>
                </c:pt>
                <c:pt idx="7">
                  <c:v>46.807000000000002</c:v>
                </c:pt>
                <c:pt idx="8">
                  <c:v>46.076999999999998</c:v>
                </c:pt>
                <c:pt idx="9">
                  <c:v>46.731999999999999</c:v>
                </c:pt>
                <c:pt idx="10">
                  <c:v>42.097000000000001</c:v>
                </c:pt>
                <c:pt idx="11">
                  <c:v>42.96</c:v>
                </c:pt>
              </c:numCache>
            </c:numRef>
          </c:val>
          <c:smooth val="0"/>
        </c:ser>
        <c:ser>
          <c:idx val="2"/>
          <c:order val="2"/>
          <c:tx>
            <c:strRef>
              <c:f>Sheet1!$E$1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Sheet1!$E$2:$E$13</c:f>
              <c:numCache>
                <c:formatCode>0.0</c:formatCode>
                <c:ptCount val="12"/>
                <c:pt idx="0">
                  <c:v>97.244</c:v>
                </c:pt>
                <c:pt idx="1">
                  <c:v>92.048000000000002</c:v>
                </c:pt>
                <c:pt idx="2">
                  <c:v>86.634</c:v>
                </c:pt>
                <c:pt idx="3">
                  <c:v>78.813000000000002</c:v>
                </c:pt>
                <c:pt idx="4">
                  <c:v>75.191999999999993</c:v>
                </c:pt>
                <c:pt idx="5">
                  <c:v>70.396000000000001</c:v>
                </c:pt>
                <c:pt idx="6">
                  <c:v>63.572000000000003</c:v>
                </c:pt>
                <c:pt idx="7">
                  <c:v>57.634999999999998</c:v>
                </c:pt>
                <c:pt idx="8">
                  <c:v>57.533000000000001</c:v>
                </c:pt>
                <c:pt idx="9">
                  <c:v>53.600999999999999</c:v>
                </c:pt>
                <c:pt idx="10">
                  <c:v>48.131999999999998</c:v>
                </c:pt>
                <c:pt idx="11">
                  <c:v>47.99</c:v>
                </c:pt>
              </c:numCache>
            </c:numRef>
          </c:val>
          <c:smooth val="0"/>
        </c:ser>
        <c:dLbls>
          <c:showLegendKey val="0"/>
          <c:showVal val="0"/>
          <c:showCatName val="0"/>
          <c:showSerName val="0"/>
          <c:showPercent val="0"/>
          <c:showBubbleSize val="0"/>
        </c:dLbls>
        <c:marker val="1"/>
        <c:smooth val="0"/>
        <c:axId val="89527040"/>
        <c:axId val="89528960"/>
      </c:lineChart>
      <c:catAx>
        <c:axId val="895270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9528960"/>
        <c:crosses val="autoZero"/>
        <c:auto val="1"/>
        <c:lblAlgn val="ctr"/>
        <c:lblOffset val="100"/>
        <c:noMultiLvlLbl val="0"/>
      </c:catAx>
      <c:valAx>
        <c:axId val="89528960"/>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1.5432098765432098E-3"/>
              <c:y val="0.1961096529600466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9527040"/>
        <c:crosses val="autoZero"/>
        <c:crossBetween val="between"/>
        <c:majorUnit val="20"/>
      </c:valAx>
    </c:plotArea>
    <c:legend>
      <c:legendPos val="t"/>
      <c:layout>
        <c:manualLayout>
          <c:xMode val="edge"/>
          <c:yMode val="edge"/>
          <c:x val="0.11005139982502188"/>
          <c:y val="1.1675185338674747E-3"/>
          <c:w val="0.77831571400797117"/>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3928720715466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10.3</c:v>
                </c:pt>
                <c:pt idx="1">
                  <c:v>8.5</c:v>
                </c:pt>
                <c:pt idx="2">
                  <c:v>9.9</c:v>
                </c:pt>
                <c:pt idx="3">
                  <c:v>10</c:v>
                </c:pt>
                <c:pt idx="4">
                  <c:v>10.8</c:v>
                </c:pt>
                <c:pt idx="5">
                  <c:v>10.4</c:v>
                </c:pt>
                <c:pt idx="6">
                  <c:v>9.9</c:v>
                </c:pt>
                <c:pt idx="7">
                  <c:v>10.7</c:v>
                </c:pt>
                <c:pt idx="8">
                  <c:v>11.2</c:v>
                </c:pt>
                <c:pt idx="9">
                  <c:v>10.8</c:v>
                </c:pt>
                <c:pt idx="10">
                  <c:v>10.8</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10.1</c:v>
                </c:pt>
                <c:pt idx="1">
                  <c:v>8.1999999999999993</c:v>
                </c:pt>
                <c:pt idx="2">
                  <c:v>8.6</c:v>
                </c:pt>
                <c:pt idx="3">
                  <c:v>8.5</c:v>
                </c:pt>
                <c:pt idx="4">
                  <c:v>9.6</c:v>
                </c:pt>
                <c:pt idx="5">
                  <c:v>9.9</c:v>
                </c:pt>
                <c:pt idx="6">
                  <c:v>10.3</c:v>
                </c:pt>
                <c:pt idx="7">
                  <c:v>10.8</c:v>
                </c:pt>
                <c:pt idx="8">
                  <c:v>11.7</c:v>
                </c:pt>
                <c:pt idx="9">
                  <c:v>10.5</c:v>
                </c:pt>
                <c:pt idx="10">
                  <c:v>11</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15.3</c:v>
                </c:pt>
                <c:pt idx="1">
                  <c:v>13.1</c:v>
                </c:pt>
                <c:pt idx="2">
                  <c:v>17.3</c:v>
                </c:pt>
                <c:pt idx="3">
                  <c:v>18.399999999999999</c:v>
                </c:pt>
                <c:pt idx="4">
                  <c:v>14.2</c:v>
                </c:pt>
                <c:pt idx="5">
                  <c:v>18.2</c:v>
                </c:pt>
                <c:pt idx="6">
                  <c:v>13.2</c:v>
                </c:pt>
                <c:pt idx="7">
                  <c:v>14.7</c:v>
                </c:pt>
                <c:pt idx="8">
                  <c:v>12.8</c:v>
                </c:pt>
                <c:pt idx="9">
                  <c:v>14.3</c:v>
                </c:pt>
                <c:pt idx="10">
                  <c:v>12.7</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7.4</c:v>
                </c:pt>
                <c:pt idx="1">
                  <c:v>6.4</c:v>
                </c:pt>
                <c:pt idx="2">
                  <c:v>9.6999999999999993</c:v>
                </c:pt>
                <c:pt idx="3">
                  <c:v>11.7</c:v>
                </c:pt>
                <c:pt idx="4">
                  <c:v>14.3</c:v>
                </c:pt>
                <c:pt idx="5">
                  <c:v>6</c:v>
                </c:pt>
                <c:pt idx="6">
                  <c:v>5.4</c:v>
                </c:pt>
                <c:pt idx="7">
                  <c:v>7.4</c:v>
                </c:pt>
                <c:pt idx="8">
                  <c:v>8.1</c:v>
                </c:pt>
                <c:pt idx="9">
                  <c:v>10.199999999999999</c:v>
                </c:pt>
                <c:pt idx="10">
                  <c:v>8.1</c:v>
                </c:pt>
              </c:numCache>
            </c:numRef>
          </c:val>
          <c:smooth val="0"/>
        </c:ser>
        <c:dLbls>
          <c:showLegendKey val="0"/>
          <c:showVal val="0"/>
          <c:showCatName val="0"/>
          <c:showSerName val="0"/>
          <c:showPercent val="0"/>
          <c:showBubbleSize val="0"/>
        </c:dLbls>
        <c:marker val="1"/>
        <c:smooth val="0"/>
        <c:axId val="89630208"/>
        <c:axId val="89632128"/>
      </c:lineChart>
      <c:catAx>
        <c:axId val="8963020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9632128"/>
        <c:crosses val="autoZero"/>
        <c:auto val="1"/>
        <c:lblAlgn val="ctr"/>
        <c:lblOffset val="100"/>
        <c:noMultiLvlLbl val="0"/>
      </c:catAx>
      <c:valAx>
        <c:axId val="8963212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9630208"/>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36327403519006"/>
          <c:y val="0.16306673471371635"/>
          <c:w val="0.81529138718771266"/>
          <c:h val="0.736200787401574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Sheet1!$B$2:$H$2</c:f>
              <c:numCache>
                <c:formatCode>[=0]"     - -";[&lt;0.05]"     *";??0.0\ ;</c:formatCode>
                <c:ptCount val="7"/>
                <c:pt idx="0" formatCode="?.0">
                  <c:v>44.991751997642503</c:v>
                </c:pt>
                <c:pt idx="1">
                  <c:v>47.453285623899518</c:v>
                </c:pt>
                <c:pt idx="2">
                  <c:v>45.100902724892897</c:v>
                </c:pt>
                <c:pt idx="3">
                  <c:v>46.636094270000001</c:v>
                </c:pt>
                <c:pt idx="4">
                  <c:v>46.669357048182512</c:v>
                </c:pt>
                <c:pt idx="5">
                  <c:v>44.1</c:v>
                </c:pt>
                <c:pt idx="6">
                  <c:v>43.744729999999997</c:v>
                </c:pt>
              </c:numCache>
            </c:numRef>
          </c:val>
          <c:smooth val="0"/>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Sheet1!$B$4:$H$4</c:f>
              <c:numCache>
                <c:formatCode>[=0]"     - -";[&lt;0.05]"     *";??0.0\ ;</c:formatCode>
                <c:ptCount val="7"/>
                <c:pt idx="0" formatCode="?.0">
                  <c:v>46.678936324333577</c:v>
                </c:pt>
                <c:pt idx="1">
                  <c:v>49.200458657991128</c:v>
                </c:pt>
                <c:pt idx="2">
                  <c:v>46.588292596528511</c:v>
                </c:pt>
                <c:pt idx="3">
                  <c:v>48.291330180000003</c:v>
                </c:pt>
                <c:pt idx="4">
                  <c:v>48.268701441192512</c:v>
                </c:pt>
                <c:pt idx="5">
                  <c:v>45.262764019999999</c:v>
                </c:pt>
                <c:pt idx="6">
                  <c:v>44.54063</c:v>
                </c:pt>
              </c:numCache>
            </c:numRef>
          </c:val>
          <c:smooth val="0"/>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Sheet1!$B$5:$H$5</c:f>
              <c:numCache>
                <c:formatCode>[=0]"     - -";[&lt;0.05]"     *";??0.0\ ;</c:formatCode>
                <c:ptCount val="7"/>
                <c:pt idx="0" formatCode="?.0">
                  <c:v>40.376164321633119</c:v>
                </c:pt>
                <c:pt idx="1">
                  <c:v>43.63702778497867</c:v>
                </c:pt>
                <c:pt idx="2">
                  <c:v>40.959874699538986</c:v>
                </c:pt>
                <c:pt idx="3">
                  <c:v>42.490320439999998</c:v>
                </c:pt>
                <c:pt idx="4">
                  <c:v>43.787964336015783</c:v>
                </c:pt>
                <c:pt idx="5">
                  <c:v>40.551972999999997</c:v>
                </c:pt>
                <c:pt idx="6">
                  <c:v>40.691769999999998</c:v>
                </c:pt>
              </c:numCache>
            </c:numRef>
          </c:val>
          <c:smooth val="0"/>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Sheet1!$B$3:$H$3</c:f>
              <c:numCache>
                <c:formatCode>[=0]"     - -";[&lt;0.05]"     *";??0.0\ ;</c:formatCode>
                <c:ptCount val="7"/>
                <c:pt idx="0" formatCode="?.0">
                  <c:v>46.043056467422993</c:v>
                </c:pt>
                <c:pt idx="1">
                  <c:v>46.736655098690655</c:v>
                </c:pt>
                <c:pt idx="2">
                  <c:v>45.791447171677667</c:v>
                </c:pt>
                <c:pt idx="3">
                  <c:v>46.52618082</c:v>
                </c:pt>
                <c:pt idx="4">
                  <c:v>47.114104190859649</c:v>
                </c:pt>
                <c:pt idx="5">
                  <c:v>44.440930479999999</c:v>
                </c:pt>
                <c:pt idx="6">
                  <c:v>45.278579999999998</c:v>
                </c:pt>
              </c:numCache>
            </c:numRef>
          </c:val>
          <c:smooth val="0"/>
        </c:ser>
        <c:dLbls>
          <c:showLegendKey val="0"/>
          <c:showVal val="0"/>
          <c:showCatName val="0"/>
          <c:showSerName val="0"/>
          <c:showPercent val="0"/>
          <c:showBubbleSize val="0"/>
        </c:dLbls>
        <c:marker val="1"/>
        <c:smooth val="0"/>
        <c:axId val="89977600"/>
        <c:axId val="89979520"/>
      </c:lineChart>
      <c:catAx>
        <c:axId val="899776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9979520"/>
        <c:crosses val="autoZero"/>
        <c:auto val="1"/>
        <c:lblAlgn val="ctr"/>
        <c:lblOffset val="100"/>
        <c:noMultiLvlLbl val="0"/>
      </c:catAx>
      <c:valAx>
        <c:axId val="8997952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9977600"/>
        <c:crosses val="autoZero"/>
        <c:crossBetween val="between"/>
        <c:majorUnit val="10"/>
      </c:valAx>
    </c:plotArea>
    <c:legend>
      <c:legendPos val="t"/>
      <c:layout>
        <c:manualLayout>
          <c:xMode val="edge"/>
          <c:yMode val="edge"/>
          <c:x val="8.19954797317002E-3"/>
          <c:y val="1.1675185338674747E-3"/>
          <c:w val="0.99127867697093419"/>
          <c:h val="0.1427882278604063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0.1639353066977739"/>
          <c:w val="0.80344852726742488"/>
          <c:h val="0.73980922523573445"/>
        </c:manualLayout>
      </c:layout>
      <c:barChart>
        <c:barDir val="col"/>
        <c:grouping val="clustered"/>
        <c:varyColors val="0"/>
        <c:ser>
          <c:idx val="0"/>
          <c:order val="0"/>
          <c:tx>
            <c:strRef>
              <c:f>Sheet1!$A$2</c:f>
              <c:strCache>
                <c:ptCount val="1"/>
                <c:pt idx="0">
                  <c:v>     Mexican</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c:f>
              <c:strCache>
                <c:ptCount val="1"/>
                <c:pt idx="0">
                  <c:v>2011</c:v>
                </c:pt>
              </c:strCache>
            </c:strRef>
          </c:cat>
          <c:val>
            <c:numRef>
              <c:f>Sheet1!$B$2</c:f>
              <c:numCache>
                <c:formatCode>[=0]"     - -";[&lt;0.05]"     *";??0.0\ ;</c:formatCode>
                <c:ptCount val="1"/>
                <c:pt idx="0">
                  <c:v>42.825850000000003</c:v>
                </c:pt>
              </c:numCache>
            </c:numRef>
          </c:val>
        </c:ser>
        <c:ser>
          <c:idx val="1"/>
          <c:order val="1"/>
          <c:tx>
            <c:strRef>
              <c:f>Sheet1!$A$3</c:f>
              <c:strCache>
                <c:ptCount val="1"/>
                <c:pt idx="0">
                  <c:v>     Puerto Rican</c:v>
                </c:pt>
              </c:strCache>
            </c:strRef>
          </c:tx>
          <c:spPr>
            <a:solidFill>
              <a:srgbClr val="AABA0A"/>
            </a:solidFill>
          </c:spPr>
          <c:invertIfNegative val="0"/>
          <c:cat>
            <c:strRef>
              <c:f>Sheet1!$B$1</c:f>
              <c:strCache>
                <c:ptCount val="1"/>
                <c:pt idx="0">
                  <c:v>2011</c:v>
                </c:pt>
              </c:strCache>
            </c:strRef>
          </c:cat>
          <c:val>
            <c:numRef>
              <c:f>Sheet1!$B$3</c:f>
              <c:numCache>
                <c:formatCode>[=0]"     - -";[&lt;0.05]"     *";??0.0\ ;</c:formatCode>
                <c:ptCount val="1"/>
                <c:pt idx="0">
                  <c:v>48.257669999999997</c:v>
                </c:pt>
              </c:numCache>
            </c:numRef>
          </c:val>
        </c:ser>
        <c:ser>
          <c:idx val="2"/>
          <c:order val="2"/>
          <c:tx>
            <c:strRef>
              <c:f>Sheet1!$A$4</c:f>
              <c:strCache>
                <c:ptCount val="1"/>
                <c:pt idx="0">
                  <c:v>     Cuban</c:v>
                </c:pt>
              </c:strCache>
            </c:strRef>
          </c:tx>
          <c:spPr>
            <a:solidFill>
              <a:sysClr val="window" lastClr="FFFFFF"/>
            </a:solidFill>
            <a:ln>
              <a:solidFill>
                <a:sysClr val="windowText" lastClr="000000"/>
              </a:solidFill>
            </a:ln>
          </c:spPr>
          <c:invertIfNegative val="0"/>
          <c:cat>
            <c:strRef>
              <c:f>Sheet1!$B$1</c:f>
              <c:strCache>
                <c:ptCount val="1"/>
                <c:pt idx="0">
                  <c:v>2011</c:v>
                </c:pt>
              </c:strCache>
            </c:strRef>
          </c:cat>
          <c:val>
            <c:numRef>
              <c:f>Sheet1!$B$4</c:f>
              <c:numCache>
                <c:formatCode>[=0]"     - -";[&lt;0.05]"     *";??0.0\ ;</c:formatCode>
                <c:ptCount val="1"/>
                <c:pt idx="0">
                  <c:v>55.696480000000001</c:v>
                </c:pt>
              </c:numCache>
            </c:numRef>
          </c:val>
        </c:ser>
        <c:ser>
          <c:idx val="3"/>
          <c:order val="3"/>
          <c:tx>
            <c:strRef>
              <c:f>Sheet1!$A$5</c:f>
              <c:strCache>
                <c:ptCount val="1"/>
                <c:pt idx="0">
                  <c:v>     Other Hispanic</c:v>
                </c:pt>
              </c:strCache>
            </c:strRef>
          </c:tx>
          <c:spPr>
            <a:solidFill>
              <a:sysClr val="window" lastClr="FFFFFF">
                <a:lumMod val="85000"/>
              </a:sysClr>
            </a:solidFill>
          </c:spPr>
          <c:invertIfNegative val="0"/>
          <c:cat>
            <c:strRef>
              <c:f>Sheet1!$B$1</c:f>
              <c:strCache>
                <c:ptCount val="1"/>
                <c:pt idx="0">
                  <c:v>2011</c:v>
                </c:pt>
              </c:strCache>
            </c:strRef>
          </c:cat>
          <c:val>
            <c:numRef>
              <c:f>Sheet1!$B$5</c:f>
              <c:numCache>
                <c:formatCode>[=0]"     - -";[&lt;0.05]"     *";??0.0\ ;</c:formatCode>
                <c:ptCount val="1"/>
                <c:pt idx="0">
                  <c:v>44.78492</c:v>
                </c:pt>
              </c:numCache>
            </c:numRef>
          </c:val>
        </c:ser>
        <c:dLbls>
          <c:showLegendKey val="0"/>
          <c:showVal val="0"/>
          <c:showCatName val="0"/>
          <c:showSerName val="0"/>
          <c:showPercent val="0"/>
          <c:showBubbleSize val="0"/>
        </c:dLbls>
        <c:gapWidth val="150"/>
        <c:axId val="90133632"/>
        <c:axId val="90135168"/>
      </c:barChart>
      <c:catAx>
        <c:axId val="90133632"/>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90135168"/>
        <c:crosses val="autoZero"/>
        <c:auto val="1"/>
        <c:lblAlgn val="ctr"/>
        <c:lblOffset val="100"/>
        <c:noMultiLvlLbl val="0"/>
      </c:catAx>
      <c:valAx>
        <c:axId val="9013516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a:t>Title</a:t>
                </a:r>
              </a:p>
            </c:rich>
          </c:tx>
          <c:layout>
            <c:manualLayout>
              <c:xMode val="edge"/>
              <c:yMode val="edge"/>
              <c:x val="1.8518518518518517E-2"/>
              <c:y val="0.5291591328861670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0133632"/>
        <c:crosses val="autoZero"/>
        <c:crossBetween val="between"/>
        <c:majorUnit val="10"/>
      </c:valAx>
    </c:plotArea>
    <c:legend>
      <c:legendPos val="t"/>
      <c:layout>
        <c:manualLayout>
          <c:xMode val="edge"/>
          <c:yMode val="edge"/>
          <c:x val="0"/>
          <c:y val="1.5884125595411684E-2"/>
          <c:w val="0.99912462331097507"/>
          <c:h val="0.10879167881792554"/>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3385343547172882"/>
          <c:w val="0.81418343540390781"/>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formatCode="0.0">
                  <c:v>20.950099999999999</c:v>
                </c:pt>
                <c:pt idx="1">
                  <c:v>23.216200000000001</c:v>
                </c:pt>
                <c:pt idx="2">
                  <c:v>24.590800000000002</c:v>
                </c:pt>
                <c:pt idx="3">
                  <c:v>23.558700000000002</c:v>
                </c:pt>
                <c:pt idx="4">
                  <c:v>26.555099999999999</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formatCode="0.0">
                  <c:v>22.6982</c:v>
                </c:pt>
                <c:pt idx="1">
                  <c:v>26.9269</c:v>
                </c:pt>
                <c:pt idx="2">
                  <c:v>26.1921</c:v>
                </c:pt>
                <c:pt idx="3">
                  <c:v>24.965199999999999</c:v>
                </c:pt>
                <c:pt idx="4">
                  <c:v>30.254300000000001</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formatCode="0.0">
                  <c:v>16.637799999999999</c:v>
                </c:pt>
                <c:pt idx="1">
                  <c:v>18.3248</c:v>
                </c:pt>
                <c:pt idx="2">
                  <c:v>19.9573</c:v>
                </c:pt>
                <c:pt idx="3">
                  <c:v>22.770600000000002</c:v>
                </c:pt>
                <c:pt idx="4">
                  <c:v>21.801100000000002</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formatCode="0.0">
                  <c:v>18.726700000000001</c:v>
                </c:pt>
                <c:pt idx="1">
                  <c:v>13.2738</c:v>
                </c:pt>
                <c:pt idx="2">
                  <c:v>20.6601</c:v>
                </c:pt>
                <c:pt idx="3">
                  <c:v>20.085599999999999</c:v>
                </c:pt>
                <c:pt idx="4">
                  <c:v>22.702000000000002</c:v>
                </c:pt>
              </c:numCache>
            </c:numRef>
          </c:val>
          <c:smooth val="0"/>
        </c:ser>
        <c:dLbls>
          <c:showLegendKey val="0"/>
          <c:showVal val="0"/>
          <c:showCatName val="0"/>
          <c:showSerName val="0"/>
          <c:showPercent val="0"/>
          <c:showBubbleSize val="0"/>
        </c:dLbls>
        <c:marker val="1"/>
        <c:smooth val="0"/>
        <c:axId val="90383872"/>
        <c:axId val="90385792"/>
      </c:lineChart>
      <c:catAx>
        <c:axId val="903838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0385792"/>
        <c:crosses val="autoZero"/>
        <c:auto val="1"/>
        <c:lblAlgn val="ctr"/>
        <c:lblOffset val="100"/>
        <c:noMultiLvlLbl val="0"/>
      </c:catAx>
      <c:valAx>
        <c:axId val="9038579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6847545219638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0383872"/>
        <c:crosses val="autoZero"/>
        <c:crossBetween val="between"/>
        <c:majorUnit val="10"/>
      </c:valAx>
    </c:plotArea>
    <c:legend>
      <c:legendPos val="t"/>
      <c:layout>
        <c:manualLayout>
          <c:xMode val="edge"/>
          <c:yMode val="edge"/>
          <c:x val="8.19954797317002E-3"/>
          <c:y val="1.1675185338674747E-3"/>
          <c:w val="0.99127867697093419"/>
          <c:h val="7.244654011271847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44867308253135"/>
          <c:y val="0.13708340963193555"/>
          <c:w val="0.81726985515699424"/>
          <c:h val="0.73634433050519843"/>
        </c:manualLayout>
      </c:layout>
      <c:lineChart>
        <c:grouping val="standard"/>
        <c:varyColors val="0"/>
        <c:ser>
          <c:idx val="3"/>
          <c:order val="0"/>
          <c:tx>
            <c:strRef>
              <c:f>Sheet1!$A$2</c:f>
              <c:strCache>
                <c:ptCount val="1"/>
                <c:pt idx="0">
                  <c:v>Hispanic U.S. Born</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23.258700000000001</c:v>
                </c:pt>
                <c:pt idx="1">
                  <c:v>15.911899999999999</c:v>
                </c:pt>
                <c:pt idx="2">
                  <c:v>24.0685</c:v>
                </c:pt>
                <c:pt idx="3">
                  <c:v>26.1281</c:v>
                </c:pt>
                <c:pt idx="4">
                  <c:v>27.456800000000001</c:v>
                </c:pt>
              </c:numCache>
            </c:numRef>
          </c:val>
          <c:smooth val="0"/>
        </c:ser>
        <c:ser>
          <c:idx val="0"/>
          <c:order val="1"/>
          <c:tx>
            <c:strRef>
              <c:f>Sheet1!$A$3</c:f>
              <c:strCache>
                <c:ptCount val="1"/>
                <c:pt idx="0">
                  <c:v>Hispanic Foreign Born</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15.579499999999999</c:v>
                </c:pt>
                <c:pt idx="1">
                  <c:v>11.449</c:v>
                </c:pt>
                <c:pt idx="2">
                  <c:v>18.430299999999999</c:v>
                </c:pt>
                <c:pt idx="3">
                  <c:v>16.604399999999998</c:v>
                </c:pt>
                <c:pt idx="4">
                  <c:v>19.747499999999999</c:v>
                </c:pt>
              </c:numCache>
            </c:numRef>
          </c:val>
          <c:smooth val="0"/>
        </c:ser>
        <c:dLbls>
          <c:showLegendKey val="0"/>
          <c:showVal val="0"/>
          <c:showCatName val="0"/>
          <c:showSerName val="0"/>
          <c:showPercent val="0"/>
          <c:showBubbleSize val="0"/>
        </c:dLbls>
        <c:marker val="1"/>
        <c:smooth val="0"/>
        <c:axId val="90730496"/>
        <c:axId val="90732416"/>
      </c:lineChart>
      <c:catAx>
        <c:axId val="9073049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0732416"/>
        <c:crosses val="autoZero"/>
        <c:auto val="1"/>
        <c:lblAlgn val="ctr"/>
        <c:lblOffset val="100"/>
        <c:noMultiLvlLbl val="0"/>
      </c:catAx>
      <c:valAx>
        <c:axId val="9073241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3307493540051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0730496"/>
        <c:crosses val="autoZero"/>
        <c:crossBetween val="between"/>
        <c:majorUnit val="10"/>
      </c:valAx>
    </c:plotArea>
    <c:legend>
      <c:legendPos val="t"/>
      <c:layout>
        <c:manualLayout>
          <c:xMode val="edge"/>
          <c:yMode val="edge"/>
          <c:x val="8.19954797317002E-3"/>
          <c:y val="1.1675185338674747E-3"/>
          <c:w val="0.99127867697093419"/>
          <c:h val="7.567651427292518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7339360357734"/>
          <c:y val="3.2291796858725991E-2"/>
          <c:w val="0.8957576309905706"/>
          <c:h val="0.64804165104361955"/>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Sheet1!$A$1:$I$1</c:f>
              <c:strCache>
                <c:ptCount val="9"/>
                <c:pt idx="0">
                  <c:v>California Total</c:v>
                </c:pt>
                <c:pt idx="2">
                  <c:v>Hispanic Total</c:v>
                </c:pt>
                <c:pt idx="3">
                  <c:v>Mexican</c:v>
                </c:pt>
                <c:pt idx="4">
                  <c:v>Central American</c:v>
                </c:pt>
                <c:pt idx="6">
                  <c:v>English Only</c:v>
                </c:pt>
                <c:pt idx="7">
                  <c:v>Well/Very Well</c:v>
                </c:pt>
                <c:pt idx="8">
                  <c:v>Not Well/Not at All</c:v>
                </c:pt>
              </c:strCache>
            </c:strRef>
          </c:cat>
          <c:val>
            <c:numRef>
              <c:f>Sheet1!$A$2:$I$2</c:f>
              <c:numCache>
                <c:formatCode>General</c:formatCode>
                <c:ptCount val="9"/>
                <c:pt idx="0" formatCode="0.0">
                  <c:v>43.2</c:v>
                </c:pt>
                <c:pt idx="2" formatCode="0.0">
                  <c:v>43.3</c:v>
                </c:pt>
                <c:pt idx="3" formatCode="0.0">
                  <c:v>41.6</c:v>
                </c:pt>
                <c:pt idx="4" formatCode="0.0">
                  <c:v>42.9</c:v>
                </c:pt>
                <c:pt idx="6" formatCode="0.0">
                  <c:v>59.4</c:v>
                </c:pt>
                <c:pt idx="7">
                  <c:v>38.9</c:v>
                </c:pt>
                <c:pt idx="8">
                  <c:v>39</c:v>
                </c:pt>
              </c:numCache>
            </c:numRef>
          </c:val>
        </c:ser>
        <c:dLbls>
          <c:showLegendKey val="0"/>
          <c:showVal val="0"/>
          <c:showCatName val="0"/>
          <c:showSerName val="0"/>
          <c:showPercent val="0"/>
          <c:showBubbleSize val="0"/>
        </c:dLbls>
        <c:gapWidth val="150"/>
        <c:axId val="95631232"/>
        <c:axId val="95632768"/>
      </c:barChart>
      <c:catAx>
        <c:axId val="95631232"/>
        <c:scaling>
          <c:orientation val="minMax"/>
        </c:scaling>
        <c:delete val="0"/>
        <c:axPos val="b"/>
        <c:minorGridlines>
          <c:spPr>
            <a:ln>
              <a:noFill/>
            </a:ln>
          </c:spPr>
        </c:minorGridlines>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95632768"/>
        <c:crosses val="autoZero"/>
        <c:auto val="1"/>
        <c:lblAlgn val="ctr"/>
        <c:lblOffset val="100"/>
        <c:noMultiLvlLbl val="0"/>
      </c:catAx>
      <c:valAx>
        <c:axId val="9563276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58435924676082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5631232"/>
        <c:crosses val="autoZero"/>
        <c:crossBetween val="between"/>
        <c:majorUnit val="20"/>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28589481870321"/>
          <c:y val="0.14763463594828424"/>
          <c:w val="0.80974263633712462"/>
          <c:h val="0.69916375036453782"/>
        </c:manualLayout>
      </c:layout>
      <c:lineChart>
        <c:grouping val="standard"/>
        <c:varyColors val="0"/>
        <c:ser>
          <c:idx val="3"/>
          <c:order val="0"/>
          <c:tx>
            <c:strRef>
              <c:f>Sheet1!$A$5</c:f>
              <c:strCache>
                <c:ptCount val="1"/>
                <c:pt idx="0">
                  <c:v>   Mexican</c:v>
                </c:pt>
              </c:strCache>
            </c:strRef>
          </c:tx>
          <c:spPr>
            <a:ln w="25400">
              <a:solidFill>
                <a:sysClr val="windowText" lastClr="000000"/>
              </a:solidFill>
            </a:ln>
          </c:spPr>
          <c:marker>
            <c:symbol val="circle"/>
            <c:size val="7"/>
            <c:spPr>
              <a:solidFill>
                <a:sysClr val="windowText" lastClr="000000"/>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76.430000000000007</c:v>
                </c:pt>
                <c:pt idx="1">
                  <c:v>76.3</c:v>
                </c:pt>
                <c:pt idx="2">
                  <c:v>74.010000000000005</c:v>
                </c:pt>
                <c:pt idx="3">
                  <c:v>73.510000000000005</c:v>
                </c:pt>
                <c:pt idx="4">
                  <c:v>81.45</c:v>
                </c:pt>
                <c:pt idx="5">
                  <c:v>79.790000000000006</c:v>
                </c:pt>
                <c:pt idx="6">
                  <c:v>81.09</c:v>
                </c:pt>
                <c:pt idx="7">
                  <c:v>72.989999999999995</c:v>
                </c:pt>
              </c:numCache>
            </c:numRef>
          </c:val>
          <c:smooth val="0"/>
        </c:ser>
        <c:ser>
          <c:idx val="0"/>
          <c:order val="1"/>
          <c:tx>
            <c:strRef>
              <c:f>Sheet1!$A$6</c:f>
              <c:strCache>
                <c:ptCount val="1"/>
                <c:pt idx="0">
                  <c:v>   Cuban</c:v>
                </c:pt>
              </c:strCache>
            </c:strRef>
          </c:tx>
          <c:spPr>
            <a:ln w="25400">
              <a:solidFill>
                <a:srgbClr val="0072C6"/>
              </a:solidFill>
            </a:ln>
          </c:spPr>
          <c:marker>
            <c:symbol val="square"/>
            <c:size val="7"/>
            <c:spPr>
              <a:solidFill>
                <a:srgbClr val="0072C6"/>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Sheet1!$B$6:$I$6</c:f>
              <c:numCache>
                <c:formatCode>0.0</c:formatCode>
                <c:ptCount val="8"/>
                <c:pt idx="0">
                  <c:v>72.41</c:v>
                </c:pt>
                <c:pt idx="1">
                  <c:v>68.040000000000006</c:v>
                </c:pt>
                <c:pt idx="2">
                  <c:v>73.680000000000007</c:v>
                </c:pt>
                <c:pt idx="3">
                  <c:v>79.489999999999995</c:v>
                </c:pt>
                <c:pt idx="4">
                  <c:v>81.48</c:v>
                </c:pt>
                <c:pt idx="5">
                  <c:v>80</c:v>
                </c:pt>
                <c:pt idx="6">
                  <c:v>81.69</c:v>
                </c:pt>
                <c:pt idx="7">
                  <c:v>67.349999999999994</c:v>
                </c:pt>
              </c:numCache>
            </c:numRef>
          </c:val>
          <c:smooth val="0"/>
        </c:ser>
        <c:ser>
          <c:idx val="2"/>
          <c:order val="2"/>
          <c:tx>
            <c:strRef>
              <c:f>Sheet1!$A$7</c:f>
              <c:strCache>
                <c:ptCount val="1"/>
                <c:pt idx="0">
                  <c:v>   Puerto Rican</c:v>
                </c:pt>
              </c:strCache>
            </c:strRef>
          </c:tx>
          <c:spPr>
            <a:ln w="25400">
              <a:solidFill>
                <a:srgbClr val="AABA0A"/>
              </a:solidFill>
            </a:ln>
          </c:spPr>
          <c:marker>
            <c:symbol val="triangle"/>
            <c:size val="9"/>
            <c:spPr>
              <a:solidFill>
                <a:srgbClr val="AABA0A"/>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Sheet1!$B$7:$I$7</c:f>
              <c:numCache>
                <c:formatCode>0.0</c:formatCode>
                <c:ptCount val="8"/>
                <c:pt idx="0">
                  <c:v>69.88</c:v>
                </c:pt>
                <c:pt idx="1">
                  <c:v>80.92</c:v>
                </c:pt>
                <c:pt idx="2">
                  <c:v>79.47</c:v>
                </c:pt>
                <c:pt idx="3">
                  <c:v>78.98</c:v>
                </c:pt>
                <c:pt idx="4">
                  <c:v>79.73</c:v>
                </c:pt>
                <c:pt idx="5">
                  <c:v>75.89</c:v>
                </c:pt>
                <c:pt idx="6">
                  <c:v>79.75</c:v>
                </c:pt>
                <c:pt idx="7">
                  <c:v>80.77</c:v>
                </c:pt>
              </c:numCache>
            </c:numRef>
          </c:val>
          <c:smooth val="0"/>
        </c:ser>
        <c:ser>
          <c:idx val="1"/>
          <c:order val="3"/>
          <c:tx>
            <c:strRef>
              <c:f>Sheet1!$A$8</c:f>
              <c:strCache>
                <c:ptCount val="1"/>
                <c:pt idx="0">
                  <c:v>Other Hispanic</c:v>
                </c:pt>
              </c:strCache>
            </c:strRef>
          </c:tx>
          <c:spPr>
            <a:ln w="34925">
              <a:solidFill>
                <a:srgbClr val="7BA8DF"/>
              </a:solidFill>
            </a:ln>
          </c:spPr>
          <c:marker>
            <c:symbol val="diamond"/>
            <c:size val="9"/>
            <c:spPr>
              <a:solidFill>
                <a:srgbClr val="7BA8DF"/>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Sheet1!$B$8:$I$8</c:f>
              <c:numCache>
                <c:formatCode>0.0</c:formatCode>
                <c:ptCount val="8"/>
                <c:pt idx="0">
                  <c:v>71.790000000000006</c:v>
                </c:pt>
                <c:pt idx="1">
                  <c:v>68.62</c:v>
                </c:pt>
                <c:pt idx="2">
                  <c:v>70.069999999999993</c:v>
                </c:pt>
                <c:pt idx="3">
                  <c:v>72.37</c:v>
                </c:pt>
                <c:pt idx="4">
                  <c:v>73.09</c:v>
                </c:pt>
                <c:pt idx="5">
                  <c:v>75.41</c:v>
                </c:pt>
                <c:pt idx="6">
                  <c:v>76.16</c:v>
                </c:pt>
                <c:pt idx="7">
                  <c:v>74.61</c:v>
                </c:pt>
              </c:numCache>
            </c:numRef>
          </c:val>
          <c:smooth val="0"/>
        </c:ser>
        <c:dLbls>
          <c:showLegendKey val="0"/>
          <c:showVal val="0"/>
          <c:showCatName val="0"/>
          <c:showSerName val="0"/>
          <c:showPercent val="0"/>
          <c:showBubbleSize val="0"/>
        </c:dLbls>
        <c:marker val="1"/>
        <c:smooth val="0"/>
        <c:axId val="33719808"/>
        <c:axId val="33721728"/>
      </c:lineChart>
      <c:catAx>
        <c:axId val="33719808"/>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33721728"/>
        <c:crosses val="autoZero"/>
        <c:auto val="1"/>
        <c:lblAlgn val="ctr"/>
        <c:lblOffset val="100"/>
        <c:noMultiLvlLbl val="0"/>
      </c:catAx>
      <c:valAx>
        <c:axId val="3372172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3812948381452318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3719808"/>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b="1" i="0" baseline="0" dirty="0" smtClean="0">
                <a:effectLst/>
              </a:rPr>
              <a:t>Hemoglobin A1c &lt;8.0%</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manualLayout>
          <c:xMode val="edge"/>
          <c:yMode val="edge"/>
          <c:x val="0.25624987848741132"/>
          <c:y val="0"/>
        </c:manualLayout>
      </c:layout>
      <c:overlay val="0"/>
    </c:title>
    <c:autoTitleDeleted val="0"/>
    <c:plotArea>
      <c:layout>
        <c:manualLayout>
          <c:layoutTarget val="inner"/>
          <c:xMode val="edge"/>
          <c:yMode val="edge"/>
          <c:x val="0.18417711674929524"/>
          <c:y val="0.25336247939937739"/>
          <c:w val="0.81582288325070473"/>
          <c:h val="0.6328422246637774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2003-2006</c:v>
                </c:pt>
                <c:pt idx="1">
                  <c:v>2007-2010</c:v>
                </c:pt>
                <c:pt idx="2">
                  <c:v>2011-2012</c:v>
                </c:pt>
              </c:strCache>
            </c:strRef>
          </c:cat>
          <c:val>
            <c:numRef>
              <c:f>Sheet1!$B$2:$D$2</c:f>
              <c:numCache>
                <c:formatCode>0.0</c:formatCode>
                <c:ptCount val="3"/>
                <c:pt idx="0">
                  <c:v>74.900000000000006</c:v>
                </c:pt>
                <c:pt idx="1">
                  <c:v>77.099999999999994</c:v>
                </c:pt>
                <c:pt idx="2">
                  <c:v>69.2</c:v>
                </c:pt>
              </c:numCache>
            </c:numRef>
          </c:val>
          <c:smooth val="0"/>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2003-2006</c:v>
                </c:pt>
                <c:pt idx="1">
                  <c:v>2007-2010</c:v>
                </c:pt>
                <c:pt idx="2">
                  <c:v>2011-2012</c:v>
                </c:pt>
              </c:strCache>
            </c:strRef>
          </c:cat>
          <c:val>
            <c:numRef>
              <c:f>Sheet1!$B$5:$D$5</c:f>
              <c:numCache>
                <c:formatCode>0.0</c:formatCode>
                <c:ptCount val="3"/>
                <c:pt idx="0">
                  <c:v>79.2</c:v>
                </c:pt>
                <c:pt idx="1">
                  <c:v>78.599999999999994</c:v>
                </c:pt>
                <c:pt idx="2">
                  <c:v>71.599999999999994</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2003-2006</c:v>
                </c:pt>
                <c:pt idx="1">
                  <c:v>2007-2010</c:v>
                </c:pt>
                <c:pt idx="2">
                  <c:v>2011-2012</c:v>
                </c:pt>
              </c:strCache>
            </c:strRef>
          </c:cat>
          <c:val>
            <c:numRef>
              <c:f>Sheet1!$B$4:$D$4</c:f>
              <c:numCache>
                <c:formatCode>0.0</c:formatCode>
                <c:ptCount val="3"/>
                <c:pt idx="0">
                  <c:v>66</c:v>
                </c:pt>
                <c:pt idx="1">
                  <c:v>74.5</c:v>
                </c:pt>
                <c:pt idx="2">
                  <c:v>69.099999999999994</c:v>
                </c:pt>
              </c:numCache>
            </c:numRef>
          </c:val>
          <c:smooth val="0"/>
        </c:ser>
        <c:ser>
          <c:idx val="1"/>
          <c:order val="3"/>
          <c:tx>
            <c:strRef>
              <c:f>Sheet1!$A$3</c:f>
              <c:strCache>
                <c:ptCount val="1"/>
                <c:pt idx="0">
                  <c:v>Mexican American</c:v>
                </c:pt>
              </c:strCache>
            </c:strRef>
          </c:tx>
          <c:spPr>
            <a:ln w="34925">
              <a:solidFill>
                <a:srgbClr val="7BA8DF"/>
              </a:solidFill>
            </a:ln>
          </c:spPr>
          <c:marker>
            <c:symbol val="diamond"/>
            <c:size val="9"/>
            <c:spPr>
              <a:solidFill>
                <a:srgbClr val="7BA8DF"/>
              </a:solidFill>
              <a:ln>
                <a:noFill/>
              </a:ln>
            </c:spPr>
          </c:marker>
          <c:cat>
            <c:strRef>
              <c:f>Sheet1!$B$1:$D$1</c:f>
              <c:strCache>
                <c:ptCount val="3"/>
                <c:pt idx="0">
                  <c:v>2003-2006</c:v>
                </c:pt>
                <c:pt idx="1">
                  <c:v>2007-2010</c:v>
                </c:pt>
                <c:pt idx="2">
                  <c:v>2011-2012</c:v>
                </c:pt>
              </c:strCache>
            </c:strRef>
          </c:cat>
          <c:val>
            <c:numRef>
              <c:f>Sheet1!$B$3:$D$3</c:f>
              <c:numCache>
                <c:formatCode>0.0</c:formatCode>
                <c:ptCount val="3"/>
                <c:pt idx="0">
                  <c:v>58.3</c:v>
                </c:pt>
                <c:pt idx="1">
                  <c:v>69.900000000000006</c:v>
                </c:pt>
                <c:pt idx="2">
                  <c:v>63.3</c:v>
                </c:pt>
              </c:numCache>
            </c:numRef>
          </c:val>
          <c:smooth val="0"/>
        </c:ser>
        <c:dLbls>
          <c:showLegendKey val="0"/>
          <c:showVal val="0"/>
          <c:showCatName val="0"/>
          <c:showSerName val="0"/>
          <c:showPercent val="0"/>
          <c:showBubbleSize val="0"/>
        </c:dLbls>
        <c:marker val="1"/>
        <c:smooth val="0"/>
        <c:axId val="95846784"/>
        <c:axId val="95848704"/>
      </c:lineChart>
      <c:catAx>
        <c:axId val="958467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5848704"/>
        <c:crosses val="autoZero"/>
        <c:auto val="1"/>
        <c:lblAlgn val="ctr"/>
        <c:lblOffset val="100"/>
        <c:noMultiLvlLbl val="0"/>
      </c:catAx>
      <c:valAx>
        <c:axId val="9584870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55771226271135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5846784"/>
        <c:crosses val="autoZero"/>
        <c:crossBetween val="between"/>
        <c:majorUnit val="10"/>
      </c:valAx>
    </c:plotArea>
    <c:legend>
      <c:legendPos val="t"/>
      <c:layout>
        <c:manualLayout>
          <c:xMode val="edge"/>
          <c:yMode val="edge"/>
          <c:x val="0"/>
          <c:y val="9.4836873588475853E-2"/>
          <c:w val="0.99745139496451829"/>
          <c:h val="0.111206230035199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600" b="1" i="0" baseline="0" dirty="0" smtClean="0">
                <a:effectLst/>
              </a:rPr>
              <a:t>Blood Pressure &lt;140/80 mm Hg </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18298605035481677"/>
          <c:y val="0"/>
        </c:manualLayout>
      </c:layout>
      <c:overlay val="0"/>
    </c:title>
    <c:autoTitleDeleted val="0"/>
    <c:plotArea>
      <c:layout>
        <c:manualLayout>
          <c:layoutTarget val="inner"/>
          <c:xMode val="edge"/>
          <c:yMode val="edge"/>
          <c:x val="0.18417711674929524"/>
          <c:y val="0.24690253107896395"/>
          <c:w val="0.80266890249829892"/>
          <c:h val="0.639302172984190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2003-2006</c:v>
                </c:pt>
                <c:pt idx="1">
                  <c:v>2007-2010</c:v>
                </c:pt>
                <c:pt idx="2">
                  <c:v>2011-2012</c:v>
                </c:pt>
              </c:strCache>
            </c:strRef>
          </c:cat>
          <c:val>
            <c:numRef>
              <c:f>Sheet1!$B$2:$D$2</c:f>
              <c:numCache>
                <c:formatCode>General</c:formatCode>
                <c:ptCount val="3"/>
                <c:pt idx="0" formatCode="0.0">
                  <c:v>58.5</c:v>
                </c:pt>
                <c:pt idx="1">
                  <c:v>64.900000000000006</c:v>
                </c:pt>
                <c:pt idx="2" formatCode="#,##0.0">
                  <c:v>68.453993188954598</c:v>
                </c:pt>
              </c:numCache>
            </c:numRef>
          </c:val>
          <c:smooth val="0"/>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2003-2006</c:v>
                </c:pt>
                <c:pt idx="1">
                  <c:v>2007-2010</c:v>
                </c:pt>
                <c:pt idx="2">
                  <c:v>2011-2012</c:v>
                </c:pt>
              </c:strCache>
            </c:strRef>
          </c:cat>
          <c:val>
            <c:numRef>
              <c:f>Sheet1!$B$5:$D$5</c:f>
              <c:numCache>
                <c:formatCode>General</c:formatCode>
                <c:ptCount val="3"/>
                <c:pt idx="0" formatCode="0.0">
                  <c:v>58.9</c:v>
                </c:pt>
                <c:pt idx="1">
                  <c:v>67.900000000000006</c:v>
                </c:pt>
                <c:pt idx="2" formatCode="#,##0.0">
                  <c:v>72.782316803606506</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2003-2006</c:v>
                </c:pt>
                <c:pt idx="1">
                  <c:v>2007-2010</c:v>
                </c:pt>
                <c:pt idx="2">
                  <c:v>2011-2012</c:v>
                </c:pt>
              </c:strCache>
            </c:strRef>
          </c:cat>
          <c:val>
            <c:numRef>
              <c:f>Sheet1!$B$4:$D$4</c:f>
              <c:numCache>
                <c:formatCode>General</c:formatCode>
                <c:ptCount val="3"/>
                <c:pt idx="0" formatCode="0.0">
                  <c:v>57.9</c:v>
                </c:pt>
                <c:pt idx="1">
                  <c:v>56.7</c:v>
                </c:pt>
                <c:pt idx="2" formatCode="#,##0.0">
                  <c:v>53.8436971125371</c:v>
                </c:pt>
              </c:numCache>
            </c:numRef>
          </c:val>
          <c:smooth val="0"/>
        </c:ser>
        <c:ser>
          <c:idx val="1"/>
          <c:order val="3"/>
          <c:tx>
            <c:strRef>
              <c:f>Sheet1!$A$3</c:f>
              <c:strCache>
                <c:ptCount val="1"/>
                <c:pt idx="0">
                  <c:v>Mexican American</c:v>
                </c:pt>
              </c:strCache>
            </c:strRef>
          </c:tx>
          <c:spPr>
            <a:ln w="34925">
              <a:solidFill>
                <a:srgbClr val="7BA8DF"/>
              </a:solidFill>
            </a:ln>
          </c:spPr>
          <c:marker>
            <c:symbol val="diamond"/>
            <c:size val="9"/>
            <c:spPr>
              <a:solidFill>
                <a:srgbClr val="7BA8DF"/>
              </a:solidFill>
              <a:ln>
                <a:noFill/>
              </a:ln>
            </c:spPr>
          </c:marker>
          <c:cat>
            <c:strRef>
              <c:f>Sheet1!$B$1:$D$1</c:f>
              <c:strCache>
                <c:ptCount val="3"/>
                <c:pt idx="0">
                  <c:v>2003-2006</c:v>
                </c:pt>
                <c:pt idx="1">
                  <c:v>2007-2010</c:v>
                </c:pt>
                <c:pt idx="2">
                  <c:v>2011-2012</c:v>
                </c:pt>
              </c:strCache>
            </c:strRef>
          </c:cat>
          <c:val>
            <c:numRef>
              <c:f>Sheet1!$B$3:$D$3</c:f>
              <c:numCache>
                <c:formatCode>General</c:formatCode>
                <c:ptCount val="3"/>
                <c:pt idx="0" formatCode="0.0">
                  <c:v>66.8</c:v>
                </c:pt>
                <c:pt idx="1">
                  <c:v>64.2</c:v>
                </c:pt>
                <c:pt idx="2" formatCode="#,##0.0">
                  <c:v>62.495866808653602</c:v>
                </c:pt>
              </c:numCache>
            </c:numRef>
          </c:val>
          <c:smooth val="0"/>
        </c:ser>
        <c:dLbls>
          <c:showLegendKey val="0"/>
          <c:showVal val="0"/>
          <c:showCatName val="0"/>
          <c:showSerName val="0"/>
          <c:showPercent val="0"/>
          <c:showBubbleSize val="0"/>
        </c:dLbls>
        <c:marker val="1"/>
        <c:smooth val="0"/>
        <c:axId val="92415488"/>
        <c:axId val="92417024"/>
      </c:lineChart>
      <c:catAx>
        <c:axId val="924154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2417024"/>
        <c:crosses val="autoZero"/>
        <c:auto val="1"/>
        <c:lblAlgn val="ctr"/>
        <c:lblOffset val="100"/>
        <c:noMultiLvlLbl val="0"/>
      </c:catAx>
      <c:valAx>
        <c:axId val="924170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2347148466906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2415488"/>
        <c:crosses val="autoZero"/>
        <c:crossBetween val="between"/>
        <c:majorUnit val="10"/>
      </c:valAx>
    </c:plotArea>
    <c:legend>
      <c:legendPos val="t"/>
      <c:layout>
        <c:manualLayout>
          <c:xMode val="edge"/>
          <c:yMode val="edge"/>
          <c:x val="2.548605035481676E-3"/>
          <c:y val="9.1606899428269134E-2"/>
          <c:w val="0.99745139496451829"/>
          <c:h val="0.1176661783556125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2119665597356"/>
          <c:y val="0.13062346131152211"/>
          <c:w val="0.88797134733158356"/>
          <c:h val="0.73311435634499178"/>
        </c:manualLayout>
      </c:layout>
      <c:lineChart>
        <c:grouping val="standard"/>
        <c:varyColors val="0"/>
        <c:ser>
          <c:idx val="3"/>
          <c:order val="0"/>
          <c:tx>
            <c:strRef>
              <c:f>Sheet1!$A$2</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Sheet1!$B$2:$M$2</c:f>
              <c:numCache>
                <c:formatCode>0.0</c:formatCode>
                <c:ptCount val="12"/>
                <c:pt idx="0">
                  <c:v>27.9</c:v>
                </c:pt>
                <c:pt idx="1">
                  <c:v>26.4</c:v>
                </c:pt>
                <c:pt idx="2">
                  <c:v>24.800799999999999</c:v>
                </c:pt>
                <c:pt idx="3">
                  <c:v>23.008199999999999</c:v>
                </c:pt>
                <c:pt idx="4">
                  <c:v>21.246600000000001</c:v>
                </c:pt>
                <c:pt idx="5">
                  <c:v>22.4175</c:v>
                </c:pt>
                <c:pt idx="6">
                  <c:v>21.796600000000002</c:v>
                </c:pt>
                <c:pt idx="7">
                  <c:v>22.957100000000001</c:v>
                </c:pt>
                <c:pt idx="8">
                  <c:v>22.9221</c:v>
                </c:pt>
                <c:pt idx="9">
                  <c:v>19.956900000000001</c:v>
                </c:pt>
                <c:pt idx="10">
                  <c:v>19.811299999999999</c:v>
                </c:pt>
                <c:pt idx="11">
                  <c:v>17.325500000000002</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Sheet1!$B$3:$M$3</c:f>
              <c:numCache>
                <c:formatCode>0.0</c:formatCode>
                <c:ptCount val="12"/>
                <c:pt idx="0">
                  <c:v>17.556000000000001</c:v>
                </c:pt>
                <c:pt idx="1">
                  <c:v>15.75</c:v>
                </c:pt>
                <c:pt idx="2">
                  <c:v>14.023</c:v>
                </c:pt>
                <c:pt idx="3">
                  <c:v>13.464</c:v>
                </c:pt>
                <c:pt idx="4">
                  <c:v>13.577999999999999</c:v>
                </c:pt>
                <c:pt idx="5">
                  <c:v>12.592000000000001</c:v>
                </c:pt>
                <c:pt idx="6">
                  <c:v>13.151999999999999</c:v>
                </c:pt>
                <c:pt idx="7">
                  <c:v>14.053000000000001</c:v>
                </c:pt>
                <c:pt idx="8">
                  <c:v>13.974</c:v>
                </c:pt>
                <c:pt idx="9">
                  <c:v>13.141999999999999</c:v>
                </c:pt>
                <c:pt idx="10">
                  <c:v>12.448</c:v>
                </c:pt>
                <c:pt idx="11">
                  <c:v>11.714</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Sheet1!$B$4:$M$4</c:f>
              <c:numCache>
                <c:formatCode>0.0</c:formatCode>
                <c:ptCount val="12"/>
                <c:pt idx="0">
                  <c:v>88.344999999999999</c:v>
                </c:pt>
                <c:pt idx="1">
                  <c:v>89.051000000000002</c:v>
                </c:pt>
                <c:pt idx="2">
                  <c:v>70.635000000000005</c:v>
                </c:pt>
                <c:pt idx="3">
                  <c:v>74.185000000000002</c:v>
                </c:pt>
                <c:pt idx="4">
                  <c:v>66.073999999999998</c:v>
                </c:pt>
                <c:pt idx="5">
                  <c:v>68.706999999999994</c:v>
                </c:pt>
                <c:pt idx="6">
                  <c:v>68.061000000000007</c:v>
                </c:pt>
                <c:pt idx="7">
                  <c:v>64.388999999999996</c:v>
                </c:pt>
                <c:pt idx="8">
                  <c:v>65.537000000000006</c:v>
                </c:pt>
                <c:pt idx="9">
                  <c:v>66.929000000000002</c:v>
                </c:pt>
                <c:pt idx="10">
                  <c:v>63.984000000000002</c:v>
                </c:pt>
                <c:pt idx="11">
                  <c:v>53.121000000000002</c:v>
                </c:pt>
              </c:numCache>
            </c:numRef>
          </c:val>
          <c:smooth val="0"/>
        </c:ser>
        <c:ser>
          <c:idx val="1"/>
          <c:order val="3"/>
          <c:tx>
            <c:strRef>
              <c:f>Sheet1!$A$6</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Sheet1!$B$6:$M$6</c:f>
              <c:numCache>
                <c:formatCode>0.0</c:formatCode>
                <c:ptCount val="12"/>
                <c:pt idx="0">
                  <c:v>45.970999999999997</c:v>
                </c:pt>
                <c:pt idx="1">
                  <c:v>52.881999999999998</c:v>
                </c:pt>
                <c:pt idx="2">
                  <c:v>51.142000000000003</c:v>
                </c:pt>
                <c:pt idx="3">
                  <c:v>53.75</c:v>
                </c:pt>
                <c:pt idx="4">
                  <c:v>42.887999999999998</c:v>
                </c:pt>
                <c:pt idx="5">
                  <c:v>39.832000000000001</c:v>
                </c:pt>
                <c:pt idx="6">
                  <c:v>39.304000000000002</c:v>
                </c:pt>
                <c:pt idx="7">
                  <c:v>32.164999999999999</c:v>
                </c:pt>
                <c:pt idx="8">
                  <c:v>35.756999999999998</c:v>
                </c:pt>
                <c:pt idx="9">
                  <c:v>36.366999999999997</c:v>
                </c:pt>
                <c:pt idx="10">
                  <c:v>33.122999999999998</c:v>
                </c:pt>
                <c:pt idx="11">
                  <c:v>26.741</c:v>
                </c:pt>
              </c:numCache>
            </c:numRef>
          </c:val>
          <c:smooth val="0"/>
        </c:ser>
        <c:dLbls>
          <c:showLegendKey val="0"/>
          <c:showVal val="0"/>
          <c:showCatName val="0"/>
          <c:showSerName val="0"/>
          <c:showPercent val="0"/>
          <c:showBubbleSize val="0"/>
        </c:dLbls>
        <c:marker val="1"/>
        <c:smooth val="0"/>
        <c:axId val="96168192"/>
        <c:axId val="96170368"/>
      </c:lineChart>
      <c:catAx>
        <c:axId val="961681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6170368"/>
        <c:crosses val="autoZero"/>
        <c:auto val="1"/>
        <c:lblAlgn val="ctr"/>
        <c:lblOffset val="100"/>
        <c:noMultiLvlLbl val="0"/>
      </c:catAx>
      <c:valAx>
        <c:axId val="96170368"/>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183979328165374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6168192"/>
        <c:crosses val="autoZero"/>
        <c:crossBetween val="between"/>
        <c:majorUnit val="20"/>
      </c:valAx>
    </c:plotArea>
    <c:legend>
      <c:legendPos val="t"/>
      <c:layout>
        <c:manualLayout>
          <c:xMode val="edge"/>
          <c:yMode val="edge"/>
          <c:x val="0.1111111111111111"/>
          <c:y val="1.1675185338674747E-3"/>
          <c:w val="0.7777777777777777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7526975794691"/>
          <c:y val="0.11770363450331421"/>
          <c:w val="0.87157407407407406"/>
          <c:h val="0.748353018372703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Sheet1!$B$2:$K$2</c:f>
              <c:numCache>
                <c:formatCode>#,##0.0</c:formatCode>
                <c:ptCount val="10"/>
                <c:pt idx="0">
                  <c:v>169.5</c:v>
                </c:pt>
                <c:pt idx="1">
                  <c:v>169.6</c:v>
                </c:pt>
                <c:pt idx="2">
                  <c:v>170.2</c:v>
                </c:pt>
                <c:pt idx="3">
                  <c:v>173.6</c:v>
                </c:pt>
                <c:pt idx="4">
                  <c:v>167.9</c:v>
                </c:pt>
                <c:pt idx="5">
                  <c:v>165.8</c:v>
                </c:pt>
                <c:pt idx="6">
                  <c:v>166.7</c:v>
                </c:pt>
                <c:pt idx="7">
                  <c:v>164.2</c:v>
                </c:pt>
                <c:pt idx="8" formatCode="0.0">
                  <c:v>157.69999999999999</c:v>
                </c:pt>
                <c:pt idx="9" formatCode="0.0">
                  <c:v>154.30000000000001</c:v>
                </c:pt>
              </c:numCache>
            </c:numRef>
          </c:val>
          <c:smooth val="0"/>
        </c:ser>
        <c:ser>
          <c:idx val="0"/>
          <c:order val="1"/>
          <c:tx>
            <c:strRef>
              <c:f>Sheet1!$A$4</c:f>
              <c:strCache>
                <c:ptCount val="1"/>
                <c:pt idx="0">
                  <c:v>Non-Hispanic  </c:v>
                </c:pt>
              </c:strCache>
            </c:strRef>
          </c:tx>
          <c:spPr>
            <a:ln w="25400">
              <a:solidFill>
                <a:srgbClr val="0072C6"/>
              </a:solidFill>
            </a:ln>
          </c:spPr>
          <c:marker>
            <c:symbol val="square"/>
            <c:size val="7"/>
            <c:spPr>
              <a:solidFill>
                <a:srgbClr val="0072C6"/>
              </a:solidFill>
              <a:ln>
                <a:noFill/>
              </a:ln>
            </c:spPr>
          </c:marker>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Sheet1!$B$4:$K$4</c:f>
              <c:numCache>
                <c:formatCode>#,##0.0</c:formatCode>
                <c:ptCount val="10"/>
                <c:pt idx="0">
                  <c:v>152.6</c:v>
                </c:pt>
                <c:pt idx="1">
                  <c:v>153.6</c:v>
                </c:pt>
                <c:pt idx="2">
                  <c:v>153.9</c:v>
                </c:pt>
                <c:pt idx="3">
                  <c:v>156.4</c:v>
                </c:pt>
                <c:pt idx="4">
                  <c:v>150.9</c:v>
                </c:pt>
                <c:pt idx="5">
                  <c:v>148.69999999999999</c:v>
                </c:pt>
                <c:pt idx="6">
                  <c:v>150.19999999999999</c:v>
                </c:pt>
                <c:pt idx="7">
                  <c:v>147.69999999999999</c:v>
                </c:pt>
                <c:pt idx="8">
                  <c:v>141.4</c:v>
                </c:pt>
                <c:pt idx="9">
                  <c:v>140</c:v>
                </c:pt>
              </c:numCache>
            </c:numRef>
          </c:val>
          <c:smooth val="0"/>
        </c:ser>
        <c:ser>
          <c:idx val="2"/>
          <c:order val="2"/>
          <c:tx>
            <c:strRef>
              <c:f>Sheet1!$A$3</c:f>
              <c:strCache>
                <c:ptCount val="1"/>
                <c:pt idx="0">
                  <c:v>Hispanic</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Sheet1!$B$3:$K$3</c:f>
              <c:numCache>
                <c:formatCode>#,##0.0</c:formatCode>
                <c:ptCount val="10"/>
                <c:pt idx="0">
                  <c:v>342.7</c:v>
                </c:pt>
                <c:pt idx="1">
                  <c:v>334.7</c:v>
                </c:pt>
                <c:pt idx="2">
                  <c:v>340.3</c:v>
                </c:pt>
                <c:pt idx="3">
                  <c:v>353.7</c:v>
                </c:pt>
                <c:pt idx="4">
                  <c:v>345.1</c:v>
                </c:pt>
                <c:pt idx="5">
                  <c:v>346.3</c:v>
                </c:pt>
                <c:pt idx="6">
                  <c:v>339.8</c:v>
                </c:pt>
                <c:pt idx="7">
                  <c:v>336.7</c:v>
                </c:pt>
                <c:pt idx="8">
                  <c:v>326.8</c:v>
                </c:pt>
                <c:pt idx="9">
                  <c:v>303.8</c:v>
                </c:pt>
              </c:numCache>
            </c:numRef>
          </c:val>
          <c:smooth val="0"/>
        </c:ser>
        <c:dLbls>
          <c:showLegendKey val="0"/>
          <c:showVal val="0"/>
          <c:showCatName val="0"/>
          <c:showSerName val="0"/>
          <c:showPercent val="0"/>
          <c:showBubbleSize val="0"/>
        </c:dLbls>
        <c:marker val="1"/>
        <c:smooth val="0"/>
        <c:axId val="96113408"/>
        <c:axId val="96115328"/>
      </c:lineChart>
      <c:catAx>
        <c:axId val="9611340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6115328"/>
        <c:crosses val="autoZero"/>
        <c:auto val="1"/>
        <c:lblAlgn val="ctr"/>
        <c:lblOffset val="100"/>
        <c:noMultiLvlLbl val="0"/>
      </c:catAx>
      <c:valAx>
        <c:axId val="96115328"/>
        <c:scaling>
          <c:orientation val="minMax"/>
          <c:max val="5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Million Population</a:t>
                </a:r>
                <a:endParaRPr lang="en-US" dirty="0"/>
              </a:p>
            </c:rich>
          </c:tx>
          <c:layout>
            <c:manualLayout>
              <c:xMode val="edge"/>
              <c:yMode val="edge"/>
              <c:x val="7.716049382716049E-3"/>
              <c:y val="0.1824895499173714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6113408"/>
        <c:crosses val="autoZero"/>
        <c:crossBetween val="between"/>
        <c:majorUnit val="100"/>
      </c:valAx>
    </c:plotArea>
    <c:legend>
      <c:legendPos val="t"/>
      <c:layout>
        <c:manualLayout>
          <c:xMode val="edge"/>
          <c:yMode val="edge"/>
          <c:x val="0.1095679012345679"/>
          <c:y val="1.1675185338674747E-3"/>
          <c:w val="0.77831559249538251"/>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30801010984739"/>
          <c:y val="0.11770363450331421"/>
          <c:w val="0.8972414212112374"/>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68.3</c:v>
                </c:pt>
                <c:pt idx="1">
                  <c:v>64.400000000000006</c:v>
                </c:pt>
                <c:pt idx="2">
                  <c:v>68.2</c:v>
                </c:pt>
                <c:pt idx="3">
                  <c:v>68.099999999999994</c:v>
                </c:pt>
                <c:pt idx="4">
                  <c:v>68</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71.8</c:v>
                </c:pt>
                <c:pt idx="1">
                  <c:v>68.7</c:v>
                </c:pt>
                <c:pt idx="2">
                  <c:v>71.8</c:v>
                </c:pt>
                <c:pt idx="3">
                  <c:v>73.099999999999994</c:v>
                </c:pt>
                <c:pt idx="4">
                  <c:v>72</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c:v>56.1</c:v>
                </c:pt>
                <c:pt idx="1">
                  <c:v>53.2</c:v>
                </c:pt>
                <c:pt idx="2">
                  <c:v>54.5</c:v>
                </c:pt>
                <c:pt idx="3">
                  <c:v>54.3</c:v>
                </c:pt>
                <c:pt idx="4">
                  <c:v>62.1</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c:v>57.4</c:v>
                </c:pt>
                <c:pt idx="1">
                  <c:v>49.3</c:v>
                </c:pt>
                <c:pt idx="2">
                  <c:v>64.2</c:v>
                </c:pt>
                <c:pt idx="3">
                  <c:v>53.2</c:v>
                </c:pt>
                <c:pt idx="4">
                  <c:v>55.6</c:v>
                </c:pt>
              </c:numCache>
            </c:numRef>
          </c:val>
          <c:smooth val="0"/>
        </c:ser>
        <c:dLbls>
          <c:showLegendKey val="0"/>
          <c:showVal val="0"/>
          <c:showCatName val="0"/>
          <c:showSerName val="0"/>
          <c:showPercent val="0"/>
          <c:showBubbleSize val="0"/>
        </c:dLbls>
        <c:marker val="1"/>
        <c:smooth val="0"/>
        <c:axId val="104555264"/>
        <c:axId val="104557184"/>
      </c:lineChart>
      <c:catAx>
        <c:axId val="1045552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4557184"/>
        <c:crosses val="autoZero"/>
        <c:auto val="1"/>
        <c:lblAlgn val="ctr"/>
        <c:lblOffset val="100"/>
        <c:noMultiLvlLbl val="0"/>
      </c:catAx>
      <c:valAx>
        <c:axId val="1045571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4555264"/>
        <c:crosses val="autoZero"/>
        <c:crossBetween val="between"/>
        <c:majorUnit val="10"/>
      </c:valAx>
    </c:plotArea>
    <c:legend>
      <c:legendPos val="t"/>
      <c:layout>
        <c:manualLayout>
          <c:xMode val="edge"/>
          <c:yMode val="edge"/>
          <c:x val="5.4012345679012343E-2"/>
          <c:y val="1.1675185338674747E-3"/>
          <c:w val="0.88942670360649367"/>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50024302518E-2"/>
          <c:y val="0.11770363450331421"/>
          <c:w val="0.90760717410323721"/>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37.700000000000003</c:v>
                </c:pt>
                <c:pt idx="1">
                  <c:v>34.700000000000003</c:v>
                </c:pt>
                <c:pt idx="2">
                  <c:v>37.799999999999997</c:v>
                </c:pt>
                <c:pt idx="3">
                  <c:v>38.4</c:v>
                </c:pt>
                <c:pt idx="4">
                  <c:v>37</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43.1</c:v>
                </c:pt>
                <c:pt idx="1">
                  <c:v>37.6</c:v>
                </c:pt>
                <c:pt idx="2">
                  <c:v>41.1</c:v>
                </c:pt>
                <c:pt idx="3">
                  <c:v>41.4</c:v>
                </c:pt>
                <c:pt idx="4">
                  <c:v>40.700000000000003</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c:v>32.6</c:v>
                </c:pt>
                <c:pt idx="1">
                  <c:v>25.4</c:v>
                </c:pt>
                <c:pt idx="2">
                  <c:v>23</c:v>
                </c:pt>
                <c:pt idx="3">
                  <c:v>41</c:v>
                </c:pt>
                <c:pt idx="4">
                  <c:v>33.5</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c:v>30.3</c:v>
                </c:pt>
                <c:pt idx="1">
                  <c:v>33.1</c:v>
                </c:pt>
                <c:pt idx="2">
                  <c:v>38.4</c:v>
                </c:pt>
                <c:pt idx="3">
                  <c:v>29.4</c:v>
                </c:pt>
                <c:pt idx="4">
                  <c:v>30.8</c:v>
                </c:pt>
              </c:numCache>
            </c:numRef>
          </c:val>
          <c:smooth val="0"/>
        </c:ser>
        <c:dLbls>
          <c:showLegendKey val="0"/>
          <c:showVal val="0"/>
          <c:showCatName val="0"/>
          <c:showSerName val="0"/>
          <c:showPercent val="0"/>
          <c:showBubbleSize val="0"/>
        </c:dLbls>
        <c:marker val="1"/>
        <c:smooth val="0"/>
        <c:axId val="96279552"/>
        <c:axId val="96289920"/>
      </c:lineChart>
      <c:catAx>
        <c:axId val="962795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6289920"/>
        <c:crosses val="autoZero"/>
        <c:auto val="1"/>
        <c:lblAlgn val="ctr"/>
        <c:lblOffset val="100"/>
        <c:noMultiLvlLbl val="0"/>
      </c:catAx>
      <c:valAx>
        <c:axId val="9628992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6279552"/>
        <c:crosses val="autoZero"/>
        <c:crossBetween val="between"/>
        <c:majorUnit val="10"/>
      </c:valAx>
    </c:plotArea>
    <c:legend>
      <c:legendPos val="t"/>
      <c:layout>
        <c:manualLayout>
          <c:xMode val="edge"/>
          <c:yMode val="edge"/>
          <c:x val="5.4012345679012343E-2"/>
          <c:y val="1.1675185338674747E-3"/>
          <c:w val="0.88942670360649367"/>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24701079031787"/>
          <c:y val="0.20010377175075339"/>
          <c:w val="0.7852627102167784"/>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Sheet1!$I$2:$O$2</c:f>
              <c:numCache>
                <c:formatCode>###,###,###,##0.00</c:formatCode>
                <c:ptCount val="7"/>
                <c:pt idx="0">
                  <c:v>8.2200000000000006</c:v>
                </c:pt>
                <c:pt idx="1">
                  <c:v>8.18</c:v>
                </c:pt>
                <c:pt idx="2">
                  <c:v>8.16</c:v>
                </c:pt>
                <c:pt idx="3">
                  <c:v>8.15</c:v>
                </c:pt>
                <c:pt idx="4">
                  <c:v>8.1</c:v>
                </c:pt>
                <c:pt idx="5">
                  <c:v>7.99</c:v>
                </c:pt>
                <c:pt idx="6" formatCode="General">
                  <c:v>8.02</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Sheet1!$I$3:$O$3</c:f>
              <c:numCache>
                <c:formatCode>###,###,###,##0.00</c:formatCode>
                <c:ptCount val="7"/>
                <c:pt idx="0">
                  <c:v>7.28</c:v>
                </c:pt>
                <c:pt idx="1">
                  <c:v>7.22</c:v>
                </c:pt>
                <c:pt idx="2">
                  <c:v>7.19</c:v>
                </c:pt>
                <c:pt idx="3">
                  <c:v>7.14</c:v>
                </c:pt>
                <c:pt idx="4">
                  <c:v>7.09</c:v>
                </c:pt>
                <c:pt idx="5">
                  <c:v>6.97</c:v>
                </c:pt>
                <c:pt idx="6" formatCode="General">
                  <c:v>6.98</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Sheet1!$I$4:$O$4</c:f>
              <c:numCache>
                <c:formatCode>###,###,###,##0.00</c:formatCode>
                <c:ptCount val="7"/>
                <c:pt idx="0">
                  <c:v>13.9</c:v>
                </c:pt>
                <c:pt idx="1">
                  <c:v>13.71</c:v>
                </c:pt>
                <c:pt idx="2">
                  <c:v>13.61</c:v>
                </c:pt>
                <c:pt idx="3">
                  <c:v>13.53</c:v>
                </c:pt>
                <c:pt idx="4">
                  <c:v>13.33</c:v>
                </c:pt>
                <c:pt idx="5">
                  <c:v>13.18</c:v>
                </c:pt>
                <c:pt idx="6" formatCode="General">
                  <c:v>13.08</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Sheet1!$I$5:$O$5</c:f>
              <c:numCache>
                <c:formatCode>###,###,###,##0.00</c:formatCode>
                <c:ptCount val="7"/>
                <c:pt idx="0">
                  <c:v>6.93</c:v>
                </c:pt>
                <c:pt idx="1">
                  <c:v>6.96</c:v>
                </c:pt>
                <c:pt idx="2">
                  <c:v>6.94</c:v>
                </c:pt>
                <c:pt idx="3">
                  <c:v>6.97</c:v>
                </c:pt>
                <c:pt idx="4">
                  <c:v>7.02</c:v>
                </c:pt>
                <c:pt idx="5">
                  <c:v>6.97</c:v>
                </c:pt>
                <c:pt idx="6" formatCode="General">
                  <c:v>7.09</c:v>
                </c:pt>
              </c:numCache>
            </c:numRef>
          </c:val>
          <c:smooth val="0"/>
        </c:ser>
        <c:dLbls>
          <c:showLegendKey val="0"/>
          <c:showVal val="0"/>
          <c:showCatName val="0"/>
          <c:showSerName val="0"/>
          <c:showPercent val="0"/>
          <c:showBubbleSize val="0"/>
        </c:dLbls>
        <c:marker val="1"/>
        <c:smooth val="0"/>
        <c:axId val="101028608"/>
        <c:axId val="101030528"/>
      </c:lineChart>
      <c:catAx>
        <c:axId val="101028608"/>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01030528"/>
        <c:crosses val="autoZero"/>
        <c:auto val="1"/>
        <c:lblAlgn val="ctr"/>
        <c:lblOffset val="100"/>
        <c:noMultiLvlLbl val="0"/>
      </c:catAx>
      <c:valAx>
        <c:axId val="101030528"/>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2.0061728395061727E-2"/>
              <c:y val="0.4461096529600467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1028608"/>
        <c:crosses val="autoZero"/>
        <c:crossBetween val="between"/>
        <c:majorUnit val="5"/>
      </c:valAx>
    </c:plotArea>
    <c:legend>
      <c:legendPos val="t"/>
      <c:layout>
        <c:manualLayout>
          <c:xMode val="edge"/>
          <c:yMode val="edge"/>
          <c:x val="8.19954797317002E-3"/>
          <c:y val="5.0550209001652573E-2"/>
          <c:w val="0.99127867697093419"/>
          <c:h val="7.79734130455915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Mexican</c:v>
                </c:pt>
              </c:strCache>
            </c:strRef>
          </c:tx>
          <c:spPr>
            <a:ln w="25400">
              <a:solidFill>
                <a:sysClr val="windowText" lastClr="000000"/>
              </a:solidFill>
            </a:ln>
          </c:spPr>
          <c:marker>
            <c:symbol val="circle"/>
            <c:size val="7"/>
            <c:spPr>
              <a:solidFill>
                <a:sysClr val="windowText" lastClr="000000"/>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Sheet1!$I$2:$O$2</c:f>
              <c:numCache>
                <c:formatCode>###,###,###,##0.00</c:formatCode>
                <c:ptCount val="7"/>
                <c:pt idx="0">
                  <c:v>6.5</c:v>
                </c:pt>
                <c:pt idx="1">
                  <c:v>6.49</c:v>
                </c:pt>
                <c:pt idx="2">
                  <c:v>6.47</c:v>
                </c:pt>
                <c:pt idx="3">
                  <c:v>6.49</c:v>
                </c:pt>
                <c:pt idx="4">
                  <c:v>6.55</c:v>
                </c:pt>
                <c:pt idx="5">
                  <c:v>6.48</c:v>
                </c:pt>
                <c:pt idx="6" formatCode="General">
                  <c:v>6.62</c:v>
                </c:pt>
              </c:numCache>
            </c:numRef>
          </c:val>
          <c:smooth val="0"/>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Sheet1!$I$3:$O$3</c:f>
              <c:numCache>
                <c:formatCode>###,###,###,##0.00</c:formatCode>
                <c:ptCount val="7"/>
                <c:pt idx="0">
                  <c:v>9.83</c:v>
                </c:pt>
                <c:pt idx="1">
                  <c:v>9.86</c:v>
                </c:pt>
                <c:pt idx="2">
                  <c:v>9.59</c:v>
                </c:pt>
                <c:pt idx="3">
                  <c:v>9.5500000000000007</c:v>
                </c:pt>
                <c:pt idx="4">
                  <c:v>9.75</c:v>
                </c:pt>
                <c:pt idx="5">
                  <c:v>9.4</c:v>
                </c:pt>
                <c:pt idx="6" formatCode="General">
                  <c:v>9.3800000000000008</c:v>
                </c:pt>
              </c:numCache>
            </c:numRef>
          </c:val>
          <c:smooth val="0"/>
        </c:ser>
        <c:ser>
          <c:idx val="2"/>
          <c:order val="2"/>
          <c:tx>
            <c:strRef>
              <c:f>Sheet1!$A$4</c:f>
              <c:strCache>
                <c:ptCount val="1"/>
                <c:pt idx="0">
                  <c:v>Cuban</c:v>
                </c:pt>
              </c:strCache>
            </c:strRef>
          </c:tx>
          <c:spPr>
            <a:ln w="25400">
              <a:solidFill>
                <a:srgbClr val="AABA0A"/>
              </a:solidFill>
            </a:ln>
          </c:spPr>
          <c:marker>
            <c:symbol val="triangle"/>
            <c:size val="9"/>
            <c:spPr>
              <a:solidFill>
                <a:srgbClr val="AABA0A"/>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Sheet1!$I$4:$O$4</c:f>
              <c:numCache>
                <c:formatCode>###,###,###,##0.00</c:formatCode>
                <c:ptCount val="7"/>
                <c:pt idx="0">
                  <c:v>7.66</c:v>
                </c:pt>
                <c:pt idx="1">
                  <c:v>7.83</c:v>
                </c:pt>
                <c:pt idx="2">
                  <c:v>7.55</c:v>
                </c:pt>
                <c:pt idx="3">
                  <c:v>7.3</c:v>
                </c:pt>
                <c:pt idx="4">
                  <c:v>7.1</c:v>
                </c:pt>
                <c:pt idx="5">
                  <c:v>7.43</c:v>
                </c:pt>
                <c:pt idx="6" formatCode="General">
                  <c:v>7.35</c:v>
                </c:pt>
              </c:numCache>
            </c:numRef>
          </c:val>
          <c:smooth val="0"/>
        </c:ser>
        <c:ser>
          <c:idx val="1"/>
          <c:order val="3"/>
          <c:tx>
            <c:strRef>
              <c:f>Sheet1!$A$5</c:f>
              <c:strCache>
                <c:ptCount val="1"/>
                <c:pt idx="0">
                  <c:v>C/S American</c:v>
                </c:pt>
              </c:strCache>
            </c:strRef>
          </c:tx>
          <c:spPr>
            <a:ln w="34925">
              <a:solidFill>
                <a:srgbClr val="7BA8DF"/>
              </a:solidFill>
            </a:ln>
          </c:spPr>
          <c:marker>
            <c:symbol val="diamond"/>
            <c:size val="9"/>
            <c:spPr>
              <a:solidFill>
                <a:srgbClr val="7BA8DF"/>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Sheet1!$I$5:$O$5</c:f>
              <c:numCache>
                <c:formatCode>###,###,###,##0.00</c:formatCode>
                <c:ptCount val="7"/>
                <c:pt idx="0">
                  <c:v>6.71</c:v>
                </c:pt>
                <c:pt idx="1">
                  <c:v>6.7</c:v>
                </c:pt>
                <c:pt idx="2">
                  <c:v>6.64</c:v>
                </c:pt>
                <c:pt idx="3">
                  <c:v>6.55</c:v>
                </c:pt>
                <c:pt idx="4">
                  <c:v>6.7</c:v>
                </c:pt>
                <c:pt idx="5">
                  <c:v>6.64</c:v>
                </c:pt>
                <c:pt idx="6" formatCode="General">
                  <c:v>6.85</c:v>
                </c:pt>
              </c:numCache>
            </c:numRef>
          </c:val>
          <c:smooth val="0"/>
        </c:ser>
        <c:ser>
          <c:idx val="4"/>
          <c:order val="4"/>
          <c:tx>
            <c:strRef>
              <c:f>Sheet1!$A$6</c:f>
              <c:strCache>
                <c:ptCount val="1"/>
                <c:pt idx="0">
                  <c:v>Other 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Sheet1!$I$6:$O$6</c:f>
              <c:numCache>
                <c:formatCode>###,###,###,##0.00</c:formatCode>
                <c:ptCount val="7"/>
                <c:pt idx="0">
                  <c:v>8.61</c:v>
                </c:pt>
                <c:pt idx="1">
                  <c:v>8.24</c:v>
                </c:pt>
                <c:pt idx="2">
                  <c:v>8.2799999999999994</c:v>
                </c:pt>
                <c:pt idx="3">
                  <c:v>8.3800000000000008</c:v>
                </c:pt>
                <c:pt idx="4">
                  <c:v>8.02</c:v>
                </c:pt>
                <c:pt idx="5">
                  <c:v>8</c:v>
                </c:pt>
                <c:pt idx="6" formatCode="General">
                  <c:v>7.99</c:v>
                </c:pt>
              </c:numCache>
            </c:numRef>
          </c:val>
          <c:smooth val="0"/>
        </c:ser>
        <c:dLbls>
          <c:showLegendKey val="0"/>
          <c:showVal val="0"/>
          <c:showCatName val="0"/>
          <c:showSerName val="0"/>
          <c:showPercent val="0"/>
          <c:showBubbleSize val="0"/>
        </c:dLbls>
        <c:marker val="1"/>
        <c:smooth val="0"/>
        <c:axId val="104995072"/>
        <c:axId val="105013632"/>
      </c:lineChart>
      <c:catAx>
        <c:axId val="10499507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05013632"/>
        <c:crosses val="autoZero"/>
        <c:auto val="1"/>
        <c:lblAlgn val="ctr"/>
        <c:lblOffset val="100"/>
        <c:noMultiLvlLbl val="0"/>
      </c:catAx>
      <c:valAx>
        <c:axId val="10501363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4995072"/>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10270243997279"/>
          <c:y val="0.20010377175075339"/>
          <c:w val="0.82817164363888485"/>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Sheet1!$I$2:$O$2</c:f>
              <c:numCache>
                <c:formatCode>###,###,###,##0.00</c:formatCode>
                <c:ptCount val="7"/>
                <c:pt idx="0">
                  <c:v>1.49</c:v>
                </c:pt>
                <c:pt idx="1">
                  <c:v>1.46</c:v>
                </c:pt>
                <c:pt idx="2">
                  <c:v>1.45</c:v>
                </c:pt>
                <c:pt idx="3">
                  <c:v>1.45</c:v>
                </c:pt>
                <c:pt idx="4">
                  <c:v>1.44</c:v>
                </c:pt>
                <c:pt idx="5">
                  <c:v>1.42</c:v>
                </c:pt>
                <c:pt idx="6" formatCode="General">
                  <c:v>1.41</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Sheet1!$I$3:$O$3</c:f>
              <c:numCache>
                <c:formatCode>###,###,###,##0.00</c:formatCode>
                <c:ptCount val="7"/>
                <c:pt idx="0">
                  <c:v>1.19</c:v>
                </c:pt>
                <c:pt idx="1">
                  <c:v>1.18</c:v>
                </c:pt>
                <c:pt idx="2">
                  <c:v>1.1599999999999999</c:v>
                </c:pt>
                <c:pt idx="3">
                  <c:v>1.1599999999999999</c:v>
                </c:pt>
                <c:pt idx="4">
                  <c:v>1.1399999999999999</c:v>
                </c:pt>
                <c:pt idx="5">
                  <c:v>1.1299999999999999</c:v>
                </c:pt>
                <c:pt idx="6" formatCode="General">
                  <c:v>1.1100000000000001</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Sheet1!$I$4:$O$4</c:f>
              <c:numCache>
                <c:formatCode>###,###,###,##0.00</c:formatCode>
                <c:ptCount val="7"/>
                <c:pt idx="0">
                  <c:v>3.2</c:v>
                </c:pt>
                <c:pt idx="1">
                  <c:v>3.01</c:v>
                </c:pt>
                <c:pt idx="2">
                  <c:v>3.06</c:v>
                </c:pt>
                <c:pt idx="3">
                  <c:v>2.98</c:v>
                </c:pt>
                <c:pt idx="4">
                  <c:v>2.99</c:v>
                </c:pt>
                <c:pt idx="5">
                  <c:v>2.94</c:v>
                </c:pt>
                <c:pt idx="6" formatCode="General">
                  <c:v>2.9</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Sheet1!$I$1:$O$1</c:f>
              <c:numCache>
                <c:formatCode>General</c:formatCode>
                <c:ptCount val="7"/>
                <c:pt idx="0">
                  <c:v>2007</c:v>
                </c:pt>
                <c:pt idx="1">
                  <c:v>2008</c:v>
                </c:pt>
                <c:pt idx="2">
                  <c:v>2009</c:v>
                </c:pt>
                <c:pt idx="3">
                  <c:v>2010</c:v>
                </c:pt>
                <c:pt idx="4">
                  <c:v>2011</c:v>
                </c:pt>
                <c:pt idx="5">
                  <c:v>2012</c:v>
                </c:pt>
                <c:pt idx="6">
                  <c:v>2013</c:v>
                </c:pt>
              </c:numCache>
            </c:numRef>
          </c:cat>
          <c:val>
            <c:numRef>
              <c:f>Sheet1!$I$5:$O$5</c:f>
              <c:numCache>
                <c:formatCode>###,###,###,##0.00</c:formatCode>
                <c:ptCount val="7"/>
                <c:pt idx="0">
                  <c:v>1.21</c:v>
                </c:pt>
                <c:pt idx="1">
                  <c:v>1.2</c:v>
                </c:pt>
                <c:pt idx="2">
                  <c:v>1.19</c:v>
                </c:pt>
                <c:pt idx="3">
                  <c:v>1.2</c:v>
                </c:pt>
                <c:pt idx="4">
                  <c:v>1.2</c:v>
                </c:pt>
                <c:pt idx="5">
                  <c:v>1.22</c:v>
                </c:pt>
                <c:pt idx="6" formatCode="General">
                  <c:v>1.21</c:v>
                </c:pt>
              </c:numCache>
            </c:numRef>
          </c:val>
          <c:smooth val="0"/>
        </c:ser>
        <c:dLbls>
          <c:showLegendKey val="0"/>
          <c:showVal val="0"/>
          <c:showCatName val="0"/>
          <c:showSerName val="0"/>
          <c:showPercent val="0"/>
          <c:showBubbleSize val="0"/>
        </c:dLbls>
        <c:marker val="1"/>
        <c:smooth val="0"/>
        <c:axId val="100939648"/>
        <c:axId val="100941184"/>
      </c:lineChart>
      <c:catAx>
        <c:axId val="100939648"/>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00941184"/>
        <c:crosses val="autoZero"/>
        <c:auto val="1"/>
        <c:lblAlgn val="ctr"/>
        <c:lblOffset val="100"/>
        <c:noMultiLvlLbl val="0"/>
      </c:catAx>
      <c:valAx>
        <c:axId val="100941184"/>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0939648"/>
        <c:crosses val="autoZero"/>
        <c:crossBetween val="between"/>
        <c:majorUnit val="1"/>
      </c:valAx>
    </c:plotArea>
    <c:legend>
      <c:legendPos val="t"/>
      <c:layout>
        <c:manualLayout>
          <c:xMode val="edge"/>
          <c:yMode val="edge"/>
          <c:x val="8.1996694857587246E-3"/>
          <c:y val="3.2031690483134055E-2"/>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95183240983767"/>
          <c:y val="0.20010377175075339"/>
          <c:w val="0.80166010498687668"/>
          <c:h val="0.66773427627102167"/>
        </c:manualLayout>
      </c:layout>
      <c:lineChart>
        <c:grouping val="standard"/>
        <c:varyColors val="0"/>
        <c:ser>
          <c:idx val="3"/>
          <c:order val="0"/>
          <c:tx>
            <c:strRef>
              <c:f>Sheet1!$A$2</c:f>
              <c:strCache>
                <c:ptCount val="1"/>
                <c:pt idx="0">
                  <c:v>Mexican</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###,###,###,##0.00</c:formatCode>
                <c:ptCount val="7"/>
                <c:pt idx="0">
                  <c:v>1.1299999999999999</c:v>
                </c:pt>
                <c:pt idx="1">
                  <c:v>1.1100000000000001</c:v>
                </c:pt>
                <c:pt idx="2">
                  <c:v>1.08</c:v>
                </c:pt>
                <c:pt idx="3">
                  <c:v>1.0900000000000001</c:v>
                </c:pt>
                <c:pt idx="4">
                  <c:v>1.08</c:v>
                </c:pt>
                <c:pt idx="5">
                  <c:v>1.1299999999999999</c:v>
                </c:pt>
                <c:pt idx="6" formatCode="General">
                  <c:v>1.1299999999999999</c:v>
                </c:pt>
              </c:numCache>
            </c:numRef>
          </c:val>
          <c:smooth val="0"/>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###,###,###,##0.00</c:formatCode>
                <c:ptCount val="7"/>
                <c:pt idx="0">
                  <c:v>1.89</c:v>
                </c:pt>
                <c:pt idx="1">
                  <c:v>1.93</c:v>
                </c:pt>
                <c:pt idx="2">
                  <c:v>1.88</c:v>
                </c:pt>
                <c:pt idx="3">
                  <c:v>1.82</c:v>
                </c:pt>
                <c:pt idx="4">
                  <c:v>1.75</c:v>
                </c:pt>
                <c:pt idx="5">
                  <c:v>1.77</c:v>
                </c:pt>
                <c:pt idx="6" formatCode="General">
                  <c:v>1.65</c:v>
                </c:pt>
              </c:numCache>
            </c:numRef>
          </c:val>
          <c:smooth val="0"/>
        </c:ser>
        <c:ser>
          <c:idx val="2"/>
          <c:order val="2"/>
          <c:tx>
            <c:strRef>
              <c:f>Sheet1!$A$4</c:f>
              <c:strCache>
                <c:ptCount val="1"/>
                <c:pt idx="0">
                  <c:v>Cuban</c:v>
                </c:pt>
              </c:strCache>
            </c:strRef>
          </c:tx>
          <c:spPr>
            <a:ln w="25400">
              <a:solidFill>
                <a:srgbClr val="AABA0A"/>
              </a:solidFill>
            </a:ln>
          </c:spPr>
          <c:marker>
            <c:symbol val="triangle"/>
            <c:size val="9"/>
            <c:spPr>
              <a:solidFill>
                <a:srgbClr val="AABA0A"/>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Sheet1!$B$4:$H$4</c:f>
              <c:numCache>
                <c:formatCode>###,###,###,##0.00</c:formatCode>
                <c:ptCount val="7"/>
                <c:pt idx="0">
                  <c:v>1.27</c:v>
                </c:pt>
                <c:pt idx="1">
                  <c:v>1.43</c:v>
                </c:pt>
                <c:pt idx="2">
                  <c:v>1.46</c:v>
                </c:pt>
                <c:pt idx="3">
                  <c:v>1.42</c:v>
                </c:pt>
                <c:pt idx="4">
                  <c:v>1.3</c:v>
                </c:pt>
                <c:pt idx="5">
                  <c:v>1.55</c:v>
                </c:pt>
                <c:pt idx="6" formatCode="General">
                  <c:v>1.27</c:v>
                </c:pt>
              </c:numCache>
            </c:numRef>
          </c:val>
          <c:smooth val="0"/>
        </c:ser>
        <c:ser>
          <c:idx val="1"/>
          <c:order val="3"/>
          <c:tx>
            <c:strRef>
              <c:f>Sheet1!$A$5</c:f>
              <c:strCache>
                <c:ptCount val="1"/>
                <c:pt idx="0">
                  <c:v>C/S American</c:v>
                </c:pt>
              </c:strCache>
            </c:strRef>
          </c:tx>
          <c:spPr>
            <a:ln w="34925">
              <a:solidFill>
                <a:srgbClr val="7BA8DF"/>
              </a:solidFill>
            </a:ln>
          </c:spPr>
          <c:marker>
            <c:symbol val="diamond"/>
            <c:size val="9"/>
            <c:spPr>
              <a:solidFill>
                <a:srgbClr val="7BA8DF"/>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Sheet1!$B$5:$H$5</c:f>
              <c:numCache>
                <c:formatCode>###,###,###,##0.00</c:formatCode>
                <c:ptCount val="7"/>
                <c:pt idx="0">
                  <c:v>1.1499999999999999</c:v>
                </c:pt>
                <c:pt idx="1">
                  <c:v>1.1299999999999999</c:v>
                </c:pt>
                <c:pt idx="2">
                  <c:v>1.1200000000000001</c:v>
                </c:pt>
                <c:pt idx="3">
                  <c:v>1.0900000000000001</c:v>
                </c:pt>
                <c:pt idx="4">
                  <c:v>1.24</c:v>
                </c:pt>
                <c:pt idx="5">
                  <c:v>1.1299999999999999</c:v>
                </c:pt>
                <c:pt idx="6" formatCode="General">
                  <c:v>1.1499999999999999</c:v>
                </c:pt>
              </c:numCache>
            </c:numRef>
          </c:val>
          <c:smooth val="0"/>
        </c:ser>
        <c:ser>
          <c:idx val="4"/>
          <c:order val="4"/>
          <c:tx>
            <c:strRef>
              <c:f>Sheet1!$A$6</c:f>
              <c:strCache>
                <c:ptCount val="1"/>
                <c:pt idx="0">
                  <c:v>Other 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Sheet1!$B$6:$H$6</c:f>
              <c:numCache>
                <c:formatCode>###,###,###,##0.00</c:formatCode>
                <c:ptCount val="7"/>
                <c:pt idx="0">
                  <c:v>1.44</c:v>
                </c:pt>
                <c:pt idx="1">
                  <c:v>1.34</c:v>
                </c:pt>
                <c:pt idx="2">
                  <c:v>1.4</c:v>
                </c:pt>
                <c:pt idx="3">
                  <c:v>1.46</c:v>
                </c:pt>
                <c:pt idx="4">
                  <c:v>1.39</c:v>
                </c:pt>
                <c:pt idx="5">
                  <c:v>1.38</c:v>
                </c:pt>
                <c:pt idx="6" formatCode="General">
                  <c:v>1.37</c:v>
                </c:pt>
              </c:numCache>
            </c:numRef>
          </c:val>
          <c:smooth val="0"/>
        </c:ser>
        <c:dLbls>
          <c:showLegendKey val="0"/>
          <c:showVal val="0"/>
          <c:showCatName val="0"/>
          <c:showSerName val="0"/>
          <c:showPercent val="0"/>
          <c:showBubbleSize val="0"/>
        </c:dLbls>
        <c:marker val="1"/>
        <c:smooth val="0"/>
        <c:axId val="105056512"/>
        <c:axId val="105058688"/>
      </c:lineChart>
      <c:catAx>
        <c:axId val="10505651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05058688"/>
        <c:crosses val="autoZero"/>
        <c:auto val="1"/>
        <c:lblAlgn val="ctr"/>
        <c:lblOffset val="100"/>
        <c:noMultiLvlLbl val="0"/>
      </c:catAx>
      <c:valAx>
        <c:axId val="105058688"/>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1071498007193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5056512"/>
        <c:crosses val="autoZero"/>
        <c:crossBetween val="between"/>
        <c:majorUnit val="1"/>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20956004169691556"/>
          <c:w val="0.81582288325070473"/>
          <c:h val="0.6742754230189311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2003</c:v>
                </c:pt>
                <c:pt idx="2">
                  <c:v>2005</c:v>
                </c:pt>
                <c:pt idx="3">
                  <c:v>2008</c:v>
                </c:pt>
                <c:pt idx="4">
                  <c:v>2010</c:v>
                </c:pt>
              </c:numCache>
            </c:numRef>
          </c:cat>
          <c:val>
            <c:numRef>
              <c:f>Sheet1!$B$2:$F$2</c:f>
              <c:numCache>
                <c:formatCode>0.0</c:formatCode>
                <c:ptCount val="5"/>
                <c:pt idx="0">
                  <c:v>34.1</c:v>
                </c:pt>
                <c:pt idx="1">
                  <c:v>39.6</c:v>
                </c:pt>
                <c:pt idx="2">
                  <c:v>45</c:v>
                </c:pt>
                <c:pt idx="3">
                  <c:v>52.2</c:v>
                </c:pt>
                <c:pt idx="4">
                  <c:v>59.2</c:v>
                </c:pt>
              </c:numCache>
            </c:numRef>
          </c:val>
          <c:smooth val="0"/>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2003</c:v>
                </c:pt>
                <c:pt idx="2">
                  <c:v>2005</c:v>
                </c:pt>
                <c:pt idx="3">
                  <c:v>2008</c:v>
                </c:pt>
                <c:pt idx="4">
                  <c:v>2010</c:v>
                </c:pt>
              </c:numCache>
            </c:numRef>
          </c:cat>
          <c:val>
            <c:numRef>
              <c:f>Sheet1!$B$5:$F$5</c:f>
              <c:numCache>
                <c:formatCode>0.0</c:formatCode>
                <c:ptCount val="5"/>
                <c:pt idx="0">
                  <c:v>35.799999999999997</c:v>
                </c:pt>
                <c:pt idx="1">
                  <c:v>41.4</c:v>
                </c:pt>
                <c:pt idx="2">
                  <c:v>48</c:v>
                </c:pt>
                <c:pt idx="3">
                  <c:v>55.2</c:v>
                </c:pt>
                <c:pt idx="4">
                  <c:v>61.6</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2003</c:v>
                </c:pt>
                <c:pt idx="2">
                  <c:v>2005</c:v>
                </c:pt>
                <c:pt idx="3">
                  <c:v>2008</c:v>
                </c:pt>
                <c:pt idx="4">
                  <c:v>2010</c:v>
                </c:pt>
              </c:numCache>
            </c:numRef>
          </c:cat>
          <c:val>
            <c:numRef>
              <c:f>Sheet1!$B$4:$F$4</c:f>
              <c:numCache>
                <c:formatCode>0.0</c:formatCode>
                <c:ptCount val="5"/>
                <c:pt idx="0">
                  <c:v>30.1</c:v>
                </c:pt>
                <c:pt idx="1">
                  <c:v>35.9</c:v>
                </c:pt>
                <c:pt idx="2">
                  <c:v>39</c:v>
                </c:pt>
                <c:pt idx="3">
                  <c:v>48.7</c:v>
                </c:pt>
                <c:pt idx="4">
                  <c:v>56.2</c:v>
                </c:pt>
              </c:numCache>
            </c:numRef>
          </c:val>
          <c:smooth val="0"/>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2003</c:v>
                </c:pt>
                <c:pt idx="2">
                  <c:v>2005</c:v>
                </c:pt>
                <c:pt idx="3">
                  <c:v>2008</c:v>
                </c:pt>
                <c:pt idx="4">
                  <c:v>2010</c:v>
                </c:pt>
              </c:numCache>
            </c:numRef>
          </c:cat>
          <c:val>
            <c:numRef>
              <c:f>Sheet1!$B$3:$F$3</c:f>
              <c:numCache>
                <c:formatCode>0.0</c:formatCode>
                <c:ptCount val="5"/>
                <c:pt idx="0">
                  <c:v>22</c:v>
                </c:pt>
                <c:pt idx="1">
                  <c:v>28.1</c:v>
                </c:pt>
                <c:pt idx="2">
                  <c:v>29.3</c:v>
                </c:pt>
                <c:pt idx="3">
                  <c:v>35</c:v>
                </c:pt>
                <c:pt idx="4">
                  <c:v>47.2</c:v>
                </c:pt>
              </c:numCache>
            </c:numRef>
          </c:val>
          <c:smooth val="0"/>
        </c:ser>
        <c:dLbls>
          <c:showLegendKey val="0"/>
          <c:showVal val="0"/>
          <c:showCatName val="0"/>
          <c:showSerName val="0"/>
          <c:showPercent val="0"/>
          <c:showBubbleSize val="0"/>
        </c:dLbls>
        <c:marker val="1"/>
        <c:smooth val="0"/>
        <c:axId val="33935744"/>
        <c:axId val="33937664"/>
      </c:lineChart>
      <c:catAx>
        <c:axId val="33935744"/>
        <c:scaling>
          <c:orientation val="minMax"/>
        </c:scaling>
        <c:delete val="0"/>
        <c:axPos val="b"/>
        <c:numFmt formatCode="General" sourceLinked="1"/>
        <c:majorTickMark val="out"/>
        <c:minorTickMark val="none"/>
        <c:tickLblPos val="nextTo"/>
        <c:txPr>
          <a:bodyPr rot="0" vert="horz"/>
          <a:lstStyle/>
          <a:p>
            <a:pPr>
              <a:defRPr sz="1600" b="0" baseline="0">
                <a:latin typeface="Calibri" panose="020F0502020204030204" pitchFamily="34" charset="0"/>
              </a:defRPr>
            </a:pPr>
            <a:endParaRPr lang="en-US"/>
          </a:p>
        </c:txPr>
        <c:crossAx val="33937664"/>
        <c:crosses val="autoZero"/>
        <c:auto val="1"/>
        <c:lblAlgn val="ctr"/>
        <c:lblOffset val="100"/>
        <c:noMultiLvlLbl val="0"/>
      </c:catAx>
      <c:valAx>
        <c:axId val="3393766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09072615923009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3935744"/>
        <c:crosses val="autoZero"/>
        <c:crossBetween val="between"/>
        <c:majorUnit val="10"/>
      </c:valAx>
    </c:plotArea>
    <c:legend>
      <c:legendPos val="t"/>
      <c:layout>
        <c:manualLayout>
          <c:xMode val="edge"/>
          <c:yMode val="edge"/>
          <c:x val="8.7212015164771072E-3"/>
          <c:y val="6.6179427039705141E-2"/>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15044817511019"/>
          <c:y val="0.14454602896860114"/>
          <c:w val="0.81673649284405492"/>
          <c:h val="0.6862549820161368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Sheet1!$B$2:$L$2</c:f>
              <c:numCache>
                <c:formatCode>###,###,###,##0.0</c:formatCode>
                <c:ptCount val="11"/>
                <c:pt idx="0">
                  <c:v>6.8</c:v>
                </c:pt>
                <c:pt idx="1">
                  <c:v>6.8</c:v>
                </c:pt>
                <c:pt idx="2">
                  <c:v>6.9</c:v>
                </c:pt>
                <c:pt idx="3">
                  <c:v>6.7</c:v>
                </c:pt>
                <c:pt idx="4">
                  <c:v>6.8</c:v>
                </c:pt>
                <c:pt idx="5">
                  <c:v>6.6</c:v>
                </c:pt>
                <c:pt idx="6">
                  <c:v>6.4</c:v>
                </c:pt>
                <c:pt idx="7">
                  <c:v>6.1</c:v>
                </c:pt>
                <c:pt idx="8">
                  <c:v>6.1</c:v>
                </c:pt>
                <c:pt idx="9">
                  <c:v>6</c:v>
                </c:pt>
                <c:pt idx="10" formatCode="General">
                  <c:v>5.96</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Sheet1!$B$3:$L$3</c:f>
              <c:numCache>
                <c:formatCode>###,###,###,##0.0</c:formatCode>
                <c:ptCount val="11"/>
                <c:pt idx="0">
                  <c:v>5.7</c:v>
                </c:pt>
                <c:pt idx="1">
                  <c:v>5.7</c:v>
                </c:pt>
                <c:pt idx="2">
                  <c:v>5.8</c:v>
                </c:pt>
                <c:pt idx="3">
                  <c:v>5.6</c:v>
                </c:pt>
                <c:pt idx="4">
                  <c:v>5.6</c:v>
                </c:pt>
                <c:pt idx="5">
                  <c:v>5.5</c:v>
                </c:pt>
                <c:pt idx="6">
                  <c:v>5.3</c:v>
                </c:pt>
                <c:pt idx="7">
                  <c:v>5.2</c:v>
                </c:pt>
                <c:pt idx="8">
                  <c:v>5.0999999999999996</c:v>
                </c:pt>
                <c:pt idx="9">
                  <c:v>5</c:v>
                </c:pt>
                <c:pt idx="10" formatCode="General">
                  <c:v>5.0599999999999996</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Sheet1!$B$4:$L$4</c:f>
              <c:numCache>
                <c:formatCode>###,###,###,##0.0</c:formatCode>
                <c:ptCount val="11"/>
                <c:pt idx="0">
                  <c:v>13.6</c:v>
                </c:pt>
                <c:pt idx="1">
                  <c:v>13.6</c:v>
                </c:pt>
                <c:pt idx="2">
                  <c:v>13.6</c:v>
                </c:pt>
                <c:pt idx="3">
                  <c:v>13.4</c:v>
                </c:pt>
                <c:pt idx="4">
                  <c:v>13.3</c:v>
                </c:pt>
                <c:pt idx="5">
                  <c:v>12.7</c:v>
                </c:pt>
                <c:pt idx="6">
                  <c:v>12.4</c:v>
                </c:pt>
                <c:pt idx="7">
                  <c:v>11.5</c:v>
                </c:pt>
                <c:pt idx="8">
                  <c:v>11.5</c:v>
                </c:pt>
                <c:pt idx="9">
                  <c:v>11.2</c:v>
                </c:pt>
                <c:pt idx="10" formatCode="General">
                  <c:v>11.11</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Sheet1!$B$5:$L$5</c:f>
              <c:numCache>
                <c:formatCode>###,###,###,##0.0</c:formatCode>
                <c:ptCount val="11"/>
                <c:pt idx="0">
                  <c:v>5.6</c:v>
                </c:pt>
                <c:pt idx="1">
                  <c:v>5.5</c:v>
                </c:pt>
                <c:pt idx="2">
                  <c:v>5.6</c:v>
                </c:pt>
                <c:pt idx="3">
                  <c:v>5.4</c:v>
                </c:pt>
                <c:pt idx="4">
                  <c:v>5.5</c:v>
                </c:pt>
                <c:pt idx="5">
                  <c:v>5.6</c:v>
                </c:pt>
                <c:pt idx="6">
                  <c:v>5.3</c:v>
                </c:pt>
                <c:pt idx="7">
                  <c:v>5.3</c:v>
                </c:pt>
                <c:pt idx="8">
                  <c:v>5.2</c:v>
                </c:pt>
                <c:pt idx="9">
                  <c:v>5.0999999999999996</c:v>
                </c:pt>
                <c:pt idx="10" formatCode="General">
                  <c:v>5</c:v>
                </c:pt>
              </c:numCache>
            </c:numRef>
          </c:val>
          <c:smooth val="0"/>
        </c:ser>
        <c:dLbls>
          <c:showLegendKey val="0"/>
          <c:showVal val="0"/>
          <c:showCatName val="0"/>
          <c:showSerName val="0"/>
          <c:showPercent val="0"/>
          <c:showBubbleSize val="0"/>
        </c:dLbls>
        <c:marker val="1"/>
        <c:smooth val="0"/>
        <c:axId val="108557056"/>
        <c:axId val="108558976"/>
      </c:lineChart>
      <c:catAx>
        <c:axId val="108557056"/>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08558976"/>
        <c:crosses val="autoZero"/>
        <c:auto val="1"/>
        <c:lblAlgn val="ctr"/>
        <c:lblOffset val="100"/>
        <c:noMultiLvlLbl val="0"/>
      </c:catAx>
      <c:valAx>
        <c:axId val="108558976"/>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8557056"/>
        <c:crosses val="autoZero"/>
        <c:crossBetween val="between"/>
        <c:majorUnit val="5"/>
      </c:valAx>
    </c:plotArea>
    <c:legend>
      <c:legendPos val="t"/>
      <c:layout>
        <c:manualLayout>
          <c:xMode val="edge"/>
          <c:yMode val="edge"/>
          <c:x val="8.19954797317002E-3"/>
          <c:y val="0"/>
          <c:w val="0.99127867697093419"/>
          <c:h val="0.1335289686011470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59176630698941"/>
          <c:y val="0.14314182949353554"/>
          <c:w val="0.81852094877029258"/>
          <c:h val="0.68577184796344903"/>
        </c:manualLayout>
      </c:layout>
      <c:lineChart>
        <c:grouping val="standard"/>
        <c:varyColors val="0"/>
        <c:ser>
          <c:idx val="3"/>
          <c:order val="0"/>
          <c:tx>
            <c:strRef>
              <c:f>Sheet1!$A$2</c:f>
              <c:strCache>
                <c:ptCount val="1"/>
                <c:pt idx="0">
                  <c:v>Mexican</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Sheet1!$B$2:$L$2</c:f>
              <c:numCache>
                <c:formatCode>###,###,###,##0.0</c:formatCode>
                <c:ptCount val="11"/>
                <c:pt idx="0">
                  <c:v>5.5</c:v>
                </c:pt>
                <c:pt idx="1">
                  <c:v>5.5</c:v>
                </c:pt>
                <c:pt idx="2">
                  <c:v>5.5</c:v>
                </c:pt>
                <c:pt idx="3">
                  <c:v>5.3</c:v>
                </c:pt>
                <c:pt idx="4">
                  <c:v>5.4</c:v>
                </c:pt>
                <c:pt idx="5">
                  <c:v>5.6</c:v>
                </c:pt>
                <c:pt idx="6">
                  <c:v>5.0999999999999996</c:v>
                </c:pt>
                <c:pt idx="7">
                  <c:v>5.0999999999999996</c:v>
                </c:pt>
                <c:pt idx="8">
                  <c:v>5</c:v>
                </c:pt>
                <c:pt idx="9">
                  <c:v>5</c:v>
                </c:pt>
                <c:pt idx="10" formatCode="General">
                  <c:v>4.9000000000000004</c:v>
                </c:pt>
              </c:numCache>
            </c:numRef>
          </c:val>
          <c:smooth val="0"/>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Sheet1!$B$3:$L$3</c:f>
              <c:numCache>
                <c:formatCode>###,###,###,##0.0</c:formatCode>
                <c:ptCount val="11"/>
                <c:pt idx="0">
                  <c:v>8.1999999999999993</c:v>
                </c:pt>
                <c:pt idx="1">
                  <c:v>7.8</c:v>
                </c:pt>
                <c:pt idx="2">
                  <c:v>8.3000000000000007</c:v>
                </c:pt>
                <c:pt idx="3">
                  <c:v>8</c:v>
                </c:pt>
                <c:pt idx="4">
                  <c:v>7.7</c:v>
                </c:pt>
                <c:pt idx="5">
                  <c:v>7.3</c:v>
                </c:pt>
                <c:pt idx="6">
                  <c:v>7.2</c:v>
                </c:pt>
                <c:pt idx="7">
                  <c:v>7.1</c:v>
                </c:pt>
                <c:pt idx="8">
                  <c:v>7.8</c:v>
                </c:pt>
                <c:pt idx="9">
                  <c:v>6.9</c:v>
                </c:pt>
                <c:pt idx="10" formatCode="General">
                  <c:v>5.93</c:v>
                </c:pt>
              </c:numCache>
            </c:numRef>
          </c:val>
          <c:smooth val="0"/>
        </c:ser>
        <c:ser>
          <c:idx val="2"/>
          <c:order val="2"/>
          <c:tx>
            <c:strRef>
              <c:f>Sheet1!$A$4</c:f>
              <c:strCache>
                <c:ptCount val="1"/>
                <c:pt idx="0">
                  <c:v>Cuban</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Sheet1!$B$4:$L$4</c:f>
              <c:numCache>
                <c:formatCode>###,###,###,##0.0</c:formatCode>
                <c:ptCount val="11"/>
                <c:pt idx="0">
                  <c:v>4.5999999999999996</c:v>
                </c:pt>
                <c:pt idx="1">
                  <c:v>4.5999999999999996</c:v>
                </c:pt>
                <c:pt idx="2">
                  <c:v>4.4000000000000004</c:v>
                </c:pt>
                <c:pt idx="3">
                  <c:v>5.0999999999999996</c:v>
                </c:pt>
                <c:pt idx="4">
                  <c:v>5.2</c:v>
                </c:pt>
                <c:pt idx="5">
                  <c:v>4.9000000000000004</c:v>
                </c:pt>
                <c:pt idx="6">
                  <c:v>5.7</c:v>
                </c:pt>
                <c:pt idx="7">
                  <c:v>3.8</c:v>
                </c:pt>
                <c:pt idx="8">
                  <c:v>4.3</c:v>
                </c:pt>
                <c:pt idx="9">
                  <c:v>5</c:v>
                </c:pt>
                <c:pt idx="10" formatCode="General">
                  <c:v>3.02</c:v>
                </c:pt>
              </c:numCache>
            </c:numRef>
          </c:val>
          <c:smooth val="0"/>
        </c:ser>
        <c:ser>
          <c:idx val="1"/>
          <c:order val="3"/>
          <c:tx>
            <c:strRef>
              <c:f>Sheet1!$A$5</c:f>
              <c:strCache>
                <c:ptCount val="1"/>
                <c:pt idx="0">
                  <c:v>C/S American</c:v>
                </c:pt>
              </c:strCache>
            </c:strRef>
          </c:tx>
          <c:spPr>
            <a:ln w="34925">
              <a:solidFill>
                <a:srgbClr val="7BA8DF"/>
              </a:solidFill>
            </a:ln>
          </c:spPr>
          <c:marker>
            <c:symbol val="diamond"/>
            <c:size val="9"/>
            <c:spPr>
              <a:solidFill>
                <a:srgbClr val="7BA8DF"/>
              </a:solidFill>
              <a:ln>
                <a:noFill/>
              </a:ln>
            </c:spPr>
          </c:marker>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Sheet1!$B$5:$L$5</c:f>
              <c:numCache>
                <c:formatCode>###,###,###,##0.0</c:formatCode>
                <c:ptCount val="11"/>
                <c:pt idx="0">
                  <c:v>5</c:v>
                </c:pt>
                <c:pt idx="1">
                  <c:v>4.5999999999999996</c:v>
                </c:pt>
                <c:pt idx="2">
                  <c:v>4.7</c:v>
                </c:pt>
                <c:pt idx="3">
                  <c:v>4.5</c:v>
                </c:pt>
                <c:pt idx="4">
                  <c:v>4.5999999999999996</c:v>
                </c:pt>
                <c:pt idx="5">
                  <c:v>4.8</c:v>
                </c:pt>
                <c:pt idx="6">
                  <c:v>4.5</c:v>
                </c:pt>
                <c:pt idx="7">
                  <c:v>4.4000000000000004</c:v>
                </c:pt>
                <c:pt idx="8">
                  <c:v>4.4000000000000004</c:v>
                </c:pt>
                <c:pt idx="9">
                  <c:v>4.0999999999999996</c:v>
                </c:pt>
                <c:pt idx="10" formatCode="General">
                  <c:v>4.3</c:v>
                </c:pt>
              </c:numCache>
            </c:numRef>
          </c:val>
          <c:smooth val="0"/>
        </c:ser>
        <c:dLbls>
          <c:showLegendKey val="0"/>
          <c:showVal val="0"/>
          <c:showCatName val="0"/>
          <c:showSerName val="0"/>
          <c:showPercent val="0"/>
          <c:showBubbleSize val="0"/>
        </c:dLbls>
        <c:marker val="1"/>
        <c:smooth val="0"/>
        <c:axId val="108619264"/>
        <c:axId val="108621184"/>
      </c:lineChart>
      <c:catAx>
        <c:axId val="108619264"/>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08621184"/>
        <c:crosses val="autoZero"/>
        <c:auto val="1"/>
        <c:lblAlgn val="ctr"/>
        <c:lblOffset val="100"/>
        <c:noMultiLvlLbl val="0"/>
      </c:catAx>
      <c:valAx>
        <c:axId val="108621184"/>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8619264"/>
        <c:crosses val="autoZero"/>
        <c:crossBetween val="between"/>
        <c:majorUnit val="5"/>
      </c:valAx>
    </c:plotArea>
    <c:legend>
      <c:legendPos val="t"/>
      <c:layout>
        <c:manualLayout>
          <c:xMode val="edge"/>
          <c:yMode val="edge"/>
          <c:x val="8.19954797317002E-3"/>
          <c:y val="1.1675185338674747E-3"/>
          <c:w val="0.99127867697093419"/>
          <c:h val="0.1239870710605618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4454821619519781"/>
          <c:w val="0.88825750947798188"/>
          <c:h val="0.75471930592009329"/>
        </c:manualLayout>
      </c:layout>
      <c:lineChart>
        <c:grouping val="standard"/>
        <c:varyColors val="0"/>
        <c:ser>
          <c:idx val="3"/>
          <c:order val="0"/>
          <c:tx>
            <c:strRef>
              <c:f>Sheet1!$F$1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Sheet1!$F$2:$F$10</c:f>
              <c:numCache>
                <c:formatCode>0.0</c:formatCode>
                <c:ptCount val="9"/>
                <c:pt idx="0">
                  <c:v>2.64</c:v>
                </c:pt>
                <c:pt idx="1">
                  <c:v>2.36</c:v>
                </c:pt>
                <c:pt idx="2">
                  <c:v>2.23</c:v>
                </c:pt>
                <c:pt idx="3">
                  <c:v>2.33</c:v>
                </c:pt>
                <c:pt idx="4">
                  <c:v>2.2999999999999998</c:v>
                </c:pt>
                <c:pt idx="5">
                  <c:v>2.16</c:v>
                </c:pt>
                <c:pt idx="6">
                  <c:v>2.12</c:v>
                </c:pt>
                <c:pt idx="7">
                  <c:v>2</c:v>
                </c:pt>
                <c:pt idx="8">
                  <c:v>1.91</c:v>
                </c:pt>
              </c:numCache>
            </c:numRef>
          </c:val>
          <c:smooth val="0"/>
        </c:ser>
        <c:ser>
          <c:idx val="0"/>
          <c:order val="1"/>
          <c:tx>
            <c:strRef>
              <c:f>Sheet1!$B$1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0.0</c:formatCode>
                <c:ptCount val="9"/>
                <c:pt idx="0">
                  <c:v>2.79</c:v>
                </c:pt>
                <c:pt idx="1">
                  <c:v>2.57</c:v>
                </c:pt>
                <c:pt idx="2">
                  <c:v>2.4700000000000002</c:v>
                </c:pt>
                <c:pt idx="3">
                  <c:v>2.65</c:v>
                </c:pt>
                <c:pt idx="4">
                  <c:v>2.5499999999999998</c:v>
                </c:pt>
                <c:pt idx="5">
                  <c:v>2.4500000000000002</c:v>
                </c:pt>
                <c:pt idx="6">
                  <c:v>2.25</c:v>
                </c:pt>
                <c:pt idx="7">
                  <c:v>2.12</c:v>
                </c:pt>
                <c:pt idx="8">
                  <c:v>2.09</c:v>
                </c:pt>
              </c:numCache>
            </c:numRef>
          </c:val>
          <c:smooth val="0"/>
        </c:ser>
        <c:ser>
          <c:idx val="2"/>
          <c:order val="2"/>
          <c:tx>
            <c:strRef>
              <c:f>Sheet1!$C$1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0.0</c:formatCode>
                <c:ptCount val="9"/>
                <c:pt idx="0">
                  <c:v>2.92</c:v>
                </c:pt>
                <c:pt idx="1">
                  <c:v>2.2000000000000002</c:v>
                </c:pt>
                <c:pt idx="2">
                  <c:v>2.0099999999999998</c:v>
                </c:pt>
                <c:pt idx="3">
                  <c:v>1.86</c:v>
                </c:pt>
                <c:pt idx="4">
                  <c:v>1.97</c:v>
                </c:pt>
                <c:pt idx="5">
                  <c:v>1.82</c:v>
                </c:pt>
                <c:pt idx="6">
                  <c:v>2.09</c:v>
                </c:pt>
                <c:pt idx="7">
                  <c:v>1.8</c:v>
                </c:pt>
                <c:pt idx="8">
                  <c:v>1.74</c:v>
                </c:pt>
              </c:numCache>
            </c:numRef>
          </c:val>
          <c:smooth val="0"/>
        </c:ser>
        <c:ser>
          <c:idx val="1"/>
          <c:order val="3"/>
          <c:tx>
            <c:strRef>
              <c:f>Sheet1!$D$1</c:f>
              <c:strCache>
                <c:ptCount val="1"/>
                <c:pt idx="0">
                  <c:v>API</c:v>
                </c:pt>
              </c:strCache>
            </c:strRef>
          </c:tx>
          <c:spPr>
            <a:ln w="34925">
              <a:solidFill>
                <a:srgbClr val="7BA8DF"/>
              </a:solidFill>
            </a:ln>
          </c:spPr>
          <c:marker>
            <c:symbol val="diamond"/>
            <c:size val="9"/>
            <c:spPr>
              <a:solidFill>
                <a:srgbClr val="7BA8DF"/>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0.0</c:formatCode>
                <c:ptCount val="9"/>
                <c:pt idx="0">
                  <c:v>2.59</c:v>
                </c:pt>
                <c:pt idx="1">
                  <c:v>2.79</c:v>
                </c:pt>
                <c:pt idx="2">
                  <c:v>2.0099999999999998</c:v>
                </c:pt>
                <c:pt idx="3">
                  <c:v>2.71</c:v>
                </c:pt>
                <c:pt idx="4">
                  <c:v>2.41</c:v>
                </c:pt>
                <c:pt idx="5">
                  <c:v>2.2400000000000002</c:v>
                </c:pt>
                <c:pt idx="6">
                  <c:v>2.34</c:v>
                </c:pt>
                <c:pt idx="7">
                  <c:v>1.89</c:v>
                </c:pt>
                <c:pt idx="8">
                  <c:v>1.76</c:v>
                </c:pt>
              </c:numCache>
            </c:numRef>
          </c:val>
          <c:smooth val="0"/>
        </c:ser>
        <c:ser>
          <c:idx val="4"/>
          <c:order val="4"/>
          <c:tx>
            <c:strRef>
              <c:f>Sheet1!$E$1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Sheet1!$E$2:$E$10</c:f>
              <c:numCache>
                <c:formatCode>0.0</c:formatCode>
                <c:ptCount val="9"/>
                <c:pt idx="0">
                  <c:v>2.0499999999999998</c:v>
                </c:pt>
                <c:pt idx="1">
                  <c:v>1.85</c:v>
                </c:pt>
                <c:pt idx="2">
                  <c:v>1.85</c:v>
                </c:pt>
                <c:pt idx="3">
                  <c:v>1.84</c:v>
                </c:pt>
                <c:pt idx="4">
                  <c:v>1.94</c:v>
                </c:pt>
                <c:pt idx="5">
                  <c:v>1.7</c:v>
                </c:pt>
                <c:pt idx="6">
                  <c:v>1.82</c:v>
                </c:pt>
                <c:pt idx="7">
                  <c:v>1.87</c:v>
                </c:pt>
                <c:pt idx="8">
                  <c:v>1.56</c:v>
                </c:pt>
              </c:numCache>
            </c:numRef>
          </c:val>
          <c:smooth val="0"/>
        </c:ser>
        <c:dLbls>
          <c:showLegendKey val="0"/>
          <c:showVal val="0"/>
          <c:showCatName val="0"/>
          <c:showSerName val="0"/>
          <c:showPercent val="0"/>
          <c:showBubbleSize val="0"/>
        </c:dLbls>
        <c:marker val="1"/>
        <c:smooth val="0"/>
        <c:axId val="105166336"/>
        <c:axId val="105168256"/>
      </c:lineChart>
      <c:catAx>
        <c:axId val="1051663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5168256"/>
        <c:crosses val="autoZero"/>
        <c:auto val="1"/>
        <c:lblAlgn val="ctr"/>
        <c:lblOffset val="100"/>
        <c:noMultiLvlLbl val="0"/>
      </c:catAx>
      <c:valAx>
        <c:axId val="105168256"/>
        <c:scaling>
          <c:orientation val="minMax"/>
          <c:max val="4"/>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1.5432098765432098E-3"/>
              <c:y val="0.24857881136950902"/>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05166336"/>
        <c:crosses val="autoZero"/>
        <c:crossBetween val="between"/>
        <c:majorUnit val="0.5"/>
      </c:valAx>
    </c:plotArea>
    <c:legend>
      <c:legendPos val="t"/>
      <c:layout>
        <c:manualLayout>
          <c:xMode val="edge"/>
          <c:yMode val="edge"/>
          <c:x val="0"/>
          <c:y val="1.1675185338674747E-3"/>
          <c:w val="1"/>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manualLayout>
          <c:xMode val="edge"/>
          <c:yMode val="edge"/>
          <c:x val="0.37918197725284342"/>
          <c:y val="0"/>
        </c:manualLayout>
      </c:layout>
      <c:overlay val="0"/>
    </c:title>
    <c:autoTitleDeleted val="0"/>
    <c:plotArea>
      <c:layout>
        <c:manualLayout>
          <c:layoutTarget val="inner"/>
          <c:xMode val="edge"/>
          <c:yMode val="edge"/>
          <c:x val="0.19343637600855448"/>
          <c:y val="0.20956004169691556"/>
          <c:w val="0.80656362399144554"/>
          <c:h val="0.67566594069358354"/>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2003</c:v>
                </c:pt>
                <c:pt idx="2">
                  <c:v>2005</c:v>
                </c:pt>
                <c:pt idx="3">
                  <c:v>2008</c:v>
                </c:pt>
                <c:pt idx="4">
                  <c:v>2010</c:v>
                </c:pt>
              </c:numCache>
            </c:numRef>
          </c:cat>
          <c:val>
            <c:numRef>
              <c:f>Sheet1!$B$2:$F$2</c:f>
              <c:numCache>
                <c:formatCode>0.0</c:formatCode>
                <c:ptCount val="5"/>
                <c:pt idx="0">
                  <c:v>15.3</c:v>
                </c:pt>
                <c:pt idx="1">
                  <c:v>21.7</c:v>
                </c:pt>
                <c:pt idx="2">
                  <c:v>19.5</c:v>
                </c:pt>
                <c:pt idx="3">
                  <c:v>21.3</c:v>
                </c:pt>
                <c:pt idx="4">
                  <c:v>34.200000000000003</c:v>
                </c:pt>
              </c:numCache>
            </c:numRef>
          </c:val>
          <c:smooth val="0"/>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2003</c:v>
                </c:pt>
                <c:pt idx="2">
                  <c:v>2005</c:v>
                </c:pt>
                <c:pt idx="3">
                  <c:v>2008</c:v>
                </c:pt>
                <c:pt idx="4">
                  <c:v>2010</c:v>
                </c:pt>
              </c:numCache>
            </c:numRef>
          </c:cat>
          <c:val>
            <c:numRef>
              <c:f>Sheet1!$B$3:$F$3</c:f>
              <c:numCache>
                <c:formatCode>0.0</c:formatCode>
                <c:ptCount val="5"/>
                <c:pt idx="0">
                  <c:v>16.7</c:v>
                </c:pt>
                <c:pt idx="1">
                  <c:v>20.7</c:v>
                </c:pt>
                <c:pt idx="2">
                  <c:v>25</c:v>
                </c:pt>
                <c:pt idx="3">
                  <c:v>28.6</c:v>
                </c:pt>
                <c:pt idx="4">
                  <c:v>40.299999999999997</c:v>
                </c:pt>
              </c:numCache>
            </c:numRef>
          </c:val>
          <c:smooth val="0"/>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2003</c:v>
                </c:pt>
                <c:pt idx="2">
                  <c:v>2005</c:v>
                </c:pt>
                <c:pt idx="3">
                  <c:v>2008</c:v>
                </c:pt>
                <c:pt idx="4">
                  <c:v>2010</c:v>
                </c:pt>
              </c:numCache>
            </c:numRef>
          </c:cat>
          <c:val>
            <c:numRef>
              <c:f>Sheet1!$B$4:$F$4</c:f>
              <c:numCache>
                <c:formatCode>0.0</c:formatCode>
                <c:ptCount val="5"/>
                <c:pt idx="0">
                  <c:v>23.9</c:v>
                </c:pt>
                <c:pt idx="1">
                  <c:v>30.3</c:v>
                </c:pt>
                <c:pt idx="2">
                  <c:v>30.3</c:v>
                </c:pt>
                <c:pt idx="3">
                  <c:v>40.200000000000003</c:v>
                </c:pt>
                <c:pt idx="4">
                  <c:v>47.8</c:v>
                </c:pt>
              </c:numCache>
            </c:numRef>
          </c:val>
          <c:smooth val="0"/>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2003</c:v>
                </c:pt>
                <c:pt idx="2">
                  <c:v>2005</c:v>
                </c:pt>
                <c:pt idx="3">
                  <c:v>2008</c:v>
                </c:pt>
                <c:pt idx="4">
                  <c:v>2010</c:v>
                </c:pt>
              </c:numCache>
            </c:numRef>
          </c:cat>
          <c:val>
            <c:numRef>
              <c:f>Sheet1!$B$5:$F$5</c:f>
              <c:numCache>
                <c:formatCode>0.0</c:formatCode>
                <c:ptCount val="5"/>
                <c:pt idx="0">
                  <c:v>32.6</c:v>
                </c:pt>
                <c:pt idx="1">
                  <c:v>43.2</c:v>
                </c:pt>
                <c:pt idx="2">
                  <c:v>41.6</c:v>
                </c:pt>
                <c:pt idx="3">
                  <c:v>46.8</c:v>
                </c:pt>
                <c:pt idx="4">
                  <c:v>64.3</c:v>
                </c:pt>
              </c:numCache>
            </c:numRef>
          </c:val>
          <c:smooth val="0"/>
        </c:ser>
        <c:dLbls>
          <c:showLegendKey val="0"/>
          <c:showVal val="0"/>
          <c:showCatName val="0"/>
          <c:showSerName val="0"/>
          <c:showPercent val="0"/>
          <c:showBubbleSize val="0"/>
        </c:dLbls>
        <c:marker val="1"/>
        <c:smooth val="0"/>
        <c:axId val="33673600"/>
        <c:axId val="33675520"/>
      </c:lineChart>
      <c:catAx>
        <c:axId val="336736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3675520"/>
        <c:crosses val="autoZero"/>
        <c:auto val="1"/>
        <c:lblAlgn val="ctr"/>
        <c:lblOffset val="100"/>
        <c:noMultiLvlLbl val="0"/>
      </c:catAx>
      <c:valAx>
        <c:axId val="3367552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37639739477009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3673600"/>
        <c:crosses val="autoZero"/>
        <c:crossBetween val="between"/>
        <c:majorUnit val="10"/>
      </c:valAx>
    </c:plotArea>
    <c:legend>
      <c:legendPos val="t"/>
      <c:layout>
        <c:manualLayout>
          <c:xMode val="edge"/>
          <c:yMode val="edge"/>
          <c:x val="0"/>
          <c:y val="6.6179427039705141E-2"/>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50432584815788"/>
          <c:y val="0.16071217999923923"/>
          <c:w val="0.79658792650918631"/>
          <c:h val="0.6682699988588383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Sheet1!$B$2:$I$2</c:f>
              <c:numCache>
                <c:formatCode>0.0</c:formatCode>
                <c:ptCount val="8"/>
                <c:pt idx="0">
                  <c:v>55.39</c:v>
                </c:pt>
                <c:pt idx="1">
                  <c:v>60.52</c:v>
                </c:pt>
                <c:pt idx="2">
                  <c:v>67.39</c:v>
                </c:pt>
                <c:pt idx="3">
                  <c:v>77.37</c:v>
                </c:pt>
                <c:pt idx="4">
                  <c:v>81.37</c:v>
                </c:pt>
                <c:pt idx="5">
                  <c:v>84.16</c:v>
                </c:pt>
                <c:pt idx="6">
                  <c:v>85.33</c:v>
                </c:pt>
                <c:pt idx="7">
                  <c:v>86.19</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Sheet1!$B$3:$I$3</c:f>
              <c:numCache>
                <c:formatCode>0.0</c:formatCode>
                <c:ptCount val="8"/>
                <c:pt idx="0">
                  <c:v>55.32</c:v>
                </c:pt>
                <c:pt idx="1">
                  <c:v>60.71</c:v>
                </c:pt>
                <c:pt idx="2">
                  <c:v>67.31</c:v>
                </c:pt>
                <c:pt idx="3">
                  <c:v>77.349999999999994</c:v>
                </c:pt>
                <c:pt idx="4">
                  <c:v>81.569999999999993</c:v>
                </c:pt>
                <c:pt idx="5">
                  <c:v>84.47</c:v>
                </c:pt>
                <c:pt idx="6">
                  <c:v>85.35</c:v>
                </c:pt>
                <c:pt idx="7">
                  <c:v>86.39</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Sheet1!$B$4:$I$4</c:f>
              <c:numCache>
                <c:formatCode>0.0</c:formatCode>
                <c:ptCount val="8"/>
                <c:pt idx="0">
                  <c:v>54.62</c:v>
                </c:pt>
                <c:pt idx="1">
                  <c:v>58.88</c:v>
                </c:pt>
                <c:pt idx="2">
                  <c:v>66.63</c:v>
                </c:pt>
                <c:pt idx="3">
                  <c:v>76.06</c:v>
                </c:pt>
                <c:pt idx="4">
                  <c:v>80.17</c:v>
                </c:pt>
                <c:pt idx="5">
                  <c:v>82.4</c:v>
                </c:pt>
                <c:pt idx="6">
                  <c:v>84.85</c:v>
                </c:pt>
                <c:pt idx="7">
                  <c:v>85.19</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56.33</c:v>
                </c:pt>
                <c:pt idx="1">
                  <c:v>61.84</c:v>
                </c:pt>
                <c:pt idx="2">
                  <c:v>68.680000000000007</c:v>
                </c:pt>
                <c:pt idx="3">
                  <c:v>77.989999999999995</c:v>
                </c:pt>
                <c:pt idx="4">
                  <c:v>80.98</c:v>
                </c:pt>
                <c:pt idx="5">
                  <c:v>85.14</c:v>
                </c:pt>
                <c:pt idx="6">
                  <c:v>85.13</c:v>
                </c:pt>
                <c:pt idx="7">
                  <c:v>85.21</c:v>
                </c:pt>
              </c:numCache>
            </c:numRef>
          </c:val>
          <c:smooth val="0"/>
        </c:ser>
        <c:dLbls>
          <c:showLegendKey val="0"/>
          <c:showVal val="0"/>
          <c:showCatName val="0"/>
          <c:showSerName val="0"/>
          <c:showPercent val="0"/>
          <c:showBubbleSize val="0"/>
        </c:dLbls>
        <c:marker val="1"/>
        <c:smooth val="0"/>
        <c:axId val="33999872"/>
        <c:axId val="34002048"/>
      </c:lineChart>
      <c:catAx>
        <c:axId val="33999872"/>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34002048"/>
        <c:crosses val="autoZero"/>
        <c:auto val="1"/>
        <c:lblAlgn val="ctr"/>
        <c:lblOffset val="100"/>
        <c:noMultiLvlLbl val="0"/>
      </c:catAx>
      <c:valAx>
        <c:axId val="3400204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98963444786792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3999872"/>
        <c:crosses val="autoZero"/>
        <c:crossBetween val="between"/>
        <c:majorUnit val="10"/>
      </c:valAx>
    </c:plotArea>
    <c:legend>
      <c:legendPos val="t"/>
      <c:layout>
        <c:manualLayout>
          <c:xMode val="edge"/>
          <c:yMode val="edge"/>
          <c:x val="0"/>
          <c:y val="1.1675185338674747E-3"/>
          <c:w val="1"/>
          <c:h val="0.120034752600369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85996889277728"/>
          <c:y val="0.16011449655749552"/>
          <c:w val="0.8001193253621075"/>
          <c:h val="0.66970857583019516"/>
        </c:manualLayout>
      </c:layout>
      <c:lineChart>
        <c:grouping val="standard"/>
        <c:varyColors val="0"/>
        <c:ser>
          <c:idx val="3"/>
          <c:order val="0"/>
          <c:tx>
            <c:strRef>
              <c:f>Sheet1!$A$5</c:f>
              <c:strCache>
                <c:ptCount val="1"/>
                <c:pt idx="0">
                  <c:v>   Mexican</c:v>
                </c:pt>
              </c:strCache>
            </c:strRef>
          </c:tx>
          <c:spPr>
            <a:ln w="25400">
              <a:solidFill>
                <a:sysClr val="windowText" lastClr="000000"/>
              </a:solidFill>
            </a:ln>
          </c:spPr>
          <c:marker>
            <c:symbol val="circle"/>
            <c:size val="7"/>
            <c:spPr>
              <a:solidFill>
                <a:sysClr val="windowText" lastClr="000000"/>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Sheet1!$B$5:$I$5</c:f>
              <c:numCache>
                <c:formatCode>0.0</c:formatCode>
                <c:ptCount val="8"/>
                <c:pt idx="0">
                  <c:v>58.38</c:v>
                </c:pt>
                <c:pt idx="1">
                  <c:v>60.87</c:v>
                </c:pt>
                <c:pt idx="2">
                  <c:v>70.98</c:v>
                </c:pt>
                <c:pt idx="3">
                  <c:v>75.22</c:v>
                </c:pt>
                <c:pt idx="4">
                  <c:v>78.22</c:v>
                </c:pt>
                <c:pt idx="5">
                  <c:v>87.19</c:v>
                </c:pt>
                <c:pt idx="6">
                  <c:v>84.86</c:v>
                </c:pt>
                <c:pt idx="7">
                  <c:v>84.45</c:v>
                </c:pt>
              </c:numCache>
            </c:numRef>
          </c:val>
          <c:smooth val="0"/>
        </c:ser>
        <c:ser>
          <c:idx val="0"/>
          <c:order val="1"/>
          <c:tx>
            <c:strRef>
              <c:f>Sheet1!$A$6</c:f>
              <c:strCache>
                <c:ptCount val="1"/>
                <c:pt idx="0">
                  <c:v>   Cuban</c:v>
                </c:pt>
              </c:strCache>
            </c:strRef>
          </c:tx>
          <c:spPr>
            <a:ln w="25400">
              <a:solidFill>
                <a:srgbClr val="0072C6"/>
              </a:solidFill>
            </a:ln>
          </c:spPr>
          <c:marker>
            <c:symbol val="square"/>
            <c:size val="7"/>
            <c:spPr>
              <a:solidFill>
                <a:srgbClr val="0072C6"/>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Sheet1!$B$6:$I$6</c:f>
              <c:numCache>
                <c:formatCode>0.0</c:formatCode>
                <c:ptCount val="8"/>
                <c:pt idx="0">
                  <c:v>65.14</c:v>
                </c:pt>
                <c:pt idx="1">
                  <c:v>69.569999999999993</c:v>
                </c:pt>
                <c:pt idx="2">
                  <c:v>77.78</c:v>
                </c:pt>
                <c:pt idx="3">
                  <c:v>81.900000000000006</c:v>
                </c:pt>
                <c:pt idx="4">
                  <c:v>85.45</c:v>
                </c:pt>
                <c:pt idx="5">
                  <c:v>89.53</c:v>
                </c:pt>
                <c:pt idx="6">
                  <c:v>84.91</c:v>
                </c:pt>
                <c:pt idx="7">
                  <c:v>94.92</c:v>
                </c:pt>
              </c:numCache>
            </c:numRef>
          </c:val>
          <c:smooth val="0"/>
        </c:ser>
        <c:ser>
          <c:idx val="2"/>
          <c:order val="2"/>
          <c:tx>
            <c:strRef>
              <c:f>Sheet1!$A$7</c:f>
              <c:strCache>
                <c:ptCount val="1"/>
                <c:pt idx="0">
                  <c:v>   Puerto Rican</c:v>
                </c:pt>
              </c:strCache>
            </c:strRef>
          </c:tx>
          <c:spPr>
            <a:ln w="25400">
              <a:solidFill>
                <a:srgbClr val="AABA0A"/>
              </a:solidFill>
            </a:ln>
          </c:spPr>
          <c:marker>
            <c:symbol val="triangle"/>
            <c:size val="9"/>
            <c:spPr>
              <a:solidFill>
                <a:srgbClr val="AABA0A"/>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Sheet1!$B$7:$I$7</c:f>
              <c:numCache>
                <c:formatCode>0.0</c:formatCode>
                <c:ptCount val="8"/>
                <c:pt idx="0">
                  <c:v>46.91</c:v>
                </c:pt>
                <c:pt idx="1">
                  <c:v>51.59</c:v>
                </c:pt>
                <c:pt idx="2">
                  <c:v>57.04</c:v>
                </c:pt>
                <c:pt idx="3">
                  <c:v>66.900000000000006</c:v>
                </c:pt>
                <c:pt idx="4">
                  <c:v>70.8</c:v>
                </c:pt>
                <c:pt idx="5">
                  <c:v>78.47</c:v>
                </c:pt>
                <c:pt idx="6">
                  <c:v>75.19</c:v>
                </c:pt>
                <c:pt idx="7">
                  <c:v>73.94</c:v>
                </c:pt>
              </c:numCache>
            </c:numRef>
          </c:val>
          <c:smooth val="0"/>
        </c:ser>
        <c:ser>
          <c:idx val="1"/>
          <c:order val="3"/>
          <c:tx>
            <c:strRef>
              <c:f>Sheet1!$A$8</c:f>
              <c:strCache>
                <c:ptCount val="1"/>
                <c:pt idx="0">
                  <c:v>Other Hispanic</c:v>
                </c:pt>
              </c:strCache>
            </c:strRef>
          </c:tx>
          <c:spPr>
            <a:ln w="34925">
              <a:solidFill>
                <a:srgbClr val="7BA8DF"/>
              </a:solidFill>
            </a:ln>
          </c:spPr>
          <c:marker>
            <c:symbol val="diamond"/>
            <c:size val="9"/>
            <c:spPr>
              <a:solidFill>
                <a:srgbClr val="7BA8DF"/>
              </a:solidFill>
              <a:ln>
                <a:noFill/>
              </a:ln>
            </c:spPr>
          </c:marker>
          <c:cat>
            <c:numRef>
              <c:f>Sheet1!$B$1:$I$4</c:f>
              <c:numCache>
                <c:formatCode>General</c:formatCode>
                <c:ptCount val="8"/>
                <c:pt idx="0">
                  <c:v>2004</c:v>
                </c:pt>
                <c:pt idx="1">
                  <c:v>2005</c:v>
                </c:pt>
                <c:pt idx="2">
                  <c:v>2006</c:v>
                </c:pt>
                <c:pt idx="3">
                  <c:v>2007</c:v>
                </c:pt>
                <c:pt idx="4">
                  <c:v>2008</c:v>
                </c:pt>
                <c:pt idx="5">
                  <c:v>2009</c:v>
                </c:pt>
                <c:pt idx="6">
                  <c:v>2010</c:v>
                </c:pt>
                <c:pt idx="7">
                  <c:v>2011</c:v>
                </c:pt>
              </c:numCache>
            </c:numRef>
          </c:cat>
          <c:val>
            <c:numRef>
              <c:f>Sheet1!$B$8:$I$8</c:f>
              <c:numCache>
                <c:formatCode>0.0</c:formatCode>
                <c:ptCount val="8"/>
                <c:pt idx="0">
                  <c:v>56.48</c:v>
                </c:pt>
                <c:pt idx="1">
                  <c:v>62.56</c:v>
                </c:pt>
                <c:pt idx="2">
                  <c:v>68.55</c:v>
                </c:pt>
                <c:pt idx="3">
                  <c:v>79.319999999999993</c:v>
                </c:pt>
                <c:pt idx="4">
                  <c:v>82</c:v>
                </c:pt>
                <c:pt idx="5">
                  <c:v>85.24</c:v>
                </c:pt>
                <c:pt idx="6">
                  <c:v>85.98</c:v>
                </c:pt>
                <c:pt idx="7">
                  <c:v>86.07</c:v>
                </c:pt>
              </c:numCache>
            </c:numRef>
          </c:val>
          <c:smooth val="0"/>
        </c:ser>
        <c:dLbls>
          <c:showLegendKey val="0"/>
          <c:showVal val="0"/>
          <c:showCatName val="0"/>
          <c:showSerName val="0"/>
          <c:showPercent val="0"/>
          <c:showBubbleSize val="0"/>
        </c:dLbls>
        <c:marker val="1"/>
        <c:smooth val="0"/>
        <c:axId val="83435520"/>
        <c:axId val="83437440"/>
      </c:lineChart>
      <c:catAx>
        <c:axId val="83435520"/>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83437440"/>
        <c:crosses val="autoZero"/>
        <c:auto val="1"/>
        <c:lblAlgn val="ctr"/>
        <c:lblOffset val="100"/>
        <c:noMultiLvlLbl val="0"/>
      </c:catAx>
      <c:valAx>
        <c:axId val="8343744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652563809958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3435520"/>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69563526781376"/>
          <c:y val="0.16615317707379601"/>
          <c:w val="0.79730436473218624"/>
          <c:h val="0.7361336966031419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2000</c:v>
                </c:pt>
                <c:pt idx="1">
                  <c:v>2005</c:v>
                </c:pt>
                <c:pt idx="2">
                  <c:v>2008</c:v>
                </c:pt>
                <c:pt idx="3">
                  <c:v>2010</c:v>
                </c:pt>
              </c:numCache>
            </c:numRef>
          </c:cat>
          <c:val>
            <c:numRef>
              <c:f>Sheet1!$B$2:$E$2</c:f>
              <c:numCache>
                <c:formatCode>0.0</c:formatCode>
                <c:ptCount val="4"/>
                <c:pt idx="0">
                  <c:v>87.5</c:v>
                </c:pt>
                <c:pt idx="1">
                  <c:v>85.3</c:v>
                </c:pt>
                <c:pt idx="2">
                  <c:v>84.5</c:v>
                </c:pt>
                <c:pt idx="3">
                  <c:v>82.8</c:v>
                </c:pt>
              </c:numCache>
            </c:numRef>
          </c:val>
          <c:smooth val="0"/>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2000</c:v>
                </c:pt>
                <c:pt idx="1">
                  <c:v>2005</c:v>
                </c:pt>
                <c:pt idx="2">
                  <c:v>2008</c:v>
                </c:pt>
                <c:pt idx="3">
                  <c:v>2010</c:v>
                </c:pt>
              </c:numCache>
            </c:numRef>
          </c:cat>
          <c:val>
            <c:numRef>
              <c:f>Sheet1!$B$5:$E$5</c:f>
              <c:numCache>
                <c:formatCode>0.0</c:formatCode>
                <c:ptCount val="4"/>
                <c:pt idx="0">
                  <c:v>89.1</c:v>
                </c:pt>
                <c:pt idx="1">
                  <c:v>87.5</c:v>
                </c:pt>
                <c:pt idx="2">
                  <c:v>86.1</c:v>
                </c:pt>
                <c:pt idx="3">
                  <c:v>84.5</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2000</c:v>
                </c:pt>
                <c:pt idx="1">
                  <c:v>2005</c:v>
                </c:pt>
                <c:pt idx="2">
                  <c:v>2008</c:v>
                </c:pt>
                <c:pt idx="3">
                  <c:v>2010</c:v>
                </c:pt>
              </c:numCache>
            </c:numRef>
          </c:cat>
          <c:val>
            <c:numRef>
              <c:f>Sheet1!$B$4:$E$4</c:f>
              <c:numCache>
                <c:formatCode>0.0</c:formatCode>
                <c:ptCount val="4"/>
                <c:pt idx="0">
                  <c:v>90.4</c:v>
                </c:pt>
                <c:pt idx="1">
                  <c:v>84.9</c:v>
                </c:pt>
                <c:pt idx="2">
                  <c:v>86.1</c:v>
                </c:pt>
                <c:pt idx="3">
                  <c:v>84.6</c:v>
                </c:pt>
              </c:numCache>
            </c:numRef>
          </c:val>
          <c:smooth val="0"/>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Sheet1!$B$1:$E$1</c:f>
              <c:numCache>
                <c:formatCode>General</c:formatCode>
                <c:ptCount val="4"/>
                <c:pt idx="0">
                  <c:v>2000</c:v>
                </c:pt>
                <c:pt idx="1">
                  <c:v>2005</c:v>
                </c:pt>
                <c:pt idx="2">
                  <c:v>2008</c:v>
                </c:pt>
                <c:pt idx="3">
                  <c:v>2010</c:v>
                </c:pt>
              </c:numCache>
            </c:numRef>
          </c:cat>
          <c:val>
            <c:numRef>
              <c:f>Sheet1!$B$3:$E$3</c:f>
              <c:numCache>
                <c:formatCode>0.0</c:formatCode>
                <c:ptCount val="4"/>
                <c:pt idx="0">
                  <c:v>80.900000000000006</c:v>
                </c:pt>
                <c:pt idx="1">
                  <c:v>79.3</c:v>
                </c:pt>
                <c:pt idx="2">
                  <c:v>81.3</c:v>
                </c:pt>
                <c:pt idx="3">
                  <c:v>78.5</c:v>
                </c:pt>
              </c:numCache>
            </c:numRef>
          </c:val>
          <c:smooth val="0"/>
        </c:ser>
        <c:dLbls>
          <c:showLegendKey val="0"/>
          <c:showVal val="0"/>
          <c:showCatName val="0"/>
          <c:showSerName val="0"/>
          <c:showPercent val="0"/>
          <c:showBubbleSize val="0"/>
        </c:dLbls>
        <c:marker val="1"/>
        <c:smooth val="0"/>
        <c:axId val="85386752"/>
        <c:axId val="85388672"/>
      </c:lineChart>
      <c:catAx>
        <c:axId val="853867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5388672"/>
        <c:crosses val="autoZero"/>
        <c:auto val="1"/>
        <c:lblAlgn val="ctr"/>
        <c:lblOffset val="100"/>
        <c:noMultiLvlLbl val="0"/>
      </c:catAx>
      <c:valAx>
        <c:axId val="8538867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50873464186541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5386752"/>
        <c:crosses val="autoZero"/>
        <c:crossBetween val="between"/>
        <c:majorUnit val="10"/>
      </c:valAx>
    </c:plotArea>
    <c:legend>
      <c:legendPos val="t"/>
      <c:layout>
        <c:manualLayout>
          <c:xMode val="edge"/>
          <c:yMode val="edge"/>
          <c:x val="8.19954797317002E-3"/>
          <c:y val="6.7592671839933047E-2"/>
          <c:w val="0.99127867697093419"/>
          <c:h val="6.093090265890676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manualLayout>
          <c:xMode val="edge"/>
          <c:yMode val="edge"/>
          <c:x val="0.38844123651210266"/>
          <c:y val="0"/>
        </c:manualLayout>
      </c:layout>
      <c:overlay val="0"/>
    </c:title>
    <c:autoTitleDeleted val="0"/>
    <c:plotArea>
      <c:layout>
        <c:manualLayout>
          <c:layoutTarget val="inner"/>
          <c:xMode val="edge"/>
          <c:yMode val="edge"/>
          <c:x val="0.20269563526781376"/>
          <c:y val="0.16615317707379601"/>
          <c:w val="0.79730436473218624"/>
          <c:h val="0.73311435634499178"/>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2000</c:v>
                </c:pt>
                <c:pt idx="1">
                  <c:v>2005</c:v>
                </c:pt>
                <c:pt idx="2">
                  <c:v>2008</c:v>
                </c:pt>
                <c:pt idx="3">
                  <c:v>2010</c:v>
                </c:pt>
              </c:numCache>
            </c:numRef>
          </c:cat>
          <c:val>
            <c:numRef>
              <c:f>Sheet1!$B$2:$E$2</c:f>
              <c:numCache>
                <c:formatCode>0.0</c:formatCode>
                <c:ptCount val="4"/>
                <c:pt idx="0">
                  <c:v>88</c:v>
                </c:pt>
                <c:pt idx="1">
                  <c:v>87.9</c:v>
                </c:pt>
                <c:pt idx="2">
                  <c:v>87.8</c:v>
                </c:pt>
                <c:pt idx="3">
                  <c:v>86.6</c:v>
                </c:pt>
              </c:numCache>
            </c:numRef>
          </c:val>
          <c:smooth val="0"/>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2000</c:v>
                </c:pt>
                <c:pt idx="1">
                  <c:v>2005</c:v>
                </c:pt>
                <c:pt idx="2">
                  <c:v>2008</c:v>
                </c:pt>
                <c:pt idx="3">
                  <c:v>2010</c:v>
                </c:pt>
              </c:numCache>
            </c:numRef>
          </c:cat>
          <c:val>
            <c:numRef>
              <c:f>Sheet1!$B$3:$E$3</c:f>
              <c:numCache>
                <c:formatCode>0.0</c:formatCode>
                <c:ptCount val="4"/>
                <c:pt idx="0">
                  <c:v>87</c:v>
                </c:pt>
                <c:pt idx="1">
                  <c:v>77.400000000000006</c:v>
                </c:pt>
                <c:pt idx="2">
                  <c:v>87.4</c:v>
                </c:pt>
                <c:pt idx="3">
                  <c:v>84.8</c:v>
                </c:pt>
              </c:numCache>
            </c:numRef>
          </c:val>
          <c:smooth val="0"/>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2000</c:v>
                </c:pt>
                <c:pt idx="1">
                  <c:v>2005</c:v>
                </c:pt>
                <c:pt idx="2">
                  <c:v>2008</c:v>
                </c:pt>
                <c:pt idx="3">
                  <c:v>2010</c:v>
                </c:pt>
              </c:numCache>
            </c:numRef>
          </c:cat>
          <c:val>
            <c:numRef>
              <c:f>Sheet1!$B$4:$E$4</c:f>
              <c:numCache>
                <c:formatCode>0.0</c:formatCode>
                <c:ptCount val="4"/>
                <c:pt idx="0">
                  <c:v>69.599999999999994</c:v>
                </c:pt>
                <c:pt idx="1">
                  <c:v>69.3</c:v>
                </c:pt>
                <c:pt idx="2">
                  <c:v>70.099999999999994</c:v>
                </c:pt>
                <c:pt idx="3">
                  <c:v>65.3</c:v>
                </c:pt>
              </c:numCache>
            </c:numRef>
          </c:val>
          <c:smooth val="0"/>
        </c:ser>
        <c:dLbls>
          <c:showLegendKey val="0"/>
          <c:showVal val="0"/>
          <c:showCatName val="0"/>
          <c:showSerName val="0"/>
          <c:showPercent val="0"/>
          <c:showBubbleSize val="0"/>
        </c:dLbls>
        <c:marker val="1"/>
        <c:smooth val="0"/>
        <c:axId val="35070720"/>
        <c:axId val="35072640"/>
      </c:lineChart>
      <c:catAx>
        <c:axId val="350707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5072640"/>
        <c:crosses val="autoZero"/>
        <c:auto val="1"/>
        <c:lblAlgn val="ctr"/>
        <c:lblOffset val="100"/>
        <c:noMultiLvlLbl val="0"/>
      </c:catAx>
      <c:valAx>
        <c:axId val="3507264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50873464186541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5070720"/>
        <c:crosses val="autoZero"/>
        <c:crossBetween val="between"/>
        <c:majorUnit val="10"/>
      </c:valAx>
    </c:plotArea>
    <c:legend>
      <c:legendPos val="t"/>
      <c:layout>
        <c:manualLayout>
          <c:xMode val="edge"/>
          <c:yMode val="edge"/>
          <c:x val="8.19954797317002E-3"/>
          <c:y val="7.0616584531533189E-2"/>
          <c:w val="0.99127867697093419"/>
          <c:h val="5.79071094441276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Hispanics</a:t>
            </a:r>
            <a:endParaRPr lang="en-US" sz="1600" dirty="0"/>
          </a:p>
        </c:rich>
      </c:tx>
      <c:layout>
        <c:manualLayout>
          <c:xMode val="edge"/>
          <c:yMode val="edge"/>
          <c:x val="0.39121901428988043"/>
          <c:y val="0"/>
        </c:manualLayout>
      </c:layout>
      <c:overlay val="0"/>
    </c:title>
    <c:autoTitleDeleted val="0"/>
    <c:plotArea>
      <c:layout>
        <c:manualLayout>
          <c:layoutTarget val="inner"/>
          <c:xMode val="edge"/>
          <c:yMode val="edge"/>
          <c:x val="0.19545650543682039"/>
          <c:y val="0.16615317707379601"/>
          <c:w val="0.80454349456317964"/>
          <c:h val="0.73311435634499178"/>
        </c:manualLayout>
      </c:layout>
      <c:lineChart>
        <c:grouping val="standard"/>
        <c:varyColors val="0"/>
        <c:ser>
          <c:idx val="3"/>
          <c:order val="0"/>
          <c:tx>
            <c:strRef>
              <c:f>Sheet1!$A$2</c:f>
              <c:strCache>
                <c:ptCount val="1"/>
                <c:pt idx="0">
                  <c:v>18-44</c:v>
                </c:pt>
              </c:strCache>
            </c:strRef>
          </c:tx>
          <c:spPr>
            <a:ln w="25400">
              <a:solidFill>
                <a:sysClr val="windowText" lastClr="000000"/>
              </a:solidFill>
            </a:ln>
          </c:spPr>
          <c:marker>
            <c:symbol val="circle"/>
            <c:size val="7"/>
            <c:spPr>
              <a:solidFill>
                <a:sysClr val="windowText" lastClr="000000"/>
              </a:solidFill>
              <a:ln>
                <a:noFill/>
              </a:ln>
            </c:spPr>
          </c:marker>
          <c:cat>
            <c:numRef>
              <c:f>Sheet1!$B$1:$E$1</c:f>
              <c:numCache>
                <c:formatCode>General</c:formatCode>
                <c:ptCount val="4"/>
                <c:pt idx="0">
                  <c:v>1998</c:v>
                </c:pt>
                <c:pt idx="1">
                  <c:v>2003</c:v>
                </c:pt>
                <c:pt idx="2">
                  <c:v>2008</c:v>
                </c:pt>
                <c:pt idx="3">
                  <c:v>2012</c:v>
                </c:pt>
              </c:numCache>
            </c:numRef>
          </c:cat>
          <c:val>
            <c:numRef>
              <c:f>Sheet1!$B$2:$E$2</c:f>
              <c:numCache>
                <c:formatCode>0.0</c:formatCode>
                <c:ptCount val="4"/>
                <c:pt idx="0">
                  <c:v>79.8</c:v>
                </c:pt>
                <c:pt idx="1">
                  <c:v>77.3</c:v>
                </c:pt>
                <c:pt idx="2">
                  <c:v>85.9</c:v>
                </c:pt>
                <c:pt idx="3">
                  <c:v>75.3</c:v>
                </c:pt>
              </c:numCache>
            </c:numRef>
          </c:val>
          <c:smooth val="0"/>
        </c:ser>
        <c:ser>
          <c:idx val="0"/>
          <c:order val="1"/>
          <c:tx>
            <c:strRef>
              <c:f>Sheet1!$A$3</c:f>
              <c:strCache>
                <c:ptCount val="1"/>
                <c:pt idx="0">
                  <c:v>45-64</c:v>
                </c:pt>
              </c:strCache>
            </c:strRef>
          </c:tx>
          <c:spPr>
            <a:ln w="25400">
              <a:solidFill>
                <a:srgbClr val="0072C6"/>
              </a:solidFill>
            </a:ln>
          </c:spPr>
          <c:marker>
            <c:symbol val="square"/>
            <c:size val="7"/>
            <c:spPr>
              <a:solidFill>
                <a:srgbClr val="0072C6"/>
              </a:solidFill>
              <a:ln>
                <a:noFill/>
              </a:ln>
            </c:spPr>
          </c:marker>
          <c:cat>
            <c:numRef>
              <c:f>Sheet1!$B$1:$E$1</c:f>
              <c:numCache>
                <c:formatCode>General</c:formatCode>
                <c:ptCount val="4"/>
                <c:pt idx="0">
                  <c:v>1998</c:v>
                </c:pt>
                <c:pt idx="1">
                  <c:v>2003</c:v>
                </c:pt>
                <c:pt idx="2">
                  <c:v>2008</c:v>
                </c:pt>
                <c:pt idx="3">
                  <c:v>2012</c:v>
                </c:pt>
              </c:numCache>
            </c:numRef>
          </c:cat>
          <c:val>
            <c:numRef>
              <c:f>Sheet1!$B$3:$E$3</c:f>
              <c:numCache>
                <c:formatCode>0.0</c:formatCode>
                <c:ptCount val="4"/>
                <c:pt idx="0">
                  <c:v>85.3</c:v>
                </c:pt>
                <c:pt idx="1">
                  <c:v>87.6</c:v>
                </c:pt>
                <c:pt idx="2">
                  <c:v>92.1</c:v>
                </c:pt>
                <c:pt idx="3">
                  <c:v>89</c:v>
                </c:pt>
              </c:numCache>
            </c:numRef>
          </c:val>
          <c:smooth val="0"/>
        </c:ser>
        <c:ser>
          <c:idx val="2"/>
          <c:order val="2"/>
          <c:tx>
            <c:strRef>
              <c:f>Sheet1!$A$4</c:f>
              <c:strCache>
                <c:ptCount val="1"/>
                <c:pt idx="0">
                  <c:v>65+</c:v>
                </c:pt>
              </c:strCache>
            </c:strRef>
          </c:tx>
          <c:spPr>
            <a:ln w="25400">
              <a:solidFill>
                <a:srgbClr val="AABA0A"/>
              </a:solidFill>
            </a:ln>
          </c:spPr>
          <c:marker>
            <c:symbol val="triangle"/>
            <c:size val="9"/>
            <c:spPr>
              <a:solidFill>
                <a:srgbClr val="AABA0A"/>
              </a:solidFill>
              <a:ln>
                <a:noFill/>
              </a:ln>
            </c:spPr>
          </c:marker>
          <c:cat>
            <c:numRef>
              <c:f>Sheet1!$B$1:$E$1</c:f>
              <c:numCache>
                <c:formatCode>General</c:formatCode>
                <c:ptCount val="4"/>
                <c:pt idx="0">
                  <c:v>1998</c:v>
                </c:pt>
                <c:pt idx="1">
                  <c:v>2003</c:v>
                </c:pt>
                <c:pt idx="2">
                  <c:v>2008</c:v>
                </c:pt>
                <c:pt idx="3">
                  <c:v>2012</c:v>
                </c:pt>
              </c:numCache>
            </c:numRef>
          </c:cat>
          <c:val>
            <c:numRef>
              <c:f>Sheet1!$B$4:$E$4</c:f>
              <c:numCache>
                <c:formatCode>0.0</c:formatCode>
                <c:ptCount val="4"/>
                <c:pt idx="0">
                  <c:v>90.6</c:v>
                </c:pt>
                <c:pt idx="1">
                  <c:v>91.6</c:v>
                </c:pt>
                <c:pt idx="2">
                  <c:v>93.9</c:v>
                </c:pt>
                <c:pt idx="3">
                  <c:v>92.2</c:v>
                </c:pt>
              </c:numCache>
            </c:numRef>
          </c:val>
          <c:smooth val="0"/>
        </c:ser>
        <c:dLbls>
          <c:showLegendKey val="0"/>
          <c:showVal val="0"/>
          <c:showCatName val="0"/>
          <c:showSerName val="0"/>
          <c:showPercent val="0"/>
          <c:showBubbleSize val="0"/>
        </c:dLbls>
        <c:marker val="1"/>
        <c:smooth val="0"/>
        <c:axId val="35158272"/>
        <c:axId val="35164544"/>
      </c:lineChart>
      <c:catAx>
        <c:axId val="351582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5164544"/>
        <c:crosses val="autoZero"/>
        <c:auto val="1"/>
        <c:lblAlgn val="ctr"/>
        <c:lblOffset val="100"/>
        <c:noMultiLvlLbl val="0"/>
      </c:catAx>
      <c:valAx>
        <c:axId val="3516454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5158272"/>
        <c:crosses val="autoZero"/>
        <c:crossBetween val="between"/>
        <c:majorUnit val="10"/>
      </c:valAx>
    </c:plotArea>
    <c:legend>
      <c:legendPos val="t"/>
      <c:layout>
        <c:manualLayout>
          <c:xMode val="edge"/>
          <c:yMode val="edge"/>
          <c:x val="8.19954797317002E-3"/>
          <c:y val="6.9068727520171083E-2"/>
          <c:w val="0.99127867697093419"/>
          <c:h val="5.945489452707300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0.27778</cdr:x>
      <cdr:y>0.14753</cdr:y>
    </cdr:from>
    <cdr:to>
      <cdr:x>0.83333</cdr:x>
      <cdr:y>0.1954</cdr:y>
    </cdr:to>
    <cdr:sp macro="" textlink="">
      <cdr:nvSpPr>
        <cdr:cNvPr id="2" name="TextBox 1"/>
        <cdr:cNvSpPr txBox="1"/>
      </cdr:nvSpPr>
      <cdr:spPr>
        <a:xfrm xmlns:a="http://schemas.openxmlformats.org/drawingml/2006/main">
          <a:off x="1143000" y="607061"/>
          <a:ext cx="2285977" cy="196976"/>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94%</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0.23188</cdr:y>
    </cdr:from>
    <cdr:to>
      <cdr:x>0.97778</cdr:x>
      <cdr:y>0.23188</cdr:y>
    </cdr:to>
    <cdr:cxnSp macro="">
      <cdr:nvCxnSpPr>
        <cdr:cNvPr id="3" name="Straight Connector 2"/>
        <cdr:cNvCxnSpPr/>
      </cdr:nvCxnSpPr>
      <cdr:spPr>
        <a:xfrm xmlns:a="http://schemas.openxmlformats.org/drawingml/2006/main">
          <a:off x="685800" y="975360"/>
          <a:ext cx="333756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0.27778</cdr:x>
      <cdr:y>0.73704</cdr:y>
    </cdr:from>
    <cdr:to>
      <cdr:x>0.84445</cdr:x>
      <cdr:y>0.7926</cdr:y>
    </cdr:to>
    <cdr:sp macro="" textlink="">
      <cdr:nvSpPr>
        <cdr:cNvPr id="2" name="TextBox 1"/>
        <cdr:cNvSpPr txBox="1"/>
      </cdr:nvSpPr>
      <cdr:spPr>
        <a:xfrm xmlns:a="http://schemas.openxmlformats.org/drawingml/2006/main">
          <a:off x="1143009" y="3032772"/>
          <a:ext cx="233172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2007-2009 Achievable Benchmark: 5.0</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0.66296</cdr:y>
    </cdr:from>
    <cdr:to>
      <cdr:x>0.98052</cdr:x>
      <cdr:y>0.66296</cdr:y>
    </cdr:to>
    <cdr:cxnSp macro="">
      <cdr:nvCxnSpPr>
        <cdr:cNvPr id="3" name="Straight Connector 2"/>
        <cdr:cNvCxnSpPr/>
      </cdr:nvCxnSpPr>
      <cdr:spPr>
        <a:xfrm xmlns:a="http://schemas.openxmlformats.org/drawingml/2006/main">
          <a:off x="685800" y="2727960"/>
          <a:ext cx="334883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0.24074</cdr:x>
      <cdr:y>0.15942</cdr:y>
    </cdr:from>
    <cdr:to>
      <cdr:x>0.88519</cdr:x>
      <cdr:y>0.21498</cdr:y>
    </cdr:to>
    <cdr:sp macro="" textlink="">
      <cdr:nvSpPr>
        <cdr:cNvPr id="2" name="TextBox 1"/>
        <cdr:cNvSpPr txBox="1"/>
      </cdr:nvSpPr>
      <cdr:spPr>
        <a:xfrm xmlns:a="http://schemas.openxmlformats.org/drawingml/2006/main">
          <a:off x="990600" y="670560"/>
          <a:ext cx="2651760" cy="23369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90%</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0.18519</cdr:x>
      <cdr:y>0.23188</cdr:y>
    </cdr:from>
    <cdr:to>
      <cdr:x>0.9963</cdr:x>
      <cdr:y>0.23188</cdr:y>
    </cdr:to>
    <cdr:cxnSp macro="">
      <cdr:nvCxnSpPr>
        <cdr:cNvPr id="3" name="Straight Connector 2"/>
        <cdr:cNvCxnSpPr/>
      </cdr:nvCxnSpPr>
      <cdr:spPr>
        <a:xfrm xmlns:a="http://schemas.openxmlformats.org/drawingml/2006/main">
          <a:off x="762000" y="975360"/>
          <a:ext cx="3337555"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0.24074</cdr:x>
      <cdr:y>0.15942</cdr:y>
    </cdr:from>
    <cdr:to>
      <cdr:x>0.88519</cdr:x>
      <cdr:y>0.21498</cdr:y>
    </cdr:to>
    <cdr:sp macro="" textlink="">
      <cdr:nvSpPr>
        <cdr:cNvPr id="2" name="TextBox 1"/>
        <cdr:cNvSpPr txBox="1"/>
      </cdr:nvSpPr>
      <cdr:spPr>
        <a:xfrm xmlns:a="http://schemas.openxmlformats.org/drawingml/2006/main">
          <a:off x="990600" y="670560"/>
          <a:ext cx="2651760" cy="23369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90%</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0.18889</cdr:x>
      <cdr:y>0.23188</cdr:y>
    </cdr:from>
    <cdr:to>
      <cdr:x>1</cdr:x>
      <cdr:y>0.23188</cdr:y>
    </cdr:to>
    <cdr:cxnSp macro="">
      <cdr:nvCxnSpPr>
        <cdr:cNvPr id="3" name="Straight Connector 2"/>
        <cdr:cNvCxnSpPr/>
      </cdr:nvCxnSpPr>
      <cdr:spPr>
        <a:xfrm xmlns:a="http://schemas.openxmlformats.org/drawingml/2006/main">
          <a:off x="777245" y="975360"/>
          <a:ext cx="3337555"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0.11111</cdr:x>
      <cdr:y>0.36667</cdr:y>
    </cdr:from>
    <cdr:to>
      <cdr:x>1</cdr:x>
      <cdr:y>0.36667</cdr:y>
    </cdr:to>
    <cdr:cxnSp macro="">
      <cdr:nvCxnSpPr>
        <cdr:cNvPr id="2" name="Straight Connector 1"/>
        <cdr:cNvCxnSpPr/>
      </cdr:nvCxnSpPr>
      <cdr:spPr>
        <a:xfrm xmlns:a="http://schemas.openxmlformats.org/drawingml/2006/main">
          <a:off x="914400" y="1508760"/>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0.43519</cdr:x>
      <cdr:y>0.29259</cdr:y>
    </cdr:from>
    <cdr:to>
      <cdr:x>0.69074</cdr:x>
      <cdr:y>0.34814</cdr:y>
    </cdr:to>
    <cdr:sp macro="" textlink="">
      <cdr:nvSpPr>
        <cdr:cNvPr id="3" name="TextBox 1"/>
        <cdr:cNvSpPr txBox="1"/>
      </cdr:nvSpPr>
      <cdr:spPr>
        <a:xfrm xmlns:a="http://schemas.openxmlformats.org/drawingml/2006/main">
          <a:off x="3581400" y="1203960"/>
          <a:ext cx="2103120" cy="228577"/>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2008 Achievable Benchmark: 68%</a:t>
          </a:r>
          <a:endParaRPr lang="en-US" sz="10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0.64793</cdr:x>
      <cdr:y>0.34815</cdr:y>
    </cdr:from>
    <cdr:to>
      <cdr:x>0.90349</cdr:x>
      <cdr:y>0.40795</cdr:y>
    </cdr:to>
    <cdr:sp macro="" textlink="">
      <cdr:nvSpPr>
        <cdr:cNvPr id="4" name="Text Box 68"/>
        <cdr:cNvSpPr txBox="1">
          <a:spLocks xmlns:a="http://schemas.openxmlformats.org/drawingml/2006/main" noChangeArrowheads="1"/>
        </cdr:cNvSpPr>
      </cdr:nvSpPr>
      <cdr:spPr bwMode="auto">
        <a:xfrm xmlns:a="http://schemas.openxmlformats.org/drawingml/2006/main">
          <a:off x="5332205" y="1432568"/>
          <a:ext cx="2103120" cy="246065"/>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l">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0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0.11111</cdr:x>
      <cdr:y>0.42222</cdr:y>
    </cdr:from>
    <cdr:to>
      <cdr:x>1</cdr:x>
      <cdr:y>0.42222</cdr:y>
    </cdr:to>
    <cdr:cxnSp macro="">
      <cdr:nvCxnSpPr>
        <cdr:cNvPr id="5" name="Straight Connector 4"/>
        <cdr:cNvCxnSpPr/>
      </cdr:nvCxnSpPr>
      <cdr:spPr>
        <a:xfrm xmlns:a="http://schemas.openxmlformats.org/drawingml/2006/main">
          <a:off x="914400" y="1737360"/>
          <a:ext cx="73152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0.11111</cdr:x>
      <cdr:y>0.73704</cdr:y>
    </cdr:from>
    <cdr:to>
      <cdr:x>0.98148</cdr:x>
      <cdr:y>0.74462</cdr:y>
    </cdr:to>
    <cdr:cxnSp macro="">
      <cdr:nvCxnSpPr>
        <cdr:cNvPr id="2" name="Straight Connector 1"/>
        <cdr:cNvCxnSpPr/>
      </cdr:nvCxnSpPr>
      <cdr:spPr>
        <a:xfrm xmlns:a="http://schemas.openxmlformats.org/drawingml/2006/main">
          <a:off x="914400" y="3032761"/>
          <a:ext cx="7162797" cy="3119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0.34259</cdr:x>
      <cdr:y>0.77407</cdr:y>
    </cdr:from>
    <cdr:to>
      <cdr:x>0.74259</cdr:x>
      <cdr:y>0.84983</cdr:y>
    </cdr:to>
    <cdr:sp macro="" textlink="">
      <cdr:nvSpPr>
        <cdr:cNvPr id="3" name="TextBox 1"/>
        <cdr:cNvSpPr txBox="1"/>
      </cdr:nvSpPr>
      <cdr:spPr>
        <a:xfrm xmlns:a="http://schemas.openxmlformats.org/drawingml/2006/main">
          <a:off x="2819400" y="3185161"/>
          <a:ext cx="3291840" cy="311737"/>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2008 Achievable Benchmark: 90 per Million Population</a:t>
          </a:r>
          <a:endParaRPr lang="en-US" sz="10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0.2963</cdr:x>
      <cdr:y>0.7</cdr:y>
    </cdr:from>
    <cdr:to>
      <cdr:x>0.8963</cdr:x>
      <cdr:y>0.75556</cdr:y>
    </cdr:to>
    <cdr:sp macro="" textlink="">
      <cdr:nvSpPr>
        <cdr:cNvPr id="2" name="TextBox 1"/>
        <cdr:cNvSpPr txBox="1"/>
      </cdr:nvSpPr>
      <cdr:spPr>
        <a:xfrm xmlns:a="http://schemas.openxmlformats.org/drawingml/2006/main">
          <a:off x="1219200" y="2880360"/>
          <a:ext cx="246888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2007-2009 Achievable Benchmark: 6.3%</a:t>
          </a:r>
        </a:p>
        <a:p xmlns:a="http://schemas.openxmlformats.org/drawingml/2006/main">
          <a:pPr algn="ct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0.18889</cdr:x>
      <cdr:y>0.66296</cdr:y>
    </cdr:from>
    <cdr:to>
      <cdr:x>0.96667</cdr:x>
      <cdr:y>0.66296</cdr:y>
    </cdr:to>
    <cdr:cxnSp macro="">
      <cdr:nvCxnSpPr>
        <cdr:cNvPr id="3" name="Straight Connector 2"/>
        <cdr:cNvCxnSpPr/>
      </cdr:nvCxnSpPr>
      <cdr:spPr>
        <a:xfrm xmlns:a="http://schemas.openxmlformats.org/drawingml/2006/main">
          <a:off x="777244" y="2727960"/>
          <a:ext cx="32004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0.27778</cdr:x>
      <cdr:y>0.7</cdr:y>
    </cdr:from>
    <cdr:to>
      <cdr:x>0.87778</cdr:x>
      <cdr:y>0.75556</cdr:y>
    </cdr:to>
    <cdr:sp macro="" textlink="">
      <cdr:nvSpPr>
        <cdr:cNvPr id="2" name="TextBox 1"/>
        <cdr:cNvSpPr txBox="1"/>
      </cdr:nvSpPr>
      <cdr:spPr>
        <a:xfrm xmlns:a="http://schemas.openxmlformats.org/drawingml/2006/main">
          <a:off x="1143000" y="2880360"/>
          <a:ext cx="246888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2007-2009 Achievable Benchmark: 6.3%</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cdr:x>
      <cdr:y>0.66296</cdr:y>
    </cdr:from>
    <cdr:to>
      <cdr:x>0.97778</cdr:x>
      <cdr:y>0.66296</cdr:y>
    </cdr:to>
    <cdr:cxnSp macro="">
      <cdr:nvCxnSpPr>
        <cdr:cNvPr id="3" name="Straight Connector 2"/>
        <cdr:cNvCxnSpPr/>
      </cdr:nvCxnSpPr>
      <cdr:spPr>
        <a:xfrm xmlns:a="http://schemas.openxmlformats.org/drawingml/2006/main">
          <a:off x="822960" y="2727960"/>
          <a:ext cx="32004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0.2963</cdr:x>
      <cdr:y>0.73704</cdr:y>
    </cdr:from>
    <cdr:to>
      <cdr:x>0.86233</cdr:x>
      <cdr:y>0.7926</cdr:y>
    </cdr:to>
    <cdr:sp macro="" textlink="">
      <cdr:nvSpPr>
        <cdr:cNvPr id="2" name="TextBox 1"/>
        <cdr:cNvSpPr txBox="1"/>
      </cdr:nvSpPr>
      <cdr:spPr>
        <a:xfrm xmlns:a="http://schemas.openxmlformats.org/drawingml/2006/main">
          <a:off x="1219200" y="3032760"/>
          <a:ext cx="2329132"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2007-2009 Achievable Benchmark: 5.0</a:t>
          </a:r>
        </a:p>
        <a:p xmlns:a="http://schemas.openxmlformats.org/drawingml/2006/main">
          <a:pPr algn="ct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0.66296</cdr:y>
    </cdr:from>
    <cdr:to>
      <cdr:x>0.98148</cdr:x>
      <cdr:y>0.66296</cdr:y>
    </cdr:to>
    <cdr:cxnSp macro="">
      <cdr:nvCxnSpPr>
        <cdr:cNvPr id="3" name="Straight Connector 2"/>
        <cdr:cNvCxnSpPr/>
      </cdr:nvCxnSpPr>
      <cdr:spPr>
        <a:xfrm xmlns:a="http://schemas.openxmlformats.org/drawingml/2006/main">
          <a:off x="685814" y="2727948"/>
          <a:ext cx="335278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11/30/2015</a:t>
            </a:fld>
            <a:endParaRPr lang="en-US"/>
          </a:p>
        </p:txBody>
      </p:sp>
      <p:sp>
        <p:nvSpPr>
          <p:cNvPr id="4" name="Slide Image Placeholder 3"/>
          <p:cNvSpPr>
            <a:spLocks noGrp="1" noRot="1" noChangeAspect="1"/>
          </p:cNvSpPr>
          <p:nvPr>
            <p:ph type="sldImg" idx="2"/>
          </p:nvPr>
        </p:nvSpPr>
        <p:spPr>
          <a:xfrm>
            <a:off x="511175" y="696913"/>
            <a:ext cx="6149975"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lnSpcReduction="10000"/>
          </a:bodyPr>
          <a:lstStyle/>
          <a:p>
            <a:pPr marL="171450" indent="-171450">
              <a:buFont typeface="Arial" panose="020B0604020202020204" pitchFamily="34" charset="0"/>
              <a:buChar char="•"/>
            </a:pPr>
            <a:r>
              <a:rPr lang="en-US" b="1" dirty="0"/>
              <a:t>Importance:</a:t>
            </a:r>
            <a:r>
              <a:rPr lang="en-US" dirty="0"/>
              <a:t> </a:t>
            </a:r>
            <a:r>
              <a:rPr lang="en-US" dirty="0" smtClean="0"/>
              <a:t>Recommended cancer treatment </a:t>
            </a:r>
            <a:r>
              <a:rPr lang="en-US" dirty="0"/>
              <a:t>depends on different factors, such as the stage or </a:t>
            </a:r>
            <a:r>
              <a:rPr lang="en-US" dirty="0" smtClean="0"/>
              <a:t>extent </a:t>
            </a:r>
            <a:r>
              <a:rPr lang="en-US" dirty="0"/>
              <a:t>of the cancer within the </a:t>
            </a:r>
            <a:r>
              <a:rPr lang="en-US" dirty="0" smtClean="0"/>
              <a:t>body, especially </a:t>
            </a:r>
            <a:r>
              <a:rPr lang="en-US" dirty="0"/>
              <a:t>whether the disease has spread from the original site to other parts of the </a:t>
            </a:r>
            <a:r>
              <a:rPr lang="en-US" dirty="0" smtClean="0"/>
              <a:t>body. Colon cancer typically begins as a benign polyp that may become cancerous and then spread to local lymph nodes.  Hence, ensuring </a:t>
            </a:r>
            <a:r>
              <a:rPr lang="en-US" dirty="0"/>
              <a:t>adequate examination of lymph nodes when surgery is </a:t>
            </a:r>
            <a:r>
              <a:rPr lang="en-US" dirty="0" smtClean="0"/>
              <a:t>performed is important.</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2011, </a:t>
            </a:r>
            <a:r>
              <a:rPr lang="en-US" dirty="0"/>
              <a:t>the percentage of patients </a:t>
            </a:r>
            <a:r>
              <a:rPr lang="en-US" dirty="0" smtClean="0"/>
              <a:t>with </a:t>
            </a:r>
            <a:r>
              <a:rPr lang="en-US" dirty="0"/>
              <a:t>colon cancer who received surgical resection of colon cancer that included at least 12 lymph nodes pathologically </a:t>
            </a:r>
            <a:r>
              <a:rPr lang="en-US" dirty="0" smtClean="0"/>
              <a:t>examined improved overall and for all racial/ethnic groups.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p>
          <a:p>
            <a:pPr marL="342900" lvl="0" indent="-171450">
              <a:buFont typeface="Arial" panose="020B0604020202020204" pitchFamily="34" charset="0"/>
              <a:buChar char="•"/>
            </a:pPr>
            <a:r>
              <a:rPr lang="en-US" dirty="0" smtClean="0"/>
              <a:t>In all but 1 year, Puerto Ricans were less likely than Whites to have surgical resection of colon cancer that included at least 12 lymph nodes examined. </a:t>
            </a:r>
            <a:endParaRPr lang="en-US" dirty="0"/>
          </a:p>
          <a:p>
            <a:pPr marL="171450" indent="-171450">
              <a:buFont typeface="Arial" panose="020B0604020202020204" pitchFamily="34" charset="0"/>
              <a:buChar char="•"/>
            </a:pPr>
            <a:r>
              <a:rPr lang="en-US" b="1" dirty="0" smtClean="0"/>
              <a:t>Achievable Benchmark:</a:t>
            </a:r>
            <a:endParaRPr lang="en-US" b="1" dirty="0"/>
          </a:p>
          <a:p>
            <a:pPr marL="342900" indent="-171450">
              <a:buFont typeface="Arial" panose="020B0604020202020204" pitchFamily="34" charset="0"/>
              <a:buChar char="•"/>
            </a:pPr>
            <a:r>
              <a:rPr lang="en-US" dirty="0"/>
              <a:t>The </a:t>
            </a:r>
            <a:r>
              <a:rPr lang="en-US" dirty="0" smtClean="0"/>
              <a:t>2008 </a:t>
            </a:r>
            <a:r>
              <a:rPr lang="en-US" dirty="0"/>
              <a:t>top 5 State achievable benchmark was </a:t>
            </a:r>
            <a:r>
              <a:rPr lang="en-US" dirty="0" smtClean="0"/>
              <a:t>90%. </a:t>
            </a:r>
            <a:r>
              <a:rPr lang="en-US" dirty="0"/>
              <a:t>The top 5 States </a:t>
            </a:r>
            <a:r>
              <a:rPr lang="en-US" dirty="0" smtClean="0"/>
              <a:t>that contributed to the achievable benchmark are </a:t>
            </a:r>
            <a:r>
              <a:rPr lang="en-US" dirty="0"/>
              <a:t>Delaware, Missouri, Utah, Vermont, and Wisconsin</a:t>
            </a:r>
            <a:r>
              <a:rPr lang="en-US" dirty="0" smtClean="0"/>
              <a:t>.</a:t>
            </a:r>
          </a:p>
          <a:p>
            <a:pPr marL="342900" lvl="0" indent="-171450">
              <a:buFont typeface="Arial" panose="020B0604020202020204" pitchFamily="34" charset="0"/>
              <a:buChar char="•"/>
            </a:pPr>
            <a:r>
              <a:rPr lang="en-US" dirty="0" smtClean="0"/>
              <a:t>At </a:t>
            </a:r>
            <a:r>
              <a:rPr lang="en-US" dirty="0"/>
              <a:t>the current </a:t>
            </a:r>
            <a:r>
              <a:rPr lang="en-US" dirty="0" smtClean="0"/>
              <a:t>rates </a:t>
            </a:r>
            <a:r>
              <a:rPr lang="en-US" dirty="0"/>
              <a:t>of improvement, the achievable benchmark could be attained overall </a:t>
            </a:r>
            <a:r>
              <a:rPr lang="en-US" dirty="0" smtClean="0"/>
              <a:t>and for all racial/ethnic groups within a year.</a:t>
            </a:r>
          </a:p>
          <a:p>
            <a:pPr marL="342900" lvl="0" indent="-171450">
              <a:buFont typeface="Arial" panose="020B0604020202020204" pitchFamily="34" charset="0"/>
              <a:buChar char="•"/>
            </a:pPr>
            <a:r>
              <a:rPr lang="en-US" dirty="0" smtClean="0"/>
              <a:t>Cubans have already achieved the benchmark while Puerto Ricans would not reach the benchmark for 4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other cancer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Death rates were lower among Hispanics compared with Whites and were not changing over time for:</a:t>
            </a:r>
          </a:p>
          <a:p>
            <a:pPr marL="806450" lvl="2" indent="-180975">
              <a:buFont typeface="Arial" panose="020B0604020202020204" pitchFamily="34" charset="0"/>
              <a:buChar char="•"/>
            </a:pPr>
            <a:r>
              <a:rPr lang="en-US" dirty="0" smtClean="0"/>
              <a:t>All cancers in aggregate.</a:t>
            </a:r>
          </a:p>
          <a:p>
            <a:pPr marL="806450" lvl="2" indent="-180975">
              <a:buFont typeface="Arial" panose="020B0604020202020204" pitchFamily="34" charset="0"/>
              <a:buChar char="•"/>
            </a:pPr>
            <a:r>
              <a:rPr lang="en-US" dirty="0" smtClean="0"/>
              <a:t>Lung cancer.</a:t>
            </a:r>
          </a:p>
          <a:p>
            <a:pPr marL="171450" indent="-171450">
              <a:buFont typeface="Arial" panose="020B0604020202020204" pitchFamily="34" charset="0"/>
              <a:buChar char="•"/>
            </a:pPr>
            <a:endParaRPr lang="en-US" dirty="0" smtClean="0"/>
          </a:p>
          <a:p>
            <a:pPr marL="347472" indent="-182880">
              <a:buFont typeface="Arial" panose="020B0604020202020204" pitchFamily="34" charset="0"/>
              <a:buChar char="•"/>
            </a:pPr>
            <a:r>
              <a:rPr lang="en-US" dirty="0" smtClean="0"/>
              <a:t>Hispanics were less likely to receive appropriate Pap testing and more likely to develop invasive cervical cancer compared with Whites.  These disparities were narrowing over time.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a:t>
            </a:fld>
            <a:endParaRPr lang="en-US"/>
          </a:p>
        </p:txBody>
      </p:sp>
    </p:spTree>
    <p:extLst>
      <p:ext uri="{BB962C8B-B14F-4D97-AF65-F5344CB8AC3E}">
        <p14:creationId xmlns:p14="http://schemas.microsoft.com/office/powerpoint/2010/main" val="7195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Screening with Pap smears can detect high-grade precancerous cervical lesions that can be removed before they become cancerous.</a:t>
            </a:r>
          </a:p>
          <a:p>
            <a:pPr marL="171450" indent="-171450">
              <a:buFont typeface="Arial" panose="020B0604020202020204" pitchFamily="34" charset="0"/>
              <a:buChar char="•"/>
            </a:pPr>
            <a:r>
              <a:rPr lang="en-US" b="1" dirty="0" smtClean="0"/>
              <a:t>Trends: </a:t>
            </a:r>
            <a:r>
              <a:rPr lang="en-US" dirty="0" smtClean="0"/>
              <a:t>From 2000 to 2010, the percentage of women ages 21-65 who received a Pap smear in the last 3 years decreased overall and among White women; no statistically significant changes were noted among Hispanic women.</a:t>
            </a:r>
          </a:p>
          <a:p>
            <a:pPr marL="171450" indent="-171450">
              <a:buFont typeface="Arial" panose="020B0604020202020204" pitchFamily="34" charset="0"/>
              <a:buChar char="•"/>
            </a:pPr>
            <a:r>
              <a:rPr lang="en-US" b="1" dirty="0" smtClean="0"/>
              <a:t>Groups With Disparities:</a:t>
            </a:r>
            <a:r>
              <a:rPr lang="en-US" dirty="0" smtClean="0"/>
              <a:t> </a:t>
            </a:r>
          </a:p>
          <a:p>
            <a:pPr marL="349250" indent="-180975">
              <a:buFont typeface="Arial" panose="020B0604020202020204" pitchFamily="34" charset="0"/>
              <a:buChar char="•"/>
            </a:pPr>
            <a:r>
              <a:rPr lang="en-US" dirty="0" smtClean="0"/>
              <a:t>In all years, the percentage of women who received a Pap smear was lower among Hispanic women compared with White women.</a:t>
            </a:r>
          </a:p>
          <a:p>
            <a:pPr marL="349250" indent="-180975">
              <a:buFont typeface="Arial" panose="020B0604020202020204" pitchFamily="34" charset="0"/>
              <a:buChar char="•"/>
            </a:pPr>
            <a:r>
              <a:rPr lang="en-US" dirty="0" smtClean="0"/>
              <a:t>In all years, </a:t>
            </a:r>
            <a:r>
              <a:rPr lang="en-US" dirty="0"/>
              <a:t>the percentage of women who received a Pap smear was lower among </a:t>
            </a:r>
            <a:r>
              <a:rPr lang="en-US" dirty="0" smtClean="0"/>
              <a:t>uninsured Hispanic </a:t>
            </a:r>
            <a:r>
              <a:rPr lang="en-US" dirty="0"/>
              <a:t>women compared with </a:t>
            </a:r>
            <a:r>
              <a:rPr lang="en-US" dirty="0" smtClean="0"/>
              <a:t>privately insured Hispanic women.</a:t>
            </a:r>
          </a:p>
          <a:p>
            <a:pPr lvl="0"/>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5D77C6-8C0B-459B-98BA-3C0B4587CBA0}" type="slidenum">
              <a:rPr lang="en-US" altLang="en-US"/>
              <a:pPr/>
              <a:t>13</a:t>
            </a:fld>
            <a:endParaRPr lang="en-US" altLang="en-US"/>
          </a:p>
        </p:txBody>
      </p:sp>
      <p:sp>
        <p:nvSpPr>
          <p:cNvPr id="21505"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9250" indent="-180975">
              <a:buFont typeface="Arial" panose="020B0604020202020204" pitchFamily="34" charset="0"/>
              <a:buChar char="•"/>
            </a:pPr>
            <a:r>
              <a:rPr lang="en-US" dirty="0" smtClean="0"/>
              <a:t>Cardiovascular disease (CVD) is a major cause of death in Hispanics, although the rate is lower than in Whites. To date, national epidemiologic data on CVD mortality in Hispanics are limited.</a:t>
            </a:r>
          </a:p>
          <a:p>
            <a:pPr marL="349250" indent="-180975">
              <a:buFont typeface="Arial" panose="020B0604020202020204" pitchFamily="34" charset="0"/>
              <a:buChar char="•"/>
            </a:pPr>
            <a:r>
              <a:rPr lang="en-US" dirty="0" smtClean="0"/>
              <a:t>There appears to be a strong inverse relationship between socioeconomic status (SES) and hypertension in Hispanics, similar to that found for Blacks and Whites.</a:t>
            </a:r>
          </a:p>
          <a:p>
            <a:pPr marL="349250" indent="-180975">
              <a:buFont typeface="Arial" panose="020B0604020202020204" pitchFamily="34" charset="0"/>
              <a:buChar char="•"/>
            </a:pPr>
            <a:r>
              <a:rPr lang="en-US" dirty="0" smtClean="0"/>
              <a:t>Diabetes mellitus is a major problem in Hispanics, especially in Mexican Americans and Puerto Ricans living in the United States. </a:t>
            </a:r>
          </a:p>
          <a:p>
            <a:pPr marL="349250" indent="-180975">
              <a:buFont typeface="Arial" panose="020B0604020202020204" pitchFamily="34" charset="0"/>
              <a:buChar char="•"/>
            </a:pPr>
            <a:r>
              <a:rPr lang="en-US" dirty="0" smtClean="0"/>
              <a:t>The generally higher prevalence of obesity, noninsulin-dependent diabetes, hypertension, high LDL cholesterol and low HDL cholesterol levels in Hispanics might be expected to increase their CVD risk.  Those Mexican Americans with lowest SES and level of acculturation have significantly worse CVD risk factor profiles than those in higher SES groups.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14</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cardiovascular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indent="-180975">
              <a:buFont typeface="Arial" panose="020B0604020202020204" pitchFamily="34" charset="0"/>
              <a:buChar char="•"/>
            </a:pPr>
            <a:r>
              <a:rPr lang="en-US" dirty="0" smtClean="0"/>
              <a:t>Hispanics were less likely than Whites to have their blood pressure checked and to receive timely percutaneous</a:t>
            </a:r>
            <a:r>
              <a:rPr lang="en-US" baseline="0" dirty="0" smtClean="0"/>
              <a:t> coronary intervention</a:t>
            </a:r>
            <a:r>
              <a:rPr lang="en-US" dirty="0" smtClean="0"/>
              <a:t> when hospitalized with a heart attack. These disparities did not change over time.</a:t>
            </a:r>
          </a:p>
          <a:p>
            <a:pPr marL="349250" indent="-180975">
              <a:buFont typeface="Arial" panose="020B0604020202020204" pitchFamily="34" charset="0"/>
              <a:buChar char="•"/>
            </a:pPr>
            <a:r>
              <a:rPr lang="en-US" dirty="0" smtClean="0"/>
              <a:t>Hispanics had higher rates of admission than Whites for hypertension and for angina and these disparities did not change over time.</a:t>
            </a:r>
          </a:p>
          <a:p>
            <a:pPr marL="349250" indent="-180975">
              <a:buFont typeface="Arial" panose="020B0604020202020204" pitchFamily="34" charset="0"/>
              <a:buChar char="•"/>
            </a:pPr>
            <a:r>
              <a:rPr lang="en-US" dirty="0" smtClean="0"/>
              <a:t>Hispanics and Whites had similar rates of admission for congestive heart failure</a:t>
            </a:r>
            <a:r>
              <a:rPr lang="en-US" dirty="0"/>
              <a:t>.  </a:t>
            </a:r>
            <a:r>
              <a:rPr lang="en-US" dirty="0" smtClean="0"/>
              <a:t>This </a:t>
            </a:r>
            <a:r>
              <a:rPr lang="en-US" dirty="0"/>
              <a:t>represents the elimination of a previously observed disparity</a:t>
            </a:r>
            <a:r>
              <a:rPr lang="en-US" dirty="0" smtClean="0"/>
              <a:t>.</a:t>
            </a:r>
          </a:p>
          <a:p>
            <a:pPr marL="349250" indent="-180975">
              <a:buFont typeface="Arial" panose="020B0604020202020204" pitchFamily="34" charset="0"/>
              <a:buChar char="•"/>
            </a:pPr>
            <a:r>
              <a:rPr lang="en-US" dirty="0" smtClean="0"/>
              <a:t>Hispanics and</a:t>
            </a:r>
            <a:r>
              <a:rPr lang="en-US" baseline="0" dirty="0" smtClean="0"/>
              <a:t> Whites had similar rates of receipt of </a:t>
            </a:r>
            <a:r>
              <a:rPr lang="en-US" baseline="0" dirty="0" err="1" smtClean="0"/>
              <a:t>fibrinolytic</a:t>
            </a:r>
            <a:r>
              <a:rPr lang="en-US" baseline="0" dirty="0" smtClean="0"/>
              <a:t> medication for heart attack. </a:t>
            </a:r>
            <a:endParaRPr lang="en-US" dirty="0" smtClean="0"/>
          </a:p>
          <a:p>
            <a:pPr marL="349250" indent="-180975">
              <a:buFont typeface="Arial" panose="020B0604020202020204" pitchFamily="34" charset="0"/>
              <a:buChar char="•"/>
            </a:pPr>
            <a:r>
              <a:rPr lang="en-US" dirty="0" smtClean="0"/>
              <a:t>Hispanics hospitalized with heart failure were more likely to be </a:t>
            </a:r>
            <a:r>
              <a:rPr lang="en-US" dirty="0"/>
              <a:t>prescribed </a:t>
            </a:r>
            <a:r>
              <a:rPr lang="en-US" dirty="0" smtClean="0"/>
              <a:t>angiotensin-converting </a:t>
            </a:r>
            <a:r>
              <a:rPr lang="en-US" dirty="0"/>
              <a:t>enzyme inhibitor or angiotensin receptor blocker at </a:t>
            </a:r>
            <a:r>
              <a:rPr lang="en-US" dirty="0" smtClean="0"/>
              <a:t>discharge and this disparity did not change over time.</a:t>
            </a:r>
            <a:endParaRPr lang="en-US" dirty="0"/>
          </a:p>
          <a:p>
            <a:pPr marL="349250" indent="-180975">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15</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Early detection and treatment of high blood pressure can prevent heart failure, kidney failure, and stroke.  Because high blood pressure typically causes no symptoms, screening is essential.</a:t>
            </a:r>
          </a:p>
          <a:p>
            <a:pPr marL="171450" indent="-171450">
              <a:buFont typeface="Arial" panose="020B0604020202020204" pitchFamily="34" charset="0"/>
              <a:buChar char="•"/>
            </a:pPr>
            <a:r>
              <a:rPr lang="en-US" b="1" dirty="0" smtClean="0"/>
              <a:t>Trends: </a:t>
            </a:r>
            <a:r>
              <a:rPr lang="en-US" dirty="0" smtClean="0"/>
              <a:t>From 1998 to 2012, the percentage of adults who received a blood pressure measurement in the last 2 years and can state whether their blood pressure was normal or high did not change overall or for any racial/ethnic group.</a:t>
            </a:r>
          </a:p>
          <a:p>
            <a:pPr marL="171450" indent="-171450">
              <a:buFont typeface="Arial" panose="020B0604020202020204" pitchFamily="34" charset="0"/>
              <a:buChar char="•"/>
            </a:pPr>
            <a:r>
              <a:rPr lang="en-US" b="1" dirty="0" smtClean="0"/>
              <a:t>Groups With Disparities:</a:t>
            </a:r>
            <a:r>
              <a:rPr lang="en-US" dirty="0" smtClean="0"/>
              <a:t> </a:t>
            </a:r>
          </a:p>
          <a:p>
            <a:pPr marL="347472" lvl="1" indent="-182880">
              <a:buFont typeface="Arial" panose="020B0604020202020204" pitchFamily="34" charset="0"/>
              <a:buChar char="•"/>
            </a:pPr>
            <a:r>
              <a:rPr lang="en-US" dirty="0" smtClean="0"/>
              <a:t>In all years, Hispanic adults were less likely to receive a blood pressure measurement compared with Whites.</a:t>
            </a:r>
          </a:p>
          <a:p>
            <a:pPr marL="347472" lvl="1" indent="-182880">
              <a:buFont typeface="Arial" panose="020B0604020202020204" pitchFamily="34" charset="0"/>
              <a:buChar char="•"/>
            </a:pPr>
            <a:r>
              <a:rPr lang="en-US" dirty="0"/>
              <a:t>In all years, </a:t>
            </a:r>
            <a:r>
              <a:rPr lang="en-US" dirty="0" smtClean="0"/>
              <a:t>Hispanics ages 18-44 were </a:t>
            </a:r>
            <a:r>
              <a:rPr lang="en-US" dirty="0"/>
              <a:t>less likely to receive a blood pressure measurement compared with </a:t>
            </a:r>
            <a:r>
              <a:rPr lang="en-US" dirty="0" smtClean="0"/>
              <a:t>Hispanics age 65 and over.</a:t>
            </a: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16</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normAutofit lnSpcReduction="10000"/>
          </a:bodyPr>
          <a:lstStyle/>
          <a:p>
            <a:pPr marL="171450" indent="-171450">
              <a:buFont typeface="Arial" panose="020B0604020202020204" pitchFamily="34" charset="0"/>
              <a:buChar char="•"/>
            </a:pPr>
            <a:r>
              <a:rPr lang="en-US" b="1" dirty="0" smtClean="0"/>
              <a:t>Importance: </a:t>
            </a:r>
            <a:r>
              <a:rPr lang="en-US" dirty="0" smtClean="0"/>
              <a:t>Racial disparities in care for congestive heart failure have been observed.</a:t>
            </a:r>
          </a:p>
          <a:p>
            <a:pPr marL="171450" lvl="0" indent="-171450">
              <a:buFont typeface="Arial" panose="020B0604020202020204" pitchFamily="34" charset="0"/>
              <a:buChar char="•"/>
              <a:defRPr/>
            </a:pPr>
            <a:r>
              <a:rPr lang="en-US" b="1" dirty="0" smtClean="0"/>
              <a:t>Trends: </a:t>
            </a:r>
            <a:r>
              <a:rPr lang="en-US" dirty="0" smtClean="0"/>
              <a:t>From 2002 </a:t>
            </a:r>
            <a:r>
              <a:rPr lang="en-US" dirty="0"/>
              <a:t>to </a:t>
            </a:r>
            <a:r>
              <a:rPr lang="en-US" dirty="0" smtClean="0"/>
              <a:t>2012, </a:t>
            </a:r>
            <a:r>
              <a:rPr lang="en-US" dirty="0"/>
              <a:t>the </a:t>
            </a:r>
            <a:r>
              <a:rPr lang="en-US" dirty="0" smtClean="0"/>
              <a:t>rate of admission for congestive heart failure among adults decreased </a:t>
            </a:r>
            <a:r>
              <a:rPr lang="en-US" dirty="0"/>
              <a:t>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endParaRPr lang="en-US" b="1" dirty="0" smtClean="0"/>
          </a:p>
          <a:p>
            <a:pPr marL="347472" indent="-182880">
              <a:buFont typeface="Arial" panose="020B0604020202020204" pitchFamily="34" charset="0"/>
              <a:buChar char="•"/>
              <a:defRPr/>
            </a:pPr>
            <a:r>
              <a:rPr lang="en-US" dirty="0" smtClean="0"/>
              <a:t>In all years, compared with White patients, rates of admission for congestive heart failure were higher among Black patients.  </a:t>
            </a:r>
          </a:p>
          <a:p>
            <a:pPr marL="347472" indent="-182880">
              <a:buFont typeface="Arial" panose="020B0604020202020204" pitchFamily="34" charset="0"/>
              <a:buChar char="•"/>
              <a:defRPr/>
            </a:pPr>
            <a:r>
              <a:rPr lang="en-US" dirty="0" smtClean="0"/>
              <a:t>From 2002 to 2007, </a:t>
            </a:r>
            <a:r>
              <a:rPr lang="en-US" dirty="0"/>
              <a:t>rates of admission for congestive heart failure were higher among </a:t>
            </a:r>
            <a:r>
              <a:rPr lang="en-US" dirty="0" smtClean="0"/>
              <a:t>Hispanic patients </a:t>
            </a:r>
            <a:r>
              <a:rPr lang="en-US" dirty="0"/>
              <a:t>compared with White </a:t>
            </a:r>
            <a:r>
              <a:rPr lang="en-US" dirty="0" smtClean="0"/>
              <a:t>patients; in more recent years, this disparity was eliminated.</a:t>
            </a:r>
            <a:endParaRPr lang="en-US" dirty="0"/>
          </a:p>
          <a:p>
            <a:pPr lvl="0">
              <a:defRPr/>
            </a:pPr>
            <a:r>
              <a:rPr lang="en-US" b="1" dirty="0"/>
              <a:t>Achievable Benchmark:</a:t>
            </a:r>
          </a:p>
          <a:p>
            <a:pPr marL="347472" lvl="0" indent="-182880">
              <a:buFont typeface="Arial" panose="020B0604020202020204" pitchFamily="34" charset="0"/>
              <a:buChar char="•"/>
              <a:defRPr/>
            </a:pPr>
            <a:r>
              <a:rPr lang="en-US" dirty="0"/>
              <a:t>The 2008 top 4 State achievable benchmark </a:t>
            </a:r>
            <a:r>
              <a:rPr lang="en-US" dirty="0" smtClean="0"/>
              <a:t>for adult congestive heart failure admissions was 195 admissions per 100,000 population. </a:t>
            </a:r>
            <a:r>
              <a:rPr lang="en-US" dirty="0"/>
              <a:t>The top 4 States </a:t>
            </a:r>
            <a:r>
              <a:rPr lang="en-US" dirty="0" smtClean="0"/>
              <a:t>that contributed to the achievable benchmark are </a:t>
            </a:r>
            <a:r>
              <a:rPr lang="en-US" dirty="0"/>
              <a:t>Colorado, Oregon, Utah, and Vermont. </a:t>
            </a:r>
            <a:endParaRPr lang="en-US" dirty="0" smtClean="0"/>
          </a:p>
          <a:p>
            <a:pPr marL="347472" lvl="0" indent="-182880">
              <a:buFont typeface="Arial" panose="020B0604020202020204" pitchFamily="34" charset="0"/>
              <a:buChar char="•"/>
              <a:defRPr/>
            </a:pPr>
            <a:r>
              <a:rPr lang="en-US" dirty="0" smtClean="0"/>
              <a:t>At current rates of improvement, Hispanic patients could achieve the benchmark in 3 years and White patients could achieve it in 6 years.  Black patients would need 12 years to achieve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581400"/>
          </a:xfrm>
        </p:spPr>
        <p:txBody>
          <a:bodyPr/>
          <a:lstStyle/>
          <a:p>
            <a:pPr marL="171450" indent="-171450">
              <a:buFont typeface="Arial" panose="020B0604020202020204" pitchFamily="34" charset="0"/>
              <a:buChar char="•"/>
            </a:pPr>
            <a:r>
              <a:rPr lang="en-US" b="1" dirty="0" smtClean="0"/>
              <a:t>Importance:</a:t>
            </a:r>
            <a:r>
              <a:rPr lang="en-US" dirty="0" smtClean="0"/>
              <a:t> Some </a:t>
            </a:r>
            <a:r>
              <a:rPr lang="en-US" dirty="0"/>
              <a:t>heart attacks are caused by blood clots. Early actions, such as </a:t>
            </a:r>
            <a:r>
              <a:rPr lang="en-US" dirty="0" err="1" smtClean="0"/>
              <a:t>fibrinolytic</a:t>
            </a:r>
            <a:r>
              <a:rPr lang="en-US" dirty="0" smtClean="0"/>
              <a:t> </a:t>
            </a:r>
            <a:r>
              <a:rPr lang="en-US" dirty="0"/>
              <a:t>medication, may open blockages caused by blood clots, reduce heart muscle damage, and save </a:t>
            </a:r>
            <a:r>
              <a:rPr lang="en-US" dirty="0" smtClean="0"/>
              <a:t>lives. </a:t>
            </a:r>
            <a:r>
              <a:rPr lang="en-US" dirty="0"/>
              <a:t>To be effective, these actions need to be performed quickly after the start of a heart attack. </a:t>
            </a:r>
            <a:endParaRPr lang="en-US" dirty="0" smtClean="0"/>
          </a:p>
          <a:p>
            <a:pPr marL="171450" indent="-171450">
              <a:buFont typeface="Arial" panose="020B0604020202020204" pitchFamily="34" charset="0"/>
              <a:buChar char="•"/>
            </a:pPr>
            <a:r>
              <a:rPr lang="en-US" b="1" dirty="0" smtClean="0"/>
              <a:t>Trends: </a:t>
            </a:r>
            <a:r>
              <a:rPr lang="en-US" dirty="0" smtClean="0"/>
              <a:t>From 2005 to 2012, </a:t>
            </a:r>
            <a:r>
              <a:rPr lang="en-US" dirty="0"/>
              <a:t>the percentage of patients who received timely </a:t>
            </a:r>
            <a:r>
              <a:rPr lang="en-US" dirty="0" err="1"/>
              <a:t>fibrinolytic</a:t>
            </a:r>
            <a:r>
              <a:rPr lang="en-US" dirty="0"/>
              <a:t> medication </a:t>
            </a:r>
            <a:r>
              <a:rPr lang="en-US" dirty="0" smtClean="0"/>
              <a:t>improved overall and for all racial/ethnic groups.</a:t>
            </a:r>
            <a:endParaRPr lang="en-US" b="1" dirty="0" smtClean="0"/>
          </a:p>
          <a:p>
            <a:pPr marL="171450" indent="-171450">
              <a:buFont typeface="Arial" panose="020B0604020202020204" pitchFamily="34" charset="0"/>
              <a:buChar char="•"/>
            </a:pPr>
            <a:r>
              <a:rPr lang="en-US" b="1" dirty="0" smtClean="0"/>
              <a:t>Groups With Disparities: </a:t>
            </a:r>
            <a:r>
              <a:rPr lang="en-US" dirty="0" smtClean="0"/>
              <a:t>Until 2011, </a:t>
            </a:r>
            <a:r>
              <a:rPr lang="en-US" dirty="0"/>
              <a:t>the percentage of patients who received timely </a:t>
            </a:r>
            <a:r>
              <a:rPr lang="en-US" dirty="0" err="1"/>
              <a:t>fibrinolytic</a:t>
            </a:r>
            <a:r>
              <a:rPr lang="en-US" dirty="0"/>
              <a:t> medication was significantly higher for </a:t>
            </a:r>
            <a:r>
              <a:rPr lang="en-US" dirty="0" smtClean="0"/>
              <a:t>Whites </a:t>
            </a:r>
            <a:r>
              <a:rPr lang="en-US" dirty="0"/>
              <a:t>than for </a:t>
            </a:r>
            <a:r>
              <a:rPr lang="en-US" dirty="0" smtClean="0"/>
              <a:t>Blacks.</a:t>
            </a:r>
            <a:endParaRPr lang="en-US" dirty="0"/>
          </a:p>
          <a:p>
            <a:pPr marL="171450" indent="-171450">
              <a:buFont typeface="Arial" panose="020B0604020202020204" pitchFamily="34" charset="0"/>
              <a:buChar char="•"/>
            </a:pPr>
            <a:r>
              <a:rPr lang="en-US" b="1" dirty="0" smtClean="0"/>
              <a:t>Achievable Benchmark:</a:t>
            </a:r>
          </a:p>
          <a:p>
            <a:pPr marL="347472" indent="-182880">
              <a:buFont typeface="Arial" panose="020B0604020202020204" pitchFamily="34" charset="0"/>
              <a:buChar char="•"/>
            </a:pPr>
            <a:r>
              <a:rPr lang="en-US" dirty="0"/>
              <a:t>T</a:t>
            </a:r>
            <a:r>
              <a:rPr lang="en-US" dirty="0" smtClean="0"/>
              <a:t>he 2010 </a:t>
            </a:r>
            <a:r>
              <a:rPr lang="en-US" dirty="0"/>
              <a:t>top 5 State achievable benchmark was 68%. The top 5 </a:t>
            </a:r>
            <a:r>
              <a:rPr lang="en-US" dirty="0" smtClean="0"/>
              <a:t>States that contributed to the achievable benchmark are Arkansas</a:t>
            </a:r>
            <a:r>
              <a:rPr lang="en-US" dirty="0"/>
              <a:t>, California, Georgia, Mississippi, and Texas</a:t>
            </a:r>
            <a:r>
              <a:rPr lang="en-US" dirty="0" smtClean="0"/>
              <a:t>.</a:t>
            </a:r>
          </a:p>
          <a:p>
            <a:pPr marL="347472" indent="-182880">
              <a:buFont typeface="Arial" panose="020B0604020202020204" pitchFamily="34" charset="0"/>
              <a:buChar char="•"/>
            </a:pPr>
            <a:r>
              <a:rPr lang="en-US" dirty="0" smtClean="0"/>
              <a:t>Asian heart attack patients achieved the benchmark in 2011.</a:t>
            </a:r>
          </a:p>
          <a:p>
            <a:pPr marL="347472" lvl="0" indent="-182880">
              <a:buFont typeface="Arial" panose="020B0604020202020204" pitchFamily="34" charset="0"/>
              <a:buChar char="•"/>
            </a:pPr>
            <a:r>
              <a:rPr lang="en-US" dirty="0" smtClean="0"/>
              <a:t>At </a:t>
            </a:r>
            <a:r>
              <a:rPr lang="en-US" dirty="0"/>
              <a:t>the current rate of improvement, the achievable benchmark could be attained overall in </a:t>
            </a:r>
            <a:r>
              <a:rPr lang="en-US" dirty="0" smtClean="0"/>
              <a:t>2 years. In addition, White, Black, and Hispanic heart attack patients should all reach the benchmark in 2 years.</a:t>
            </a:r>
            <a:endParaRPr lang="en-US" dirty="0"/>
          </a:p>
          <a:p>
            <a:pPr marL="171450" indent="-171450">
              <a:buFont typeface="Arial" panose="020B0604020202020204" pitchFamily="34" charset="0"/>
              <a:buChar char="•"/>
            </a:pPr>
            <a:endParaRPr lang="en-US" b="1" dirty="0"/>
          </a:p>
          <a:p>
            <a:endParaRPr lang="en-US" b="1" dirty="0"/>
          </a:p>
        </p:txBody>
      </p:sp>
      <p:sp>
        <p:nvSpPr>
          <p:cNvPr id="4" name="Slide Number Placeholder 3"/>
          <p:cNvSpPr>
            <a:spLocks noGrp="1"/>
          </p:cNvSpPr>
          <p:nvPr>
            <p:ph type="sldNum" sz="quarter" idx="10"/>
          </p:nvPr>
        </p:nvSpPr>
        <p:spPr/>
        <p:txBody>
          <a:bodyPr/>
          <a:lstStyle/>
          <a:p>
            <a:fld id="{E70E7EC0-D47B-461F-A069-1AF30F543FB1}" type="slidenum">
              <a:rPr lang="en-US" smtClean="0"/>
              <a:t>18</a:t>
            </a:fld>
            <a:endParaRPr lang="en-US"/>
          </a:p>
        </p:txBody>
      </p:sp>
    </p:spTree>
    <p:extLst>
      <p:ext uri="{BB962C8B-B14F-4D97-AF65-F5344CB8AC3E}">
        <p14:creationId xmlns:p14="http://schemas.microsoft.com/office/powerpoint/2010/main" val="28067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deaths from cardiovascular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and Whites had similar death rates when hospitalized for:</a:t>
            </a:r>
          </a:p>
          <a:p>
            <a:pPr marL="628650" lvl="1" indent="-171450">
              <a:buFont typeface="Arial" panose="020B0604020202020204" pitchFamily="34" charset="0"/>
              <a:buChar char="•"/>
            </a:pPr>
            <a:r>
              <a:rPr lang="en-US" dirty="0" smtClean="0"/>
              <a:t>Acute myocardial infarction.</a:t>
            </a:r>
          </a:p>
          <a:p>
            <a:pPr marL="628650" lvl="1" indent="-171450">
              <a:buFont typeface="Arial" panose="020B0604020202020204" pitchFamily="34" charset="0"/>
              <a:buChar char="•"/>
            </a:pPr>
            <a:r>
              <a:rPr lang="en-US" dirty="0" smtClean="0"/>
              <a:t>Abdominal </a:t>
            </a:r>
            <a:r>
              <a:rPr lang="en-US" dirty="0"/>
              <a:t>aortic aneurysm </a:t>
            </a:r>
            <a:r>
              <a:rPr lang="en-US" dirty="0" smtClean="0"/>
              <a:t>repair.</a:t>
            </a:r>
            <a:endParaRPr lang="en-US" dirty="0"/>
          </a:p>
          <a:p>
            <a:pPr marL="628650" lvl="1" indent="-171450">
              <a:buFont typeface="Arial" panose="020B0604020202020204" pitchFamily="34" charset="0"/>
              <a:buChar char="•"/>
            </a:pPr>
            <a:r>
              <a:rPr lang="en-US" dirty="0" smtClean="0"/>
              <a:t>Coronary </a:t>
            </a:r>
            <a:r>
              <a:rPr lang="en-US" dirty="0"/>
              <a:t>artery bypass </a:t>
            </a:r>
            <a:r>
              <a:rPr lang="en-US" dirty="0" smtClean="0"/>
              <a:t>graft</a:t>
            </a:r>
            <a:r>
              <a:rPr lang="en-US" dirty="0"/>
              <a:t> </a:t>
            </a:r>
            <a:r>
              <a:rPr lang="en-US" dirty="0" smtClean="0"/>
              <a:t>surgery.</a:t>
            </a:r>
            <a:endParaRPr lang="en-US" dirty="0"/>
          </a:p>
          <a:p>
            <a:pPr marL="628650" lvl="1" indent="-171450">
              <a:buFont typeface="Arial" panose="020B0604020202020204" pitchFamily="34" charset="0"/>
              <a:buChar char="•"/>
            </a:pPr>
            <a:r>
              <a:rPr lang="en-US" dirty="0" smtClean="0"/>
              <a:t>Percutaneous </a:t>
            </a:r>
            <a:r>
              <a:rPr lang="en-US" dirty="0"/>
              <a:t>transluminal coronary </a:t>
            </a:r>
            <a:r>
              <a:rPr lang="en-US" dirty="0" smtClean="0"/>
              <a:t>angioplasty.</a:t>
            </a:r>
          </a:p>
          <a:p>
            <a:pPr marL="628650" lvl="1" indent="-171450">
              <a:buFont typeface="Arial" panose="020B0604020202020204" pitchFamily="34" charset="0"/>
              <a:buChar char="•"/>
            </a:pPr>
            <a:endParaRPr lang="en-US" dirty="0"/>
          </a:p>
          <a:p>
            <a:pPr marL="347472" indent="-182880">
              <a:buFont typeface="Arial" panose="020B0604020202020204" pitchFamily="34" charset="0"/>
              <a:buChar char="•"/>
            </a:pPr>
            <a:r>
              <a:rPr lang="en-US" dirty="0" smtClean="0"/>
              <a:t>Hispanics had lower death rates than Whites when hospitalized for congestive heart failure and there was no change in this disparity over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19</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950970"/>
          </a:xfrm>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year marks the 30th anniversary of the Report of the Secretary’s Task Force on Black and Minority Health (also known as the Heckler Report), released in 1985 under the leadership of then U.S. Department of Health and Human Services (HHS) Secretary Margaret M. Heckler. The landmark report marked the first convening of a group of health experts by the U.S. government to conduct a comprehensive study of racial and ethnic minority health and elevated minority health onto a national stage.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Heckler Report documented persistent health disparities that accounted for 60,000 excess deaths each year and synthesized ways to advance health equity. This marked the beginning of a new era in addressing minority health issues, beginning with the creation of the HHS Office of Minority Health in 1986 and leading up to the Affordable Care Act in 2010.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2</a:t>
            </a:fld>
            <a:endParaRPr lang="en-US"/>
          </a:p>
        </p:txBody>
      </p:sp>
    </p:spTree>
    <p:extLst>
      <p:ext uri="{BB962C8B-B14F-4D97-AF65-F5344CB8AC3E}">
        <p14:creationId xmlns:p14="http://schemas.microsoft.com/office/powerpoint/2010/main" val="177353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lstStyle/>
          <a:p>
            <a:pPr marL="171450" indent="-171450">
              <a:buFont typeface="Arial" panose="020B0604020202020204" pitchFamily="34" charset="0"/>
              <a:buChar char="•"/>
            </a:pPr>
            <a:r>
              <a:rPr lang="en-US" b="1" dirty="0" smtClean="0"/>
              <a:t>Importance: </a:t>
            </a:r>
            <a:r>
              <a:rPr lang="en-US" dirty="0" smtClean="0"/>
              <a:t>Racial disparities in heart attack care have been observed.</a:t>
            </a:r>
          </a:p>
          <a:p>
            <a:pPr marL="171450" lvl="0" indent="-171450">
              <a:buFont typeface="Arial" panose="020B0604020202020204" pitchFamily="34" charset="0"/>
              <a:buChar char="•"/>
              <a:defRPr/>
            </a:pPr>
            <a:r>
              <a:rPr lang="en-US" b="1" dirty="0" smtClean="0"/>
              <a:t>Trends: </a:t>
            </a:r>
            <a:r>
              <a:rPr lang="en-US" dirty="0" smtClean="0"/>
              <a:t>From 2001 </a:t>
            </a:r>
            <a:r>
              <a:rPr lang="en-US" dirty="0"/>
              <a:t>to </a:t>
            </a:r>
            <a:r>
              <a:rPr lang="en-US" dirty="0" smtClean="0"/>
              <a:t>2012, </a:t>
            </a:r>
            <a:r>
              <a:rPr lang="en-US" dirty="0"/>
              <a:t>the risk-adjusted inpatient mortality rate for hospital admissions with heart attack decreased 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t>
            </a:r>
            <a:r>
              <a:rPr lang="en-US" dirty="0" smtClean="0"/>
              <a:t>2012, Black patients had lower inpatient </a:t>
            </a:r>
            <a:r>
              <a:rPr lang="en-US" dirty="0"/>
              <a:t>mortality </a:t>
            </a:r>
            <a:r>
              <a:rPr lang="en-US" dirty="0" smtClean="0"/>
              <a:t>rates </a:t>
            </a:r>
            <a:r>
              <a:rPr lang="en-US" dirty="0"/>
              <a:t>for hospital admissions with heart </a:t>
            </a:r>
            <a:r>
              <a:rPr lang="en-US" dirty="0" smtClean="0"/>
              <a:t>attack than White patients.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2008 top 4 State achievable benchmark </a:t>
            </a:r>
            <a:r>
              <a:rPr lang="en-US" dirty="0" smtClean="0"/>
              <a:t>for inpatient heart attack mortality was 48 deaths per 1,000 admissions.  By 2012, this benchmark had been attained for all racial/ethnic groups.</a:t>
            </a:r>
          </a:p>
          <a:p>
            <a:pPr marL="342900" indent="-171450">
              <a:buFont typeface="Arial" panose="020B0604020202020204" pitchFamily="34" charset="0"/>
              <a:buChar char="•"/>
              <a:defRPr/>
            </a:pPr>
            <a:r>
              <a:rPr lang="en-US" dirty="0" smtClean="0"/>
              <a:t>Because the 2008 benchmark was achieved by the total population, a new 2012 top 4 State achievable benchmark was set at 39 deaths per 1,000 admissions. </a:t>
            </a:r>
            <a:r>
              <a:rPr lang="en-US" dirty="0"/>
              <a:t>The top 4 States </a:t>
            </a:r>
            <a:r>
              <a:rPr lang="en-US" dirty="0" smtClean="0"/>
              <a:t>that contributed to the achievable</a:t>
            </a:r>
            <a:r>
              <a:rPr lang="en-US" baseline="0" dirty="0" smtClean="0"/>
              <a:t> benchmark a</a:t>
            </a:r>
            <a:r>
              <a:rPr lang="en-US" dirty="0" smtClean="0"/>
              <a:t>re Alaska, Arizona, Michigan, </a:t>
            </a:r>
            <a:r>
              <a:rPr lang="en-US" dirty="0"/>
              <a:t>and </a:t>
            </a:r>
            <a:r>
              <a:rPr lang="en-US" dirty="0" smtClean="0"/>
              <a:t>Rhode Island.</a:t>
            </a:r>
          </a:p>
          <a:p>
            <a:pPr marL="342900" lvl="0" indent="-171450">
              <a:buFont typeface="Arial" panose="020B0604020202020204" pitchFamily="34" charset="0"/>
              <a:buChar char="•"/>
              <a:defRPr/>
            </a:pPr>
            <a:r>
              <a:rPr lang="en-US" dirty="0" smtClean="0"/>
              <a:t>At current rates of improvement, all racial/ethnic groups could reach the 2012 benchmark in approximately</a:t>
            </a:r>
            <a:r>
              <a:rPr lang="en-US" b="1" dirty="0" smtClean="0"/>
              <a:t> </a:t>
            </a:r>
            <a:r>
              <a:rPr lang="en-US" dirty="0" smtClean="0"/>
              <a:t>2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Mortality statistics for the United States do not identify Hispanics separately, and until 1976, most other common measures of alcohol-related problems such as arrest and hospital discharge rates did not provide a Hispanic identifier. The 1979 National Institute on Alcohol Abuse and Alcoholism National Survey indicates that based on self-reported data, Hispanic American males age 18 and over have higher levels of heavy drinking and higher rates of alcohol-related problems than do </a:t>
            </a:r>
            <a:r>
              <a:rPr lang="en-US" dirty="0" err="1" smtClean="0"/>
              <a:t>nonminorities</a:t>
            </a:r>
            <a:r>
              <a:rPr lang="en-US" dirty="0" smtClean="0"/>
              <a:t>.</a:t>
            </a:r>
          </a:p>
          <a:p>
            <a:pPr marL="347472" indent="-182880">
              <a:buFont typeface="Arial" panose="020B0604020202020204" pitchFamily="34" charset="0"/>
              <a:buChar char="•"/>
            </a:pPr>
            <a:r>
              <a:rPr lang="en-US" dirty="0" smtClean="0"/>
              <a:t>Results from the 1983 single-room occupancy hotels study of drug abuse in New York City suggest that Hispanics have higher rates of drug use than Whites for marijuana, cocaine, heroin, and illicit methadone.</a:t>
            </a:r>
          </a:p>
          <a:p>
            <a:pPr marL="347472" indent="-182880">
              <a:buFont typeface="Arial" panose="020B0604020202020204" pitchFamily="34" charset="0"/>
              <a:buChar char="•"/>
            </a:pPr>
            <a:r>
              <a:rPr lang="en-US" dirty="0" smtClean="0"/>
              <a:t>Lung and esophageal cancer morbidity and mortality rates, known to be related to smoking, are lower for Hispanics than for Whites and Blacks.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21</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No measure of care for substance use disorders </a:t>
            </a:r>
            <a:r>
              <a:rPr lang="en-US" dirty="0"/>
              <a:t>was improving for Hispanics.</a:t>
            </a:r>
            <a:endParaRPr lang="en-US" dirty="0" smtClean="0"/>
          </a:p>
          <a:p>
            <a:pPr marL="171450" indent="-171450">
              <a:buFont typeface="Arial" panose="020B0604020202020204" pitchFamily="34" charset="0"/>
              <a:buChar char="•"/>
            </a:pPr>
            <a:r>
              <a:rPr lang="en-US" b="1" dirty="0" smtClean="0"/>
              <a:t>Groups With Disparities</a:t>
            </a:r>
            <a:r>
              <a:rPr lang="en-US" dirty="0" smtClean="0"/>
              <a:t>: Hispanics and Whites had similarly low rates of treatment for substance use disorders.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6581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2012, only 10.8% of people age 12 and over who needed treatment for illicit drug use or an alcohol problem received such treatment at a specialty facility in the last 12 months.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r>
              <a:rPr lang="en-US" sz="1200" kern="1200" dirty="0" smtClean="0">
                <a:solidFill>
                  <a:schemeClr val="tx1"/>
                </a:solidFill>
                <a:effectLst/>
                <a:latin typeface="+mn-lt"/>
                <a:ea typeface="+mn-ea"/>
                <a:cs typeface="+mn-cs"/>
              </a:rPr>
              <a:t>From 2002 to 2012, there were no statistically significant differences by race/ethnicity.</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a:t>
            </a:r>
            <a:r>
              <a:rPr lang="en-US" sz="1200" b="1" kern="1200" baseline="0" dirty="0" smtClean="0">
                <a:solidFill>
                  <a:schemeClr val="tx1"/>
                </a:solidFill>
                <a:effectLst/>
                <a:latin typeface="+mn-lt"/>
                <a:ea typeface="+mn-ea"/>
                <a:cs typeface="+mn-cs"/>
              </a:rPr>
              <a:t> Benchmark:</a:t>
            </a:r>
            <a:endParaRPr lang="en-US" sz="1200" b="1" kern="1200" dirty="0" smtClean="0">
              <a:solidFill>
                <a:schemeClr val="tx1"/>
              </a:solidFill>
              <a:effectLst/>
              <a:latin typeface="+mn-lt"/>
              <a:ea typeface="+mn-ea"/>
              <a:cs typeface="+mn-cs"/>
            </a:endParaRP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rPr>
              <a:t>2011 top </a:t>
            </a:r>
            <a:r>
              <a:rPr lang="en-US" sz="1200" kern="1200" dirty="0" smtClean="0">
                <a:solidFill>
                  <a:schemeClr val="tx1"/>
                </a:solidFill>
                <a:effectLst/>
                <a:latin typeface="+mn-lt"/>
                <a:ea typeface="+mn-ea"/>
                <a:cs typeface="+mn-cs"/>
              </a:rPr>
              <a:t>6 State achievable benchmark was 15%. The top 6 States that contributed to the achievable benchmark are Alabama, Alaska, Delaware, Maryland, Oregon, and Utah.</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At the current</a:t>
            </a:r>
            <a:r>
              <a:rPr lang="en-US" sz="1200" kern="1200" baseline="0" dirty="0" smtClean="0">
                <a:solidFill>
                  <a:schemeClr val="tx1"/>
                </a:solidFill>
                <a:effectLst/>
                <a:latin typeface="+mn-lt"/>
                <a:ea typeface="+mn-ea"/>
                <a:cs typeface="+mn-cs"/>
              </a:rPr>
              <a:t> rate, the</a:t>
            </a:r>
            <a:r>
              <a:rPr lang="en-US" sz="1200" kern="1200" dirty="0" smtClean="0">
                <a:solidFill>
                  <a:schemeClr val="tx1"/>
                </a:solidFill>
                <a:effectLst/>
                <a:latin typeface="+mn-lt"/>
                <a:ea typeface="+mn-ea"/>
                <a:cs typeface="+mn-cs"/>
              </a:rPr>
              <a:t> total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 would need 30 years to achieve this benchmark. Whites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 achieve the benchmark in 15 years while Blacks and Hispanics are moving away from the benchmark.</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23</a:t>
            </a:fld>
            <a:endParaRPr lang="en-US"/>
          </a:p>
        </p:txBody>
      </p:sp>
    </p:spTree>
    <p:extLst>
      <p:ext uri="{BB962C8B-B14F-4D97-AF65-F5344CB8AC3E}">
        <p14:creationId xmlns:p14="http://schemas.microsoft.com/office/powerpoint/2010/main" val="254868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2011, 43.7% of people age 12 and over treated for substance abuse completed their treatment course.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p>
          <a:p>
            <a:pPr marL="347472" lvl="0" indent="-182880">
              <a:buFont typeface="Arial" panose="020B0604020202020204" pitchFamily="34" charset="0"/>
              <a:buChar char="•"/>
            </a:pPr>
            <a:r>
              <a:rPr lang="en-US" sz="1200" kern="1200" dirty="0" smtClean="0">
                <a:solidFill>
                  <a:schemeClr val="tx1"/>
                </a:solidFill>
                <a:effectLst/>
                <a:latin typeface="+mn-lt"/>
                <a:ea typeface="+mn-ea"/>
                <a:cs typeface="+mn-cs"/>
              </a:rPr>
              <a:t>In 4 of 7 years, Blacks who were treated for substance abuse were significantly less likely than Whites to complete treatment.</a:t>
            </a:r>
            <a:r>
              <a:rPr lang="en-US" sz="1200" kern="1200" baseline="0" dirty="0" smtClean="0">
                <a:solidFill>
                  <a:schemeClr val="tx1"/>
                </a:solidFill>
                <a:effectLst/>
                <a:latin typeface="+mn-lt"/>
                <a:ea typeface="+mn-ea"/>
                <a:cs typeface="+mn-cs"/>
              </a:rPr>
              <a:t> </a:t>
            </a:r>
          </a:p>
          <a:p>
            <a:pPr marL="347472" lvl="0" indent="-182880">
              <a:buFont typeface="Arial" panose="020B0604020202020204" pitchFamily="34" charset="0"/>
              <a:buChar char="•"/>
            </a:pPr>
            <a:r>
              <a:rPr lang="en-US" dirty="0" smtClean="0"/>
              <a:t>Hispanics and Whites had similar rates of treatment completion.</a:t>
            </a:r>
          </a:p>
          <a:p>
            <a:pPr marL="347472" indent="-182880">
              <a:buFont typeface="Arial" panose="020B0604020202020204" pitchFamily="34" charset="0"/>
              <a:buChar char="•"/>
            </a:pPr>
            <a:r>
              <a:rPr lang="en-US" sz="1200" kern="1200" baseline="0" dirty="0" smtClean="0">
                <a:solidFill>
                  <a:schemeClr val="tx1"/>
                </a:solidFill>
                <a:effectLst/>
                <a:latin typeface="+mn-lt"/>
                <a:ea typeface="+mn-ea"/>
                <a:cs typeface="+mn-cs"/>
              </a:rPr>
              <a:t>In 2011, Cubans </a:t>
            </a:r>
            <a:r>
              <a:rPr lang="en-US" dirty="0"/>
              <a:t>who were treated for substance abuse were significantly </a:t>
            </a:r>
            <a:r>
              <a:rPr lang="en-US" dirty="0" smtClean="0"/>
              <a:t>more </a:t>
            </a:r>
            <a:r>
              <a:rPr lang="en-US" dirty="0"/>
              <a:t>likely than Whites to complete treatment.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 Benchmark:</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The 2008 top 5 State achievable benchmark was 74%. The top 5 States that contributed to the achievable benchmark are Colorado, Connecticut, District of Columbia, Mississippi, and Texas.</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No group showed progress toward the benchmark.</a:t>
            </a:r>
          </a:p>
        </p:txBody>
      </p:sp>
      <p:sp>
        <p:nvSpPr>
          <p:cNvPr id="4" name="Slide Number Placeholder 3"/>
          <p:cNvSpPr>
            <a:spLocks noGrp="1"/>
          </p:cNvSpPr>
          <p:nvPr>
            <p:ph type="sldNum" sz="quarter" idx="10"/>
          </p:nvPr>
        </p:nvSpPr>
        <p:spPr/>
        <p:txBody>
          <a:bodyPr/>
          <a:lstStyle/>
          <a:p>
            <a:fld id="{05E9B153-67B9-4602-A9FE-81AAF274874B}" type="slidenum">
              <a:rPr lang="en-US" smtClean="0"/>
              <a:t>24</a:t>
            </a:fld>
            <a:endParaRPr lang="en-US"/>
          </a:p>
        </p:txBody>
      </p:sp>
    </p:spTree>
    <p:extLst>
      <p:ext uri="{BB962C8B-B14F-4D97-AF65-F5344CB8AC3E}">
        <p14:creationId xmlns:p14="http://schemas.microsoft.com/office/powerpoint/2010/main" val="1350262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a:t>
            </a:r>
            <a:r>
              <a:rPr lang="en-US" dirty="0" smtClean="0"/>
              <a:t>found </a:t>
            </a:r>
            <a:r>
              <a:rPr lang="en-US" dirty="0"/>
              <a:t>that:</a:t>
            </a:r>
          </a:p>
          <a:p>
            <a:pPr marL="347472" indent="-182880">
              <a:buFont typeface="Arial" panose="020B0604020202020204" pitchFamily="34" charset="0"/>
              <a:buChar char="•"/>
            </a:pPr>
            <a:r>
              <a:rPr lang="en-US" dirty="0" smtClean="0"/>
              <a:t>Among the 14.6 million individuals of Hispanic origin in the United States, the prevalence of diabetes was more than three times the rate in the White population.</a:t>
            </a:r>
          </a:p>
          <a:p>
            <a:pPr marL="347472" indent="-182880">
              <a:buFont typeface="Arial" panose="020B0604020202020204" pitchFamily="34" charset="0"/>
              <a:buChar char="•"/>
            </a:pPr>
            <a:r>
              <a:rPr lang="en-US" dirty="0" smtClean="0"/>
              <a:t>From available data, it is clear than diabetes is a major health burden contributing to excess morbidity and mortality in the Mexican American population.  The data are still inadequate, however, to say with certainty whether this increased prevalence of diabetes is shared by other Hispanic subgroups.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Data are insufficient to assess trends for most measures of diabetes care for Hispanics.</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were less likely than Whites to have their diabetes diagnosed.</a:t>
            </a:r>
          </a:p>
          <a:p>
            <a:pPr marL="347472" indent="-182880">
              <a:buFont typeface="Arial" panose="020B0604020202020204" pitchFamily="34" charset="0"/>
              <a:buChar char="•"/>
            </a:pPr>
            <a:r>
              <a:rPr lang="en-US" dirty="0" smtClean="0"/>
              <a:t>After diagnosis, </a:t>
            </a:r>
            <a:r>
              <a:rPr lang="en-US" dirty="0"/>
              <a:t>Hispanics were less likely than </a:t>
            </a:r>
            <a:r>
              <a:rPr lang="en-US" dirty="0" smtClean="0"/>
              <a:t>Whites to receive recommended services for diabetes and this disparity was not changing over time.</a:t>
            </a: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26</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p>
          <a:p>
            <a:pPr marL="342900" lvl="1" indent="-171450">
              <a:buFont typeface="Arial" panose="020B0604020202020204" pitchFamily="34" charset="0"/>
              <a:buChar char="•"/>
            </a:pPr>
            <a:r>
              <a:rPr lang="en-US" sz="1200" kern="1200" dirty="0" smtClean="0">
                <a:solidFill>
                  <a:schemeClr val="tx1"/>
                </a:solidFill>
                <a:effectLst/>
                <a:latin typeface="+mn-lt"/>
                <a:ea typeface="+mn-ea"/>
                <a:cs typeface="+mn-cs"/>
              </a:rPr>
              <a:t>Regular hemoglobin A1c (HbA1c) tests, foot exams, dilated eye exams, and flu shots help people keep their diabetes under control and avoid diabetic complications.</a:t>
            </a:r>
            <a:r>
              <a:rPr lang="en-US" dirty="0"/>
              <a:t> </a:t>
            </a:r>
            <a:endParaRPr lang="en-US" dirty="0" smtClean="0"/>
          </a:p>
          <a:p>
            <a:pPr marL="342900" lvl="1" indent="-171450">
              <a:buFont typeface="Arial" panose="020B0604020202020204" pitchFamily="34" charset="0"/>
              <a:buChar char="•"/>
            </a:pPr>
            <a:r>
              <a:rPr lang="en-US" dirty="0" smtClean="0"/>
              <a:t>A </a:t>
            </a:r>
            <a:r>
              <a:rPr lang="en-US" dirty="0"/>
              <a:t>composite measure is used to track the national rate of receipt of </a:t>
            </a:r>
            <a:r>
              <a:rPr lang="en-US" dirty="0" smtClean="0"/>
              <a:t>all four of these recommended </a:t>
            </a:r>
            <a:r>
              <a:rPr lang="en-US" dirty="0"/>
              <a:t>annual diabetes </a:t>
            </a:r>
            <a:r>
              <a:rPr lang="en-US" dirty="0" smtClean="0"/>
              <a:t>interventions.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1" dirty="0" smtClean="0"/>
              <a:t>Trends: </a:t>
            </a:r>
          </a:p>
          <a:p>
            <a:pPr marL="342900" lvl="1" indent="-171450">
              <a:buFont typeface="Arial" panose="020B0604020202020204" pitchFamily="34" charset="0"/>
              <a:buChar char="•"/>
            </a:pPr>
            <a:r>
              <a:rPr lang="en-US" dirty="0" smtClean="0"/>
              <a:t>From </a:t>
            </a:r>
            <a:r>
              <a:rPr lang="en-US" dirty="0"/>
              <a:t>2008 to 2012</a:t>
            </a:r>
            <a:r>
              <a:rPr lang="en-US" dirty="0" smtClean="0"/>
              <a:t>, </a:t>
            </a:r>
            <a:r>
              <a:rPr lang="en-US" dirty="0"/>
              <a:t>among adults age 40 and over with diagnosed </a:t>
            </a:r>
            <a:r>
              <a:rPr lang="en-US" dirty="0" smtClean="0"/>
              <a:t>diabetes, improvements </a:t>
            </a:r>
            <a:r>
              <a:rPr lang="en-US" dirty="0"/>
              <a:t>were observed </a:t>
            </a:r>
            <a:r>
              <a:rPr lang="en-US" dirty="0" smtClean="0"/>
              <a:t>overall and among </a:t>
            </a:r>
            <a:r>
              <a:rPr lang="en-US" dirty="0"/>
              <a:t>Blacks. </a:t>
            </a:r>
            <a:endParaRPr lang="en-US" dirty="0" smtClean="0"/>
          </a:p>
          <a:p>
            <a:pPr marL="342900" lvl="1" indent="-171450">
              <a:buFont typeface="Arial" panose="020B0604020202020204" pitchFamily="34" charset="0"/>
              <a:buChar char="•"/>
            </a:pPr>
            <a:r>
              <a:rPr lang="en-US" dirty="0" smtClean="0"/>
              <a:t>However, only </a:t>
            </a:r>
            <a:r>
              <a:rPr lang="en-US" sz="1200" kern="1200" dirty="0" smtClean="0">
                <a:solidFill>
                  <a:schemeClr val="tx1"/>
                </a:solidFill>
                <a:effectLst/>
                <a:latin typeface="+mn-lt"/>
                <a:ea typeface="+mn-ea"/>
                <a:cs typeface="+mn-cs"/>
              </a:rPr>
              <a:t>slightly more than one-fourth (26.6 percent) of adults with diabetes reported receiving all four recommended services in 2012.</a:t>
            </a:r>
          </a:p>
          <a:p>
            <a:pPr marL="171450" indent="-171450">
              <a:buFont typeface="Arial" panose="020B0604020202020204" pitchFamily="34" charset="0"/>
              <a:buChar char="•"/>
            </a:pPr>
            <a:r>
              <a:rPr lang="en-US" b="1" dirty="0" smtClean="0"/>
              <a:t>Groups With Disparities: </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a:t>
            </a:r>
            <a:r>
              <a:rPr lang="en-US" kern="1200" baseline="0" dirty="0" smtClean="0">
                <a:solidFill>
                  <a:schemeClr val="tx1"/>
                </a:solidFill>
                <a:effectLst/>
                <a:latin typeface="+mn-lt"/>
                <a:ea typeface="+mn-ea"/>
                <a:cs typeface="+mn-cs"/>
              </a:rPr>
              <a:t> 2 of 5 years, including </a:t>
            </a:r>
            <a:r>
              <a:rPr lang="en-US" kern="1200" dirty="0" smtClean="0">
                <a:solidFill>
                  <a:schemeClr val="tx1"/>
                </a:solidFill>
                <a:effectLst/>
                <a:latin typeface="+mn-lt"/>
                <a:ea typeface="+mn-ea"/>
                <a:cs typeface="+mn-cs"/>
              </a:rPr>
              <a:t>2012, Hispanics and Blacks were less likely than Whites to receive the recommended services. </a:t>
            </a:r>
          </a:p>
          <a:p>
            <a:pPr marL="628650" lvl="1" indent="-171450">
              <a:buFont typeface="Arial" panose="020B0604020202020204" pitchFamily="34" charset="0"/>
              <a:buChar char="•"/>
            </a:pPr>
            <a:r>
              <a:rPr lang="en-US" dirty="0" smtClean="0"/>
              <a:t>In all years, foreign-born Hispanics were less likely than U.S.-born Hispanics to receive the recommended services, but these differences were not statistically significant.</a:t>
            </a:r>
            <a:endParaRPr lang="en-US"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27</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normAutofit/>
          </a:bodyPr>
          <a:lstStyle/>
          <a:p>
            <a:pPr marL="171450" indent="-171450">
              <a:buFont typeface="Arial" panose="020B0604020202020204" pitchFamily="34" charset="0"/>
              <a:buChar char="•"/>
            </a:pPr>
            <a:r>
              <a:rPr lang="en-US" b="1" dirty="0"/>
              <a:t>Importance: </a:t>
            </a:r>
            <a:endParaRPr lang="en-US" b="1" dirty="0" smtClean="0"/>
          </a:p>
          <a:p>
            <a:pPr marL="347472" indent="-182880">
              <a:buFont typeface="Arial" panose="020B0604020202020204" pitchFamily="34" charset="0"/>
              <a:buChar char="•"/>
            </a:pPr>
            <a:r>
              <a:rPr lang="en-US" dirty="0" smtClean="0"/>
              <a:t>A </a:t>
            </a:r>
            <a:r>
              <a:rPr lang="en-US" dirty="0"/>
              <a:t>successful partnership for diabetes care requires providers to educate patients about daily management of their diabetes. Hence, providers should develop a written diabetes management plan, especially for patients with a history of uncontrolled diabetes</a:t>
            </a:r>
            <a:r>
              <a:rPr lang="en-US" dirty="0" smtClean="0"/>
              <a:t>.</a:t>
            </a:r>
          </a:p>
          <a:p>
            <a:pPr marL="347472" indent="-182880">
              <a:buFont typeface="Arial" panose="020B0604020202020204" pitchFamily="34" charset="0"/>
              <a:buChar char="•"/>
            </a:pPr>
            <a:r>
              <a:rPr lang="en-US" dirty="0"/>
              <a:t>National data on diabetes management and outcomes for some underserved populations are not available from the national data sources in the Q</a:t>
            </a:r>
            <a:r>
              <a:rPr lang="en-US" dirty="0" smtClean="0"/>
              <a:t>DR</a:t>
            </a:r>
            <a:r>
              <a:rPr lang="en-US" dirty="0"/>
              <a:t>. These populations include people with limited English proficiency; individuals who speak a language other than English at home; </a:t>
            </a:r>
            <a:r>
              <a:rPr lang="en-US" dirty="0" smtClean="0"/>
              <a:t>and </a:t>
            </a:r>
            <a:r>
              <a:rPr lang="en-US" dirty="0"/>
              <a:t>Hispanic subpopulations. To address some of these data gaps, </a:t>
            </a:r>
            <a:r>
              <a:rPr lang="en-US" dirty="0" smtClean="0"/>
              <a:t>we show additional </a:t>
            </a:r>
            <a:r>
              <a:rPr lang="en-US" dirty="0"/>
              <a:t>data </a:t>
            </a:r>
            <a:r>
              <a:rPr lang="en-US" dirty="0" smtClean="0"/>
              <a:t>from the California Health Interview Survey. </a:t>
            </a:r>
            <a:endParaRPr lang="en-US" dirty="0"/>
          </a:p>
          <a:p>
            <a:pPr marL="171450" indent="-171450">
              <a:buFont typeface="Arial" panose="020B0604020202020204" pitchFamily="34" charset="0"/>
              <a:buChar char="•"/>
            </a:pPr>
            <a:r>
              <a:rPr lang="en-US" b="1" dirty="0" smtClean="0"/>
              <a:t>Overall </a:t>
            </a:r>
            <a:r>
              <a:rPr lang="en-US" b="1" dirty="0"/>
              <a:t>Rate: </a:t>
            </a:r>
            <a:r>
              <a:rPr lang="en-US" dirty="0" smtClean="0"/>
              <a:t>Only 43% of Californians with current diabetes had a written diabetes management plan in 2011-2013.</a:t>
            </a:r>
            <a:endParaRPr lang="en-US" dirty="0"/>
          </a:p>
          <a:p>
            <a:pPr marL="171450" indent="-171450">
              <a:buFont typeface="Arial" panose="020B0604020202020204" pitchFamily="34" charset="0"/>
              <a:buChar char="•"/>
            </a:pPr>
            <a:r>
              <a:rPr lang="en-US" b="1" dirty="0"/>
              <a:t>Groups </a:t>
            </a:r>
            <a:r>
              <a:rPr lang="en-US" b="1" dirty="0" smtClean="0"/>
              <a:t>With Disparities: </a:t>
            </a:r>
            <a:r>
              <a:rPr lang="en-US" dirty="0" smtClean="0"/>
              <a:t>Among Hispanic Californians with diabetes, those who spoke English well/very well and not well/not at all were less likely than those who spoke English only to have a </a:t>
            </a:r>
            <a:r>
              <a:rPr lang="en-US" dirty="0"/>
              <a:t>written diabetes management </a:t>
            </a:r>
            <a:r>
              <a:rPr lang="en-US" dirty="0" smtClean="0"/>
              <a:t>plan.</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28</a:t>
            </a:fld>
            <a:endParaRPr lang="en-US"/>
          </a:p>
        </p:txBody>
      </p:sp>
    </p:spTree>
    <p:extLst>
      <p:ext uri="{BB962C8B-B14F-4D97-AF65-F5344CB8AC3E}">
        <p14:creationId xmlns:p14="http://schemas.microsoft.com/office/powerpoint/2010/main" val="398340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 </a:t>
            </a:r>
            <a:r>
              <a:rPr lang="en-US" dirty="0" smtClean="0"/>
              <a:t>People </a:t>
            </a:r>
            <a:r>
              <a:rPr lang="en-US" dirty="0"/>
              <a:t>diagnosed with diabetes are often at higher risk for other cardiovascular risk factors, such as high blood </a:t>
            </a:r>
            <a:r>
              <a:rPr lang="en-US" dirty="0" smtClean="0"/>
              <a:t>pressure. </a:t>
            </a:r>
            <a:r>
              <a:rPr lang="en-US" dirty="0"/>
              <a:t>Having these conditions in combination with diagnosed diabetes increases the likelihood of complications, such as heart and kidney diseases, blindness, nerve damage, and stroke. Patients who manage their diagnosed diabetes and maintain an HbA1c level </a:t>
            </a:r>
            <a:r>
              <a:rPr lang="en-US" dirty="0" smtClean="0"/>
              <a:t>&lt;8% and </a:t>
            </a:r>
            <a:r>
              <a:rPr lang="en-US" dirty="0"/>
              <a:t>blood pressure &lt;140/80 mm Hg can decrease these risks.</a:t>
            </a:r>
          </a:p>
          <a:p>
            <a:pPr marL="171450" indent="-171450">
              <a:buFont typeface="Arial" panose="020B0604020202020204" pitchFamily="34" charset="0"/>
              <a:buChar char="•"/>
            </a:pPr>
            <a:r>
              <a:rPr lang="en-US" b="1" dirty="0" smtClean="0"/>
              <a:t>Overall Rate: </a:t>
            </a:r>
            <a:r>
              <a:rPr lang="en-US" dirty="0"/>
              <a:t>Among adults age 40 and over with diagnosed diabetes, </a:t>
            </a:r>
            <a:r>
              <a:rPr lang="en-US" dirty="0" smtClean="0"/>
              <a:t>69.2% </a:t>
            </a:r>
            <a:r>
              <a:rPr lang="en-US" dirty="0"/>
              <a:t>achieved HbA1c less than </a:t>
            </a:r>
            <a:r>
              <a:rPr lang="en-US" dirty="0" smtClean="0"/>
              <a:t>8% </a:t>
            </a:r>
            <a:r>
              <a:rPr lang="en-US" dirty="0"/>
              <a:t>and </a:t>
            </a:r>
            <a:r>
              <a:rPr lang="en-US" dirty="0" smtClean="0"/>
              <a:t>68.5% </a:t>
            </a:r>
            <a:r>
              <a:rPr lang="en-US" dirty="0"/>
              <a:t>achieved blood pressure less than 140/80 mm Hg in </a:t>
            </a:r>
            <a:r>
              <a:rPr lang="en-US" dirty="0" smtClean="0"/>
              <a:t>2011-2012.</a:t>
            </a:r>
            <a:endParaRPr lang="en-US"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2900" indent="-171450">
              <a:buFont typeface="Arial" panose="020B0604020202020204" pitchFamily="34" charset="0"/>
              <a:buChar char="•"/>
            </a:pPr>
            <a:r>
              <a:rPr lang="en-US" dirty="0" smtClean="0"/>
              <a:t>In 2003-2006, Blacks and Mexican Americans were less likely than Whites to have their HbA1c under control.  Differences in 2007-2010 and 2011-2012 were not statistically significant.</a:t>
            </a:r>
          </a:p>
          <a:p>
            <a:pPr marL="342900" indent="-171450">
              <a:buFont typeface="Arial" panose="020B0604020202020204" pitchFamily="34" charset="0"/>
              <a:buChar char="•"/>
            </a:pPr>
            <a:r>
              <a:rPr lang="en-US" dirty="0" smtClean="0"/>
              <a:t>In 2007-2010 and 2011-2012, Blacks were less</a:t>
            </a:r>
            <a:r>
              <a:rPr lang="en-US" dirty="0"/>
              <a:t> </a:t>
            </a:r>
            <a:r>
              <a:rPr lang="en-US" dirty="0" smtClean="0"/>
              <a:t>likely than Whites to have their </a:t>
            </a:r>
            <a:r>
              <a:rPr lang="en-US" dirty="0"/>
              <a:t>blood pressure </a:t>
            </a:r>
            <a:r>
              <a:rPr lang="en-US" dirty="0" smtClean="0"/>
              <a:t>under control.</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29</a:t>
            </a:fld>
            <a:endParaRPr lang="en-US"/>
          </a:p>
        </p:txBody>
      </p:sp>
    </p:spTree>
    <p:extLst>
      <p:ext uri="{BB962C8B-B14F-4D97-AF65-F5344CB8AC3E}">
        <p14:creationId xmlns:p14="http://schemas.microsoft.com/office/powerpoint/2010/main" val="293917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950970"/>
          </a:xfrm>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Heckler Report found that 6 causes of death accounted for more than 80% of mortality among Blacks and other minority groups compared with Whites. These include cancer; cardiovascular disease and stroke; chemical dependency (measured by deaths due to cirrhosis); diabetes; homicide and accidents (unintentional injuries); and infant mortality. Based on the findings, the report outlined recommendations in areas of urgent need, including health information and education; health services delivery and financing; health professions development; data development; and research agenda.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 the rapidly increasing diversity of the Nation and persistence of health disparities, the Heckler Report 30th anniversary serves as a call for all Americans to take action and accelerate efforts toward ending health disparities and achieving health equity in their community.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3</a:t>
            </a:fld>
            <a:endParaRPr lang="en-US"/>
          </a:p>
        </p:txBody>
      </p:sp>
    </p:spTree>
    <p:extLst>
      <p:ext uri="{BB962C8B-B14F-4D97-AF65-F5344CB8AC3E}">
        <p14:creationId xmlns:p14="http://schemas.microsoft.com/office/powerpoint/2010/main" val="1773532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outcomes of diabetes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had higher rates of admission than Whites for uncontrolled diabetes and for long-term complications of diabetes.  These disparities were narrowing over time.</a:t>
            </a:r>
          </a:p>
          <a:p>
            <a:pPr marL="347472" indent="-182880">
              <a:buFont typeface="Arial" panose="020B0604020202020204" pitchFamily="34" charset="0"/>
              <a:buChar char="•"/>
            </a:pPr>
            <a:r>
              <a:rPr lang="en-US" dirty="0" smtClean="0"/>
              <a:t>Hispanic adults and White adults had similar rates of admission for short-term complications of diabetes.  This </a:t>
            </a:r>
            <a:r>
              <a:rPr lang="en-US" dirty="0"/>
              <a:t>represents the elimination of a previously observed disparity</a:t>
            </a:r>
            <a:r>
              <a:rPr lang="en-US" dirty="0" smtClean="0"/>
              <a:t>.</a:t>
            </a:r>
          </a:p>
          <a:p>
            <a:pPr marL="347472" indent="-182880">
              <a:buFont typeface="Arial" panose="020B0604020202020204" pitchFamily="34" charset="0"/>
              <a:buChar char="•"/>
            </a:pPr>
            <a:r>
              <a:rPr lang="en-US" dirty="0" smtClean="0"/>
              <a:t>Hispanic children had lower </a:t>
            </a:r>
            <a:r>
              <a:rPr lang="en-US" dirty="0"/>
              <a:t>rates of admission than </a:t>
            </a:r>
            <a:r>
              <a:rPr lang="en-US" dirty="0" smtClean="0"/>
              <a:t>White children and this disparity was not changing over time.</a:t>
            </a:r>
          </a:p>
          <a:p>
            <a:pPr marL="347472" indent="-182880">
              <a:buFont typeface="Arial" panose="020B0604020202020204" pitchFamily="34" charset="0"/>
              <a:buChar char="•"/>
            </a:pPr>
            <a:r>
              <a:rPr lang="en-US" dirty="0" smtClean="0"/>
              <a:t>Hispanics had higher rates of ESRD due to diabetes than Whites and this disparity was not changing over time.</a:t>
            </a:r>
            <a:endParaRPr lang="en-US" dirty="0"/>
          </a:p>
          <a:p>
            <a:pPr marL="347472" indent="-182880">
              <a:buFont typeface="Arial" panose="020B0604020202020204" pitchFamily="34" charset="0"/>
              <a:buChar char="•"/>
            </a:pPr>
            <a:endParaRPr lang="en-US" dirty="0"/>
          </a:p>
          <a:p>
            <a:pPr marL="347472" indent="-18288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30</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152400" y="5267960"/>
            <a:ext cx="6705600" cy="372364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smtClean="0">
                <a:solidFill>
                  <a:schemeClr val="tx1"/>
                </a:solidFill>
                <a:effectLst/>
              </a:rPr>
              <a:t>Importance: </a:t>
            </a:r>
          </a:p>
          <a:p>
            <a:pPr marL="347472" indent="-182880">
              <a:buFont typeface="Arial" panose="020B0604020202020204" pitchFamily="34" charset="0"/>
              <a:buChar char="•"/>
            </a:pPr>
            <a:r>
              <a:rPr lang="en-US" sz="1100" dirty="0"/>
              <a:t>Individuals who do not achieve good control of their diabetes may develop symptoms that require correction through hospitalization. </a:t>
            </a:r>
          </a:p>
          <a:p>
            <a:pPr marL="347472" indent="-182880">
              <a:buFont typeface="Arial" panose="020B0604020202020204" pitchFamily="34" charset="0"/>
              <a:buChar char="•"/>
            </a:pPr>
            <a:r>
              <a:rPr lang="en-US" sz="1100" dirty="0"/>
              <a:t>Admission rates for uncontrolled diabetes may be reduced by better outpatient treatment and patients’ tighter adherence to </a:t>
            </a:r>
            <a:r>
              <a:rPr lang="en-US" sz="1100" dirty="0" smtClean="0"/>
              <a:t>the recommended diet </a:t>
            </a:r>
            <a:r>
              <a:rPr lang="en-US" sz="1100" dirty="0"/>
              <a:t>and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smtClean="0">
                <a:solidFill>
                  <a:schemeClr val="tx1"/>
                </a:solidFill>
                <a:effectLst/>
              </a:rPr>
              <a:t>Trends:</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rPr>
              <a:t>The rate of </a:t>
            </a:r>
            <a:r>
              <a:rPr lang="en-US" sz="1100" kern="1200" baseline="0" dirty="0" smtClean="0">
                <a:solidFill>
                  <a:schemeClr val="tx1"/>
                </a:solidFill>
                <a:effectLst/>
              </a:rPr>
              <a:t>hospital admissions for uncontrolled diabetes without complications per 100,000 population decreased from 27.9 in 2001 to 17.3 in 2012. </a:t>
            </a:r>
          </a:p>
          <a:p>
            <a:pPr marL="347472" lvl="0" indent="-182880">
              <a:buFont typeface="Arial" panose="020B0604020202020204" pitchFamily="34" charset="0"/>
              <a:buChar char="•"/>
              <a:defRPr/>
            </a:pPr>
            <a:r>
              <a:rPr lang="en-US" sz="1100" dirty="0"/>
              <a:t>From 2001 to 2012, the </a:t>
            </a:r>
            <a:r>
              <a:rPr lang="en-US" sz="1100" dirty="0" smtClean="0"/>
              <a:t>rate </a:t>
            </a:r>
            <a:r>
              <a:rPr lang="en-US" sz="1100" dirty="0"/>
              <a:t>of hospital admissions </a:t>
            </a:r>
            <a:r>
              <a:rPr lang="en-US" sz="1100" dirty="0" smtClean="0"/>
              <a:t>per 100,000 population decreased </a:t>
            </a:r>
            <a:r>
              <a:rPr lang="en-US" sz="1100" dirty="0"/>
              <a:t>for all populations:</a:t>
            </a:r>
          </a:p>
          <a:p>
            <a:pPr lvl="2" indent="-225425">
              <a:buFont typeface="Arial" panose="020B0604020202020204" pitchFamily="34" charset="0"/>
              <a:buChar char="•"/>
              <a:defRPr/>
            </a:pPr>
            <a:r>
              <a:rPr lang="en-US" sz="1100" dirty="0"/>
              <a:t>For Hispanics, from </a:t>
            </a:r>
            <a:r>
              <a:rPr lang="en-US" sz="1100" dirty="0" smtClean="0"/>
              <a:t>46.0 </a:t>
            </a:r>
            <a:r>
              <a:rPr lang="en-US" sz="1100" dirty="0"/>
              <a:t>to </a:t>
            </a:r>
            <a:r>
              <a:rPr lang="en-US" sz="1100" dirty="0" smtClean="0"/>
              <a:t>26.7.</a:t>
            </a:r>
            <a:endParaRPr lang="en-US" sz="1100" dirty="0"/>
          </a:p>
          <a:p>
            <a:pPr lvl="2" indent="-225425">
              <a:buFont typeface="Arial" panose="020B0604020202020204" pitchFamily="34" charset="0"/>
              <a:buChar char="•"/>
              <a:defRPr/>
            </a:pPr>
            <a:r>
              <a:rPr lang="en-US" sz="1100" dirty="0" smtClean="0"/>
              <a:t>For </a:t>
            </a:r>
            <a:r>
              <a:rPr lang="en-US" sz="1100" dirty="0"/>
              <a:t>Blacks, from </a:t>
            </a:r>
            <a:r>
              <a:rPr lang="en-US" sz="1100" dirty="0" smtClean="0"/>
              <a:t>88.3 </a:t>
            </a:r>
            <a:r>
              <a:rPr lang="en-US" sz="1100" dirty="0"/>
              <a:t>to </a:t>
            </a:r>
            <a:r>
              <a:rPr lang="en-US" sz="1100" dirty="0" smtClean="0"/>
              <a:t>53.1.</a:t>
            </a:r>
            <a:endParaRPr lang="en-US" sz="1100" dirty="0"/>
          </a:p>
          <a:p>
            <a:pPr lvl="2" indent="-225425">
              <a:buFont typeface="Arial" panose="020B0604020202020204" pitchFamily="34" charset="0"/>
              <a:buChar char="•"/>
              <a:defRPr/>
            </a:pPr>
            <a:r>
              <a:rPr lang="en-US" sz="1100" dirty="0"/>
              <a:t>For Whites, from </a:t>
            </a:r>
            <a:r>
              <a:rPr lang="en-US" sz="1100" dirty="0" smtClean="0"/>
              <a:t>17.6 </a:t>
            </a:r>
            <a:r>
              <a:rPr lang="en-US" sz="1100" dirty="0"/>
              <a:t>to </a:t>
            </a:r>
            <a:r>
              <a:rPr lang="en-US" sz="1100" dirty="0" smtClean="0"/>
              <a:t>11.7.</a:t>
            </a:r>
          </a:p>
          <a:p>
            <a:pPr marL="171450" indent="-171450">
              <a:buFont typeface="Arial" panose="020B0604020202020204" pitchFamily="34" charset="0"/>
              <a:buChar char="•"/>
              <a:defRPr/>
            </a:pPr>
            <a:r>
              <a:rPr lang="en-US" sz="1100" b="1" dirty="0" smtClean="0"/>
              <a:t>Groups With Disparities: </a:t>
            </a:r>
            <a:r>
              <a:rPr lang="en-US" sz="1100" kern="1200" dirty="0" smtClean="0">
                <a:solidFill>
                  <a:schemeClr val="tx1"/>
                </a:solidFill>
                <a:effectLst/>
              </a:rPr>
              <a:t>In all years, the rate of hospital admissions for uncontrolled diabetes was higher for Blacks and Hispanics compared with Whites.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Achievable Benchmark:</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The 2008 top 4 State achievable benchmark was 5 admissions per 100,000 population age 18 and over.  The top 4 States that contributed to the achievable benchmark are Colorado, Hawaii, Utah, and Vermont.</a:t>
            </a:r>
            <a:endParaRPr lang="en-US" sz="1100" kern="1200" dirty="0" smtClean="0">
              <a:solidFill>
                <a:schemeClr val="tx1"/>
              </a:solidFill>
              <a:effectLst/>
            </a:endParaRP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rPr>
              <a:t>At the</a:t>
            </a:r>
            <a:r>
              <a:rPr lang="en-US" sz="1100" kern="1200" dirty="0" smtClean="0">
                <a:solidFill>
                  <a:schemeClr val="tx1"/>
                </a:solidFill>
                <a:effectLst/>
              </a:rPr>
              <a:t> current</a:t>
            </a:r>
            <a:r>
              <a:rPr lang="en-US" sz="1100" kern="1200" baseline="0" dirty="0" smtClean="0">
                <a:solidFill>
                  <a:schemeClr val="tx1"/>
                </a:solidFill>
                <a:effectLst/>
              </a:rPr>
              <a:t> rate, the benchmark could not be met for the total population for approximately 17 years.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rPr>
              <a:t>At the</a:t>
            </a:r>
            <a:r>
              <a:rPr lang="en-US" sz="1100" kern="1200" baseline="0" dirty="0" smtClean="0">
                <a:solidFill>
                  <a:schemeClr val="tx1"/>
                </a:solidFill>
                <a:effectLst/>
              </a:rPr>
              <a:t> current rates, Whites could not reach the benchmark for 22 years and Blacks would need 20 years. </a:t>
            </a:r>
            <a:r>
              <a:rPr lang="en-US" sz="1100" dirty="0" smtClean="0"/>
              <a:t>Hispanic</a:t>
            </a:r>
            <a:r>
              <a:rPr lang="en-US" sz="1100" kern="1200" baseline="0" dirty="0" smtClean="0">
                <a:solidFill>
                  <a:schemeClr val="tx1"/>
                </a:solidFill>
                <a:effectLst/>
              </a:rPr>
              <a:t>s could reach the benchmark in 10 years.  </a:t>
            </a:r>
            <a:endParaRPr lang="en-US" sz="1100" kern="1200" dirty="0" smtClean="0">
              <a:solidFill>
                <a:schemeClr val="tx1"/>
              </a:solidFill>
              <a:effectLst/>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31</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4038600"/>
          </a:xfrm>
        </p:spPr>
        <p:txBody>
          <a:bodyPr/>
          <a:lstStyle/>
          <a:p>
            <a:pPr marL="171450" indent="-171450">
              <a:buFont typeface="Arial" panose="020B0604020202020204" pitchFamily="34" charset="0"/>
              <a:buChar char="•"/>
            </a:pPr>
            <a:r>
              <a:rPr lang="en-US" b="1" dirty="0"/>
              <a:t>Importance: </a:t>
            </a:r>
            <a:r>
              <a:rPr lang="en-US" dirty="0"/>
              <a:t>Diabetes is the most common cause of kidney failure. Keeping blood glucose levels under control can prevent or slow the progression of kidney </a:t>
            </a:r>
            <a:r>
              <a:rPr lang="en-US" dirty="0" smtClean="0"/>
              <a:t>disease. When </a:t>
            </a:r>
            <a:r>
              <a:rPr lang="en-US" dirty="0"/>
              <a:t>kidney disease is detected early, medication can slow the disease’s </a:t>
            </a:r>
            <a:r>
              <a:rPr lang="en-US" dirty="0" smtClean="0"/>
              <a:t>progress; when </a:t>
            </a:r>
            <a:r>
              <a:rPr lang="en-US" dirty="0"/>
              <a:t>detected </a:t>
            </a:r>
            <a:r>
              <a:rPr lang="en-US" dirty="0" smtClean="0"/>
              <a:t>late, </a:t>
            </a:r>
            <a:r>
              <a:rPr lang="en-US" dirty="0"/>
              <a:t>it commonly progresses to </a:t>
            </a:r>
            <a:r>
              <a:rPr lang="en-US" dirty="0" smtClean="0"/>
              <a:t>end stage renal disease requiring dialysis or kidney transplantation. While </a:t>
            </a:r>
            <a:r>
              <a:rPr lang="en-US" dirty="0"/>
              <a:t>some cases of kidney failure due to diabetes cannot be avoided, other cases reflect inadequate control of blood glucose or delayed detection and treatment of early kidney disease due to diabetes</a:t>
            </a:r>
            <a:r>
              <a:rPr lang="en-US" dirty="0" smtClean="0"/>
              <a:t>.</a:t>
            </a:r>
          </a:p>
          <a:p>
            <a:pPr marL="171450" indent="-171450">
              <a:buFont typeface="Arial" panose="020B0604020202020204" pitchFamily="34" charset="0"/>
              <a:buChar char="•"/>
            </a:pPr>
            <a:r>
              <a:rPr lang="en-US" b="1" dirty="0" smtClean="0"/>
              <a:t>Trends: </a:t>
            </a:r>
            <a:r>
              <a:rPr lang="en-US" dirty="0" smtClean="0"/>
              <a:t>From 2003 to 2012, </a:t>
            </a:r>
            <a:r>
              <a:rPr lang="en-US" dirty="0"/>
              <a:t>the overall rate of new cases of ESRD due to </a:t>
            </a:r>
            <a:r>
              <a:rPr lang="en-US" dirty="0" smtClean="0"/>
              <a:t>diabetes improved for Hispanics.</a:t>
            </a:r>
            <a:endParaRPr lang="en-US" dirty="0"/>
          </a:p>
          <a:p>
            <a:pPr marL="171450" lvl="0" indent="-171450">
              <a:buFont typeface="Arial" panose="020B0604020202020204" pitchFamily="34" charset="0"/>
              <a:buChar char="•"/>
            </a:pPr>
            <a:r>
              <a:rPr lang="en-US" b="1" dirty="0" smtClean="0"/>
              <a:t>Groups With Disparities: </a:t>
            </a:r>
            <a:r>
              <a:rPr lang="en-US" dirty="0" smtClean="0"/>
              <a:t>In </a:t>
            </a:r>
            <a:r>
              <a:rPr lang="en-US" dirty="0"/>
              <a:t>all years, </a:t>
            </a:r>
            <a:r>
              <a:rPr lang="en-US" dirty="0" smtClean="0"/>
              <a:t>Hispanics </a:t>
            </a:r>
            <a:r>
              <a:rPr lang="en-US" dirty="0"/>
              <a:t>had higher rates than non-Hispanics.</a:t>
            </a:r>
          </a:p>
          <a:p>
            <a:pPr marL="171450" indent="-171450">
              <a:buFont typeface="Arial" panose="020B0604020202020204" pitchFamily="34" charset="0"/>
              <a:buChar char="•"/>
            </a:pPr>
            <a:r>
              <a:rPr lang="en-US" b="1" dirty="0" smtClean="0"/>
              <a:t>Achievable Benchmark: </a:t>
            </a:r>
          </a:p>
          <a:p>
            <a:pPr marL="347472" indent="-182880">
              <a:buFont typeface="Arial" panose="020B0604020202020204" pitchFamily="34" charset="0"/>
              <a:buChar char="•"/>
            </a:pPr>
            <a:r>
              <a:rPr lang="en-US" dirty="0" smtClean="0"/>
              <a:t>The 2008 </a:t>
            </a:r>
            <a:r>
              <a:rPr lang="en-US" dirty="0"/>
              <a:t>top 5 State achievable benchmark was </a:t>
            </a:r>
            <a:r>
              <a:rPr lang="en-US" dirty="0" smtClean="0"/>
              <a:t>90 </a:t>
            </a:r>
            <a:r>
              <a:rPr lang="en-US" dirty="0"/>
              <a:t>per million population. The top 5 States </a:t>
            </a:r>
            <a:r>
              <a:rPr lang="en-US" dirty="0" smtClean="0"/>
              <a:t>that contributed to the achievable benchmark are Alaska, Maine, </a:t>
            </a:r>
            <a:r>
              <a:rPr lang="en-US" dirty="0"/>
              <a:t>New Hampshire, </a:t>
            </a:r>
            <a:r>
              <a:rPr lang="en-US" dirty="0" smtClean="0"/>
              <a:t>Rhode Island, and Vermont.</a:t>
            </a:r>
          </a:p>
          <a:p>
            <a:pPr marL="347472" indent="-182880">
              <a:buFont typeface="Arial" panose="020B0604020202020204" pitchFamily="34" charset="0"/>
              <a:buChar char="•"/>
            </a:pPr>
            <a:r>
              <a:rPr lang="en-US" dirty="0" smtClean="0"/>
              <a:t>At current rates of change, the benchmark would not be achieved overall or by any ethnic group for decades.</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32</a:t>
            </a:fld>
            <a:endParaRPr lang="en-US"/>
          </a:p>
        </p:txBody>
      </p:sp>
    </p:spTree>
    <p:extLst>
      <p:ext uri="{BB962C8B-B14F-4D97-AF65-F5344CB8AC3E}">
        <p14:creationId xmlns:p14="http://schemas.microsoft.com/office/powerpoint/2010/main" val="3333077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National data are not available for homicide deaths among Hispanic populations, but data from the five-State southwestern region, where more than 60% of Hispanics reside, show that from 1976 to 1980, the homicide rate was 21.6 per 100,000, more than 2.5 times the rate of the White population (7.7 per 100,000) in the same geographic area.</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No</a:t>
            </a:r>
            <a:r>
              <a:rPr lang="en-US" baseline="0" dirty="0" smtClean="0"/>
              <a:t> measure of mental health care </a:t>
            </a:r>
            <a:r>
              <a:rPr lang="en-US" dirty="0" smtClean="0"/>
              <a:t>for Hispanics was improving;</a:t>
            </a:r>
            <a:r>
              <a:rPr lang="en-US" baseline="0" dirty="0" smtClean="0"/>
              <a:t> suicide deaths were increasing.</a:t>
            </a:r>
            <a:endParaRPr lang="en-US" dirty="0" smtClean="0"/>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 adults were less likely than White adults to receive mental health treatment or counseling and this disparity was not changing over time.</a:t>
            </a:r>
          </a:p>
          <a:p>
            <a:pPr marL="347472" indent="-182880">
              <a:buFont typeface="Arial" panose="020B0604020202020204" pitchFamily="34" charset="0"/>
              <a:buChar char="•"/>
            </a:pPr>
            <a:r>
              <a:rPr lang="en-US" dirty="0" smtClean="0"/>
              <a:t>When experiencing a major depressive episode, Hispanic adults and adolescents were less </a:t>
            </a:r>
            <a:r>
              <a:rPr lang="en-US" dirty="0"/>
              <a:t>likely than </a:t>
            </a:r>
            <a:r>
              <a:rPr lang="en-US" dirty="0" smtClean="0"/>
              <a:t>Whites to receive treatment. These disparities were not changing over time.</a:t>
            </a:r>
          </a:p>
          <a:p>
            <a:pPr marL="347472" indent="-182880">
              <a:buFont typeface="Arial" panose="020B0604020202020204" pitchFamily="34" charset="0"/>
              <a:buChar char="•"/>
            </a:pPr>
            <a:r>
              <a:rPr lang="en-US" dirty="0" smtClean="0"/>
              <a:t>Hispanics had lower suicide death rates than Whites, but this disparity was narrowing as Hispanic suicide deaths increased.</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34</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United States</a:t>
            </a:r>
            <a:r>
              <a:rPr lang="en-US" sz="1200" kern="1200" baseline="0" dirty="0" smtClean="0">
                <a:solidFill>
                  <a:schemeClr val="tx1"/>
                </a:solidFill>
                <a:effectLst/>
                <a:latin typeface="+mn-lt"/>
                <a:ea typeface="+mn-ea"/>
                <a:cs typeface="+mn-cs"/>
              </a:rPr>
              <a:t> Preventive Services Task Force (USPSTF) recommends screening adults for depression when staff-assisted depression care supports are in place to ensure accurate diagnosis, effective treatment , and </a:t>
            </a:r>
            <a:r>
              <a:rPr lang="en-US" sz="1200" kern="1200" baseline="0" dirty="0" err="1" smtClean="0">
                <a:solidFill>
                  <a:schemeClr val="tx1"/>
                </a:solidFill>
                <a:effectLst/>
                <a:latin typeface="+mn-lt"/>
                <a:ea typeface="+mn-ea"/>
                <a:cs typeface="+mn-cs"/>
              </a:rPr>
              <a:t>followup</a:t>
            </a:r>
            <a:r>
              <a:rPr lang="en-US" sz="1200" kern="1200" baseline="0" dirty="0" smtClean="0">
                <a:solidFill>
                  <a:schemeClr val="tx1"/>
                </a:solidFill>
                <a:effectLst/>
                <a:latin typeface="+mn-lt"/>
                <a:ea typeface="+mn-ea"/>
                <a:cs typeface="+mn-cs"/>
              </a:rPr>
              <a:t> (USPSTF, 2015*).</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a:t>
            </a:r>
            <a:r>
              <a:rPr lang="en-US" sz="1200" b="1" kern="1200" baseline="0" dirty="0" smtClean="0">
                <a:solidFill>
                  <a:schemeClr val="tx1"/>
                </a:solidFill>
                <a:effectLst/>
                <a:latin typeface="+mn-lt"/>
                <a:ea typeface="+mn-ea"/>
                <a:cs typeface="+mn-cs"/>
              </a:rPr>
              <a:t> Rate: </a:t>
            </a:r>
            <a:r>
              <a:rPr lang="en-US" sz="1200" kern="1200" dirty="0" smtClean="0">
                <a:solidFill>
                  <a:schemeClr val="tx1"/>
                </a:solidFill>
                <a:effectLst/>
                <a:latin typeface="+mn-lt"/>
                <a:ea typeface="+mn-ea"/>
                <a:cs typeface="+mn-cs"/>
              </a:rPr>
              <a:t>In 2012, 68% of adults with a major depressive episode received treatment for depression.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In all years, Black adults with depression were less likely than White adults to receive treatment. </a:t>
            </a:r>
          </a:p>
          <a:p>
            <a:pPr marL="347472" lvl="1" indent="-182880">
              <a:buFont typeface="Arial" panose="020B0604020202020204" pitchFamily="34" charset="0"/>
              <a:buChar cha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every year except 2010, </a:t>
            </a:r>
            <a:r>
              <a:rPr lang="en-US" sz="1200" kern="1200" baseline="0" dirty="0" smtClean="0">
                <a:solidFill>
                  <a:schemeClr val="tx1"/>
                </a:solidFill>
                <a:effectLst/>
                <a:latin typeface="+mn-lt"/>
                <a:ea typeface="+mn-ea"/>
                <a:cs typeface="+mn-cs"/>
              </a:rPr>
              <a:t>Hispanic adults with depression were less likely than White adults to receive treatment.</a:t>
            </a:r>
          </a:p>
          <a:p>
            <a:pPr marL="164592" lvl="1" indent="0">
              <a:buFont typeface="Arial" panose="020B0604020202020204" pitchFamily="34" charset="0"/>
              <a:buNone/>
            </a:pPr>
            <a:endParaRPr lang="en-US" sz="1200" b="0" i="0" u="none" strike="noStrike" kern="1200" baseline="0" dirty="0" smtClean="0">
              <a:solidFill>
                <a:schemeClr val="tx1"/>
              </a:solidFill>
              <a:effectLst/>
              <a:latin typeface="+mn-lt"/>
              <a:ea typeface="+mn-ea"/>
              <a:cs typeface="+mn-cs"/>
            </a:endParaRPr>
          </a:p>
          <a:p>
            <a:pPr marL="0" lvl="1" indent="0">
              <a:buFont typeface="Arial" panose="020B0604020202020204" pitchFamily="34" charset="0"/>
              <a:buNone/>
            </a:pP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Depression in adults: screening. Released December 2009. Current as of July 2015. http://www.uspreventiveservicestaskforce.org/Page/Document/UpdateSummaryFinal/depression-in-adults-screening?ds=1&amp;s=depression. </a:t>
            </a: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35</a:t>
            </a:fld>
            <a:endParaRPr lang="en-US"/>
          </a:p>
        </p:txBody>
      </p:sp>
    </p:spTree>
    <p:extLst>
      <p:ext uri="{BB962C8B-B14F-4D97-AF65-F5344CB8AC3E}">
        <p14:creationId xmlns:p14="http://schemas.microsoft.com/office/powerpoint/2010/main" val="269239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Importance:</a:t>
            </a: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Outpatient mental health treatment and psychotropic medication use in children and adolescents increased in the United States between 1996-1998 and 2010-2012. Although youths with less severe or no impairment accounted for most of the absolute increase in service use, youths with more severe impairment had the greatest relative increase in use, yet less than half accessed services in 2010-2012 (</a:t>
            </a:r>
            <a:r>
              <a:rPr lang="en-US" sz="1200" kern="1200" baseline="0" dirty="0" err="1" smtClean="0">
                <a:solidFill>
                  <a:schemeClr val="tx1"/>
                </a:solidFill>
                <a:effectLst/>
                <a:latin typeface="+mn-lt"/>
                <a:ea typeface="+mn-ea"/>
                <a:cs typeface="+mn-cs"/>
              </a:rPr>
              <a:t>Olfson</a:t>
            </a:r>
            <a:r>
              <a:rPr lang="en-US" sz="1200" kern="1200" baseline="0" dirty="0" smtClean="0">
                <a:solidFill>
                  <a:schemeClr val="tx1"/>
                </a:solidFill>
                <a:effectLst/>
                <a:latin typeface="+mn-lt"/>
                <a:ea typeface="+mn-ea"/>
                <a:cs typeface="+mn-cs"/>
              </a:rPr>
              <a:t>, et al., 2015*).</a:t>
            </a: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United</a:t>
            </a:r>
            <a:r>
              <a:rPr lang="en-US" sz="1200" kern="1200" baseline="0" dirty="0" smtClean="0">
                <a:solidFill>
                  <a:schemeClr val="tx1"/>
                </a:solidFill>
                <a:effectLst/>
                <a:latin typeface="+mn-lt"/>
                <a:ea typeface="+mn-ea"/>
                <a:cs typeface="+mn-cs"/>
              </a:rPr>
              <a:t> States Preventive Services Task Force (USPSTF) recommends screening of adolescents ages 12-18 years for major depressive disorder when systems are in place to ensure accurate diagnosis, psychotherapy (cognitive-behavioral or interpersonal), and </a:t>
            </a:r>
            <a:r>
              <a:rPr lang="en-US" sz="1200" kern="1200" baseline="0" dirty="0" err="1" smtClean="0">
                <a:solidFill>
                  <a:schemeClr val="tx1"/>
                </a:solidFill>
                <a:effectLst/>
                <a:latin typeface="+mn-lt"/>
                <a:ea typeface="+mn-ea"/>
                <a:cs typeface="+mn-cs"/>
              </a:rPr>
              <a:t>followup</a:t>
            </a:r>
            <a:r>
              <a:rPr lang="en-US" sz="1200" kern="1200" baseline="0" dirty="0" smtClean="0">
                <a:solidFill>
                  <a:schemeClr val="tx1"/>
                </a:solidFill>
                <a:effectLst/>
                <a:latin typeface="+mn-lt"/>
                <a:ea typeface="+mn-ea"/>
                <a:cs typeface="+mn-cs"/>
              </a:rPr>
              <a:t> (USPSTF, 2015**).</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Rate: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a:t>
            </a:r>
            <a:r>
              <a:rPr lang="en-US" sz="1200" b="0" kern="1200" dirty="0" smtClean="0">
                <a:solidFill>
                  <a:schemeClr val="tx1"/>
                </a:solidFill>
                <a:effectLst/>
                <a:latin typeface="+mn-lt"/>
                <a:ea typeface="+mn-ea"/>
                <a:cs typeface="+mn-cs"/>
              </a:rPr>
              <a:t>2012</a:t>
            </a:r>
            <a:r>
              <a:rPr lang="en-US" sz="1200" kern="1200" dirty="0" smtClean="0">
                <a:solidFill>
                  <a:schemeClr val="tx1"/>
                </a:solidFill>
                <a:effectLst/>
                <a:latin typeface="+mn-lt"/>
                <a:ea typeface="+mn-ea"/>
                <a:cs typeface="+mn-cs"/>
              </a:rPr>
              <a:t>, 37% of adolescents with a major depressive episode received treatment for depression.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Groups With Disparities: </a:t>
            </a:r>
            <a:r>
              <a:rPr lang="en-US" sz="1200" kern="1200" dirty="0" smtClean="0">
                <a:solidFill>
                  <a:schemeClr val="tx1"/>
                </a:solidFill>
                <a:effectLst/>
                <a:latin typeface="+mn-lt"/>
                <a:ea typeface="+mn-ea"/>
                <a:cs typeface="+mn-cs"/>
              </a:rPr>
              <a:t>In 2012, Hispanic adolescents with depression were less likely than White adolescents to receive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Olfson</a:t>
            </a:r>
            <a:r>
              <a:rPr lang="en-US" sz="1200" b="0" i="0" u="none" strike="noStrike" kern="1200" baseline="0" dirty="0" smtClean="0">
                <a:solidFill>
                  <a:schemeClr val="tx1"/>
                </a:solidFill>
                <a:latin typeface="+mn-lt"/>
                <a:ea typeface="+mn-ea"/>
                <a:cs typeface="+mn-cs"/>
              </a:rPr>
              <a:t> M1, </a:t>
            </a:r>
            <a:r>
              <a:rPr lang="en-US" sz="1200" b="0" i="0" u="none" strike="noStrike" kern="1200" baseline="0" dirty="0" err="1" smtClean="0">
                <a:solidFill>
                  <a:schemeClr val="tx1"/>
                </a:solidFill>
                <a:latin typeface="+mn-lt"/>
                <a:ea typeface="+mn-ea"/>
                <a:cs typeface="+mn-cs"/>
              </a:rPr>
              <a:t>Druss</a:t>
            </a:r>
            <a:r>
              <a:rPr lang="en-US" sz="1200" b="0" i="0" u="none" strike="noStrike" kern="1200" baseline="0" dirty="0" smtClean="0">
                <a:solidFill>
                  <a:schemeClr val="tx1"/>
                </a:solidFill>
                <a:latin typeface="+mn-lt"/>
                <a:ea typeface="+mn-ea"/>
                <a:cs typeface="+mn-cs"/>
              </a:rPr>
              <a:t> BG, Marcus SC. Trends in mental health care among children and adolescents. N </a:t>
            </a:r>
            <a:r>
              <a:rPr lang="en-US" sz="1200" b="0" i="0" u="none" strike="noStrike" kern="1200" baseline="0" dirty="0" err="1" smtClean="0">
                <a:solidFill>
                  <a:schemeClr val="tx1"/>
                </a:solidFill>
                <a:latin typeface="+mn-lt"/>
                <a:ea typeface="+mn-ea"/>
                <a:cs typeface="+mn-cs"/>
              </a:rPr>
              <a:t>Engl</a:t>
            </a:r>
            <a:r>
              <a:rPr lang="en-US" sz="1200" b="0" i="0" u="none" strike="noStrike" kern="1200" baseline="0" dirty="0" smtClean="0">
                <a:solidFill>
                  <a:schemeClr val="tx1"/>
                </a:solidFill>
                <a:latin typeface="+mn-lt"/>
                <a:ea typeface="+mn-ea"/>
                <a:cs typeface="+mn-cs"/>
              </a:rPr>
              <a:t> J Med. 2015 May 21;372(21):2029-38. </a:t>
            </a: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Depression in children and adolescents: screening. Released December 2009. Current as of July 2015. http://www.uspreventiveservicestaskforce.org/Page/Document/UpdateSummaryFinal/depression-in-children-and-adolescents-screening?ds=1&amp;s=depression </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36</a:t>
            </a:fld>
            <a:endParaRPr lang="en-US"/>
          </a:p>
        </p:txBody>
      </p:sp>
    </p:spTree>
    <p:extLst>
      <p:ext uri="{BB962C8B-B14F-4D97-AF65-F5344CB8AC3E}">
        <p14:creationId xmlns:p14="http://schemas.microsoft.com/office/powerpoint/2010/main" val="98367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ACB8B-1497-4456-ABDA-EAA50958D561}" type="slidenum">
              <a:rPr lang="en-US" altLang="en-US"/>
              <a:pPr/>
              <a:t>37</a:t>
            </a:fld>
            <a:endParaRPr lang="en-US" altLang="en-US"/>
          </a:p>
        </p:txBody>
      </p:sp>
      <p:sp>
        <p:nvSpPr>
          <p:cNvPr id="22529"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There is considerable variation within the Hispanic population, and while </a:t>
            </a:r>
            <a:r>
              <a:rPr lang="en-US" dirty="0" err="1" smtClean="0"/>
              <a:t>postneonatal</a:t>
            </a:r>
            <a:r>
              <a:rPr lang="en-US" dirty="0" smtClean="0"/>
              <a:t> mortality rates are elevated, the birth weight distributions are generally favorable.</a:t>
            </a:r>
          </a:p>
          <a:p>
            <a:pPr marL="347472" indent="-182880">
              <a:buFont typeface="Arial" panose="020B0604020202020204" pitchFamily="34" charset="0"/>
              <a:buChar char="•"/>
            </a:pPr>
            <a:r>
              <a:rPr lang="en-US" dirty="0" smtClean="0"/>
              <a:t>Only 58% of Mexican American mothers begin prenatal care in the first trimester, less than for Blacks or Whites.</a:t>
            </a:r>
          </a:p>
          <a:p>
            <a:pPr marL="347472" indent="-182880">
              <a:buFont typeface="Arial" panose="020B0604020202020204" pitchFamily="34" charset="0"/>
              <a:buChar char="•"/>
            </a:pPr>
            <a:r>
              <a:rPr lang="en-US" dirty="0" smtClean="0"/>
              <a:t>The birth weight and hence infant mortality rates of U.S.-born Puerto Ricans are less favorable than those for Mexican Americans.</a:t>
            </a:r>
          </a:p>
          <a:p>
            <a:pPr marL="347472" indent="-182880">
              <a:buFont typeface="Arial" panose="020B0604020202020204" pitchFamily="34" charset="0"/>
              <a:buChar char="•"/>
            </a:pPr>
            <a:r>
              <a:rPr lang="en-US" dirty="0" smtClean="0"/>
              <a:t>Data on birth weight show a favorable distribution for Cubans.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38</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Birth trauma and obstetric trauma were improving</a:t>
            </a:r>
            <a:r>
              <a:rPr lang="en-US" baseline="0" dirty="0" smtClean="0"/>
              <a:t> over time but other measures of maternity care were not changing.</a:t>
            </a:r>
            <a:endParaRPr lang="en-US" dirty="0" smtClean="0"/>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Hispanics had lower rates of birth trauma and obstetric trauma than Whites and these disparities were not changing over time.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39</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5345430"/>
            <a:ext cx="6629400" cy="3493770"/>
          </a:xfrm>
        </p:spPr>
        <p:txBody>
          <a:bodyPr>
            <a:normAutofit/>
          </a:bodyPr>
          <a:lstStyle/>
          <a:p>
            <a:pPr marL="171450" indent="-171450">
              <a:buFont typeface="Arial" panose="020B0604020202020204" pitchFamily="34" charset="0"/>
              <a:buChar char="•"/>
            </a:pPr>
            <a:r>
              <a:rPr lang="en-US" b="1" dirty="0" smtClean="0"/>
              <a:t>Trends:</a:t>
            </a:r>
          </a:p>
          <a:p>
            <a:pPr marL="349250" lvl="1" indent="-180975">
              <a:buFont typeface="Arial" panose="020B0604020202020204" pitchFamily="34" charset="0"/>
              <a:buChar char="•"/>
            </a:pPr>
            <a:r>
              <a:rPr lang="en-US" dirty="0" smtClean="0"/>
              <a:t>Most measures of care for cancer and care for cardiovascular diseases were improving for Hispanics.</a:t>
            </a:r>
          </a:p>
          <a:p>
            <a:pPr marL="349250" lvl="1" indent="-180975">
              <a:buFont typeface="Arial" panose="020B0604020202020204" pitchFamily="34" charset="0"/>
              <a:buChar char="•"/>
            </a:pPr>
            <a:r>
              <a:rPr lang="en-US" dirty="0" smtClean="0"/>
              <a:t>About half of measures for diabetes care and maternity care were improving.</a:t>
            </a:r>
          </a:p>
          <a:p>
            <a:pPr marL="349250" lvl="1" indent="-180975">
              <a:buFont typeface="Arial" panose="020B0604020202020204" pitchFamily="34" charset="0"/>
              <a:buChar char="•"/>
            </a:pPr>
            <a:r>
              <a:rPr lang="en-US" dirty="0" smtClean="0"/>
              <a:t>No measures of care for substance use disorders were improving and mental health care seemed to be getting worse for Hispanics.</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For many measures of care for mental health disorders, diabetes, cardiovascular diseases, and cancer, Hispanics received worse quality of care than non-Hispanic Whites.  Hispanics tended to receive better quality of maternity care.</a:t>
            </a:r>
          </a:p>
          <a:p>
            <a:pPr marL="349250" lvl="1" indent="-180975">
              <a:buFont typeface="Arial" panose="020B0604020202020204" pitchFamily="34" charset="0"/>
              <a:buChar char="•"/>
            </a:pPr>
            <a:r>
              <a:rPr lang="en-US" dirty="0" smtClean="0"/>
              <a:t>Of measures for which Hispanics received worse quality of care than non-Hispanic Whites, narrowing of the gap was observed for several measures of cancer and diabetes care. No narrowing of disparities was observed among measures of cardiovascular and mental health care.</a:t>
            </a:r>
          </a:p>
          <a:p>
            <a:pPr marL="171450" indent="-171450">
              <a:buFont typeface="Arial" panose="020B0604020202020204" pitchFamily="34" charset="0"/>
              <a:buChar char="•"/>
            </a:pPr>
            <a:r>
              <a:rPr lang="en-US" b="1" dirty="0" smtClean="0"/>
              <a:t>Summary: </a:t>
            </a:r>
            <a:r>
              <a:rPr lang="en-US" dirty="0" smtClean="0"/>
              <a:t>Of priorities of the Heckler Report:</a:t>
            </a:r>
            <a:endParaRPr lang="en-US" b="1" dirty="0" smtClean="0"/>
          </a:p>
          <a:p>
            <a:pPr marL="349250" lvl="1" indent="-180975">
              <a:buFont typeface="Arial" panose="020B0604020202020204" pitchFamily="34" charset="0"/>
              <a:buChar char="•"/>
            </a:pPr>
            <a:r>
              <a:rPr lang="en-US" dirty="0" smtClean="0"/>
              <a:t>Suicide prevention and mental health care for Hispanics is worsening, with many disparities and  no reductions in disparities over time.</a:t>
            </a:r>
          </a:p>
          <a:p>
            <a:pPr marL="349250" lvl="1" indent="-180975">
              <a:buFont typeface="Arial" panose="020B0604020202020204" pitchFamily="34" charset="0"/>
              <a:buChar char="•"/>
            </a:pPr>
            <a:r>
              <a:rPr lang="en-US" dirty="0" smtClean="0"/>
              <a:t>Hispanics also experience many disparities in care for diabetes.</a:t>
            </a:r>
          </a:p>
          <a:p>
            <a:pPr marL="349250" lvl="1" indent="-180975">
              <a:buFont typeface="Arial" panose="020B0604020202020204" pitchFamily="34" charset="0"/>
              <a:buChar char="•"/>
            </a:pPr>
            <a:r>
              <a:rPr lang="en-US" dirty="0" smtClean="0"/>
              <a:t>Care for substance use disorders is poor for all ethnic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a:t>Importance:</a:t>
            </a:r>
            <a:r>
              <a:rPr lang="en-US" dirty="0"/>
              <a:t> </a:t>
            </a:r>
            <a:r>
              <a:rPr lang="en-US" b="0" dirty="0" smtClean="0"/>
              <a:t>Low</a:t>
            </a:r>
            <a:r>
              <a:rPr lang="en-US" b="0" baseline="0" dirty="0" smtClean="0"/>
              <a:t> birth weight can put infants at risk of various complications and death. Adequate prenatal care can help ensure that babies are born full term and at a healthy weight.</a:t>
            </a:r>
            <a:endParaRPr lang="en-US" dirty="0" smtClean="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2007 </a:t>
            </a:r>
            <a:r>
              <a:rPr lang="en-US" dirty="0"/>
              <a:t>to </a:t>
            </a:r>
            <a:r>
              <a:rPr lang="en-US" dirty="0" smtClean="0"/>
              <a:t>2013, </a:t>
            </a:r>
            <a:r>
              <a:rPr lang="en-US" dirty="0"/>
              <a:t>the percentage of </a:t>
            </a:r>
            <a:r>
              <a:rPr lang="en-US" dirty="0" smtClean="0"/>
              <a:t>live-born infants with low birth weight improved among Blacks but did not change overall or for Whites or Hispanics.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Black infants </a:t>
            </a:r>
            <a:r>
              <a:rPr lang="en-US" dirty="0"/>
              <a:t>were more likely than </a:t>
            </a:r>
            <a:r>
              <a:rPr lang="en-US" dirty="0" smtClean="0"/>
              <a:t>White </a:t>
            </a:r>
            <a:r>
              <a:rPr lang="en-US" dirty="0"/>
              <a:t>infants to be low birth weight. </a:t>
            </a:r>
            <a:endParaRPr lang="en-US" dirty="0" smtClean="0"/>
          </a:p>
          <a:p>
            <a:pPr marL="347472" indent="-182880">
              <a:buFont typeface="Arial" panose="020B0604020202020204" pitchFamily="34" charset="0"/>
              <a:buChar char="•"/>
            </a:pPr>
            <a:r>
              <a:rPr lang="en-US" dirty="0"/>
              <a:t>In all years, Puerto Rican infants were more likely than </a:t>
            </a:r>
            <a:r>
              <a:rPr lang="en-US" dirty="0" smtClean="0"/>
              <a:t>White </a:t>
            </a:r>
            <a:r>
              <a:rPr lang="en-US" dirty="0"/>
              <a:t>infants to be low birth weight. </a:t>
            </a:r>
          </a:p>
          <a:p>
            <a:pPr marL="171450" indent="-171450">
              <a:buFont typeface="Arial" panose="020B0604020202020204" pitchFamily="34" charset="0"/>
              <a:buChar char="•"/>
            </a:pPr>
            <a:r>
              <a:rPr lang="en-US" b="1" dirty="0" smtClean="0"/>
              <a:t>Achievable Benchmark:</a:t>
            </a:r>
            <a:endParaRPr lang="en-US" b="1" dirty="0"/>
          </a:p>
          <a:p>
            <a:pPr marL="347472" indent="-182880">
              <a:buFont typeface="Arial" panose="020B0604020202020204" pitchFamily="34" charset="0"/>
              <a:buChar char="•"/>
            </a:pPr>
            <a:r>
              <a:rPr lang="en-US" dirty="0"/>
              <a:t>The </a:t>
            </a:r>
            <a:r>
              <a:rPr lang="en-US" dirty="0" smtClean="0"/>
              <a:t>2007-2009 </a:t>
            </a:r>
            <a:r>
              <a:rPr lang="en-US" dirty="0"/>
              <a:t>top 5 State achievable benchmark was </a:t>
            </a:r>
            <a:r>
              <a:rPr lang="en-US" dirty="0" smtClean="0"/>
              <a:t>6.3%. </a:t>
            </a:r>
            <a:r>
              <a:rPr lang="en-US" dirty="0"/>
              <a:t>The top 5 States </a:t>
            </a:r>
            <a:r>
              <a:rPr lang="en-US" dirty="0" smtClean="0"/>
              <a:t>that contributed to the achievable benchmark are Alaska, Maine, Oregon, South Dakota, and Washington.</a:t>
            </a:r>
          </a:p>
          <a:p>
            <a:pPr marL="347472" lvl="0" indent="-182880">
              <a:buFont typeface="Arial" panose="020B0604020202020204" pitchFamily="34" charset="0"/>
              <a:buChar char="•"/>
            </a:pPr>
            <a:r>
              <a:rPr lang="en-US" dirty="0" smtClean="0"/>
              <a:t>Except Black infants, no groups showed movement toward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40</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2007 </a:t>
            </a:r>
            <a:r>
              <a:rPr lang="en-US" dirty="0"/>
              <a:t>to </a:t>
            </a:r>
            <a:r>
              <a:rPr lang="en-US" dirty="0" smtClean="0"/>
              <a:t>2013, </a:t>
            </a:r>
            <a:r>
              <a:rPr lang="en-US" dirty="0"/>
              <a:t>the percentage of </a:t>
            </a:r>
            <a:r>
              <a:rPr lang="en-US" dirty="0" smtClean="0"/>
              <a:t>live-born infants with very low birth weight improved overall and among Whites and Blacks but did not change among Hispanics.  This led to a widening of the Hispanic-White difference although it is still below our threshold for identifying statistically significant disparities.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Black infants </a:t>
            </a:r>
            <a:r>
              <a:rPr lang="en-US" dirty="0"/>
              <a:t>were more likely than </a:t>
            </a:r>
            <a:r>
              <a:rPr lang="en-US" dirty="0" smtClean="0"/>
              <a:t>White </a:t>
            </a:r>
            <a:r>
              <a:rPr lang="en-US" dirty="0"/>
              <a:t>infants to </a:t>
            </a:r>
            <a:r>
              <a:rPr lang="en-US" dirty="0" smtClean="0"/>
              <a:t>have very low </a:t>
            </a:r>
            <a:r>
              <a:rPr lang="en-US" dirty="0"/>
              <a:t>birth weight. </a:t>
            </a:r>
            <a:endParaRPr lang="en-US" dirty="0" smtClean="0"/>
          </a:p>
          <a:p>
            <a:pPr marL="347472" indent="-182880">
              <a:buFont typeface="Arial" panose="020B0604020202020204" pitchFamily="34" charset="0"/>
              <a:buChar char="•"/>
            </a:pPr>
            <a:r>
              <a:rPr lang="en-US" dirty="0"/>
              <a:t>In all years, Puerto Rican infants were more likely than </a:t>
            </a:r>
            <a:r>
              <a:rPr lang="en-US" dirty="0" smtClean="0"/>
              <a:t>White </a:t>
            </a:r>
            <a:r>
              <a:rPr lang="en-US" dirty="0"/>
              <a:t>infants to </a:t>
            </a:r>
            <a:r>
              <a:rPr lang="en-US" dirty="0" smtClean="0"/>
              <a:t>have very low </a:t>
            </a:r>
            <a:r>
              <a:rPr lang="en-US" dirty="0"/>
              <a:t>birth weight. </a:t>
            </a:r>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2003 </a:t>
            </a:r>
            <a:r>
              <a:rPr lang="en-US" dirty="0"/>
              <a:t>to </a:t>
            </a:r>
            <a:r>
              <a:rPr lang="en-US" dirty="0" smtClean="0"/>
              <a:t>2013, the rate of infant mortality among live births improved overall and among Whites and Blacks but changes among Hispanics were not statistically significant.</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mortality was higher among Black infants than White infants. </a:t>
            </a:r>
          </a:p>
          <a:p>
            <a:pPr marL="347472" indent="-182880">
              <a:buFont typeface="Arial" panose="020B0604020202020204" pitchFamily="34" charset="0"/>
              <a:buChar char="•"/>
            </a:pPr>
            <a:r>
              <a:rPr lang="en-US" dirty="0"/>
              <a:t>In all years, mortality was higher among </a:t>
            </a:r>
            <a:r>
              <a:rPr lang="en-US" dirty="0" smtClean="0"/>
              <a:t>Puerto </a:t>
            </a:r>
            <a:r>
              <a:rPr lang="en-US" dirty="0"/>
              <a:t>Rican infants </a:t>
            </a:r>
            <a:r>
              <a:rPr lang="en-US" dirty="0" smtClean="0"/>
              <a:t>than White infants. </a:t>
            </a:r>
            <a:endParaRPr lang="en-US" dirty="0"/>
          </a:p>
          <a:p>
            <a:pPr marL="171450" indent="-171450">
              <a:buFont typeface="Arial" panose="020B0604020202020204" pitchFamily="34" charset="0"/>
              <a:buChar char="•"/>
            </a:pPr>
            <a:r>
              <a:rPr lang="en-US" b="1" dirty="0" smtClean="0"/>
              <a:t>Achievable Benchmark:</a:t>
            </a:r>
            <a:endParaRPr lang="en-US" b="1" dirty="0"/>
          </a:p>
          <a:p>
            <a:pPr marL="347472" indent="-182880">
              <a:buFont typeface="Arial" panose="020B0604020202020204" pitchFamily="34" charset="0"/>
              <a:buChar char="•"/>
            </a:pPr>
            <a:r>
              <a:rPr lang="en-US" dirty="0"/>
              <a:t>The </a:t>
            </a:r>
            <a:r>
              <a:rPr lang="en-US" dirty="0" smtClean="0"/>
              <a:t>2007-2009 </a:t>
            </a:r>
            <a:r>
              <a:rPr lang="en-US" dirty="0"/>
              <a:t>top 5 State achievable benchmark was </a:t>
            </a:r>
            <a:r>
              <a:rPr lang="en-US" dirty="0" smtClean="0"/>
              <a:t>5 per 1,000 live births. </a:t>
            </a:r>
            <a:r>
              <a:rPr lang="en-US" dirty="0"/>
              <a:t>The top 5 States </a:t>
            </a:r>
            <a:r>
              <a:rPr lang="en-US" dirty="0" smtClean="0"/>
              <a:t>that contributed to the achievable benchmark are California, Massachusetts, New Hampshire, Utah, and Washington.</a:t>
            </a:r>
          </a:p>
          <a:p>
            <a:pPr marL="347472" lvl="0" indent="-182880">
              <a:buFont typeface="Arial" panose="020B0604020202020204" pitchFamily="34" charset="0"/>
              <a:buChar char="•"/>
            </a:pPr>
            <a:r>
              <a:rPr lang="en-US" dirty="0" smtClean="0"/>
              <a:t>Hispanics, including Mexicans, Cubans, and Central and South Americans, have achieved the benchmark.  Whites and Puerto Ricans are close to the benchmark.  Blacks are farthest from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none" dirty="0" smtClean="0"/>
              <a:t>Trends: </a:t>
            </a:r>
          </a:p>
          <a:p>
            <a:pPr marL="347472" indent="-182880">
              <a:buFont typeface="Arial" panose="020B0604020202020204" pitchFamily="34" charset="0"/>
              <a:buChar char="•"/>
            </a:pPr>
            <a:r>
              <a:rPr lang="en-US" u="none" dirty="0" smtClean="0"/>
              <a:t>Birth trauma-neonatal injury rates fell from 2.6 per 1,000 live births in 2004 to </a:t>
            </a:r>
            <a:r>
              <a:rPr lang="en-US" i="0" u="none" dirty="0" smtClean="0"/>
              <a:t>1.9 </a:t>
            </a:r>
            <a:r>
              <a:rPr lang="en-US" u="none" dirty="0" smtClean="0"/>
              <a:t>per 1,000 live births in 2012.</a:t>
            </a:r>
          </a:p>
          <a:p>
            <a:pPr marL="347472" indent="-182880">
              <a:buFont typeface="Arial" panose="020B0604020202020204" pitchFamily="34" charset="0"/>
              <a:buChar char="•"/>
              <a:defRPr/>
            </a:pPr>
            <a:r>
              <a:rPr lang="en-US" u="none" dirty="0" smtClean="0"/>
              <a:t>Between 2004 and 2012, birth trauma-neonatal injury rates fell for all racial/ethnic groups. </a:t>
            </a:r>
          </a:p>
          <a:p>
            <a:pPr marL="171450" indent="-171450">
              <a:buFont typeface="Arial" panose="020B0604020202020204" pitchFamily="34" charset="0"/>
              <a:buChar char="•"/>
            </a:pPr>
            <a:r>
              <a:rPr lang="en-US" b="1" u="none" dirty="0" smtClean="0"/>
              <a:t>Groups With Disparities:</a:t>
            </a:r>
          </a:p>
          <a:p>
            <a:pPr marL="347472" indent="-182880">
              <a:buFont typeface="Arial"/>
              <a:buChar char="•"/>
            </a:pPr>
            <a:r>
              <a:rPr lang="en-US" b="0" i="0" u="none" dirty="0" smtClean="0"/>
              <a:t>In</a:t>
            </a:r>
            <a:r>
              <a:rPr lang="en-US" b="0" i="0" u="none" baseline="0" dirty="0" smtClean="0"/>
              <a:t> 2012, </a:t>
            </a:r>
            <a:r>
              <a:rPr lang="en-US" b="0" u="none" dirty="0" smtClean="0"/>
              <a:t>White neonates experienced an injury rate of 2.1 per 1,000 live births compared with 1.6 per 1,000 live births for Hispanic neonates. </a:t>
            </a:r>
          </a:p>
          <a:p>
            <a:pPr marL="347472" indent="-182880">
              <a:buFont typeface="Arial"/>
              <a:buChar char="•"/>
            </a:pPr>
            <a:r>
              <a:rPr lang="en-US" b="0" u="none" dirty="0" smtClean="0"/>
              <a:t>There</a:t>
            </a:r>
            <a:r>
              <a:rPr lang="en-US" b="0" i="0" u="none" baseline="0" dirty="0" smtClean="0"/>
              <a:t> we</a:t>
            </a:r>
            <a:r>
              <a:rPr lang="en-US" b="0" u="none" dirty="0" smtClean="0"/>
              <a:t>re </a:t>
            </a:r>
            <a:r>
              <a:rPr lang="en-US" b="0" i="0" u="none" baseline="0" dirty="0" smtClean="0"/>
              <a:t>no other statistically significant differences between groups. </a:t>
            </a:r>
            <a:endParaRPr lang="en-US" b="0" u="none" dirty="0" smtClean="0"/>
          </a:p>
          <a:p>
            <a:pPr marL="171450" indent="-171450">
              <a:buFont typeface="Arial" panose="020B0604020202020204" pitchFamily="34" charset="0"/>
              <a:buChar char="•"/>
            </a:pPr>
            <a:endParaRPr lang="en-US" i="0" dirty="0">
              <a:solidFill>
                <a:srgbClr val="FF0000"/>
              </a:solidFill>
            </a:endParaRPr>
          </a:p>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43</a:t>
            </a:fld>
            <a:endParaRPr lang="en-US" dirty="0"/>
          </a:p>
        </p:txBody>
      </p:sp>
    </p:spTree>
    <p:extLst>
      <p:ext uri="{BB962C8B-B14F-4D97-AF65-F5344CB8AC3E}">
        <p14:creationId xmlns:p14="http://schemas.microsoft.com/office/powerpoint/2010/main" val="397740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345430"/>
            <a:ext cx="6096000" cy="3253740"/>
          </a:xfrm>
        </p:spPr>
        <p:txBody>
          <a:bodyPr/>
          <a:lstStyle/>
          <a:p>
            <a:pPr marL="171450" indent="-171450">
              <a:buFont typeface="Arial" panose="020B0604020202020204" pitchFamily="34" charset="0"/>
              <a:buChar char="•"/>
            </a:pPr>
            <a:r>
              <a:rPr lang="en-US" dirty="0" smtClean="0"/>
              <a:t>Thirty years ago, the Heckler Report  found that:</a:t>
            </a:r>
          </a:p>
          <a:p>
            <a:pPr marL="349250" lvl="1" indent="-180975">
              <a:buFont typeface="Arial" panose="020B0604020202020204" pitchFamily="34" charset="0"/>
              <a:buChar char="•"/>
            </a:pPr>
            <a:r>
              <a:rPr lang="en-US" dirty="0" smtClean="0"/>
              <a:t>Overall age-adjusted cancer incidence rates for Hispanics were lower than for Blacks or </a:t>
            </a:r>
            <a:r>
              <a:rPr lang="en-US" dirty="0" err="1" smtClean="0"/>
              <a:t>nonminorities</a:t>
            </a:r>
            <a:r>
              <a:rPr lang="en-US" dirty="0" smtClean="0"/>
              <a:t>. Specific sites of excess incidence among Hispanics were the stomach, prostate, esophagus, pancreas, and cervix.</a:t>
            </a:r>
          </a:p>
          <a:p>
            <a:pPr marL="349250" lvl="1" indent="-180975">
              <a:buFont typeface="Arial" panose="020B0604020202020204" pitchFamily="34" charset="0"/>
              <a:buChar char="•"/>
            </a:pPr>
            <a:r>
              <a:rPr lang="en-US" dirty="0" smtClean="0"/>
              <a:t>The overall 5-year relative survival rate of Hispanic males was almost identical to that of </a:t>
            </a:r>
            <a:r>
              <a:rPr lang="en-US" dirty="0" err="1" smtClean="0"/>
              <a:t>nonminorities</a:t>
            </a:r>
            <a:r>
              <a:rPr lang="en-US" dirty="0" smtClean="0"/>
              <a:t>. Hispanic females had somewhat lower survival rates than nonminority females.</a:t>
            </a:r>
          </a:p>
          <a:p>
            <a:pPr marL="341313" lvl="1" indent="-166688">
              <a:buFont typeface="Arial" panose="020B0604020202020204" pitchFamily="34" charset="0"/>
              <a:buChar char="•"/>
            </a:pPr>
            <a:r>
              <a:rPr lang="en-US" dirty="0" smtClean="0"/>
              <a:t>Mortality data are derived from the National Center for Health Statistics (NCHS) through the vital statistics system.  This system classifies Hispanics as Whites, so no death statistics on Hispanics are presented.</a:t>
            </a:r>
          </a:p>
          <a:p>
            <a:pPr marL="171450" indent="-171450">
              <a:buFont typeface="Arial" panose="020B0604020202020204" pitchFamily="34" charset="0"/>
              <a:buChar char="•"/>
            </a:pPr>
            <a:r>
              <a:rPr lang="en-US" dirty="0" smtClean="0"/>
              <a:t>Today, death statistics on Hispanics are available.  In addition, quality care for cancer has changed.  Evidence-based </a:t>
            </a:r>
            <a:r>
              <a:rPr lang="en-US" dirty="0"/>
              <a:t>mass screening is recommended in specific populations for four cancers: breast, cervical, colorectal, and lung cancer.  Screening is the first step in the process of cancer prevention (Pap testing for cervical and colonoscopy for colorectal) and early detection (mammography for breast and CT scan for lung) in the process of cancer control.  </a:t>
            </a:r>
            <a:r>
              <a:rPr lang="en-US" dirty="0" smtClean="0"/>
              <a:t>Hence, </a:t>
            </a:r>
            <a:r>
              <a:rPr lang="en-US" dirty="0" err="1" smtClean="0"/>
              <a:t>screenable</a:t>
            </a:r>
            <a:r>
              <a:rPr lang="en-US" dirty="0" smtClean="0"/>
              <a:t> </a:t>
            </a:r>
            <a:r>
              <a:rPr lang="en-US" dirty="0"/>
              <a:t>cancers have been selected for </a:t>
            </a:r>
            <a:r>
              <a:rPr lang="en-US" dirty="0" smtClean="0"/>
              <a:t>inclusion in this </a:t>
            </a:r>
            <a:r>
              <a:rPr lang="en-US" dirty="0" err="1"/>
              <a:t>chartbook</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breast cancer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Rates of mammography were similar between Hispanic and White women.  This represents the elimination of a previously observed disparity.</a:t>
            </a:r>
          </a:p>
          <a:p>
            <a:pPr marL="349250" lvl="1" indent="-180975">
              <a:buFont typeface="Arial" panose="020B0604020202020204" pitchFamily="34" charset="0"/>
              <a:buChar char="•"/>
            </a:pPr>
            <a:r>
              <a:rPr lang="en-US" dirty="0" smtClean="0"/>
              <a:t>Rates of diagnosis with advanced stage breast cancer and death due to breast cancer were lower among Hispanics compared with non-Hispanic Whites and these disparities were not changing over time.</a:t>
            </a:r>
          </a:p>
          <a:p>
            <a:pPr marL="349250" lvl="1" indent="-180975">
              <a:buFont typeface="Arial" panose="020B0604020202020204" pitchFamily="34" charset="0"/>
              <a:buChar char="•"/>
            </a:pPr>
            <a:r>
              <a:rPr lang="en-US" dirty="0" smtClean="0"/>
              <a:t>Hispanic women were more likely to receive </a:t>
            </a:r>
            <a:r>
              <a:rPr lang="en-US" dirty="0"/>
              <a:t>axillary node dissection at time of </a:t>
            </a:r>
            <a:r>
              <a:rPr lang="en-US" dirty="0" smtClean="0"/>
              <a:t>surgery and this disparity did not change over time.</a:t>
            </a:r>
          </a:p>
          <a:p>
            <a:pPr marL="349250" lvl="1" indent="-180975">
              <a:buFont typeface="Arial" panose="020B0604020202020204" pitchFamily="34" charset="0"/>
              <a:buChar char="•"/>
            </a:pPr>
            <a:r>
              <a:rPr lang="en-US" dirty="0" smtClean="0"/>
              <a:t>Hispanics were less likely to receive radiation therapy after breast-conserving surgery compared with Whites.  This disparity did not change over time.</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6</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lstStyle/>
          <a:p>
            <a:pPr marL="171450" indent="-171450">
              <a:buFont typeface="Arial" panose="020B0604020202020204" pitchFamily="34" charset="0"/>
              <a:buChar char="•"/>
            </a:pPr>
            <a:r>
              <a:rPr lang="en-US" b="1" dirty="0"/>
              <a:t>Importance:</a:t>
            </a:r>
            <a:r>
              <a:rPr lang="en-US" dirty="0"/>
              <a:t> </a:t>
            </a:r>
            <a:r>
              <a:rPr lang="en-US" dirty="0" smtClean="0"/>
              <a:t>Radiation therapy after breast-conserving surgery reduces the risk of cancer recurrence and death.</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2011, </a:t>
            </a:r>
            <a:r>
              <a:rPr lang="en-US" dirty="0"/>
              <a:t>the percentage of </a:t>
            </a:r>
            <a:r>
              <a:rPr lang="en-US" dirty="0" smtClean="0"/>
              <a:t>women with breast-conserving surgery who </a:t>
            </a:r>
            <a:r>
              <a:rPr lang="en-US" dirty="0"/>
              <a:t>received </a:t>
            </a:r>
            <a:r>
              <a:rPr lang="en-US" dirty="0" smtClean="0"/>
              <a:t>radiation therapy to the breast improved overall and among all racial/ethnic groups.</a:t>
            </a:r>
          </a:p>
          <a:p>
            <a:pPr marL="171450" indent="-171450">
              <a:buFont typeface="Arial" panose="020B0604020202020204" pitchFamily="34" charset="0"/>
              <a:buChar char="•"/>
            </a:pPr>
            <a:r>
              <a:rPr lang="en-US" b="1" dirty="0" smtClean="0"/>
              <a:t>Groups With Disparities:</a:t>
            </a:r>
          </a:p>
          <a:p>
            <a:pPr marL="349250" lvl="1" indent="-180975">
              <a:buFont typeface="Arial" panose="020B0604020202020204" pitchFamily="34" charset="0"/>
              <a:buChar char="•"/>
            </a:pPr>
            <a:r>
              <a:rPr lang="en-US" dirty="0" smtClean="0"/>
              <a:t>In all years, Hispanic and Black women were less likely to receive radiation therapy to the breast compared with White women.</a:t>
            </a:r>
          </a:p>
          <a:p>
            <a:pPr marL="349250" lvl="1" indent="-180975">
              <a:buFont typeface="Arial" panose="020B0604020202020204" pitchFamily="34" charset="0"/>
              <a:buChar char="•"/>
            </a:pPr>
            <a:r>
              <a:rPr lang="en-US" dirty="0" smtClean="0"/>
              <a:t>In all years, Mexicans and other Hispanics were </a:t>
            </a:r>
            <a:r>
              <a:rPr lang="en-US" dirty="0"/>
              <a:t>also less likely to receive radiation therapy to the breast </a:t>
            </a:r>
            <a:r>
              <a:rPr lang="en-US" dirty="0" smtClean="0"/>
              <a:t>compared </a:t>
            </a:r>
            <a:r>
              <a:rPr lang="en-US" dirty="0"/>
              <a:t>with </a:t>
            </a:r>
            <a:r>
              <a:rPr lang="en-US" dirty="0" smtClean="0"/>
              <a:t>White </a:t>
            </a:r>
            <a:r>
              <a:rPr lang="en-US" dirty="0"/>
              <a:t>women</a:t>
            </a:r>
            <a:r>
              <a:rPr lang="en-US" dirty="0" smtClean="0"/>
              <a:t>.</a:t>
            </a:r>
            <a:endParaRPr lang="en-US" dirty="0"/>
          </a:p>
          <a:p>
            <a:pPr marL="171450" indent="-171450">
              <a:buFont typeface="Arial" panose="020B0604020202020204" pitchFamily="34" charset="0"/>
              <a:buChar char="•"/>
            </a:pPr>
            <a:r>
              <a:rPr lang="en-US" b="1" dirty="0" smtClean="0"/>
              <a:t>Achievable Benchmark:</a:t>
            </a:r>
            <a:endParaRPr lang="en-US" b="1" dirty="0"/>
          </a:p>
          <a:p>
            <a:pPr marL="349250" indent="-180975">
              <a:buFont typeface="Arial" panose="020B0604020202020204" pitchFamily="34" charset="0"/>
              <a:buChar char="•"/>
            </a:pPr>
            <a:r>
              <a:rPr lang="en-US" dirty="0"/>
              <a:t>The </a:t>
            </a:r>
            <a:r>
              <a:rPr lang="en-US" dirty="0" smtClean="0"/>
              <a:t>2008 </a:t>
            </a:r>
            <a:r>
              <a:rPr lang="en-US" dirty="0"/>
              <a:t>top 5 State achievable benchmark was </a:t>
            </a:r>
            <a:r>
              <a:rPr lang="en-US" dirty="0" smtClean="0"/>
              <a:t>94%. </a:t>
            </a:r>
            <a:r>
              <a:rPr lang="en-US" dirty="0"/>
              <a:t>The top 5 States </a:t>
            </a:r>
            <a:r>
              <a:rPr lang="en-US" dirty="0" smtClean="0"/>
              <a:t>that</a:t>
            </a:r>
            <a:r>
              <a:rPr lang="en-US" baseline="0" dirty="0" smtClean="0"/>
              <a:t> contributed to the achievable benchmark a</a:t>
            </a:r>
            <a:r>
              <a:rPr lang="en-US" dirty="0" smtClean="0"/>
              <a:t>re Kansas, Minnesota, Montana, North Dakota, and Wisconsin.</a:t>
            </a:r>
          </a:p>
          <a:p>
            <a:pPr marL="349250" indent="-180975">
              <a:buFont typeface="Arial" panose="020B0604020202020204" pitchFamily="34" charset="0"/>
              <a:buChar char="•"/>
            </a:pPr>
            <a:r>
              <a:rPr lang="en-US" dirty="0" smtClean="0"/>
              <a:t>At </a:t>
            </a:r>
            <a:r>
              <a:rPr lang="en-US" dirty="0"/>
              <a:t>the current </a:t>
            </a:r>
            <a:r>
              <a:rPr lang="en-US" dirty="0" smtClean="0"/>
              <a:t>rates </a:t>
            </a:r>
            <a:r>
              <a:rPr lang="en-US" dirty="0"/>
              <a:t>of improvement, </a:t>
            </a:r>
            <a:r>
              <a:rPr lang="en-US" dirty="0" smtClean="0"/>
              <a:t>the benchmark could not be achieved overall for about 17 years.</a:t>
            </a:r>
          </a:p>
          <a:p>
            <a:pPr marL="349250" indent="-180975">
              <a:buFont typeface="Arial" panose="020B0604020202020204" pitchFamily="34" charset="0"/>
              <a:buChar char="•"/>
            </a:pPr>
            <a:r>
              <a:rPr lang="en-US" dirty="0"/>
              <a:t>At the current rates of </a:t>
            </a:r>
            <a:r>
              <a:rPr lang="en-US" dirty="0" smtClean="0"/>
              <a:t>improvement, Whites would need 14 years to achieve the benchmark, and Hispanics would need 25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All measures of colorectal cancer care for Hispanics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tabLst>
                <a:tab pos="517525" algn="l"/>
              </a:tabLst>
            </a:pPr>
            <a:r>
              <a:rPr lang="en-US" dirty="0"/>
              <a:t>Hispanics were less likely to </a:t>
            </a:r>
            <a:r>
              <a:rPr lang="en-US" dirty="0" smtClean="0"/>
              <a:t>receive colorectal cancer screening than Whites and this disparity was growing over time.</a:t>
            </a:r>
            <a:endParaRPr lang="en-US" dirty="0"/>
          </a:p>
          <a:p>
            <a:pPr marL="349250" lvl="1" indent="-180975">
              <a:buFont typeface="Arial" panose="020B0604020202020204" pitchFamily="34" charset="0"/>
              <a:buChar char="•"/>
              <a:tabLst>
                <a:tab pos="517525" algn="l"/>
              </a:tabLst>
            </a:pPr>
            <a:r>
              <a:rPr lang="en-US" dirty="0" smtClean="0"/>
              <a:t>Rates of diagnosis with advanced stage colorectal cancer and death due to colorectal cancer were lower among  Hispanics compared with Whites.  These disparities were growing over time.</a:t>
            </a:r>
          </a:p>
          <a:p>
            <a:pPr marL="349250" lvl="1" indent="-180975">
              <a:buFont typeface="Arial" panose="020B0604020202020204" pitchFamily="34" charset="0"/>
              <a:buChar char="•"/>
              <a:tabLst>
                <a:tab pos="517525" algn="l"/>
              </a:tabLst>
            </a:pPr>
            <a:r>
              <a:rPr lang="en-US" dirty="0" smtClean="0"/>
              <a:t>Rates of surgical resection of colon cancer that included at least 12 lymph nodes pathologically examined were similar between Hispanics and Whites.</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8</a:t>
            </a:fld>
            <a:endParaRPr lang="en-US"/>
          </a:p>
        </p:txBody>
      </p:sp>
    </p:spTree>
    <p:extLst>
      <p:ext uri="{BB962C8B-B14F-4D97-AF65-F5344CB8AC3E}">
        <p14:creationId xmlns:p14="http://schemas.microsoft.com/office/powerpoint/2010/main" val="323889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Screening can detect abnormal colorectal growths before they develop into cancer. Early detection increases treatment options and the chances for cure.  Effective screening modalities include fecal occult blood testing (FOBT), FOBT with flexible sigmoidoscopy, and colonoscopy.</a:t>
            </a:r>
          </a:p>
          <a:p>
            <a:pPr marL="171450" indent="-171450">
              <a:buFont typeface="Arial" panose="020B0604020202020204" pitchFamily="34" charset="0"/>
              <a:buChar char="•"/>
            </a:pPr>
            <a:r>
              <a:rPr lang="en-US" b="1" dirty="0" smtClean="0"/>
              <a:t>Trends: </a:t>
            </a:r>
            <a:r>
              <a:rPr lang="en-US" dirty="0" smtClean="0"/>
              <a:t>From 2000 to 2010, the percentage of adults ages 50-75 who received appropriate colorectal cancer screening increased overall and among all racial/ethnic groups.</a:t>
            </a:r>
          </a:p>
          <a:p>
            <a:pPr marL="171450" indent="-171450">
              <a:buFont typeface="Arial" panose="020B0604020202020204" pitchFamily="34" charset="0"/>
              <a:buChar char="•"/>
            </a:pPr>
            <a:r>
              <a:rPr lang="en-US" b="1" dirty="0" smtClean="0"/>
              <a:t>Groups With Disparities:</a:t>
            </a:r>
            <a:r>
              <a:rPr lang="en-US" dirty="0" smtClean="0"/>
              <a:t> </a:t>
            </a:r>
          </a:p>
          <a:p>
            <a:pPr marL="349250" indent="-180975">
              <a:buFont typeface="Arial" panose="020B0604020202020204" pitchFamily="34" charset="0"/>
              <a:buChar char="•"/>
            </a:pPr>
            <a:r>
              <a:rPr lang="en-US" dirty="0" smtClean="0"/>
              <a:t>In all years, the percentage of adults who received </a:t>
            </a:r>
            <a:r>
              <a:rPr lang="en-US" dirty="0"/>
              <a:t>appropriate colorectal cancer screening was </a:t>
            </a:r>
            <a:r>
              <a:rPr lang="en-US" dirty="0" smtClean="0"/>
              <a:t>lower among Hispanics and Blacks compared with Whites.</a:t>
            </a:r>
          </a:p>
          <a:p>
            <a:pPr marL="349250" indent="-180975">
              <a:buFont typeface="Arial" panose="020B0604020202020204" pitchFamily="34" charset="0"/>
              <a:buChar char="•"/>
            </a:pPr>
            <a:r>
              <a:rPr lang="en-US" dirty="0" smtClean="0"/>
              <a:t>In all years, </a:t>
            </a:r>
            <a:r>
              <a:rPr lang="en-US" dirty="0"/>
              <a:t>the percentage of adults who received appropriate colorectal cancer screening was lower among </a:t>
            </a:r>
            <a:r>
              <a:rPr lang="en-US" dirty="0" smtClean="0"/>
              <a:t>poor and low-income Hispanics compared </a:t>
            </a:r>
            <a:r>
              <a:rPr lang="en-US" dirty="0"/>
              <a:t>with </a:t>
            </a:r>
            <a:r>
              <a:rPr lang="en-US" dirty="0" smtClean="0"/>
              <a:t>high-income Hispanics.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a:t>
            </a:fld>
            <a:endParaRPr lang="en-US"/>
          </a:p>
        </p:txBody>
      </p:sp>
    </p:spTree>
    <p:extLst>
      <p:ext uri="{BB962C8B-B14F-4D97-AF65-F5344CB8AC3E}">
        <p14:creationId xmlns:p14="http://schemas.microsoft.com/office/powerpoint/2010/main" val="240756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art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22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hyperlink" Target="https://innovations.ahrq.gov/profiles/monthly-clinic-enhances-access-culturally-competent-cancer-screening-and-primary-care-rur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innovations.ahrq.gov/profiles/social-worker-led-culturally-tailored-therapy-and-support-improve-treatment-adherenc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Trends in Priorities of the Heckler Report </a:t>
            </a:r>
            <a:endParaRPr lang="en-US" dirty="0"/>
          </a:p>
        </p:txBody>
      </p:sp>
      <p:sp>
        <p:nvSpPr>
          <p:cNvPr id="5" name="Content Placeholder 4"/>
          <p:cNvSpPr>
            <a:spLocks noGrp="1"/>
          </p:cNvSpPr>
          <p:nvPr>
            <p:ph type="body" idx="1"/>
          </p:nvPr>
        </p:nvSpPr>
        <p:spPr/>
        <p:txBody>
          <a:bodyPr/>
          <a:lstStyle/>
          <a:p>
            <a:r>
              <a:rPr lang="en-US" dirty="0" smtClean="0"/>
              <a:t>National Healthcare Quality and Disparities Report</a:t>
            </a:r>
          </a:p>
          <a:p>
            <a:r>
              <a:rPr lang="en-US" dirty="0" err="1" smtClean="0"/>
              <a:t>Chartbook</a:t>
            </a:r>
            <a:r>
              <a:rPr lang="en-US" dirty="0" smtClean="0"/>
              <a:t> on Health Care for Hispanics </a:t>
            </a:r>
            <a:endParaRPr lang="en-US" dirty="0"/>
          </a:p>
        </p:txBody>
      </p:sp>
    </p:spTree>
    <p:extLst>
      <p:ext uri="{BB962C8B-B14F-4D97-AF65-F5344CB8AC3E}">
        <p14:creationId xmlns:p14="http://schemas.microsoft.com/office/powerpoint/2010/main" val="330344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52400"/>
            <a:ext cx="7086600" cy="1066800"/>
          </a:xfrm>
        </p:spPr>
        <p:txBody>
          <a:bodyPr>
            <a:noAutofit/>
          </a:bodyPr>
          <a:lstStyle/>
          <a:p>
            <a:r>
              <a:rPr lang="en-US" sz="1800" dirty="0" smtClean="0"/>
              <a:t>Patients with colon cancer who received surgical resection of colon cancer that included at least 12 lymph nodes pathologically examined, by race/ethnicity and by Hispanic group, 2004-2011</a:t>
            </a:r>
            <a:endParaRPr lang="en-US" sz="18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1835241918"/>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6"/>
          <p:cNvGraphicFramePr>
            <a:graphicFrameLocks noGrp="1"/>
          </p:cNvGraphicFramePr>
          <p:nvPr>
            <p:ph sz="half" idx="2"/>
            <p:extLst>
              <p:ext uri="{D42A27DB-BD31-4B8C-83A1-F6EECF244321}">
                <p14:modId xmlns:p14="http://schemas.microsoft.com/office/powerpoint/2010/main" val="1585555626"/>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553998"/>
          </a:xfrm>
          <a:prstGeom prst="rect">
            <a:avLst/>
          </a:prstGeom>
          <a:noFill/>
        </p:spPr>
        <p:txBody>
          <a:bodyPr wrap="none" rtlCol="0">
            <a:spAutoFit/>
          </a:bodyPr>
          <a:lstStyle/>
          <a:p>
            <a:r>
              <a:rPr lang="en-US" sz="1000" b="1" dirty="0" smtClean="0"/>
              <a:t>Source</a:t>
            </a:r>
            <a:r>
              <a:rPr lang="en-US" sz="1000" b="1" dirty="0"/>
              <a:t>: </a:t>
            </a:r>
            <a:r>
              <a:rPr lang="en-US" sz="1000" dirty="0"/>
              <a:t>Commission on Cancer, American College of Surgeons and American Cancer Society, National Cancer Data Base, </a:t>
            </a:r>
            <a:r>
              <a:rPr lang="en-US" sz="1000" dirty="0" smtClean="0"/>
              <a:t>2004-2011.</a:t>
            </a:r>
            <a:endParaRPr lang="en-US" sz="1000" dirty="0"/>
          </a:p>
          <a:p>
            <a:r>
              <a:rPr lang="en-US" sz="1000" b="1" dirty="0" smtClean="0"/>
              <a:t>Denominator: </a:t>
            </a:r>
            <a:r>
              <a:rPr lang="en-US" sz="1000" dirty="0" smtClean="0"/>
              <a:t>People with colon cancer undergoing resection of colon.</a:t>
            </a:r>
            <a:endParaRPr lang="en-US" sz="1000" b="1" dirty="0" smtClean="0"/>
          </a:p>
          <a:p>
            <a:r>
              <a:rPr lang="en-US" sz="1000" b="1" dirty="0"/>
              <a:t>Note:</a:t>
            </a:r>
            <a:r>
              <a:rPr lang="en-US" sz="1000" dirty="0"/>
              <a:t> Puerto Ricans include patients receiving cancer care in hospitals in Puerto Rico.</a:t>
            </a:r>
            <a:endParaRPr lang="en-US" sz="1000" b="1" dirty="0">
              <a:solidFill>
                <a:prstClr val="black"/>
              </a:solidFill>
            </a:endParaRPr>
          </a:p>
        </p:txBody>
      </p:sp>
    </p:spTree>
    <p:extLst>
      <p:ext uri="{BB962C8B-B14F-4D97-AF65-F5344CB8AC3E}">
        <p14:creationId xmlns:p14="http://schemas.microsoft.com/office/powerpoint/2010/main" val="1750479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Other Cancer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3322883"/>
              </p:ext>
            </p:extLst>
          </p:nvPr>
        </p:nvGraphicFramePr>
        <p:xfrm>
          <a:off x="457200" y="1524000"/>
          <a:ext cx="8229600" cy="4389120"/>
        </p:xfrm>
        <a:graphic>
          <a:graphicData uri="http://schemas.openxmlformats.org/drawingml/2006/table">
            <a:tbl>
              <a:tblPr firstRow="1" bandRow="1">
                <a:tableStyleId>{5C22544A-7EE6-4342-B048-85BDC9FD1C3A}</a:tableStyleId>
              </a:tblPr>
              <a:tblGrid>
                <a:gridCol w="4832059"/>
                <a:gridCol w="1751621"/>
                <a:gridCol w="1645920"/>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tr>
              <a:tr h="0">
                <a:tc>
                  <a:txBody>
                    <a:bodyPr/>
                    <a:lstStyle/>
                    <a:p>
                      <a:pPr algn="l" fontAlgn="b"/>
                      <a:r>
                        <a:rPr lang="en-US" sz="1800" u="none" strike="noStrike" dirty="0">
                          <a:effectLst/>
                        </a:rPr>
                        <a:t>All cancer deaths per 100,000 population per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Better</a:t>
                      </a:r>
                    </a:p>
                  </a:txBody>
                  <a:tcPr/>
                </a:tc>
                <a:tc>
                  <a:txBody>
                    <a:bodyPr/>
                    <a:lstStyle/>
                    <a:p>
                      <a:pPr algn="ctr"/>
                      <a:r>
                        <a:rPr lang="en-US" sz="1800" dirty="0" smtClean="0"/>
                        <a:t>No Change</a:t>
                      </a:r>
                      <a:endParaRPr lang="en-US" sz="1800" dirty="0"/>
                    </a:p>
                  </a:txBody>
                  <a:tcPr/>
                </a:tc>
              </a:tr>
              <a:tr h="0">
                <a:tc>
                  <a:txBody>
                    <a:bodyPr/>
                    <a:lstStyle/>
                    <a:p>
                      <a:pPr algn="l" fontAlgn="b"/>
                      <a:r>
                        <a:rPr lang="en-US" sz="1800" u="none" strike="noStrike" dirty="0">
                          <a:effectLst/>
                        </a:rPr>
                        <a:t>Women ages 21-65 who received a Pap smear in the last 3 years</a:t>
                      </a:r>
                      <a:endParaRPr lang="en-US" sz="1800" b="0" i="0" u="none" strike="noStrike" dirty="0">
                        <a:solidFill>
                          <a:srgbClr val="000000"/>
                        </a:solidFill>
                        <a:effectLst/>
                        <a:latin typeface="+mn-lt"/>
                      </a:endParaRPr>
                    </a:p>
                  </a:txBody>
                  <a:tcPr/>
                </a:tc>
                <a:tc>
                  <a:txBody>
                    <a:bodyPr/>
                    <a:lstStyle/>
                    <a:p>
                      <a:pPr algn="ctr"/>
                      <a:r>
                        <a:rPr lang="en-US" sz="1800" smtClean="0"/>
                        <a:t>Worse</a:t>
                      </a:r>
                      <a:endParaRPr lang="en-US" sz="1800" dirty="0"/>
                    </a:p>
                  </a:txBody>
                  <a:tcPr/>
                </a:tc>
                <a:tc>
                  <a:txBody>
                    <a:bodyPr/>
                    <a:lstStyle/>
                    <a:p>
                      <a:pPr algn="ctr"/>
                      <a:r>
                        <a:rPr lang="en-US" sz="1800" smtClean="0"/>
                        <a:t>Narrowing</a:t>
                      </a:r>
                      <a:endParaRPr lang="en-US" sz="1800" dirty="0"/>
                    </a:p>
                  </a:txBody>
                  <a:tcPr/>
                </a:tc>
              </a:tr>
              <a:tr h="0">
                <a:tc>
                  <a:txBody>
                    <a:bodyPr/>
                    <a:lstStyle/>
                    <a:p>
                      <a:pPr algn="l" fontAlgn="b"/>
                      <a:r>
                        <a:rPr lang="en-US" sz="1800" u="none" strike="noStrike" dirty="0">
                          <a:effectLst/>
                        </a:rPr>
                        <a:t>Invasive cervical cancer incidence per 100,000 women age 20 and </a:t>
                      </a:r>
                      <a:r>
                        <a:rPr lang="en-US" sz="1800" u="none" strike="noStrike" dirty="0" smtClean="0">
                          <a:effectLst/>
                        </a:rPr>
                        <a:t>over</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Narrowing</a:t>
                      </a:r>
                      <a:endParaRPr lang="en-US" sz="1800" dirty="0"/>
                    </a:p>
                  </a:txBody>
                  <a:tcPr/>
                </a:tc>
              </a:tr>
              <a:tr h="0">
                <a:tc>
                  <a:txBody>
                    <a:bodyPr/>
                    <a:lstStyle/>
                    <a:p>
                      <a:pPr algn="l" fontAlgn="b"/>
                      <a:r>
                        <a:rPr lang="en-US" sz="1800" u="none" strike="noStrike" dirty="0" smtClean="0">
                          <a:effectLst/>
                        </a:rPr>
                        <a:t>Men age 75+ without prostate cancer who had a PSA test or digital rectal exam for prostate cancer screening within the past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Same</a:t>
                      </a:r>
                    </a:p>
                  </a:txBody>
                  <a:tcPr/>
                </a:tc>
                <a:tc>
                  <a:txBody>
                    <a:bodyPr/>
                    <a:lstStyle/>
                    <a:p>
                      <a:pPr algn="ctr"/>
                      <a:r>
                        <a:rPr lang="en-US" sz="1800" dirty="0" smtClean="0"/>
                        <a:t>No Change</a:t>
                      </a:r>
                      <a:endParaRPr lang="en-US" sz="1800" dirty="0"/>
                    </a:p>
                  </a:txBody>
                  <a:tcPr/>
                </a:tc>
              </a:tr>
              <a:tr h="0">
                <a:tc>
                  <a:txBody>
                    <a:bodyPr/>
                    <a:lstStyle/>
                    <a:p>
                      <a:pPr algn="l" fontAlgn="b"/>
                      <a:r>
                        <a:rPr lang="en-US" sz="1800" u="none" strike="noStrike" dirty="0">
                          <a:effectLst/>
                        </a:rPr>
                        <a:t>Lung cancer deaths per 100,000 population per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Better</a:t>
                      </a:r>
                    </a:p>
                    <a:p>
                      <a:pPr algn="ct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237751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Women ages 21-65 who received a Pap smear in the last 3 years, by race/ethnicity and by insurance among Hispanics, 2000-2010</a:t>
            </a:r>
            <a:endParaRPr lang="en-US" sz="2000" dirty="0"/>
          </a:p>
        </p:txBody>
      </p:sp>
      <p:graphicFrame>
        <p:nvGraphicFramePr>
          <p:cNvPr id="12" name="Object 10"/>
          <p:cNvGraphicFramePr>
            <a:graphicFrameLocks noGrp="1"/>
          </p:cNvGraphicFramePr>
          <p:nvPr>
            <p:ph idx="1"/>
            <p:extLst>
              <p:ext uri="{D42A27DB-BD31-4B8C-83A1-F6EECF244321}">
                <p14:modId xmlns:p14="http://schemas.microsoft.com/office/powerpoint/2010/main" val="3126408397"/>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85216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2000-2010.</a:t>
            </a:r>
            <a:endParaRPr lang="en-US" sz="1000" dirty="0"/>
          </a:p>
          <a:p>
            <a:r>
              <a:rPr lang="en-US" sz="1000" b="1" dirty="0"/>
              <a:t>Denominator:</a:t>
            </a:r>
            <a:r>
              <a:rPr lang="en-US" sz="1000" dirty="0"/>
              <a:t> </a:t>
            </a:r>
            <a:r>
              <a:rPr lang="en-US" sz="1000" dirty="0" smtClean="0"/>
              <a:t>Women ages 21-65.</a:t>
            </a:r>
          </a:p>
          <a:p>
            <a:r>
              <a:rPr lang="en-US" sz="1000" b="1" dirty="0" smtClean="0"/>
              <a:t>Note:</a:t>
            </a:r>
            <a:r>
              <a:rPr lang="en-US" sz="1000" dirty="0" smtClean="0"/>
              <a:t> Measure is age adjusted.</a:t>
            </a:r>
            <a:endParaRPr lang="en-US" sz="1000" dirty="0"/>
          </a:p>
        </p:txBody>
      </p:sp>
      <p:graphicFrame>
        <p:nvGraphicFramePr>
          <p:cNvPr id="6" name="Object 10"/>
          <p:cNvGraphicFramePr>
            <a:graphicFrameLocks/>
          </p:cNvGraphicFramePr>
          <p:nvPr>
            <p:extLst>
              <p:ext uri="{D42A27DB-BD31-4B8C-83A1-F6EECF244321}">
                <p14:modId xmlns:p14="http://schemas.microsoft.com/office/powerpoint/2010/main" val="3669539227"/>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296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normAutofit fontScale="90000"/>
          </a:bodyPr>
          <a:lstStyle/>
          <a:p>
            <a:r>
              <a:rPr lang="en-US" altLang="en-US" smtClean="0"/>
              <a:t>AHRQ Health Care Innovations in Cancer Screening</a:t>
            </a:r>
            <a:endParaRPr lang="en-US" altLang="en-US" dirty="0">
              <a:hlinkClick r:id="rId3"/>
            </a:endParaRPr>
          </a:p>
        </p:txBody>
      </p:sp>
      <p:sp>
        <p:nvSpPr>
          <p:cNvPr id="11266" name="Rectangle 2"/>
          <p:cNvSpPr>
            <a:spLocks noGrp="1" noChangeArrowheads="1"/>
          </p:cNvSpPr>
          <p:nvPr>
            <p:ph type="body" idx="1"/>
          </p:nvPr>
        </p:nvSpPr>
        <p:spPr/>
        <p:txBody>
          <a:bodyPr>
            <a:normAutofit fontScale="92500"/>
          </a:bodyPr>
          <a:lstStyle/>
          <a:p>
            <a:pPr marL="0" indent="0">
              <a:buNone/>
            </a:pPr>
            <a:r>
              <a:rPr lang="en-US" altLang="en-US" dirty="0" smtClean="0">
                <a:hlinkClick r:id="rId3"/>
              </a:rPr>
              <a:t>Family Health Partnership Clinic</a:t>
            </a:r>
            <a:endParaRPr lang="en-US" altLang="en-US" dirty="0" smtClean="0"/>
          </a:p>
          <a:p>
            <a:r>
              <a:rPr lang="en-US" altLang="en-US" dirty="0" smtClean="0"/>
              <a:t>Location: McHenry County, Illinois</a:t>
            </a:r>
          </a:p>
          <a:p>
            <a:r>
              <a:rPr lang="en-US" altLang="en-US" dirty="0" smtClean="0"/>
              <a:t>Population: Rural, low-income Hispanic women &gt;40 </a:t>
            </a:r>
          </a:p>
          <a:p>
            <a:r>
              <a:rPr lang="en-US" altLang="en-US" dirty="0" smtClean="0"/>
              <a:t>Intervention: </a:t>
            </a:r>
            <a:r>
              <a:rPr lang="en-US" altLang="en-US" dirty="0" err="1" smtClean="0"/>
              <a:t>Celebremos</a:t>
            </a:r>
            <a:r>
              <a:rPr lang="en-US" altLang="en-US" dirty="0" smtClean="0"/>
              <a:t> La Vida seeks to enhance access to culturally competent cancer screening and educational information by providing a monthly women’s clinic.</a:t>
            </a:r>
          </a:p>
          <a:p>
            <a:r>
              <a:rPr lang="en-US" altLang="en-US" dirty="0" smtClean="0"/>
              <a:t>Outcomes: Enhanced access to breast and cervical cancer screening, increased use of primary care services, and high levels of patient satisfaction.</a:t>
            </a:r>
            <a:endParaRPr lang="en-US" altLang="en-US" dirty="0"/>
          </a:p>
        </p:txBody>
      </p:sp>
    </p:spTree>
    <p:extLst>
      <p:ext uri="{BB962C8B-B14F-4D97-AF65-F5344CB8AC3E}">
        <p14:creationId xmlns:p14="http://schemas.microsoft.com/office/powerpoint/2010/main" val="443115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for Cardiovascular Diseases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a:t>
            </a:r>
            <a:r>
              <a:rPr lang="en-US" dirty="0" smtClean="0"/>
              <a:t>2: Trends </a:t>
            </a:r>
            <a:r>
              <a:rPr lang="en-US" dirty="0"/>
              <a:t>in Priorities of the Heckler </a:t>
            </a:r>
            <a:r>
              <a:rPr lang="en-US" dirty="0" smtClean="0"/>
              <a:t>Report</a:t>
            </a:r>
            <a:endParaRPr lang="en-US" dirty="0"/>
          </a:p>
        </p:txBody>
      </p:sp>
    </p:spTree>
    <p:extLst>
      <p:ext uri="{BB962C8B-B14F-4D97-AF65-F5344CB8AC3E}">
        <p14:creationId xmlns:p14="http://schemas.microsoft.com/office/powerpoint/2010/main" val="127774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Cardiovascular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642878"/>
              </p:ext>
            </p:extLst>
          </p:nvPr>
        </p:nvGraphicFramePr>
        <p:xfrm>
          <a:off x="457200" y="1371600"/>
          <a:ext cx="8229600" cy="5403850"/>
        </p:xfrm>
        <a:graphic>
          <a:graphicData uri="http://schemas.openxmlformats.org/drawingml/2006/table">
            <a:tbl>
              <a:tblPr firstRow="1" bandRow="1">
                <a:tableStyleId>{5C22544A-7EE6-4342-B048-85BDC9FD1C3A}</a:tableStyleId>
              </a:tblPr>
              <a:tblGrid>
                <a:gridCol w="5360565"/>
                <a:gridCol w="1510018"/>
                <a:gridCol w="1359017"/>
              </a:tblGrid>
              <a:tr h="572963">
                <a:tc>
                  <a:txBody>
                    <a:bodyPr/>
                    <a:lstStyle/>
                    <a:p>
                      <a:r>
                        <a:rPr lang="en-US" sz="1700" baseline="0" dirty="0" smtClean="0"/>
                        <a:t>Measure</a:t>
                      </a:r>
                      <a:endParaRPr lang="en-US" sz="1700" baseline="0" dirty="0"/>
                    </a:p>
                  </a:txBody>
                  <a:tcPr anchor="b"/>
                </a:tc>
                <a:tc>
                  <a:txBody>
                    <a:bodyPr/>
                    <a:lstStyle/>
                    <a:p>
                      <a:pPr algn="ctr"/>
                      <a:r>
                        <a:rPr lang="en-US" sz="1700" baseline="0" dirty="0" smtClean="0"/>
                        <a:t>Most Recent Disparity</a:t>
                      </a:r>
                      <a:endParaRPr lang="en-US" sz="1700" baseline="0" dirty="0"/>
                    </a:p>
                  </a:txBody>
                  <a:tcPr/>
                </a:tc>
                <a:tc>
                  <a:txBody>
                    <a:bodyPr/>
                    <a:lstStyle/>
                    <a:p>
                      <a:pPr algn="ctr"/>
                      <a:r>
                        <a:rPr lang="en-US" sz="1700" baseline="0" dirty="0" smtClean="0"/>
                        <a:t>Disparity Change</a:t>
                      </a:r>
                      <a:endParaRPr lang="en-US" sz="1700" baseline="0" dirty="0"/>
                    </a:p>
                  </a:txBody>
                  <a:tcPr/>
                </a:tc>
              </a:tr>
              <a:tr h="742351">
                <a:tc>
                  <a:txBody>
                    <a:bodyPr/>
                    <a:lstStyle/>
                    <a:p>
                      <a:pPr algn="l" fontAlgn="b"/>
                      <a:r>
                        <a:rPr lang="en-US" sz="1700" u="none" strike="noStrike" baseline="0" dirty="0">
                          <a:effectLst/>
                        </a:rPr>
                        <a:t>Adults who received a blood pressure measurement in the last 2 years and can state whether their blood pressure was normal or high</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smtClean="0"/>
                        <a:t>No Change</a:t>
                      </a:r>
                    </a:p>
                    <a:p>
                      <a:pPr algn="ctr"/>
                      <a:endParaRPr lang="en-US" sz="1700" baseline="0" dirty="0"/>
                    </a:p>
                  </a:txBody>
                  <a:tcPr/>
                </a:tc>
              </a:tr>
              <a:tr h="359410">
                <a:tc>
                  <a:txBody>
                    <a:bodyPr/>
                    <a:lstStyle/>
                    <a:p>
                      <a:pPr algn="l" fontAlgn="b"/>
                      <a:r>
                        <a:rPr lang="en-US" sz="1700" u="none" strike="noStrike" baseline="0" dirty="0" smtClean="0">
                          <a:effectLst/>
                        </a:rPr>
                        <a:t>Adult admissions for hypertension</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algn="ctr"/>
                      <a:r>
                        <a:rPr lang="en-US" sz="1700" baseline="0" dirty="0" smtClean="0"/>
                        <a:t>No Change</a:t>
                      </a:r>
                      <a:endParaRPr lang="en-US" sz="1700" baseline="0" dirty="0"/>
                    </a:p>
                  </a:txBody>
                  <a:tcPr/>
                </a:tc>
              </a:tr>
              <a:tr h="496795">
                <a:tc>
                  <a:txBody>
                    <a:bodyPr/>
                    <a:lstStyle/>
                    <a:p>
                      <a:pPr algn="l" fontAlgn="b"/>
                      <a:r>
                        <a:rPr lang="en-US" sz="1700" u="none" strike="noStrike" baseline="0" dirty="0" smtClean="0">
                          <a:effectLst/>
                        </a:rPr>
                        <a:t>Adult admissions </a:t>
                      </a:r>
                      <a:r>
                        <a:rPr lang="en-US" sz="1700" u="none" strike="noStrike" baseline="0" dirty="0">
                          <a:effectLst/>
                        </a:rPr>
                        <a:t>for angina without cardiac </a:t>
                      </a:r>
                      <a:r>
                        <a:rPr lang="en-US" sz="1700" u="none" strike="noStrike" baseline="0" dirty="0" smtClean="0">
                          <a:effectLst/>
                        </a:rPr>
                        <a:t>procedure</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algn="ctr"/>
                      <a:r>
                        <a:rPr lang="en-US" sz="1700" baseline="0" dirty="0" smtClean="0"/>
                        <a:t>No Change</a:t>
                      </a:r>
                      <a:endParaRPr lang="en-US" sz="1700" baseline="0" dirty="0"/>
                    </a:p>
                  </a:txBody>
                  <a:tcPr/>
                </a:tc>
              </a:tr>
              <a:tr h="154940">
                <a:tc>
                  <a:txBody>
                    <a:bodyPr/>
                    <a:lstStyle/>
                    <a:p>
                      <a:pPr algn="l" fontAlgn="b"/>
                      <a:r>
                        <a:rPr lang="en-US" sz="1700" u="none" strike="noStrike" baseline="0" dirty="0" smtClean="0">
                          <a:effectLst/>
                        </a:rPr>
                        <a:t>Adult admissions </a:t>
                      </a:r>
                      <a:r>
                        <a:rPr lang="en-US" sz="1700" u="none" strike="noStrike" baseline="0" dirty="0">
                          <a:effectLst/>
                        </a:rPr>
                        <a:t>for congestive heart </a:t>
                      </a:r>
                      <a:r>
                        <a:rPr lang="en-US" sz="1700" u="none" strike="noStrike" baseline="0" dirty="0" smtClean="0">
                          <a:effectLst/>
                        </a:rPr>
                        <a:t>failure</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Same</a:t>
                      </a:r>
                      <a:endParaRPr lang="en-US" sz="1700" baseline="0" dirty="0"/>
                    </a:p>
                  </a:txBody>
                  <a:tcPr/>
                </a:tc>
                <a:tc>
                  <a:txBody>
                    <a:bodyPr/>
                    <a:lstStyle/>
                    <a:p>
                      <a:pPr algn="ctr"/>
                      <a:r>
                        <a:rPr lang="en-US" sz="1700" baseline="0" dirty="0" smtClean="0"/>
                        <a:t>Narrowing</a:t>
                      </a:r>
                      <a:endParaRPr lang="en-US" sz="1700" baseline="0" dirty="0"/>
                    </a:p>
                  </a:txBody>
                  <a:tcPr/>
                </a:tc>
              </a:tr>
              <a:tr h="742351">
                <a:tc>
                  <a:txBody>
                    <a:bodyPr/>
                    <a:lstStyle/>
                    <a:p>
                      <a:pPr algn="l" fontAlgn="b"/>
                      <a:r>
                        <a:rPr lang="en-US" sz="1700" u="none" strike="noStrike" baseline="0" dirty="0">
                          <a:effectLst/>
                        </a:rPr>
                        <a:t>Hospital patients with heart failure and left ventricular systolic dysfunction who were prescribed </a:t>
                      </a:r>
                      <a:r>
                        <a:rPr lang="en-US" sz="1700" u="none" strike="noStrike" baseline="0" dirty="0" smtClean="0">
                          <a:effectLst/>
                        </a:rPr>
                        <a:t>angiotensin-converting enzyme inhibitor or angiotensin receptor blocker at </a:t>
                      </a:r>
                      <a:r>
                        <a:rPr lang="en-US" sz="1700" u="none" strike="noStrike" baseline="0" dirty="0">
                          <a:effectLst/>
                        </a:rPr>
                        <a:t>discharge</a:t>
                      </a:r>
                      <a:endParaRPr lang="en-US" sz="1700" b="0" i="0" u="none" strike="noStrike" baseline="0" dirty="0">
                        <a:solidFill>
                          <a:srgbClr val="000000"/>
                        </a:solidFill>
                        <a:effectLst/>
                        <a:latin typeface="+mn-lt"/>
                      </a:endParaRPr>
                    </a:p>
                  </a:txBody>
                  <a:tcPr anchor="b"/>
                </a:tc>
                <a:tc>
                  <a:txBody>
                    <a:bodyPr/>
                    <a:lstStyle/>
                    <a:p>
                      <a:pPr algn="ctr"/>
                      <a:r>
                        <a:rPr lang="en-US" sz="1700" baseline="0" dirty="0" smtClean="0"/>
                        <a:t>Better</a:t>
                      </a:r>
                      <a:endParaRPr lang="en-US" sz="1700" baseline="0" dirty="0"/>
                    </a:p>
                  </a:txBody>
                  <a:tcPr/>
                </a:tc>
                <a:tc>
                  <a:txBody>
                    <a:bodyPr/>
                    <a:lstStyle/>
                    <a:p>
                      <a:pPr algn="ctr"/>
                      <a:r>
                        <a:rPr lang="en-US" sz="1700" baseline="0" smtClean="0"/>
                        <a:t>No Change</a:t>
                      </a:r>
                      <a:endParaRPr lang="en-US" sz="1700" baseline="0" dirty="0"/>
                    </a:p>
                  </a:txBody>
                  <a:tcPr/>
                </a:tc>
              </a:tr>
              <a:tr h="742351">
                <a:tc>
                  <a:txBody>
                    <a:bodyPr/>
                    <a:lstStyle/>
                    <a:p>
                      <a:pPr algn="l" fontAlgn="b"/>
                      <a:r>
                        <a:rPr lang="en-US" sz="1700" u="none" strike="noStrike" baseline="0" dirty="0">
                          <a:effectLst/>
                        </a:rPr>
                        <a:t>H</a:t>
                      </a:r>
                      <a:r>
                        <a:rPr lang="en-US" sz="1700" u="none" strike="noStrike" baseline="0" dirty="0" smtClean="0">
                          <a:effectLst/>
                        </a:rPr>
                        <a:t>ospital </a:t>
                      </a:r>
                      <a:r>
                        <a:rPr lang="en-US" sz="1700" u="none" strike="noStrike" baseline="0" dirty="0">
                          <a:effectLst/>
                        </a:rPr>
                        <a:t>patients with heart attack given percutaneous coronary </a:t>
                      </a:r>
                      <a:r>
                        <a:rPr lang="en-US" sz="1700" u="none" strike="noStrike" baseline="0" dirty="0" smtClean="0">
                          <a:effectLst/>
                        </a:rPr>
                        <a:t>intervention within </a:t>
                      </a:r>
                      <a:r>
                        <a:rPr lang="en-US" sz="1700" u="none" strike="noStrike" baseline="0" dirty="0">
                          <a:effectLst/>
                        </a:rPr>
                        <a:t>90 minutes of arrival</a:t>
                      </a:r>
                      <a:endParaRPr lang="en-US" sz="1700" b="0" i="0" u="none" strike="noStrike" baseline="0" dirty="0">
                        <a:solidFill>
                          <a:srgbClr val="000000"/>
                        </a:solidFill>
                        <a:effectLst/>
                        <a:latin typeface="+mn-lt"/>
                      </a:endParaRPr>
                    </a:p>
                  </a:txBody>
                  <a:tcPr/>
                </a:tc>
                <a:tc>
                  <a:txBody>
                    <a:bodyPr/>
                    <a:lstStyle/>
                    <a:p>
                      <a:pPr algn="ctr"/>
                      <a:r>
                        <a:rPr lang="en-US" sz="1700" baseline="0" dirty="0" smtClean="0"/>
                        <a:t>Worse</a:t>
                      </a:r>
                      <a:endParaRPr lang="en-US" sz="1700" baseline="0" dirty="0"/>
                    </a:p>
                  </a:txBody>
                  <a:tcPr/>
                </a:tc>
                <a:tc>
                  <a:txBody>
                    <a:bodyPr/>
                    <a:lstStyle/>
                    <a:p>
                      <a:pPr algn="ctr"/>
                      <a:r>
                        <a:rPr lang="en-US" sz="1700" baseline="0" smtClean="0"/>
                        <a:t>No Change</a:t>
                      </a:r>
                      <a:endParaRPr lang="en-US" sz="1700" baseline="0" dirty="0"/>
                    </a:p>
                  </a:txBody>
                  <a:tcPr/>
                </a:tc>
              </a:tr>
              <a:tr h="496795">
                <a:tc>
                  <a:txBody>
                    <a:bodyPr/>
                    <a:lstStyle/>
                    <a:p>
                      <a:pPr algn="l" fontAlgn="b"/>
                      <a:r>
                        <a:rPr lang="en-US" sz="1700" u="none" strike="noStrike" baseline="0" dirty="0">
                          <a:effectLst/>
                        </a:rPr>
                        <a:t>Hospital patients with heart attack given </a:t>
                      </a:r>
                      <a:r>
                        <a:rPr lang="en-US" sz="1700" u="none" strike="noStrike" baseline="0" dirty="0" err="1">
                          <a:effectLst/>
                        </a:rPr>
                        <a:t>fibrinolytic</a:t>
                      </a:r>
                      <a:r>
                        <a:rPr lang="en-US" sz="1700" u="none" strike="noStrike" baseline="0" dirty="0">
                          <a:effectLst/>
                        </a:rPr>
                        <a:t> medication within 30 minutes of arrival</a:t>
                      </a:r>
                      <a:endParaRPr lang="en-US" sz="1700" b="0" i="0" u="none" strike="noStrike" baseline="0" dirty="0">
                        <a:solidFill>
                          <a:srgbClr val="000000"/>
                        </a:solidFill>
                        <a:effectLst/>
                        <a:latin typeface="+mn-lt"/>
                      </a:endParaRPr>
                    </a:p>
                  </a:txBody>
                  <a:tcPr anchor="b"/>
                </a:tc>
                <a:tc>
                  <a:txBody>
                    <a:bodyPr/>
                    <a:lstStyle/>
                    <a:p>
                      <a:pPr algn="ctr"/>
                      <a:r>
                        <a:rPr lang="en-US" sz="1700" baseline="0" dirty="0" smtClean="0"/>
                        <a:t>Same</a:t>
                      </a:r>
                      <a:endParaRPr lang="en-US" sz="1700" baseline="0" dirty="0"/>
                    </a:p>
                  </a:txBody>
                  <a:tcPr/>
                </a:tc>
                <a:tc>
                  <a:txBody>
                    <a:bodyPr/>
                    <a:lstStyle/>
                    <a:p>
                      <a:pPr algn="ctr"/>
                      <a:r>
                        <a:rPr lang="en-US" sz="1700" baseline="0" dirty="0" smtClean="0"/>
                        <a:t>No Change</a:t>
                      </a:r>
                      <a:endParaRPr lang="en-US" sz="1700" baseline="0" dirty="0"/>
                    </a:p>
                  </a:txBody>
                  <a:tcPr/>
                </a:tc>
              </a:tr>
            </a:tbl>
          </a:graphicData>
        </a:graphic>
      </p:graphicFrame>
    </p:spTree>
    <p:extLst>
      <p:ext uri="{BB962C8B-B14F-4D97-AF65-F5344CB8AC3E}">
        <p14:creationId xmlns:p14="http://schemas.microsoft.com/office/powerpoint/2010/main" val="893709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1800" dirty="0"/>
              <a:t>Adults who received a blood pressure measurement in the last 2 years and can state whether their blood pressure was normal or </a:t>
            </a:r>
            <a:r>
              <a:rPr lang="en-US" sz="1800" dirty="0" smtClean="0"/>
              <a:t>high, by race/ethnicity and by age among Hispanics, 1998-2012</a:t>
            </a:r>
            <a:endParaRPr lang="en-US" sz="1800" dirty="0"/>
          </a:p>
        </p:txBody>
      </p:sp>
      <p:graphicFrame>
        <p:nvGraphicFramePr>
          <p:cNvPr id="12" name="Object 10"/>
          <p:cNvGraphicFramePr>
            <a:graphicFrameLocks noGrp="1"/>
          </p:cNvGraphicFramePr>
          <p:nvPr>
            <p:ph sz="half" idx="2"/>
            <p:extLst>
              <p:ext uri="{D42A27DB-BD31-4B8C-83A1-F6EECF244321}">
                <p14:modId xmlns:p14="http://schemas.microsoft.com/office/powerpoint/2010/main" val="415118645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852160"/>
            <a:ext cx="8229600" cy="553998"/>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a:t>
            </a:r>
            <a:r>
              <a:rPr lang="en-US" sz="1000" dirty="0" smtClean="0"/>
              <a:t>1998-2012.</a:t>
            </a:r>
            <a:endParaRPr lang="en-US" sz="1000" dirty="0"/>
          </a:p>
          <a:p>
            <a:r>
              <a:rPr lang="en-US" sz="1000" b="1" dirty="0"/>
              <a:t>Denominator:</a:t>
            </a:r>
            <a:r>
              <a:rPr lang="en-US" sz="1000" dirty="0"/>
              <a:t> </a:t>
            </a:r>
            <a:r>
              <a:rPr lang="en-US" sz="1000" dirty="0" smtClean="0"/>
              <a:t>Adult civilian </a:t>
            </a:r>
            <a:r>
              <a:rPr lang="en-US" sz="1000" dirty="0"/>
              <a:t>noninstitutionalized </a:t>
            </a:r>
            <a:r>
              <a:rPr lang="en-US" sz="1000" dirty="0" smtClean="0"/>
              <a:t>population.</a:t>
            </a:r>
          </a:p>
          <a:p>
            <a:r>
              <a:rPr lang="en-US" sz="1000" b="1" dirty="0"/>
              <a:t>Note:</a:t>
            </a:r>
            <a:r>
              <a:rPr lang="en-US" sz="1000" dirty="0"/>
              <a:t> </a:t>
            </a:r>
            <a:r>
              <a:rPr lang="en-US" sz="1000" dirty="0" smtClean="0"/>
              <a:t>Measure </a:t>
            </a:r>
            <a:r>
              <a:rPr lang="en-US" sz="1000" dirty="0"/>
              <a:t>is </a:t>
            </a:r>
            <a:r>
              <a:rPr lang="en-US" sz="1000" dirty="0" smtClean="0"/>
              <a:t>age adjusted</a:t>
            </a:r>
            <a:r>
              <a:rPr lang="en-US" sz="1000" dirty="0"/>
              <a:t>. </a:t>
            </a:r>
          </a:p>
        </p:txBody>
      </p:sp>
      <p:graphicFrame>
        <p:nvGraphicFramePr>
          <p:cNvPr id="6" name="Object 10"/>
          <p:cNvGraphicFramePr>
            <a:graphicFrameLocks/>
          </p:cNvGraphicFramePr>
          <p:nvPr>
            <p:extLst>
              <p:ext uri="{D42A27DB-BD31-4B8C-83A1-F6EECF244321}">
                <p14:modId xmlns:p14="http://schemas.microsoft.com/office/powerpoint/2010/main" val="129807121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763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admissions for congestive heart failure per 100,000 population, by race/ethnicity, 2002-2012</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21849580"/>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760720"/>
            <a:ext cx="8229600" cy="707886"/>
          </a:xfrm>
          <a:prstGeom prst="rect">
            <a:avLst/>
          </a:prstGeom>
        </p:spPr>
        <p:txBody>
          <a:bodyPr wrap="square">
            <a:spAutoFit/>
          </a:bodyPr>
          <a:lstStyle/>
          <a:p>
            <a:r>
              <a:rPr lang="en-US" sz="1000" b="1" dirty="0"/>
              <a:t>Source: </a:t>
            </a:r>
            <a:r>
              <a:rPr lang="en-US" sz="1000" dirty="0"/>
              <a:t>Agency for Healthcare Research and Quality, Healthcare Cost </a:t>
            </a:r>
            <a:r>
              <a:rPr lang="en-US" sz="1000" dirty="0" smtClean="0"/>
              <a:t>and Utilization </a:t>
            </a:r>
            <a:r>
              <a:rPr lang="en-US" sz="1000" dirty="0"/>
              <a:t>Project, State Inpatient Databases, 2002‐2012 disparities</a:t>
            </a:r>
          </a:p>
          <a:p>
            <a:r>
              <a:rPr lang="en-US" sz="1000" dirty="0"/>
              <a:t>analysis files and AHRQ Quality Indicators, modified version 4.4</a:t>
            </a:r>
            <a:r>
              <a:rPr lang="en-US" sz="1000" dirty="0" smtClean="0"/>
              <a:t>.</a:t>
            </a:r>
          </a:p>
          <a:p>
            <a:r>
              <a:rPr lang="en-US" sz="1000" b="1" dirty="0" smtClean="0"/>
              <a:t>Denominator</a:t>
            </a:r>
            <a:r>
              <a:rPr lang="en-US" sz="1000" b="1" dirty="0"/>
              <a:t>:</a:t>
            </a:r>
            <a:r>
              <a:rPr lang="en-US" sz="1000" dirty="0"/>
              <a:t> U.S. resident population age 18 and over.</a:t>
            </a:r>
          </a:p>
          <a:p>
            <a:r>
              <a:rPr lang="en-US" sz="1000" b="1" dirty="0" smtClean="0">
                <a:solidFill>
                  <a:prstClr val="black"/>
                </a:solidFill>
              </a:rPr>
              <a:t>Note</a:t>
            </a:r>
            <a:r>
              <a:rPr lang="en-US" sz="1000" b="1" dirty="0">
                <a:solidFill>
                  <a:prstClr val="black"/>
                </a:solidFill>
              </a:rPr>
              <a:t>:</a:t>
            </a:r>
            <a:r>
              <a:rPr lang="en-US" sz="1000" dirty="0">
                <a:solidFill>
                  <a:prstClr val="black"/>
                </a:solidFill>
              </a:rPr>
              <a:t> For this measure, lower rates are better. </a:t>
            </a:r>
            <a:r>
              <a:rPr lang="en-US" sz="1000" dirty="0" smtClean="0"/>
              <a:t>White </a:t>
            </a:r>
            <a:r>
              <a:rPr lang="en-US" sz="1000" dirty="0"/>
              <a:t>and Black are </a:t>
            </a:r>
            <a:r>
              <a:rPr lang="en-US" sz="1000" dirty="0" smtClean="0"/>
              <a:t>non-Hispanic. Hispanic </a:t>
            </a:r>
            <a:r>
              <a:rPr lang="en-US" sz="1000" dirty="0"/>
              <a:t>includes all races. </a:t>
            </a:r>
          </a:p>
        </p:txBody>
      </p:sp>
      <p:cxnSp>
        <p:nvCxnSpPr>
          <p:cNvPr id="12" name="Straight Connector 11"/>
          <p:cNvCxnSpPr/>
          <p:nvPr/>
        </p:nvCxnSpPr>
        <p:spPr>
          <a:xfrm>
            <a:off x="1447800" y="4663440"/>
            <a:ext cx="72390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981200" y="4343400"/>
            <a:ext cx="402336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195 Admissions per 100,000 Population</a:t>
            </a:r>
            <a:endParaRPr lang="en-US" sz="1000" dirty="0">
              <a:solidFill>
                <a:prstClr val="black"/>
              </a:solidFill>
            </a:endParaRPr>
          </a:p>
        </p:txBody>
      </p:sp>
    </p:spTree>
    <p:extLst>
      <p:ext uri="{BB962C8B-B14F-4D97-AF65-F5344CB8AC3E}">
        <p14:creationId xmlns:p14="http://schemas.microsoft.com/office/powerpoint/2010/main" val="3979786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Hospital patients with heart attack given </a:t>
            </a:r>
            <a:r>
              <a:rPr lang="en-US" sz="2000" dirty="0" err="1" smtClean="0"/>
              <a:t>fibrinolytic</a:t>
            </a:r>
            <a:r>
              <a:rPr lang="en-US" sz="2000" dirty="0" smtClean="0"/>
              <a:t> medication within 30 minutes of arrival, by race/ethnicity, 2005-2012</a:t>
            </a:r>
            <a:endParaRPr lang="en-US" sz="2000" dirty="0"/>
          </a:p>
        </p:txBody>
      </p:sp>
      <p:graphicFrame>
        <p:nvGraphicFramePr>
          <p:cNvPr id="8" name="Object 10"/>
          <p:cNvGraphicFramePr>
            <a:graphicFrameLocks noGrp="1"/>
          </p:cNvGraphicFramePr>
          <p:nvPr>
            <p:ph idx="1"/>
            <p:extLst>
              <p:ext uri="{D42A27DB-BD31-4B8C-83A1-F6EECF244321}">
                <p14:modId xmlns:p14="http://schemas.microsoft.com/office/powerpoint/2010/main" val="420845882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760720"/>
            <a:ext cx="8229600" cy="707886"/>
          </a:xfrm>
          <a:prstGeom prst="rect">
            <a:avLst/>
          </a:prstGeom>
        </p:spPr>
        <p:txBody>
          <a:bodyPr wrap="square">
            <a:spAutoFit/>
          </a:bodyPr>
          <a:lstStyle/>
          <a:p>
            <a:r>
              <a:rPr lang="en-US" sz="1000" b="1" dirty="0" smtClean="0"/>
              <a:t>Source:</a:t>
            </a:r>
            <a:r>
              <a:rPr lang="en-US" sz="1000" dirty="0" smtClean="0"/>
              <a:t> </a:t>
            </a:r>
            <a:r>
              <a:rPr lang="en-US" sz="1000" dirty="0"/>
              <a:t>Centers for Medicare &amp; Medicaid Services, Medicare Quality Improvement Organization Program, </a:t>
            </a:r>
            <a:r>
              <a:rPr lang="en-US" sz="1000" dirty="0" smtClean="0"/>
              <a:t>2005-2012.</a:t>
            </a:r>
            <a:endParaRPr lang="en-US" sz="1000" dirty="0"/>
          </a:p>
          <a:p>
            <a:r>
              <a:rPr lang="en-US" sz="1000" b="1" dirty="0"/>
              <a:t>Denominator:</a:t>
            </a:r>
            <a:r>
              <a:rPr lang="en-US" sz="1000" dirty="0"/>
              <a:t> Discharged hospital patients with a principal diagnosis of acute myocardial infarction and documented receipt of thrombolytic therapy during the hospital stay</a:t>
            </a:r>
            <a:r>
              <a:rPr lang="en-US" sz="1000" dirty="0" smtClean="0"/>
              <a:t>.</a:t>
            </a:r>
          </a:p>
          <a:p>
            <a:r>
              <a:rPr lang="en-US" sz="1000" b="1" dirty="0" smtClean="0"/>
              <a:t>Note: </a:t>
            </a:r>
            <a:r>
              <a:rPr lang="en-US" sz="1000" dirty="0" smtClean="0"/>
              <a:t>Data for Asians in 2012 were statistically unreliable.</a:t>
            </a:r>
            <a:endParaRPr lang="en-US" sz="1000" b="1" dirty="0"/>
          </a:p>
        </p:txBody>
      </p:sp>
    </p:spTree>
    <p:extLst>
      <p:ext uri="{BB962C8B-B14F-4D97-AF65-F5344CB8AC3E}">
        <p14:creationId xmlns:p14="http://schemas.microsoft.com/office/powerpoint/2010/main" val="1848286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Outcomes of Cardiovascular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6265304"/>
              </p:ext>
            </p:extLst>
          </p:nvPr>
        </p:nvGraphicFramePr>
        <p:xfrm>
          <a:off x="457200" y="1524000"/>
          <a:ext cx="8229600" cy="4114800"/>
        </p:xfrm>
        <a:graphic>
          <a:graphicData uri="http://schemas.openxmlformats.org/drawingml/2006/table">
            <a:tbl>
              <a:tblPr firstRow="1" bandRow="1">
                <a:tableStyleId>{5C22544A-7EE6-4342-B048-85BDC9FD1C3A}</a:tableStyleId>
              </a:tblPr>
              <a:tblGrid>
                <a:gridCol w="4937760"/>
                <a:gridCol w="1645920"/>
                <a:gridCol w="1645920"/>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nchor="b"/>
                </a:tc>
                <a:tc>
                  <a:txBody>
                    <a:bodyPr/>
                    <a:lstStyle/>
                    <a:p>
                      <a:pPr algn="ctr"/>
                      <a:r>
                        <a:rPr lang="en-US" sz="1800" dirty="0" smtClean="0"/>
                        <a:t>Disparity Change</a:t>
                      </a:r>
                      <a:endParaRPr lang="en-US" sz="1800" dirty="0"/>
                    </a:p>
                  </a:txBody>
                  <a:tcPr anchor="b"/>
                </a:tc>
              </a:tr>
              <a:tr h="0">
                <a:tc>
                  <a:txBody>
                    <a:bodyPr/>
                    <a:lstStyle/>
                    <a:p>
                      <a:pPr algn="l" fontAlgn="b"/>
                      <a:r>
                        <a:rPr lang="en-US" sz="1800" b="0" i="0" u="none" strike="noStrike" dirty="0">
                          <a:solidFill>
                            <a:srgbClr val="000000"/>
                          </a:solidFill>
                          <a:effectLst/>
                          <a:latin typeface="+mn-lt"/>
                        </a:rPr>
                        <a:t>Deaths per 1,000 hospital admissions with acute myocardial infarction (AMI),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p>
                    <a:p>
                      <a:pPr algn="ctr"/>
                      <a:endParaRPr lang="en-US" sz="1800" dirty="0"/>
                    </a:p>
                  </a:txBody>
                  <a:tcPr/>
                </a:tc>
              </a:tr>
              <a:tr h="0">
                <a:tc>
                  <a:txBody>
                    <a:bodyPr/>
                    <a:lstStyle/>
                    <a:p>
                      <a:pPr algn="l" fontAlgn="b"/>
                      <a:r>
                        <a:rPr lang="en-US" sz="1800" b="0" i="0" u="none" strike="noStrike" dirty="0">
                          <a:solidFill>
                            <a:srgbClr val="000000"/>
                          </a:solidFill>
                          <a:effectLst/>
                          <a:latin typeface="+mn-lt"/>
                        </a:rPr>
                        <a:t>Deaths per 1,000 hospital admissions with congestive heart failure (CHF),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Deaths per 1,000 hospital admissions with abdominal aortic aneurysm repair,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Deaths per 1,000 hospital admissions with coronary artery bypass graft, age </a:t>
                      </a:r>
                      <a:r>
                        <a:rPr lang="en-US" sz="1800" b="0" i="0" u="none" strike="noStrike" dirty="0" smtClean="0">
                          <a:solidFill>
                            <a:srgbClr val="000000"/>
                          </a:solidFill>
                          <a:effectLst/>
                          <a:latin typeface="+mn-lt"/>
                        </a:rPr>
                        <a:t>40+</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Deaths per 1,000 hospital admissions with percutaneous transluminal coronary angioplasty, age </a:t>
                      </a:r>
                      <a:r>
                        <a:rPr lang="en-US" sz="1800" b="0" i="0" u="none" strike="noStrike" dirty="0" smtClean="0">
                          <a:solidFill>
                            <a:srgbClr val="000000"/>
                          </a:solidFill>
                          <a:effectLst/>
                          <a:latin typeface="+mn-lt"/>
                        </a:rPr>
                        <a:t>40+</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903153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t>Report of the Secretary’s Task Force on Black and Minority Health (Heckler Report)</a:t>
            </a:r>
            <a:endParaRPr lang="en-US" sz="2600" dirty="0"/>
          </a:p>
        </p:txBody>
      </p:sp>
      <p:sp>
        <p:nvSpPr>
          <p:cNvPr id="5" name="Content Placeholder 4"/>
          <p:cNvSpPr>
            <a:spLocks noGrp="1"/>
          </p:cNvSpPr>
          <p:nvPr>
            <p:ph idx="1"/>
          </p:nvPr>
        </p:nvSpPr>
        <p:spPr>
          <a:xfrm>
            <a:off x="457200" y="1600200"/>
            <a:ext cx="5334000" cy="4876800"/>
          </a:xfrm>
        </p:spPr>
        <p:txBody>
          <a:bodyPr>
            <a:normAutofit/>
          </a:bodyPr>
          <a:lstStyle/>
          <a:p>
            <a:r>
              <a:rPr lang="en-US" sz="2700" dirty="0" smtClean="0"/>
              <a:t>30th anniversary of the Heckler Report, released in 1985 under the leadership of then U.S. Department of Health and Human Services Secretary Margaret M. Heckler.</a:t>
            </a:r>
          </a:p>
          <a:p>
            <a:r>
              <a:rPr lang="en-US" sz="2700" dirty="0" smtClean="0"/>
              <a:t>Documented persistent health disparities that accounted for 60,000 excess deaths each year.</a:t>
            </a:r>
          </a:p>
        </p:txBody>
      </p:sp>
      <p:pic>
        <p:nvPicPr>
          <p:cNvPr id="6" name="Picture 5" descr="heckler.PNG"/>
          <p:cNvPicPr>
            <a:picLocks noChangeAspect="1"/>
          </p:cNvPicPr>
          <p:nvPr/>
        </p:nvPicPr>
        <p:blipFill>
          <a:blip r:embed="rId3" cstate="print"/>
          <a:srcRect l="17500" t="10579" r="16250" b="6301"/>
          <a:stretch>
            <a:fillRect/>
          </a:stretch>
        </p:blipFill>
        <p:spPr>
          <a:xfrm>
            <a:off x="5951899" y="2514600"/>
            <a:ext cx="3200400" cy="3200400"/>
          </a:xfrm>
          <a:prstGeom prst="rect">
            <a:avLst/>
          </a:prstGeom>
        </p:spPr>
      </p:pic>
    </p:spTree>
    <p:extLst>
      <p:ext uri="{BB962C8B-B14F-4D97-AF65-F5344CB8AC3E}">
        <p14:creationId xmlns:p14="http://schemas.microsoft.com/office/powerpoint/2010/main" val="1271986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Inpatient deaths per 1,000 adult hospital admissions with heart attack, by race/ethnicity, 2001-2012</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6355584"/>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1015663"/>
          </a:xfrm>
          <a:prstGeom prst="rect">
            <a:avLst/>
          </a:prstGeom>
        </p:spPr>
        <p:txBody>
          <a:bodyPr wrap="square">
            <a:spAutoFit/>
          </a:bodyPr>
          <a:lstStyle/>
          <a:p>
            <a:r>
              <a:rPr lang="en-US" sz="1000" b="1" dirty="0"/>
              <a:t>Source: </a:t>
            </a:r>
            <a:r>
              <a:rPr lang="en-US" sz="1000" dirty="0"/>
              <a:t>Agency for Healthcare Research and Quality, Healthcare Cost </a:t>
            </a:r>
            <a:r>
              <a:rPr lang="en-US" sz="1000" dirty="0" smtClean="0"/>
              <a:t>and Utilization </a:t>
            </a:r>
            <a:r>
              <a:rPr lang="en-US" sz="1000" dirty="0"/>
              <a:t>Project, State Inpatient Databases, 2001‐2012 disparities</a:t>
            </a:r>
          </a:p>
          <a:p>
            <a:r>
              <a:rPr lang="en-US" sz="1000" dirty="0"/>
              <a:t>analysis files and AHRQ Quality Indicators, modified version 4.4</a:t>
            </a:r>
            <a:r>
              <a:rPr lang="en-US" sz="1000" dirty="0" smtClean="0"/>
              <a:t>.</a:t>
            </a:r>
          </a:p>
          <a:p>
            <a:r>
              <a:rPr lang="en-US" sz="1000" b="1" dirty="0" smtClean="0">
                <a:solidFill>
                  <a:prstClr val="black"/>
                </a:solidFill>
              </a:rPr>
              <a:t>Denominator</a:t>
            </a:r>
            <a:r>
              <a:rPr lang="en-US" sz="1000" b="1" dirty="0">
                <a:solidFill>
                  <a:prstClr val="black"/>
                </a:solidFill>
              </a:rPr>
              <a:t>:</a:t>
            </a:r>
            <a:r>
              <a:rPr lang="en-US" sz="1000" dirty="0">
                <a:solidFill>
                  <a:prstClr val="black"/>
                </a:solidFill>
              </a:rPr>
              <a:t> </a:t>
            </a:r>
            <a:r>
              <a:rPr lang="en-US" sz="1000" dirty="0"/>
              <a:t>Adults age 18 and over admitted to a non-Federal community hospital in the United States with acute myocardial infarction as principal discharge diagnosis.</a:t>
            </a:r>
          </a:p>
          <a:p>
            <a:r>
              <a:rPr lang="en-US" sz="1000" b="1" dirty="0">
                <a:solidFill>
                  <a:prstClr val="black"/>
                </a:solidFill>
              </a:rPr>
              <a:t>Note:</a:t>
            </a:r>
            <a:r>
              <a:rPr lang="en-US" sz="1000" dirty="0">
                <a:solidFill>
                  <a:prstClr val="black"/>
                </a:solidFill>
              </a:rPr>
              <a:t> For this measure, lower rates are better. </a:t>
            </a:r>
            <a:r>
              <a:rPr lang="en-US" sz="1000" dirty="0"/>
              <a:t>Rates are adjusted by age, major diagnostic category, all payer refined-diagnosis related group risk of mortality score, and transfers into the hospital. </a:t>
            </a:r>
          </a:p>
        </p:txBody>
      </p:sp>
      <p:cxnSp>
        <p:nvCxnSpPr>
          <p:cNvPr id="12" name="Straight Connector 11"/>
          <p:cNvCxnSpPr/>
          <p:nvPr/>
        </p:nvCxnSpPr>
        <p:spPr>
          <a:xfrm>
            <a:off x="1371600" y="3931920"/>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600200" y="3667121"/>
            <a:ext cx="35814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2012 Achievable Benchmark: 39 Deaths per 1,000 Admissions</a:t>
            </a:r>
            <a:endParaRPr lang="en-US" sz="1000" dirty="0">
              <a:solidFill>
                <a:prstClr val="black"/>
              </a:solidFill>
            </a:endParaRPr>
          </a:p>
        </p:txBody>
      </p:sp>
    </p:spTree>
    <p:extLst>
      <p:ext uri="{BB962C8B-B14F-4D97-AF65-F5344CB8AC3E}">
        <p14:creationId xmlns:p14="http://schemas.microsoft.com/office/powerpoint/2010/main" val="1796893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 for Substance Use Disorders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373226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Care for Substance Use Disorders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0572793"/>
              </p:ext>
            </p:extLst>
          </p:nvPr>
        </p:nvGraphicFramePr>
        <p:xfrm>
          <a:off x="457200" y="1524000"/>
          <a:ext cx="8229600" cy="3383280"/>
        </p:xfrm>
        <a:graphic>
          <a:graphicData uri="http://schemas.openxmlformats.org/drawingml/2006/table">
            <a:tbl>
              <a:tblPr firstRow="1" bandRow="1">
                <a:tableStyleId>{5C22544A-7EE6-4342-B048-85BDC9FD1C3A}</a:tableStyleId>
              </a:tblPr>
              <a:tblGrid>
                <a:gridCol w="4937760"/>
                <a:gridCol w="1645920"/>
                <a:gridCol w="1645920"/>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tr>
              <a:tr h="0">
                <a:tc>
                  <a:txBody>
                    <a:bodyPr/>
                    <a:lstStyle/>
                    <a:p>
                      <a:pPr algn="l" fontAlgn="b"/>
                      <a:r>
                        <a:rPr lang="en-US" sz="1800" u="none" strike="noStrike" dirty="0">
                          <a:effectLst/>
                        </a:rPr>
                        <a:t>People age </a:t>
                      </a:r>
                      <a:r>
                        <a:rPr lang="en-US" sz="1800" u="none" strike="noStrike" dirty="0" smtClean="0">
                          <a:effectLst/>
                        </a:rPr>
                        <a:t>12 and over who </a:t>
                      </a:r>
                      <a:r>
                        <a:rPr lang="en-US" sz="1800" u="none" strike="noStrike" dirty="0">
                          <a:effectLst/>
                        </a:rPr>
                        <a:t>received any illicit drug or alcohol abuse treatment in the last 12 months</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p>
                    <a:p>
                      <a:pPr algn="ctr"/>
                      <a:endParaRPr lang="en-US" sz="1800" dirty="0"/>
                    </a:p>
                  </a:txBody>
                  <a:tcPr/>
                </a:tc>
              </a:tr>
              <a:tr h="0">
                <a:tc>
                  <a:txBody>
                    <a:bodyPr/>
                    <a:lstStyle/>
                    <a:p>
                      <a:pPr algn="l" fontAlgn="b"/>
                      <a:r>
                        <a:rPr lang="en-US" sz="1800" u="none" strike="noStrike" dirty="0">
                          <a:effectLst/>
                        </a:rPr>
                        <a:t>People age </a:t>
                      </a:r>
                      <a:r>
                        <a:rPr lang="en-US" sz="1800" u="none" strike="noStrike" dirty="0" smtClean="0">
                          <a:effectLst/>
                        </a:rPr>
                        <a:t>12 and over who </a:t>
                      </a:r>
                      <a:r>
                        <a:rPr lang="en-US" sz="1800" u="none" strike="noStrike" dirty="0">
                          <a:effectLst/>
                        </a:rPr>
                        <a:t>needed treatment for illicit drug use </a:t>
                      </a:r>
                      <a:r>
                        <a:rPr lang="en-US" sz="1800" u="none" strike="noStrike" dirty="0" smtClean="0">
                          <a:effectLst/>
                        </a:rPr>
                        <a:t>or an alcohol problem and </a:t>
                      </a:r>
                      <a:r>
                        <a:rPr lang="en-US" sz="1800" u="none" strike="noStrike" dirty="0">
                          <a:effectLst/>
                        </a:rPr>
                        <a:t>who received such treatment at a specialty facility in the last 12 months</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u="none" strike="noStrike" dirty="0">
                          <a:effectLst/>
                        </a:rPr>
                        <a:t>People age </a:t>
                      </a:r>
                      <a:r>
                        <a:rPr lang="en-US" sz="1800" u="none" strike="noStrike" dirty="0" smtClean="0">
                          <a:effectLst/>
                        </a:rPr>
                        <a:t>12 and over </a:t>
                      </a:r>
                      <a:r>
                        <a:rPr lang="en-US" sz="1800" u="none" strike="noStrike" dirty="0">
                          <a:effectLst/>
                        </a:rPr>
                        <a:t>treated for substance abuse who completed treatment course</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4022033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age 12 and over who needed treatment for illicit drug use or an alcohol problem and who received such treatment at a specialty facility in the last 12 months, by race/ethnicity</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902780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p:cNvSpPr txBox="1">
            <a:spLocks/>
          </p:cNvSpPr>
          <p:nvPr/>
        </p:nvSpPr>
        <p:spPr>
          <a:xfrm>
            <a:off x="239486" y="5486400"/>
            <a:ext cx="8305800" cy="94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8" name="Rectangle 7"/>
          <p:cNvSpPr/>
          <p:nvPr/>
        </p:nvSpPr>
        <p:spPr>
          <a:xfrm>
            <a:off x="457200" y="5577840"/>
            <a:ext cx="8229600" cy="707886"/>
          </a:xfrm>
          <a:prstGeom prst="rect">
            <a:avLst/>
          </a:prstGeom>
        </p:spPr>
        <p:txBody>
          <a:bodyPr wrap="square">
            <a:spAutoFit/>
          </a:bodyPr>
          <a:lstStyle/>
          <a:p>
            <a:r>
              <a:rPr lang="en-US" sz="1000" b="1" dirty="0"/>
              <a:t>Source: </a:t>
            </a:r>
            <a:r>
              <a:rPr lang="en-US" sz="1000" dirty="0"/>
              <a:t>Substance Abuse and Mental Health Services Administration, National Survey on Drug Use and Health, 2002-2012.</a:t>
            </a:r>
          </a:p>
          <a:p>
            <a:r>
              <a:rPr lang="en-US" sz="1000" b="1" dirty="0"/>
              <a:t>Denominator: </a:t>
            </a:r>
            <a:r>
              <a:rPr lang="en-US" sz="1000" dirty="0"/>
              <a:t>Civilian noninstitutionalized population age 12 and over who needed treatment for illicit drug use or an alcohol problem.</a:t>
            </a:r>
          </a:p>
          <a:p>
            <a:r>
              <a:rPr lang="en-US" sz="1000" b="1" dirty="0"/>
              <a:t>Note: </a:t>
            </a:r>
            <a:r>
              <a:rPr lang="en-US" sz="1000" dirty="0"/>
              <a:t>Treatment refers to treatment at a specialty facility, such as a drug and alcohol inpatient and/or outpatient rehabilitation facility, inpatient hospital setting, or mental health center. </a:t>
            </a:r>
            <a:endParaRPr lang="en-US" sz="1000" dirty="0">
              <a:effectLst/>
            </a:endParaRPr>
          </a:p>
        </p:txBody>
      </p:sp>
    </p:spTree>
    <p:extLst>
      <p:ext uri="{BB962C8B-B14F-4D97-AF65-F5344CB8AC3E}">
        <p14:creationId xmlns:p14="http://schemas.microsoft.com/office/powerpoint/2010/main" val="403451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People age 12 and over treated for substance abuse who completed treatment course, by race/ethnicity, 2005-2011, and by Hispanic group, 2011</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3134844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760720"/>
            <a:ext cx="8229600" cy="400110"/>
          </a:xfrm>
          <a:prstGeom prst="rect">
            <a:avLst/>
          </a:prstGeom>
        </p:spPr>
        <p:txBody>
          <a:bodyPr wrap="square">
            <a:spAutoFit/>
          </a:bodyPr>
          <a:lstStyle/>
          <a:p>
            <a:r>
              <a:rPr lang="en-US" sz="1000" b="1" dirty="0"/>
              <a:t>Source:</a:t>
            </a:r>
            <a:r>
              <a:rPr lang="en-US" sz="1000" dirty="0"/>
              <a:t> Substance Abuse and Mental Health Services Administration, Treatment Episode Data Set, Discharge Data Set, 2005-2011.</a:t>
            </a:r>
          </a:p>
          <a:p>
            <a:r>
              <a:rPr lang="en-US" sz="1000" b="1" dirty="0"/>
              <a:t>Denominator:</a:t>
            </a:r>
            <a:r>
              <a:rPr lang="en-US" sz="1000" dirty="0"/>
              <a:t> Discharges age 12 and over from publicly funded substance abuse treatment facilities</a:t>
            </a:r>
            <a:r>
              <a:rPr lang="en-US" sz="1000" dirty="0" smtClean="0"/>
              <a:t>.</a:t>
            </a:r>
            <a:endParaRPr lang="en-US" sz="1000" dirty="0"/>
          </a:p>
        </p:txBody>
      </p:sp>
      <p:cxnSp>
        <p:nvCxnSpPr>
          <p:cNvPr id="4" name="Straight Connector 3"/>
          <p:cNvCxnSpPr/>
          <p:nvPr/>
        </p:nvCxnSpPr>
        <p:spPr>
          <a:xfrm>
            <a:off x="1170432" y="290779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 Box 68"/>
          <p:cNvSpPr txBox="1">
            <a:spLocks noChangeArrowheads="1"/>
          </p:cNvSpPr>
          <p:nvPr/>
        </p:nvSpPr>
        <p:spPr bwMode="auto">
          <a:xfrm>
            <a:off x="1676400" y="3009900"/>
            <a:ext cx="2476912" cy="325120"/>
          </a:xfrm>
          <a:prstGeom prst="rect">
            <a:avLst/>
          </a:prstGeom>
          <a:solidFill>
            <a:srgbClr val="FFFFFF"/>
          </a:solidFill>
          <a:ln w="9525">
            <a:solidFill>
              <a:srgbClr val="000000"/>
            </a:solidFill>
            <a:miter lim="800000"/>
            <a:headEnd/>
            <a:tailEnd/>
          </a:ln>
        </p:spPr>
        <p:txBody>
          <a:bodyPr rot="0" vert="horz" wrap="square" lIns="45720" tIns="45720" rIns="45720" bIns="45720" anchor="ctr" anchorCtr="0" upright="1">
            <a:noAutofit/>
          </a:bodyPr>
          <a:lstStyle/>
          <a:p>
            <a:pPr marL="0" marR="0">
              <a:spcBef>
                <a:spcPts val="0"/>
              </a:spcBef>
              <a:spcAft>
                <a:spcPts val="1200"/>
              </a:spcAft>
            </a:pPr>
            <a:r>
              <a:rPr lang="en-US" sz="1000" dirty="0">
                <a:effectLst/>
                <a:ea typeface="Times New Roman"/>
              </a:rPr>
              <a:t>2008 Achievable Benchmark: 74%</a:t>
            </a:r>
            <a:endParaRPr lang="en-US" sz="1200" dirty="0">
              <a:effectLst/>
              <a:ea typeface="Times New Roman"/>
            </a:endParaRPr>
          </a:p>
        </p:txBody>
      </p:sp>
      <p:graphicFrame>
        <p:nvGraphicFramePr>
          <p:cNvPr id="10" name="Content Placeholder 4"/>
          <p:cNvGraphicFramePr>
            <a:graphicFrameLocks noGrp="1"/>
          </p:cNvGraphicFramePr>
          <p:nvPr>
            <p:ph sz="half" idx="1"/>
            <p:extLst>
              <p:ext uri="{D42A27DB-BD31-4B8C-83A1-F6EECF244321}">
                <p14:modId xmlns:p14="http://schemas.microsoft.com/office/powerpoint/2010/main" val="121664907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5349240" y="290779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 Box 68"/>
          <p:cNvSpPr txBox="1">
            <a:spLocks noChangeArrowheads="1"/>
          </p:cNvSpPr>
          <p:nvPr/>
        </p:nvSpPr>
        <p:spPr bwMode="auto">
          <a:xfrm>
            <a:off x="5791200" y="3008376"/>
            <a:ext cx="2476912" cy="325120"/>
          </a:xfrm>
          <a:prstGeom prst="rect">
            <a:avLst/>
          </a:prstGeom>
          <a:solidFill>
            <a:srgbClr val="FFFFFF"/>
          </a:solidFill>
          <a:ln w="9525">
            <a:solidFill>
              <a:srgbClr val="000000"/>
            </a:solidFill>
            <a:miter lim="800000"/>
            <a:headEnd/>
            <a:tailEnd/>
          </a:ln>
        </p:spPr>
        <p:txBody>
          <a:bodyPr rot="0" vert="horz" wrap="square" lIns="45720" tIns="45720" rIns="45720" bIns="45720" anchor="ctr" anchorCtr="0" upright="1">
            <a:noAutofit/>
          </a:bodyPr>
          <a:lstStyle/>
          <a:p>
            <a:pPr marL="0" marR="0">
              <a:spcBef>
                <a:spcPts val="0"/>
              </a:spcBef>
              <a:spcAft>
                <a:spcPts val="1200"/>
              </a:spcAft>
            </a:pPr>
            <a:r>
              <a:rPr lang="en-US" sz="1000" dirty="0">
                <a:effectLst/>
                <a:ea typeface="Times New Roman"/>
              </a:rPr>
              <a:t>2008 Achievable Benchmark: 74%</a:t>
            </a:r>
            <a:endParaRPr lang="en-US" sz="1200" dirty="0">
              <a:effectLst/>
              <a:ea typeface="Times New Roman"/>
            </a:endParaRPr>
          </a:p>
        </p:txBody>
      </p:sp>
    </p:spTree>
    <p:extLst>
      <p:ext uri="{BB962C8B-B14F-4D97-AF65-F5344CB8AC3E}">
        <p14:creationId xmlns:p14="http://schemas.microsoft.com/office/powerpoint/2010/main" val="1657209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 for Diabetes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2681811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Diabetes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524351"/>
              </p:ext>
            </p:extLst>
          </p:nvPr>
        </p:nvGraphicFramePr>
        <p:xfrm>
          <a:off x="457200" y="1524000"/>
          <a:ext cx="8229600" cy="3474720"/>
        </p:xfrm>
        <a:graphic>
          <a:graphicData uri="http://schemas.openxmlformats.org/drawingml/2006/table">
            <a:tbl>
              <a:tblPr firstRow="1" bandRow="1">
                <a:tableStyleId>{5C22544A-7EE6-4342-B048-85BDC9FD1C3A}</a:tableStyleId>
              </a:tblPr>
              <a:tblGrid>
                <a:gridCol w="4937760"/>
                <a:gridCol w="1645920"/>
                <a:gridCol w="1645920"/>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tr>
              <a:tr h="0">
                <a:tc>
                  <a:txBody>
                    <a:bodyPr/>
                    <a:lstStyle/>
                    <a:p>
                      <a:pPr algn="l" fontAlgn="b"/>
                      <a:r>
                        <a:rPr lang="en-US" sz="1800" b="0" i="0" u="none" strike="noStrike" dirty="0">
                          <a:solidFill>
                            <a:srgbClr val="000000"/>
                          </a:solidFill>
                          <a:effectLst/>
                          <a:latin typeface="+mn-lt"/>
                        </a:rPr>
                        <a:t>Adults age 40 and over with diabetes whose condition was diagnosed</a:t>
                      </a:r>
                    </a:p>
                  </a:txBody>
                  <a:tcPr/>
                </a:tc>
                <a:tc>
                  <a:txBody>
                    <a:bodyPr/>
                    <a:lstStyle/>
                    <a:p>
                      <a:pPr algn="ctr"/>
                      <a:r>
                        <a:rPr lang="en-US" sz="1800" dirty="0" smtClean="0"/>
                        <a:t>Worse</a:t>
                      </a:r>
                      <a:endParaRPr lang="en-US" sz="1800" dirty="0"/>
                    </a:p>
                  </a:txBody>
                  <a:tcPr/>
                </a:tc>
                <a:tc>
                  <a:txBody>
                    <a:bodyPr/>
                    <a:lstStyle/>
                    <a:p>
                      <a:pPr algn="ctr"/>
                      <a:r>
                        <a:rPr lang="en-US" sz="1800" dirty="0" smtClean="0"/>
                        <a:t>Insufficient Data</a:t>
                      </a:r>
                      <a:endParaRPr lang="en-US" sz="1800" dirty="0"/>
                    </a:p>
                  </a:txBody>
                  <a:tcPr/>
                </a:tc>
              </a:tr>
              <a:tr h="0">
                <a:tc>
                  <a:txBody>
                    <a:bodyPr/>
                    <a:lstStyle/>
                    <a:p>
                      <a:pPr algn="l" fontAlgn="b"/>
                      <a:r>
                        <a:rPr lang="en-US" sz="1800" b="0" i="0" u="none" strike="noStrike" dirty="0">
                          <a:solidFill>
                            <a:srgbClr val="000000"/>
                          </a:solidFill>
                          <a:effectLst/>
                          <a:latin typeface="+mn-lt"/>
                        </a:rPr>
                        <a:t>Adults age 40 and over with diagnosed diabetes who received all four recommended services for diabetes in the calendar </a:t>
                      </a:r>
                      <a:r>
                        <a:rPr lang="en-US" sz="1800" b="0" i="0" u="none" strike="noStrike" dirty="0" smtClean="0">
                          <a:solidFill>
                            <a:srgbClr val="000000"/>
                          </a:solidFill>
                          <a:effectLst/>
                          <a:latin typeface="+mn-lt"/>
                        </a:rPr>
                        <a:t>year</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Adults age 40 and over with diagnosed diabetes with </a:t>
                      </a:r>
                      <a:r>
                        <a:rPr lang="en-US" sz="1800" dirty="0" smtClean="0"/>
                        <a:t>hemoglobin A1c under control</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Insufficient Data</a:t>
                      </a:r>
                      <a:endParaRPr lang="en-US" sz="1800" dirty="0"/>
                    </a:p>
                  </a:txBody>
                  <a:tcPr/>
                </a:tc>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Adults age 40 and over with diagnosed diabetes with blood pressure under control</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Insufficient Data</a:t>
                      </a:r>
                      <a:endParaRPr lang="en-US" sz="1800" dirty="0"/>
                    </a:p>
                  </a:txBody>
                  <a:tcPr/>
                </a:tc>
              </a:tr>
            </a:tbl>
          </a:graphicData>
        </a:graphic>
      </p:graphicFrame>
    </p:spTree>
    <p:extLst>
      <p:ext uri="{BB962C8B-B14F-4D97-AF65-F5344CB8AC3E}">
        <p14:creationId xmlns:p14="http://schemas.microsoft.com/office/powerpoint/2010/main" val="1283119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868362"/>
          </a:xfrm>
        </p:spPr>
        <p:txBody>
          <a:bodyPr>
            <a:noAutofit/>
          </a:bodyPr>
          <a:lstStyle/>
          <a:p>
            <a:r>
              <a:rPr lang="en-US" sz="1600" dirty="0" smtClean="0"/>
              <a:t>Adults age 40 and over with diagnosed diabetes who reported receiving four recommended services for diabetes in the calendar year, by race/ethnicity and by place of birth among Hispanics, 2008-2012</a:t>
            </a:r>
            <a:endParaRPr lang="en-US" sz="1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49885288"/>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48640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2008-2012.</a:t>
            </a:r>
          </a:p>
          <a:p>
            <a:r>
              <a:rPr lang="en-US" sz="1000" b="1" dirty="0"/>
              <a:t>Denominator: </a:t>
            </a:r>
            <a:r>
              <a:rPr lang="en-US" sz="1000" dirty="0"/>
              <a:t>Civilian </a:t>
            </a:r>
            <a:r>
              <a:rPr lang="en-US" sz="1000" dirty="0" err="1"/>
              <a:t>noninstitutionalized</a:t>
            </a:r>
            <a:r>
              <a:rPr lang="en-US" sz="1000" dirty="0"/>
              <a:t> population with diagnosed diabetes, age 40 and over.</a:t>
            </a:r>
          </a:p>
          <a:p>
            <a:r>
              <a:rPr lang="en-US" sz="1000" b="1" dirty="0"/>
              <a:t>Note:</a:t>
            </a:r>
            <a:r>
              <a:rPr lang="en-US" sz="1000" dirty="0"/>
              <a:t> Data include people with both type 1 and type 2 diabetes. </a:t>
            </a:r>
            <a:r>
              <a:rPr lang="en-US" sz="1000" dirty="0" smtClean="0"/>
              <a:t>The four recommended </a:t>
            </a:r>
            <a:r>
              <a:rPr lang="en-US" sz="1000" dirty="0"/>
              <a:t>services are 2+ hemoglobin A1c tests, foot exam, dilated eye exam, and flu </a:t>
            </a:r>
            <a:r>
              <a:rPr lang="en-US" sz="1000" dirty="0" smtClean="0"/>
              <a:t>shot. Rates </a:t>
            </a:r>
            <a:r>
              <a:rPr lang="en-US" sz="1000" dirty="0"/>
              <a:t>are age adjusted to the 2000 U.S. standard population </a:t>
            </a:r>
            <a:r>
              <a:rPr lang="en-US" sz="1000" dirty="0" smtClean="0"/>
              <a:t>using </a:t>
            </a:r>
            <a:r>
              <a:rPr lang="en-US" sz="1000" dirty="0"/>
              <a:t>two age groups: 40-59 and 60 and over. </a:t>
            </a:r>
          </a:p>
        </p:txBody>
      </p:sp>
      <p:graphicFrame>
        <p:nvGraphicFramePr>
          <p:cNvPr id="5" name="Content Placeholder 7"/>
          <p:cNvGraphicFramePr>
            <a:graphicFrameLocks/>
          </p:cNvGraphicFramePr>
          <p:nvPr>
            <p:extLst>
              <p:ext uri="{D42A27DB-BD31-4B8C-83A1-F6EECF244321}">
                <p14:modId xmlns:p14="http://schemas.microsoft.com/office/powerpoint/2010/main" val="159542469"/>
              </p:ext>
            </p:extLst>
          </p:nvPr>
        </p:nvGraphicFramePr>
        <p:xfrm>
          <a:off x="4590107" y="144780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7891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People with current diabetes who have a written diabetes management plan, by Hispanic group and English proficiency, California, 2011-2013 combined</a:t>
            </a:r>
            <a:endParaRPr lang="en-US" sz="2000" dirty="0"/>
          </a:p>
        </p:txBody>
      </p:sp>
      <p:graphicFrame>
        <p:nvGraphicFramePr>
          <p:cNvPr id="7" name="Object 71"/>
          <p:cNvGraphicFramePr>
            <a:graphicFrameLocks noGrp="1"/>
          </p:cNvGraphicFramePr>
          <p:nvPr>
            <p:ph idx="1"/>
            <p:extLst>
              <p:ext uri="{D42A27DB-BD31-4B8C-83A1-F6EECF244321}">
                <p14:modId xmlns:p14="http://schemas.microsoft.com/office/powerpoint/2010/main" val="2483200213"/>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48640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UCLA, Center for Health Policy Research, California Health Interview Survey, </a:t>
            </a:r>
            <a:r>
              <a:rPr lang="en-US" sz="1000" dirty="0" smtClean="0"/>
              <a:t>2011-2013.</a:t>
            </a:r>
            <a:endParaRPr lang="en-US" sz="1000" dirty="0"/>
          </a:p>
          <a:p>
            <a:r>
              <a:rPr lang="en-US" sz="1000" b="1" dirty="0"/>
              <a:t>Denominator:</a:t>
            </a:r>
            <a:r>
              <a:rPr lang="en-US" sz="1000" dirty="0"/>
              <a:t> Civilian noninstitutionalized population in California</a:t>
            </a:r>
            <a:r>
              <a:rPr lang="en-US" sz="1000" dirty="0" smtClean="0"/>
              <a:t>.</a:t>
            </a:r>
            <a:endParaRPr lang="en-US" sz="1000" dirty="0"/>
          </a:p>
        </p:txBody>
      </p:sp>
    </p:spTree>
    <p:extLst>
      <p:ext uri="{BB962C8B-B14F-4D97-AF65-F5344CB8AC3E}">
        <p14:creationId xmlns:p14="http://schemas.microsoft.com/office/powerpoint/2010/main" val="3542958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smtClean="0"/>
              <a:t>Adults age 40 and over with diagnosed diabetes with hemoglobin A1c and blood pressure under control, by race/ethnicity, 2003-2006, 2007-2010, and 2011-2012</a:t>
            </a:r>
            <a:endParaRPr lang="en-US" dirty="0"/>
          </a:p>
        </p:txBody>
      </p:sp>
      <p:graphicFrame>
        <p:nvGraphicFramePr>
          <p:cNvPr id="6" name="Object 4"/>
          <p:cNvGraphicFramePr>
            <a:graphicFrameLocks noGrp="1"/>
          </p:cNvGraphicFramePr>
          <p:nvPr>
            <p:ph sz="half" idx="1"/>
            <p:extLst>
              <p:ext uri="{D42A27DB-BD31-4B8C-83A1-F6EECF244321}">
                <p14:modId xmlns:p14="http://schemas.microsoft.com/office/powerpoint/2010/main" val="1735794858"/>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Grp="1"/>
          </p:cNvGraphicFramePr>
          <p:nvPr>
            <p:ph sz="half" idx="2"/>
            <p:extLst>
              <p:ext uri="{D42A27DB-BD31-4B8C-83A1-F6EECF244321}">
                <p14:modId xmlns:p14="http://schemas.microsoft.com/office/powerpoint/2010/main" val="1620255864"/>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486400"/>
            <a:ext cx="8229600" cy="707886"/>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and Nutrition Examination Survey</a:t>
            </a:r>
            <a:r>
              <a:rPr lang="en-US" sz="1000" dirty="0" smtClean="0"/>
              <a:t>, </a:t>
            </a:r>
            <a:r>
              <a:rPr lang="en-US" sz="1000" dirty="0"/>
              <a:t>2003-2006, </a:t>
            </a:r>
            <a:r>
              <a:rPr lang="en-US" sz="1000" dirty="0" smtClean="0"/>
              <a:t>2007-2010, and 2011-2012.</a:t>
            </a:r>
            <a:endParaRPr lang="en-US" sz="1000" dirty="0"/>
          </a:p>
          <a:p>
            <a:r>
              <a:rPr lang="en-US" sz="1000" b="1" dirty="0"/>
              <a:t>Denominator:</a:t>
            </a:r>
            <a:r>
              <a:rPr lang="en-US" sz="1000" dirty="0"/>
              <a:t> Civilian noninstitutionalized population with diagnosed diabetes, age 40 and over.</a:t>
            </a:r>
          </a:p>
          <a:p>
            <a:r>
              <a:rPr lang="en-US" sz="1000" b="1" dirty="0"/>
              <a:t>Note:</a:t>
            </a:r>
            <a:r>
              <a:rPr lang="en-US" sz="1000" dirty="0"/>
              <a:t> Age adjusted to the 2000 U.S. standard population using two age groups: 40-59 and 60 and over. </a:t>
            </a:r>
          </a:p>
        </p:txBody>
      </p:sp>
    </p:spTree>
    <p:extLst>
      <p:ext uri="{BB962C8B-B14F-4D97-AF65-F5344CB8AC3E}">
        <p14:creationId xmlns:p14="http://schemas.microsoft.com/office/powerpoint/2010/main" val="389992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Priorities of the Heckler Report</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Focused on six causes of death with large Black-White disparities:</a:t>
            </a:r>
          </a:p>
          <a:p>
            <a:pPr lvl="1"/>
            <a:r>
              <a:rPr lang="en-US" dirty="0" smtClean="0"/>
              <a:t>Cancer</a:t>
            </a:r>
          </a:p>
          <a:p>
            <a:pPr lvl="1"/>
            <a:r>
              <a:rPr lang="en-US" dirty="0" smtClean="0"/>
              <a:t>Cardiovascular disease and stroke</a:t>
            </a:r>
          </a:p>
          <a:p>
            <a:pPr lvl="1"/>
            <a:r>
              <a:rPr lang="en-US" dirty="0" smtClean="0"/>
              <a:t>Chemical dependency </a:t>
            </a:r>
          </a:p>
          <a:p>
            <a:pPr lvl="1"/>
            <a:r>
              <a:rPr lang="en-US" dirty="0" smtClean="0"/>
              <a:t>Diabetes</a:t>
            </a:r>
          </a:p>
          <a:p>
            <a:pPr lvl="1"/>
            <a:r>
              <a:rPr lang="en-US" dirty="0" smtClean="0"/>
              <a:t>Homicide and accidents</a:t>
            </a:r>
          </a:p>
          <a:p>
            <a:pPr lvl="1"/>
            <a:r>
              <a:rPr lang="en-US" dirty="0" smtClean="0"/>
              <a:t>Infant mortality</a:t>
            </a:r>
          </a:p>
          <a:p>
            <a:r>
              <a:rPr lang="en-US" dirty="0" smtClean="0"/>
              <a:t>Data on “other minorities,” including Hispanics:</a:t>
            </a:r>
          </a:p>
          <a:p>
            <a:pPr lvl="1"/>
            <a:r>
              <a:rPr lang="en-US" dirty="0" smtClean="0"/>
              <a:t>Very limited in the 1980s</a:t>
            </a:r>
          </a:p>
          <a:p>
            <a:pPr lvl="1"/>
            <a:r>
              <a:rPr lang="en-US" dirty="0" smtClean="0"/>
              <a:t>Much more available today</a:t>
            </a:r>
            <a:endParaRPr lang="en-US" dirty="0"/>
          </a:p>
        </p:txBody>
      </p:sp>
    </p:spTree>
    <p:extLst>
      <p:ext uri="{BB962C8B-B14F-4D97-AF65-F5344CB8AC3E}">
        <p14:creationId xmlns:p14="http://schemas.microsoft.com/office/powerpoint/2010/main" val="2043042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Outcomes of Diabetes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8247970"/>
              </p:ext>
            </p:extLst>
          </p:nvPr>
        </p:nvGraphicFramePr>
        <p:xfrm>
          <a:off x="457201" y="1524000"/>
          <a:ext cx="8229599" cy="4937760"/>
        </p:xfrm>
        <a:graphic>
          <a:graphicData uri="http://schemas.openxmlformats.org/drawingml/2006/table">
            <a:tbl>
              <a:tblPr firstRow="1" bandRow="1">
                <a:tableStyleId>{5C22544A-7EE6-4342-B048-85BDC9FD1C3A}</a:tableStyleId>
              </a:tblPr>
              <a:tblGrid>
                <a:gridCol w="5134062"/>
                <a:gridCol w="1585519"/>
                <a:gridCol w="1510018"/>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tr>
              <a:tr h="0">
                <a:tc>
                  <a:txBody>
                    <a:bodyPr/>
                    <a:lstStyle/>
                    <a:p>
                      <a:pPr algn="l" fontAlgn="b"/>
                      <a:r>
                        <a:rPr lang="en-US" sz="1800" b="0" i="0" u="none" strike="noStrike" dirty="0">
                          <a:solidFill>
                            <a:srgbClr val="000000"/>
                          </a:solidFill>
                          <a:effectLst/>
                          <a:latin typeface="+mn-lt"/>
                        </a:rPr>
                        <a:t>Admissions for uncontrolled diabetes without complications per 100,000 population, age 18 and over</a:t>
                      </a:r>
                    </a:p>
                  </a:txBody>
                  <a:tcPr anchor="b"/>
                </a:tc>
                <a:tc>
                  <a:txBody>
                    <a:bodyPr/>
                    <a:lstStyle/>
                    <a:p>
                      <a:pPr algn="ctr"/>
                      <a:r>
                        <a:rPr lang="en-US" sz="1800" dirty="0" smtClean="0"/>
                        <a:t>Worse</a:t>
                      </a:r>
                      <a:endParaRPr lang="en-US" sz="1800" dirty="0"/>
                    </a:p>
                  </a:txBody>
                  <a:tcPr/>
                </a:tc>
                <a:tc>
                  <a:txBody>
                    <a:bodyPr/>
                    <a:lstStyle/>
                    <a:p>
                      <a:pPr algn="ctr"/>
                      <a:r>
                        <a:rPr lang="en-US" sz="1800" dirty="0" smtClean="0"/>
                        <a:t>Narrowing</a:t>
                      </a:r>
                      <a:endParaRPr lang="en-US" sz="1800" dirty="0"/>
                    </a:p>
                  </a:txBody>
                  <a:tcPr/>
                </a:tc>
              </a:tr>
              <a:tr h="0">
                <a:tc>
                  <a:txBody>
                    <a:bodyPr/>
                    <a:lstStyle/>
                    <a:p>
                      <a:pPr algn="l" fontAlgn="b"/>
                      <a:r>
                        <a:rPr lang="en-US" sz="1800" b="0" i="0" u="none" strike="noStrike">
                          <a:solidFill>
                            <a:srgbClr val="000000"/>
                          </a:solidFill>
                          <a:effectLst/>
                          <a:latin typeface="+mn-lt"/>
                        </a:rPr>
                        <a:t>Admissions with diabetes with short-term complications per 100,000 population, age 18 and over</a:t>
                      </a:r>
                    </a:p>
                  </a:txBody>
                  <a:tcPr anchor="b"/>
                </a:tc>
                <a:tc>
                  <a:txBody>
                    <a:bodyPr/>
                    <a:lstStyle/>
                    <a:p>
                      <a:pPr algn="ctr"/>
                      <a:r>
                        <a:rPr lang="en-US" sz="1800" dirty="0" smtClean="0"/>
                        <a:t>Same</a:t>
                      </a:r>
                      <a:endParaRPr lang="en-US" sz="1800" dirty="0"/>
                    </a:p>
                  </a:txBody>
                  <a:tcPr/>
                </a:tc>
                <a:tc>
                  <a:txBody>
                    <a:bodyPr/>
                    <a:lstStyle/>
                    <a:p>
                      <a:pPr algn="ctr"/>
                      <a:r>
                        <a:rPr lang="en-US" sz="1800" dirty="0" smtClean="0"/>
                        <a:t>Narrowing</a:t>
                      </a:r>
                      <a:endParaRPr lang="en-US" sz="1800" dirty="0"/>
                    </a:p>
                  </a:txBody>
                  <a:tcPr/>
                </a:tc>
              </a:tr>
              <a:tr h="0">
                <a:tc>
                  <a:txBody>
                    <a:bodyPr/>
                    <a:lstStyle/>
                    <a:p>
                      <a:pPr algn="l" fontAlgn="b"/>
                      <a:r>
                        <a:rPr lang="en-US" sz="1800" b="0" i="0" u="none" strike="noStrike">
                          <a:solidFill>
                            <a:srgbClr val="000000"/>
                          </a:solidFill>
                          <a:effectLst/>
                          <a:latin typeface="+mn-lt"/>
                        </a:rPr>
                        <a:t>Admissions with diabetes with short-term complications per 100,000 population, ages 6-17</a:t>
                      </a:r>
                    </a:p>
                  </a:txBody>
                  <a:tcPr anchor="b"/>
                </a:tc>
                <a:tc>
                  <a:txBody>
                    <a:bodyPr/>
                    <a:lstStyle/>
                    <a:p>
                      <a:pPr algn="ctr"/>
                      <a:r>
                        <a:rPr lang="en-US" sz="1800" dirty="0" smtClean="0"/>
                        <a:t>Better</a:t>
                      </a:r>
                      <a:endParaRPr lang="en-US" sz="1800" dirty="0"/>
                    </a:p>
                  </a:txBody>
                  <a:tcPr/>
                </a:tc>
                <a:tc>
                  <a:txBody>
                    <a:bodyPr/>
                    <a:lstStyle/>
                    <a:p>
                      <a:pPr algn="ctr"/>
                      <a:r>
                        <a:rPr lang="en-US" sz="1800" smtClean="0"/>
                        <a:t>No Change</a:t>
                      </a:r>
                      <a:endParaRPr lang="en-US" sz="1800" dirty="0"/>
                    </a:p>
                  </a:txBody>
                  <a:tcPr/>
                </a:tc>
              </a:tr>
              <a:tr h="0">
                <a:tc>
                  <a:txBody>
                    <a:bodyPr/>
                    <a:lstStyle/>
                    <a:p>
                      <a:pPr algn="l" fontAlgn="b"/>
                      <a:r>
                        <a:rPr lang="en-US" sz="1800" b="0" i="0" u="none" strike="noStrike">
                          <a:solidFill>
                            <a:srgbClr val="000000"/>
                          </a:solidFill>
                          <a:effectLst/>
                          <a:latin typeface="+mn-lt"/>
                        </a:rPr>
                        <a:t>Admissions with diabetes with long-term complications per 100,000 population, age 18 and over</a:t>
                      </a:r>
                    </a:p>
                  </a:txBody>
                  <a:tcPr anchor="b"/>
                </a:tc>
                <a:tc>
                  <a:txBody>
                    <a:bodyPr/>
                    <a:lstStyle/>
                    <a:p>
                      <a:pPr algn="ctr"/>
                      <a:r>
                        <a:rPr lang="en-US" sz="1800" dirty="0" smtClean="0"/>
                        <a:t>Worse</a:t>
                      </a:r>
                      <a:endParaRPr lang="en-US" sz="1800" dirty="0"/>
                    </a:p>
                  </a:txBody>
                  <a:tcPr/>
                </a:tc>
                <a:tc>
                  <a:txBody>
                    <a:bodyPr/>
                    <a:lstStyle/>
                    <a:p>
                      <a:pPr algn="ctr"/>
                      <a:r>
                        <a:rPr lang="en-US" sz="1800" dirty="0" smtClean="0"/>
                        <a:t>Narrowing</a:t>
                      </a:r>
                      <a:endParaRPr lang="en-US" sz="1800" dirty="0"/>
                    </a:p>
                  </a:txBody>
                  <a:tcPr/>
                </a:tc>
              </a:tr>
              <a:tr h="0">
                <a:tc>
                  <a:txBody>
                    <a:bodyPr/>
                    <a:lstStyle/>
                    <a:p>
                      <a:pPr algn="l" fontAlgn="b"/>
                      <a:r>
                        <a:rPr lang="en-US" sz="1800" b="0" i="0" u="none" strike="noStrike" dirty="0">
                          <a:solidFill>
                            <a:srgbClr val="000000"/>
                          </a:solidFill>
                          <a:effectLst/>
                          <a:latin typeface="+mn-lt"/>
                        </a:rPr>
                        <a:t>Adjusted incident rates of end stage renal disease (ESRD) due to diabetes per million population</a:t>
                      </a:r>
                    </a:p>
                  </a:txBody>
                  <a:tcPr anchor="b"/>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1201020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Hospital admissions for uncontrolled diabetes without complications per 100,000 population, age 18 and over, by race/ethnicity, 2001-2012</a:t>
            </a:r>
            <a:endParaRPr lang="en-US" dirty="0"/>
          </a:p>
        </p:txBody>
      </p:sp>
      <p:sp>
        <p:nvSpPr>
          <p:cNvPr id="14" name="TextBox 13"/>
          <p:cNvSpPr txBox="1"/>
          <p:nvPr/>
        </p:nvSpPr>
        <p:spPr>
          <a:xfrm>
            <a:off x="457200" y="5486400"/>
            <a:ext cx="8229600" cy="707886"/>
          </a:xfrm>
          <a:prstGeom prst="rect">
            <a:avLst/>
          </a:prstGeom>
          <a:noFill/>
        </p:spPr>
        <p:txBody>
          <a:bodyPr wrap="square" rtlCol="0">
            <a:spAutoFit/>
          </a:bodyPr>
          <a:lstStyle/>
          <a:p>
            <a:r>
              <a:rPr lang="en-US" sz="1000" b="1" dirty="0"/>
              <a:t>Source: </a:t>
            </a:r>
            <a:r>
              <a:rPr lang="en-US" sz="1000" dirty="0"/>
              <a:t>Agency for Healthcare Research and Quality, Healthcare Cost </a:t>
            </a:r>
            <a:r>
              <a:rPr lang="en-US" sz="1000" dirty="0" smtClean="0"/>
              <a:t>and Utilization </a:t>
            </a:r>
            <a:r>
              <a:rPr lang="en-US" sz="1000" dirty="0"/>
              <a:t>Project, State Inpatient Databases, 2001‐2012 disparities </a:t>
            </a:r>
            <a:r>
              <a:rPr lang="en-US" sz="1000" dirty="0" smtClean="0"/>
              <a:t>analysis files </a:t>
            </a:r>
            <a:r>
              <a:rPr lang="en-US" sz="1000" dirty="0"/>
              <a:t>and AHRQ Quality Indicators, modified version 4.4</a:t>
            </a:r>
            <a:r>
              <a:rPr lang="en-US" sz="1000" dirty="0" smtClean="0"/>
              <a:t>.</a:t>
            </a:r>
          </a:p>
          <a:p>
            <a:r>
              <a:rPr lang="en-US" sz="1000" b="1" dirty="0" smtClean="0"/>
              <a:t>Denominator</a:t>
            </a:r>
            <a:r>
              <a:rPr lang="en-US" sz="1000" b="1" dirty="0"/>
              <a:t>:</a:t>
            </a:r>
            <a:r>
              <a:rPr lang="en-US" sz="1000" dirty="0"/>
              <a:t> </a:t>
            </a:r>
            <a:r>
              <a:rPr lang="en-US" sz="1000" dirty="0" smtClean="0"/>
              <a:t>U.S. resident population age 18 and over.</a:t>
            </a:r>
            <a:endParaRPr lang="en-US" sz="1000" dirty="0"/>
          </a:p>
          <a:p>
            <a:r>
              <a:rPr lang="en-US" sz="1000" b="1" dirty="0"/>
              <a:t>Note:</a:t>
            </a:r>
            <a:r>
              <a:rPr lang="en-US" sz="1000" dirty="0"/>
              <a:t> For this measure, lower rates are better. </a:t>
            </a:r>
          </a:p>
        </p:txBody>
      </p:sp>
      <p:graphicFrame>
        <p:nvGraphicFramePr>
          <p:cNvPr id="4" name="Chart 3"/>
          <p:cNvGraphicFramePr/>
          <p:nvPr>
            <p:extLst>
              <p:ext uri="{D42A27DB-BD31-4B8C-83A1-F6EECF244321}">
                <p14:modId xmlns:p14="http://schemas.microsoft.com/office/powerpoint/2010/main" val="371008488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371600" y="4754880"/>
            <a:ext cx="726948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7" name="TextBox 1"/>
          <p:cNvSpPr txBox="1"/>
          <p:nvPr/>
        </p:nvSpPr>
        <p:spPr>
          <a:xfrm>
            <a:off x="1417320" y="4566920"/>
            <a:ext cx="3291840" cy="164592"/>
          </a:xfrm>
          <a:prstGeom prst="rect">
            <a:avLst/>
          </a:prstGeom>
          <a:ln>
            <a:solidFill>
              <a:schemeClr val="tx1"/>
            </a:solidFill>
          </a:ln>
        </p:spPr>
        <p:txBody>
          <a:bodyPr wrap="square" t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2008 Achievable Benchmark: 5 per 100,000 Population</a:t>
            </a:r>
            <a:endParaRPr lang="en-US" sz="1000" dirty="0"/>
          </a:p>
        </p:txBody>
      </p:sp>
    </p:spTree>
    <p:extLst>
      <p:ext uri="{BB962C8B-B14F-4D97-AF65-F5344CB8AC3E}">
        <p14:creationId xmlns:p14="http://schemas.microsoft.com/office/powerpoint/2010/main" val="2746751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New cases of end stage renal disease due to diabetes, per million population, by ethnicity, 2003-2012</a:t>
            </a:r>
            <a:endParaRPr lang="en-US" sz="1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278454954"/>
              </p:ext>
            </p:extLst>
          </p:nvPr>
        </p:nvGraphicFramePr>
        <p:xfrm>
          <a:off x="457200" y="1463039"/>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National Institute of Diabetes and Digestive and Kidney Diseases, U.S. Renal Data System, </a:t>
            </a:r>
            <a:r>
              <a:rPr lang="en-US" sz="1000" dirty="0" smtClean="0"/>
              <a:t>2003-2012.</a:t>
            </a:r>
            <a:endParaRPr lang="en-US" sz="1000" dirty="0"/>
          </a:p>
          <a:p>
            <a:r>
              <a:rPr lang="en-US" sz="1000" b="1" dirty="0"/>
              <a:t>Denominator: </a:t>
            </a:r>
            <a:r>
              <a:rPr lang="en-US" sz="1000" dirty="0"/>
              <a:t>U.S. resident population.</a:t>
            </a:r>
          </a:p>
          <a:p>
            <a:r>
              <a:rPr lang="en-US" sz="1000" b="1" dirty="0"/>
              <a:t>Note:</a:t>
            </a:r>
            <a:r>
              <a:rPr lang="en-US" sz="1000" dirty="0"/>
              <a:t> For this measure, lower rates are better. Rates are adjusted by </a:t>
            </a:r>
            <a:r>
              <a:rPr lang="en-US" sz="1000" dirty="0" smtClean="0"/>
              <a:t>age</a:t>
            </a:r>
            <a:r>
              <a:rPr lang="en-US" sz="1000" dirty="0"/>
              <a:t>, sex, and interactions of age and sex. </a:t>
            </a:r>
          </a:p>
        </p:txBody>
      </p:sp>
    </p:spTree>
    <p:extLst>
      <p:ext uri="{BB962C8B-B14F-4D97-AF65-F5344CB8AC3E}">
        <p14:creationId xmlns:p14="http://schemas.microsoft.com/office/powerpoint/2010/main" val="3643422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Suicide Prevention and Mental Health Care</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1498174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Mental Health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2234251"/>
              </p:ext>
            </p:extLst>
          </p:nvPr>
        </p:nvGraphicFramePr>
        <p:xfrm>
          <a:off x="457200" y="1524000"/>
          <a:ext cx="8229600" cy="4053840"/>
        </p:xfrm>
        <a:graphic>
          <a:graphicData uri="http://schemas.openxmlformats.org/drawingml/2006/table">
            <a:tbl>
              <a:tblPr firstRow="1" bandRow="1">
                <a:tableStyleId>{5C22544A-7EE6-4342-B048-85BDC9FD1C3A}</a:tableStyleId>
              </a:tblPr>
              <a:tblGrid>
                <a:gridCol w="4937760"/>
                <a:gridCol w="1645920"/>
                <a:gridCol w="1645920"/>
              </a:tblGrid>
              <a:tr h="0">
                <a:tc>
                  <a:txBody>
                    <a:bodyPr/>
                    <a:lstStyle/>
                    <a:p>
                      <a:r>
                        <a:rPr lang="en-US" sz="1800" dirty="0" smtClean="0"/>
                        <a:t>Measure</a:t>
                      </a:r>
                      <a:endParaRPr lang="en-US" sz="1800" dirty="0"/>
                    </a:p>
                  </a:txBody>
                  <a:tcPr anchor="b"/>
                </a:tc>
                <a:tc>
                  <a:txBody>
                    <a:bodyPr/>
                    <a:lstStyle/>
                    <a:p>
                      <a:pPr algn="ctr"/>
                      <a:r>
                        <a:rPr lang="en-US" dirty="0" smtClean="0"/>
                        <a:t>Most Recent </a:t>
                      </a:r>
                      <a:r>
                        <a:rPr lang="en-US" sz="1800" dirty="0" smtClean="0"/>
                        <a:t>Disparity</a:t>
                      </a:r>
                      <a:endParaRPr lang="en-US" sz="1800" dirty="0"/>
                    </a:p>
                  </a:txBody>
                  <a:tcPr/>
                </a:tc>
                <a:tc>
                  <a:txBody>
                    <a:bodyPr/>
                    <a:lstStyle/>
                    <a:p>
                      <a:pPr algn="ctr"/>
                      <a:r>
                        <a:rPr lang="en-US" sz="1800" dirty="0" smtClean="0"/>
                        <a:t>Disparity Change</a:t>
                      </a:r>
                      <a:endParaRPr lang="en-US" sz="1800" dirty="0"/>
                    </a:p>
                  </a:txBody>
                  <a:tcPr/>
                </a:tc>
              </a:tr>
              <a:tr h="0">
                <a:tc>
                  <a:txBody>
                    <a:bodyPr/>
                    <a:lstStyle/>
                    <a:p>
                      <a:pPr algn="l" fontAlgn="b"/>
                      <a:r>
                        <a:rPr lang="en-US" sz="2000" b="0" i="0" u="none" strike="noStrike" dirty="0">
                          <a:solidFill>
                            <a:srgbClr val="000000"/>
                          </a:solidFill>
                          <a:effectLst/>
                          <a:latin typeface="+mn-lt"/>
                        </a:rPr>
                        <a:t>Adults who received mental health treatment or counseling in the last 12 months</a:t>
                      </a:r>
                    </a:p>
                  </a:txBody>
                  <a:tcPr/>
                </a:tc>
                <a:tc>
                  <a:txBody>
                    <a:bodyPr/>
                    <a:lstStyle/>
                    <a:p>
                      <a:pPr algn="ctr"/>
                      <a:r>
                        <a:rPr lang="en-US" sz="1800" dirty="0" smtClean="0"/>
                        <a:t>Worse</a:t>
                      </a:r>
                      <a:endParaRPr lang="en-US" sz="1800" dirty="0"/>
                    </a:p>
                  </a:txBody>
                  <a:tcPr/>
                </a:tc>
                <a:tc>
                  <a:txBody>
                    <a:bodyPr/>
                    <a:lstStyle/>
                    <a:p>
                      <a:pPr algn="ctr"/>
                      <a:r>
                        <a:rPr lang="en-US" sz="1800" smtClean="0"/>
                        <a:t>No Change</a:t>
                      </a:r>
                      <a:endParaRPr lang="en-US" sz="1800" dirty="0"/>
                    </a:p>
                  </a:txBody>
                  <a:tcPr/>
                </a:tc>
              </a:tr>
              <a:tr h="0">
                <a:tc>
                  <a:txBody>
                    <a:bodyPr/>
                    <a:lstStyle/>
                    <a:p>
                      <a:pPr algn="l" fontAlgn="b"/>
                      <a:r>
                        <a:rPr lang="en-US" sz="2000" b="0" i="0" u="none" strike="noStrike" dirty="0">
                          <a:solidFill>
                            <a:srgbClr val="000000"/>
                          </a:solidFill>
                          <a:effectLst/>
                          <a:latin typeface="+mn-lt"/>
                        </a:rPr>
                        <a:t>Adults with a major depressive </a:t>
                      </a:r>
                      <a:r>
                        <a:rPr lang="en-US" sz="2000" b="0" i="0" u="none" strike="noStrike" dirty="0" smtClean="0">
                          <a:solidFill>
                            <a:srgbClr val="000000"/>
                          </a:solidFill>
                          <a:effectLst/>
                          <a:latin typeface="+mn-lt"/>
                        </a:rPr>
                        <a:t>episode </a:t>
                      </a:r>
                      <a:r>
                        <a:rPr lang="en-US" sz="2000" b="0" i="0" u="none" strike="noStrike" dirty="0">
                          <a:solidFill>
                            <a:srgbClr val="000000"/>
                          </a:solidFill>
                          <a:effectLst/>
                          <a:latin typeface="+mn-lt"/>
                        </a:rPr>
                        <a:t>in the last 12 months who received treatment</a:t>
                      </a:r>
                    </a:p>
                  </a:txBody>
                  <a:tcPr/>
                </a:tc>
                <a:tc>
                  <a:txBody>
                    <a:bodyPr/>
                    <a:lstStyle/>
                    <a:p>
                      <a:pPr algn="ctr"/>
                      <a:r>
                        <a:rPr lang="en-US" sz="1800" smtClean="0"/>
                        <a:t>Worse</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2000" b="0" i="0" u="none" strike="noStrike" dirty="0">
                          <a:solidFill>
                            <a:srgbClr val="000000"/>
                          </a:solidFill>
                          <a:effectLst/>
                          <a:latin typeface="+mn-lt"/>
                        </a:rPr>
                        <a:t>Children ages 12-17 with a major depressive episode in the last 12 months who received </a:t>
                      </a:r>
                      <a:r>
                        <a:rPr lang="en-US" sz="2000" b="0" i="0" u="none" strike="noStrike" dirty="0" smtClean="0">
                          <a:solidFill>
                            <a:srgbClr val="000000"/>
                          </a:solidFill>
                          <a:effectLst/>
                          <a:latin typeface="+mn-lt"/>
                        </a:rPr>
                        <a:t>treatment</a:t>
                      </a:r>
                      <a:endParaRPr lang="en-US" sz="20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2000" b="0" i="0" u="none" strike="noStrike" dirty="0">
                          <a:solidFill>
                            <a:srgbClr val="000000"/>
                          </a:solidFill>
                          <a:effectLst/>
                          <a:latin typeface="+mn-lt"/>
                        </a:rPr>
                        <a:t>Suicide deaths per 100,000 population</a:t>
                      </a:r>
                    </a:p>
                  </a:txBody>
                  <a:tcPr/>
                </a:tc>
                <a:tc>
                  <a:txBody>
                    <a:bodyPr/>
                    <a:lstStyle/>
                    <a:p>
                      <a:pPr algn="ctr"/>
                      <a:r>
                        <a:rPr lang="en-US" sz="1800" dirty="0" smtClean="0"/>
                        <a:t>Better</a:t>
                      </a:r>
                      <a:endParaRPr lang="en-US" sz="1800" dirty="0"/>
                    </a:p>
                  </a:txBody>
                  <a:tcPr/>
                </a:tc>
                <a:tc>
                  <a:txBody>
                    <a:bodyPr/>
                    <a:lstStyle/>
                    <a:p>
                      <a:pPr algn="ctr"/>
                      <a:r>
                        <a:rPr lang="en-US" sz="1800" dirty="0" smtClean="0"/>
                        <a:t>Narrowing</a:t>
                      </a:r>
                      <a:endParaRPr lang="en-US" sz="1800" dirty="0"/>
                    </a:p>
                  </a:txBody>
                  <a:tcPr/>
                </a:tc>
              </a:tr>
            </a:tbl>
          </a:graphicData>
        </a:graphic>
      </p:graphicFrame>
    </p:spTree>
    <p:extLst>
      <p:ext uri="{BB962C8B-B14F-4D97-AF65-F5344CB8AC3E}">
        <p14:creationId xmlns:p14="http://schemas.microsoft.com/office/powerpoint/2010/main" val="517646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a major depressive episode in the past year who received treatment for depression in the past year, by race/ethnicity, 2008-2012</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9572108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486400"/>
            <a:ext cx="8229600" cy="1015663"/>
          </a:xfrm>
          <a:prstGeom prst="rect">
            <a:avLst/>
          </a:prstGeom>
          <a:noFill/>
        </p:spPr>
        <p:txBody>
          <a:bodyPr wrap="square" rtlCol="0">
            <a:spAutoFit/>
          </a:bodyPr>
          <a:lstStyle/>
          <a:p>
            <a:r>
              <a:rPr lang="en-US" sz="1000" b="1" dirty="0" smtClean="0"/>
              <a:t>Source: </a:t>
            </a:r>
            <a:r>
              <a:rPr lang="en-US" sz="1000" dirty="0" smtClean="0"/>
              <a:t>Substance </a:t>
            </a:r>
            <a:r>
              <a:rPr lang="en-US" sz="1000" dirty="0"/>
              <a:t>Abuse and Mental Health Services Administration, National Survey on Drug Use and Health, 2008-2012</a:t>
            </a:r>
            <a:r>
              <a:rPr lang="en-US" sz="1000" dirty="0" smtClean="0"/>
              <a:t>.</a:t>
            </a:r>
          </a:p>
          <a:p>
            <a:r>
              <a:rPr lang="en-US" sz="1000" b="1" dirty="0"/>
              <a:t>Denominator:</a:t>
            </a:r>
            <a:r>
              <a:rPr lang="en-US" sz="1000" dirty="0"/>
              <a:t> Adults age 18 and over </a:t>
            </a:r>
            <a:r>
              <a:rPr lang="en-US" sz="1000" dirty="0" smtClean="0"/>
              <a:t>with </a:t>
            </a:r>
            <a:r>
              <a:rPr lang="en-US" sz="1000" dirty="0"/>
              <a:t>a major depressive episode in the past year</a:t>
            </a:r>
            <a:r>
              <a:rPr lang="en-US" sz="1000" dirty="0" smtClean="0"/>
              <a:t>.</a:t>
            </a:r>
          </a:p>
          <a:p>
            <a:r>
              <a:rPr lang="en-US" sz="1000" b="1" dirty="0" smtClean="0"/>
              <a:t>Note: </a:t>
            </a:r>
            <a:r>
              <a:rPr lang="en-US" sz="1000" dirty="0"/>
              <a:t>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a:t>Diagnostic and Statistical Manual of Mental Disorders</a:t>
            </a:r>
            <a:r>
              <a:rPr lang="en-US" sz="1000" dirty="0"/>
              <a:t>. Treatment for depression is defined as seeing or talking to a medical doctor or other professional or using prescription medication in the past year for depression. </a:t>
            </a:r>
          </a:p>
        </p:txBody>
      </p:sp>
    </p:spTree>
    <p:extLst>
      <p:ext uri="{BB962C8B-B14F-4D97-AF65-F5344CB8AC3E}">
        <p14:creationId xmlns:p14="http://schemas.microsoft.com/office/powerpoint/2010/main" val="2708269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Adolescents with a major depressive episode in the past year who received treatment for depression in the past year, by race/ethnicity, 2008-2012</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4983546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p:cNvSpPr>
            <a:spLocks noGrp="1"/>
          </p:cNvSpPr>
          <p:nvPr>
            <p:ph sz="half" idx="2"/>
          </p:nvPr>
        </p:nvSpPr>
        <p:spPr>
          <a:xfrm>
            <a:off x="457200" y="5486400"/>
            <a:ext cx="8229600" cy="1097280"/>
          </a:xfrm>
        </p:spPr>
        <p:txBody>
          <a:bodyPr>
            <a:normAutofit/>
          </a:bodyPr>
          <a:lstStyle/>
          <a:p>
            <a:pPr marL="0" indent="0">
              <a:spcBef>
                <a:spcPts val="0"/>
              </a:spcBef>
              <a:buNone/>
            </a:pPr>
            <a:r>
              <a:rPr lang="en-US" sz="1000" b="1" dirty="0" smtClean="0"/>
              <a:t>Source:</a:t>
            </a:r>
            <a:r>
              <a:rPr lang="en-US" sz="1000" dirty="0" smtClean="0"/>
              <a:t> Substance Abuse and Mental Health Services Administration, National Survey on Drug Use and Health, 2008-2012.</a:t>
            </a:r>
          </a:p>
          <a:p>
            <a:pPr marL="0" indent="0">
              <a:spcBef>
                <a:spcPts val="0"/>
              </a:spcBef>
              <a:buNone/>
            </a:pPr>
            <a:r>
              <a:rPr lang="en-US" sz="1000" b="1" dirty="0" smtClean="0"/>
              <a:t>Denominator:</a:t>
            </a:r>
            <a:r>
              <a:rPr lang="en-US" sz="1000" dirty="0" smtClean="0"/>
              <a:t> Adolescents ages 12-17 with a major depressive episode in the past year.</a:t>
            </a:r>
          </a:p>
          <a:p>
            <a:pPr marL="0" indent="0">
              <a:spcBef>
                <a:spcPts val="0"/>
              </a:spcBef>
              <a:buNone/>
            </a:pPr>
            <a:r>
              <a:rPr lang="en-US" sz="1000" b="1" dirty="0" smtClean="0"/>
              <a:t>Note:</a:t>
            </a:r>
            <a:r>
              <a:rPr lang="en-US" sz="1000" dirty="0" smtClean="0"/>
              <a:t> 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smtClean="0"/>
              <a:t>Diagnostic and Statistical Manual of Mental Disorders</a:t>
            </a:r>
            <a:r>
              <a:rPr lang="en-US" sz="1000" dirty="0" smtClean="0"/>
              <a:t>. Treatment for depression is defined as seeing or talking to a medical doctor or other professional or using prescription medication in the past year for depression. </a:t>
            </a:r>
            <a:endParaRPr lang="en-US" sz="1000" dirty="0"/>
          </a:p>
        </p:txBody>
      </p:sp>
    </p:spTree>
    <p:extLst>
      <p:ext uri="{BB962C8B-B14F-4D97-AF65-F5344CB8AC3E}">
        <p14:creationId xmlns:p14="http://schemas.microsoft.com/office/powerpoint/2010/main" val="1081825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fontScale="90000"/>
          </a:bodyPr>
          <a:lstStyle/>
          <a:p>
            <a:r>
              <a:rPr lang="en-US" altLang="en-US" smtClean="0"/>
              <a:t>AHRQ Health Care Innovations in Mental Health Care</a:t>
            </a:r>
            <a:endParaRPr lang="en-US" altLang="en-US" dirty="0">
              <a:hlinkClick r:id="rId3"/>
            </a:endParaRPr>
          </a:p>
        </p:txBody>
      </p:sp>
      <p:sp>
        <p:nvSpPr>
          <p:cNvPr id="12290" name="Rectangle 2"/>
          <p:cNvSpPr>
            <a:spLocks noGrp="1" noChangeArrowheads="1"/>
          </p:cNvSpPr>
          <p:nvPr>
            <p:ph type="body" idx="1"/>
          </p:nvPr>
        </p:nvSpPr>
        <p:spPr/>
        <p:txBody>
          <a:bodyPr>
            <a:normAutofit fontScale="92500" lnSpcReduction="10000"/>
          </a:bodyPr>
          <a:lstStyle/>
          <a:p>
            <a:pPr marL="0" indent="0">
              <a:buNone/>
            </a:pPr>
            <a:r>
              <a:rPr lang="en-US" altLang="en-US" dirty="0" smtClean="0">
                <a:hlinkClick r:id="rId3"/>
              </a:rPr>
              <a:t>University of Southern California</a:t>
            </a:r>
            <a:endParaRPr lang="en-US" altLang="en-US" dirty="0" smtClean="0"/>
          </a:p>
          <a:p>
            <a:r>
              <a:rPr lang="en-US" altLang="en-US" dirty="0" smtClean="0"/>
              <a:t>Population: Low-income Hispanic patients with diabetes</a:t>
            </a:r>
          </a:p>
          <a:p>
            <a:r>
              <a:rPr lang="en-US" altLang="en-US" dirty="0" smtClean="0"/>
              <a:t>Location: Los Angeles, California</a:t>
            </a:r>
          </a:p>
          <a:p>
            <a:r>
              <a:rPr lang="en-US" altLang="en-US" dirty="0" smtClean="0"/>
              <a:t>Intervention: Worked with two safety net clinics to offer a </a:t>
            </a:r>
            <a:r>
              <a:rPr lang="en-US" altLang="en-US" dirty="0" err="1" smtClean="0"/>
              <a:t>socioculturally</a:t>
            </a:r>
            <a:r>
              <a:rPr lang="en-US" altLang="en-US" dirty="0" smtClean="0"/>
              <a:t> tailored program to treat depression.</a:t>
            </a:r>
          </a:p>
          <a:p>
            <a:r>
              <a:rPr lang="en-US" altLang="en-US" dirty="0" smtClean="0"/>
              <a:t>Outcomes: Improved long-term adherence to antidepressant medication, reduced depression-related symptoms, and increased patient satisfaction with depression care. </a:t>
            </a:r>
            <a:endParaRPr lang="en-US" altLang="en-US" dirty="0"/>
          </a:p>
        </p:txBody>
      </p:sp>
    </p:spTree>
    <p:extLst>
      <p:ext uri="{BB962C8B-B14F-4D97-AF65-F5344CB8AC3E}">
        <p14:creationId xmlns:p14="http://schemas.microsoft.com/office/powerpoint/2010/main" val="543692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Infant Mortality and Maternity Care</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err="1"/>
              <a:t>Chartbook</a:t>
            </a:r>
            <a:r>
              <a:rPr lang="en-US" dirty="0"/>
              <a:t> on Health Care for Hispanics</a:t>
            </a:r>
          </a:p>
          <a:p>
            <a:r>
              <a:rPr lang="en-US" dirty="0"/>
              <a:t>Part 2: Trends in Priorities of the Heckler Report</a:t>
            </a:r>
          </a:p>
        </p:txBody>
      </p:sp>
    </p:spTree>
    <p:extLst>
      <p:ext uri="{BB962C8B-B14F-4D97-AF65-F5344CB8AC3E}">
        <p14:creationId xmlns:p14="http://schemas.microsoft.com/office/powerpoint/2010/main" val="26644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Maternity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8931182"/>
              </p:ext>
            </p:extLst>
          </p:nvPr>
        </p:nvGraphicFramePr>
        <p:xfrm>
          <a:off x="457200" y="1447801"/>
          <a:ext cx="8229600" cy="4572000"/>
        </p:xfrm>
        <a:graphic>
          <a:graphicData uri="http://schemas.openxmlformats.org/drawingml/2006/table">
            <a:tbl>
              <a:tblPr firstRow="1" bandRow="1">
                <a:tableStyleId>{5C22544A-7EE6-4342-B048-85BDC9FD1C3A}</a:tableStyleId>
              </a:tblPr>
              <a:tblGrid>
                <a:gridCol w="4937760"/>
                <a:gridCol w="1645920"/>
                <a:gridCol w="1645920"/>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tr>
              <a:tr h="0">
                <a:tc>
                  <a:txBody>
                    <a:bodyPr/>
                    <a:lstStyle/>
                    <a:p>
                      <a:pPr algn="l" fontAlgn="b"/>
                      <a:r>
                        <a:rPr lang="en-US" sz="1800" b="0" i="0" u="none" strike="noStrike" dirty="0">
                          <a:solidFill>
                            <a:srgbClr val="000000"/>
                          </a:solidFill>
                          <a:effectLst/>
                          <a:latin typeface="+mn-lt"/>
                        </a:rPr>
                        <a:t>Live-born infants with low birth weight (less than 2,500 grams)</a:t>
                      </a:r>
                    </a:p>
                  </a:txBody>
                  <a:tcPr/>
                </a:tc>
                <a:tc>
                  <a:txBody>
                    <a:bodyPr/>
                    <a:lstStyle/>
                    <a:p>
                      <a:pPr algn="ctr"/>
                      <a:r>
                        <a:rPr lang="en-US" sz="1800" dirty="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Live-born infants with very low birth weight (less than 1,500 grams)</a:t>
                      </a:r>
                    </a:p>
                  </a:txBody>
                  <a:tcPr/>
                </a:tc>
                <a:tc>
                  <a:txBody>
                    <a:bodyPr/>
                    <a:lstStyle/>
                    <a:p>
                      <a:pPr algn="ctr"/>
                      <a:r>
                        <a:rPr lang="en-US" sz="1800" smtClean="0"/>
                        <a:t>Same</a:t>
                      </a:r>
                      <a:endParaRPr lang="en-US" sz="1800" dirty="0"/>
                    </a:p>
                  </a:txBody>
                  <a:tcPr/>
                </a:tc>
                <a:tc>
                  <a:txBody>
                    <a:bodyPr/>
                    <a:lstStyle/>
                    <a:p>
                      <a:pPr algn="ctr"/>
                      <a:r>
                        <a:rPr lang="en-US" sz="1800" dirty="0" smtClean="0"/>
                        <a:t>Growing</a:t>
                      </a:r>
                      <a:endParaRPr lang="en-US" sz="1800" dirty="0"/>
                    </a:p>
                  </a:txBody>
                  <a:tcPr/>
                </a:tc>
              </a:tr>
              <a:tr h="0">
                <a:tc>
                  <a:txBody>
                    <a:bodyPr/>
                    <a:lstStyle/>
                    <a:p>
                      <a:pPr algn="l" fontAlgn="b"/>
                      <a:r>
                        <a:rPr lang="en-US" sz="1800" b="0" i="0" u="none" strike="noStrike" dirty="0">
                          <a:solidFill>
                            <a:srgbClr val="000000"/>
                          </a:solidFill>
                          <a:effectLst/>
                          <a:latin typeface="+mn-lt"/>
                        </a:rPr>
                        <a:t>Infant mortality per 1,000 live </a:t>
                      </a:r>
                      <a:r>
                        <a:rPr lang="en-US" sz="1800" b="0" i="0" u="none" strike="noStrike" dirty="0" smtClean="0">
                          <a:solidFill>
                            <a:srgbClr val="000000"/>
                          </a:solidFill>
                          <a:effectLst/>
                          <a:latin typeface="+mn-lt"/>
                        </a:rPr>
                        <a:t>births</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Maternal deaths per 100,000 live births</a:t>
                      </a:r>
                    </a:p>
                  </a:txBody>
                  <a:tcPr/>
                </a:tc>
                <a:tc>
                  <a:txBody>
                    <a:bodyPr/>
                    <a:lstStyle/>
                    <a:p>
                      <a:pPr algn="ctr"/>
                      <a:r>
                        <a:rPr lang="en-US" sz="1800" dirty="0" smtClean="0"/>
                        <a:t>Same</a:t>
                      </a:r>
                      <a:endParaRPr lang="en-US" sz="1800" dirty="0"/>
                    </a:p>
                  </a:txBody>
                  <a:tcPr/>
                </a:tc>
                <a:tc>
                  <a:txBody>
                    <a:bodyPr/>
                    <a:lstStyle/>
                    <a:p>
                      <a:pPr algn="ctr"/>
                      <a:r>
                        <a:rPr lang="en-US" sz="1800" dirty="0" smtClean="0"/>
                        <a:t>Narrowing</a:t>
                      </a:r>
                      <a:endParaRPr lang="en-US" sz="1800" dirty="0"/>
                    </a:p>
                  </a:txBody>
                  <a:tcPr/>
                </a:tc>
              </a:tr>
              <a:tr h="0">
                <a:tc>
                  <a:txBody>
                    <a:bodyPr/>
                    <a:lstStyle/>
                    <a:p>
                      <a:pPr algn="l" fontAlgn="b"/>
                      <a:r>
                        <a:rPr lang="en-US" sz="1800" b="0" i="0" u="none" strike="noStrike" dirty="0">
                          <a:solidFill>
                            <a:srgbClr val="000000"/>
                          </a:solidFill>
                          <a:effectLst/>
                          <a:latin typeface="+mn-lt"/>
                        </a:rPr>
                        <a:t>Birth trauma - injury to newborn per 1,000 live births</a:t>
                      </a:r>
                    </a:p>
                  </a:txBody>
                  <a:tcPr/>
                </a:tc>
                <a:tc>
                  <a:txBody>
                    <a:bodyPr/>
                    <a:lstStyle/>
                    <a:p>
                      <a:pPr algn="ctr"/>
                      <a:r>
                        <a:rPr lang="en-US" sz="1800" smtClean="0"/>
                        <a:t>Better</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Obstetric trauma per 1,000 vaginal deliveries without instrument assistance</a:t>
                      </a:r>
                    </a:p>
                  </a:txBody>
                  <a:tcPr/>
                </a:tc>
                <a:tc>
                  <a:txBody>
                    <a:bodyPr/>
                    <a:lstStyle/>
                    <a:p>
                      <a:pPr algn="ctr"/>
                      <a:r>
                        <a:rPr lang="en-US" sz="1800" dirty="0" smtClean="0"/>
                        <a:t>Better</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b="0" i="0" u="none" strike="noStrike" dirty="0">
                          <a:solidFill>
                            <a:srgbClr val="000000"/>
                          </a:solidFill>
                          <a:effectLst/>
                          <a:latin typeface="+mn-lt"/>
                        </a:rPr>
                        <a:t>Obstetric trauma per 1,000 instrument-assisted vaginal deliveries</a:t>
                      </a:r>
                    </a:p>
                  </a:txBody>
                  <a:tcPr/>
                </a:tc>
                <a:tc>
                  <a:txBody>
                    <a:bodyPr/>
                    <a:lstStyle/>
                    <a:p>
                      <a:pPr algn="ctr"/>
                      <a:r>
                        <a:rPr lang="en-US" sz="1800" dirty="0" smtClean="0"/>
                        <a:t>Better</a:t>
                      </a: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423578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467600" cy="868362"/>
          </a:xfrm>
        </p:spPr>
        <p:txBody>
          <a:bodyPr>
            <a:normAutofit fontScale="90000"/>
          </a:bodyPr>
          <a:lstStyle/>
          <a:p>
            <a:r>
              <a:rPr lang="en-US" dirty="0" smtClean="0"/>
              <a:t>Progress on Priorities of the Heckler Report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5578473"/>
              </p:ext>
            </p:extLst>
          </p:nvPr>
        </p:nvGraphicFramePr>
        <p:xfrm>
          <a:off x="457200" y="1600200"/>
          <a:ext cx="8229600" cy="3931920"/>
        </p:xfrm>
        <a:graphic>
          <a:graphicData uri="http://schemas.openxmlformats.org/drawingml/2006/table">
            <a:tbl>
              <a:tblPr firstRow="1" bandRow="1">
                <a:tableStyleId>{5C22544A-7EE6-4342-B048-85BDC9FD1C3A}</a:tableStyleId>
              </a:tblPr>
              <a:tblGrid>
                <a:gridCol w="2944536"/>
                <a:gridCol w="1736521"/>
                <a:gridCol w="1736521"/>
                <a:gridCol w="1812022"/>
              </a:tblGrid>
              <a:tr h="0">
                <a:tc>
                  <a:txBody>
                    <a:bodyPr/>
                    <a:lstStyle/>
                    <a:p>
                      <a:r>
                        <a:rPr lang="en-US" sz="1800" dirty="0" smtClean="0"/>
                        <a:t>Priority</a:t>
                      </a:r>
                      <a:endParaRPr lang="en-US" sz="1800" b="1" dirty="0"/>
                    </a:p>
                  </a:txBody>
                  <a:tcPr anchor="b"/>
                </a:tc>
                <a:tc>
                  <a:txBody>
                    <a:bodyPr/>
                    <a:lstStyle/>
                    <a:p>
                      <a:pPr algn="ctr"/>
                      <a:r>
                        <a:rPr lang="en-US" sz="1800" dirty="0" smtClean="0"/>
                        <a:t>Trends </a:t>
                      </a:r>
                      <a:endParaRPr lang="en-US" sz="1800" b="1" dirty="0"/>
                    </a:p>
                  </a:txBody>
                  <a:tcPr anchor="b"/>
                </a:tc>
                <a:tc>
                  <a:txBody>
                    <a:bodyPr/>
                    <a:lstStyle/>
                    <a:p>
                      <a:pPr algn="ctr"/>
                      <a:r>
                        <a:rPr lang="en-US" sz="1800" dirty="0" smtClean="0"/>
                        <a:t>Most Recent Disparity</a:t>
                      </a:r>
                      <a:endParaRPr lang="en-US" sz="1800" b="1" dirty="0"/>
                    </a:p>
                  </a:txBody>
                  <a:tcPr anchor="b"/>
                </a:tc>
                <a:tc>
                  <a:txBody>
                    <a:bodyPr/>
                    <a:lstStyle/>
                    <a:p>
                      <a:pPr algn="ctr"/>
                      <a:r>
                        <a:rPr lang="en-US" sz="1800" dirty="0" smtClean="0"/>
                        <a:t>Disparity Change</a:t>
                      </a:r>
                      <a:endParaRPr lang="en-US" sz="1800" b="1" dirty="0"/>
                    </a:p>
                  </a:txBody>
                  <a:tcPr anchor="b"/>
                </a:tc>
              </a:tr>
              <a:tr h="0">
                <a:tc>
                  <a:txBody>
                    <a:bodyPr/>
                    <a:lstStyle/>
                    <a:p>
                      <a:pPr algn="l" fontAlgn="b"/>
                      <a:r>
                        <a:rPr lang="en-US" sz="1800" u="none" strike="noStrike" dirty="0" smtClean="0">
                          <a:effectLst/>
                        </a:rPr>
                        <a:t>Care for Cancer</a:t>
                      </a:r>
                      <a:endParaRPr lang="en-US" sz="1800" b="0" i="0" u="none" strike="noStrike" dirty="0">
                        <a:solidFill>
                          <a:srgbClr val="000000"/>
                        </a:solidFill>
                        <a:effectLst/>
                        <a:latin typeface="+mn-lt"/>
                      </a:endParaRPr>
                    </a:p>
                  </a:txBody>
                  <a:tcPr/>
                </a:tc>
                <a:tc>
                  <a:txBody>
                    <a:bodyPr/>
                    <a:lstStyle/>
                    <a:p>
                      <a:pPr algn="ctr"/>
                      <a:r>
                        <a:rPr lang="en-US" sz="1800" dirty="0" smtClean="0"/>
                        <a:t>71% improving</a:t>
                      </a:r>
                      <a:endParaRPr lang="en-US" sz="1800" dirty="0"/>
                    </a:p>
                  </a:txBody>
                  <a:tcPr/>
                </a:tc>
                <a:tc>
                  <a:txBody>
                    <a:bodyPr/>
                    <a:lstStyle/>
                    <a:p>
                      <a:pPr algn="ctr"/>
                      <a:r>
                        <a:rPr lang="en-US" sz="1800" dirty="0" smtClean="0"/>
                        <a:t>29% worse</a:t>
                      </a:r>
                      <a:endParaRPr lang="en-US" sz="1800" dirty="0"/>
                    </a:p>
                  </a:txBody>
                  <a:tcPr/>
                </a:tc>
                <a:tc>
                  <a:txBody>
                    <a:bodyPr/>
                    <a:lstStyle/>
                    <a:p>
                      <a:pPr algn="ctr"/>
                      <a:r>
                        <a:rPr lang="en-US" sz="1800" dirty="0" smtClean="0"/>
                        <a:t>50% narrowing</a:t>
                      </a:r>
                      <a:endParaRPr lang="en-US" sz="1800" dirty="0"/>
                    </a:p>
                  </a:txBody>
                  <a:tcPr/>
                </a:tc>
              </a:tr>
              <a:tr h="0">
                <a:tc>
                  <a:txBody>
                    <a:bodyPr/>
                    <a:lstStyle/>
                    <a:p>
                      <a:pPr algn="l" fontAlgn="b"/>
                      <a:r>
                        <a:rPr lang="en-US" sz="1800" u="none" strike="noStrike" dirty="0" smtClean="0">
                          <a:effectLst/>
                        </a:rPr>
                        <a:t>Care for Cardiovascular Diseases</a:t>
                      </a:r>
                      <a:endParaRPr lang="en-US" sz="1800" b="0" i="0" u="none" strike="noStrike" dirty="0">
                        <a:solidFill>
                          <a:srgbClr val="000000"/>
                        </a:solidFill>
                        <a:effectLst/>
                        <a:latin typeface="+mn-lt"/>
                      </a:endParaRPr>
                    </a:p>
                  </a:txBody>
                  <a:tcPr/>
                </a:tc>
                <a:tc>
                  <a:txBody>
                    <a:bodyPr/>
                    <a:lstStyle/>
                    <a:p>
                      <a:pPr algn="ctr"/>
                      <a:r>
                        <a:rPr lang="en-US" sz="1800" dirty="0" smtClean="0"/>
                        <a:t>75%</a:t>
                      </a:r>
                      <a:r>
                        <a:rPr lang="en-US" sz="1800" baseline="0" dirty="0" smtClean="0"/>
                        <a:t> improving</a:t>
                      </a:r>
                      <a:endParaRPr lang="en-US" sz="1800" dirty="0"/>
                    </a:p>
                  </a:txBody>
                  <a:tcPr/>
                </a:tc>
                <a:tc>
                  <a:txBody>
                    <a:bodyPr/>
                    <a:lstStyle/>
                    <a:p>
                      <a:pPr algn="ctr"/>
                      <a:r>
                        <a:rPr lang="en-US" sz="1800" dirty="0" smtClean="0"/>
                        <a:t>33% worse</a:t>
                      </a:r>
                      <a:endParaRPr lang="en-US" sz="1800" dirty="0"/>
                    </a:p>
                  </a:txBody>
                  <a:tcPr/>
                </a:tc>
                <a:tc>
                  <a:txBody>
                    <a:bodyPr/>
                    <a:lstStyle/>
                    <a:p>
                      <a:pPr algn="ctr"/>
                      <a:r>
                        <a:rPr lang="en-US" sz="1800" dirty="0" smtClean="0"/>
                        <a:t>0% narrowing</a:t>
                      </a:r>
                      <a:endParaRPr lang="en-US" sz="1800" dirty="0"/>
                    </a:p>
                  </a:txBody>
                  <a:tcPr/>
                </a:tc>
              </a:tr>
              <a:tr h="0">
                <a:tc>
                  <a:txBody>
                    <a:bodyPr/>
                    <a:lstStyle/>
                    <a:p>
                      <a:pPr algn="l" fontAlgn="b"/>
                      <a:r>
                        <a:rPr lang="en-US" sz="1800" u="none" strike="noStrike" dirty="0" smtClean="0">
                          <a:effectLst/>
                        </a:rPr>
                        <a:t>Care for Substance Use Disorders</a:t>
                      </a:r>
                      <a:endParaRPr lang="en-US" sz="1800" b="0" i="0" u="none" strike="noStrike" dirty="0">
                        <a:solidFill>
                          <a:srgbClr val="000000"/>
                        </a:solidFill>
                        <a:effectLst/>
                        <a:latin typeface="+mn-lt"/>
                      </a:endParaRPr>
                    </a:p>
                  </a:txBody>
                  <a:tcPr/>
                </a:tc>
                <a:tc>
                  <a:txBody>
                    <a:bodyPr/>
                    <a:lstStyle/>
                    <a:p>
                      <a:pPr algn="ctr"/>
                      <a:r>
                        <a:rPr lang="en-US" sz="1800" dirty="0" smtClean="0"/>
                        <a:t>No improvement</a:t>
                      </a:r>
                      <a:endParaRPr lang="en-US" sz="1800" dirty="0"/>
                    </a:p>
                  </a:txBody>
                  <a:tcPr/>
                </a:tc>
                <a:tc>
                  <a:txBody>
                    <a:bodyPr/>
                    <a:lstStyle/>
                    <a:p>
                      <a:pPr algn="ctr"/>
                      <a:r>
                        <a:rPr lang="en-US" sz="1800" dirty="0" smtClean="0"/>
                        <a:t>No disparity</a:t>
                      </a:r>
                    </a:p>
                    <a:p>
                      <a:pPr algn="ct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u="none" strike="noStrike" dirty="0" smtClean="0">
                          <a:effectLst/>
                        </a:rPr>
                        <a:t>Care for Diabetes</a:t>
                      </a:r>
                      <a:endParaRPr lang="en-US" sz="1800" b="0" i="0" u="none" strike="noStrike" dirty="0">
                        <a:solidFill>
                          <a:srgbClr val="000000"/>
                        </a:solidFill>
                        <a:effectLst/>
                        <a:latin typeface="+mn-lt"/>
                      </a:endParaRPr>
                    </a:p>
                  </a:txBody>
                  <a:tcPr/>
                </a:tc>
                <a:tc>
                  <a:txBody>
                    <a:bodyPr/>
                    <a:lstStyle/>
                    <a:p>
                      <a:pPr algn="ctr"/>
                      <a:r>
                        <a:rPr lang="en-US" sz="1800" dirty="0" smtClean="0"/>
                        <a:t>50% improving</a:t>
                      </a:r>
                      <a:endParaRPr lang="en-US" sz="1800" dirty="0"/>
                    </a:p>
                  </a:txBody>
                  <a:tcPr/>
                </a:tc>
                <a:tc>
                  <a:txBody>
                    <a:bodyPr/>
                    <a:lstStyle/>
                    <a:p>
                      <a:pPr algn="ctr"/>
                      <a:r>
                        <a:rPr lang="en-US" sz="1800" dirty="0" smtClean="0"/>
                        <a:t>56% worse</a:t>
                      </a:r>
                      <a:endParaRPr lang="en-US" sz="1800" dirty="0"/>
                    </a:p>
                  </a:txBody>
                  <a:tcPr/>
                </a:tc>
                <a:tc>
                  <a:txBody>
                    <a:bodyPr/>
                    <a:lstStyle/>
                    <a:p>
                      <a:pPr algn="ctr"/>
                      <a:r>
                        <a:rPr lang="en-US" sz="1800" dirty="0" smtClean="0"/>
                        <a:t>50% narrowing</a:t>
                      </a:r>
                      <a:endParaRPr lang="en-US" sz="1800" dirty="0"/>
                    </a:p>
                  </a:txBody>
                  <a:tcPr/>
                </a:tc>
              </a:tr>
              <a:tr h="0">
                <a:tc>
                  <a:txBody>
                    <a:bodyPr/>
                    <a:lstStyle/>
                    <a:p>
                      <a:pPr algn="l" fontAlgn="b"/>
                      <a:r>
                        <a:rPr lang="en-US" sz="1800" u="none" strike="noStrike" dirty="0" smtClean="0">
                          <a:effectLst/>
                        </a:rPr>
                        <a:t>Suicide Prevention and Mental Health Care</a:t>
                      </a:r>
                      <a:endParaRPr lang="en-US" sz="1800" b="0" i="0" u="none" strike="noStrike" dirty="0">
                        <a:solidFill>
                          <a:srgbClr val="000000"/>
                        </a:solidFill>
                        <a:effectLst/>
                        <a:latin typeface="+mn-lt"/>
                      </a:endParaRPr>
                    </a:p>
                  </a:txBody>
                  <a:tcPr/>
                </a:tc>
                <a:tc>
                  <a:txBody>
                    <a:bodyPr/>
                    <a:lstStyle/>
                    <a:p>
                      <a:pPr algn="ctr"/>
                      <a:r>
                        <a:rPr lang="en-US" sz="1800" dirty="0" smtClean="0"/>
                        <a:t>25% worsening</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75% worse</a:t>
                      </a:r>
                    </a:p>
                    <a:p>
                      <a:pPr algn="ctr"/>
                      <a:endParaRPr lang="en-US" sz="1800" dirty="0"/>
                    </a:p>
                  </a:txBody>
                  <a:tcPr/>
                </a:tc>
                <a:tc>
                  <a:txBody>
                    <a:bodyPr/>
                    <a:lstStyle/>
                    <a:p>
                      <a:pPr algn="ctr"/>
                      <a:r>
                        <a:rPr lang="en-US" sz="1800" dirty="0" smtClean="0"/>
                        <a:t>0% narrowing</a:t>
                      </a:r>
                      <a:endParaRPr lang="en-US" sz="1800" dirty="0"/>
                    </a:p>
                  </a:txBody>
                  <a:tcPr/>
                </a:tc>
              </a:tr>
              <a:tr h="0">
                <a:tc>
                  <a:txBody>
                    <a:bodyPr/>
                    <a:lstStyle/>
                    <a:p>
                      <a:pPr algn="l" fontAlgn="b"/>
                      <a:r>
                        <a:rPr lang="en-US" sz="1800" u="none" strike="noStrike" dirty="0" smtClean="0">
                          <a:effectLst/>
                        </a:rPr>
                        <a:t>Infant Mortality and Maternity Care</a:t>
                      </a:r>
                      <a:endParaRPr lang="en-US" sz="1800" b="0" i="0" u="none" strike="noStrike" dirty="0">
                        <a:solidFill>
                          <a:srgbClr val="000000"/>
                        </a:solidFill>
                        <a:effectLst/>
                        <a:latin typeface="+mn-lt"/>
                      </a:endParaRPr>
                    </a:p>
                  </a:txBody>
                  <a:tcPr/>
                </a:tc>
                <a:tc>
                  <a:txBody>
                    <a:bodyPr/>
                    <a:lstStyle/>
                    <a:p>
                      <a:pPr algn="ctr"/>
                      <a:r>
                        <a:rPr lang="en-US" sz="1800" dirty="0" smtClean="0"/>
                        <a:t>43% improving</a:t>
                      </a:r>
                      <a:endParaRPr lang="en-US" sz="1800" dirty="0"/>
                    </a:p>
                  </a:txBody>
                  <a:tcPr/>
                </a:tc>
                <a:tc>
                  <a:txBody>
                    <a:bodyPr/>
                    <a:lstStyle/>
                    <a:p>
                      <a:pPr algn="ctr"/>
                      <a:r>
                        <a:rPr lang="en-US" sz="1800" dirty="0" smtClean="0"/>
                        <a:t>43% better</a:t>
                      </a: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2866038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Live-born infants with low birth weight (less than 2,500 grams), by race/ethnicity and Hispanic group, 2007-2013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277089196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p:cNvGraphicFramePr>
            <a:graphicFrameLocks noGrp="1"/>
          </p:cNvGraphicFramePr>
          <p:nvPr>
            <p:ph sz="half" idx="2"/>
            <p:extLst>
              <p:ext uri="{D42A27DB-BD31-4B8C-83A1-F6EECF244321}">
                <p14:modId xmlns:p14="http://schemas.microsoft.com/office/powerpoint/2010/main" val="22562354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707886"/>
          </a:xfrm>
          <a:prstGeom prst="rect">
            <a:avLst/>
          </a:prstGeom>
          <a:noFill/>
        </p:spPr>
        <p:txBody>
          <a:bodyPr wrap="square" rtlCol="0">
            <a:spAutoFit/>
          </a:bodyPr>
          <a:lstStyle/>
          <a:p>
            <a:r>
              <a:rPr lang="en-US" sz="1000" b="1" dirty="0" smtClean="0"/>
              <a:t>Key</a:t>
            </a:r>
            <a:r>
              <a:rPr lang="en-US" sz="1000" dirty="0" smtClean="0"/>
              <a:t>: C/S American = Central or South American</a:t>
            </a:r>
            <a:endParaRPr lang="en-US" sz="1000" b="1" dirty="0" smtClean="0"/>
          </a:p>
          <a:p>
            <a:r>
              <a:rPr lang="en-US" sz="1000" b="1" dirty="0" smtClean="0"/>
              <a:t>Source</a:t>
            </a:r>
            <a:r>
              <a:rPr lang="en-US" sz="1000" b="1" dirty="0"/>
              <a:t>: </a:t>
            </a:r>
            <a:r>
              <a:rPr lang="en-US" sz="1000" dirty="0"/>
              <a:t> Centers for Disease Control and Prevention, National Center for Health Statistics, National Vital Statistics </a:t>
            </a:r>
            <a:r>
              <a:rPr lang="en-US" sz="1000" dirty="0" smtClean="0"/>
              <a:t>System – </a:t>
            </a:r>
            <a:r>
              <a:rPr lang="en-US" sz="1000" dirty="0" err="1" smtClean="0"/>
              <a:t>Natality</a:t>
            </a:r>
            <a:r>
              <a:rPr lang="en-US" sz="1000" dirty="0" smtClean="0"/>
              <a:t>, </a:t>
            </a:r>
          </a:p>
          <a:p>
            <a:r>
              <a:rPr lang="en-US" sz="1000" dirty="0" smtClean="0"/>
              <a:t>2007-2013.</a:t>
            </a:r>
          </a:p>
          <a:p>
            <a:r>
              <a:rPr lang="en-US" sz="1000" b="1" dirty="0" smtClean="0"/>
              <a:t>Denominator: </a:t>
            </a:r>
            <a:r>
              <a:rPr lang="en-US" sz="1000" dirty="0" smtClean="0"/>
              <a:t>Live births with known birth weight.</a:t>
            </a:r>
            <a:endParaRPr lang="en-US" sz="1000" b="1" dirty="0" smtClean="0"/>
          </a:p>
        </p:txBody>
      </p:sp>
    </p:spTree>
    <p:extLst>
      <p:ext uri="{BB962C8B-B14F-4D97-AF65-F5344CB8AC3E}">
        <p14:creationId xmlns:p14="http://schemas.microsoft.com/office/powerpoint/2010/main" val="657018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Live-born infants with very low birth weight (less than 1,500 grams), by race/ethnicity and Hispanic group, 2007-2013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406902942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p:cNvGraphicFramePr>
            <a:graphicFrameLocks noGrp="1"/>
          </p:cNvGraphicFramePr>
          <p:nvPr>
            <p:ph sz="half" idx="2"/>
            <p:extLst>
              <p:ext uri="{D42A27DB-BD31-4B8C-83A1-F6EECF244321}">
                <p14:modId xmlns:p14="http://schemas.microsoft.com/office/powerpoint/2010/main" val="194566535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7760458" cy="553998"/>
          </a:xfrm>
          <a:prstGeom prst="rect">
            <a:avLst/>
          </a:prstGeom>
          <a:noFill/>
        </p:spPr>
        <p:txBody>
          <a:bodyPr wrap="none" rtlCol="0">
            <a:spAutoFit/>
          </a:bodyPr>
          <a:lstStyle/>
          <a:p>
            <a:r>
              <a:rPr lang="en-US" sz="1000" b="1" dirty="0" smtClean="0">
                <a:solidFill>
                  <a:prstClr val="black"/>
                </a:solidFill>
              </a:rPr>
              <a:t>Key:</a:t>
            </a:r>
            <a:r>
              <a:rPr lang="en-US" sz="1000" dirty="0" smtClean="0">
                <a:solidFill>
                  <a:prstClr val="black"/>
                </a:solidFill>
              </a:rPr>
              <a:t> C/S American = Central or South American</a:t>
            </a:r>
            <a:endParaRPr lang="en-US" sz="1000" b="1" dirty="0" smtClean="0">
              <a:solidFill>
                <a:prstClr val="black"/>
              </a:solidFill>
            </a:endParaRPr>
          </a:p>
          <a:p>
            <a:r>
              <a:rPr lang="en-US" sz="1000" b="1" dirty="0" smtClean="0">
                <a:solidFill>
                  <a:prstClr val="black"/>
                </a:solidFill>
              </a:rPr>
              <a:t>Source</a:t>
            </a:r>
            <a:r>
              <a:rPr lang="en-US" sz="1000" b="1" dirty="0">
                <a:solidFill>
                  <a:prstClr val="black"/>
                </a:solidFill>
              </a:rPr>
              <a:t>: </a:t>
            </a:r>
            <a:r>
              <a:rPr lang="en-US" sz="1000" dirty="0">
                <a:solidFill>
                  <a:prstClr val="black"/>
                </a:solidFill>
              </a:rPr>
              <a:t> Centers for Disease Control and Prevention, National Center for Health Statistics, National Vital Statistics </a:t>
            </a:r>
            <a:r>
              <a:rPr lang="en-US" sz="1000" dirty="0" smtClean="0">
                <a:solidFill>
                  <a:prstClr val="black"/>
                </a:solidFill>
              </a:rPr>
              <a:t>System </a:t>
            </a:r>
            <a:r>
              <a:rPr lang="en-US" sz="1000" dirty="0">
                <a:solidFill>
                  <a:prstClr val="black"/>
                </a:solidFill>
              </a:rPr>
              <a:t>- </a:t>
            </a:r>
            <a:r>
              <a:rPr lang="en-US" sz="1000" dirty="0" err="1">
                <a:solidFill>
                  <a:prstClr val="black"/>
                </a:solidFill>
              </a:rPr>
              <a:t>Natality</a:t>
            </a:r>
            <a:r>
              <a:rPr lang="en-US" sz="1000" dirty="0" smtClean="0">
                <a:solidFill>
                  <a:prstClr val="black"/>
                </a:solidFill>
              </a:rPr>
              <a:t>.</a:t>
            </a:r>
          </a:p>
          <a:p>
            <a:r>
              <a:rPr lang="en-US" sz="1000" b="1" dirty="0" smtClean="0">
                <a:solidFill>
                  <a:prstClr val="black"/>
                </a:solidFill>
              </a:rPr>
              <a:t>Denominator: </a:t>
            </a:r>
            <a:r>
              <a:rPr lang="en-US" sz="1000" dirty="0" smtClean="0">
                <a:solidFill>
                  <a:prstClr val="black"/>
                </a:solidFill>
              </a:rPr>
              <a:t>Live births with known birth weight.</a:t>
            </a:r>
            <a:endParaRPr lang="en-US" sz="1000" b="1" dirty="0" smtClean="0">
              <a:solidFill>
                <a:prstClr val="black"/>
              </a:solidFill>
            </a:endParaRPr>
          </a:p>
        </p:txBody>
      </p:sp>
    </p:spTree>
    <p:extLst>
      <p:ext uri="{BB962C8B-B14F-4D97-AF65-F5344CB8AC3E}">
        <p14:creationId xmlns:p14="http://schemas.microsoft.com/office/powerpoint/2010/main" val="2136723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Infant mortality per 1,000 live births, by race/ethnicity and Hispanic group, 2003-2013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139028559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p:cNvGraphicFramePr>
            <a:graphicFrameLocks noGrp="1"/>
          </p:cNvGraphicFramePr>
          <p:nvPr>
            <p:ph sz="half" idx="2"/>
            <p:extLst>
              <p:ext uri="{D42A27DB-BD31-4B8C-83A1-F6EECF244321}">
                <p14:modId xmlns:p14="http://schemas.microsoft.com/office/powerpoint/2010/main" val="387274611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707886"/>
          </a:xfrm>
          <a:prstGeom prst="rect">
            <a:avLst/>
          </a:prstGeom>
          <a:noFill/>
        </p:spPr>
        <p:txBody>
          <a:bodyPr wrap="square" rtlCol="0">
            <a:spAutoFit/>
          </a:bodyPr>
          <a:lstStyle/>
          <a:p>
            <a:r>
              <a:rPr lang="en-US" sz="1000" b="1" dirty="0" smtClean="0">
                <a:solidFill>
                  <a:prstClr val="black"/>
                </a:solidFill>
              </a:rPr>
              <a:t>Key</a:t>
            </a:r>
            <a:r>
              <a:rPr lang="en-US" sz="1000" dirty="0" smtClean="0">
                <a:solidFill>
                  <a:prstClr val="black"/>
                </a:solidFill>
              </a:rPr>
              <a:t>: C/S American = Central or South American</a:t>
            </a:r>
            <a:endParaRPr lang="en-US" sz="1000" b="1" dirty="0" smtClean="0">
              <a:solidFill>
                <a:prstClr val="black"/>
              </a:solidFill>
            </a:endParaRPr>
          </a:p>
          <a:p>
            <a:r>
              <a:rPr lang="en-US" sz="1000" b="1" dirty="0" smtClean="0">
                <a:solidFill>
                  <a:prstClr val="black"/>
                </a:solidFill>
              </a:rPr>
              <a:t>Source</a:t>
            </a:r>
            <a:r>
              <a:rPr lang="en-US" sz="1000" b="1" dirty="0">
                <a:solidFill>
                  <a:prstClr val="black"/>
                </a:solidFill>
              </a:rPr>
              <a:t>: </a:t>
            </a:r>
            <a:r>
              <a:rPr lang="en-US" sz="1000" dirty="0">
                <a:solidFill>
                  <a:prstClr val="black"/>
                </a:solidFill>
              </a:rPr>
              <a:t> Centers for Disease Control and Prevention, National Center for Health Statistics, National Vital Statistics </a:t>
            </a:r>
            <a:r>
              <a:rPr lang="en-US" sz="1000" dirty="0" smtClean="0">
                <a:solidFill>
                  <a:prstClr val="black"/>
                </a:solidFill>
              </a:rPr>
              <a:t>System – Linked Birth/Infant Death Data Set.</a:t>
            </a:r>
          </a:p>
          <a:p>
            <a:r>
              <a:rPr lang="en-US" sz="1000" b="1" dirty="0" smtClean="0">
                <a:solidFill>
                  <a:prstClr val="black"/>
                </a:solidFill>
              </a:rPr>
              <a:t>Denominator: </a:t>
            </a:r>
            <a:r>
              <a:rPr lang="en-US" sz="1000" dirty="0" smtClean="0">
                <a:solidFill>
                  <a:prstClr val="black"/>
                </a:solidFill>
              </a:rPr>
              <a:t>Live births with known birth weight.</a:t>
            </a:r>
            <a:endParaRPr lang="en-US" sz="1000" b="1" dirty="0" smtClean="0">
              <a:solidFill>
                <a:prstClr val="black"/>
              </a:solidFill>
            </a:endParaRPr>
          </a:p>
        </p:txBody>
      </p:sp>
    </p:spTree>
    <p:extLst>
      <p:ext uri="{BB962C8B-B14F-4D97-AF65-F5344CB8AC3E}">
        <p14:creationId xmlns:p14="http://schemas.microsoft.com/office/powerpoint/2010/main" val="625269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Birth trauma—injury to neonate per 1,000 live births, by race/ethnicity, 2004-2012</a:t>
            </a:r>
            <a:endParaRPr lang="en-US" sz="2000" dirty="0"/>
          </a:p>
        </p:txBody>
      </p:sp>
      <p:sp>
        <p:nvSpPr>
          <p:cNvPr id="10" name="Rectangle 9"/>
          <p:cNvSpPr/>
          <p:nvPr/>
        </p:nvSpPr>
        <p:spPr>
          <a:xfrm>
            <a:off x="457200" y="5760720"/>
            <a:ext cx="8229600" cy="553998"/>
          </a:xfrm>
          <a:prstGeom prst="rect">
            <a:avLst/>
          </a:prstGeom>
        </p:spPr>
        <p:txBody>
          <a:bodyPr wrap="square">
            <a:spAutoFit/>
          </a:bodyPr>
          <a:lstStyle/>
          <a:p>
            <a:r>
              <a:rPr lang="en-US" sz="1000" b="1" dirty="0" smtClean="0"/>
              <a:t>Key: </a:t>
            </a:r>
            <a:r>
              <a:rPr lang="en-US" sz="1000" dirty="0" smtClean="0"/>
              <a:t>API = Asian or Pacific Islander.</a:t>
            </a:r>
            <a:endParaRPr lang="en-US" sz="1000" b="1" dirty="0" smtClean="0"/>
          </a:p>
          <a:p>
            <a:r>
              <a:rPr lang="en-US" sz="1000" b="1" dirty="0" smtClean="0"/>
              <a:t>Source</a:t>
            </a:r>
            <a:r>
              <a:rPr lang="en-US" sz="1000" b="1" dirty="0"/>
              <a:t>: </a:t>
            </a:r>
            <a:r>
              <a:rPr lang="en-US" sz="1000" dirty="0"/>
              <a:t>Agency for Healthcare Research and </a:t>
            </a:r>
            <a:r>
              <a:rPr lang="en-US" sz="1000" dirty="0" smtClean="0"/>
              <a:t>Quality (AHRQ</a:t>
            </a:r>
            <a:r>
              <a:rPr lang="en-US" sz="1000" dirty="0"/>
              <a:t>), Healthcare Cost and Utilization Project, </a:t>
            </a:r>
            <a:r>
              <a:rPr lang="en-US" sz="1000" dirty="0" smtClean="0"/>
              <a:t>State </a:t>
            </a:r>
            <a:r>
              <a:rPr lang="fr-FR" sz="1000" dirty="0" err="1" smtClean="0"/>
              <a:t>Inpatient</a:t>
            </a:r>
            <a:r>
              <a:rPr lang="fr-FR" sz="1000" dirty="0" smtClean="0"/>
              <a:t> </a:t>
            </a:r>
            <a:r>
              <a:rPr lang="fr-FR" sz="1000" dirty="0" err="1"/>
              <a:t>Databases</a:t>
            </a:r>
            <a:r>
              <a:rPr lang="fr-FR" sz="1000" dirty="0"/>
              <a:t>, 2004‐2012 </a:t>
            </a:r>
            <a:r>
              <a:rPr lang="fr-FR" sz="1000" dirty="0" err="1"/>
              <a:t>disparities</a:t>
            </a:r>
            <a:r>
              <a:rPr lang="fr-FR" sz="1000" dirty="0"/>
              <a:t> </a:t>
            </a:r>
            <a:r>
              <a:rPr lang="fr-FR" sz="1000" dirty="0" err="1"/>
              <a:t>analysis</a:t>
            </a:r>
            <a:r>
              <a:rPr lang="fr-FR" sz="1000" dirty="0"/>
              <a:t> </a:t>
            </a:r>
            <a:r>
              <a:rPr lang="fr-FR" sz="1000" dirty="0" smtClean="0"/>
              <a:t>files </a:t>
            </a:r>
            <a:r>
              <a:rPr lang="en-US" sz="1000" dirty="0" smtClean="0"/>
              <a:t>and </a:t>
            </a:r>
            <a:r>
              <a:rPr lang="en-US" sz="1000" dirty="0"/>
              <a:t>AHRQ Quality Indicators, modified version 4.4</a:t>
            </a:r>
            <a:r>
              <a:rPr lang="en-US" sz="1000" dirty="0" smtClean="0"/>
              <a:t>.</a:t>
            </a:r>
            <a:endParaRPr lang="en-US" sz="1000" b="1" dirty="0"/>
          </a:p>
        </p:txBody>
      </p:sp>
      <p:graphicFrame>
        <p:nvGraphicFramePr>
          <p:cNvPr id="6" name="Chart 5"/>
          <p:cNvGraphicFramePr/>
          <p:nvPr>
            <p:extLst>
              <p:ext uri="{D42A27DB-BD31-4B8C-83A1-F6EECF244321}">
                <p14:modId xmlns:p14="http://schemas.microsoft.com/office/powerpoint/2010/main" val="373975209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36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for cancer</a:t>
            </a:r>
            <a:endParaRPr lang="en-US" dirty="0"/>
          </a:p>
        </p:txBody>
      </p:sp>
      <p:sp>
        <p:nvSpPr>
          <p:cNvPr id="2" name="Text Placeholder 1"/>
          <p:cNvSpPr>
            <a:spLocks noGrp="1"/>
          </p:cNvSpPr>
          <p:nvPr>
            <p:ph type="body" idx="1"/>
          </p:nvPr>
        </p:nvSpPr>
        <p:spPr/>
        <p:txBody>
          <a:bodyPr>
            <a:normAutofit/>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2: Trends in Priorities of the Heckler Report </a:t>
            </a:r>
            <a:endParaRPr lang="en-US" dirty="0"/>
          </a:p>
        </p:txBody>
      </p:sp>
    </p:spTree>
    <p:extLst>
      <p:ext uri="{BB962C8B-B14F-4D97-AF65-F5344CB8AC3E}">
        <p14:creationId xmlns:p14="http://schemas.microsoft.com/office/powerpoint/2010/main" val="465421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Breast Cancer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0155495"/>
              </p:ext>
            </p:extLst>
          </p:nvPr>
        </p:nvGraphicFramePr>
        <p:xfrm>
          <a:off x="457200" y="1524000"/>
          <a:ext cx="8229600" cy="4937760"/>
        </p:xfrm>
        <a:graphic>
          <a:graphicData uri="http://schemas.openxmlformats.org/drawingml/2006/table">
            <a:tbl>
              <a:tblPr firstRow="1" bandRow="1">
                <a:tableStyleId>{5C22544A-7EE6-4342-B048-85BDC9FD1C3A}</a:tableStyleId>
              </a:tblPr>
              <a:tblGrid>
                <a:gridCol w="4937760"/>
                <a:gridCol w="1645920"/>
                <a:gridCol w="1645920"/>
              </a:tblGrid>
              <a:tr h="0">
                <a:tc>
                  <a:txBody>
                    <a:bodyPr/>
                    <a:lstStyle/>
                    <a:p>
                      <a:r>
                        <a:rPr lang="en-US" sz="1800" dirty="0" smtClean="0"/>
                        <a:t>Measure</a:t>
                      </a:r>
                      <a:endParaRPr lang="en-US" sz="1800" b="1" dirty="0"/>
                    </a:p>
                  </a:txBody>
                  <a:tcPr anchor="b"/>
                </a:tc>
                <a:tc>
                  <a:txBody>
                    <a:bodyPr/>
                    <a:lstStyle/>
                    <a:p>
                      <a:pPr algn="ctr"/>
                      <a:r>
                        <a:rPr lang="en-US" sz="1800" dirty="0" smtClean="0"/>
                        <a:t>Most Recent Disparity</a:t>
                      </a:r>
                      <a:endParaRPr lang="en-US" sz="1800" b="1" dirty="0"/>
                    </a:p>
                  </a:txBody>
                  <a:tcPr anchor="b"/>
                </a:tc>
                <a:tc>
                  <a:txBody>
                    <a:bodyPr/>
                    <a:lstStyle/>
                    <a:p>
                      <a:pPr algn="ctr"/>
                      <a:r>
                        <a:rPr lang="en-US" sz="1800" dirty="0" smtClean="0"/>
                        <a:t>Disparity Change</a:t>
                      </a:r>
                      <a:endParaRPr lang="en-US" sz="1800" b="1" dirty="0"/>
                    </a:p>
                  </a:txBody>
                  <a:tcPr anchor="b"/>
                </a:tc>
              </a:tr>
              <a:tr h="0">
                <a:tc>
                  <a:txBody>
                    <a:bodyPr/>
                    <a:lstStyle/>
                    <a:p>
                      <a:pPr algn="l" fontAlgn="b"/>
                      <a:r>
                        <a:rPr lang="en-US" sz="1800" u="none" strike="noStrike" dirty="0">
                          <a:effectLst/>
                        </a:rPr>
                        <a:t>Women ages 50-74 who received a mammogram in the last 2 years</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Narrowing</a:t>
                      </a:r>
                      <a:endParaRPr lang="en-US" sz="1800" dirty="0"/>
                    </a:p>
                  </a:txBody>
                  <a:tcPr/>
                </a:tc>
              </a:tr>
              <a:tr h="0">
                <a:tc>
                  <a:txBody>
                    <a:bodyPr/>
                    <a:lstStyle/>
                    <a:p>
                      <a:pPr algn="l" fontAlgn="b"/>
                      <a:r>
                        <a:rPr lang="en-US" sz="1800" u="none" strike="noStrike" dirty="0">
                          <a:effectLst/>
                        </a:rPr>
                        <a:t>Breast cancer diagnosed at advanced stage per 100,000 women age </a:t>
                      </a:r>
                      <a:r>
                        <a:rPr lang="en-US" sz="1800" u="none" strike="noStrike" dirty="0" smtClean="0">
                          <a:effectLst/>
                        </a:rPr>
                        <a:t>40+</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smtClean="0"/>
                        <a:t>No Change</a:t>
                      </a:r>
                      <a:endParaRPr lang="en-US" sz="1800" dirty="0"/>
                    </a:p>
                  </a:txBody>
                  <a:tcPr/>
                </a:tc>
              </a:tr>
              <a:tr h="0">
                <a:tc>
                  <a:txBody>
                    <a:bodyPr/>
                    <a:lstStyle/>
                    <a:p>
                      <a:pPr algn="l" fontAlgn="b"/>
                      <a:r>
                        <a:rPr lang="en-US" sz="1800" u="none" strike="noStrike" dirty="0">
                          <a:effectLst/>
                        </a:rPr>
                        <a:t>Women with clinical Stage I-</a:t>
                      </a:r>
                      <a:r>
                        <a:rPr lang="en-US" sz="1800" u="none" strike="noStrike" dirty="0" err="1">
                          <a:effectLst/>
                        </a:rPr>
                        <a:t>IIb</a:t>
                      </a:r>
                      <a:r>
                        <a:rPr lang="en-US" sz="1800" u="none" strike="noStrike" dirty="0">
                          <a:effectLst/>
                        </a:rPr>
                        <a:t> breast cancer who received axillary node dissection or sentinel lymph node biopsy (SLNB) at the time of </a:t>
                      </a:r>
                      <a:r>
                        <a:rPr lang="en-US" sz="1800" u="none" strike="noStrike" dirty="0" smtClean="0">
                          <a:effectLst/>
                        </a:rPr>
                        <a:t>surgery</a:t>
                      </a:r>
                      <a:endParaRPr lang="en-US" sz="1800" b="0" i="0" u="none" strike="noStrike" dirty="0">
                        <a:solidFill>
                          <a:srgbClr val="000000"/>
                        </a:solidFill>
                        <a:effectLst/>
                        <a:latin typeface="+mn-lt"/>
                      </a:endParaRPr>
                    </a:p>
                  </a:txBody>
                  <a:tcPr/>
                </a:tc>
                <a:tc>
                  <a:txBody>
                    <a:bodyPr/>
                    <a:lstStyle/>
                    <a:p>
                      <a:pPr algn="ctr"/>
                      <a:r>
                        <a:rPr lang="en-US" sz="1800" dirty="0" smtClean="0"/>
                        <a:t>Better</a:t>
                      </a:r>
                    </a:p>
                    <a:p>
                      <a:pPr algn="ctr"/>
                      <a:endParaRPr lang="en-US" sz="1800" dirty="0"/>
                    </a:p>
                  </a:txBody>
                  <a:tcPr/>
                </a:tc>
                <a:tc>
                  <a:txBody>
                    <a:bodyPr/>
                    <a:lstStyle/>
                    <a:p>
                      <a:pPr algn="ctr"/>
                      <a:r>
                        <a:rPr lang="en-US" sz="1800" smtClean="0"/>
                        <a:t>No Change</a:t>
                      </a:r>
                      <a:endParaRPr lang="en-US" sz="1800" dirty="0"/>
                    </a:p>
                  </a:txBody>
                  <a:tcPr/>
                </a:tc>
              </a:tr>
              <a:tr h="0">
                <a:tc>
                  <a:txBody>
                    <a:bodyPr/>
                    <a:lstStyle/>
                    <a:p>
                      <a:pPr algn="l" fontAlgn="b"/>
                      <a:r>
                        <a:rPr lang="en-US" sz="1800" u="none" strike="noStrike" dirty="0">
                          <a:effectLst/>
                        </a:rPr>
                        <a:t>Women under age 70 treated for breast cancer with breast-conserving surgery who received radiation therapy to the breast within 1 year of diagnosis</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u="none" strike="noStrike" dirty="0">
                          <a:effectLst/>
                        </a:rPr>
                        <a:t>Breast cancer deaths per 100,000 female population per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Better</a:t>
                      </a:r>
                    </a:p>
                    <a:p>
                      <a:pPr algn="ctr"/>
                      <a:endParaRPr lang="en-US" sz="1800" dirty="0"/>
                    </a:p>
                  </a:txBody>
                  <a:tcPr/>
                </a:tc>
                <a:tc>
                  <a:txBody>
                    <a:bodyPr/>
                    <a:lstStyle/>
                    <a:p>
                      <a:pPr algn="ctr"/>
                      <a:r>
                        <a:rPr lang="en-US" sz="1800" dirty="0" smtClean="0"/>
                        <a:t>No Change</a:t>
                      </a:r>
                      <a:endParaRPr lang="en-US" sz="1800" dirty="0"/>
                    </a:p>
                  </a:txBody>
                  <a:tcPr/>
                </a:tc>
              </a:tr>
            </a:tbl>
          </a:graphicData>
        </a:graphic>
      </p:graphicFrame>
    </p:spTree>
    <p:extLst>
      <p:ext uri="{BB962C8B-B14F-4D97-AF65-F5344CB8AC3E}">
        <p14:creationId xmlns:p14="http://schemas.microsoft.com/office/powerpoint/2010/main" val="2099271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dirty="0" smtClean="0"/>
              <a:t>Women under age 70 treated for breast cancer with breast-conserving surgery who received radiation therapy to the breast within 1 year of diagnosis, by race/ethnicity and Hispanic group, 2004-2011</a:t>
            </a:r>
            <a:endParaRPr lang="en-US" sz="1800" dirty="0"/>
          </a:p>
        </p:txBody>
      </p:sp>
      <p:graphicFrame>
        <p:nvGraphicFramePr>
          <p:cNvPr id="12" name="Object 4"/>
          <p:cNvGraphicFramePr>
            <a:graphicFrameLocks noGrp="1"/>
          </p:cNvGraphicFramePr>
          <p:nvPr>
            <p:ph sz="half" idx="1"/>
            <p:extLst>
              <p:ext uri="{D42A27DB-BD31-4B8C-83A1-F6EECF244321}">
                <p14:modId xmlns:p14="http://schemas.microsoft.com/office/powerpoint/2010/main" val="3533354413"/>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6"/>
          <p:cNvGraphicFramePr>
            <a:graphicFrameLocks noGrp="1"/>
          </p:cNvGraphicFramePr>
          <p:nvPr>
            <p:ph sz="half" idx="2"/>
            <p:extLst>
              <p:ext uri="{D42A27DB-BD31-4B8C-83A1-F6EECF244321}">
                <p14:modId xmlns:p14="http://schemas.microsoft.com/office/powerpoint/2010/main" val="1707446564"/>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852160"/>
            <a:ext cx="8229600" cy="553998"/>
          </a:xfrm>
          <a:prstGeom prst="rect">
            <a:avLst/>
          </a:prstGeom>
          <a:noFill/>
        </p:spPr>
        <p:txBody>
          <a:bodyPr wrap="square" rtlCol="0">
            <a:spAutoFit/>
          </a:bodyPr>
          <a:lstStyle/>
          <a:p>
            <a:r>
              <a:rPr lang="en-US" sz="1000" b="1" dirty="0" smtClean="0">
                <a:solidFill>
                  <a:prstClr val="black"/>
                </a:solidFill>
              </a:rPr>
              <a:t>Source</a:t>
            </a:r>
            <a:r>
              <a:rPr lang="en-US" sz="1000" b="1" dirty="0">
                <a:solidFill>
                  <a:prstClr val="black"/>
                </a:solidFill>
              </a:rPr>
              <a:t>: </a:t>
            </a:r>
            <a:r>
              <a:rPr lang="en-US" sz="1000" dirty="0">
                <a:solidFill>
                  <a:prstClr val="black"/>
                </a:solidFill>
              </a:rPr>
              <a:t>Commission on Cancer, American College of Surgeons and American Cancer Society, National Cancer Data Base, </a:t>
            </a:r>
            <a:r>
              <a:rPr lang="en-US" sz="1000" dirty="0" smtClean="0">
                <a:solidFill>
                  <a:prstClr val="black"/>
                </a:solidFill>
              </a:rPr>
              <a:t>2004-2011.</a:t>
            </a:r>
            <a:endParaRPr lang="en-US" sz="1000" dirty="0">
              <a:solidFill>
                <a:prstClr val="black"/>
              </a:solidFill>
            </a:endParaRPr>
          </a:p>
          <a:p>
            <a:r>
              <a:rPr lang="en-US" sz="1000" b="1" dirty="0" smtClean="0">
                <a:solidFill>
                  <a:prstClr val="black"/>
                </a:solidFill>
              </a:rPr>
              <a:t>Denominator</a:t>
            </a:r>
            <a:r>
              <a:rPr lang="en-US" sz="1000" dirty="0" smtClean="0">
                <a:solidFill>
                  <a:prstClr val="black"/>
                </a:solidFill>
              </a:rPr>
              <a:t>: Women under age 70 treated for breast cancer with breast-conserving surgery</a:t>
            </a:r>
            <a:r>
              <a:rPr lang="en-US" sz="1000" dirty="0" smtClean="0"/>
              <a:t>.</a:t>
            </a:r>
            <a:endParaRPr lang="en-US" sz="1000" b="1" dirty="0"/>
          </a:p>
          <a:p>
            <a:r>
              <a:rPr lang="en-US" sz="1000" b="1" dirty="0" smtClean="0"/>
              <a:t>Note</a:t>
            </a:r>
            <a:r>
              <a:rPr lang="en-US" sz="1000" b="1" dirty="0"/>
              <a:t>:</a:t>
            </a:r>
            <a:r>
              <a:rPr lang="en-US" sz="1000" dirty="0"/>
              <a:t> Puerto Ricans include patients receiving cancer care in hospitals in Puerto Rico</a:t>
            </a:r>
            <a:r>
              <a:rPr lang="en-US" sz="1000" dirty="0" smtClean="0"/>
              <a:t>.</a:t>
            </a:r>
            <a:endParaRPr lang="en-US" sz="1000" b="1" dirty="0" smtClean="0">
              <a:solidFill>
                <a:prstClr val="black"/>
              </a:solidFill>
            </a:endParaRPr>
          </a:p>
        </p:txBody>
      </p:sp>
      <p:cxnSp>
        <p:nvCxnSpPr>
          <p:cNvPr id="10" name="Straight Connector 9"/>
          <p:cNvCxnSpPr/>
          <p:nvPr/>
        </p:nvCxnSpPr>
        <p:spPr>
          <a:xfrm>
            <a:off x="1155700" y="2438400"/>
            <a:ext cx="33375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1" name="TextBox 1"/>
          <p:cNvSpPr txBox="1"/>
          <p:nvPr/>
        </p:nvSpPr>
        <p:spPr>
          <a:xfrm>
            <a:off x="1681480" y="2070101"/>
            <a:ext cx="22860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94%</a:t>
            </a:r>
            <a:endParaRPr lang="en-US" sz="1000" dirty="0">
              <a:solidFill>
                <a:prstClr val="black"/>
              </a:solidFill>
            </a:endParaRPr>
          </a:p>
        </p:txBody>
      </p:sp>
    </p:spTree>
    <p:extLst>
      <p:ext uri="{BB962C8B-B14F-4D97-AF65-F5344CB8AC3E}">
        <p14:creationId xmlns:p14="http://schemas.microsoft.com/office/powerpoint/2010/main" val="2178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Colorectal Cancer Care for Hispanics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3169392"/>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4876800"/>
                <a:gridCol w="1706880"/>
                <a:gridCol w="1645920"/>
              </a:tblGrid>
              <a:tr h="0">
                <a:tc>
                  <a:txBody>
                    <a:bodyPr/>
                    <a:lstStyle/>
                    <a:p>
                      <a:r>
                        <a:rPr lang="en-US" sz="1800" dirty="0" smtClean="0"/>
                        <a:t>Measure</a:t>
                      </a:r>
                      <a:endParaRPr lang="en-US" sz="1800" b="1" dirty="0"/>
                    </a:p>
                  </a:txBody>
                  <a:tcPr anchor="b"/>
                </a:tc>
                <a:tc>
                  <a:txBody>
                    <a:bodyPr/>
                    <a:lstStyle/>
                    <a:p>
                      <a:pPr algn="ctr"/>
                      <a:r>
                        <a:rPr lang="en-US" sz="1800" dirty="0" smtClean="0"/>
                        <a:t>Most Recent</a:t>
                      </a:r>
                      <a:r>
                        <a:rPr lang="en-US" sz="1800" baseline="0" dirty="0" smtClean="0"/>
                        <a:t> </a:t>
                      </a:r>
                      <a:r>
                        <a:rPr lang="en-US" sz="1800" dirty="0" smtClean="0"/>
                        <a:t>Disparity</a:t>
                      </a:r>
                      <a:endParaRPr lang="en-US" sz="1800" b="1" dirty="0"/>
                    </a:p>
                  </a:txBody>
                  <a:tcPr anchor="b"/>
                </a:tc>
                <a:tc>
                  <a:txBody>
                    <a:bodyPr/>
                    <a:lstStyle/>
                    <a:p>
                      <a:pPr algn="ctr"/>
                      <a:r>
                        <a:rPr lang="en-US" sz="1800" dirty="0" smtClean="0"/>
                        <a:t>Disparity Change</a:t>
                      </a:r>
                      <a:endParaRPr lang="en-US" sz="1800" b="1" dirty="0"/>
                    </a:p>
                  </a:txBody>
                  <a:tcPr anchor="b"/>
                </a:tc>
              </a:tr>
              <a:tr h="0">
                <a:tc>
                  <a:txBody>
                    <a:bodyPr/>
                    <a:lstStyle/>
                    <a:p>
                      <a:pPr algn="l" fontAlgn="b"/>
                      <a:r>
                        <a:rPr lang="en-US" sz="1800" u="none" strike="noStrike" dirty="0">
                          <a:effectLst/>
                        </a:rPr>
                        <a:t>Men and women ages 50-75 who report that they had a blood stool test in the past year, sigmoidoscopy in the past 5 years and blood stool test in the past 3 years, or </a:t>
                      </a:r>
                      <a:r>
                        <a:rPr lang="en-US" sz="1800" u="none" strike="noStrike" dirty="0" smtClean="0">
                          <a:effectLst/>
                        </a:rPr>
                        <a:t>colonoscopy </a:t>
                      </a:r>
                      <a:r>
                        <a:rPr lang="en-US" sz="1800" u="none" strike="noStrike" dirty="0">
                          <a:effectLst/>
                        </a:rPr>
                        <a:t>in the past 10 years</a:t>
                      </a:r>
                      <a:endParaRPr lang="en-US" sz="1800" b="0" i="0" u="none" strike="noStrike" dirty="0">
                        <a:solidFill>
                          <a:srgbClr val="000000"/>
                        </a:solidFill>
                        <a:effectLst/>
                        <a:latin typeface="+mn-lt"/>
                      </a:endParaRPr>
                    </a:p>
                  </a:txBody>
                  <a:tcPr/>
                </a:tc>
                <a:tc>
                  <a:txBody>
                    <a:bodyPr/>
                    <a:lstStyle/>
                    <a:p>
                      <a:pPr algn="ctr"/>
                      <a:r>
                        <a:rPr lang="en-US" sz="1800" dirty="0" smtClean="0"/>
                        <a:t>Worse</a:t>
                      </a:r>
                      <a:endParaRPr lang="en-US" sz="1800" dirty="0"/>
                    </a:p>
                  </a:txBody>
                  <a:tcPr/>
                </a:tc>
                <a:tc>
                  <a:txBody>
                    <a:bodyPr/>
                    <a:lstStyle/>
                    <a:p>
                      <a:pPr algn="ctr"/>
                      <a:r>
                        <a:rPr lang="en-US" sz="1800" dirty="0" smtClean="0"/>
                        <a:t>Growing</a:t>
                      </a:r>
                      <a:endParaRPr lang="en-US" sz="1800" dirty="0"/>
                    </a:p>
                  </a:txBody>
                  <a:tcPr/>
                </a:tc>
              </a:tr>
              <a:tr h="0">
                <a:tc>
                  <a:txBody>
                    <a:bodyPr/>
                    <a:lstStyle/>
                    <a:p>
                      <a:pPr algn="l" fontAlgn="b"/>
                      <a:r>
                        <a:rPr lang="en-US" sz="1800" u="none" strike="noStrike" dirty="0">
                          <a:effectLst/>
                        </a:rPr>
                        <a:t>Colorectal cancer diagnosed at advanced stage per 100,000 men and women age 50 and over</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dirty="0" smtClean="0"/>
                        <a:t>Growing</a:t>
                      </a:r>
                      <a:endParaRPr lang="en-US" sz="1800" dirty="0"/>
                    </a:p>
                  </a:txBody>
                  <a:tcPr/>
                </a:tc>
              </a:tr>
              <a:tr h="0">
                <a:tc>
                  <a:txBody>
                    <a:bodyPr/>
                    <a:lstStyle/>
                    <a:p>
                      <a:pPr algn="l" fontAlgn="b"/>
                      <a:r>
                        <a:rPr lang="en-US" sz="1800" u="none" strike="noStrike" dirty="0">
                          <a:effectLst/>
                        </a:rPr>
                        <a:t>Patients with colon cancer who received surgical resection of colon cancer that included at least 12 lymph nodes pathologically examined</a:t>
                      </a:r>
                      <a:endParaRPr lang="en-US" sz="1800" b="0" i="0" u="none" strike="noStrike" dirty="0">
                        <a:solidFill>
                          <a:srgbClr val="000000"/>
                        </a:solidFill>
                        <a:effectLst/>
                        <a:latin typeface="+mn-lt"/>
                      </a:endParaRPr>
                    </a:p>
                  </a:txBody>
                  <a:tcPr/>
                </a:tc>
                <a:tc>
                  <a:txBody>
                    <a:bodyPr/>
                    <a:lstStyle/>
                    <a:p>
                      <a:pPr algn="ctr"/>
                      <a:r>
                        <a:rPr lang="en-US" sz="1800" dirty="0" smtClean="0"/>
                        <a:t>Same</a:t>
                      </a:r>
                    </a:p>
                    <a:p>
                      <a:pPr algn="ctr"/>
                      <a:endParaRPr lang="en-US" sz="1800" dirty="0"/>
                    </a:p>
                  </a:txBody>
                  <a:tcPr/>
                </a:tc>
                <a:tc>
                  <a:txBody>
                    <a:bodyPr/>
                    <a:lstStyle/>
                    <a:p>
                      <a:pPr algn="ctr"/>
                      <a:r>
                        <a:rPr lang="en-US" sz="1800" dirty="0" smtClean="0"/>
                        <a:t>No Change</a:t>
                      </a:r>
                      <a:endParaRPr lang="en-US" sz="1800" dirty="0"/>
                    </a:p>
                  </a:txBody>
                  <a:tcPr/>
                </a:tc>
              </a:tr>
              <a:tr h="0">
                <a:tc>
                  <a:txBody>
                    <a:bodyPr/>
                    <a:lstStyle/>
                    <a:p>
                      <a:pPr algn="l" fontAlgn="b"/>
                      <a:r>
                        <a:rPr lang="en-US" sz="1800" u="none" strike="noStrike" dirty="0">
                          <a:effectLst/>
                        </a:rPr>
                        <a:t>Colorectal cancer deaths per 100,000 population per year</a:t>
                      </a:r>
                      <a:endParaRPr lang="en-US" sz="1800" b="0" i="0" u="none" strike="noStrike" dirty="0">
                        <a:solidFill>
                          <a:srgbClr val="000000"/>
                        </a:solidFill>
                        <a:effectLst/>
                        <a:latin typeface="+mn-lt"/>
                      </a:endParaRPr>
                    </a:p>
                  </a:txBody>
                  <a:tcPr/>
                </a:tc>
                <a:tc>
                  <a:txBody>
                    <a:bodyPr/>
                    <a:lstStyle/>
                    <a:p>
                      <a:pPr algn="ctr"/>
                      <a:r>
                        <a:rPr lang="en-US" sz="1800" dirty="0" smtClean="0"/>
                        <a:t>Better</a:t>
                      </a:r>
                    </a:p>
                  </a:txBody>
                  <a:tcPr/>
                </a:tc>
                <a:tc>
                  <a:txBody>
                    <a:bodyPr/>
                    <a:lstStyle/>
                    <a:p>
                      <a:pPr algn="ctr"/>
                      <a:r>
                        <a:rPr lang="en-US" sz="1800" dirty="0" smtClean="0"/>
                        <a:t>Growing</a:t>
                      </a:r>
                      <a:endParaRPr lang="en-US" sz="1800" dirty="0"/>
                    </a:p>
                  </a:txBody>
                  <a:tcPr/>
                </a:tc>
              </a:tr>
            </a:tbl>
          </a:graphicData>
        </a:graphic>
      </p:graphicFrame>
    </p:spTree>
    <p:extLst>
      <p:ext uri="{BB962C8B-B14F-4D97-AF65-F5344CB8AC3E}">
        <p14:creationId xmlns:p14="http://schemas.microsoft.com/office/powerpoint/2010/main" val="229760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Men and women ages 50-75 who report that they had appropriate colorectal cancer screening, by race/ethnicity and by family income among Hispanics, 2000-2010</a:t>
            </a:r>
            <a:endParaRPr lang="en-US" sz="1800" dirty="0"/>
          </a:p>
        </p:txBody>
      </p:sp>
      <p:graphicFrame>
        <p:nvGraphicFramePr>
          <p:cNvPr id="12" name="Object 10"/>
          <p:cNvGraphicFramePr>
            <a:graphicFrameLocks noGrp="1"/>
          </p:cNvGraphicFramePr>
          <p:nvPr>
            <p:ph idx="1"/>
            <p:extLst>
              <p:ext uri="{D42A27DB-BD31-4B8C-83A1-F6EECF244321}">
                <p14:modId xmlns:p14="http://schemas.microsoft.com/office/powerpoint/2010/main" val="1330067450"/>
              </p:ext>
            </p:extLst>
          </p:nvPr>
        </p:nvGraphicFramePr>
        <p:xfrm>
          <a:off x="457200" y="1463040"/>
          <a:ext cx="41148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76072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2000-2010.</a:t>
            </a:r>
            <a:endParaRPr lang="en-US" sz="1000" dirty="0"/>
          </a:p>
          <a:p>
            <a:r>
              <a:rPr lang="en-US" sz="1000" b="1" dirty="0"/>
              <a:t>Denominator:</a:t>
            </a:r>
            <a:r>
              <a:rPr lang="en-US" sz="1000" dirty="0"/>
              <a:t> </a:t>
            </a:r>
            <a:r>
              <a:rPr lang="en-US" sz="1000" dirty="0" smtClean="0"/>
              <a:t>Adults ages 50-75.</a:t>
            </a:r>
          </a:p>
          <a:p>
            <a:r>
              <a:rPr lang="en-US" sz="1000" b="1" dirty="0" smtClean="0"/>
              <a:t>Note:</a:t>
            </a:r>
            <a:r>
              <a:rPr lang="en-US" sz="1000" dirty="0" smtClean="0"/>
              <a:t> Measure is age adjusted.</a:t>
            </a:r>
            <a:endParaRPr lang="en-US" sz="1000" dirty="0"/>
          </a:p>
        </p:txBody>
      </p:sp>
      <p:graphicFrame>
        <p:nvGraphicFramePr>
          <p:cNvPr id="6" name="Object 10"/>
          <p:cNvGraphicFramePr>
            <a:graphicFrameLocks/>
          </p:cNvGraphicFramePr>
          <p:nvPr>
            <p:extLst>
              <p:ext uri="{D42A27DB-BD31-4B8C-83A1-F6EECF244321}">
                <p14:modId xmlns:p14="http://schemas.microsoft.com/office/powerpoint/2010/main" val="3036367895"/>
              </p:ext>
            </p:extLst>
          </p:nvPr>
        </p:nvGraphicFramePr>
        <p:xfrm>
          <a:off x="461641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80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42718</TotalTime>
  <Words>8356</Words>
  <Application>Microsoft Office PowerPoint</Application>
  <PresentationFormat>On-screen Show (4:3)</PresentationFormat>
  <Paragraphs>696</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2_Office Theme</vt:lpstr>
      <vt:lpstr>3_Office Theme</vt:lpstr>
      <vt:lpstr>Part 2: Trends in Priorities of the Heckler Report </vt:lpstr>
      <vt:lpstr>Report of the Secretary’s Task Force on Black and Minority Health (Heckler Report)</vt:lpstr>
      <vt:lpstr>Priorities of the Heckler Report</vt:lpstr>
      <vt:lpstr>Progress on Priorities of the Heckler Report for Hispanics</vt:lpstr>
      <vt:lpstr>care for cancer</vt:lpstr>
      <vt:lpstr>Breast Cancer Care for Hispanics</vt:lpstr>
      <vt:lpstr>Women under age 70 treated for breast cancer with breast-conserving surgery who received radiation therapy to the breast within 1 year of diagnosis, by race/ethnicity and Hispanic group, 2004-2011</vt:lpstr>
      <vt:lpstr>Colorectal Cancer Care for Hispanics</vt:lpstr>
      <vt:lpstr>Men and women ages 50-75 who report that they had appropriate colorectal cancer screening, by race/ethnicity and by family income among Hispanics, 2000-2010</vt:lpstr>
      <vt:lpstr>Patients with colon cancer who received surgical resection of colon cancer that included at least 12 lymph nodes pathologically examined, by race/ethnicity and by Hispanic group, 2004-2011</vt:lpstr>
      <vt:lpstr>Other Cancer Care for Hispanics</vt:lpstr>
      <vt:lpstr>Women ages 21-65 who received a Pap smear in the last 3 years, by race/ethnicity and by insurance among Hispanics, 2000-2010</vt:lpstr>
      <vt:lpstr>AHRQ Health Care Innovations in Cancer Screening</vt:lpstr>
      <vt:lpstr>care for Cardiovascular Diseases</vt:lpstr>
      <vt:lpstr>Cardiovascular Care for Hispanics</vt:lpstr>
      <vt:lpstr>Adults who received a blood pressure measurement in the last 2 years and can state whether their blood pressure was normal or high, by race/ethnicity and by age among Hispanics, 1998-2012</vt:lpstr>
      <vt:lpstr>Adult admissions for congestive heart failure per 100,000 population, by race/ethnicity, 2002-2012</vt:lpstr>
      <vt:lpstr>Hospital patients with heart attack given fibrinolytic medication within 30 minutes of arrival, by race/ethnicity, 2005-2012</vt:lpstr>
      <vt:lpstr>Outcomes of Cardiovascular Care for Hispanics</vt:lpstr>
      <vt:lpstr>Inpatient deaths per 1,000 adult hospital admissions with heart attack, by race/ethnicity, 2001-2012</vt:lpstr>
      <vt:lpstr>care for Substance Use Disorders</vt:lpstr>
      <vt:lpstr>Care for Substance Use Disorders for Hispanics</vt:lpstr>
      <vt:lpstr>People age 12 and over who needed treatment for illicit drug use or an alcohol problem and who received such treatment at a specialty facility in the last 12 months, by race/ethnicity</vt:lpstr>
      <vt:lpstr>People age 12 and over treated for substance abuse who completed treatment course, by race/ethnicity, 2005-2011, and by Hispanic group, 2011</vt:lpstr>
      <vt:lpstr>care for Diabetes</vt:lpstr>
      <vt:lpstr>Diabetes Care for Hispanics</vt:lpstr>
      <vt:lpstr>Adults age 40 and over with diagnosed diabetes who reported receiving four recommended services for diabetes in the calendar year, by race/ethnicity and by place of birth among Hispanics, 2008-2012</vt:lpstr>
      <vt:lpstr>People with current diabetes who have a written diabetes management plan, by Hispanic group and English proficiency, California, 2011-2013 combined</vt:lpstr>
      <vt:lpstr>Adults age 40 and over with diagnosed diabetes with hemoglobin A1c and blood pressure under control, by race/ethnicity, 2003-2006, 2007-2010, and 2011-2012</vt:lpstr>
      <vt:lpstr>Outcomes of Diabetes Care for Hispanics</vt:lpstr>
      <vt:lpstr>Hospital admissions for uncontrolled diabetes without complications per 100,000 population, age 18 and over, by race/ethnicity, 2001-2012</vt:lpstr>
      <vt:lpstr>New cases of end stage renal disease due to diabetes, per million population, by ethnicity, 2003-2012</vt:lpstr>
      <vt:lpstr>Suicide Prevention and Mental Health Care</vt:lpstr>
      <vt:lpstr>Mental Health Care for Hispanics</vt:lpstr>
      <vt:lpstr>Adults with a major depressive episode in the past year who received treatment for depression in the past year, by race/ethnicity, 2008-2012</vt:lpstr>
      <vt:lpstr>Adolescents with a major depressive episode in the past year who received treatment for depression in the past year, by race/ethnicity, 2008-2012</vt:lpstr>
      <vt:lpstr>AHRQ Health Care Innovations in Mental Health Care</vt:lpstr>
      <vt:lpstr>Infant Mortality and Maternity Care</vt:lpstr>
      <vt:lpstr>Maternity Care for Hispanics</vt:lpstr>
      <vt:lpstr>Live-born infants with low birth weight (less than 2,500 grams), by race/ethnicity and Hispanic group, 2007-2013</vt:lpstr>
      <vt:lpstr>Live-born infants with very low birth weight (less than 1,500 grams), by race/ethnicity and Hispanic group, 2007-2013</vt:lpstr>
      <vt:lpstr>Infant mortality per 1,000 live births, by race/ethnicity and Hispanic group, 2003-2013</vt:lpstr>
      <vt:lpstr>Birth trauma—injury to neonate per 1,000 live births, by race/ethnicity, 2004-2012</vt:lpstr>
    </vt:vector>
  </TitlesOfParts>
  <Company>Thomson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Doreen Bonnett</cp:lastModifiedBy>
  <cp:revision>1351</cp:revision>
  <cp:lastPrinted>2015-03-30T13:39:58Z</cp:lastPrinted>
  <dcterms:created xsi:type="dcterms:W3CDTF">2014-10-06T19:28:36Z</dcterms:created>
  <dcterms:modified xsi:type="dcterms:W3CDTF">2015-11-30T23:13:57Z</dcterms:modified>
</cp:coreProperties>
</file>