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16.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7.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18.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notesSlides/notesSlide23.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notesSlides/notesSlide24.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notesSlides/notesSlide27.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notesSlides/notesSlide28.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29.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30.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notesSlides/notesSlide31.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drawings/drawing2.xml" ContentType="application/vnd.openxmlformats-officedocument.drawingml.chartshapes+xml"/>
  <Override PartName="/ppt/notesSlides/notesSlide35.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notesSlides/notesSlide39.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notesSlides/notesSlide40.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drawings/drawing3.xml" ContentType="application/vnd.openxmlformats-officedocument.drawingml.chartshape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drawings/drawing4.xml" ContentType="application/vnd.openxmlformats-officedocument.drawingml.chartshapes+xml"/>
  <Override PartName="/ppt/notesSlides/notesSlide45.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drawings/drawing5.xml" ContentType="application/vnd.openxmlformats-officedocument.drawingml.chartshapes+xml"/>
  <Override PartName="/ppt/charts/chart38.xml" ContentType="application/vnd.openxmlformats-officedocument.drawingml.chart+xml"/>
  <Override PartName="/ppt/theme/themeOverride38.xml" ContentType="application/vnd.openxmlformats-officedocument.themeOverride+xml"/>
  <Override PartName="/ppt/drawings/drawing6.xml" ContentType="application/vnd.openxmlformats-officedocument.drawingml.chartshapes+xml"/>
  <Override PartName="/ppt/notesSlides/notesSlide48.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notesSlides/notesSlide49.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drawings/drawing7.xml" ContentType="application/vnd.openxmlformats-officedocument.drawingml.chartshape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42.xml" ContentType="application/vnd.openxmlformats-officedocument.drawingml.chart+xml"/>
  <Override PartName="/ppt/theme/themeOverride42.xml" ContentType="application/vnd.openxmlformats-officedocument.themeOverride+xml"/>
  <Override PartName="/ppt/charts/chart43.xml" ContentType="application/vnd.openxmlformats-officedocument.drawingml.chart+xml"/>
  <Override PartName="/ppt/theme/themeOverride43.xml" ContentType="application/vnd.openxmlformats-officedocument.themeOverr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5" r:id="rId2"/>
  </p:sldMasterIdLst>
  <p:notesMasterIdLst>
    <p:notesMasterId r:id="rId55"/>
  </p:notesMasterIdLst>
  <p:sldIdLst>
    <p:sldId id="499" r:id="rId3"/>
    <p:sldId id="477" r:id="rId4"/>
    <p:sldId id="478" r:id="rId5"/>
    <p:sldId id="479" r:id="rId6"/>
    <p:sldId id="403" r:id="rId7"/>
    <p:sldId id="472" r:id="rId8"/>
    <p:sldId id="473" r:id="rId9"/>
    <p:sldId id="404" r:id="rId10"/>
    <p:sldId id="467" r:id="rId11"/>
    <p:sldId id="407" r:id="rId12"/>
    <p:sldId id="408" r:id="rId13"/>
    <p:sldId id="411" r:id="rId14"/>
    <p:sldId id="503" r:id="rId15"/>
    <p:sldId id="445" r:id="rId16"/>
    <p:sldId id="440" r:id="rId17"/>
    <p:sldId id="441" r:id="rId18"/>
    <p:sldId id="509" r:id="rId19"/>
    <p:sldId id="442" r:id="rId20"/>
    <p:sldId id="443" r:id="rId21"/>
    <p:sldId id="444" r:id="rId22"/>
    <p:sldId id="402" r:id="rId23"/>
    <p:sldId id="394" r:id="rId24"/>
    <p:sldId id="395" r:id="rId25"/>
    <p:sldId id="398" r:id="rId26"/>
    <p:sldId id="393" r:id="rId27"/>
    <p:sldId id="386" r:id="rId28"/>
    <p:sldId id="387" r:id="rId29"/>
    <p:sldId id="388" r:id="rId30"/>
    <p:sldId id="389" r:id="rId31"/>
    <p:sldId id="390" r:id="rId32"/>
    <p:sldId id="392" r:id="rId33"/>
    <p:sldId id="502" r:id="rId34"/>
    <p:sldId id="385" r:id="rId35"/>
    <p:sldId id="381" r:id="rId36"/>
    <p:sldId id="383" r:id="rId37"/>
    <p:sldId id="504" r:id="rId38"/>
    <p:sldId id="337" r:id="rId39"/>
    <p:sldId id="321" r:id="rId40"/>
    <p:sldId id="333" r:id="rId41"/>
    <p:sldId id="335" r:id="rId42"/>
    <p:sldId id="350" r:id="rId43"/>
    <p:sldId id="342" r:id="rId44"/>
    <p:sldId id="339" r:id="rId45"/>
    <p:sldId id="340" r:id="rId46"/>
    <p:sldId id="363" r:id="rId47"/>
    <p:sldId id="505" r:id="rId48"/>
    <p:sldId id="369" r:id="rId49"/>
    <p:sldId id="371" r:id="rId50"/>
    <p:sldId id="372" r:id="rId51"/>
    <p:sldId id="379" r:id="rId52"/>
    <p:sldId id="377" r:id="rId53"/>
    <p:sldId id="506"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HHS" initials="DMB" lastIdx="2" clrIdx="0"/>
  <p:cmAuthor id="1" name="Doreen Bonnett" initials="DMB" lastIdx="31" clrIdx="1"/>
  <p:cmAuthor id="2" name="DHHS" initials="EM" lastIdx="2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BA0A"/>
    <a:srgbClr val="007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878" autoAdjust="0"/>
    <p:restoredTop sz="73882" autoAdjust="0"/>
  </p:normalViewPr>
  <p:slideViewPr>
    <p:cSldViewPr>
      <p:cViewPr>
        <p:scale>
          <a:sx n="60" d="100"/>
          <a:sy n="60" d="100"/>
        </p:scale>
        <p:origin x="1824" y="-160"/>
      </p:cViewPr>
      <p:guideLst>
        <p:guide orient="horz" pos="2160"/>
        <p:guide pos="2880"/>
      </p:guideLst>
    </p:cSldViewPr>
  </p:slideViewPr>
  <p:notesTextViewPr>
    <p:cViewPr>
      <p:scale>
        <a:sx n="100" d="100"/>
        <a:sy n="100" d="100"/>
      </p:scale>
      <p:origin x="0" y="-732"/>
    </p:cViewPr>
  </p:notesTextViewPr>
  <p:sorterViewPr>
    <p:cViewPr varScale="1">
      <p:scale>
        <a:sx n="1" d="1"/>
        <a:sy n="1" d="1"/>
      </p:scale>
      <p:origin x="0" y="0"/>
    </p:cViewPr>
  </p:sorterViewPr>
  <p:notesViewPr>
    <p:cSldViewPr>
      <p:cViewPr varScale="1">
        <p:scale>
          <a:sx n="63" d="100"/>
          <a:sy n="63" d="100"/>
        </p:scale>
        <p:origin x="-3086"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33.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36.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37.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40.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Calibri" panose="020F0502020204030204" pitchFamily="34" charset="0"/>
                <a:ea typeface="+mn-ea"/>
                <a:cs typeface="+mn-cs"/>
              </a:defRPr>
            </a:pPr>
            <a:r>
              <a:rPr lang="en-US" sz="1600" b="1" i="0" baseline="0" dirty="0" smtClean="0">
                <a:effectLst/>
                <a:latin typeface="Calibri" panose="020F0502020204030204" pitchFamily="34" charset="0"/>
              </a:rPr>
              <a:t>Number and Percentage of Access Measures for Which Selected Groups Experienced Disparities in Access</a:t>
            </a:r>
            <a:endParaRPr lang="en-US" sz="1600" dirty="0" smtClean="0">
              <a:effectLst/>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Calibri" panose="020F0502020204030204" pitchFamily="34" charset="0"/>
                <a:ea typeface="+mn-ea"/>
                <a:cs typeface="+mn-cs"/>
              </a:defRPr>
            </a:pPr>
            <a:endParaRPr lang="en-US" dirty="0">
              <a:latin typeface="Calibri" panose="020F0502020204030204" pitchFamily="34" charset="0"/>
            </a:endParaRPr>
          </a:p>
        </c:rich>
      </c:tx>
      <c:layout>
        <c:manualLayout>
          <c:xMode val="edge"/>
          <c:yMode val="edge"/>
          <c:x val="0.11052080295518615"/>
          <c:y val="0"/>
        </c:manualLayout>
      </c:layout>
      <c:overlay val="0"/>
    </c:title>
    <c:autoTitleDeleted val="0"/>
    <c:plotArea>
      <c:layout>
        <c:manualLayout>
          <c:layoutTarget val="inner"/>
          <c:xMode val="edge"/>
          <c:yMode val="edge"/>
          <c:x val="7.0803048657379367E-2"/>
          <c:y val="0.16868296555523152"/>
          <c:w val="0.92132815128878121"/>
          <c:h val="0.67328626745730868"/>
        </c:manualLayout>
      </c:layout>
      <c:barChart>
        <c:barDir val="col"/>
        <c:grouping val="percentStacked"/>
        <c:varyColors val="0"/>
        <c:ser>
          <c:idx val="2"/>
          <c:order val="0"/>
          <c:tx>
            <c:strRef>
              <c:f>Sheet1!$A$2</c:f>
              <c:strCache>
                <c:ptCount val="1"/>
                <c:pt idx="0">
                  <c:v>Better</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Poor vs. High Income (n=19)</c:v>
                </c:pt>
                <c:pt idx="1">
                  <c:v>Black vs. White (n=21)</c:v>
                </c:pt>
                <c:pt idx="2">
                  <c:v>Hispanic vs. White (n=21)</c:v>
                </c:pt>
                <c:pt idx="3">
                  <c:v>Asian vs. White (n=18)</c:v>
                </c:pt>
                <c:pt idx="4">
                  <c:v>AI/AN vs. White (n=13)</c:v>
                </c:pt>
              </c:strCache>
            </c:strRef>
          </c:cat>
          <c:val>
            <c:numRef>
              <c:f>Sheet1!$B$2:$F$2</c:f>
              <c:numCache>
                <c:formatCode>General</c:formatCode>
                <c:ptCount val="5"/>
                <c:pt idx="2">
                  <c:v>3</c:v>
                </c:pt>
                <c:pt idx="3">
                  <c:v>3</c:v>
                </c:pt>
              </c:numCache>
            </c:numRef>
          </c:val>
          <c:extLst>
            <c:ext xmlns:c16="http://schemas.microsoft.com/office/drawing/2014/chart" uri="{C3380CC4-5D6E-409C-BE32-E72D297353CC}">
              <c16:uniqueId val="{00000000-5972-4707-8446-F3C85E8281DD}"/>
            </c:ext>
          </c:extLst>
        </c:ser>
        <c:ser>
          <c:idx val="1"/>
          <c:order val="1"/>
          <c:tx>
            <c:strRef>
              <c:f>Sheet1!$A$3</c:f>
              <c:strCache>
                <c:ptCount val="1"/>
                <c:pt idx="0">
                  <c:v>Same</c:v>
                </c:pt>
              </c:strCache>
            </c:strRef>
          </c:tx>
          <c:spPr>
            <a:solidFill>
              <a:srgbClr val="0072C6"/>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5972-4707-8446-F3C85E8281DD}"/>
                </c:ext>
              </c:extLst>
            </c:dLbl>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Poor vs. High Income (n=19)</c:v>
                </c:pt>
                <c:pt idx="1">
                  <c:v>Black vs. White (n=21)</c:v>
                </c:pt>
                <c:pt idx="2">
                  <c:v>Hispanic vs. White (n=21)</c:v>
                </c:pt>
                <c:pt idx="3">
                  <c:v>Asian vs. White (n=18)</c:v>
                </c:pt>
                <c:pt idx="4">
                  <c:v>AI/AN vs. White (n=13)</c:v>
                </c:pt>
              </c:strCache>
            </c:strRef>
          </c:cat>
          <c:val>
            <c:numRef>
              <c:f>Sheet1!$B$3:$F$3</c:f>
              <c:numCache>
                <c:formatCode>General</c:formatCode>
                <c:ptCount val="5"/>
                <c:pt idx="0">
                  <c:v>0</c:v>
                </c:pt>
                <c:pt idx="1">
                  <c:v>11</c:v>
                </c:pt>
                <c:pt idx="2">
                  <c:v>4</c:v>
                </c:pt>
                <c:pt idx="3">
                  <c:v>9</c:v>
                </c:pt>
                <c:pt idx="4">
                  <c:v>9</c:v>
                </c:pt>
              </c:numCache>
            </c:numRef>
          </c:val>
          <c:extLst>
            <c:ext xmlns:c16="http://schemas.microsoft.com/office/drawing/2014/chart" uri="{C3380CC4-5D6E-409C-BE32-E72D297353CC}">
              <c16:uniqueId val="{00000002-5972-4707-8446-F3C85E8281DD}"/>
            </c:ext>
          </c:extLst>
        </c:ser>
        <c:ser>
          <c:idx val="0"/>
          <c:order val="2"/>
          <c:tx>
            <c:strRef>
              <c:f>Sheet1!$A$4</c:f>
              <c:strCache>
                <c:ptCount val="1"/>
                <c:pt idx="0">
                  <c:v>Worse</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Poor vs. High Income (n=19)</c:v>
                </c:pt>
                <c:pt idx="1">
                  <c:v>Black vs. White (n=21)</c:v>
                </c:pt>
                <c:pt idx="2">
                  <c:v>Hispanic vs. White (n=21)</c:v>
                </c:pt>
                <c:pt idx="3">
                  <c:v>Asian vs. White (n=18)</c:v>
                </c:pt>
                <c:pt idx="4">
                  <c:v>AI/AN vs. White (n=13)</c:v>
                </c:pt>
              </c:strCache>
            </c:strRef>
          </c:cat>
          <c:val>
            <c:numRef>
              <c:f>Sheet1!$B$4:$F$4</c:f>
              <c:numCache>
                <c:formatCode>General</c:formatCode>
                <c:ptCount val="5"/>
                <c:pt idx="0">
                  <c:v>19</c:v>
                </c:pt>
                <c:pt idx="1">
                  <c:v>10</c:v>
                </c:pt>
                <c:pt idx="2">
                  <c:v>14</c:v>
                </c:pt>
                <c:pt idx="3">
                  <c:v>6</c:v>
                </c:pt>
                <c:pt idx="4">
                  <c:v>4</c:v>
                </c:pt>
              </c:numCache>
            </c:numRef>
          </c:val>
          <c:extLst>
            <c:ext xmlns:c16="http://schemas.microsoft.com/office/drawing/2014/chart" uri="{C3380CC4-5D6E-409C-BE32-E72D297353CC}">
              <c16:uniqueId val="{00000003-5972-4707-8446-F3C85E8281DD}"/>
            </c:ext>
          </c:extLst>
        </c:ser>
        <c:dLbls>
          <c:showLegendKey val="0"/>
          <c:showVal val="1"/>
          <c:showCatName val="0"/>
          <c:showSerName val="0"/>
          <c:showPercent val="0"/>
          <c:showBubbleSize val="0"/>
        </c:dLbls>
        <c:gapWidth val="150"/>
        <c:overlap val="100"/>
        <c:axId val="153734528"/>
        <c:axId val="153752704"/>
      </c:barChart>
      <c:catAx>
        <c:axId val="153734528"/>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53752704"/>
        <c:crosses val="autoZero"/>
        <c:auto val="1"/>
        <c:lblAlgn val="ctr"/>
        <c:lblOffset val="100"/>
        <c:tickLblSkip val="1"/>
        <c:tickMarkSkip val="1"/>
        <c:noMultiLvlLbl val="0"/>
      </c:catAx>
      <c:valAx>
        <c:axId val="153752704"/>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53734528"/>
        <c:crosses val="autoZero"/>
        <c:crossBetween val="between"/>
        <c:majorUnit val="0.2"/>
      </c:valAx>
    </c:plotArea>
    <c:legend>
      <c:legendPos val="t"/>
      <c:layout>
        <c:manualLayout>
          <c:xMode val="edge"/>
          <c:yMode val="edge"/>
          <c:x val="0.27622071546612231"/>
          <c:y val="9.2592592592592587E-2"/>
          <c:w val="0.44518506367259647"/>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475940507436572"/>
          <c:y val="0.11254612195214729"/>
          <c:w val="0.92132815128878121"/>
          <c:h val="0.75537873195538052"/>
        </c:manualLayout>
      </c:layout>
      <c:barChart>
        <c:barDir val="col"/>
        <c:grouping val="percentStacked"/>
        <c:varyColors val="0"/>
        <c:ser>
          <c:idx val="2"/>
          <c:order val="0"/>
          <c:tx>
            <c:strRef>
              <c:f>Sheet1!$D$1</c:f>
              <c:strCache>
                <c:ptCount val="1"/>
                <c:pt idx="0">
                  <c:v>Improving</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Total (n=144)</c:v>
                </c:pt>
                <c:pt idx="1">
                  <c:v>Patient Safety (n=18)</c:v>
                </c:pt>
                <c:pt idx="2">
                  <c:v>Person-Centered Care (n=22)</c:v>
                </c:pt>
                <c:pt idx="3">
                  <c:v>Effective Treatment (n=51)</c:v>
                </c:pt>
                <c:pt idx="4">
                  <c:v>Healthy Living (n=38)</c:v>
                </c:pt>
              </c:strCache>
            </c:strRef>
          </c:cat>
          <c:val>
            <c:numRef>
              <c:f>Sheet1!$D$2:$D$6</c:f>
              <c:numCache>
                <c:formatCode>General</c:formatCode>
                <c:ptCount val="5"/>
                <c:pt idx="0">
                  <c:v>92</c:v>
                </c:pt>
                <c:pt idx="1">
                  <c:v>12</c:v>
                </c:pt>
                <c:pt idx="2">
                  <c:v>16</c:v>
                </c:pt>
                <c:pt idx="3">
                  <c:v>31</c:v>
                </c:pt>
                <c:pt idx="4">
                  <c:v>24</c:v>
                </c:pt>
              </c:numCache>
            </c:numRef>
          </c:val>
          <c:extLst>
            <c:ext xmlns:c16="http://schemas.microsoft.com/office/drawing/2014/chart" uri="{C3380CC4-5D6E-409C-BE32-E72D297353CC}">
              <c16:uniqueId val="{00000000-CA80-4A0A-BEE6-18B9951B811C}"/>
            </c:ext>
          </c:extLst>
        </c:ser>
        <c:ser>
          <c:idx val="1"/>
          <c:order val="1"/>
          <c:tx>
            <c:strRef>
              <c:f>Sheet1!$C$1</c:f>
              <c:strCache>
                <c:ptCount val="1"/>
                <c:pt idx="0">
                  <c:v>No Change</c:v>
                </c:pt>
              </c:strCache>
            </c:strRef>
          </c:tx>
          <c:spPr>
            <a:solidFill>
              <a:srgbClr val="0072C6"/>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Total (n=144)</c:v>
                </c:pt>
                <c:pt idx="1">
                  <c:v>Patient Safety (n=18)</c:v>
                </c:pt>
                <c:pt idx="2">
                  <c:v>Person-Centered Care (n=22)</c:v>
                </c:pt>
                <c:pt idx="3">
                  <c:v>Effective Treatment (n=51)</c:v>
                </c:pt>
                <c:pt idx="4">
                  <c:v>Healthy Living (n=38)</c:v>
                </c:pt>
              </c:strCache>
            </c:strRef>
          </c:cat>
          <c:val>
            <c:numRef>
              <c:f>Sheet1!$C$2:$C$6</c:f>
              <c:numCache>
                <c:formatCode>General</c:formatCode>
                <c:ptCount val="5"/>
                <c:pt idx="0">
                  <c:v>49</c:v>
                </c:pt>
                <c:pt idx="1">
                  <c:v>6</c:v>
                </c:pt>
                <c:pt idx="2">
                  <c:v>6</c:v>
                </c:pt>
                <c:pt idx="3">
                  <c:v>18</c:v>
                </c:pt>
                <c:pt idx="4">
                  <c:v>14</c:v>
                </c:pt>
              </c:numCache>
            </c:numRef>
          </c:val>
          <c:extLst>
            <c:ext xmlns:c16="http://schemas.microsoft.com/office/drawing/2014/chart" uri="{C3380CC4-5D6E-409C-BE32-E72D297353CC}">
              <c16:uniqueId val="{00000001-CA80-4A0A-BEE6-18B9951B811C}"/>
            </c:ext>
          </c:extLst>
        </c:ser>
        <c:ser>
          <c:idx val="0"/>
          <c:order val="2"/>
          <c:tx>
            <c:strRef>
              <c:f>Sheet1!$B$1</c:f>
              <c:strCache>
                <c:ptCount val="1"/>
                <c:pt idx="0">
                  <c:v>Worsening</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Total (n=144)</c:v>
                </c:pt>
                <c:pt idx="1">
                  <c:v>Patient Safety (n=18)</c:v>
                </c:pt>
                <c:pt idx="2">
                  <c:v>Person-Centered Care (n=22)</c:v>
                </c:pt>
                <c:pt idx="3">
                  <c:v>Effective Treatment (n=51)</c:v>
                </c:pt>
                <c:pt idx="4">
                  <c:v>Healthy Living (n=38)</c:v>
                </c:pt>
              </c:strCache>
            </c:strRef>
          </c:cat>
          <c:val>
            <c:numRef>
              <c:f>Sheet1!$B$2:$B$6</c:f>
              <c:numCache>
                <c:formatCode>General</c:formatCode>
                <c:ptCount val="5"/>
                <c:pt idx="0">
                  <c:v>3</c:v>
                </c:pt>
                <c:pt idx="3">
                  <c:v>2</c:v>
                </c:pt>
              </c:numCache>
            </c:numRef>
          </c:val>
          <c:extLst>
            <c:ext xmlns:c16="http://schemas.microsoft.com/office/drawing/2014/chart" uri="{C3380CC4-5D6E-409C-BE32-E72D297353CC}">
              <c16:uniqueId val="{00000002-CA80-4A0A-BEE6-18B9951B811C}"/>
            </c:ext>
          </c:extLst>
        </c:ser>
        <c:dLbls>
          <c:showLegendKey val="0"/>
          <c:showVal val="1"/>
          <c:showCatName val="0"/>
          <c:showSerName val="0"/>
          <c:showPercent val="0"/>
          <c:showBubbleSize val="0"/>
        </c:dLbls>
        <c:gapWidth val="150"/>
        <c:overlap val="100"/>
        <c:axId val="166578816"/>
        <c:axId val="166580608"/>
      </c:barChart>
      <c:catAx>
        <c:axId val="166578816"/>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66580608"/>
        <c:crosses val="autoZero"/>
        <c:auto val="1"/>
        <c:lblAlgn val="ctr"/>
        <c:lblOffset val="100"/>
        <c:tickLblSkip val="1"/>
        <c:tickMarkSkip val="1"/>
        <c:noMultiLvlLbl val="0"/>
      </c:catAx>
      <c:valAx>
        <c:axId val="166580608"/>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66578816"/>
        <c:crosses val="autoZero"/>
        <c:crossBetween val="between"/>
        <c:majorUnit val="0.2"/>
      </c:valAx>
    </c:plotArea>
    <c:legend>
      <c:legendPos val="t"/>
      <c:layout>
        <c:manualLayout>
          <c:xMode val="edge"/>
          <c:yMode val="edge"/>
          <c:x val="0"/>
          <c:y val="0"/>
          <c:w val="0.99672834645669295"/>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mn-lt"/>
                <a:ea typeface="+mn-ea"/>
                <a:cs typeface="+mn-cs"/>
              </a:defRPr>
            </a:pPr>
            <a:r>
              <a:rPr lang="en-US" sz="1600" dirty="0" smtClean="0">
                <a:effectLst/>
              </a:rPr>
              <a:t>Number and Percentage of Quality Measures for Which Members of Selected Groups Experienced Disparities</a:t>
            </a:r>
            <a:endParaRPr lang="en-US" sz="1600" dirty="0"/>
          </a:p>
        </c:rich>
      </c:tx>
      <c:layout>
        <c:manualLayout>
          <c:xMode val="edge"/>
          <c:yMode val="edge"/>
          <c:x val="0.10922450665888986"/>
          <c:y val="0"/>
        </c:manualLayout>
      </c:layout>
      <c:overlay val="0"/>
    </c:title>
    <c:autoTitleDeleted val="0"/>
    <c:plotArea>
      <c:layout>
        <c:manualLayout>
          <c:layoutTarget val="inner"/>
          <c:xMode val="edge"/>
          <c:yMode val="edge"/>
          <c:x val="8.0421891707980947E-2"/>
          <c:y val="0.17469984220722409"/>
          <c:w val="0.92132815128878121"/>
          <c:h val="0.69951431852268453"/>
        </c:manualLayout>
      </c:layout>
      <c:barChart>
        <c:barDir val="col"/>
        <c:grouping val="percentStacked"/>
        <c:varyColors val="0"/>
        <c:ser>
          <c:idx val="2"/>
          <c:order val="0"/>
          <c:tx>
            <c:strRef>
              <c:f>Sheet1!$A$2</c:f>
              <c:strCache>
                <c:ptCount val="1"/>
                <c:pt idx="0">
                  <c:v>Better</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Poor vs. High Income (n=109)</c:v>
                </c:pt>
                <c:pt idx="1">
                  <c:v>Black vs. White (n=165)</c:v>
                </c:pt>
                <c:pt idx="2">
                  <c:v>Hispanic vs. White (n=150)</c:v>
                </c:pt>
                <c:pt idx="3">
                  <c:v>Asian vs. White (n=146)</c:v>
                </c:pt>
                <c:pt idx="4">
                  <c:v>AI/AN vs. White (n=85) </c:v>
                </c:pt>
              </c:strCache>
            </c:strRef>
          </c:cat>
          <c:val>
            <c:numRef>
              <c:f>Sheet1!$B$2:$F$2</c:f>
              <c:numCache>
                <c:formatCode>General</c:formatCode>
                <c:ptCount val="5"/>
                <c:pt idx="0">
                  <c:v>6</c:v>
                </c:pt>
                <c:pt idx="1">
                  <c:v>20</c:v>
                </c:pt>
                <c:pt idx="2">
                  <c:v>30</c:v>
                </c:pt>
                <c:pt idx="3">
                  <c:v>36</c:v>
                </c:pt>
                <c:pt idx="4">
                  <c:v>15</c:v>
                </c:pt>
              </c:numCache>
            </c:numRef>
          </c:val>
          <c:extLst>
            <c:ext xmlns:c16="http://schemas.microsoft.com/office/drawing/2014/chart" uri="{C3380CC4-5D6E-409C-BE32-E72D297353CC}">
              <c16:uniqueId val="{00000000-A616-4EC7-8B7C-841F23C7DDE0}"/>
            </c:ext>
          </c:extLst>
        </c:ser>
        <c:ser>
          <c:idx val="1"/>
          <c:order val="1"/>
          <c:tx>
            <c:strRef>
              <c:f>Sheet1!$A$3</c:f>
              <c:strCache>
                <c:ptCount val="1"/>
                <c:pt idx="0">
                  <c:v>Same</c:v>
                </c:pt>
              </c:strCache>
            </c:strRef>
          </c:tx>
          <c:spPr>
            <a:solidFill>
              <a:srgbClr val="0072C6"/>
            </a:solidFill>
          </c:spPr>
          <c:invertIfNegative val="0"/>
          <c:dLbls>
            <c:dLbl>
              <c:idx val="0"/>
              <c:layout>
                <c:manualLayout>
                  <c:x val="-2.136752136752137E-3"/>
                  <c:y val="-2.658089489476945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616-4EC7-8B7C-841F23C7DDE0}"/>
                </c:ext>
              </c:extLst>
            </c:dLbl>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Poor vs. High Income (n=109)</c:v>
                </c:pt>
                <c:pt idx="1">
                  <c:v>Black vs. White (n=165)</c:v>
                </c:pt>
                <c:pt idx="2">
                  <c:v>Hispanic vs. White (n=150)</c:v>
                </c:pt>
                <c:pt idx="3">
                  <c:v>Asian vs. White (n=146)</c:v>
                </c:pt>
                <c:pt idx="4">
                  <c:v>AI/AN vs. White (n=85) </c:v>
                </c:pt>
              </c:strCache>
            </c:strRef>
          </c:cat>
          <c:val>
            <c:numRef>
              <c:f>Sheet1!$B$3:$F$3</c:f>
              <c:numCache>
                <c:formatCode>General</c:formatCode>
                <c:ptCount val="5"/>
                <c:pt idx="0">
                  <c:v>41</c:v>
                </c:pt>
                <c:pt idx="1">
                  <c:v>85</c:v>
                </c:pt>
                <c:pt idx="2">
                  <c:v>77</c:v>
                </c:pt>
                <c:pt idx="3">
                  <c:v>78</c:v>
                </c:pt>
                <c:pt idx="4">
                  <c:v>50</c:v>
                </c:pt>
              </c:numCache>
            </c:numRef>
          </c:val>
          <c:extLst>
            <c:ext xmlns:c16="http://schemas.microsoft.com/office/drawing/2014/chart" uri="{C3380CC4-5D6E-409C-BE32-E72D297353CC}">
              <c16:uniqueId val="{00000002-A616-4EC7-8B7C-841F23C7DDE0}"/>
            </c:ext>
          </c:extLst>
        </c:ser>
        <c:ser>
          <c:idx val="0"/>
          <c:order val="2"/>
          <c:tx>
            <c:strRef>
              <c:f>Sheet1!$A$4</c:f>
              <c:strCache>
                <c:ptCount val="1"/>
                <c:pt idx="0">
                  <c:v>Worse</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Poor vs. High Income (n=109)</c:v>
                </c:pt>
                <c:pt idx="1">
                  <c:v>Black vs. White (n=165)</c:v>
                </c:pt>
                <c:pt idx="2">
                  <c:v>Hispanic vs. White (n=150)</c:v>
                </c:pt>
                <c:pt idx="3">
                  <c:v>Asian vs. White (n=146)</c:v>
                </c:pt>
                <c:pt idx="4">
                  <c:v>AI/AN vs. White (n=85) </c:v>
                </c:pt>
              </c:strCache>
            </c:strRef>
          </c:cat>
          <c:val>
            <c:numRef>
              <c:f>Sheet1!$B$4:$F$4</c:f>
              <c:numCache>
                <c:formatCode>General</c:formatCode>
                <c:ptCount val="5"/>
                <c:pt idx="0">
                  <c:v>62</c:v>
                </c:pt>
                <c:pt idx="1">
                  <c:v>60</c:v>
                </c:pt>
                <c:pt idx="2">
                  <c:v>43</c:v>
                </c:pt>
                <c:pt idx="3">
                  <c:v>32</c:v>
                </c:pt>
                <c:pt idx="4">
                  <c:v>20</c:v>
                </c:pt>
              </c:numCache>
            </c:numRef>
          </c:val>
          <c:extLst>
            <c:ext xmlns:c16="http://schemas.microsoft.com/office/drawing/2014/chart" uri="{C3380CC4-5D6E-409C-BE32-E72D297353CC}">
              <c16:uniqueId val="{00000003-A616-4EC7-8B7C-841F23C7DDE0}"/>
            </c:ext>
          </c:extLst>
        </c:ser>
        <c:dLbls>
          <c:showLegendKey val="0"/>
          <c:showVal val="1"/>
          <c:showCatName val="0"/>
          <c:showSerName val="0"/>
          <c:showPercent val="0"/>
          <c:showBubbleSize val="0"/>
        </c:dLbls>
        <c:gapWidth val="150"/>
        <c:overlap val="100"/>
        <c:axId val="167011456"/>
        <c:axId val="167012992"/>
      </c:barChart>
      <c:catAx>
        <c:axId val="167011456"/>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67012992"/>
        <c:crosses val="autoZero"/>
        <c:auto val="1"/>
        <c:lblAlgn val="ctr"/>
        <c:lblOffset val="100"/>
        <c:tickLblSkip val="1"/>
        <c:tickMarkSkip val="1"/>
        <c:noMultiLvlLbl val="0"/>
      </c:catAx>
      <c:valAx>
        <c:axId val="167012992"/>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67011456"/>
        <c:crosses val="autoZero"/>
        <c:crossBetween val="between"/>
        <c:majorUnit val="0.2"/>
      </c:valAx>
    </c:plotArea>
    <c:legend>
      <c:legendPos val="t"/>
      <c:layout>
        <c:manualLayout>
          <c:xMode val="edge"/>
          <c:yMode val="edge"/>
          <c:x val="0.27622071546612231"/>
          <c:y val="0.10168650793650794"/>
          <c:w val="0.43592580441333723"/>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mn-lt"/>
                <a:ea typeface="+mn-ea"/>
                <a:cs typeface="+mn-cs"/>
              </a:defRPr>
            </a:pPr>
            <a:r>
              <a:rPr lang="en-US" sz="1600" dirty="0" smtClean="0">
                <a:effectLst/>
              </a:rPr>
              <a:t>Number and Percentage of Quality Measures for Which Hispanics Experienced Disparities Compared With Non-Hispanic Whites</a:t>
            </a:r>
          </a:p>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mn-lt"/>
                <a:ea typeface="+mn-ea"/>
                <a:cs typeface="+mn-cs"/>
              </a:defRPr>
            </a:pPr>
            <a:endParaRPr lang="en-US" sz="1600" dirty="0"/>
          </a:p>
        </c:rich>
      </c:tx>
      <c:layout>
        <c:manualLayout>
          <c:xMode val="edge"/>
          <c:yMode val="edge"/>
          <c:x val="0.15828314863419851"/>
          <c:y val="9.9206349206349201E-3"/>
        </c:manualLayout>
      </c:layout>
      <c:overlay val="0"/>
    </c:title>
    <c:autoTitleDeleted val="0"/>
    <c:plotArea>
      <c:layout>
        <c:manualLayout>
          <c:layoutTarget val="inner"/>
          <c:xMode val="edge"/>
          <c:yMode val="edge"/>
          <c:x val="8.0421891707980947E-2"/>
          <c:y val="0.19137197694038247"/>
          <c:w val="0.92132815128878121"/>
          <c:h val="0.67967304868141476"/>
        </c:manualLayout>
      </c:layout>
      <c:barChart>
        <c:barDir val="col"/>
        <c:grouping val="percentStacked"/>
        <c:varyColors val="0"/>
        <c:ser>
          <c:idx val="2"/>
          <c:order val="0"/>
          <c:tx>
            <c:strRef>
              <c:f>Sheet1!$A$2</c:f>
              <c:strCache>
                <c:ptCount val="1"/>
                <c:pt idx="0">
                  <c:v>Better</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Patient Safety (n=25)</c:v>
                </c:pt>
                <c:pt idx="1">
                  <c:v>Person-Centered Care (n=17)</c:v>
                </c:pt>
                <c:pt idx="2">
                  <c:v>Effective Treatment (n=51)</c:v>
                </c:pt>
                <c:pt idx="3">
                  <c:v>Healthy Living (n=47)</c:v>
                </c:pt>
              </c:strCache>
            </c:strRef>
          </c:cat>
          <c:val>
            <c:numRef>
              <c:f>Sheet1!$B$2:$E$2</c:f>
              <c:numCache>
                <c:formatCode>General</c:formatCode>
                <c:ptCount val="4"/>
                <c:pt idx="0">
                  <c:v>6</c:v>
                </c:pt>
                <c:pt idx="2">
                  <c:v>12</c:v>
                </c:pt>
                <c:pt idx="3">
                  <c:v>7</c:v>
                </c:pt>
              </c:numCache>
            </c:numRef>
          </c:val>
          <c:extLst>
            <c:ext xmlns:c16="http://schemas.microsoft.com/office/drawing/2014/chart" uri="{C3380CC4-5D6E-409C-BE32-E72D297353CC}">
              <c16:uniqueId val="{00000000-888B-4165-ACFF-BEEC42D9FDB9}"/>
            </c:ext>
          </c:extLst>
        </c:ser>
        <c:ser>
          <c:idx val="1"/>
          <c:order val="1"/>
          <c:tx>
            <c:strRef>
              <c:f>Sheet1!$A$3</c:f>
              <c:strCache>
                <c:ptCount val="1"/>
                <c:pt idx="0">
                  <c:v>Same</c:v>
                </c:pt>
              </c:strCache>
            </c:strRef>
          </c:tx>
          <c:spPr>
            <a:solidFill>
              <a:srgbClr val="0072C6"/>
            </a:solidFill>
          </c:spPr>
          <c:invertIfNegative val="0"/>
          <c:dLbls>
            <c:dLbl>
              <c:idx val="0"/>
              <c:layout>
                <c:manualLayout>
                  <c:x val="-2.136752136752137E-3"/>
                  <c:y val="-2.658089489476945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88B-4165-ACFF-BEEC42D9FDB9}"/>
                </c:ext>
              </c:extLst>
            </c:dLbl>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Patient Safety (n=25)</c:v>
                </c:pt>
                <c:pt idx="1">
                  <c:v>Person-Centered Care (n=17)</c:v>
                </c:pt>
                <c:pt idx="2">
                  <c:v>Effective Treatment (n=51)</c:v>
                </c:pt>
                <c:pt idx="3">
                  <c:v>Healthy Living (n=47)</c:v>
                </c:pt>
              </c:strCache>
            </c:strRef>
          </c:cat>
          <c:val>
            <c:numRef>
              <c:f>Sheet1!$B$3:$E$3</c:f>
              <c:numCache>
                <c:formatCode>General</c:formatCode>
                <c:ptCount val="4"/>
                <c:pt idx="0">
                  <c:v>17</c:v>
                </c:pt>
                <c:pt idx="1">
                  <c:v>5</c:v>
                </c:pt>
                <c:pt idx="2">
                  <c:v>23</c:v>
                </c:pt>
                <c:pt idx="3">
                  <c:v>29</c:v>
                </c:pt>
              </c:numCache>
            </c:numRef>
          </c:val>
          <c:extLst>
            <c:ext xmlns:c16="http://schemas.microsoft.com/office/drawing/2014/chart" uri="{C3380CC4-5D6E-409C-BE32-E72D297353CC}">
              <c16:uniqueId val="{00000002-888B-4165-ACFF-BEEC42D9FDB9}"/>
            </c:ext>
          </c:extLst>
        </c:ser>
        <c:ser>
          <c:idx val="0"/>
          <c:order val="2"/>
          <c:tx>
            <c:strRef>
              <c:f>Sheet1!$A$4</c:f>
              <c:strCache>
                <c:ptCount val="1"/>
                <c:pt idx="0">
                  <c:v>Worse</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Patient Safety (n=25)</c:v>
                </c:pt>
                <c:pt idx="1">
                  <c:v>Person-Centered Care (n=17)</c:v>
                </c:pt>
                <c:pt idx="2">
                  <c:v>Effective Treatment (n=51)</c:v>
                </c:pt>
                <c:pt idx="3">
                  <c:v>Healthy Living (n=47)</c:v>
                </c:pt>
              </c:strCache>
            </c:strRef>
          </c:cat>
          <c:val>
            <c:numRef>
              <c:f>Sheet1!$B$4:$E$4</c:f>
              <c:numCache>
                <c:formatCode>General</c:formatCode>
                <c:ptCount val="4"/>
                <c:pt idx="0">
                  <c:v>2</c:v>
                </c:pt>
                <c:pt idx="1">
                  <c:v>12</c:v>
                </c:pt>
                <c:pt idx="2">
                  <c:v>16</c:v>
                </c:pt>
                <c:pt idx="3">
                  <c:v>11</c:v>
                </c:pt>
              </c:numCache>
            </c:numRef>
          </c:val>
          <c:extLst>
            <c:ext xmlns:c16="http://schemas.microsoft.com/office/drawing/2014/chart" uri="{C3380CC4-5D6E-409C-BE32-E72D297353CC}">
              <c16:uniqueId val="{00000003-888B-4165-ACFF-BEEC42D9FDB9}"/>
            </c:ext>
          </c:extLst>
        </c:ser>
        <c:dLbls>
          <c:showLegendKey val="0"/>
          <c:showVal val="1"/>
          <c:showCatName val="0"/>
          <c:showSerName val="0"/>
          <c:showPercent val="0"/>
          <c:showBubbleSize val="0"/>
        </c:dLbls>
        <c:gapWidth val="150"/>
        <c:overlap val="100"/>
        <c:axId val="167718912"/>
        <c:axId val="167720448"/>
      </c:barChart>
      <c:catAx>
        <c:axId val="167718912"/>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67720448"/>
        <c:crosses val="autoZero"/>
        <c:auto val="1"/>
        <c:lblAlgn val="ctr"/>
        <c:lblOffset val="100"/>
        <c:tickLblSkip val="1"/>
        <c:tickMarkSkip val="1"/>
        <c:noMultiLvlLbl val="0"/>
      </c:catAx>
      <c:valAx>
        <c:axId val="167720448"/>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67718912"/>
        <c:crosses val="autoZero"/>
        <c:crossBetween val="between"/>
        <c:majorUnit val="0.2"/>
      </c:valAx>
    </c:plotArea>
    <c:legend>
      <c:legendPos val="t"/>
      <c:layout>
        <c:manualLayout>
          <c:xMode val="edge"/>
          <c:yMode val="edge"/>
          <c:x val="0.27622071546612231"/>
          <c:y val="0.11656746031746032"/>
          <c:w val="0.45753074268494215"/>
          <c:h val="7.1095605236845397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prstClr val="black"/>
                </a:solidFill>
                <a:latin typeface="+mn-lt"/>
                <a:ea typeface="+mn-ea"/>
                <a:cs typeface="+mn-cs"/>
              </a:defRPr>
            </a:pPr>
            <a:r>
              <a:rPr lang="en-US" sz="1600" dirty="0" smtClean="0">
                <a:effectLst/>
              </a:rPr>
              <a:t>Number and Percentage of Quality Measures for Which Disparities  Were Improving, Not Changing, or Worsening</a:t>
            </a:r>
            <a:endParaRPr lang="en-US" sz="1600" dirty="0"/>
          </a:p>
        </c:rich>
      </c:tx>
      <c:layout>
        <c:manualLayout>
          <c:xMode val="edge"/>
          <c:yMode val="edge"/>
          <c:x val="0.13881172839506173"/>
          <c:y val="0"/>
        </c:manualLayout>
      </c:layout>
      <c:overlay val="0"/>
    </c:title>
    <c:autoTitleDeleted val="0"/>
    <c:plotArea>
      <c:layout>
        <c:manualLayout>
          <c:layoutTarget val="inner"/>
          <c:xMode val="edge"/>
          <c:yMode val="edge"/>
          <c:x val="8.0421891707980947E-2"/>
          <c:y val="0.17649102455943008"/>
          <c:w val="0.92132815128878121"/>
          <c:h val="0.68711352487189092"/>
        </c:manualLayout>
      </c:layout>
      <c:barChart>
        <c:barDir val="col"/>
        <c:grouping val="percentStacked"/>
        <c:varyColors val="0"/>
        <c:ser>
          <c:idx val="0"/>
          <c:order val="0"/>
          <c:tx>
            <c:strRef>
              <c:f>Sheet1!$A$4</c:f>
              <c:strCache>
                <c:ptCount val="1"/>
                <c:pt idx="0">
                  <c:v>Improving</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Poor vs. High Income (n=98)</c:v>
                </c:pt>
                <c:pt idx="1">
                  <c:v>Black vs. White (n=148)</c:v>
                </c:pt>
                <c:pt idx="2">
                  <c:v>Hispanic vs. White (n=130)</c:v>
                </c:pt>
                <c:pt idx="3">
                  <c:v>Asian vs. White (n=123)</c:v>
                </c:pt>
                <c:pt idx="4">
                  <c:v>AI/AN vs. White (n=64)</c:v>
                </c:pt>
              </c:strCache>
            </c:strRef>
          </c:cat>
          <c:val>
            <c:numRef>
              <c:f>Sheet1!$B$4:$F$4</c:f>
              <c:numCache>
                <c:formatCode>General</c:formatCode>
                <c:ptCount val="5"/>
                <c:pt idx="0">
                  <c:v>9</c:v>
                </c:pt>
                <c:pt idx="1">
                  <c:v>13</c:v>
                </c:pt>
                <c:pt idx="2">
                  <c:v>16</c:v>
                </c:pt>
                <c:pt idx="3">
                  <c:v>17</c:v>
                </c:pt>
                <c:pt idx="4">
                  <c:v>4</c:v>
                </c:pt>
              </c:numCache>
            </c:numRef>
          </c:val>
          <c:extLst>
            <c:ext xmlns:c16="http://schemas.microsoft.com/office/drawing/2014/chart" uri="{C3380CC4-5D6E-409C-BE32-E72D297353CC}">
              <c16:uniqueId val="{00000000-386F-48F1-8381-17227DD128A9}"/>
            </c:ext>
          </c:extLst>
        </c:ser>
        <c:ser>
          <c:idx val="1"/>
          <c:order val="1"/>
          <c:tx>
            <c:strRef>
              <c:f>Sheet1!$A$3</c:f>
              <c:strCache>
                <c:ptCount val="1"/>
                <c:pt idx="0">
                  <c:v>No Change</c:v>
                </c:pt>
              </c:strCache>
            </c:strRef>
          </c:tx>
          <c:spPr>
            <a:solidFill>
              <a:srgbClr val="0072C6"/>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Poor vs. High Income (n=98)</c:v>
                </c:pt>
                <c:pt idx="1">
                  <c:v>Black vs. White (n=148)</c:v>
                </c:pt>
                <c:pt idx="2">
                  <c:v>Hispanic vs. White (n=130)</c:v>
                </c:pt>
                <c:pt idx="3">
                  <c:v>Asian vs. White (n=123)</c:v>
                </c:pt>
                <c:pt idx="4">
                  <c:v>AI/AN vs. White (n=64)</c:v>
                </c:pt>
              </c:strCache>
            </c:strRef>
          </c:cat>
          <c:val>
            <c:numRef>
              <c:f>Sheet1!$B$3:$F$3</c:f>
              <c:numCache>
                <c:formatCode>General</c:formatCode>
                <c:ptCount val="5"/>
                <c:pt idx="0">
                  <c:v>76</c:v>
                </c:pt>
                <c:pt idx="1">
                  <c:v>126</c:v>
                </c:pt>
                <c:pt idx="2">
                  <c:v>109</c:v>
                </c:pt>
                <c:pt idx="3">
                  <c:v>97</c:v>
                </c:pt>
                <c:pt idx="4">
                  <c:v>55</c:v>
                </c:pt>
              </c:numCache>
            </c:numRef>
          </c:val>
          <c:extLst>
            <c:ext xmlns:c16="http://schemas.microsoft.com/office/drawing/2014/chart" uri="{C3380CC4-5D6E-409C-BE32-E72D297353CC}">
              <c16:uniqueId val="{00000001-386F-48F1-8381-17227DD128A9}"/>
            </c:ext>
          </c:extLst>
        </c:ser>
        <c:ser>
          <c:idx val="2"/>
          <c:order val="2"/>
          <c:tx>
            <c:strRef>
              <c:f>Sheet1!$A$2</c:f>
              <c:strCache>
                <c:ptCount val="1"/>
                <c:pt idx="0">
                  <c:v>Worsening</c:v>
                </c:pt>
              </c:strCache>
            </c:strRef>
          </c:tx>
          <c:spPr>
            <a:solidFill>
              <a:srgbClr val="AABA0A"/>
            </a:solidFill>
          </c:spPr>
          <c:invertIfNegative val="0"/>
          <c:dLbls>
            <c:spPr>
              <a:noFill/>
              <a:ln>
                <a:noFill/>
              </a:ln>
              <a:effectLst/>
            </c:spPr>
            <c:txPr>
              <a:bodyPr/>
              <a:lstStyle/>
              <a:p>
                <a:pPr>
                  <a:defRPr sz="1600">
                    <a:solidFill>
                      <a:sysClr val="windowText" lastClr="000000"/>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Poor vs. High Income (n=98)</c:v>
                </c:pt>
                <c:pt idx="1">
                  <c:v>Black vs. White (n=148)</c:v>
                </c:pt>
                <c:pt idx="2">
                  <c:v>Hispanic vs. White (n=130)</c:v>
                </c:pt>
                <c:pt idx="3">
                  <c:v>Asian vs. White (n=123)</c:v>
                </c:pt>
                <c:pt idx="4">
                  <c:v>AI/AN vs. White (n=64)</c:v>
                </c:pt>
              </c:strCache>
            </c:strRef>
          </c:cat>
          <c:val>
            <c:numRef>
              <c:f>Sheet1!$B$2:$F$2</c:f>
              <c:numCache>
                <c:formatCode>General</c:formatCode>
                <c:ptCount val="5"/>
                <c:pt idx="0">
                  <c:v>13</c:v>
                </c:pt>
                <c:pt idx="1">
                  <c:v>9</c:v>
                </c:pt>
                <c:pt idx="2">
                  <c:v>5</c:v>
                </c:pt>
                <c:pt idx="3">
                  <c:v>9</c:v>
                </c:pt>
                <c:pt idx="4">
                  <c:v>5</c:v>
                </c:pt>
              </c:numCache>
            </c:numRef>
          </c:val>
          <c:extLst>
            <c:ext xmlns:c16="http://schemas.microsoft.com/office/drawing/2014/chart" uri="{C3380CC4-5D6E-409C-BE32-E72D297353CC}">
              <c16:uniqueId val="{00000002-386F-48F1-8381-17227DD128A9}"/>
            </c:ext>
          </c:extLst>
        </c:ser>
        <c:dLbls>
          <c:showLegendKey val="0"/>
          <c:showVal val="1"/>
          <c:showCatName val="0"/>
          <c:showSerName val="0"/>
          <c:showPercent val="0"/>
          <c:showBubbleSize val="0"/>
        </c:dLbls>
        <c:gapWidth val="150"/>
        <c:overlap val="100"/>
        <c:axId val="167848576"/>
        <c:axId val="167850368"/>
      </c:barChart>
      <c:catAx>
        <c:axId val="167848576"/>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67850368"/>
        <c:crosses val="autoZero"/>
        <c:auto val="1"/>
        <c:lblAlgn val="ctr"/>
        <c:lblOffset val="100"/>
        <c:tickLblSkip val="1"/>
        <c:tickMarkSkip val="1"/>
        <c:noMultiLvlLbl val="0"/>
      </c:catAx>
      <c:valAx>
        <c:axId val="167850368"/>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67848576"/>
        <c:crosses val="autoZero"/>
        <c:crossBetween val="between"/>
        <c:majorUnit val="0.2"/>
      </c:valAx>
    </c:plotArea>
    <c:legend>
      <c:legendPos val="t"/>
      <c:layout>
        <c:manualLayout>
          <c:xMode val="edge"/>
          <c:yMode val="edge"/>
          <c:x val="0.10955404879945561"/>
          <c:y val="0.10168650793650794"/>
          <c:w val="0.77851839700592984"/>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17711674929524"/>
          <c:y val="0.17849883347914844"/>
          <c:w val="0.81582288325070473"/>
          <c:h val="0.7022501701176241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2008</c:v>
                </c:pt>
                <c:pt idx="1">
                  <c:v>2009</c:v>
                </c:pt>
                <c:pt idx="2">
                  <c:v>2010</c:v>
                </c:pt>
                <c:pt idx="3">
                  <c:v>2011</c:v>
                </c:pt>
              </c:numCache>
            </c:numRef>
          </c:cat>
          <c:val>
            <c:numRef>
              <c:f>Sheet1!$B$2:$B$5</c:f>
              <c:numCache>
                <c:formatCode>0.0</c:formatCode>
                <c:ptCount val="4"/>
                <c:pt idx="0">
                  <c:v>15.55</c:v>
                </c:pt>
                <c:pt idx="1">
                  <c:v>16.18</c:v>
                </c:pt>
                <c:pt idx="2">
                  <c:v>16.57</c:v>
                </c:pt>
                <c:pt idx="3">
                  <c:v>16.420000000000002</c:v>
                </c:pt>
              </c:numCache>
            </c:numRef>
          </c:val>
          <c:smooth val="0"/>
          <c:extLst>
            <c:ext xmlns:c16="http://schemas.microsoft.com/office/drawing/2014/chart" uri="{C3380CC4-5D6E-409C-BE32-E72D297353CC}">
              <c16:uniqueId val="{00000000-466B-4940-991A-93043E277A42}"/>
            </c:ext>
          </c:extLst>
        </c:ser>
        <c:ser>
          <c:idx val="0"/>
          <c:order val="1"/>
          <c:tx>
            <c:strRef>
              <c:f>Sheet1!$C$1</c:f>
              <c:strCache>
                <c:ptCount val="1"/>
                <c:pt idx="0">
                  <c:v>Hispanic Men</c:v>
                </c:pt>
              </c:strCache>
            </c:strRef>
          </c:tx>
          <c:spPr>
            <a:ln w="25400">
              <a:solidFill>
                <a:srgbClr val="0072C6"/>
              </a:solidFill>
            </a:ln>
          </c:spPr>
          <c:marker>
            <c:symbol val="square"/>
            <c:size val="7"/>
            <c:spPr>
              <a:solidFill>
                <a:srgbClr val="0072C6"/>
              </a:solidFill>
              <a:ln>
                <a:noFill/>
              </a:ln>
            </c:spPr>
          </c:marker>
          <c:cat>
            <c:numRef>
              <c:f>Sheet1!$A$2:$A$5</c:f>
              <c:numCache>
                <c:formatCode>General</c:formatCode>
                <c:ptCount val="4"/>
                <c:pt idx="0">
                  <c:v>2008</c:v>
                </c:pt>
                <c:pt idx="1">
                  <c:v>2009</c:v>
                </c:pt>
                <c:pt idx="2">
                  <c:v>2010</c:v>
                </c:pt>
                <c:pt idx="3">
                  <c:v>2011</c:v>
                </c:pt>
              </c:numCache>
            </c:numRef>
          </c:cat>
          <c:val>
            <c:numRef>
              <c:f>Sheet1!$C$2:$C$5</c:f>
              <c:numCache>
                <c:formatCode>0.0</c:formatCode>
                <c:ptCount val="4"/>
                <c:pt idx="0">
                  <c:v>16.829999999999998</c:v>
                </c:pt>
                <c:pt idx="1">
                  <c:v>20.384</c:v>
                </c:pt>
                <c:pt idx="2">
                  <c:v>17.707999999999998</c:v>
                </c:pt>
                <c:pt idx="3">
                  <c:v>20.707000000000001</c:v>
                </c:pt>
              </c:numCache>
            </c:numRef>
          </c:val>
          <c:smooth val="0"/>
          <c:extLst>
            <c:ext xmlns:c16="http://schemas.microsoft.com/office/drawing/2014/chart" uri="{C3380CC4-5D6E-409C-BE32-E72D297353CC}">
              <c16:uniqueId val="{00000001-466B-4940-991A-93043E277A42}"/>
            </c:ext>
          </c:extLst>
        </c:ser>
        <c:ser>
          <c:idx val="2"/>
          <c:order val="2"/>
          <c:tx>
            <c:strRef>
              <c:f>Sheet1!$D$1</c:f>
              <c:strCache>
                <c:ptCount val="1"/>
                <c:pt idx="0">
                  <c:v>Hispanic Women</c:v>
                </c:pt>
              </c:strCache>
            </c:strRef>
          </c:tx>
          <c:spPr>
            <a:ln w="25400">
              <a:solidFill>
                <a:srgbClr val="AABA0A"/>
              </a:solidFill>
            </a:ln>
          </c:spPr>
          <c:marker>
            <c:symbol val="triangle"/>
            <c:size val="9"/>
            <c:spPr>
              <a:solidFill>
                <a:srgbClr val="AABA0A"/>
              </a:solidFill>
              <a:ln>
                <a:noFill/>
              </a:ln>
            </c:spPr>
          </c:marker>
          <c:cat>
            <c:numRef>
              <c:f>Sheet1!$A$2:$A$5</c:f>
              <c:numCache>
                <c:formatCode>General</c:formatCode>
                <c:ptCount val="4"/>
                <c:pt idx="0">
                  <c:v>2008</c:v>
                </c:pt>
                <c:pt idx="1">
                  <c:v>2009</c:v>
                </c:pt>
                <c:pt idx="2">
                  <c:v>2010</c:v>
                </c:pt>
                <c:pt idx="3">
                  <c:v>2011</c:v>
                </c:pt>
              </c:numCache>
            </c:numRef>
          </c:cat>
          <c:val>
            <c:numRef>
              <c:f>Sheet1!$D$2:$D$5</c:f>
              <c:numCache>
                <c:formatCode>0.0</c:formatCode>
                <c:ptCount val="4"/>
                <c:pt idx="0">
                  <c:v>17.582000000000001</c:v>
                </c:pt>
                <c:pt idx="1">
                  <c:v>15.526999999999999</c:v>
                </c:pt>
                <c:pt idx="2">
                  <c:v>17.164999999999999</c:v>
                </c:pt>
                <c:pt idx="3">
                  <c:v>16.38</c:v>
                </c:pt>
              </c:numCache>
            </c:numRef>
          </c:val>
          <c:smooth val="0"/>
          <c:extLst>
            <c:ext xmlns:c16="http://schemas.microsoft.com/office/drawing/2014/chart" uri="{C3380CC4-5D6E-409C-BE32-E72D297353CC}">
              <c16:uniqueId val="{00000002-466B-4940-991A-93043E277A42}"/>
            </c:ext>
          </c:extLst>
        </c:ser>
        <c:dLbls>
          <c:showLegendKey val="0"/>
          <c:showVal val="0"/>
          <c:showCatName val="0"/>
          <c:showSerName val="0"/>
          <c:showPercent val="0"/>
          <c:showBubbleSize val="0"/>
        </c:dLbls>
        <c:marker val="1"/>
        <c:smooth val="0"/>
        <c:axId val="168701952"/>
        <c:axId val="168703872"/>
      </c:lineChart>
      <c:catAx>
        <c:axId val="16870195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68703872"/>
        <c:crosses val="autoZero"/>
        <c:auto val="1"/>
        <c:lblAlgn val="ctr"/>
        <c:lblOffset val="100"/>
        <c:noMultiLvlLbl val="0"/>
      </c:catAx>
      <c:valAx>
        <c:axId val="168703872"/>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Discharges</a:t>
                </a:r>
                <a:endParaRPr lang="en-US" dirty="0"/>
              </a:p>
            </c:rich>
          </c:tx>
          <c:layout>
            <c:manualLayout>
              <c:xMode val="edge"/>
              <c:yMode val="edge"/>
              <c:x val="1.5432098765432098E-3"/>
              <c:y val="0.2485788113695090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8701952"/>
        <c:crosses val="autoZero"/>
        <c:crossBetween val="between"/>
        <c:majorUnit val="5"/>
      </c:valAx>
    </c:plotArea>
    <c:legend>
      <c:legendPos val="t"/>
      <c:layout>
        <c:manualLayout>
          <c:xMode val="edge"/>
          <c:yMode val="edge"/>
          <c:x val="5.4495965782055011E-2"/>
          <c:y val="1.1675185338674747E-3"/>
          <c:w val="0.88634052687858478"/>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53509283561778"/>
          <c:y val="0.17849883347914844"/>
          <c:w val="0.81418343540390781"/>
          <c:h val="0.70225017011762414"/>
        </c:manualLayout>
      </c:layout>
      <c:lineChart>
        <c:grouping val="standard"/>
        <c:varyColors val="0"/>
        <c:ser>
          <c:idx val="3"/>
          <c:order val="0"/>
          <c:tx>
            <c:strRef>
              <c:f>Sheet1!$B$1</c:f>
              <c:strCache>
                <c:ptCount val="1"/>
                <c:pt idx="0">
                  <c:v> White</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2008</c:v>
                </c:pt>
                <c:pt idx="1">
                  <c:v>2009</c:v>
                </c:pt>
                <c:pt idx="2">
                  <c:v>2010</c:v>
                </c:pt>
                <c:pt idx="3">
                  <c:v>2011</c:v>
                </c:pt>
              </c:numCache>
            </c:numRef>
          </c:cat>
          <c:val>
            <c:numRef>
              <c:f>Sheet1!$B$2:$B$5</c:f>
              <c:numCache>
                <c:formatCode>0.0</c:formatCode>
                <c:ptCount val="4"/>
                <c:pt idx="0">
                  <c:v>15.85</c:v>
                </c:pt>
                <c:pt idx="1">
                  <c:v>16.43</c:v>
                </c:pt>
                <c:pt idx="2">
                  <c:v>16.21</c:v>
                </c:pt>
                <c:pt idx="3">
                  <c:v>15.86</c:v>
                </c:pt>
              </c:numCache>
            </c:numRef>
          </c:val>
          <c:smooth val="0"/>
          <c:extLst>
            <c:ext xmlns:c16="http://schemas.microsoft.com/office/drawing/2014/chart" uri="{C3380CC4-5D6E-409C-BE32-E72D297353CC}">
              <c16:uniqueId val="{00000000-9859-4C8E-8AFC-4501EAD77904}"/>
            </c:ext>
          </c:extLst>
        </c:ser>
        <c:ser>
          <c:idx val="0"/>
          <c:order val="1"/>
          <c:tx>
            <c:strRef>
              <c:f>Sheet1!$E$1</c:f>
              <c:strCache>
                <c:ptCount val="1"/>
                <c:pt idx="0">
                  <c:v>Black</c:v>
                </c:pt>
              </c:strCache>
            </c:strRef>
          </c:tx>
          <c:spPr>
            <a:ln w="25400">
              <a:solidFill>
                <a:srgbClr val="0072C6"/>
              </a:solidFill>
            </a:ln>
          </c:spPr>
          <c:marker>
            <c:symbol val="square"/>
            <c:size val="7"/>
            <c:spPr>
              <a:solidFill>
                <a:srgbClr val="0072C6"/>
              </a:solidFill>
              <a:ln>
                <a:noFill/>
              </a:ln>
            </c:spPr>
          </c:marker>
          <c:cat>
            <c:numRef>
              <c:f>Sheet1!$A$2:$A$5</c:f>
              <c:numCache>
                <c:formatCode>General</c:formatCode>
                <c:ptCount val="4"/>
                <c:pt idx="0">
                  <c:v>2008</c:v>
                </c:pt>
                <c:pt idx="1">
                  <c:v>2009</c:v>
                </c:pt>
                <c:pt idx="2">
                  <c:v>2010</c:v>
                </c:pt>
                <c:pt idx="3">
                  <c:v>2011</c:v>
                </c:pt>
              </c:numCache>
            </c:numRef>
          </c:cat>
          <c:val>
            <c:numRef>
              <c:f>Sheet1!$E$2:$E$5</c:f>
              <c:numCache>
                <c:formatCode>0.0</c:formatCode>
                <c:ptCount val="4"/>
                <c:pt idx="0">
                  <c:v>20.38</c:v>
                </c:pt>
                <c:pt idx="1">
                  <c:v>19.3</c:v>
                </c:pt>
                <c:pt idx="2">
                  <c:v>19.57</c:v>
                </c:pt>
                <c:pt idx="3">
                  <c:v>19.97</c:v>
                </c:pt>
              </c:numCache>
            </c:numRef>
          </c:val>
          <c:smooth val="0"/>
          <c:extLst>
            <c:ext xmlns:c16="http://schemas.microsoft.com/office/drawing/2014/chart" uri="{C3380CC4-5D6E-409C-BE32-E72D297353CC}">
              <c16:uniqueId val="{00000001-9859-4C8E-8AFC-4501EAD77904}"/>
            </c:ext>
          </c:extLst>
        </c:ser>
        <c:ser>
          <c:idx val="2"/>
          <c:order val="2"/>
          <c:tx>
            <c:strRef>
              <c:f>Sheet1!$D$1</c:f>
              <c:strCache>
                <c:ptCount val="1"/>
                <c:pt idx="0">
                  <c:v>Hispanic </c:v>
                </c:pt>
              </c:strCache>
            </c:strRef>
          </c:tx>
          <c:spPr>
            <a:ln w="25400">
              <a:solidFill>
                <a:srgbClr val="AABA0A"/>
              </a:solidFill>
            </a:ln>
          </c:spPr>
          <c:marker>
            <c:symbol val="triangle"/>
            <c:size val="9"/>
            <c:spPr>
              <a:solidFill>
                <a:srgbClr val="AABA0A"/>
              </a:solidFill>
              <a:ln>
                <a:noFill/>
              </a:ln>
            </c:spPr>
          </c:marker>
          <c:cat>
            <c:numRef>
              <c:f>Sheet1!$A$2:$A$5</c:f>
              <c:numCache>
                <c:formatCode>General</c:formatCode>
                <c:ptCount val="4"/>
                <c:pt idx="0">
                  <c:v>2008</c:v>
                </c:pt>
                <c:pt idx="1">
                  <c:v>2009</c:v>
                </c:pt>
                <c:pt idx="2">
                  <c:v>2010</c:v>
                </c:pt>
                <c:pt idx="3">
                  <c:v>2011</c:v>
                </c:pt>
              </c:numCache>
            </c:numRef>
          </c:cat>
          <c:val>
            <c:numRef>
              <c:f>Sheet1!$D$2:$D$5</c:f>
              <c:numCache>
                <c:formatCode>0.0</c:formatCode>
                <c:ptCount val="4"/>
                <c:pt idx="0">
                  <c:v>18.22</c:v>
                </c:pt>
                <c:pt idx="1">
                  <c:v>18.47</c:v>
                </c:pt>
                <c:pt idx="2">
                  <c:v>18.149999999999999</c:v>
                </c:pt>
                <c:pt idx="3">
                  <c:v>19.11</c:v>
                </c:pt>
              </c:numCache>
            </c:numRef>
          </c:val>
          <c:smooth val="0"/>
          <c:extLst>
            <c:ext xmlns:c16="http://schemas.microsoft.com/office/drawing/2014/chart" uri="{C3380CC4-5D6E-409C-BE32-E72D297353CC}">
              <c16:uniqueId val="{00000002-9859-4C8E-8AFC-4501EAD77904}"/>
            </c:ext>
          </c:extLst>
        </c:ser>
        <c:dLbls>
          <c:showLegendKey val="0"/>
          <c:showVal val="0"/>
          <c:showCatName val="0"/>
          <c:showSerName val="0"/>
          <c:showPercent val="0"/>
          <c:showBubbleSize val="0"/>
        </c:dLbls>
        <c:marker val="1"/>
        <c:smooth val="0"/>
        <c:axId val="168750080"/>
        <c:axId val="168887424"/>
      </c:lineChart>
      <c:catAx>
        <c:axId val="16875008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68887424"/>
        <c:crosses val="autoZero"/>
        <c:auto val="1"/>
        <c:lblAlgn val="ctr"/>
        <c:lblOffset val="100"/>
        <c:noMultiLvlLbl val="0"/>
      </c:catAx>
      <c:valAx>
        <c:axId val="168887424"/>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Discharges</a:t>
                </a:r>
                <a:endParaRPr lang="en-US" dirty="0"/>
              </a:p>
            </c:rich>
          </c:tx>
          <c:layout>
            <c:manualLayout>
              <c:xMode val="edge"/>
              <c:yMode val="edge"/>
              <c:x val="0"/>
              <c:y val="0.2578380480217750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8750080"/>
        <c:crosses val="autoZero"/>
        <c:crossBetween val="between"/>
        <c:majorUnit val="5"/>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38948540523345"/>
          <c:y val="5.324626760364632E-2"/>
          <c:w val="0.86510631246851721"/>
          <c:h val="0.8070280529449948"/>
        </c:manualLayout>
      </c:layout>
      <c:barChart>
        <c:barDir val="col"/>
        <c:grouping val="clustered"/>
        <c:varyColors val="0"/>
        <c:ser>
          <c:idx val="0"/>
          <c:order val="0"/>
          <c:tx>
            <c:strRef>
              <c:f>Sheet1!$B$1</c:f>
              <c:strCache>
                <c:ptCount val="1"/>
                <c:pt idx="0">
                  <c:v>Series 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717E-486B-B413-216B19F5A1CD}"/>
              </c:ext>
            </c:extLst>
          </c:dPt>
          <c:dPt>
            <c:idx val="1"/>
            <c:invertIfNegative val="0"/>
            <c:bubble3D val="0"/>
            <c:extLst>
              <c:ext xmlns:c16="http://schemas.microsoft.com/office/drawing/2014/chart" uri="{C3380CC4-5D6E-409C-BE32-E72D297353CC}">
                <c16:uniqueId val="{00000001-717E-486B-B413-216B19F5A1CD}"/>
              </c:ext>
            </c:extLst>
          </c:dPt>
          <c:dPt>
            <c:idx val="2"/>
            <c:invertIfNegative val="0"/>
            <c:bubble3D val="0"/>
            <c:extLst>
              <c:ext xmlns:c16="http://schemas.microsoft.com/office/drawing/2014/chart" uri="{C3380CC4-5D6E-409C-BE32-E72D297353CC}">
                <c16:uniqueId val="{00000002-717E-486B-B413-216B19F5A1CD}"/>
              </c:ext>
            </c:extLst>
          </c:dPt>
          <c:dPt>
            <c:idx val="3"/>
            <c:invertIfNegative val="0"/>
            <c:bubble3D val="0"/>
            <c:extLst>
              <c:ext xmlns:c16="http://schemas.microsoft.com/office/drawing/2014/chart" uri="{C3380CC4-5D6E-409C-BE32-E72D297353CC}">
                <c16:uniqueId val="{00000003-717E-486B-B413-216B19F5A1CD}"/>
              </c:ext>
            </c:extLst>
          </c:dPt>
          <c:cat>
            <c:strRef>
              <c:f>Sheet1!$A$2:$A$5</c:f>
              <c:strCache>
                <c:ptCount val="4"/>
                <c:pt idx="0">
                  <c:v>English</c:v>
                </c:pt>
                <c:pt idx="1">
                  <c:v>Spanish</c:v>
                </c:pt>
                <c:pt idx="2">
                  <c:v>API Languages</c:v>
                </c:pt>
                <c:pt idx="3">
                  <c:v>Other Languages</c:v>
                </c:pt>
              </c:strCache>
            </c:strRef>
          </c:cat>
          <c:val>
            <c:numRef>
              <c:f>Sheet1!$B$2:$B$5</c:f>
              <c:numCache>
                <c:formatCode>0.00</c:formatCode>
                <c:ptCount val="4"/>
                <c:pt idx="0">
                  <c:v>11.84381335</c:v>
                </c:pt>
                <c:pt idx="1">
                  <c:v>10.538112480000001</c:v>
                </c:pt>
                <c:pt idx="2">
                  <c:v>14.43603817</c:v>
                </c:pt>
                <c:pt idx="3">
                  <c:v>10.465024360000001</c:v>
                </c:pt>
              </c:numCache>
            </c:numRef>
          </c:val>
          <c:extLst>
            <c:ext xmlns:c16="http://schemas.microsoft.com/office/drawing/2014/chart" uri="{C3380CC4-5D6E-409C-BE32-E72D297353CC}">
              <c16:uniqueId val="{00000004-717E-486B-B413-216B19F5A1CD}"/>
            </c:ext>
          </c:extLst>
        </c:ser>
        <c:dLbls>
          <c:showLegendKey val="0"/>
          <c:showVal val="0"/>
          <c:showCatName val="0"/>
          <c:showSerName val="0"/>
          <c:showPercent val="0"/>
          <c:showBubbleSize val="0"/>
        </c:dLbls>
        <c:gapWidth val="150"/>
        <c:axId val="170569728"/>
        <c:axId val="170571264"/>
      </c:barChart>
      <c:catAx>
        <c:axId val="170569728"/>
        <c:scaling>
          <c:orientation val="minMax"/>
        </c:scaling>
        <c:delete val="0"/>
        <c:axPos val="b"/>
        <c:numFmt formatCode="General" sourceLinked="0"/>
        <c:majorTickMark val="out"/>
        <c:minorTickMark val="none"/>
        <c:tickLblPos val="nextTo"/>
        <c:txPr>
          <a:bodyPr/>
          <a:lstStyle/>
          <a:p>
            <a:pPr>
              <a:defRPr sz="1600" b="0">
                <a:solidFill>
                  <a:schemeClr val="tx1"/>
                </a:solidFill>
              </a:defRPr>
            </a:pPr>
            <a:endParaRPr lang="en-US"/>
          </a:p>
        </c:txPr>
        <c:crossAx val="170571264"/>
        <c:crosses val="autoZero"/>
        <c:auto val="1"/>
        <c:lblAlgn val="ctr"/>
        <c:lblOffset val="100"/>
        <c:noMultiLvlLbl val="0"/>
      </c:catAx>
      <c:valAx>
        <c:axId val="170571264"/>
        <c:scaling>
          <c:orientation val="minMax"/>
          <c:max val="25"/>
          <c:min val="0"/>
        </c:scaling>
        <c:delete val="0"/>
        <c:axPos val="l"/>
        <c:majorGridlines/>
        <c:title>
          <c:tx>
            <c:rich>
              <a:bodyPr rot="-5400000" vert="horz"/>
              <a:lstStyle/>
              <a:p>
                <a:pPr>
                  <a:defRPr sz="1600"/>
                </a:pPr>
                <a:r>
                  <a:rPr lang="en-US" sz="1600" dirty="0" smtClean="0"/>
                  <a:t>Rate per 1,000 Discharges</a:t>
                </a:r>
                <a:endParaRPr lang="en-US" sz="1600" dirty="0"/>
              </a:p>
            </c:rich>
          </c:tx>
          <c:layout>
            <c:manualLayout>
              <c:xMode val="edge"/>
              <c:yMode val="edge"/>
              <c:x val="0"/>
              <c:y val="8.2258064516129034E-2"/>
            </c:manualLayout>
          </c:layout>
          <c:overlay val="0"/>
        </c:title>
        <c:numFmt formatCode="0" sourceLinked="0"/>
        <c:majorTickMark val="out"/>
        <c:minorTickMark val="none"/>
        <c:tickLblPos val="nextTo"/>
        <c:txPr>
          <a:bodyPr/>
          <a:lstStyle/>
          <a:p>
            <a:pPr>
              <a:defRPr sz="1600"/>
            </a:pPr>
            <a:endParaRPr lang="en-US"/>
          </a:p>
        </c:txPr>
        <c:crossAx val="170569728"/>
        <c:crosses val="autoZero"/>
        <c:crossBetween val="between"/>
        <c:majorUnit val="5"/>
      </c:valAx>
    </c:plotArea>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4"/>
          <c:y val="0.13084599890130011"/>
          <c:w val="0.87597939146495574"/>
          <c:h val="0.76842153451748763"/>
        </c:manualLayout>
      </c:layout>
      <c:barChart>
        <c:barDir val="col"/>
        <c:grouping val="clustered"/>
        <c:varyColors val="0"/>
        <c:ser>
          <c:idx val="0"/>
          <c:order val="0"/>
          <c:tx>
            <c:strRef>
              <c:f>Sheet1!$B$1</c:f>
              <c:strCache>
                <c:ptCount val="1"/>
                <c:pt idx="0">
                  <c:v>2011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31E5-48E9-9737-153F05A5C18A}"/>
              </c:ext>
            </c:extLst>
          </c:dPt>
          <c:dPt>
            <c:idx val="1"/>
            <c:invertIfNegative val="0"/>
            <c:bubble3D val="0"/>
            <c:extLst>
              <c:ext xmlns:c16="http://schemas.microsoft.com/office/drawing/2014/chart" uri="{C3380CC4-5D6E-409C-BE32-E72D297353CC}">
                <c16:uniqueId val="{00000001-31E5-48E9-9737-153F05A5C18A}"/>
              </c:ext>
            </c:extLst>
          </c:dPt>
          <c:dPt>
            <c:idx val="2"/>
            <c:invertIfNegative val="0"/>
            <c:bubble3D val="0"/>
            <c:extLst>
              <c:ext xmlns:c16="http://schemas.microsoft.com/office/drawing/2014/chart" uri="{C3380CC4-5D6E-409C-BE32-E72D297353CC}">
                <c16:uniqueId val="{00000002-31E5-48E9-9737-153F05A5C18A}"/>
              </c:ext>
            </c:extLst>
          </c:dPt>
          <c:dPt>
            <c:idx val="3"/>
            <c:invertIfNegative val="0"/>
            <c:bubble3D val="0"/>
            <c:extLst>
              <c:ext xmlns:c16="http://schemas.microsoft.com/office/drawing/2014/chart" uri="{C3380CC4-5D6E-409C-BE32-E72D297353CC}">
                <c16:uniqueId val="{00000003-31E5-48E9-9737-153F05A5C18A}"/>
              </c:ext>
            </c:extLst>
          </c:dPt>
          <c:cat>
            <c:strRef>
              <c:f>(Sheet1!$A$2,Sheet1!$A$10:$A$17)</c:f>
              <c:strCache>
                <c:ptCount val="9"/>
                <c:pt idx="0">
                  <c:v>Total</c:v>
                </c:pt>
                <c:pt idx="2">
                  <c:v>White</c:v>
                </c:pt>
                <c:pt idx="3">
                  <c:v>Black</c:v>
                </c:pt>
                <c:pt idx="4">
                  <c:v>Asian</c:v>
                </c:pt>
                <c:pt idx="5">
                  <c:v>NHOPI</c:v>
                </c:pt>
                <c:pt idx="6">
                  <c:v>AI/AN</c:v>
                </c:pt>
                <c:pt idx="7">
                  <c:v>Hispanic</c:v>
                </c:pt>
                <c:pt idx="8">
                  <c:v>&gt;1 Race</c:v>
                </c:pt>
              </c:strCache>
            </c:strRef>
          </c:cat>
          <c:val>
            <c:numRef>
              <c:f>(Sheet1!$B$2,Sheet1!$B$10:$B$17)</c:f>
              <c:numCache>
                <c:formatCode>General</c:formatCode>
                <c:ptCount val="9"/>
                <c:pt idx="0" formatCode="0.0">
                  <c:v>2.4</c:v>
                </c:pt>
                <c:pt idx="2" formatCode="0.0">
                  <c:v>2.42</c:v>
                </c:pt>
                <c:pt idx="3" formatCode="0.0">
                  <c:v>2.1</c:v>
                </c:pt>
                <c:pt idx="4" formatCode="0.0">
                  <c:v>3.4</c:v>
                </c:pt>
                <c:pt idx="5" formatCode="0.0">
                  <c:v>4.2</c:v>
                </c:pt>
                <c:pt idx="6" formatCode="0.0">
                  <c:v>2.2000000000000002</c:v>
                </c:pt>
                <c:pt idx="7" formatCode="0.0">
                  <c:v>3.24</c:v>
                </c:pt>
                <c:pt idx="8" formatCode="0.0">
                  <c:v>3.24</c:v>
                </c:pt>
              </c:numCache>
            </c:numRef>
          </c:val>
          <c:extLst>
            <c:ext xmlns:c16="http://schemas.microsoft.com/office/drawing/2014/chart" uri="{C3380CC4-5D6E-409C-BE32-E72D297353CC}">
              <c16:uniqueId val="{00000004-31E5-48E9-9737-153F05A5C18A}"/>
            </c:ext>
          </c:extLst>
        </c:ser>
        <c:ser>
          <c:idx val="1"/>
          <c:order val="1"/>
          <c:tx>
            <c:strRef>
              <c:f>Sheet1!$C$1</c:f>
              <c:strCache>
                <c:ptCount val="1"/>
                <c:pt idx="0">
                  <c:v>2012</c:v>
                </c:pt>
              </c:strCache>
            </c:strRef>
          </c:tx>
          <c:spPr>
            <a:solidFill>
              <a:srgbClr val="AABA0A"/>
            </a:solidFill>
          </c:spPr>
          <c:invertIfNegative val="0"/>
          <c:cat>
            <c:strRef>
              <c:f>(Sheet1!$A$2,Sheet1!$A$10:$A$17)</c:f>
              <c:strCache>
                <c:ptCount val="9"/>
                <c:pt idx="0">
                  <c:v>Total</c:v>
                </c:pt>
                <c:pt idx="2">
                  <c:v>White</c:v>
                </c:pt>
                <c:pt idx="3">
                  <c:v>Black</c:v>
                </c:pt>
                <c:pt idx="4">
                  <c:v>Asian</c:v>
                </c:pt>
                <c:pt idx="5">
                  <c:v>NHOPI</c:v>
                </c:pt>
                <c:pt idx="6">
                  <c:v>AI/AN</c:v>
                </c:pt>
                <c:pt idx="7">
                  <c:v>Hispanic</c:v>
                </c:pt>
                <c:pt idx="8">
                  <c:v>&gt;1 Race</c:v>
                </c:pt>
              </c:strCache>
            </c:strRef>
          </c:cat>
          <c:val>
            <c:numRef>
              <c:f>(Sheet1!$C$2,Sheet1!$C$10:$C$17)</c:f>
              <c:numCache>
                <c:formatCode>General</c:formatCode>
                <c:ptCount val="9"/>
                <c:pt idx="0" formatCode="0.0">
                  <c:v>1.9</c:v>
                </c:pt>
                <c:pt idx="2" formatCode="0.0">
                  <c:v>1.9</c:v>
                </c:pt>
                <c:pt idx="3" formatCode="0.0">
                  <c:v>1.67</c:v>
                </c:pt>
                <c:pt idx="4" formatCode="0.0">
                  <c:v>2.86</c:v>
                </c:pt>
                <c:pt idx="5" formatCode="0.0">
                  <c:v>2.82</c:v>
                </c:pt>
                <c:pt idx="6" formatCode="0.0">
                  <c:v>1.28</c:v>
                </c:pt>
                <c:pt idx="7" formatCode="0.0">
                  <c:v>2.4700000000000002</c:v>
                </c:pt>
                <c:pt idx="8" formatCode="0.0">
                  <c:v>1.91</c:v>
                </c:pt>
              </c:numCache>
            </c:numRef>
          </c:val>
          <c:extLst>
            <c:ext xmlns:c16="http://schemas.microsoft.com/office/drawing/2014/chart" uri="{C3380CC4-5D6E-409C-BE32-E72D297353CC}">
              <c16:uniqueId val="{00000005-31E5-48E9-9737-153F05A5C18A}"/>
            </c:ext>
          </c:extLst>
        </c:ser>
        <c:dLbls>
          <c:showLegendKey val="0"/>
          <c:showVal val="0"/>
          <c:showCatName val="0"/>
          <c:showSerName val="0"/>
          <c:showPercent val="0"/>
          <c:showBubbleSize val="0"/>
        </c:dLbls>
        <c:gapWidth val="150"/>
        <c:axId val="170681088"/>
        <c:axId val="170682624"/>
      </c:barChart>
      <c:catAx>
        <c:axId val="170681088"/>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0682624"/>
        <c:crosses val="autoZero"/>
        <c:auto val="1"/>
        <c:lblAlgn val="ctr"/>
        <c:lblOffset val="100"/>
        <c:noMultiLvlLbl val="0"/>
      </c:catAx>
      <c:valAx>
        <c:axId val="170682624"/>
        <c:scaling>
          <c:orientation val="minMax"/>
          <c:max val="5"/>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2393385419845775"/>
            </c:manualLayout>
          </c:layout>
          <c:overlay val="0"/>
        </c:title>
        <c:numFmt formatCode="0.0" sourceLinked="0"/>
        <c:majorTickMark val="out"/>
        <c:minorTickMark val="none"/>
        <c:tickLblPos val="nextTo"/>
        <c:txPr>
          <a:bodyPr/>
          <a:lstStyle/>
          <a:p>
            <a:pPr>
              <a:defRPr sz="1600">
                <a:latin typeface="Calibri" panose="020F0502020204030204" pitchFamily="34" charset="0"/>
              </a:defRPr>
            </a:pPr>
            <a:endParaRPr lang="en-US"/>
          </a:p>
        </c:txPr>
        <c:crossAx val="170681088"/>
        <c:crosses val="autoZero"/>
        <c:crossBetween val="between"/>
        <c:majorUnit val="0.5"/>
      </c:valAx>
    </c:plotArea>
    <c:legend>
      <c:legendPos val="t"/>
      <c:layout>
        <c:manualLayout>
          <c:xMode val="edge"/>
          <c:yMode val="edge"/>
          <c:x val="0.16512345679012347"/>
          <c:y val="0"/>
          <c:w val="0.66733449985418491"/>
          <c:h val="0.13039655869922048"/>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967604743851462"/>
          <c:y val="0.24866579177602799"/>
          <c:w val="0.80198308544765229"/>
          <c:h val="0.60026413138575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Sheet1!$B$2:$L$2</c:f>
              <c:numCache>
                <c:formatCode>0.0</c:formatCode>
                <c:ptCount val="11"/>
                <c:pt idx="0">
                  <c:v>10.8086</c:v>
                </c:pt>
                <c:pt idx="1">
                  <c:v>9.7919</c:v>
                </c:pt>
                <c:pt idx="2">
                  <c:v>9.5785999999999998</c:v>
                </c:pt>
                <c:pt idx="3">
                  <c:v>9.6539999999999999</c:v>
                </c:pt>
                <c:pt idx="4">
                  <c:v>9.8035999999999994</c:v>
                </c:pt>
                <c:pt idx="5">
                  <c:v>9.2786000000000008</c:v>
                </c:pt>
                <c:pt idx="6">
                  <c:v>9.4616000000000007</c:v>
                </c:pt>
                <c:pt idx="7">
                  <c:v>9.0292999999999992</c:v>
                </c:pt>
                <c:pt idx="8">
                  <c:v>8.1255000000000006</c:v>
                </c:pt>
                <c:pt idx="9">
                  <c:v>8.3310999999999993</c:v>
                </c:pt>
                <c:pt idx="10">
                  <c:v>7.8647999999999998</c:v>
                </c:pt>
              </c:numCache>
            </c:numRef>
          </c:val>
          <c:smooth val="0"/>
          <c:extLst>
            <c:ext xmlns:c16="http://schemas.microsoft.com/office/drawing/2014/chart" uri="{C3380CC4-5D6E-409C-BE32-E72D297353CC}">
              <c16:uniqueId val="{00000000-142D-4128-B56B-950683A479DC}"/>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Sheet1!$B$3:$L$3</c:f>
              <c:numCache>
                <c:formatCode>0.0</c:formatCode>
                <c:ptCount val="11"/>
                <c:pt idx="0">
                  <c:v>9.8477999999999994</c:v>
                </c:pt>
                <c:pt idx="1">
                  <c:v>8.9098000000000006</c:v>
                </c:pt>
                <c:pt idx="2">
                  <c:v>8.6927000000000003</c:v>
                </c:pt>
                <c:pt idx="3">
                  <c:v>8.7797000000000001</c:v>
                </c:pt>
                <c:pt idx="4">
                  <c:v>9.1207999999999991</c:v>
                </c:pt>
                <c:pt idx="5">
                  <c:v>8.5965000000000007</c:v>
                </c:pt>
                <c:pt idx="6">
                  <c:v>8.7672000000000008</c:v>
                </c:pt>
                <c:pt idx="7">
                  <c:v>7.9630999999999998</c:v>
                </c:pt>
                <c:pt idx="8">
                  <c:v>7.3</c:v>
                </c:pt>
                <c:pt idx="9">
                  <c:v>7.4</c:v>
                </c:pt>
                <c:pt idx="10">
                  <c:v>6.9</c:v>
                </c:pt>
              </c:numCache>
            </c:numRef>
          </c:val>
          <c:smooth val="0"/>
          <c:extLst>
            <c:ext xmlns:c16="http://schemas.microsoft.com/office/drawing/2014/chart" uri="{C3380CC4-5D6E-409C-BE32-E72D297353CC}">
              <c16:uniqueId val="{00000001-142D-4128-B56B-950683A479DC}"/>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Sheet1!$B$4:$L$4</c:f>
              <c:numCache>
                <c:formatCode>0.0</c:formatCode>
                <c:ptCount val="11"/>
                <c:pt idx="0">
                  <c:v>11.4589</c:v>
                </c:pt>
                <c:pt idx="1">
                  <c:v>11.0222</c:v>
                </c:pt>
                <c:pt idx="2">
                  <c:v>11.0083</c:v>
                </c:pt>
                <c:pt idx="3">
                  <c:v>12.6556</c:v>
                </c:pt>
                <c:pt idx="4">
                  <c:v>10.263500000000001</c:v>
                </c:pt>
                <c:pt idx="5">
                  <c:v>10.4687</c:v>
                </c:pt>
                <c:pt idx="6">
                  <c:v>12.062900000000001</c:v>
                </c:pt>
                <c:pt idx="7">
                  <c:v>11.6663</c:v>
                </c:pt>
                <c:pt idx="8">
                  <c:v>10.199999999999999</c:v>
                </c:pt>
                <c:pt idx="9">
                  <c:v>9.6</c:v>
                </c:pt>
                <c:pt idx="10">
                  <c:v>10.199999999999999</c:v>
                </c:pt>
              </c:numCache>
            </c:numRef>
          </c:val>
          <c:smooth val="0"/>
          <c:extLst>
            <c:ext xmlns:c16="http://schemas.microsoft.com/office/drawing/2014/chart" uri="{C3380CC4-5D6E-409C-BE32-E72D297353CC}">
              <c16:uniqueId val="{00000002-142D-4128-B56B-950683A479DC}"/>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Sheet1!$B$5:$L$5</c:f>
              <c:numCache>
                <c:formatCode>0.0</c:formatCode>
                <c:ptCount val="11"/>
                <c:pt idx="0">
                  <c:v>15.581300000000001</c:v>
                </c:pt>
                <c:pt idx="1">
                  <c:v>13.639699999999999</c:v>
                </c:pt>
                <c:pt idx="2">
                  <c:v>12.165800000000001</c:v>
                </c:pt>
                <c:pt idx="3">
                  <c:v>11.6837</c:v>
                </c:pt>
                <c:pt idx="4">
                  <c:v>12.1784</c:v>
                </c:pt>
                <c:pt idx="5">
                  <c:v>11.765000000000001</c:v>
                </c:pt>
                <c:pt idx="6">
                  <c:v>10.8657</c:v>
                </c:pt>
                <c:pt idx="7">
                  <c:v>13.018000000000001</c:v>
                </c:pt>
                <c:pt idx="8">
                  <c:v>10.8</c:v>
                </c:pt>
                <c:pt idx="9">
                  <c:v>12.3</c:v>
                </c:pt>
                <c:pt idx="10">
                  <c:v>10.9</c:v>
                </c:pt>
              </c:numCache>
            </c:numRef>
          </c:val>
          <c:smooth val="0"/>
          <c:extLst>
            <c:ext xmlns:c16="http://schemas.microsoft.com/office/drawing/2014/chart" uri="{C3380CC4-5D6E-409C-BE32-E72D297353CC}">
              <c16:uniqueId val="{00000003-142D-4128-B56B-950683A479DC}"/>
            </c:ext>
          </c:extLst>
        </c:ser>
        <c:dLbls>
          <c:showLegendKey val="0"/>
          <c:showVal val="0"/>
          <c:showCatName val="0"/>
          <c:showSerName val="0"/>
          <c:showPercent val="0"/>
          <c:showBubbleSize val="0"/>
        </c:dLbls>
        <c:marker val="1"/>
        <c:smooth val="0"/>
        <c:axId val="170797696"/>
        <c:axId val="170828544"/>
      </c:lineChart>
      <c:catAx>
        <c:axId val="170797696"/>
        <c:scaling>
          <c:orientation val="minMax"/>
        </c:scaling>
        <c:delete val="0"/>
        <c:axPos val="b"/>
        <c:numFmt formatCode="General" sourceLinked="1"/>
        <c:majorTickMark val="out"/>
        <c:minorTickMark val="none"/>
        <c:tickLblPos val="nextTo"/>
        <c:txPr>
          <a:bodyPr rot="-3360000"/>
          <a:lstStyle/>
          <a:p>
            <a:pPr>
              <a:defRPr sz="1600" b="0" baseline="0">
                <a:latin typeface="Calibri" panose="020F0502020204030204" pitchFamily="34" charset="0"/>
              </a:defRPr>
            </a:pPr>
            <a:endParaRPr lang="en-US"/>
          </a:p>
        </c:txPr>
        <c:crossAx val="170828544"/>
        <c:crosses val="autoZero"/>
        <c:auto val="1"/>
        <c:lblAlgn val="ctr"/>
        <c:lblOffset val="100"/>
        <c:noMultiLvlLbl val="0"/>
      </c:catAx>
      <c:valAx>
        <c:axId val="170828544"/>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6525638099585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0797696"/>
        <c:crosses val="autoZero"/>
        <c:crossBetween val="between"/>
        <c:majorUnit val="5"/>
      </c:valAx>
    </c:plotArea>
    <c:legend>
      <c:legendPos val="t"/>
      <c:layout>
        <c:manualLayout>
          <c:xMode val="edge"/>
          <c:yMode val="edge"/>
          <c:x val="0"/>
          <c:y val="0.10382455589790408"/>
          <c:w val="0.99127867697093419"/>
          <c:h val="7.3008197344897108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Hispanics</a:t>
            </a:r>
            <a:endParaRPr lang="en-US" sz="1600" dirty="0"/>
          </a:p>
        </c:rich>
      </c:tx>
      <c:layout/>
      <c:overlay val="0"/>
    </c:title>
    <c:autoTitleDeleted val="0"/>
    <c:plotArea>
      <c:layout>
        <c:manualLayout>
          <c:layoutTarget val="inner"/>
          <c:xMode val="edge"/>
          <c:yMode val="edge"/>
          <c:x val="0.16706935938563236"/>
          <c:y val="0.24972921183765073"/>
          <c:w val="0.81764168367842904"/>
          <c:h val="0.59788029213739591"/>
        </c:manualLayout>
      </c:layout>
      <c:lineChart>
        <c:grouping val="standard"/>
        <c:varyColors val="0"/>
        <c:ser>
          <c:idx val="3"/>
          <c:order val="0"/>
          <c:tx>
            <c:strRef>
              <c:f>Sheet1!$A$2</c:f>
              <c:strCache>
                <c:ptCount val="1"/>
                <c:pt idx="0">
                  <c:v>Poor</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Sheet1!$B$2:$L$2</c:f>
              <c:numCache>
                <c:formatCode>0.0</c:formatCode>
                <c:ptCount val="11"/>
                <c:pt idx="0">
                  <c:v>18.253499999999999</c:v>
                </c:pt>
                <c:pt idx="1">
                  <c:v>16.817</c:v>
                </c:pt>
                <c:pt idx="2">
                  <c:v>15.4391</c:v>
                </c:pt>
                <c:pt idx="3">
                  <c:v>13.740399999999999</c:v>
                </c:pt>
                <c:pt idx="4">
                  <c:v>12.7668</c:v>
                </c:pt>
                <c:pt idx="5">
                  <c:v>14.061299999999999</c:v>
                </c:pt>
                <c:pt idx="6">
                  <c:v>11.931800000000001</c:v>
                </c:pt>
                <c:pt idx="7">
                  <c:v>18.325900000000001</c:v>
                </c:pt>
                <c:pt idx="8">
                  <c:v>12.0114</c:v>
                </c:pt>
                <c:pt idx="9">
                  <c:v>13.778</c:v>
                </c:pt>
                <c:pt idx="10">
                  <c:v>14.0412</c:v>
                </c:pt>
              </c:numCache>
            </c:numRef>
          </c:val>
          <c:smooth val="0"/>
          <c:extLst>
            <c:ext xmlns:c16="http://schemas.microsoft.com/office/drawing/2014/chart" uri="{C3380CC4-5D6E-409C-BE32-E72D297353CC}">
              <c16:uniqueId val="{00000000-6388-4C76-B041-7FBBD2487DC6}"/>
            </c:ext>
          </c:extLst>
        </c:ser>
        <c:ser>
          <c:idx val="0"/>
          <c:order val="1"/>
          <c:tx>
            <c:strRef>
              <c:f>Sheet1!$A$3</c:f>
              <c:strCache>
                <c:ptCount val="1"/>
                <c:pt idx="0">
                  <c:v>Low Income</c:v>
                </c:pt>
              </c:strCache>
            </c:strRef>
          </c:tx>
          <c:spPr>
            <a:ln w="25400">
              <a:solidFill>
                <a:srgbClr val="0072C6"/>
              </a:solidFill>
            </a:ln>
          </c:spPr>
          <c:marker>
            <c:symbol val="square"/>
            <c:size val="7"/>
            <c:spPr>
              <a:solidFill>
                <a:srgbClr val="0072C6"/>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Sheet1!$B$3:$L$3</c:f>
              <c:numCache>
                <c:formatCode>0.0</c:formatCode>
                <c:ptCount val="11"/>
                <c:pt idx="0">
                  <c:v>16.7333</c:v>
                </c:pt>
                <c:pt idx="1">
                  <c:v>15.579599999999999</c:v>
                </c:pt>
                <c:pt idx="2">
                  <c:v>12.068</c:v>
                </c:pt>
                <c:pt idx="3">
                  <c:v>10.5061</c:v>
                </c:pt>
                <c:pt idx="4">
                  <c:v>14.927</c:v>
                </c:pt>
                <c:pt idx="5">
                  <c:v>11.8767</c:v>
                </c:pt>
                <c:pt idx="6">
                  <c:v>15.2547</c:v>
                </c:pt>
                <c:pt idx="7">
                  <c:v>12.6616</c:v>
                </c:pt>
                <c:pt idx="8">
                  <c:v>13.379799999999999</c:v>
                </c:pt>
                <c:pt idx="9">
                  <c:v>14.8568</c:v>
                </c:pt>
                <c:pt idx="10">
                  <c:v>14.298299999999999</c:v>
                </c:pt>
              </c:numCache>
            </c:numRef>
          </c:val>
          <c:smooth val="0"/>
          <c:extLst>
            <c:ext xmlns:c16="http://schemas.microsoft.com/office/drawing/2014/chart" uri="{C3380CC4-5D6E-409C-BE32-E72D297353CC}">
              <c16:uniqueId val="{00000001-6388-4C76-B041-7FBBD2487DC6}"/>
            </c:ext>
          </c:extLst>
        </c:ser>
        <c:ser>
          <c:idx val="2"/>
          <c:order val="2"/>
          <c:tx>
            <c:strRef>
              <c:f>Sheet1!$A$4</c:f>
              <c:strCache>
                <c:ptCount val="1"/>
                <c:pt idx="0">
                  <c:v>Middle Income</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Sheet1!$B$4:$L$4</c:f>
              <c:numCache>
                <c:formatCode>0.0</c:formatCode>
                <c:ptCount val="11"/>
                <c:pt idx="0">
                  <c:v>16.029699999999998</c:v>
                </c:pt>
                <c:pt idx="1">
                  <c:v>11.6435</c:v>
                </c:pt>
                <c:pt idx="2">
                  <c:v>11.9427</c:v>
                </c:pt>
                <c:pt idx="3">
                  <c:v>13.8024</c:v>
                </c:pt>
                <c:pt idx="4">
                  <c:v>13.071999999999999</c:v>
                </c:pt>
                <c:pt idx="5">
                  <c:v>12.2883</c:v>
                </c:pt>
                <c:pt idx="6">
                  <c:v>10.698399999999999</c:v>
                </c:pt>
                <c:pt idx="7">
                  <c:v>13.218299999999999</c:v>
                </c:pt>
                <c:pt idx="8">
                  <c:v>10.640499999999999</c:v>
                </c:pt>
                <c:pt idx="9">
                  <c:v>13.1159</c:v>
                </c:pt>
                <c:pt idx="10">
                  <c:v>8.3420000000000005</c:v>
                </c:pt>
              </c:numCache>
            </c:numRef>
          </c:val>
          <c:smooth val="0"/>
          <c:extLst>
            <c:ext xmlns:c16="http://schemas.microsoft.com/office/drawing/2014/chart" uri="{C3380CC4-5D6E-409C-BE32-E72D297353CC}">
              <c16:uniqueId val="{00000002-6388-4C76-B041-7FBBD2487DC6}"/>
            </c:ext>
          </c:extLst>
        </c:ser>
        <c:ser>
          <c:idx val="1"/>
          <c:order val="3"/>
          <c:tx>
            <c:strRef>
              <c:f>Sheet1!$A$5</c:f>
              <c:strCache>
                <c:ptCount val="1"/>
                <c:pt idx="0">
                  <c:v>High Income</c:v>
                </c:pt>
              </c:strCache>
            </c:strRef>
          </c:tx>
          <c:spPr>
            <a:ln w="34925">
              <a:solidFill>
                <a:srgbClr val="7BA8DF"/>
              </a:solidFill>
            </a:ln>
          </c:spPr>
          <c:marker>
            <c:symbol val="diamond"/>
            <c:size val="9"/>
            <c:spPr>
              <a:solidFill>
                <a:srgbClr val="7BA8DF"/>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Sheet1!$B$5:$L$5</c:f>
              <c:numCache>
                <c:formatCode>0.0</c:formatCode>
                <c:ptCount val="11"/>
                <c:pt idx="0">
                  <c:v>11.7156</c:v>
                </c:pt>
                <c:pt idx="1">
                  <c:v>12.301500000000001</c:v>
                </c:pt>
                <c:pt idx="2">
                  <c:v>10.523999999999999</c:v>
                </c:pt>
                <c:pt idx="3">
                  <c:v>9.0634999999999994</c:v>
                </c:pt>
                <c:pt idx="4">
                  <c:v>7.2991999999999999</c:v>
                </c:pt>
                <c:pt idx="5">
                  <c:v>9.5624000000000002</c:v>
                </c:pt>
                <c:pt idx="6">
                  <c:v>5.5830000000000002</c:v>
                </c:pt>
                <c:pt idx="7">
                  <c:v>9.0181000000000004</c:v>
                </c:pt>
                <c:pt idx="8">
                  <c:v>7.1593</c:v>
                </c:pt>
                <c:pt idx="9">
                  <c:v>7.2708000000000004</c:v>
                </c:pt>
                <c:pt idx="10">
                  <c:v>8.0319000000000003</c:v>
                </c:pt>
              </c:numCache>
            </c:numRef>
          </c:val>
          <c:smooth val="0"/>
          <c:extLst>
            <c:ext xmlns:c16="http://schemas.microsoft.com/office/drawing/2014/chart" uri="{C3380CC4-5D6E-409C-BE32-E72D297353CC}">
              <c16:uniqueId val="{00000003-6388-4C76-B041-7FBBD2487DC6}"/>
            </c:ext>
          </c:extLst>
        </c:ser>
        <c:dLbls>
          <c:showLegendKey val="0"/>
          <c:showVal val="0"/>
          <c:showCatName val="0"/>
          <c:showSerName val="0"/>
          <c:showPercent val="0"/>
          <c:showBubbleSize val="0"/>
        </c:dLbls>
        <c:marker val="1"/>
        <c:smooth val="0"/>
        <c:axId val="170904192"/>
        <c:axId val="170906368"/>
      </c:lineChart>
      <c:catAx>
        <c:axId val="170904192"/>
        <c:scaling>
          <c:orientation val="minMax"/>
        </c:scaling>
        <c:delete val="0"/>
        <c:axPos val="b"/>
        <c:numFmt formatCode="General" sourceLinked="1"/>
        <c:majorTickMark val="out"/>
        <c:minorTickMark val="none"/>
        <c:tickLblPos val="nextTo"/>
        <c:txPr>
          <a:bodyPr rot="-3360000"/>
          <a:lstStyle/>
          <a:p>
            <a:pPr>
              <a:defRPr sz="1600" b="0" baseline="0">
                <a:latin typeface="Calibri" panose="020F0502020204030204" pitchFamily="34" charset="0"/>
              </a:defRPr>
            </a:pPr>
            <a:endParaRPr lang="en-US"/>
          </a:p>
        </c:txPr>
        <c:crossAx val="170906368"/>
        <c:crosses val="autoZero"/>
        <c:auto val="1"/>
        <c:lblAlgn val="ctr"/>
        <c:lblOffset val="100"/>
        <c:noMultiLvlLbl val="0"/>
      </c:catAx>
      <c:valAx>
        <c:axId val="170906368"/>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689894062155273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0904192"/>
        <c:crosses val="autoZero"/>
        <c:crossBetween val="between"/>
        <c:majorUnit val="5"/>
      </c:valAx>
    </c:plotArea>
    <c:legend>
      <c:legendPos val="t"/>
      <c:layout>
        <c:manualLayout>
          <c:xMode val="edge"/>
          <c:yMode val="edge"/>
          <c:x val="2.5483620103042672E-3"/>
          <c:y val="8.5820828103008853E-2"/>
          <c:w val="0.99127867697093419"/>
          <c:h val="0.1096140496024953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Calibri" panose="020F0502020204030204" pitchFamily="34" charset="0"/>
                <a:ea typeface="+mn-ea"/>
                <a:cs typeface="+mn-cs"/>
              </a:defRPr>
            </a:pPr>
            <a:r>
              <a:rPr lang="en-US" sz="1600" dirty="0" smtClean="0">
                <a:effectLst/>
                <a:latin typeface="Calibri" panose="020F0502020204030204" pitchFamily="34" charset="0"/>
              </a:rPr>
              <a:t>Number and Percentage of All Access Measures for Which Disparities Were Improving, Not Changing, Or Worsening</a:t>
            </a:r>
            <a:endParaRPr lang="en-US" sz="1600" dirty="0">
              <a:latin typeface="Calibri" panose="020F0502020204030204" pitchFamily="34" charset="0"/>
            </a:endParaRPr>
          </a:p>
        </c:rich>
      </c:tx>
      <c:layout>
        <c:manualLayout>
          <c:xMode val="edge"/>
          <c:yMode val="edge"/>
          <c:x val="0.11173605035481676"/>
          <c:y val="1.240079365079365E-2"/>
        </c:manualLayout>
      </c:layout>
      <c:overlay val="0"/>
    </c:title>
    <c:autoTitleDeleted val="0"/>
    <c:plotArea>
      <c:layout>
        <c:manualLayout>
          <c:layoutTarget val="inner"/>
          <c:xMode val="edge"/>
          <c:yMode val="edge"/>
          <c:x val="7.0803048657379367E-2"/>
          <c:y val="0.19137197694038247"/>
          <c:w val="0.92132815128878121"/>
          <c:h val="0.65239130264966871"/>
        </c:manualLayout>
      </c:layout>
      <c:barChart>
        <c:barDir val="col"/>
        <c:grouping val="percentStacked"/>
        <c:varyColors val="0"/>
        <c:ser>
          <c:idx val="2"/>
          <c:order val="0"/>
          <c:tx>
            <c:strRef>
              <c:f>Sheet1!$A$2</c:f>
              <c:strCache>
                <c:ptCount val="1"/>
                <c:pt idx="0">
                  <c:v>Improving</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Poor vs. High Income (n=19)</c:v>
                </c:pt>
                <c:pt idx="1">
                  <c:v>Black vs. White (n=21)</c:v>
                </c:pt>
                <c:pt idx="2">
                  <c:v>Hispanic vs. White (n=21)</c:v>
                </c:pt>
                <c:pt idx="3">
                  <c:v>Asian vs. White (n=18)</c:v>
                </c:pt>
                <c:pt idx="4">
                  <c:v>AI/AN vs. White (n=10)</c:v>
                </c:pt>
              </c:strCache>
            </c:strRef>
          </c:cat>
          <c:val>
            <c:numRef>
              <c:f>Sheet1!$B$2:$F$2</c:f>
              <c:numCache>
                <c:formatCode>General</c:formatCode>
                <c:ptCount val="5"/>
                <c:pt idx="0">
                  <c:v>1</c:v>
                </c:pt>
                <c:pt idx="1">
                  <c:v>2</c:v>
                </c:pt>
                <c:pt idx="2">
                  <c:v>6</c:v>
                </c:pt>
                <c:pt idx="3">
                  <c:v>4</c:v>
                </c:pt>
                <c:pt idx="4">
                  <c:v>3</c:v>
                </c:pt>
              </c:numCache>
            </c:numRef>
          </c:val>
          <c:extLst>
            <c:ext xmlns:c16="http://schemas.microsoft.com/office/drawing/2014/chart" uri="{C3380CC4-5D6E-409C-BE32-E72D297353CC}">
              <c16:uniqueId val="{00000000-56C0-4890-8226-64FED17D7166}"/>
            </c:ext>
          </c:extLst>
        </c:ser>
        <c:ser>
          <c:idx val="1"/>
          <c:order val="1"/>
          <c:tx>
            <c:strRef>
              <c:f>Sheet1!$A$3</c:f>
              <c:strCache>
                <c:ptCount val="1"/>
                <c:pt idx="0">
                  <c:v>No Change</c:v>
                </c:pt>
              </c:strCache>
            </c:strRef>
          </c:tx>
          <c:spPr>
            <a:solidFill>
              <a:srgbClr val="0072C6"/>
            </a:solidFill>
          </c:spPr>
          <c:invertIfNegative val="0"/>
          <c:dLbls>
            <c:dLbl>
              <c:idx val="0"/>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6C0-4890-8226-64FED17D7166}"/>
                </c:ext>
              </c:extLst>
            </c:dLbl>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Poor vs. High Income (n=19)</c:v>
                </c:pt>
                <c:pt idx="1">
                  <c:v>Black vs. White (n=21)</c:v>
                </c:pt>
                <c:pt idx="2">
                  <c:v>Hispanic vs. White (n=21)</c:v>
                </c:pt>
                <c:pt idx="3">
                  <c:v>Asian vs. White (n=18)</c:v>
                </c:pt>
                <c:pt idx="4">
                  <c:v>AI/AN vs. White (n=10)</c:v>
                </c:pt>
              </c:strCache>
            </c:strRef>
          </c:cat>
          <c:val>
            <c:numRef>
              <c:f>Sheet1!$B$3:$F$3</c:f>
              <c:numCache>
                <c:formatCode>General</c:formatCode>
                <c:ptCount val="5"/>
                <c:pt idx="0">
                  <c:v>17</c:v>
                </c:pt>
                <c:pt idx="1">
                  <c:v>19</c:v>
                </c:pt>
                <c:pt idx="2">
                  <c:v>13</c:v>
                </c:pt>
                <c:pt idx="3">
                  <c:v>13</c:v>
                </c:pt>
                <c:pt idx="4">
                  <c:v>7</c:v>
                </c:pt>
              </c:numCache>
            </c:numRef>
          </c:val>
          <c:extLst>
            <c:ext xmlns:c16="http://schemas.microsoft.com/office/drawing/2014/chart" uri="{C3380CC4-5D6E-409C-BE32-E72D297353CC}">
              <c16:uniqueId val="{00000002-56C0-4890-8226-64FED17D7166}"/>
            </c:ext>
          </c:extLst>
        </c:ser>
        <c:ser>
          <c:idx val="0"/>
          <c:order val="2"/>
          <c:tx>
            <c:strRef>
              <c:f>Sheet1!$A$4</c:f>
              <c:strCache>
                <c:ptCount val="1"/>
                <c:pt idx="0">
                  <c:v>Worsening</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Poor vs. High Income (n=19)</c:v>
                </c:pt>
                <c:pt idx="1">
                  <c:v>Black vs. White (n=21)</c:v>
                </c:pt>
                <c:pt idx="2">
                  <c:v>Hispanic vs. White (n=21)</c:v>
                </c:pt>
                <c:pt idx="3">
                  <c:v>Asian vs. White (n=18)</c:v>
                </c:pt>
                <c:pt idx="4">
                  <c:v>AI/AN vs. White (n=10)</c:v>
                </c:pt>
              </c:strCache>
            </c:strRef>
          </c:cat>
          <c:val>
            <c:numRef>
              <c:f>Sheet1!$B$4:$F$4</c:f>
              <c:numCache>
                <c:formatCode>General</c:formatCode>
                <c:ptCount val="5"/>
                <c:pt idx="0">
                  <c:v>1</c:v>
                </c:pt>
                <c:pt idx="2">
                  <c:v>2</c:v>
                </c:pt>
                <c:pt idx="3">
                  <c:v>1</c:v>
                </c:pt>
              </c:numCache>
            </c:numRef>
          </c:val>
          <c:extLst>
            <c:ext xmlns:c16="http://schemas.microsoft.com/office/drawing/2014/chart" uri="{C3380CC4-5D6E-409C-BE32-E72D297353CC}">
              <c16:uniqueId val="{00000003-56C0-4890-8226-64FED17D7166}"/>
            </c:ext>
          </c:extLst>
        </c:ser>
        <c:dLbls>
          <c:showLegendKey val="0"/>
          <c:showVal val="1"/>
          <c:showCatName val="0"/>
          <c:showSerName val="0"/>
          <c:showPercent val="0"/>
          <c:showBubbleSize val="0"/>
        </c:dLbls>
        <c:gapWidth val="150"/>
        <c:overlap val="100"/>
        <c:axId val="154298240"/>
        <c:axId val="154299776"/>
      </c:barChart>
      <c:catAx>
        <c:axId val="154298240"/>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54299776"/>
        <c:crosses val="autoZero"/>
        <c:auto val="1"/>
        <c:lblAlgn val="ctr"/>
        <c:lblOffset val="100"/>
        <c:tickLblSkip val="1"/>
        <c:tickMarkSkip val="1"/>
        <c:noMultiLvlLbl val="0"/>
      </c:catAx>
      <c:valAx>
        <c:axId val="154299776"/>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54298240"/>
        <c:crosses val="autoZero"/>
        <c:crossBetween val="between"/>
        <c:majorUnit val="0.2"/>
      </c:valAx>
    </c:plotArea>
    <c:legend>
      <c:legendPos val="t"/>
      <c:layout>
        <c:manualLayout>
          <c:xMode val="edge"/>
          <c:yMode val="edge"/>
          <c:x val="0.1111111111111111"/>
          <c:y val="0.11656746031746032"/>
          <c:w val="0.77777777777777779"/>
          <c:h val="6.1174970316210477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780097063338782"/>
          <c:y val="0.11770363450331421"/>
          <c:w val="0.80680033051424127"/>
          <c:h val="0.68166132835090532"/>
        </c:manualLayout>
      </c:layout>
      <c:lineChart>
        <c:grouping val="standard"/>
        <c:varyColors val="0"/>
        <c:ser>
          <c:idx val="3"/>
          <c:order val="0"/>
          <c:tx>
            <c:strRef>
              <c:f>Sheet1!$A$2</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Sheet1!$B$2:$L$2</c:f>
              <c:numCache>
                <c:formatCode>0.0</c:formatCode>
                <c:ptCount val="11"/>
                <c:pt idx="0">
                  <c:v>5.5506000000000002</c:v>
                </c:pt>
                <c:pt idx="1">
                  <c:v>4.8022</c:v>
                </c:pt>
                <c:pt idx="2">
                  <c:v>4.7687999999999997</c:v>
                </c:pt>
                <c:pt idx="3">
                  <c:v>4.3735999999999997</c:v>
                </c:pt>
                <c:pt idx="4">
                  <c:v>4.2447999999999997</c:v>
                </c:pt>
                <c:pt idx="5">
                  <c:v>4.2150999999999996</c:v>
                </c:pt>
                <c:pt idx="6">
                  <c:v>3.9946000000000002</c:v>
                </c:pt>
                <c:pt idx="7">
                  <c:v>3.6484999999999999</c:v>
                </c:pt>
                <c:pt idx="8">
                  <c:v>3.1</c:v>
                </c:pt>
                <c:pt idx="9">
                  <c:v>2.7</c:v>
                </c:pt>
                <c:pt idx="10">
                  <c:v>3.3</c:v>
                </c:pt>
              </c:numCache>
            </c:numRef>
          </c:val>
          <c:smooth val="0"/>
          <c:extLst>
            <c:ext xmlns:c16="http://schemas.microsoft.com/office/drawing/2014/chart" uri="{C3380CC4-5D6E-409C-BE32-E72D297353CC}">
              <c16:uniqueId val="{00000000-8FC2-4575-960B-F908E5CC58BA}"/>
            </c:ext>
          </c:extLst>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Sheet1!$B$3:$L$3</c:f>
              <c:numCache>
                <c:formatCode>0.0</c:formatCode>
                <c:ptCount val="11"/>
                <c:pt idx="0">
                  <c:v>7.0867000000000004</c:v>
                </c:pt>
                <c:pt idx="1">
                  <c:v>7.4528999999999996</c:v>
                </c:pt>
                <c:pt idx="2">
                  <c:v>6.2889999999999997</c:v>
                </c:pt>
                <c:pt idx="3">
                  <c:v>5.6936</c:v>
                </c:pt>
                <c:pt idx="4">
                  <c:v>4.8194999999999997</c:v>
                </c:pt>
                <c:pt idx="5">
                  <c:v>5.1292999999999997</c:v>
                </c:pt>
                <c:pt idx="6">
                  <c:v>3.9622999999999999</c:v>
                </c:pt>
                <c:pt idx="7">
                  <c:v>5.0694999999999997</c:v>
                </c:pt>
                <c:pt idx="8">
                  <c:v>4.3</c:v>
                </c:pt>
                <c:pt idx="9">
                  <c:v>5.2</c:v>
                </c:pt>
                <c:pt idx="10">
                  <c:v>4.0999999999999996</c:v>
                </c:pt>
              </c:numCache>
            </c:numRef>
          </c:val>
          <c:smooth val="0"/>
          <c:extLst>
            <c:ext xmlns:c16="http://schemas.microsoft.com/office/drawing/2014/chart" uri="{C3380CC4-5D6E-409C-BE32-E72D297353CC}">
              <c16:uniqueId val="{00000001-8FC2-4575-960B-F908E5CC58BA}"/>
            </c:ext>
          </c:extLst>
        </c:ser>
        <c:ser>
          <c:idx val="2"/>
          <c:order val="2"/>
          <c:tx>
            <c:strRef>
              <c:f>Sheet1!$A$4</c:f>
              <c:strCache>
                <c:ptCount val="1"/>
                <c:pt idx="0">
                  <c:v>Hispanic</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Sheet1!$B$4:$L$4</c:f>
              <c:numCache>
                <c:formatCode>0.0</c:formatCode>
                <c:ptCount val="11"/>
                <c:pt idx="0">
                  <c:v>10.196199999999999</c:v>
                </c:pt>
                <c:pt idx="1">
                  <c:v>8.4074000000000009</c:v>
                </c:pt>
                <c:pt idx="2">
                  <c:v>7.8912000000000004</c:v>
                </c:pt>
                <c:pt idx="3">
                  <c:v>8.7654999999999994</c:v>
                </c:pt>
                <c:pt idx="4">
                  <c:v>6.9699</c:v>
                </c:pt>
                <c:pt idx="5">
                  <c:v>6.827</c:v>
                </c:pt>
                <c:pt idx="6">
                  <c:v>5.7573999999999996</c:v>
                </c:pt>
                <c:pt idx="7">
                  <c:v>7.4203000000000001</c:v>
                </c:pt>
                <c:pt idx="8">
                  <c:v>5.9</c:v>
                </c:pt>
                <c:pt idx="9">
                  <c:v>5.0999999999999996</c:v>
                </c:pt>
                <c:pt idx="10">
                  <c:v>4.8</c:v>
                </c:pt>
              </c:numCache>
            </c:numRef>
          </c:val>
          <c:smooth val="0"/>
          <c:extLst>
            <c:ext xmlns:c16="http://schemas.microsoft.com/office/drawing/2014/chart" uri="{C3380CC4-5D6E-409C-BE32-E72D297353CC}">
              <c16:uniqueId val="{00000002-8FC2-4575-960B-F908E5CC58BA}"/>
            </c:ext>
          </c:extLst>
        </c:ser>
        <c:dLbls>
          <c:showLegendKey val="0"/>
          <c:showVal val="0"/>
          <c:showCatName val="0"/>
          <c:showSerName val="0"/>
          <c:showPercent val="0"/>
          <c:showBubbleSize val="0"/>
        </c:dLbls>
        <c:marker val="1"/>
        <c:smooth val="0"/>
        <c:axId val="170963328"/>
        <c:axId val="170965248"/>
      </c:lineChart>
      <c:catAx>
        <c:axId val="170963328"/>
        <c:scaling>
          <c:orientation val="minMax"/>
        </c:scaling>
        <c:delete val="0"/>
        <c:axPos val="b"/>
        <c:numFmt formatCode="General" sourceLinked="1"/>
        <c:majorTickMark val="out"/>
        <c:minorTickMark val="none"/>
        <c:tickLblPos val="nextTo"/>
        <c:txPr>
          <a:bodyPr rot="-3420000"/>
          <a:lstStyle/>
          <a:p>
            <a:pPr>
              <a:defRPr sz="1600" b="0" baseline="0">
                <a:latin typeface="Calibri" panose="020F0502020204030204" pitchFamily="34" charset="0"/>
              </a:defRPr>
            </a:pPr>
            <a:endParaRPr lang="en-US"/>
          </a:p>
        </c:txPr>
        <c:crossAx val="170965248"/>
        <c:crosses val="autoZero"/>
        <c:auto val="1"/>
        <c:lblAlgn val="ctr"/>
        <c:lblOffset val="100"/>
        <c:noMultiLvlLbl val="0"/>
      </c:catAx>
      <c:valAx>
        <c:axId val="170965248"/>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543044619422572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0963328"/>
        <c:crosses val="autoZero"/>
        <c:crossBetween val="between"/>
        <c:majorUnit val="5"/>
      </c:valAx>
    </c:plotArea>
    <c:legend>
      <c:legendPos val="t"/>
      <c:layout>
        <c:manualLayout>
          <c:xMode val="edge"/>
          <c:yMode val="edge"/>
          <c:x val="5.4495864903679483E-2"/>
          <c:y val="1.1675185338674747E-3"/>
          <c:w val="0.92337740801267776"/>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780097063338782"/>
          <c:y val="0.11770363450331421"/>
          <c:w val="0.79088446491358388"/>
          <c:h val="0.68166132835090532"/>
        </c:manualLayout>
      </c:layout>
      <c:lineChart>
        <c:grouping val="standard"/>
        <c:varyColors val="0"/>
        <c:ser>
          <c:idx val="3"/>
          <c:order val="0"/>
          <c:tx>
            <c:strRef>
              <c:f>Sheet1!$A$2</c:f>
              <c:strCache>
                <c:ptCount val="1"/>
                <c:pt idx="0">
                  <c:v>English</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Sheet1!$B$2:$L$2</c:f>
              <c:numCache>
                <c:formatCode>0.0</c:formatCode>
                <c:ptCount val="11"/>
                <c:pt idx="0">
                  <c:v>6.3</c:v>
                </c:pt>
                <c:pt idx="1">
                  <c:v>5.6</c:v>
                </c:pt>
                <c:pt idx="2">
                  <c:v>5.4</c:v>
                </c:pt>
                <c:pt idx="3">
                  <c:v>5</c:v>
                </c:pt>
                <c:pt idx="4">
                  <c:v>4.5999999999999996</c:v>
                </c:pt>
                <c:pt idx="5">
                  <c:v>4.5</c:v>
                </c:pt>
                <c:pt idx="6">
                  <c:v>4.0999999999999996</c:v>
                </c:pt>
                <c:pt idx="7">
                  <c:v>4.3</c:v>
                </c:pt>
                <c:pt idx="8" formatCode="General">
                  <c:v>3.8</c:v>
                </c:pt>
                <c:pt idx="9" formatCode="General">
                  <c:v>3.6</c:v>
                </c:pt>
                <c:pt idx="10" formatCode="General">
                  <c:v>3.5</c:v>
                </c:pt>
              </c:numCache>
            </c:numRef>
          </c:val>
          <c:smooth val="0"/>
          <c:extLst>
            <c:ext xmlns:c16="http://schemas.microsoft.com/office/drawing/2014/chart" uri="{C3380CC4-5D6E-409C-BE32-E72D297353CC}">
              <c16:uniqueId val="{00000000-109D-4933-8352-DADBA3DD1C1D}"/>
            </c:ext>
          </c:extLst>
        </c:ser>
        <c:ser>
          <c:idx val="0"/>
          <c:order val="1"/>
          <c:tx>
            <c:strRef>
              <c:f>Sheet1!$A$3</c:f>
              <c:strCache>
                <c:ptCount val="1"/>
                <c:pt idx="0">
                  <c:v>Other</c:v>
                </c:pt>
              </c:strCache>
            </c:strRef>
          </c:tx>
          <c:spPr>
            <a:ln w="25400">
              <a:solidFill>
                <a:srgbClr val="0072C6"/>
              </a:solidFill>
            </a:ln>
          </c:spPr>
          <c:marker>
            <c:symbol val="square"/>
            <c:size val="7"/>
            <c:spPr>
              <a:solidFill>
                <a:srgbClr val="0072C6"/>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Sheet1!$B$3:$L$3</c:f>
              <c:numCache>
                <c:formatCode>0.0</c:formatCode>
                <c:ptCount val="11"/>
                <c:pt idx="0">
                  <c:v>11.7</c:v>
                </c:pt>
                <c:pt idx="1">
                  <c:v>9.5</c:v>
                </c:pt>
                <c:pt idx="2">
                  <c:v>8</c:v>
                </c:pt>
                <c:pt idx="3">
                  <c:v>8.6999999999999993</c:v>
                </c:pt>
                <c:pt idx="4">
                  <c:v>6.7</c:v>
                </c:pt>
                <c:pt idx="5">
                  <c:v>7.1</c:v>
                </c:pt>
                <c:pt idx="6">
                  <c:v>5.9</c:v>
                </c:pt>
                <c:pt idx="7">
                  <c:v>8</c:v>
                </c:pt>
                <c:pt idx="8" formatCode="General">
                  <c:v>5.2</c:v>
                </c:pt>
                <c:pt idx="9" formatCode="General">
                  <c:v>4.7</c:v>
                </c:pt>
                <c:pt idx="10" formatCode="General">
                  <c:v>4.7</c:v>
                </c:pt>
              </c:numCache>
            </c:numRef>
          </c:val>
          <c:smooth val="0"/>
          <c:extLst>
            <c:ext xmlns:c16="http://schemas.microsoft.com/office/drawing/2014/chart" uri="{C3380CC4-5D6E-409C-BE32-E72D297353CC}">
              <c16:uniqueId val="{00000001-109D-4933-8352-DADBA3DD1C1D}"/>
            </c:ext>
          </c:extLst>
        </c:ser>
        <c:dLbls>
          <c:showLegendKey val="0"/>
          <c:showVal val="0"/>
          <c:showCatName val="0"/>
          <c:showSerName val="0"/>
          <c:showPercent val="0"/>
          <c:showBubbleSize val="0"/>
        </c:dLbls>
        <c:marker val="1"/>
        <c:smooth val="0"/>
        <c:axId val="171137664"/>
        <c:axId val="171139840"/>
      </c:lineChart>
      <c:catAx>
        <c:axId val="171137664"/>
        <c:scaling>
          <c:orientation val="minMax"/>
        </c:scaling>
        <c:delete val="0"/>
        <c:axPos val="b"/>
        <c:numFmt formatCode="General" sourceLinked="1"/>
        <c:majorTickMark val="out"/>
        <c:minorTickMark val="none"/>
        <c:tickLblPos val="nextTo"/>
        <c:txPr>
          <a:bodyPr rot="-3420000"/>
          <a:lstStyle/>
          <a:p>
            <a:pPr>
              <a:defRPr sz="1600" b="0" baseline="0">
                <a:latin typeface="Calibri" panose="020F0502020204030204" pitchFamily="34" charset="0"/>
              </a:defRPr>
            </a:pPr>
            <a:endParaRPr lang="en-US"/>
          </a:p>
        </c:txPr>
        <c:crossAx val="171139840"/>
        <c:crosses val="autoZero"/>
        <c:auto val="1"/>
        <c:lblAlgn val="ctr"/>
        <c:lblOffset val="100"/>
        <c:noMultiLvlLbl val="0"/>
      </c:catAx>
      <c:valAx>
        <c:axId val="171139840"/>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543044619422572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1137664"/>
        <c:crosses val="autoZero"/>
        <c:crossBetween val="between"/>
        <c:majorUnit val="5"/>
      </c:valAx>
    </c:plotArea>
    <c:legend>
      <c:legendPos val="t"/>
      <c:layout>
        <c:manualLayout>
          <c:xMode val="edge"/>
          <c:yMode val="edge"/>
          <c:x val="5.4495864903679483E-2"/>
          <c:y val="1.1675185338674747E-3"/>
          <c:w val="0.92337740801267776"/>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26078343980587E-2"/>
          <c:y val="0.11285941453264288"/>
          <c:w val="0.85900411033526469"/>
          <c:h val="0.60260887527947893"/>
        </c:manualLayout>
      </c:layout>
      <c:barChart>
        <c:barDir val="col"/>
        <c:grouping val="clustered"/>
        <c:varyColors val="0"/>
        <c:ser>
          <c:idx val="0"/>
          <c:order val="0"/>
          <c:tx>
            <c:strRef>
              <c:f>Sheet1!$A$2</c:f>
              <c:strCache>
                <c:ptCount val="1"/>
                <c:pt idx="0">
                  <c:v>English</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C2A4-4192-BA98-7F055232B2F6}"/>
              </c:ext>
            </c:extLst>
          </c:dPt>
          <c:dPt>
            <c:idx val="1"/>
            <c:invertIfNegative val="0"/>
            <c:bubble3D val="0"/>
            <c:extLst>
              <c:ext xmlns:c16="http://schemas.microsoft.com/office/drawing/2014/chart" uri="{C3380CC4-5D6E-409C-BE32-E72D297353CC}">
                <c16:uniqueId val="{00000001-C2A4-4192-BA98-7F055232B2F6}"/>
              </c:ext>
            </c:extLst>
          </c:dPt>
          <c:dPt>
            <c:idx val="2"/>
            <c:invertIfNegative val="0"/>
            <c:bubble3D val="0"/>
            <c:extLst>
              <c:ext xmlns:c16="http://schemas.microsoft.com/office/drawing/2014/chart" uri="{C3380CC4-5D6E-409C-BE32-E72D297353CC}">
                <c16:uniqueId val="{00000002-C2A4-4192-BA98-7F055232B2F6}"/>
              </c:ext>
            </c:extLst>
          </c:dPt>
          <c:dPt>
            <c:idx val="3"/>
            <c:invertIfNegative val="0"/>
            <c:bubble3D val="0"/>
            <c:extLst>
              <c:ext xmlns:c16="http://schemas.microsoft.com/office/drawing/2014/chart" uri="{C3380CC4-5D6E-409C-BE32-E72D297353CC}">
                <c16:uniqueId val="{00000003-C2A4-4192-BA98-7F055232B2F6}"/>
              </c:ext>
            </c:extLst>
          </c:dPt>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Sheet1!$B$2:$F$2</c:f>
              <c:numCache>
                <c:formatCode>0.0</c:formatCode>
                <c:ptCount val="5"/>
                <c:pt idx="0">
                  <c:v>79.55</c:v>
                </c:pt>
                <c:pt idx="1">
                  <c:v>83.13</c:v>
                </c:pt>
                <c:pt idx="2">
                  <c:v>84.33</c:v>
                </c:pt>
                <c:pt idx="3">
                  <c:v>90.67</c:v>
                </c:pt>
                <c:pt idx="4">
                  <c:v>93.84</c:v>
                </c:pt>
              </c:numCache>
            </c:numRef>
          </c:val>
          <c:extLst>
            <c:ext xmlns:c16="http://schemas.microsoft.com/office/drawing/2014/chart" uri="{C3380CC4-5D6E-409C-BE32-E72D297353CC}">
              <c16:uniqueId val="{00000004-C2A4-4192-BA98-7F055232B2F6}"/>
            </c:ext>
          </c:extLst>
        </c:ser>
        <c:ser>
          <c:idx val="1"/>
          <c:order val="1"/>
          <c:tx>
            <c:strRef>
              <c:f>Sheet1!$A$4</c:f>
              <c:strCache>
                <c:ptCount val="1"/>
                <c:pt idx="0">
                  <c:v>Spanish</c:v>
                </c:pt>
              </c:strCache>
            </c:strRef>
          </c:tx>
          <c:spPr>
            <a:solidFill>
              <a:srgbClr val="AABA0A"/>
            </a:solidFill>
          </c:spPr>
          <c:invertIfNegative val="0"/>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Sheet1!$B$4:$F$4</c:f>
              <c:numCache>
                <c:formatCode>0.0</c:formatCode>
                <c:ptCount val="5"/>
                <c:pt idx="0">
                  <c:v>75.739999999999995</c:v>
                </c:pt>
                <c:pt idx="1">
                  <c:v>80.36</c:v>
                </c:pt>
                <c:pt idx="2">
                  <c:v>86.24</c:v>
                </c:pt>
                <c:pt idx="3">
                  <c:v>87.51</c:v>
                </c:pt>
                <c:pt idx="4">
                  <c:v>92.33</c:v>
                </c:pt>
              </c:numCache>
            </c:numRef>
          </c:val>
          <c:extLst>
            <c:ext xmlns:c16="http://schemas.microsoft.com/office/drawing/2014/chart" uri="{C3380CC4-5D6E-409C-BE32-E72D297353CC}">
              <c16:uniqueId val="{00000005-C2A4-4192-BA98-7F055232B2F6}"/>
            </c:ext>
          </c:extLst>
        </c:ser>
        <c:ser>
          <c:idx val="2"/>
          <c:order val="2"/>
          <c:tx>
            <c:strRef>
              <c:f>Sheet1!$A$3</c:f>
              <c:strCache>
                <c:ptCount val="1"/>
                <c:pt idx="0">
                  <c:v>Other</c:v>
                </c:pt>
              </c:strCache>
            </c:strRef>
          </c:tx>
          <c:spPr>
            <a:solidFill>
              <a:sysClr val="window" lastClr="FFFFFF"/>
            </a:solidFill>
            <a:ln>
              <a:solidFill>
                <a:sysClr val="windowText" lastClr="000000"/>
              </a:solidFill>
            </a:ln>
          </c:spPr>
          <c:invertIfNegative val="0"/>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Sheet1!$B$3:$F$3</c:f>
              <c:numCache>
                <c:formatCode>0.0</c:formatCode>
                <c:ptCount val="5"/>
                <c:pt idx="0">
                  <c:v>75.02</c:v>
                </c:pt>
                <c:pt idx="1">
                  <c:v>76.83</c:v>
                </c:pt>
                <c:pt idx="2">
                  <c:v>80.06</c:v>
                </c:pt>
                <c:pt idx="3">
                  <c:v>83.7</c:v>
                </c:pt>
                <c:pt idx="4">
                  <c:v>87.1</c:v>
                </c:pt>
              </c:numCache>
            </c:numRef>
          </c:val>
          <c:extLst>
            <c:ext xmlns:c16="http://schemas.microsoft.com/office/drawing/2014/chart" uri="{C3380CC4-5D6E-409C-BE32-E72D297353CC}">
              <c16:uniqueId val="{00000006-C2A4-4192-BA98-7F055232B2F6}"/>
            </c:ext>
          </c:extLst>
        </c:ser>
        <c:dLbls>
          <c:showLegendKey val="0"/>
          <c:showVal val="0"/>
          <c:showCatName val="0"/>
          <c:showSerName val="0"/>
          <c:showPercent val="0"/>
          <c:showBubbleSize val="0"/>
        </c:dLbls>
        <c:gapWidth val="150"/>
        <c:axId val="171180800"/>
        <c:axId val="171182336"/>
      </c:barChart>
      <c:catAx>
        <c:axId val="17118080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1182336"/>
        <c:crosses val="autoZero"/>
        <c:auto val="1"/>
        <c:lblAlgn val="ctr"/>
        <c:lblOffset val="100"/>
        <c:noMultiLvlLbl val="0"/>
      </c:catAx>
      <c:valAx>
        <c:axId val="171182336"/>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4.6296296296296294E-3"/>
              <c:y val="0.327773889374939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1180800"/>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26078343980587E-2"/>
          <c:y val="0.11285941453264288"/>
          <c:w val="0.85900411033526469"/>
          <c:h val="0.58138769585619976"/>
        </c:manualLayout>
      </c:layout>
      <c:barChart>
        <c:barDir val="col"/>
        <c:grouping val="clustered"/>
        <c:varyColors val="0"/>
        <c:ser>
          <c:idx val="0"/>
          <c:order val="0"/>
          <c:tx>
            <c:strRef>
              <c:f>Sheet1!$A$6</c:f>
              <c:strCache>
                <c:ptCount val="1"/>
                <c:pt idx="0">
                  <c:v>White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0629-4B02-9CD8-5C48BCCA58A9}"/>
              </c:ext>
            </c:extLst>
          </c:dPt>
          <c:dPt>
            <c:idx val="1"/>
            <c:invertIfNegative val="0"/>
            <c:bubble3D val="0"/>
            <c:extLst>
              <c:ext xmlns:c16="http://schemas.microsoft.com/office/drawing/2014/chart" uri="{C3380CC4-5D6E-409C-BE32-E72D297353CC}">
                <c16:uniqueId val="{00000001-0629-4B02-9CD8-5C48BCCA58A9}"/>
              </c:ext>
            </c:extLst>
          </c:dPt>
          <c:dPt>
            <c:idx val="2"/>
            <c:invertIfNegative val="0"/>
            <c:bubble3D val="0"/>
            <c:extLst>
              <c:ext xmlns:c16="http://schemas.microsoft.com/office/drawing/2014/chart" uri="{C3380CC4-5D6E-409C-BE32-E72D297353CC}">
                <c16:uniqueId val="{00000002-0629-4B02-9CD8-5C48BCCA58A9}"/>
              </c:ext>
            </c:extLst>
          </c:dPt>
          <c:dPt>
            <c:idx val="3"/>
            <c:invertIfNegative val="0"/>
            <c:bubble3D val="0"/>
            <c:extLst>
              <c:ext xmlns:c16="http://schemas.microsoft.com/office/drawing/2014/chart" uri="{C3380CC4-5D6E-409C-BE32-E72D297353CC}">
                <c16:uniqueId val="{00000003-0629-4B02-9CD8-5C48BCCA58A9}"/>
              </c:ext>
            </c:extLst>
          </c:dPt>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Sheet1!$B$6:$F$6</c:f>
              <c:numCache>
                <c:formatCode>0.0</c:formatCode>
                <c:ptCount val="5"/>
                <c:pt idx="0">
                  <c:v>79.52</c:v>
                </c:pt>
                <c:pt idx="1">
                  <c:v>83.23</c:v>
                </c:pt>
                <c:pt idx="2">
                  <c:v>84.55</c:v>
                </c:pt>
                <c:pt idx="3">
                  <c:v>90.91</c:v>
                </c:pt>
                <c:pt idx="4">
                  <c:v>94.08</c:v>
                </c:pt>
              </c:numCache>
            </c:numRef>
          </c:val>
          <c:extLst>
            <c:ext xmlns:c16="http://schemas.microsoft.com/office/drawing/2014/chart" uri="{C3380CC4-5D6E-409C-BE32-E72D297353CC}">
              <c16:uniqueId val="{00000004-0629-4B02-9CD8-5C48BCCA58A9}"/>
            </c:ext>
          </c:extLst>
        </c:ser>
        <c:ser>
          <c:idx val="1"/>
          <c:order val="1"/>
          <c:tx>
            <c:strRef>
              <c:f>Sheet1!$A$4</c:f>
              <c:strCache>
                <c:ptCount val="1"/>
                <c:pt idx="0">
                  <c:v>Black</c:v>
                </c:pt>
              </c:strCache>
            </c:strRef>
          </c:tx>
          <c:spPr>
            <a:solidFill>
              <a:srgbClr val="AABA0A"/>
            </a:solidFill>
          </c:spPr>
          <c:invertIfNegative val="0"/>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Sheet1!$B$4:$F$4</c:f>
              <c:numCache>
                <c:formatCode>0.0</c:formatCode>
                <c:ptCount val="5"/>
                <c:pt idx="0">
                  <c:v>80.790000000000006</c:v>
                </c:pt>
                <c:pt idx="1">
                  <c:v>83.6</c:v>
                </c:pt>
                <c:pt idx="2">
                  <c:v>85.45</c:v>
                </c:pt>
                <c:pt idx="3">
                  <c:v>89.6</c:v>
                </c:pt>
                <c:pt idx="4">
                  <c:v>92.97</c:v>
                </c:pt>
              </c:numCache>
            </c:numRef>
          </c:val>
          <c:extLst>
            <c:ext xmlns:c16="http://schemas.microsoft.com/office/drawing/2014/chart" uri="{C3380CC4-5D6E-409C-BE32-E72D297353CC}">
              <c16:uniqueId val="{00000005-0629-4B02-9CD8-5C48BCCA58A9}"/>
            </c:ext>
          </c:extLst>
        </c:ser>
        <c:ser>
          <c:idx val="2"/>
          <c:order val="2"/>
          <c:tx>
            <c:strRef>
              <c:f>Sheet1!$A$3</c:f>
              <c:strCache>
                <c:ptCount val="1"/>
                <c:pt idx="0">
                  <c:v>Asian</c:v>
                </c:pt>
              </c:strCache>
            </c:strRef>
          </c:tx>
          <c:spPr>
            <a:solidFill>
              <a:sysClr val="window" lastClr="FFFFFF"/>
            </a:solidFill>
            <a:ln>
              <a:solidFill>
                <a:sysClr val="windowText" lastClr="000000"/>
              </a:solidFill>
            </a:ln>
          </c:spPr>
          <c:invertIfNegative val="0"/>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Sheet1!$B$3:$F$3</c:f>
              <c:numCache>
                <c:formatCode>0.0</c:formatCode>
                <c:ptCount val="5"/>
                <c:pt idx="0">
                  <c:v>70.489999999999995</c:v>
                </c:pt>
                <c:pt idx="1">
                  <c:v>70.73</c:v>
                </c:pt>
                <c:pt idx="2">
                  <c:v>74.13</c:v>
                </c:pt>
                <c:pt idx="3">
                  <c:v>78.37</c:v>
                </c:pt>
                <c:pt idx="4">
                  <c:v>82.99</c:v>
                </c:pt>
              </c:numCache>
            </c:numRef>
          </c:val>
          <c:extLst>
            <c:ext xmlns:c16="http://schemas.microsoft.com/office/drawing/2014/chart" uri="{C3380CC4-5D6E-409C-BE32-E72D297353CC}">
              <c16:uniqueId val="{00000006-0629-4B02-9CD8-5C48BCCA58A9}"/>
            </c:ext>
          </c:extLst>
        </c:ser>
        <c:ser>
          <c:idx val="3"/>
          <c:order val="3"/>
          <c:tx>
            <c:strRef>
              <c:f>Sheet1!$A$5</c:f>
              <c:strCache>
                <c:ptCount val="1"/>
                <c:pt idx="0">
                  <c:v>NHOPI</c:v>
                </c:pt>
              </c:strCache>
            </c:strRef>
          </c:tx>
          <c:spPr>
            <a:solidFill>
              <a:sysClr val="window" lastClr="FFFFFF">
                <a:lumMod val="85000"/>
              </a:sysClr>
            </a:solidFill>
          </c:spPr>
          <c:invertIfNegative val="0"/>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Sheet1!$B$5:$F$5</c:f>
              <c:numCache>
                <c:formatCode>0.0</c:formatCode>
                <c:ptCount val="5"/>
                <c:pt idx="0">
                  <c:v>79.47</c:v>
                </c:pt>
                <c:pt idx="1">
                  <c:v>80.72</c:v>
                </c:pt>
                <c:pt idx="2">
                  <c:v>82.74</c:v>
                </c:pt>
                <c:pt idx="3">
                  <c:v>86.23</c:v>
                </c:pt>
                <c:pt idx="4">
                  <c:v>90.12</c:v>
                </c:pt>
              </c:numCache>
            </c:numRef>
          </c:val>
          <c:extLst>
            <c:ext xmlns:c16="http://schemas.microsoft.com/office/drawing/2014/chart" uri="{C3380CC4-5D6E-409C-BE32-E72D297353CC}">
              <c16:uniqueId val="{00000007-0629-4B02-9CD8-5C48BCCA58A9}"/>
            </c:ext>
          </c:extLst>
        </c:ser>
        <c:ser>
          <c:idx val="4"/>
          <c:order val="4"/>
          <c:tx>
            <c:strRef>
              <c:f>Sheet1!$A$2</c:f>
              <c:strCache>
                <c:ptCount val="1"/>
                <c:pt idx="0">
                  <c:v>AI/AN</c:v>
                </c:pt>
              </c:strCache>
            </c:strRef>
          </c:tx>
          <c:spPr>
            <a:solidFill>
              <a:srgbClr val="EEECE1">
                <a:lumMod val="75000"/>
              </a:srgbClr>
            </a:solidFill>
          </c:spPr>
          <c:invertIfNegative val="0"/>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Sheet1!$B$2:$F$2</c:f>
              <c:numCache>
                <c:formatCode>0.0</c:formatCode>
                <c:ptCount val="5"/>
                <c:pt idx="0">
                  <c:v>76.23</c:v>
                </c:pt>
                <c:pt idx="1">
                  <c:v>79.53</c:v>
                </c:pt>
                <c:pt idx="2">
                  <c:v>81.37</c:v>
                </c:pt>
                <c:pt idx="3">
                  <c:v>87.19</c:v>
                </c:pt>
                <c:pt idx="4">
                  <c:v>90.35</c:v>
                </c:pt>
              </c:numCache>
            </c:numRef>
          </c:val>
          <c:extLst>
            <c:ext xmlns:c16="http://schemas.microsoft.com/office/drawing/2014/chart" uri="{C3380CC4-5D6E-409C-BE32-E72D297353CC}">
              <c16:uniqueId val="{00000008-0629-4B02-9CD8-5C48BCCA58A9}"/>
            </c:ext>
          </c:extLst>
        </c:ser>
        <c:ser>
          <c:idx val="5"/>
          <c:order val="5"/>
          <c:tx>
            <c:strRef>
              <c:f>Sheet1!$A$7</c:f>
              <c:strCache>
                <c:ptCount val="1"/>
                <c:pt idx="0">
                  <c:v>Hispanic</c:v>
                </c:pt>
              </c:strCache>
            </c:strRef>
          </c:tx>
          <c:spPr>
            <a:solidFill>
              <a:sysClr val="windowText" lastClr="000000"/>
            </a:solidFill>
            <a:ln>
              <a:noFill/>
            </a:ln>
          </c:spPr>
          <c:invertIfNegative val="0"/>
          <c:cat>
            <c:strRef>
              <c:f>Sheet1!$B$1:$F$1</c:f>
              <c:strCache>
                <c:ptCount val="5"/>
                <c:pt idx="0">
                  <c:v>Always Inform You About When They Will Arrive</c:v>
                </c:pt>
                <c:pt idx="1">
                  <c:v>Always Explain Things in a Way You Can Understand</c:v>
                </c:pt>
                <c:pt idx="2">
                  <c:v>Always Listen Carefully to You</c:v>
                </c:pt>
                <c:pt idx="3">
                  <c:v>Always Treat You as Gently as Possible</c:v>
                </c:pt>
                <c:pt idx="4">
                  <c:v>Always Treat You With Courtesy and Respect</c:v>
                </c:pt>
              </c:strCache>
            </c:strRef>
          </c:cat>
          <c:val>
            <c:numRef>
              <c:f>Sheet1!$B$7:$F$7</c:f>
              <c:numCache>
                <c:formatCode>0.0</c:formatCode>
                <c:ptCount val="5"/>
                <c:pt idx="0">
                  <c:v>77.22</c:v>
                </c:pt>
                <c:pt idx="1">
                  <c:v>81.42</c:v>
                </c:pt>
                <c:pt idx="2">
                  <c:v>85.64</c:v>
                </c:pt>
                <c:pt idx="3">
                  <c:v>88.06</c:v>
                </c:pt>
                <c:pt idx="4">
                  <c:v>92.19</c:v>
                </c:pt>
              </c:numCache>
            </c:numRef>
          </c:val>
          <c:extLst>
            <c:ext xmlns:c16="http://schemas.microsoft.com/office/drawing/2014/chart" uri="{C3380CC4-5D6E-409C-BE32-E72D297353CC}">
              <c16:uniqueId val="{00000009-0629-4B02-9CD8-5C48BCCA58A9}"/>
            </c:ext>
          </c:extLst>
        </c:ser>
        <c:dLbls>
          <c:showLegendKey val="0"/>
          <c:showVal val="0"/>
          <c:showCatName val="0"/>
          <c:showSerName val="0"/>
          <c:showPercent val="0"/>
          <c:showBubbleSize val="0"/>
        </c:dLbls>
        <c:gapWidth val="150"/>
        <c:axId val="171299968"/>
        <c:axId val="171301504"/>
      </c:barChart>
      <c:catAx>
        <c:axId val="171299968"/>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1301504"/>
        <c:crosses val="autoZero"/>
        <c:auto val="1"/>
        <c:lblAlgn val="ctr"/>
        <c:lblOffset val="100"/>
        <c:noMultiLvlLbl val="0"/>
      </c:catAx>
      <c:valAx>
        <c:axId val="171301504"/>
        <c:scaling>
          <c:orientation val="minMax"/>
          <c:max val="100"/>
          <c:min val="5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169915195259683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1299968"/>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2602969767667929"/>
          <c:w val="0.88825750947798188"/>
          <c:h val="0.7732378244386118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Sheet1!$B$2:$L$2</c:f>
              <c:numCache>
                <c:formatCode>0.0</c:formatCode>
                <c:ptCount val="11"/>
                <c:pt idx="0">
                  <c:v>21.889700000000001</c:v>
                </c:pt>
                <c:pt idx="1">
                  <c:v>18.902000000000001</c:v>
                </c:pt>
                <c:pt idx="2">
                  <c:v>17.713899999999999</c:v>
                </c:pt>
                <c:pt idx="3">
                  <c:v>17.179300000000001</c:v>
                </c:pt>
                <c:pt idx="4">
                  <c:v>17.264500000000002</c:v>
                </c:pt>
                <c:pt idx="5">
                  <c:v>15.928000000000001</c:v>
                </c:pt>
                <c:pt idx="6">
                  <c:v>15.629</c:v>
                </c:pt>
                <c:pt idx="7">
                  <c:v>15.4178</c:v>
                </c:pt>
                <c:pt idx="8">
                  <c:v>13.175700000000001</c:v>
                </c:pt>
                <c:pt idx="9">
                  <c:v>14.305999999999999</c:v>
                </c:pt>
                <c:pt idx="10">
                  <c:v>12.652900000000001</c:v>
                </c:pt>
              </c:numCache>
            </c:numRef>
          </c:val>
          <c:smooth val="0"/>
          <c:extLst>
            <c:ext xmlns:c16="http://schemas.microsoft.com/office/drawing/2014/chart" uri="{C3380CC4-5D6E-409C-BE32-E72D297353CC}">
              <c16:uniqueId val="{00000000-195C-415C-AE11-CBE1AD4B1FF0}"/>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Sheet1!$B$3:$L$3</c:f>
              <c:numCache>
                <c:formatCode>General</c:formatCode>
                <c:ptCount val="11"/>
                <c:pt idx="0">
                  <c:v>19.899999999999999</c:v>
                </c:pt>
                <c:pt idx="1">
                  <c:v>17.5</c:v>
                </c:pt>
                <c:pt idx="2">
                  <c:v>16.8</c:v>
                </c:pt>
                <c:pt idx="3">
                  <c:v>15.9</c:v>
                </c:pt>
                <c:pt idx="4">
                  <c:v>16.100000000000001</c:v>
                </c:pt>
                <c:pt idx="5">
                  <c:v>14.5</c:v>
                </c:pt>
                <c:pt idx="6">
                  <c:v>14.3</c:v>
                </c:pt>
                <c:pt idx="7">
                  <c:v>14.2</c:v>
                </c:pt>
                <c:pt idx="8">
                  <c:v>11.5</c:v>
                </c:pt>
                <c:pt idx="9">
                  <c:v>13.4</c:v>
                </c:pt>
                <c:pt idx="10">
                  <c:v>11.5</c:v>
                </c:pt>
              </c:numCache>
            </c:numRef>
          </c:val>
          <c:smooth val="0"/>
          <c:extLst>
            <c:ext xmlns:c16="http://schemas.microsoft.com/office/drawing/2014/chart" uri="{C3380CC4-5D6E-409C-BE32-E72D297353CC}">
              <c16:uniqueId val="{00000001-195C-415C-AE11-CBE1AD4B1FF0}"/>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Sheet1!$B$4:$L$4</c:f>
              <c:numCache>
                <c:formatCode>General</c:formatCode>
                <c:ptCount val="11"/>
                <c:pt idx="0">
                  <c:v>26.4</c:v>
                </c:pt>
                <c:pt idx="1">
                  <c:v>22.6</c:v>
                </c:pt>
                <c:pt idx="2">
                  <c:v>23.4</c:v>
                </c:pt>
                <c:pt idx="3">
                  <c:v>20.9</c:v>
                </c:pt>
                <c:pt idx="4">
                  <c:v>22.7</c:v>
                </c:pt>
                <c:pt idx="5">
                  <c:v>18.899999999999999</c:v>
                </c:pt>
                <c:pt idx="6">
                  <c:v>17.5</c:v>
                </c:pt>
                <c:pt idx="7">
                  <c:v>17.7</c:v>
                </c:pt>
                <c:pt idx="8">
                  <c:v>14.9</c:v>
                </c:pt>
                <c:pt idx="9">
                  <c:v>17</c:v>
                </c:pt>
                <c:pt idx="10">
                  <c:v>16.399999999999999</c:v>
                </c:pt>
              </c:numCache>
            </c:numRef>
          </c:val>
          <c:smooth val="0"/>
          <c:extLst>
            <c:ext xmlns:c16="http://schemas.microsoft.com/office/drawing/2014/chart" uri="{C3380CC4-5D6E-409C-BE32-E72D297353CC}">
              <c16:uniqueId val="{00000002-195C-415C-AE11-CBE1AD4B1FF0}"/>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Sheet1!$B$5:$L$5</c:f>
              <c:numCache>
                <c:formatCode>General</c:formatCode>
                <c:ptCount val="11"/>
                <c:pt idx="0">
                  <c:v>27.6</c:v>
                </c:pt>
                <c:pt idx="1">
                  <c:v>21.6</c:v>
                </c:pt>
                <c:pt idx="2">
                  <c:v>17.2</c:v>
                </c:pt>
                <c:pt idx="3">
                  <c:v>20</c:v>
                </c:pt>
                <c:pt idx="4">
                  <c:v>17</c:v>
                </c:pt>
                <c:pt idx="5">
                  <c:v>18.5</c:v>
                </c:pt>
                <c:pt idx="6">
                  <c:v>18.399999999999999</c:v>
                </c:pt>
                <c:pt idx="7">
                  <c:v>18.899999999999999</c:v>
                </c:pt>
                <c:pt idx="8">
                  <c:v>17.7</c:v>
                </c:pt>
                <c:pt idx="9">
                  <c:v>16.5</c:v>
                </c:pt>
                <c:pt idx="10">
                  <c:v>14.5</c:v>
                </c:pt>
              </c:numCache>
            </c:numRef>
          </c:val>
          <c:smooth val="0"/>
          <c:extLst>
            <c:ext xmlns:c16="http://schemas.microsoft.com/office/drawing/2014/chart" uri="{C3380CC4-5D6E-409C-BE32-E72D297353CC}">
              <c16:uniqueId val="{00000003-195C-415C-AE11-CBE1AD4B1FF0}"/>
            </c:ext>
          </c:extLst>
        </c:ser>
        <c:dLbls>
          <c:showLegendKey val="0"/>
          <c:showVal val="0"/>
          <c:showCatName val="0"/>
          <c:showSerName val="0"/>
          <c:showPercent val="0"/>
          <c:showBubbleSize val="0"/>
        </c:dLbls>
        <c:marker val="1"/>
        <c:smooth val="0"/>
        <c:axId val="171372544"/>
        <c:axId val="171374464"/>
      </c:lineChart>
      <c:catAx>
        <c:axId val="17137254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71374464"/>
        <c:crosses val="autoZero"/>
        <c:auto val="1"/>
        <c:lblAlgn val="ctr"/>
        <c:lblOffset val="100"/>
        <c:noMultiLvlLbl val="0"/>
      </c:catAx>
      <c:valAx>
        <c:axId val="171374464"/>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5432098765432098E-3"/>
              <c:y val="0.409072615923009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1372544"/>
        <c:crosses val="autoZero"/>
        <c:crossBetween val="between"/>
        <c:majorUnit val="10"/>
      </c:valAx>
    </c:plotArea>
    <c:legend>
      <c:legendPos val="t"/>
      <c:layout>
        <c:manualLayout>
          <c:xMode val="edge"/>
          <c:yMode val="edge"/>
          <c:x val="5.4495844269466319E-2"/>
          <c:y val="1.1675185338674747E-3"/>
          <c:w val="0.88942682511908233"/>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Help for Anxiety or Sadness</a:t>
            </a:r>
            <a:endParaRPr lang="en-US" sz="1600" dirty="0"/>
          </a:p>
        </c:rich>
      </c:tx>
      <c:layout>
        <c:manualLayout>
          <c:xMode val="edge"/>
          <c:yMode val="edge"/>
          <c:x val="0.2060646933022261"/>
          <c:y val="0"/>
        </c:manualLayout>
      </c:layout>
      <c:overlay val="0"/>
    </c:title>
    <c:autoTitleDeleted val="0"/>
    <c:plotArea>
      <c:layout>
        <c:manualLayout>
          <c:layoutTarget val="inner"/>
          <c:xMode val="edge"/>
          <c:yMode val="edge"/>
          <c:x val="0.19343637600855448"/>
          <c:y val="0.17950228443666763"/>
          <c:w val="0.79649606299212605"/>
          <c:h val="0.7242422474968406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General</c:formatCode>
                <c:ptCount val="6"/>
                <c:pt idx="0">
                  <c:v>90.3</c:v>
                </c:pt>
                <c:pt idx="1">
                  <c:v>90.6</c:v>
                </c:pt>
                <c:pt idx="2">
                  <c:v>90.5</c:v>
                </c:pt>
                <c:pt idx="3">
                  <c:v>90.2</c:v>
                </c:pt>
                <c:pt idx="4">
                  <c:v>90.6</c:v>
                </c:pt>
                <c:pt idx="5">
                  <c:v>90.6</c:v>
                </c:pt>
              </c:numCache>
            </c:numRef>
          </c:val>
          <c:smooth val="0"/>
          <c:extLst>
            <c:ext xmlns:c16="http://schemas.microsoft.com/office/drawing/2014/chart" uri="{C3380CC4-5D6E-409C-BE32-E72D297353CC}">
              <c16:uniqueId val="{00000000-55FE-481A-9E04-D1E27B8D9C85}"/>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General</c:formatCode>
                <c:ptCount val="6"/>
                <c:pt idx="0">
                  <c:v>91.2</c:v>
                </c:pt>
                <c:pt idx="1">
                  <c:v>91.6</c:v>
                </c:pt>
                <c:pt idx="2">
                  <c:v>91.3</c:v>
                </c:pt>
                <c:pt idx="3">
                  <c:v>91.1</c:v>
                </c:pt>
                <c:pt idx="4">
                  <c:v>91.5</c:v>
                </c:pt>
                <c:pt idx="5">
                  <c:v>91.5</c:v>
                </c:pt>
              </c:numCache>
            </c:numRef>
          </c:val>
          <c:smooth val="0"/>
          <c:extLst>
            <c:ext xmlns:c16="http://schemas.microsoft.com/office/drawing/2014/chart" uri="{C3380CC4-5D6E-409C-BE32-E72D297353CC}">
              <c16:uniqueId val="{00000001-55FE-481A-9E04-D1E27B8D9C85}"/>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General</c:formatCode>
                <c:ptCount val="6"/>
                <c:pt idx="0">
                  <c:v>86</c:v>
                </c:pt>
                <c:pt idx="1">
                  <c:v>85.5</c:v>
                </c:pt>
                <c:pt idx="2">
                  <c:v>85.9</c:v>
                </c:pt>
                <c:pt idx="3">
                  <c:v>86</c:v>
                </c:pt>
                <c:pt idx="4">
                  <c:v>84.6</c:v>
                </c:pt>
                <c:pt idx="5">
                  <c:v>85.2</c:v>
                </c:pt>
              </c:numCache>
            </c:numRef>
          </c:val>
          <c:smooth val="0"/>
          <c:extLst>
            <c:ext xmlns:c16="http://schemas.microsoft.com/office/drawing/2014/chart" uri="{C3380CC4-5D6E-409C-BE32-E72D297353CC}">
              <c16:uniqueId val="{00000002-55FE-481A-9E04-D1E27B8D9C85}"/>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Sheet1!$B$1:$G$1</c:f>
              <c:strCache>
                <c:ptCount val="6"/>
                <c:pt idx="0">
                  <c:v>2008</c:v>
                </c:pt>
                <c:pt idx="1">
                  <c:v>2009</c:v>
                </c:pt>
                <c:pt idx="2">
                  <c:v>2010</c:v>
                </c:pt>
                <c:pt idx="3">
                  <c:v>2011</c:v>
                </c:pt>
                <c:pt idx="4">
                  <c:v>2012</c:v>
                </c:pt>
                <c:pt idx="5">
                  <c:v>2013</c:v>
                </c:pt>
              </c:strCache>
            </c:strRef>
          </c:cat>
          <c:val>
            <c:numRef>
              <c:f>Sheet1!$B$5:$G$5</c:f>
              <c:numCache>
                <c:formatCode>General</c:formatCode>
                <c:ptCount val="6"/>
                <c:pt idx="0">
                  <c:v>85.3</c:v>
                </c:pt>
                <c:pt idx="1">
                  <c:v>85.7</c:v>
                </c:pt>
                <c:pt idx="2">
                  <c:v>86.8</c:v>
                </c:pt>
                <c:pt idx="3">
                  <c:v>85.7</c:v>
                </c:pt>
                <c:pt idx="4">
                  <c:v>87</c:v>
                </c:pt>
                <c:pt idx="5">
                  <c:v>85</c:v>
                </c:pt>
              </c:numCache>
            </c:numRef>
          </c:val>
          <c:smooth val="0"/>
          <c:extLst>
            <c:ext xmlns:c16="http://schemas.microsoft.com/office/drawing/2014/chart" uri="{C3380CC4-5D6E-409C-BE32-E72D297353CC}">
              <c16:uniqueId val="{00000003-55FE-481A-9E04-D1E27B8D9C85}"/>
            </c:ext>
          </c:extLst>
        </c:ser>
        <c:dLbls>
          <c:showLegendKey val="0"/>
          <c:showVal val="0"/>
          <c:showCatName val="0"/>
          <c:showSerName val="0"/>
          <c:showPercent val="0"/>
          <c:showBubbleSize val="0"/>
        </c:dLbls>
        <c:marker val="1"/>
        <c:smooth val="0"/>
        <c:axId val="171997440"/>
        <c:axId val="172007808"/>
      </c:lineChart>
      <c:catAx>
        <c:axId val="17199744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72007808"/>
        <c:crosses val="autoZero"/>
        <c:auto val="1"/>
        <c:lblAlgn val="ctr"/>
        <c:lblOffset val="100"/>
        <c:noMultiLvlLbl val="0"/>
      </c:catAx>
      <c:valAx>
        <c:axId val="172007808"/>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425136094099348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1997440"/>
        <c:crosses val="autoZero"/>
        <c:crossBetween val="between"/>
        <c:majorUnit val="5"/>
      </c:valAx>
    </c:plotArea>
    <c:legend>
      <c:legendPos val="t"/>
      <c:layout>
        <c:manualLayout>
          <c:xMode val="edge"/>
          <c:yMode val="edge"/>
          <c:x val="0"/>
          <c:y val="7.2832857257328201E-2"/>
          <c:w val="0.9789328764459998"/>
          <c:h val="7.2277631962671327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Care Consistent With Wishes</a:t>
            </a:r>
            <a:endParaRPr lang="en-US" sz="1600" dirty="0"/>
          </a:p>
        </c:rich>
      </c:tx>
      <c:layout>
        <c:manualLayout>
          <c:xMode val="edge"/>
          <c:yMode val="edge"/>
          <c:x val="0.20256172839506173"/>
          <c:y val="0"/>
        </c:manualLayout>
      </c:layout>
      <c:overlay val="0"/>
    </c:title>
    <c:autoTitleDeleted val="0"/>
    <c:plotArea>
      <c:layout>
        <c:manualLayout>
          <c:layoutTarget val="inner"/>
          <c:xMode val="edge"/>
          <c:yMode val="edge"/>
          <c:x val="0.18144867308253135"/>
          <c:y val="0.18086784290852531"/>
          <c:w val="0.78723680373286686"/>
          <c:h val="0.7228766890249830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General</c:formatCode>
                <c:ptCount val="6"/>
                <c:pt idx="0">
                  <c:v>94.2</c:v>
                </c:pt>
                <c:pt idx="1">
                  <c:v>94.6</c:v>
                </c:pt>
                <c:pt idx="2">
                  <c:v>94.4</c:v>
                </c:pt>
                <c:pt idx="3">
                  <c:v>94.6</c:v>
                </c:pt>
                <c:pt idx="4">
                  <c:v>94.8</c:v>
                </c:pt>
                <c:pt idx="5">
                  <c:v>94.8</c:v>
                </c:pt>
              </c:numCache>
            </c:numRef>
          </c:val>
          <c:smooth val="0"/>
          <c:extLst>
            <c:ext xmlns:c16="http://schemas.microsoft.com/office/drawing/2014/chart" uri="{C3380CC4-5D6E-409C-BE32-E72D297353CC}">
              <c16:uniqueId val="{00000000-5F04-4F1D-86A6-2766BA75B914}"/>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General</c:formatCode>
                <c:ptCount val="6"/>
                <c:pt idx="0">
                  <c:v>94.7</c:v>
                </c:pt>
                <c:pt idx="1">
                  <c:v>95.1</c:v>
                </c:pt>
                <c:pt idx="2">
                  <c:v>94.8</c:v>
                </c:pt>
                <c:pt idx="3">
                  <c:v>95.3</c:v>
                </c:pt>
                <c:pt idx="4">
                  <c:v>95.5</c:v>
                </c:pt>
                <c:pt idx="5">
                  <c:v>95.6</c:v>
                </c:pt>
              </c:numCache>
            </c:numRef>
          </c:val>
          <c:smooth val="0"/>
          <c:extLst>
            <c:ext xmlns:c16="http://schemas.microsoft.com/office/drawing/2014/chart" uri="{C3380CC4-5D6E-409C-BE32-E72D297353CC}">
              <c16:uniqueId val="{00000001-5F04-4F1D-86A6-2766BA75B914}"/>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General</c:formatCode>
                <c:ptCount val="6"/>
                <c:pt idx="0">
                  <c:v>87.8</c:v>
                </c:pt>
                <c:pt idx="1">
                  <c:v>89.2</c:v>
                </c:pt>
                <c:pt idx="2">
                  <c:v>90.3</c:v>
                </c:pt>
                <c:pt idx="3">
                  <c:v>89.4</c:v>
                </c:pt>
                <c:pt idx="4">
                  <c:v>89.7</c:v>
                </c:pt>
                <c:pt idx="5">
                  <c:v>89.9</c:v>
                </c:pt>
              </c:numCache>
            </c:numRef>
          </c:val>
          <c:smooth val="0"/>
          <c:extLst>
            <c:ext xmlns:c16="http://schemas.microsoft.com/office/drawing/2014/chart" uri="{C3380CC4-5D6E-409C-BE32-E72D297353CC}">
              <c16:uniqueId val="{00000002-5F04-4F1D-86A6-2766BA75B914}"/>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Sheet1!$B$1:$G$1</c:f>
              <c:strCache>
                <c:ptCount val="6"/>
                <c:pt idx="0">
                  <c:v>2008</c:v>
                </c:pt>
                <c:pt idx="1">
                  <c:v>2009</c:v>
                </c:pt>
                <c:pt idx="2">
                  <c:v>2010</c:v>
                </c:pt>
                <c:pt idx="3">
                  <c:v>2011</c:v>
                </c:pt>
                <c:pt idx="4">
                  <c:v>2012</c:v>
                </c:pt>
                <c:pt idx="5">
                  <c:v>2013</c:v>
                </c:pt>
              </c:strCache>
            </c:strRef>
          </c:cat>
          <c:val>
            <c:numRef>
              <c:f>Sheet1!$B$5:$G$5</c:f>
              <c:numCache>
                <c:formatCode>General</c:formatCode>
                <c:ptCount val="6"/>
                <c:pt idx="0">
                  <c:v>88.8</c:v>
                </c:pt>
                <c:pt idx="1">
                  <c:v>89.9</c:v>
                </c:pt>
                <c:pt idx="2">
                  <c:v>89</c:v>
                </c:pt>
                <c:pt idx="3">
                  <c:v>88.7</c:v>
                </c:pt>
                <c:pt idx="4">
                  <c:v>89.5</c:v>
                </c:pt>
                <c:pt idx="5">
                  <c:v>88.7</c:v>
                </c:pt>
              </c:numCache>
            </c:numRef>
          </c:val>
          <c:smooth val="0"/>
          <c:extLst>
            <c:ext xmlns:c16="http://schemas.microsoft.com/office/drawing/2014/chart" uri="{C3380CC4-5D6E-409C-BE32-E72D297353CC}">
              <c16:uniqueId val="{00000003-5F04-4F1D-86A6-2766BA75B914}"/>
            </c:ext>
          </c:extLst>
        </c:ser>
        <c:dLbls>
          <c:showLegendKey val="0"/>
          <c:showVal val="0"/>
          <c:showCatName val="0"/>
          <c:showSerName val="0"/>
          <c:showPercent val="0"/>
          <c:showBubbleSize val="0"/>
        </c:dLbls>
        <c:marker val="1"/>
        <c:smooth val="0"/>
        <c:axId val="172042880"/>
        <c:axId val="172053248"/>
      </c:lineChart>
      <c:catAx>
        <c:axId val="17204288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72053248"/>
        <c:crosses val="autoZero"/>
        <c:auto val="1"/>
        <c:lblAlgn val="ctr"/>
        <c:lblOffset val="100"/>
        <c:noMultiLvlLbl val="0"/>
      </c:catAx>
      <c:valAx>
        <c:axId val="172053248"/>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751377952755905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2042880"/>
        <c:crosses val="autoZero"/>
        <c:crossBetween val="between"/>
        <c:majorUnit val="5"/>
      </c:valAx>
    </c:plotArea>
    <c:legend>
      <c:legendPos val="t"/>
      <c:layout>
        <c:manualLayout>
          <c:xMode val="edge"/>
          <c:yMode val="edge"/>
          <c:x val="5.4495864903679483E-2"/>
          <c:y val="7.2832857257328201E-2"/>
          <c:w val="0.92337740801267776"/>
          <c:h val="7.1560464664139206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88082045299893"/>
          <c:y val="0.12381184990765043"/>
          <c:w val="0.70313988529211624"/>
          <c:h val="0.77684626227277143"/>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C8A0-4966-9092-55DEDD629A94}"/>
              </c:ext>
            </c:extLst>
          </c:dPt>
          <c:dPt>
            <c:idx val="1"/>
            <c:invertIfNegative val="0"/>
            <c:bubble3D val="0"/>
            <c:extLst>
              <c:ext xmlns:c16="http://schemas.microsoft.com/office/drawing/2014/chart" uri="{C3380CC4-5D6E-409C-BE32-E72D297353CC}">
                <c16:uniqueId val="{00000001-C8A0-4966-9092-55DEDD629A94}"/>
              </c:ext>
            </c:extLst>
          </c:dPt>
          <c:dPt>
            <c:idx val="2"/>
            <c:invertIfNegative val="0"/>
            <c:bubble3D val="0"/>
            <c:extLst>
              <c:ext xmlns:c16="http://schemas.microsoft.com/office/drawing/2014/chart" uri="{C3380CC4-5D6E-409C-BE32-E72D297353CC}">
                <c16:uniqueId val="{00000002-C8A0-4966-9092-55DEDD629A94}"/>
              </c:ext>
            </c:extLst>
          </c:dPt>
          <c:dPt>
            <c:idx val="3"/>
            <c:invertIfNegative val="0"/>
            <c:bubble3D val="0"/>
            <c:extLst>
              <c:ext xmlns:c16="http://schemas.microsoft.com/office/drawing/2014/chart" uri="{C3380CC4-5D6E-409C-BE32-E72D297353CC}">
                <c16:uniqueId val="{00000003-C8A0-4966-9092-55DEDD629A94}"/>
              </c:ext>
            </c:extLst>
          </c:dPt>
          <c:cat>
            <c:strRef>
              <c:f>Sheet1!$A$2:$A$5</c:f>
              <c:strCache>
                <c:ptCount val="4"/>
                <c:pt idx="0">
                  <c:v>Q1 (Lowest)</c:v>
                </c:pt>
                <c:pt idx="1">
                  <c:v>Q2</c:v>
                </c:pt>
                <c:pt idx="2">
                  <c:v>Q3</c:v>
                </c:pt>
                <c:pt idx="3">
                  <c:v>Q4 (Highest)</c:v>
                </c:pt>
              </c:strCache>
            </c:strRef>
          </c:cat>
          <c:val>
            <c:numRef>
              <c:f>Sheet1!$B$2:$B$5</c:f>
              <c:numCache>
                <c:formatCode>General</c:formatCode>
                <c:ptCount val="4"/>
                <c:pt idx="0">
                  <c:v>1936</c:v>
                </c:pt>
                <c:pt idx="1">
                  <c:v>1464.9</c:v>
                </c:pt>
                <c:pt idx="2">
                  <c:v>1226.7</c:v>
                </c:pt>
                <c:pt idx="3">
                  <c:v>1096.5</c:v>
                </c:pt>
              </c:numCache>
            </c:numRef>
          </c:val>
          <c:extLst>
            <c:ext xmlns:c16="http://schemas.microsoft.com/office/drawing/2014/chart" uri="{C3380CC4-5D6E-409C-BE32-E72D297353CC}">
              <c16:uniqueId val="{00000004-C8A0-4966-9092-55DEDD629A94}"/>
            </c:ext>
          </c:extLst>
        </c:ser>
        <c:ser>
          <c:idx val="1"/>
          <c:order val="1"/>
          <c:tx>
            <c:strRef>
              <c:f>Sheet1!$C$1</c:f>
              <c:strCache>
                <c:ptCount val="1"/>
                <c:pt idx="0">
                  <c:v>Black </c:v>
                </c:pt>
              </c:strCache>
            </c:strRef>
          </c:tx>
          <c:spPr>
            <a:solidFill>
              <a:srgbClr val="AABA0A"/>
            </a:solidFill>
          </c:spPr>
          <c:invertIfNegative val="0"/>
          <c:cat>
            <c:strRef>
              <c:f>Sheet1!$A$2:$A$5</c:f>
              <c:strCache>
                <c:ptCount val="4"/>
                <c:pt idx="0">
                  <c:v>Q1 (Lowest)</c:v>
                </c:pt>
                <c:pt idx="1">
                  <c:v>Q2</c:v>
                </c:pt>
                <c:pt idx="2">
                  <c:v>Q3</c:v>
                </c:pt>
                <c:pt idx="3">
                  <c:v>Q4 (Highest)</c:v>
                </c:pt>
              </c:strCache>
            </c:strRef>
          </c:cat>
          <c:val>
            <c:numRef>
              <c:f>Sheet1!$C$2:$C$5</c:f>
              <c:numCache>
                <c:formatCode>General</c:formatCode>
                <c:ptCount val="4"/>
                <c:pt idx="0">
                  <c:v>3131.3</c:v>
                </c:pt>
                <c:pt idx="1">
                  <c:v>2694.8</c:v>
                </c:pt>
                <c:pt idx="2">
                  <c:v>2091.6</c:v>
                </c:pt>
                <c:pt idx="3">
                  <c:v>1800.3</c:v>
                </c:pt>
              </c:numCache>
            </c:numRef>
          </c:val>
          <c:extLst>
            <c:ext xmlns:c16="http://schemas.microsoft.com/office/drawing/2014/chart" uri="{C3380CC4-5D6E-409C-BE32-E72D297353CC}">
              <c16:uniqueId val="{00000005-C8A0-4966-9092-55DEDD629A94}"/>
            </c:ext>
          </c:extLst>
        </c:ser>
        <c:ser>
          <c:idx val="2"/>
          <c:order val="2"/>
          <c:tx>
            <c:strRef>
              <c:f>Sheet1!$E$1</c:f>
              <c:strCache>
                <c:ptCount val="1"/>
                <c:pt idx="0">
                  <c:v>Hispanic</c:v>
                </c:pt>
              </c:strCache>
            </c:strRef>
          </c:tx>
          <c:spPr>
            <a:solidFill>
              <a:sysClr val="window" lastClr="FFFFFF"/>
            </a:solidFill>
            <a:ln>
              <a:solidFill>
                <a:sysClr val="windowText" lastClr="000000"/>
              </a:solidFill>
            </a:ln>
          </c:spPr>
          <c:invertIfNegative val="0"/>
          <c:cat>
            <c:strRef>
              <c:f>Sheet1!$A$2:$A$5</c:f>
              <c:strCache>
                <c:ptCount val="4"/>
                <c:pt idx="0">
                  <c:v>Q1 (Lowest)</c:v>
                </c:pt>
                <c:pt idx="1">
                  <c:v>Q2</c:v>
                </c:pt>
                <c:pt idx="2">
                  <c:v>Q3</c:v>
                </c:pt>
                <c:pt idx="3">
                  <c:v>Q4 (Highest)</c:v>
                </c:pt>
              </c:strCache>
            </c:strRef>
          </c:cat>
          <c:val>
            <c:numRef>
              <c:f>Sheet1!$E$2:$E$5</c:f>
              <c:numCache>
                <c:formatCode>General</c:formatCode>
                <c:ptCount val="4"/>
                <c:pt idx="0">
                  <c:v>1945.9</c:v>
                </c:pt>
                <c:pt idx="1">
                  <c:v>1390.9</c:v>
                </c:pt>
                <c:pt idx="2">
                  <c:v>1104.0999999999999</c:v>
                </c:pt>
                <c:pt idx="3">
                  <c:v>932</c:v>
                </c:pt>
              </c:numCache>
            </c:numRef>
          </c:val>
          <c:extLst>
            <c:ext xmlns:c16="http://schemas.microsoft.com/office/drawing/2014/chart" uri="{C3380CC4-5D6E-409C-BE32-E72D297353CC}">
              <c16:uniqueId val="{00000006-C8A0-4966-9092-55DEDD629A94}"/>
            </c:ext>
          </c:extLst>
        </c:ser>
        <c:dLbls>
          <c:showLegendKey val="0"/>
          <c:showVal val="0"/>
          <c:showCatName val="0"/>
          <c:showSerName val="0"/>
          <c:showPercent val="0"/>
          <c:showBubbleSize val="0"/>
        </c:dLbls>
        <c:gapWidth val="150"/>
        <c:axId val="173048960"/>
        <c:axId val="173050496"/>
      </c:barChart>
      <c:catAx>
        <c:axId val="17304896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73050496"/>
        <c:crosses val="autoZero"/>
        <c:auto val="1"/>
        <c:lblAlgn val="ctr"/>
        <c:lblOffset val="100"/>
        <c:noMultiLvlLbl val="0"/>
      </c:catAx>
      <c:valAx>
        <c:axId val="173050496"/>
        <c:scaling>
          <c:orientation val="minMax"/>
          <c:max val="3500"/>
          <c:min val="0"/>
        </c:scaling>
        <c:delete val="0"/>
        <c:axPos val="l"/>
        <c:majorGridlines/>
        <c:title>
          <c:tx>
            <c:rich>
              <a:bodyPr rot="-5400000" vert="horz"/>
              <a:lstStyle/>
              <a:p>
                <a:pPr>
                  <a:defRPr sz="1600">
                    <a:latin typeface="Calibri" panose="020F0502020204030204" pitchFamily="34" charset="0"/>
                  </a:defRPr>
                </a:pPr>
                <a:r>
                  <a:rPr lang="en-US" dirty="0" smtClean="0"/>
                  <a:t>Rate per 100,000</a:t>
                </a:r>
                <a:r>
                  <a:rPr lang="en-US" baseline="0" dirty="0" smtClean="0"/>
                  <a:t> Population</a:t>
                </a:r>
                <a:endParaRPr lang="en-US" dirty="0"/>
              </a:p>
            </c:rich>
          </c:tx>
          <c:layout>
            <c:manualLayout>
              <c:xMode val="edge"/>
              <c:yMode val="edge"/>
              <c:x val="3.0864197530864196E-3"/>
              <c:y val="0.21434431807135218"/>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3048960"/>
        <c:crosses val="autoZero"/>
        <c:crossBetween val="between"/>
        <c:majorUnit val="500"/>
      </c:valAx>
    </c:plotArea>
    <c:legend>
      <c:legendPos val="t"/>
      <c:layout>
        <c:manualLayout>
          <c:xMode val="edge"/>
          <c:yMode val="edge"/>
          <c:x val="9.1049382716049385E-2"/>
          <c:y val="0"/>
          <c:w val="0.77844561096529596"/>
          <c:h val="9.0273160299407018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2478197539137395"/>
          <c:w val="0.88825750947798188"/>
          <c:h val="0.77896252551764367"/>
        </c:manualLayout>
      </c:layout>
      <c:lineChart>
        <c:grouping val="standard"/>
        <c:varyColors val="0"/>
        <c:ser>
          <c:idx val="3"/>
          <c:order val="0"/>
          <c:tx>
            <c:strRef>
              <c:f>Sheet1!$A$2</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strRef>
              <c:f>Sheet1!$B$1:$D$1</c:f>
              <c:strCache>
                <c:ptCount val="3"/>
                <c:pt idx="0">
                  <c:v>2008</c:v>
                </c:pt>
                <c:pt idx="1">
                  <c:v>2012</c:v>
                </c:pt>
                <c:pt idx="2">
                  <c:v>2013</c:v>
                </c:pt>
              </c:strCache>
            </c:strRef>
          </c:cat>
          <c:val>
            <c:numRef>
              <c:f>Sheet1!$B$2:$D$2</c:f>
              <c:numCache>
                <c:formatCode>General</c:formatCode>
                <c:ptCount val="3"/>
                <c:pt idx="0">
                  <c:v>58.8</c:v>
                </c:pt>
                <c:pt idx="1">
                  <c:v>71.099999999999994</c:v>
                </c:pt>
                <c:pt idx="2">
                  <c:v>66.400000000000006</c:v>
                </c:pt>
              </c:numCache>
            </c:numRef>
          </c:val>
          <c:smooth val="0"/>
          <c:extLst>
            <c:ext xmlns:c16="http://schemas.microsoft.com/office/drawing/2014/chart" uri="{C3380CC4-5D6E-409C-BE32-E72D297353CC}">
              <c16:uniqueId val="{00000000-506E-448F-9555-E77AEB55D664}"/>
            </c:ext>
          </c:extLst>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strRef>
              <c:f>Sheet1!$B$1:$D$1</c:f>
              <c:strCache>
                <c:ptCount val="3"/>
                <c:pt idx="0">
                  <c:v>2008</c:v>
                </c:pt>
                <c:pt idx="1">
                  <c:v>2012</c:v>
                </c:pt>
                <c:pt idx="2">
                  <c:v>2013</c:v>
                </c:pt>
              </c:strCache>
            </c:strRef>
          </c:cat>
          <c:val>
            <c:numRef>
              <c:f>Sheet1!$B$3:$D$3</c:f>
              <c:numCache>
                <c:formatCode>General</c:formatCode>
                <c:ptCount val="3"/>
                <c:pt idx="0">
                  <c:v>54.1</c:v>
                </c:pt>
                <c:pt idx="1">
                  <c:v>68.099999999999994</c:v>
                </c:pt>
                <c:pt idx="2">
                  <c:v>67.2</c:v>
                </c:pt>
              </c:numCache>
            </c:numRef>
          </c:val>
          <c:smooth val="0"/>
          <c:extLst>
            <c:ext xmlns:c16="http://schemas.microsoft.com/office/drawing/2014/chart" uri="{C3380CC4-5D6E-409C-BE32-E72D297353CC}">
              <c16:uniqueId val="{00000001-506E-448F-9555-E77AEB55D664}"/>
            </c:ext>
          </c:extLst>
        </c:ser>
        <c:ser>
          <c:idx val="2"/>
          <c:order val="2"/>
          <c:tx>
            <c:strRef>
              <c:f>Sheet1!$A$4</c:f>
              <c:strCache>
                <c:ptCount val="1"/>
                <c:pt idx="0">
                  <c:v>Asian</c:v>
                </c:pt>
              </c:strCache>
            </c:strRef>
          </c:tx>
          <c:spPr>
            <a:ln w="25400">
              <a:solidFill>
                <a:srgbClr val="AABA0A"/>
              </a:solidFill>
            </a:ln>
          </c:spPr>
          <c:marker>
            <c:symbol val="triangle"/>
            <c:size val="9"/>
            <c:spPr>
              <a:solidFill>
                <a:srgbClr val="AABA0A"/>
              </a:solidFill>
              <a:ln>
                <a:noFill/>
              </a:ln>
            </c:spPr>
          </c:marker>
          <c:cat>
            <c:strRef>
              <c:f>Sheet1!$B$1:$D$1</c:f>
              <c:strCache>
                <c:ptCount val="3"/>
                <c:pt idx="0">
                  <c:v>2008</c:v>
                </c:pt>
                <c:pt idx="1">
                  <c:v>2012</c:v>
                </c:pt>
                <c:pt idx="2">
                  <c:v>2013</c:v>
                </c:pt>
              </c:strCache>
            </c:strRef>
          </c:cat>
          <c:val>
            <c:numRef>
              <c:f>Sheet1!$B$4:$D$4</c:f>
              <c:numCache>
                <c:formatCode>General</c:formatCode>
                <c:ptCount val="3"/>
                <c:pt idx="0">
                  <c:v>67.599999999999994</c:v>
                </c:pt>
                <c:pt idx="1">
                  <c:v>73.8</c:v>
                </c:pt>
                <c:pt idx="2">
                  <c:v>67.2</c:v>
                </c:pt>
              </c:numCache>
            </c:numRef>
          </c:val>
          <c:smooth val="0"/>
          <c:extLst>
            <c:ext xmlns:c16="http://schemas.microsoft.com/office/drawing/2014/chart" uri="{C3380CC4-5D6E-409C-BE32-E72D297353CC}">
              <c16:uniqueId val="{00000002-506E-448F-9555-E77AEB55D664}"/>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Sheet1!$B$1:$D$1</c:f>
              <c:strCache>
                <c:ptCount val="3"/>
                <c:pt idx="0">
                  <c:v>2008</c:v>
                </c:pt>
                <c:pt idx="1">
                  <c:v>2012</c:v>
                </c:pt>
                <c:pt idx="2">
                  <c:v>2013</c:v>
                </c:pt>
              </c:strCache>
            </c:strRef>
          </c:cat>
          <c:val>
            <c:numRef>
              <c:f>Sheet1!$B$5:$D$5</c:f>
              <c:numCache>
                <c:formatCode>General</c:formatCode>
                <c:ptCount val="3"/>
                <c:pt idx="0">
                  <c:v>57.1</c:v>
                </c:pt>
                <c:pt idx="1">
                  <c:v>67.599999999999994</c:v>
                </c:pt>
                <c:pt idx="2">
                  <c:v>60.2</c:v>
                </c:pt>
              </c:numCache>
            </c:numRef>
          </c:val>
          <c:smooth val="0"/>
          <c:extLst>
            <c:ext xmlns:c16="http://schemas.microsoft.com/office/drawing/2014/chart" uri="{C3380CC4-5D6E-409C-BE32-E72D297353CC}">
              <c16:uniqueId val="{00000003-506E-448F-9555-E77AEB55D664}"/>
            </c:ext>
          </c:extLst>
        </c:ser>
        <c:dLbls>
          <c:showLegendKey val="0"/>
          <c:showVal val="0"/>
          <c:showCatName val="0"/>
          <c:showSerName val="0"/>
          <c:showPercent val="0"/>
          <c:showBubbleSize val="0"/>
        </c:dLbls>
        <c:marker val="1"/>
        <c:smooth val="0"/>
        <c:axId val="173322240"/>
        <c:axId val="173324160"/>
      </c:lineChart>
      <c:catAx>
        <c:axId val="17332224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73324160"/>
        <c:crosses val="autoZero"/>
        <c:auto val="1"/>
        <c:lblAlgn val="ctr"/>
        <c:lblOffset val="100"/>
        <c:noMultiLvlLbl val="0"/>
      </c:catAx>
      <c:valAx>
        <c:axId val="17332416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6.1728395061728392E-3"/>
              <c:y val="0.4245047146884416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3322240"/>
        <c:crosses val="autoZero"/>
        <c:crossBetween val="between"/>
        <c:majorUnit val="10"/>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387236317682517E-2"/>
          <c:y val="0.1492692674779289"/>
          <c:w val="0.89002964907164384"/>
          <c:h val="0.6808267716535433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Sheet1!$B$2:$I$2</c:f>
              <c:numCache>
                <c:formatCode>General</c:formatCode>
                <c:ptCount val="8"/>
                <c:pt idx="0">
                  <c:v>25.7</c:v>
                </c:pt>
                <c:pt idx="1">
                  <c:v>26.4</c:v>
                </c:pt>
                <c:pt idx="2">
                  <c:v>27.3</c:v>
                </c:pt>
                <c:pt idx="3" formatCode="0.0">
                  <c:v>28.6</c:v>
                </c:pt>
                <c:pt idx="4" formatCode="0.0">
                  <c:v>28.6</c:v>
                </c:pt>
                <c:pt idx="5">
                  <c:v>29.6</c:v>
                </c:pt>
                <c:pt idx="6">
                  <c:v>31</c:v>
                </c:pt>
                <c:pt idx="7">
                  <c:v>33.1</c:v>
                </c:pt>
              </c:numCache>
            </c:numRef>
          </c:val>
          <c:smooth val="0"/>
          <c:extLst>
            <c:ext xmlns:c16="http://schemas.microsoft.com/office/drawing/2014/chart" uri="{C3380CC4-5D6E-409C-BE32-E72D297353CC}">
              <c16:uniqueId val="{00000000-8F2D-4F9E-AF3E-11E5EF7D8808}"/>
            </c:ext>
          </c:extLst>
        </c:ser>
        <c:ser>
          <c:idx val="0"/>
          <c:order val="1"/>
          <c:tx>
            <c:strRef>
              <c:f>Sheet1!$A$5</c:f>
              <c:strCache>
                <c:ptCount val="1"/>
                <c:pt idx="0">
                  <c:v>White</c:v>
                </c:pt>
              </c:strCache>
            </c:strRef>
          </c:tx>
          <c:spPr>
            <a:ln w="25400">
              <a:solidFill>
                <a:srgbClr val="0072C6"/>
              </a:solidFill>
            </a:ln>
          </c:spPr>
          <c:marker>
            <c:symbol val="square"/>
            <c:size val="7"/>
            <c:spPr>
              <a:solidFill>
                <a:srgbClr val="0072C6"/>
              </a:solidFill>
              <a:ln>
                <a:noFill/>
              </a:ln>
            </c:spPr>
          </c:marker>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Sheet1!$B$5:$I$5</c:f>
              <c:numCache>
                <c:formatCode>General</c:formatCode>
                <c:ptCount val="8"/>
                <c:pt idx="0">
                  <c:v>28.8</c:v>
                </c:pt>
                <c:pt idx="1">
                  <c:v>29.4</c:v>
                </c:pt>
                <c:pt idx="2">
                  <c:v>30.5</c:v>
                </c:pt>
                <c:pt idx="3" formatCode="0.0">
                  <c:v>32.299999999999997</c:v>
                </c:pt>
                <c:pt idx="4" formatCode="0.0">
                  <c:v>32</c:v>
                </c:pt>
                <c:pt idx="5">
                  <c:v>33.200000000000003</c:v>
                </c:pt>
                <c:pt idx="6">
                  <c:v>34.700000000000003</c:v>
                </c:pt>
                <c:pt idx="7">
                  <c:v>37</c:v>
                </c:pt>
              </c:numCache>
            </c:numRef>
          </c:val>
          <c:smooth val="0"/>
          <c:extLst>
            <c:ext xmlns:c16="http://schemas.microsoft.com/office/drawing/2014/chart" uri="{C3380CC4-5D6E-409C-BE32-E72D297353CC}">
              <c16:uniqueId val="{00000001-8F2D-4F9E-AF3E-11E5EF7D8808}"/>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Sheet1!$B$4:$I$4</c:f>
              <c:numCache>
                <c:formatCode>General</c:formatCode>
                <c:ptCount val="8"/>
                <c:pt idx="0">
                  <c:v>22.2</c:v>
                </c:pt>
                <c:pt idx="1">
                  <c:v>23.2</c:v>
                </c:pt>
                <c:pt idx="2">
                  <c:v>24.1</c:v>
                </c:pt>
                <c:pt idx="3" formatCode="0.0">
                  <c:v>24.7</c:v>
                </c:pt>
                <c:pt idx="4" formatCode="0.0">
                  <c:v>25</c:v>
                </c:pt>
                <c:pt idx="5">
                  <c:v>25.6</c:v>
                </c:pt>
                <c:pt idx="6">
                  <c:v>27.3</c:v>
                </c:pt>
                <c:pt idx="7">
                  <c:v>29.8</c:v>
                </c:pt>
              </c:numCache>
            </c:numRef>
          </c:val>
          <c:smooth val="0"/>
          <c:extLst>
            <c:ext xmlns:c16="http://schemas.microsoft.com/office/drawing/2014/chart" uri="{C3380CC4-5D6E-409C-BE32-E72D297353CC}">
              <c16:uniqueId val="{00000002-8F2D-4F9E-AF3E-11E5EF7D8808}"/>
            </c:ext>
          </c:extLst>
        </c:ser>
        <c:ser>
          <c:idx val="1"/>
          <c:order val="3"/>
          <c:tx>
            <c:strRef>
              <c:f>Sheet1!$A$3</c:f>
              <c:strCache>
                <c:ptCount val="1"/>
                <c:pt idx="0">
                  <c:v>Hispanic</c:v>
                </c:pt>
              </c:strCache>
            </c:strRef>
          </c:tx>
          <c:spPr>
            <a:ln w="34925">
              <a:solidFill>
                <a:srgbClr val="7BA8DF"/>
              </a:solidFill>
            </a:ln>
          </c:spPr>
          <c:marker>
            <c:symbol val="diamond"/>
            <c:size val="9"/>
            <c:spPr>
              <a:solidFill>
                <a:srgbClr val="7BA8DF"/>
              </a:solidFill>
              <a:ln>
                <a:noFill/>
              </a:ln>
            </c:spPr>
          </c:marker>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Sheet1!$B$3:$I$3</c:f>
              <c:numCache>
                <c:formatCode>General</c:formatCode>
                <c:ptCount val="8"/>
                <c:pt idx="0">
                  <c:v>20</c:v>
                </c:pt>
                <c:pt idx="1">
                  <c:v>21.3</c:v>
                </c:pt>
                <c:pt idx="2">
                  <c:v>21.4</c:v>
                </c:pt>
                <c:pt idx="3" formatCode="0.0">
                  <c:v>22.3</c:v>
                </c:pt>
                <c:pt idx="4" formatCode="0.0">
                  <c:v>22.6</c:v>
                </c:pt>
                <c:pt idx="5">
                  <c:v>23.7</c:v>
                </c:pt>
                <c:pt idx="6">
                  <c:v>25.1</c:v>
                </c:pt>
                <c:pt idx="7">
                  <c:v>25.9</c:v>
                </c:pt>
              </c:numCache>
            </c:numRef>
          </c:val>
          <c:smooth val="0"/>
          <c:extLst>
            <c:ext xmlns:c16="http://schemas.microsoft.com/office/drawing/2014/chart" uri="{C3380CC4-5D6E-409C-BE32-E72D297353CC}">
              <c16:uniqueId val="{00000003-8F2D-4F9E-AF3E-11E5EF7D8808}"/>
            </c:ext>
          </c:extLst>
        </c:ser>
        <c:dLbls>
          <c:showLegendKey val="0"/>
          <c:showVal val="0"/>
          <c:showCatName val="0"/>
          <c:showSerName val="0"/>
          <c:showPercent val="0"/>
          <c:showBubbleSize val="0"/>
        </c:dLbls>
        <c:marker val="1"/>
        <c:smooth val="0"/>
        <c:axId val="177467392"/>
        <c:axId val="177469312"/>
      </c:lineChart>
      <c:catAx>
        <c:axId val="17746739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77469312"/>
        <c:crosses val="autoZero"/>
        <c:auto val="1"/>
        <c:lblAlgn val="ctr"/>
        <c:lblOffset val="100"/>
        <c:noMultiLvlLbl val="0"/>
      </c:catAx>
      <c:valAx>
        <c:axId val="177469312"/>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40770897955937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7467392"/>
        <c:crosses val="autoZero"/>
        <c:crossBetween val="between"/>
        <c:majorUnit val="10"/>
      </c:valAx>
    </c:plotArea>
    <c:legend>
      <c:legendPos val="t"/>
      <c:layout>
        <c:manualLayout>
          <c:xMode val="edge"/>
          <c:yMode val="edge"/>
          <c:x val="0"/>
          <c:y val="1.1675185338674747E-3"/>
          <c:w val="0.99745139496451829"/>
          <c:h val="0.12676891951006125"/>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488699329250509E-2"/>
          <c:y val="0.10442475940507435"/>
          <c:w val="0.89885571595217262"/>
          <c:h val="0.70225017011762414"/>
        </c:manualLayout>
      </c:layout>
      <c:lineChart>
        <c:grouping val="standard"/>
        <c:varyColors val="0"/>
        <c:ser>
          <c:idx val="3"/>
          <c:order val="0"/>
          <c:tx>
            <c:strRef>
              <c:f>Sheet1!$C$1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strRef>
              <c:f>Sheet1!$A$2:$A$20</c:f>
              <c:strCache>
                <c:ptCount val="18"/>
                <c:pt idx="0">
                  <c:v>2010 Q1</c:v>
                </c:pt>
                <c:pt idx="1">
                  <c:v>2010 Q2</c:v>
                </c:pt>
                <c:pt idx="2">
                  <c:v>2010 Q3</c:v>
                </c:pt>
                <c:pt idx="3">
                  <c:v>2010 Q4</c:v>
                </c:pt>
                <c:pt idx="4">
                  <c:v>2011 Q1</c:v>
                </c:pt>
                <c:pt idx="5">
                  <c:v>2011 Q2</c:v>
                </c:pt>
                <c:pt idx="6">
                  <c:v>2011 Q3</c:v>
                </c:pt>
                <c:pt idx="7">
                  <c:v>2011 Q4</c:v>
                </c:pt>
                <c:pt idx="8">
                  <c:v>2012 Q1</c:v>
                </c:pt>
                <c:pt idx="9">
                  <c:v>2012 Q2</c:v>
                </c:pt>
                <c:pt idx="10">
                  <c:v>2012 Q3</c:v>
                </c:pt>
                <c:pt idx="11">
                  <c:v>2012 Q4</c:v>
                </c:pt>
                <c:pt idx="12">
                  <c:v>2013 Q1</c:v>
                </c:pt>
                <c:pt idx="13">
                  <c:v>2013 Q2</c:v>
                </c:pt>
                <c:pt idx="14">
                  <c:v>2013 Q3</c:v>
                </c:pt>
                <c:pt idx="15">
                  <c:v>2013 Q4</c:v>
                </c:pt>
                <c:pt idx="16">
                  <c:v>2014 Q1</c:v>
                </c:pt>
                <c:pt idx="17">
                  <c:v>2014 Q2</c:v>
                </c:pt>
              </c:strCache>
            </c:strRef>
          </c:cat>
          <c:val>
            <c:numRef>
              <c:f>Sheet1!$C$2:$C$20</c:f>
              <c:numCache>
                <c:formatCode>General</c:formatCode>
                <c:ptCount val="18"/>
                <c:pt idx="0">
                  <c:v>15.6</c:v>
                </c:pt>
                <c:pt idx="1">
                  <c:v>17</c:v>
                </c:pt>
                <c:pt idx="2">
                  <c:v>16.7</c:v>
                </c:pt>
                <c:pt idx="3">
                  <c:v>16.100000000000001</c:v>
                </c:pt>
                <c:pt idx="4">
                  <c:v>16.100000000000001</c:v>
                </c:pt>
                <c:pt idx="5">
                  <c:v>15.8</c:v>
                </c:pt>
                <c:pt idx="6">
                  <c:v>15.7</c:v>
                </c:pt>
                <c:pt idx="7">
                  <c:v>14.8</c:v>
                </c:pt>
                <c:pt idx="8">
                  <c:v>16</c:v>
                </c:pt>
                <c:pt idx="9">
                  <c:v>14.2</c:v>
                </c:pt>
                <c:pt idx="10">
                  <c:v>15.1</c:v>
                </c:pt>
                <c:pt idx="11">
                  <c:v>15.1</c:v>
                </c:pt>
                <c:pt idx="12">
                  <c:v>15.2</c:v>
                </c:pt>
                <c:pt idx="13">
                  <c:v>13.9</c:v>
                </c:pt>
                <c:pt idx="14">
                  <c:v>14.7</c:v>
                </c:pt>
                <c:pt idx="15">
                  <c:v>14</c:v>
                </c:pt>
                <c:pt idx="16">
                  <c:v>13.5</c:v>
                </c:pt>
                <c:pt idx="17">
                  <c:v>11.1</c:v>
                </c:pt>
              </c:numCache>
            </c:numRef>
          </c:val>
          <c:smooth val="0"/>
          <c:extLst>
            <c:ext xmlns:c16="http://schemas.microsoft.com/office/drawing/2014/chart" uri="{C3380CC4-5D6E-409C-BE32-E72D297353CC}">
              <c16:uniqueId val="{00000000-7F00-49BE-A9EC-F0D0FC368FF2}"/>
            </c:ext>
          </c:extLst>
        </c:ser>
        <c:ser>
          <c:idx val="0"/>
          <c:order val="1"/>
          <c:tx>
            <c:strRef>
              <c:f>Sheet1!$D$1</c:f>
              <c:strCache>
                <c:ptCount val="1"/>
                <c:pt idx="0">
                  <c:v>Black</c:v>
                </c:pt>
              </c:strCache>
            </c:strRef>
          </c:tx>
          <c:spPr>
            <a:ln w="25400">
              <a:solidFill>
                <a:srgbClr val="0072C6"/>
              </a:solidFill>
            </a:ln>
          </c:spPr>
          <c:marker>
            <c:symbol val="square"/>
            <c:size val="7"/>
            <c:spPr>
              <a:solidFill>
                <a:srgbClr val="0072C6"/>
              </a:solidFill>
              <a:ln>
                <a:noFill/>
              </a:ln>
            </c:spPr>
          </c:marker>
          <c:cat>
            <c:strRef>
              <c:f>Sheet1!$A$2:$A$20</c:f>
              <c:strCache>
                <c:ptCount val="18"/>
                <c:pt idx="0">
                  <c:v>2010 Q1</c:v>
                </c:pt>
                <c:pt idx="1">
                  <c:v>2010 Q2</c:v>
                </c:pt>
                <c:pt idx="2">
                  <c:v>2010 Q3</c:v>
                </c:pt>
                <c:pt idx="3">
                  <c:v>2010 Q4</c:v>
                </c:pt>
                <c:pt idx="4">
                  <c:v>2011 Q1</c:v>
                </c:pt>
                <c:pt idx="5">
                  <c:v>2011 Q2</c:v>
                </c:pt>
                <c:pt idx="6">
                  <c:v>2011 Q3</c:v>
                </c:pt>
                <c:pt idx="7">
                  <c:v>2011 Q4</c:v>
                </c:pt>
                <c:pt idx="8">
                  <c:v>2012 Q1</c:v>
                </c:pt>
                <c:pt idx="9">
                  <c:v>2012 Q2</c:v>
                </c:pt>
                <c:pt idx="10">
                  <c:v>2012 Q3</c:v>
                </c:pt>
                <c:pt idx="11">
                  <c:v>2012 Q4</c:v>
                </c:pt>
                <c:pt idx="12">
                  <c:v>2013 Q1</c:v>
                </c:pt>
                <c:pt idx="13">
                  <c:v>2013 Q2</c:v>
                </c:pt>
                <c:pt idx="14">
                  <c:v>2013 Q3</c:v>
                </c:pt>
                <c:pt idx="15">
                  <c:v>2013 Q4</c:v>
                </c:pt>
                <c:pt idx="16">
                  <c:v>2014 Q1</c:v>
                </c:pt>
                <c:pt idx="17">
                  <c:v>2014 Q2</c:v>
                </c:pt>
              </c:strCache>
            </c:strRef>
          </c:cat>
          <c:val>
            <c:numRef>
              <c:f>Sheet1!$D$2:$D$20</c:f>
              <c:numCache>
                <c:formatCode>General</c:formatCode>
                <c:ptCount val="18"/>
                <c:pt idx="0">
                  <c:v>27.9</c:v>
                </c:pt>
                <c:pt idx="1">
                  <c:v>26.5</c:v>
                </c:pt>
                <c:pt idx="2">
                  <c:v>28.6</c:v>
                </c:pt>
                <c:pt idx="3">
                  <c:v>25.6</c:v>
                </c:pt>
                <c:pt idx="4">
                  <c:v>23.9</c:v>
                </c:pt>
                <c:pt idx="5">
                  <c:v>24.2</c:v>
                </c:pt>
                <c:pt idx="6">
                  <c:v>25</c:v>
                </c:pt>
                <c:pt idx="7">
                  <c:v>26.2</c:v>
                </c:pt>
                <c:pt idx="8">
                  <c:v>26</c:v>
                </c:pt>
                <c:pt idx="9">
                  <c:v>21.9</c:v>
                </c:pt>
                <c:pt idx="10">
                  <c:v>24.1</c:v>
                </c:pt>
                <c:pt idx="11">
                  <c:v>22.6</c:v>
                </c:pt>
                <c:pt idx="12">
                  <c:v>25.5</c:v>
                </c:pt>
                <c:pt idx="13">
                  <c:v>23.6</c:v>
                </c:pt>
                <c:pt idx="14">
                  <c:v>25.9</c:v>
                </c:pt>
                <c:pt idx="15">
                  <c:v>24.6</c:v>
                </c:pt>
                <c:pt idx="16">
                  <c:v>20.2</c:v>
                </c:pt>
                <c:pt idx="17">
                  <c:v>15.9</c:v>
                </c:pt>
              </c:numCache>
            </c:numRef>
          </c:val>
          <c:smooth val="0"/>
          <c:extLst>
            <c:ext xmlns:c16="http://schemas.microsoft.com/office/drawing/2014/chart" uri="{C3380CC4-5D6E-409C-BE32-E72D297353CC}">
              <c16:uniqueId val="{00000001-7F00-49BE-A9EC-F0D0FC368FF2}"/>
            </c:ext>
          </c:extLst>
        </c:ser>
        <c:ser>
          <c:idx val="2"/>
          <c:order val="2"/>
          <c:tx>
            <c:strRef>
              <c:f>Sheet1!$B$1</c:f>
              <c:strCache>
                <c:ptCount val="1"/>
                <c:pt idx="0">
                  <c:v>Hispanic </c:v>
                </c:pt>
              </c:strCache>
            </c:strRef>
          </c:tx>
          <c:spPr>
            <a:ln w="25400">
              <a:solidFill>
                <a:srgbClr val="AABA0A"/>
              </a:solidFill>
            </a:ln>
          </c:spPr>
          <c:marker>
            <c:symbol val="triangle"/>
            <c:size val="9"/>
            <c:spPr>
              <a:solidFill>
                <a:srgbClr val="AABA0A"/>
              </a:solidFill>
              <a:ln>
                <a:noFill/>
              </a:ln>
            </c:spPr>
          </c:marker>
          <c:cat>
            <c:strRef>
              <c:f>Sheet1!$A$2:$A$20</c:f>
              <c:strCache>
                <c:ptCount val="18"/>
                <c:pt idx="0">
                  <c:v>2010 Q1</c:v>
                </c:pt>
                <c:pt idx="1">
                  <c:v>2010 Q2</c:v>
                </c:pt>
                <c:pt idx="2">
                  <c:v>2010 Q3</c:v>
                </c:pt>
                <c:pt idx="3">
                  <c:v>2010 Q4</c:v>
                </c:pt>
                <c:pt idx="4">
                  <c:v>2011 Q1</c:v>
                </c:pt>
                <c:pt idx="5">
                  <c:v>2011 Q2</c:v>
                </c:pt>
                <c:pt idx="6">
                  <c:v>2011 Q3</c:v>
                </c:pt>
                <c:pt idx="7">
                  <c:v>2011 Q4</c:v>
                </c:pt>
                <c:pt idx="8">
                  <c:v>2012 Q1</c:v>
                </c:pt>
                <c:pt idx="9">
                  <c:v>2012 Q2</c:v>
                </c:pt>
                <c:pt idx="10">
                  <c:v>2012 Q3</c:v>
                </c:pt>
                <c:pt idx="11">
                  <c:v>2012 Q4</c:v>
                </c:pt>
                <c:pt idx="12">
                  <c:v>2013 Q1</c:v>
                </c:pt>
                <c:pt idx="13">
                  <c:v>2013 Q2</c:v>
                </c:pt>
                <c:pt idx="14">
                  <c:v>2013 Q3</c:v>
                </c:pt>
                <c:pt idx="15">
                  <c:v>2013 Q4</c:v>
                </c:pt>
                <c:pt idx="16">
                  <c:v>2014 Q1</c:v>
                </c:pt>
                <c:pt idx="17">
                  <c:v>2014 Q2</c:v>
                </c:pt>
              </c:strCache>
            </c:strRef>
          </c:cat>
          <c:val>
            <c:numRef>
              <c:f>Sheet1!$B$2:$B$20</c:f>
              <c:numCache>
                <c:formatCode>General</c:formatCode>
                <c:ptCount val="18"/>
                <c:pt idx="0">
                  <c:v>42.4</c:v>
                </c:pt>
                <c:pt idx="1">
                  <c:v>44.9</c:v>
                </c:pt>
                <c:pt idx="2">
                  <c:v>44.1</c:v>
                </c:pt>
                <c:pt idx="3">
                  <c:v>41.5</c:v>
                </c:pt>
                <c:pt idx="4">
                  <c:v>42</c:v>
                </c:pt>
                <c:pt idx="5">
                  <c:v>41.4</c:v>
                </c:pt>
                <c:pt idx="6">
                  <c:v>42.6</c:v>
                </c:pt>
                <c:pt idx="7">
                  <c:v>42.7</c:v>
                </c:pt>
                <c:pt idx="8">
                  <c:v>42.6</c:v>
                </c:pt>
                <c:pt idx="9">
                  <c:v>39.700000000000003</c:v>
                </c:pt>
                <c:pt idx="10">
                  <c:v>40.5</c:v>
                </c:pt>
                <c:pt idx="11">
                  <c:v>42.2</c:v>
                </c:pt>
                <c:pt idx="12">
                  <c:v>41.4</c:v>
                </c:pt>
                <c:pt idx="13">
                  <c:v>41.3</c:v>
                </c:pt>
                <c:pt idx="14">
                  <c:v>39.5</c:v>
                </c:pt>
                <c:pt idx="15">
                  <c:v>40.299999999999997</c:v>
                </c:pt>
                <c:pt idx="16">
                  <c:v>35.700000000000003</c:v>
                </c:pt>
                <c:pt idx="17">
                  <c:v>33.200000000000003</c:v>
                </c:pt>
              </c:numCache>
            </c:numRef>
          </c:val>
          <c:smooth val="0"/>
          <c:extLst>
            <c:ext xmlns:c16="http://schemas.microsoft.com/office/drawing/2014/chart" uri="{C3380CC4-5D6E-409C-BE32-E72D297353CC}">
              <c16:uniqueId val="{00000002-7F00-49BE-A9EC-F0D0FC368FF2}"/>
            </c:ext>
          </c:extLst>
        </c:ser>
        <c:dLbls>
          <c:showLegendKey val="0"/>
          <c:showVal val="0"/>
          <c:showCatName val="0"/>
          <c:showSerName val="0"/>
          <c:showPercent val="0"/>
          <c:showBubbleSize val="0"/>
        </c:dLbls>
        <c:marker val="1"/>
        <c:smooth val="0"/>
        <c:axId val="86153472"/>
        <c:axId val="86172800"/>
      </c:lineChart>
      <c:catAx>
        <c:axId val="86153472"/>
        <c:scaling>
          <c:orientation val="minMax"/>
        </c:scaling>
        <c:delete val="0"/>
        <c:axPos val="b"/>
        <c:numFmt formatCode="General" sourceLinked="1"/>
        <c:majorTickMark val="out"/>
        <c:minorTickMark val="none"/>
        <c:tickLblPos val="nextTo"/>
        <c:txPr>
          <a:bodyPr rot="-2280000"/>
          <a:lstStyle/>
          <a:p>
            <a:pPr>
              <a:defRPr sz="1600" b="0" baseline="0">
                <a:latin typeface="Calibri" panose="020F0502020204030204" pitchFamily="34" charset="0"/>
              </a:defRPr>
            </a:pPr>
            <a:endParaRPr lang="en-US"/>
          </a:p>
        </c:txPr>
        <c:crossAx val="86172800"/>
        <c:crosses val="autoZero"/>
        <c:auto val="1"/>
        <c:lblAlgn val="ctr"/>
        <c:lblOffset val="100"/>
        <c:noMultiLvlLbl val="0"/>
      </c:catAx>
      <c:valAx>
        <c:axId val="86172800"/>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627763196267133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86153472"/>
        <c:crosses val="autoZero"/>
        <c:crossBetween val="between"/>
        <c:majorUnit val="10"/>
      </c:valAx>
    </c:plotArea>
    <c:legend>
      <c:legendPos val="t"/>
      <c:layout>
        <c:manualLayout>
          <c:xMode val="edge"/>
          <c:yMode val="edge"/>
          <c:x val="0.11005139982502188"/>
          <c:y val="1.1675185338674747E-3"/>
          <c:w val="0.77831571400797117"/>
          <c:h val="8.414625255176436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343370273160299"/>
          <c:y val="0.14860041800330515"/>
          <c:w val="0.79656629726839712"/>
          <c:h val="0.7496519879459512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2009</c:v>
                </c:pt>
                <c:pt idx="1">
                  <c:v>2010</c:v>
                </c:pt>
                <c:pt idx="2">
                  <c:v>2011</c:v>
                </c:pt>
                <c:pt idx="3">
                  <c:v>2012</c:v>
                </c:pt>
              </c:strCache>
            </c:strRef>
          </c:cat>
          <c:val>
            <c:numRef>
              <c:f>Sheet1!$B$2:$E$2</c:f>
              <c:numCache>
                <c:formatCode>0.0</c:formatCode>
                <c:ptCount val="4"/>
                <c:pt idx="0">
                  <c:v>70.5</c:v>
                </c:pt>
                <c:pt idx="1">
                  <c:v>69.099999999999994</c:v>
                </c:pt>
                <c:pt idx="2">
                  <c:v>72.099999999999994</c:v>
                </c:pt>
                <c:pt idx="3">
                  <c:v>72.099999999999994</c:v>
                </c:pt>
              </c:numCache>
            </c:numRef>
          </c:val>
          <c:smooth val="0"/>
          <c:extLst>
            <c:ext xmlns:c16="http://schemas.microsoft.com/office/drawing/2014/chart" uri="{C3380CC4-5D6E-409C-BE32-E72D297353CC}">
              <c16:uniqueId val="{00000000-0C9F-4CC6-BA6A-5E6111CCC374}"/>
            </c:ext>
          </c:extLst>
        </c:ser>
        <c:ser>
          <c:idx val="0"/>
          <c:order val="1"/>
          <c:tx>
            <c:strRef>
              <c:f>Sheet1!$A$5</c:f>
              <c:strCache>
                <c:ptCount val="1"/>
                <c:pt idx="0">
                  <c:v>White</c:v>
                </c:pt>
              </c:strCache>
            </c:strRef>
          </c:tx>
          <c:spPr>
            <a:ln w="25400">
              <a:solidFill>
                <a:srgbClr val="0072C6"/>
              </a:solidFill>
            </a:ln>
          </c:spPr>
          <c:marker>
            <c:symbol val="square"/>
            <c:size val="7"/>
            <c:spPr>
              <a:solidFill>
                <a:srgbClr val="0072C6"/>
              </a:solidFill>
              <a:ln>
                <a:noFill/>
              </a:ln>
            </c:spPr>
          </c:marker>
          <c:cat>
            <c:strRef>
              <c:f>Sheet1!$B$1:$E$1</c:f>
              <c:strCache>
                <c:ptCount val="4"/>
                <c:pt idx="0">
                  <c:v>2009</c:v>
                </c:pt>
                <c:pt idx="1">
                  <c:v>2010</c:v>
                </c:pt>
                <c:pt idx="2">
                  <c:v>2011</c:v>
                </c:pt>
                <c:pt idx="3">
                  <c:v>2012</c:v>
                </c:pt>
              </c:strCache>
            </c:strRef>
          </c:cat>
          <c:val>
            <c:numRef>
              <c:f>Sheet1!$B$5:$E$5</c:f>
              <c:numCache>
                <c:formatCode>0.0</c:formatCode>
                <c:ptCount val="4"/>
                <c:pt idx="0">
                  <c:v>71</c:v>
                </c:pt>
                <c:pt idx="1">
                  <c:v>69.2</c:v>
                </c:pt>
                <c:pt idx="2">
                  <c:v>73.5</c:v>
                </c:pt>
                <c:pt idx="3">
                  <c:v>73</c:v>
                </c:pt>
              </c:numCache>
            </c:numRef>
          </c:val>
          <c:smooth val="0"/>
          <c:extLst>
            <c:ext xmlns:c16="http://schemas.microsoft.com/office/drawing/2014/chart" uri="{C3380CC4-5D6E-409C-BE32-E72D297353CC}">
              <c16:uniqueId val="{00000001-0C9F-4CC6-BA6A-5E6111CCC374}"/>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Sheet1!$B$1:$E$1</c:f>
              <c:strCache>
                <c:ptCount val="4"/>
                <c:pt idx="0">
                  <c:v>2009</c:v>
                </c:pt>
                <c:pt idx="1">
                  <c:v>2010</c:v>
                </c:pt>
                <c:pt idx="2">
                  <c:v>2011</c:v>
                </c:pt>
                <c:pt idx="3">
                  <c:v>2012</c:v>
                </c:pt>
              </c:strCache>
            </c:strRef>
          </c:cat>
          <c:val>
            <c:numRef>
              <c:f>Sheet1!$B$4:$E$4</c:f>
              <c:numCache>
                <c:formatCode>0.0</c:formatCode>
                <c:ptCount val="4"/>
                <c:pt idx="0">
                  <c:v>75.2</c:v>
                </c:pt>
                <c:pt idx="1">
                  <c:v>75</c:v>
                </c:pt>
                <c:pt idx="2">
                  <c:v>73.7</c:v>
                </c:pt>
                <c:pt idx="3">
                  <c:v>77.599999999999994</c:v>
                </c:pt>
              </c:numCache>
            </c:numRef>
          </c:val>
          <c:smooth val="0"/>
          <c:extLst>
            <c:ext xmlns:c16="http://schemas.microsoft.com/office/drawing/2014/chart" uri="{C3380CC4-5D6E-409C-BE32-E72D297353CC}">
              <c16:uniqueId val="{00000002-0C9F-4CC6-BA6A-5E6111CCC374}"/>
            </c:ext>
          </c:extLst>
        </c:ser>
        <c:ser>
          <c:idx val="1"/>
          <c:order val="3"/>
          <c:tx>
            <c:strRef>
              <c:f>Sheet1!$A$3</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Sheet1!$B$1:$E$1</c:f>
              <c:strCache>
                <c:ptCount val="4"/>
                <c:pt idx="0">
                  <c:v>2009</c:v>
                </c:pt>
                <c:pt idx="1">
                  <c:v>2010</c:v>
                </c:pt>
                <c:pt idx="2">
                  <c:v>2011</c:v>
                </c:pt>
                <c:pt idx="3">
                  <c:v>2012</c:v>
                </c:pt>
              </c:strCache>
            </c:strRef>
          </c:cat>
          <c:val>
            <c:numRef>
              <c:f>Sheet1!$B$3:$E$3</c:f>
              <c:numCache>
                <c:formatCode>0.0</c:formatCode>
                <c:ptCount val="4"/>
                <c:pt idx="0">
                  <c:v>65.900000000000006</c:v>
                </c:pt>
                <c:pt idx="1">
                  <c:v>64.7</c:v>
                </c:pt>
                <c:pt idx="2">
                  <c:v>63.2</c:v>
                </c:pt>
                <c:pt idx="3">
                  <c:v>65.900000000000006</c:v>
                </c:pt>
              </c:numCache>
            </c:numRef>
          </c:val>
          <c:smooth val="0"/>
          <c:extLst>
            <c:ext xmlns:c16="http://schemas.microsoft.com/office/drawing/2014/chart" uri="{C3380CC4-5D6E-409C-BE32-E72D297353CC}">
              <c16:uniqueId val="{00000003-0C9F-4CC6-BA6A-5E6111CCC374}"/>
            </c:ext>
          </c:extLst>
        </c:ser>
        <c:dLbls>
          <c:showLegendKey val="0"/>
          <c:showVal val="0"/>
          <c:showCatName val="0"/>
          <c:showSerName val="0"/>
          <c:showPercent val="0"/>
          <c:showBubbleSize val="0"/>
        </c:dLbls>
        <c:marker val="1"/>
        <c:smooth val="0"/>
        <c:axId val="177507328"/>
        <c:axId val="177529984"/>
      </c:lineChart>
      <c:catAx>
        <c:axId val="17750732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77529984"/>
        <c:crosses val="autoZero"/>
        <c:auto val="1"/>
        <c:lblAlgn val="ctr"/>
        <c:lblOffset val="100"/>
        <c:noMultiLvlLbl val="0"/>
      </c:catAx>
      <c:valAx>
        <c:axId val="17752998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2578497132302906E-2"/>
              <c:y val="0.4452816661806163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7507328"/>
        <c:crosses val="autoZero"/>
        <c:crossBetween val="between"/>
        <c:majorUnit val="10"/>
      </c:valAx>
    </c:plotArea>
    <c:legend>
      <c:legendPos val="t"/>
      <c:layout>
        <c:manualLayout>
          <c:xMode val="edge"/>
          <c:yMode val="edge"/>
          <c:x val="8.19954797317002E-3"/>
          <c:y val="1.9686011470788373E-2"/>
          <c:w val="0.99127867697093419"/>
          <c:h val="0.1285382035578885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Hispanics</a:t>
            </a:r>
            <a:endParaRPr lang="en-US" sz="1600" dirty="0">
              <a:latin typeface="Calibri" panose="020F0502020204030204" pitchFamily="34" charset="0"/>
            </a:endParaRPr>
          </a:p>
        </c:rich>
      </c:tx>
      <c:overlay val="0"/>
    </c:title>
    <c:autoTitleDeleted val="0"/>
    <c:plotArea>
      <c:layout>
        <c:manualLayout>
          <c:layoutTarget val="inner"/>
          <c:xMode val="edge"/>
          <c:yMode val="edge"/>
          <c:x val="0.20269563526781376"/>
          <c:y val="0.17501838201075928"/>
          <c:w val="0.79730436473218624"/>
          <c:h val="0.73282212728728058"/>
        </c:manualLayout>
      </c:layout>
      <c:lineChart>
        <c:grouping val="standard"/>
        <c:varyColors val="0"/>
        <c:ser>
          <c:idx val="3"/>
          <c:order val="0"/>
          <c:tx>
            <c:strRef>
              <c:f>Sheet1!$A$2</c:f>
              <c:strCache>
                <c:ptCount val="1"/>
                <c:pt idx="0">
                  <c:v>Private</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2009</c:v>
                </c:pt>
                <c:pt idx="1">
                  <c:v>2010</c:v>
                </c:pt>
                <c:pt idx="2">
                  <c:v>2011</c:v>
                </c:pt>
                <c:pt idx="3">
                  <c:v>2012</c:v>
                </c:pt>
              </c:strCache>
            </c:strRef>
          </c:cat>
          <c:val>
            <c:numRef>
              <c:f>Sheet1!$B$2:$E$2</c:f>
              <c:numCache>
                <c:formatCode>0.0</c:formatCode>
                <c:ptCount val="4"/>
                <c:pt idx="0">
                  <c:v>72.7</c:v>
                </c:pt>
                <c:pt idx="1">
                  <c:v>65.3</c:v>
                </c:pt>
                <c:pt idx="2">
                  <c:v>65.5</c:v>
                </c:pt>
                <c:pt idx="3">
                  <c:v>70.7</c:v>
                </c:pt>
              </c:numCache>
            </c:numRef>
          </c:val>
          <c:smooth val="0"/>
          <c:extLst>
            <c:ext xmlns:c16="http://schemas.microsoft.com/office/drawing/2014/chart" uri="{C3380CC4-5D6E-409C-BE32-E72D297353CC}">
              <c16:uniqueId val="{00000000-D360-4AE7-95E9-3E608293FC15}"/>
            </c:ext>
          </c:extLst>
        </c:ser>
        <c:ser>
          <c:idx val="0"/>
          <c:order val="1"/>
          <c:tx>
            <c:strRef>
              <c:f>Sheet1!$A$3</c:f>
              <c:strCache>
                <c:ptCount val="1"/>
                <c:pt idx="0">
                  <c:v>Public</c:v>
                </c:pt>
              </c:strCache>
            </c:strRef>
          </c:tx>
          <c:spPr>
            <a:ln w="25400">
              <a:solidFill>
                <a:srgbClr val="0072C6"/>
              </a:solidFill>
            </a:ln>
          </c:spPr>
          <c:marker>
            <c:symbol val="square"/>
            <c:size val="7"/>
            <c:spPr>
              <a:solidFill>
                <a:srgbClr val="0072C6"/>
              </a:solidFill>
              <a:ln>
                <a:noFill/>
              </a:ln>
            </c:spPr>
          </c:marker>
          <c:cat>
            <c:strRef>
              <c:f>Sheet1!$B$1:$E$1</c:f>
              <c:strCache>
                <c:ptCount val="4"/>
                <c:pt idx="0">
                  <c:v>2009</c:v>
                </c:pt>
                <c:pt idx="1">
                  <c:v>2010</c:v>
                </c:pt>
                <c:pt idx="2">
                  <c:v>2011</c:v>
                </c:pt>
                <c:pt idx="3">
                  <c:v>2012</c:v>
                </c:pt>
              </c:strCache>
            </c:strRef>
          </c:cat>
          <c:val>
            <c:numRef>
              <c:f>Sheet1!$B$3:$E$3</c:f>
              <c:numCache>
                <c:formatCode>0.0</c:formatCode>
                <c:ptCount val="4"/>
                <c:pt idx="0">
                  <c:v>68.5</c:v>
                </c:pt>
                <c:pt idx="1">
                  <c:v>78.2</c:v>
                </c:pt>
                <c:pt idx="2">
                  <c:v>80.8</c:v>
                </c:pt>
                <c:pt idx="3">
                  <c:v>75.3</c:v>
                </c:pt>
              </c:numCache>
            </c:numRef>
          </c:val>
          <c:smooth val="0"/>
          <c:extLst>
            <c:ext xmlns:c16="http://schemas.microsoft.com/office/drawing/2014/chart" uri="{C3380CC4-5D6E-409C-BE32-E72D297353CC}">
              <c16:uniqueId val="{00000001-D360-4AE7-95E9-3E608293FC15}"/>
            </c:ext>
          </c:extLst>
        </c:ser>
        <c:ser>
          <c:idx val="2"/>
          <c:order val="2"/>
          <c:tx>
            <c:strRef>
              <c:f>Sheet1!$A$4</c:f>
              <c:strCache>
                <c:ptCount val="1"/>
                <c:pt idx="0">
                  <c:v>Uninsured</c:v>
                </c:pt>
              </c:strCache>
            </c:strRef>
          </c:tx>
          <c:spPr>
            <a:ln w="25400">
              <a:solidFill>
                <a:srgbClr val="AABA0A"/>
              </a:solidFill>
            </a:ln>
          </c:spPr>
          <c:marker>
            <c:symbol val="triangle"/>
            <c:size val="9"/>
            <c:spPr>
              <a:solidFill>
                <a:srgbClr val="AABA0A"/>
              </a:solidFill>
              <a:ln>
                <a:noFill/>
              </a:ln>
            </c:spPr>
          </c:marker>
          <c:cat>
            <c:strRef>
              <c:f>Sheet1!$B$1:$E$1</c:f>
              <c:strCache>
                <c:ptCount val="4"/>
                <c:pt idx="0">
                  <c:v>2009</c:v>
                </c:pt>
                <c:pt idx="1">
                  <c:v>2010</c:v>
                </c:pt>
                <c:pt idx="2">
                  <c:v>2011</c:v>
                </c:pt>
                <c:pt idx="3">
                  <c:v>2012</c:v>
                </c:pt>
              </c:strCache>
            </c:strRef>
          </c:cat>
          <c:val>
            <c:numRef>
              <c:f>Sheet1!$B$4:$E$4</c:f>
              <c:numCache>
                <c:formatCode>0.0</c:formatCode>
                <c:ptCount val="4"/>
                <c:pt idx="0">
                  <c:v>42.9</c:v>
                </c:pt>
                <c:pt idx="1">
                  <c:v>40.299999999999997</c:v>
                </c:pt>
                <c:pt idx="2">
                  <c:v>36.700000000000003</c:v>
                </c:pt>
                <c:pt idx="3">
                  <c:v>45.8</c:v>
                </c:pt>
              </c:numCache>
            </c:numRef>
          </c:val>
          <c:smooth val="0"/>
          <c:extLst>
            <c:ext xmlns:c16="http://schemas.microsoft.com/office/drawing/2014/chart" uri="{C3380CC4-5D6E-409C-BE32-E72D297353CC}">
              <c16:uniqueId val="{00000002-D360-4AE7-95E9-3E608293FC15}"/>
            </c:ext>
          </c:extLst>
        </c:ser>
        <c:dLbls>
          <c:showLegendKey val="0"/>
          <c:showVal val="0"/>
          <c:showCatName val="0"/>
          <c:showSerName val="0"/>
          <c:showPercent val="0"/>
          <c:showBubbleSize val="0"/>
        </c:dLbls>
        <c:marker val="1"/>
        <c:smooth val="0"/>
        <c:axId val="177760512"/>
        <c:axId val="177766784"/>
      </c:lineChart>
      <c:catAx>
        <c:axId val="17776051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77766784"/>
        <c:crosses val="autoZero"/>
        <c:auto val="1"/>
        <c:lblAlgn val="ctr"/>
        <c:lblOffset val="100"/>
        <c:noMultiLvlLbl val="0"/>
      </c:catAx>
      <c:valAx>
        <c:axId val="17776678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583896427840136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77760512"/>
        <c:crosses val="autoZero"/>
        <c:crossBetween val="between"/>
        <c:majorUnit val="10"/>
      </c:valAx>
    </c:plotArea>
    <c:legend>
      <c:legendPos val="t"/>
      <c:layout>
        <c:manualLayout>
          <c:xMode val="edge"/>
          <c:yMode val="edge"/>
          <c:x val="8.19954797317002E-3"/>
          <c:y val="6.6179427039705141E-2"/>
          <c:w val="0.99127867697093419"/>
          <c:h val="8.8940079298598318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6615317707379601"/>
          <c:w val="0.88825750947798188"/>
          <c:h val="0.73311435634499178"/>
        </c:manualLayout>
      </c:layout>
      <c:lineChart>
        <c:grouping val="standard"/>
        <c:varyColors val="0"/>
        <c:ser>
          <c:idx val="3"/>
          <c:order val="0"/>
          <c:tx>
            <c:strRef>
              <c:f>Sheet1!$A$2</c:f>
              <c:strCache>
                <c:ptCount val="1"/>
                <c:pt idx="0">
                  <c:v>Mexican American</c:v>
                </c:pt>
              </c:strCache>
            </c:strRef>
          </c:tx>
          <c:spPr>
            <a:ln w="25400">
              <a:solidFill>
                <a:sysClr val="windowText" lastClr="000000"/>
              </a:solidFill>
            </a:ln>
          </c:spPr>
          <c:marker>
            <c:symbol val="circle"/>
            <c:size val="7"/>
            <c:spPr>
              <a:solidFill>
                <a:sysClr val="windowText" lastClr="000000"/>
              </a:solidFill>
              <a:ln>
                <a:noFill/>
              </a:ln>
            </c:spPr>
          </c:marker>
          <c:cat>
            <c:strRef>
              <c:f>Sheet1!$B$1:$D$1</c:f>
              <c:strCache>
                <c:ptCount val="3"/>
                <c:pt idx="0">
                  <c:v>2008</c:v>
                </c:pt>
                <c:pt idx="1">
                  <c:v>2009</c:v>
                </c:pt>
                <c:pt idx="2">
                  <c:v>2010</c:v>
                </c:pt>
              </c:strCache>
            </c:strRef>
          </c:cat>
          <c:val>
            <c:numRef>
              <c:f>Sheet1!$B$2:$D$2</c:f>
              <c:numCache>
                <c:formatCode>#,##0.0</c:formatCode>
                <c:ptCount val="3"/>
                <c:pt idx="0">
                  <c:v>79.400000000000006</c:v>
                </c:pt>
                <c:pt idx="1">
                  <c:v>80.900000000000006</c:v>
                </c:pt>
                <c:pt idx="2">
                  <c:v>81.3</c:v>
                </c:pt>
              </c:numCache>
            </c:numRef>
          </c:val>
          <c:smooth val="0"/>
          <c:extLst>
            <c:ext xmlns:c16="http://schemas.microsoft.com/office/drawing/2014/chart" uri="{C3380CC4-5D6E-409C-BE32-E72D297353CC}">
              <c16:uniqueId val="{00000000-C1A4-483E-83D6-A7EA22B79200}"/>
            </c:ext>
          </c:extLst>
        </c:ser>
        <c:ser>
          <c:idx val="0"/>
          <c:order val="1"/>
          <c:tx>
            <c:strRef>
              <c:f>Sheet1!$A$3</c:f>
              <c:strCache>
                <c:ptCount val="1"/>
                <c:pt idx="0">
                  <c:v>Puerto Rican</c:v>
                </c:pt>
              </c:strCache>
            </c:strRef>
          </c:tx>
          <c:spPr>
            <a:ln w="25400">
              <a:solidFill>
                <a:srgbClr val="0072C6"/>
              </a:solidFill>
            </a:ln>
          </c:spPr>
          <c:marker>
            <c:symbol val="square"/>
            <c:size val="7"/>
            <c:spPr>
              <a:solidFill>
                <a:srgbClr val="0072C6"/>
              </a:solidFill>
              <a:ln>
                <a:noFill/>
              </a:ln>
            </c:spPr>
          </c:marker>
          <c:cat>
            <c:strRef>
              <c:f>Sheet1!$B$1:$D$1</c:f>
              <c:strCache>
                <c:ptCount val="3"/>
                <c:pt idx="0">
                  <c:v>2008</c:v>
                </c:pt>
                <c:pt idx="1">
                  <c:v>2009</c:v>
                </c:pt>
                <c:pt idx="2">
                  <c:v>2010</c:v>
                </c:pt>
              </c:strCache>
            </c:strRef>
          </c:cat>
          <c:val>
            <c:numRef>
              <c:f>Sheet1!$B$3:$D$3</c:f>
              <c:numCache>
                <c:formatCode>#,##0.0</c:formatCode>
                <c:ptCount val="3"/>
                <c:pt idx="0">
                  <c:v>93.8</c:v>
                </c:pt>
                <c:pt idx="1">
                  <c:v>90.4</c:v>
                </c:pt>
                <c:pt idx="2">
                  <c:v>85.4</c:v>
                </c:pt>
              </c:numCache>
            </c:numRef>
          </c:val>
          <c:smooth val="0"/>
          <c:extLst>
            <c:ext xmlns:c16="http://schemas.microsoft.com/office/drawing/2014/chart" uri="{C3380CC4-5D6E-409C-BE32-E72D297353CC}">
              <c16:uniqueId val="{00000001-C1A4-483E-83D6-A7EA22B79200}"/>
            </c:ext>
          </c:extLst>
        </c:ser>
        <c:ser>
          <c:idx val="2"/>
          <c:order val="2"/>
          <c:tx>
            <c:strRef>
              <c:f>Sheet1!$A$4</c:f>
              <c:strCache>
                <c:ptCount val="1"/>
                <c:pt idx="0">
                  <c:v>Other Hispanic</c:v>
                </c:pt>
              </c:strCache>
            </c:strRef>
          </c:tx>
          <c:spPr>
            <a:ln w="25400">
              <a:solidFill>
                <a:srgbClr val="AABA0A"/>
              </a:solidFill>
            </a:ln>
          </c:spPr>
          <c:marker>
            <c:symbol val="triangle"/>
            <c:size val="9"/>
            <c:spPr>
              <a:solidFill>
                <a:srgbClr val="AABA0A"/>
              </a:solidFill>
              <a:ln>
                <a:noFill/>
              </a:ln>
            </c:spPr>
          </c:marker>
          <c:cat>
            <c:strRef>
              <c:f>Sheet1!$B$1:$D$1</c:f>
              <c:strCache>
                <c:ptCount val="3"/>
                <c:pt idx="0">
                  <c:v>2008</c:v>
                </c:pt>
                <c:pt idx="1">
                  <c:v>2009</c:v>
                </c:pt>
                <c:pt idx="2">
                  <c:v>2010</c:v>
                </c:pt>
              </c:strCache>
            </c:strRef>
          </c:cat>
          <c:val>
            <c:numRef>
              <c:f>Sheet1!$B$4:$D$4</c:f>
              <c:numCache>
                <c:formatCode>#,##0.0</c:formatCode>
                <c:ptCount val="3"/>
                <c:pt idx="0" formatCode="General">
                  <c:v>82.5</c:v>
                </c:pt>
                <c:pt idx="1">
                  <c:v>87.3</c:v>
                </c:pt>
                <c:pt idx="2" formatCode="General">
                  <c:v>86.3</c:v>
                </c:pt>
              </c:numCache>
            </c:numRef>
          </c:val>
          <c:smooth val="0"/>
          <c:extLst>
            <c:ext xmlns:c16="http://schemas.microsoft.com/office/drawing/2014/chart" uri="{C3380CC4-5D6E-409C-BE32-E72D297353CC}">
              <c16:uniqueId val="{00000002-C1A4-483E-83D6-A7EA22B79200}"/>
            </c:ext>
          </c:extLst>
        </c:ser>
        <c:dLbls>
          <c:showLegendKey val="0"/>
          <c:showVal val="0"/>
          <c:showCatName val="0"/>
          <c:showSerName val="0"/>
          <c:showPercent val="0"/>
          <c:showBubbleSize val="0"/>
        </c:dLbls>
        <c:marker val="1"/>
        <c:smooth val="0"/>
        <c:axId val="183210368"/>
        <c:axId val="183212288"/>
      </c:lineChart>
      <c:catAx>
        <c:axId val="18321036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83212288"/>
        <c:crosses val="autoZero"/>
        <c:auto val="1"/>
        <c:lblAlgn val="ctr"/>
        <c:lblOffset val="100"/>
        <c:noMultiLvlLbl val="0"/>
      </c:catAx>
      <c:valAx>
        <c:axId val="183212288"/>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7.8325409795473675E-3"/>
              <c:y val="0.4377040635877961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3210368"/>
        <c:crosses val="autoZero"/>
        <c:crossBetween val="between"/>
        <c:majorUnit val="5"/>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244531933508312"/>
          <c:y val="0.11770363450331421"/>
          <c:w val="0.88526441139302026"/>
          <c:h val="0.7126687289088864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Sheet1!$B$2:$B$15</c:f>
              <c:numCache>
                <c:formatCode>0.0</c:formatCode>
                <c:ptCount val="14"/>
                <c:pt idx="0">
                  <c:v>71.03</c:v>
                </c:pt>
                <c:pt idx="1">
                  <c:v>70.97</c:v>
                </c:pt>
                <c:pt idx="2">
                  <c:v>72.11</c:v>
                </c:pt>
                <c:pt idx="3">
                  <c:v>71.789999999999992</c:v>
                </c:pt>
                <c:pt idx="4">
                  <c:v>73.009999999999991</c:v>
                </c:pt>
                <c:pt idx="5">
                  <c:v>72.78</c:v>
                </c:pt>
                <c:pt idx="6">
                  <c:v>72.52</c:v>
                </c:pt>
                <c:pt idx="7">
                  <c:v>73.72</c:v>
                </c:pt>
                <c:pt idx="8">
                  <c:v>75.78</c:v>
                </c:pt>
                <c:pt idx="9">
                  <c:v>77.95</c:v>
                </c:pt>
                <c:pt idx="10">
                  <c:v>79.86999999999999</c:v>
                </c:pt>
                <c:pt idx="11">
                  <c:v>80.259999999999991</c:v>
                </c:pt>
                <c:pt idx="12">
                  <c:v>80.16</c:v>
                </c:pt>
                <c:pt idx="13">
                  <c:v>83.03</c:v>
                </c:pt>
              </c:numCache>
            </c:numRef>
          </c:val>
          <c:smooth val="0"/>
          <c:extLst>
            <c:ext xmlns:c16="http://schemas.microsoft.com/office/drawing/2014/chart" uri="{C3380CC4-5D6E-409C-BE32-E72D297353CC}">
              <c16:uniqueId val="{00000000-C242-4F32-80D0-5C325A32251F}"/>
            </c:ext>
          </c:extLst>
        </c:ser>
        <c:ser>
          <c:idx val="0"/>
          <c:order val="1"/>
          <c:tx>
            <c:strRef>
              <c:f>Sheet1!$C$1</c:f>
              <c:strCache>
                <c:ptCount val="1"/>
                <c:pt idx="0">
                  <c:v>White</c:v>
                </c:pt>
              </c:strCache>
            </c:strRef>
          </c:tx>
          <c:spPr>
            <a:ln w="25400">
              <a:solidFill>
                <a:srgbClr val="0072C6"/>
              </a:solidFill>
            </a:ln>
          </c:spPr>
          <c:marker>
            <c:symbol val="square"/>
            <c:size val="7"/>
            <c:spPr>
              <a:solidFill>
                <a:srgbClr val="0072C6"/>
              </a:solidFill>
              <a:ln>
                <a:noFill/>
              </a:ln>
            </c:spPr>
          </c:marke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Sheet1!$C$2:$C$15</c:f>
              <c:numCache>
                <c:formatCode>0.0</c:formatCode>
                <c:ptCount val="14"/>
                <c:pt idx="0">
                  <c:v>71.34</c:v>
                </c:pt>
                <c:pt idx="1">
                  <c:v>71.38</c:v>
                </c:pt>
                <c:pt idx="2">
                  <c:v>72.14</c:v>
                </c:pt>
                <c:pt idx="3">
                  <c:v>72.650000000000006</c:v>
                </c:pt>
                <c:pt idx="4">
                  <c:v>73.91</c:v>
                </c:pt>
                <c:pt idx="5">
                  <c:v>73.58</c:v>
                </c:pt>
                <c:pt idx="6">
                  <c:v>74.009999999999991</c:v>
                </c:pt>
                <c:pt idx="7">
                  <c:v>74.14</c:v>
                </c:pt>
                <c:pt idx="8">
                  <c:v>75.709999999999994</c:v>
                </c:pt>
                <c:pt idx="9">
                  <c:v>77.59</c:v>
                </c:pt>
                <c:pt idx="10">
                  <c:v>80.38</c:v>
                </c:pt>
                <c:pt idx="11">
                  <c:v>81.34</c:v>
                </c:pt>
                <c:pt idx="12">
                  <c:v>80.33</c:v>
                </c:pt>
                <c:pt idx="13">
                  <c:v>83.31</c:v>
                </c:pt>
              </c:numCache>
            </c:numRef>
          </c:val>
          <c:smooth val="0"/>
          <c:extLst>
            <c:ext xmlns:c16="http://schemas.microsoft.com/office/drawing/2014/chart" uri="{C3380CC4-5D6E-409C-BE32-E72D297353CC}">
              <c16:uniqueId val="{00000001-C242-4F32-80D0-5C325A32251F}"/>
            </c:ext>
          </c:extLst>
        </c:ser>
        <c:ser>
          <c:idx val="2"/>
          <c:order val="2"/>
          <c:tx>
            <c:strRef>
              <c:f>Sheet1!$D$1</c:f>
              <c:strCache>
                <c:ptCount val="1"/>
                <c:pt idx="0">
                  <c:v>Black</c:v>
                </c:pt>
              </c:strCache>
            </c:strRef>
          </c:tx>
          <c:spPr>
            <a:ln w="25400">
              <a:solidFill>
                <a:srgbClr val="AABA0A"/>
              </a:solidFill>
            </a:ln>
          </c:spPr>
          <c:marker>
            <c:symbol val="triangle"/>
            <c:size val="9"/>
            <c:spPr>
              <a:solidFill>
                <a:srgbClr val="AABA0A"/>
              </a:solidFill>
              <a:ln>
                <a:noFill/>
              </a:ln>
            </c:spPr>
          </c:marke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Sheet1!$D$2:$D$15</c:f>
              <c:numCache>
                <c:formatCode>0.0</c:formatCode>
                <c:ptCount val="14"/>
                <c:pt idx="0">
                  <c:v>75.349999999999994</c:v>
                </c:pt>
                <c:pt idx="1">
                  <c:v>75.22999999999999</c:v>
                </c:pt>
                <c:pt idx="2">
                  <c:v>79.349999999999994</c:v>
                </c:pt>
                <c:pt idx="3">
                  <c:v>76.539999999999992</c:v>
                </c:pt>
                <c:pt idx="4">
                  <c:v>79.19</c:v>
                </c:pt>
                <c:pt idx="5">
                  <c:v>76.97</c:v>
                </c:pt>
                <c:pt idx="6">
                  <c:v>76.88000000000001</c:v>
                </c:pt>
                <c:pt idx="7">
                  <c:v>80.289999999999992</c:v>
                </c:pt>
                <c:pt idx="8">
                  <c:v>80.97999999999999</c:v>
                </c:pt>
                <c:pt idx="9">
                  <c:v>83.63000000000001</c:v>
                </c:pt>
                <c:pt idx="10">
                  <c:v>83.52000000000001</c:v>
                </c:pt>
                <c:pt idx="11">
                  <c:v>83.56</c:v>
                </c:pt>
                <c:pt idx="12">
                  <c:v>86.27</c:v>
                </c:pt>
                <c:pt idx="13">
                  <c:v>87.81</c:v>
                </c:pt>
              </c:numCache>
            </c:numRef>
          </c:val>
          <c:smooth val="0"/>
          <c:extLst>
            <c:ext xmlns:c16="http://schemas.microsoft.com/office/drawing/2014/chart" uri="{C3380CC4-5D6E-409C-BE32-E72D297353CC}">
              <c16:uniqueId val="{00000002-C242-4F32-80D0-5C325A32251F}"/>
            </c:ext>
          </c:extLst>
        </c:ser>
        <c:ser>
          <c:idx val="1"/>
          <c:order val="3"/>
          <c:tx>
            <c:strRef>
              <c:f>Sheet1!$E$1</c:f>
              <c:strCache>
                <c:ptCount val="1"/>
                <c:pt idx="0">
                  <c:v>Hispanic</c:v>
                </c:pt>
              </c:strCache>
            </c:strRef>
          </c:tx>
          <c:spPr>
            <a:ln w="34925">
              <a:solidFill>
                <a:srgbClr val="7BA8DF"/>
              </a:solidFill>
            </a:ln>
          </c:spPr>
          <c:marker>
            <c:symbol val="diamond"/>
            <c:size val="9"/>
            <c:spPr>
              <a:solidFill>
                <a:srgbClr val="7BA8DF"/>
              </a:solidFill>
              <a:ln>
                <a:noFill/>
              </a:ln>
            </c:spPr>
          </c:marke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Sheet1!$E$2:$E$15</c:f>
              <c:numCache>
                <c:formatCode>0.0</c:formatCode>
                <c:ptCount val="14"/>
                <c:pt idx="0">
                  <c:v>65.319999999999993</c:v>
                </c:pt>
                <c:pt idx="1">
                  <c:v>64.89</c:v>
                </c:pt>
                <c:pt idx="2">
                  <c:v>65.36999999999999</c:v>
                </c:pt>
                <c:pt idx="3">
                  <c:v>65.59</c:v>
                </c:pt>
                <c:pt idx="4">
                  <c:v>64.91</c:v>
                </c:pt>
                <c:pt idx="5">
                  <c:v>67.09</c:v>
                </c:pt>
                <c:pt idx="6">
                  <c:v>64.94</c:v>
                </c:pt>
                <c:pt idx="7">
                  <c:v>68.53</c:v>
                </c:pt>
                <c:pt idx="8">
                  <c:v>72.59</c:v>
                </c:pt>
                <c:pt idx="9">
                  <c:v>74.929999999999993</c:v>
                </c:pt>
                <c:pt idx="10">
                  <c:v>76.3</c:v>
                </c:pt>
                <c:pt idx="11">
                  <c:v>75.760000000000005</c:v>
                </c:pt>
                <c:pt idx="12">
                  <c:v>76.83</c:v>
                </c:pt>
                <c:pt idx="13">
                  <c:v>78.959999999999994</c:v>
                </c:pt>
              </c:numCache>
            </c:numRef>
          </c:val>
          <c:smooth val="0"/>
          <c:extLst>
            <c:ext xmlns:c16="http://schemas.microsoft.com/office/drawing/2014/chart" uri="{C3380CC4-5D6E-409C-BE32-E72D297353CC}">
              <c16:uniqueId val="{00000003-C242-4F32-80D0-5C325A32251F}"/>
            </c:ext>
          </c:extLst>
        </c:ser>
        <c:dLbls>
          <c:showLegendKey val="0"/>
          <c:showVal val="0"/>
          <c:showCatName val="0"/>
          <c:showSerName val="0"/>
          <c:showPercent val="0"/>
          <c:showBubbleSize val="0"/>
        </c:dLbls>
        <c:marker val="1"/>
        <c:smooth val="0"/>
        <c:axId val="183302400"/>
        <c:axId val="183304576"/>
      </c:lineChart>
      <c:catAx>
        <c:axId val="183302400"/>
        <c:scaling>
          <c:orientation val="minMax"/>
        </c:scaling>
        <c:delete val="0"/>
        <c:axPos val="b"/>
        <c:numFmt formatCode="General" sourceLinked="1"/>
        <c:majorTickMark val="out"/>
        <c:minorTickMark val="none"/>
        <c:tickLblPos val="nextTo"/>
        <c:txPr>
          <a:bodyPr rot="0" vert="horz"/>
          <a:lstStyle/>
          <a:p>
            <a:pPr>
              <a:defRPr sz="1400" b="0" baseline="0">
                <a:latin typeface="Calibri" panose="020F0502020204030204" pitchFamily="34" charset="0"/>
              </a:defRPr>
            </a:pPr>
            <a:endParaRPr lang="en-US"/>
          </a:p>
        </c:txPr>
        <c:crossAx val="183304576"/>
        <c:crosses val="autoZero"/>
        <c:auto val="1"/>
        <c:lblAlgn val="ctr"/>
        <c:lblOffset val="100"/>
        <c:noMultiLvlLbl val="0"/>
      </c:catAx>
      <c:valAx>
        <c:axId val="183304576"/>
        <c:scaling>
          <c:orientation val="minMax"/>
          <c:max val="100"/>
          <c:min val="50"/>
        </c:scaling>
        <c:delete val="0"/>
        <c:axPos val="l"/>
        <c:majorGridlines/>
        <c:title>
          <c:tx>
            <c:rich>
              <a:bodyPr rot="-5400000" vert="horz"/>
              <a:lstStyle/>
              <a:p>
                <a:pPr>
                  <a:defRPr sz="1400" baseline="0">
                    <a:latin typeface="Calibri" panose="020F0502020204030204" pitchFamily="34" charset="0"/>
                  </a:defRPr>
                </a:pPr>
                <a:r>
                  <a:rPr lang="en-US" sz="1400" dirty="0" smtClean="0"/>
                  <a:t>Percent</a:t>
                </a:r>
                <a:endParaRPr lang="en-US" sz="1400" dirty="0"/>
              </a:p>
            </c:rich>
          </c:tx>
          <c:layout>
            <c:manualLayout>
              <c:xMode val="edge"/>
              <c:yMode val="edge"/>
              <c:x val="9.2592592592592587E-3"/>
              <c:y val="0.39781344296248683"/>
            </c:manualLayout>
          </c:layout>
          <c:overlay val="0"/>
        </c:title>
        <c:numFmt formatCode="0" sourceLinked="0"/>
        <c:majorTickMark val="out"/>
        <c:minorTickMark val="none"/>
        <c:tickLblPos val="nextTo"/>
        <c:txPr>
          <a:bodyPr/>
          <a:lstStyle/>
          <a:p>
            <a:pPr>
              <a:defRPr sz="1400" b="0" baseline="0">
                <a:latin typeface="Calibri" panose="020F0502020204030204" pitchFamily="34" charset="0"/>
              </a:defRPr>
            </a:pPr>
            <a:endParaRPr lang="en-US"/>
          </a:p>
        </c:txPr>
        <c:crossAx val="183302400"/>
        <c:crosses val="autoZero"/>
        <c:crossBetween val="between"/>
        <c:majorUnit val="10"/>
      </c:valAx>
    </c:plotArea>
    <c:legend>
      <c:legendPos val="t"/>
      <c:layout>
        <c:manualLayout>
          <c:xMode val="edge"/>
          <c:yMode val="edge"/>
          <c:x val="0"/>
          <c:y val="1.1675185338674747E-3"/>
          <c:w val="0.99745139496451829"/>
          <c:h val="0.10151630410605456"/>
        </c:manualLayout>
      </c:layout>
      <c:overlay val="0"/>
      <c:txPr>
        <a:bodyPr/>
        <a:lstStyle/>
        <a:p>
          <a:pPr>
            <a:defRPr sz="14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412267910955581E-2"/>
          <c:y val="0.16397255030621172"/>
          <c:w val="0.90713716341012929"/>
          <c:h val="0.72774004811898507"/>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2009</c:v>
                </c:pt>
                <c:pt idx="1">
                  <c:v>2010</c:v>
                </c:pt>
                <c:pt idx="2">
                  <c:v>2011</c:v>
                </c:pt>
                <c:pt idx="3">
                  <c:v>2012</c:v>
                </c:pt>
              </c:strCache>
            </c:strRef>
          </c:cat>
          <c:val>
            <c:numRef>
              <c:f>Sheet1!$B$2:$E$2</c:f>
              <c:numCache>
                <c:formatCode>0.0</c:formatCode>
                <c:ptCount val="4"/>
                <c:pt idx="0">
                  <c:v>44.3</c:v>
                </c:pt>
                <c:pt idx="1">
                  <c:v>56.6</c:v>
                </c:pt>
                <c:pt idx="2">
                  <c:v>68.5</c:v>
                </c:pt>
                <c:pt idx="3">
                  <c:v>68.400000000000006</c:v>
                </c:pt>
              </c:numCache>
            </c:numRef>
          </c:val>
          <c:smooth val="0"/>
          <c:extLst>
            <c:ext xmlns:c16="http://schemas.microsoft.com/office/drawing/2014/chart" uri="{C3380CC4-5D6E-409C-BE32-E72D297353CC}">
              <c16:uniqueId val="{00000000-4F1F-4AE8-8DB1-ABB02006634F}"/>
            </c:ext>
          </c:extLst>
        </c:ser>
        <c:ser>
          <c:idx val="0"/>
          <c:order val="1"/>
          <c:tx>
            <c:strRef>
              <c:f>Sheet1!$A$5</c:f>
              <c:strCache>
                <c:ptCount val="1"/>
                <c:pt idx="0">
                  <c:v>White</c:v>
                </c:pt>
              </c:strCache>
            </c:strRef>
          </c:tx>
          <c:spPr>
            <a:ln w="25400">
              <a:solidFill>
                <a:srgbClr val="0072C6"/>
              </a:solidFill>
            </a:ln>
          </c:spPr>
          <c:marker>
            <c:symbol val="square"/>
            <c:size val="7"/>
            <c:spPr>
              <a:solidFill>
                <a:srgbClr val="0072C6"/>
              </a:solidFill>
              <a:ln>
                <a:noFill/>
              </a:ln>
            </c:spPr>
          </c:marker>
          <c:cat>
            <c:strRef>
              <c:f>Sheet1!$B$1:$E$1</c:f>
              <c:strCache>
                <c:ptCount val="4"/>
                <c:pt idx="0">
                  <c:v>2009</c:v>
                </c:pt>
                <c:pt idx="1">
                  <c:v>2010</c:v>
                </c:pt>
                <c:pt idx="2">
                  <c:v>2011</c:v>
                </c:pt>
                <c:pt idx="3">
                  <c:v>2012</c:v>
                </c:pt>
              </c:strCache>
            </c:strRef>
          </c:cat>
          <c:val>
            <c:numRef>
              <c:f>Sheet1!$B$5:$E$5</c:f>
              <c:numCache>
                <c:formatCode>0.0</c:formatCode>
                <c:ptCount val="4"/>
                <c:pt idx="0">
                  <c:v>45.2</c:v>
                </c:pt>
                <c:pt idx="1">
                  <c:v>56.9</c:v>
                </c:pt>
                <c:pt idx="2">
                  <c:v>68.8</c:v>
                </c:pt>
                <c:pt idx="3">
                  <c:v>69.3</c:v>
                </c:pt>
              </c:numCache>
            </c:numRef>
          </c:val>
          <c:smooth val="0"/>
          <c:extLst>
            <c:ext xmlns:c16="http://schemas.microsoft.com/office/drawing/2014/chart" uri="{C3380CC4-5D6E-409C-BE32-E72D297353CC}">
              <c16:uniqueId val="{00000001-4F1F-4AE8-8DB1-ABB02006634F}"/>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Sheet1!$B$1:$E$1</c:f>
              <c:strCache>
                <c:ptCount val="4"/>
                <c:pt idx="0">
                  <c:v>2009</c:v>
                </c:pt>
                <c:pt idx="1">
                  <c:v>2010</c:v>
                </c:pt>
                <c:pt idx="2">
                  <c:v>2011</c:v>
                </c:pt>
                <c:pt idx="3">
                  <c:v>2012</c:v>
                </c:pt>
              </c:strCache>
            </c:strRef>
          </c:cat>
          <c:val>
            <c:numRef>
              <c:f>Sheet1!$B$4:$E$4</c:f>
              <c:numCache>
                <c:formatCode>0.0</c:formatCode>
                <c:ptCount val="4"/>
                <c:pt idx="0">
                  <c:v>39.6</c:v>
                </c:pt>
                <c:pt idx="1">
                  <c:v>54.5</c:v>
                </c:pt>
                <c:pt idx="2">
                  <c:v>63.7</c:v>
                </c:pt>
                <c:pt idx="3">
                  <c:v>64.8</c:v>
                </c:pt>
              </c:numCache>
            </c:numRef>
          </c:val>
          <c:smooth val="0"/>
          <c:extLst>
            <c:ext xmlns:c16="http://schemas.microsoft.com/office/drawing/2014/chart" uri="{C3380CC4-5D6E-409C-BE32-E72D297353CC}">
              <c16:uniqueId val="{00000002-4F1F-4AE8-8DB1-ABB02006634F}"/>
            </c:ext>
          </c:extLst>
        </c:ser>
        <c:ser>
          <c:idx val="1"/>
          <c:order val="3"/>
          <c:tx>
            <c:strRef>
              <c:f>Sheet1!$A$3</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Sheet1!$B$1:$E$1</c:f>
              <c:strCache>
                <c:ptCount val="4"/>
                <c:pt idx="0">
                  <c:v>2009</c:v>
                </c:pt>
                <c:pt idx="1">
                  <c:v>2010</c:v>
                </c:pt>
                <c:pt idx="2">
                  <c:v>2011</c:v>
                </c:pt>
                <c:pt idx="3">
                  <c:v>2012</c:v>
                </c:pt>
              </c:strCache>
            </c:strRef>
          </c:cat>
          <c:val>
            <c:numRef>
              <c:f>Sheet1!$B$3:$E$3</c:f>
              <c:numCache>
                <c:formatCode>0.0</c:formatCode>
                <c:ptCount val="4"/>
                <c:pt idx="0">
                  <c:v>45.9</c:v>
                </c:pt>
                <c:pt idx="1">
                  <c:v>55.5</c:v>
                </c:pt>
                <c:pt idx="2">
                  <c:v>69.5</c:v>
                </c:pt>
                <c:pt idx="3">
                  <c:v>67.8</c:v>
                </c:pt>
              </c:numCache>
            </c:numRef>
          </c:val>
          <c:smooth val="0"/>
          <c:extLst>
            <c:ext xmlns:c16="http://schemas.microsoft.com/office/drawing/2014/chart" uri="{C3380CC4-5D6E-409C-BE32-E72D297353CC}">
              <c16:uniqueId val="{00000003-4F1F-4AE8-8DB1-ABB02006634F}"/>
            </c:ext>
          </c:extLst>
        </c:ser>
        <c:dLbls>
          <c:showLegendKey val="0"/>
          <c:showVal val="0"/>
          <c:showCatName val="0"/>
          <c:showSerName val="0"/>
          <c:showPercent val="0"/>
          <c:showBubbleSize val="0"/>
        </c:dLbls>
        <c:marker val="1"/>
        <c:smooth val="0"/>
        <c:axId val="183459200"/>
        <c:axId val="183481856"/>
      </c:lineChart>
      <c:catAx>
        <c:axId val="18345920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83481856"/>
        <c:crosses val="autoZero"/>
        <c:auto val="1"/>
        <c:lblAlgn val="ctr"/>
        <c:lblOffset val="100"/>
        <c:noMultiLvlLbl val="0"/>
      </c:catAx>
      <c:valAx>
        <c:axId val="183481856"/>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68044619422572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3459200"/>
        <c:crosses val="autoZero"/>
        <c:crossBetween val="between"/>
        <c:majorUnit val="10"/>
      </c:valAx>
    </c:plotArea>
    <c:legend>
      <c:legendPos val="t"/>
      <c:layout>
        <c:manualLayout>
          <c:xMode val="edge"/>
          <c:yMode val="edge"/>
          <c:x val="0"/>
          <c:y val="1.8528543307086615E-2"/>
          <c:w val="0.99745139496451829"/>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Exercise</a:t>
            </a:r>
            <a:endParaRPr lang="en-US" sz="1600" dirty="0"/>
          </a:p>
        </c:rich>
      </c:tx>
      <c:layout>
        <c:manualLayout>
          <c:xMode val="edge"/>
          <c:yMode val="edge"/>
          <c:x val="0.40738432001555369"/>
          <c:y val="0"/>
        </c:manualLayout>
      </c:layout>
      <c:overlay val="1"/>
    </c:title>
    <c:autoTitleDeleted val="0"/>
    <c:plotArea>
      <c:layout>
        <c:manualLayout>
          <c:layoutTarget val="inner"/>
          <c:xMode val="edge"/>
          <c:yMode val="edge"/>
          <c:x val="0.16629994167395742"/>
          <c:y val="0.16352021969476038"/>
          <c:w val="0.81940069991251097"/>
          <c:h val="0.66753751569097342"/>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Sheet1!$B$2:$L$2</c:f>
              <c:numCache>
                <c:formatCode>0.0</c:formatCode>
                <c:ptCount val="11"/>
                <c:pt idx="0">
                  <c:v>55.623100000000001</c:v>
                </c:pt>
                <c:pt idx="1">
                  <c:v>57.027099999999997</c:v>
                </c:pt>
                <c:pt idx="2">
                  <c:v>57.205599999999997</c:v>
                </c:pt>
                <c:pt idx="3">
                  <c:v>56.682299999999998</c:v>
                </c:pt>
                <c:pt idx="4">
                  <c:v>57.119599999999998</c:v>
                </c:pt>
                <c:pt idx="5">
                  <c:v>57.873800000000003</c:v>
                </c:pt>
                <c:pt idx="6">
                  <c:v>57.3748</c:v>
                </c:pt>
                <c:pt idx="7">
                  <c:v>59.091799999999999</c:v>
                </c:pt>
                <c:pt idx="8">
                  <c:v>58.389800000000001</c:v>
                </c:pt>
                <c:pt idx="9">
                  <c:v>59.556100000000001</c:v>
                </c:pt>
                <c:pt idx="10" formatCode="General">
                  <c:v>59.3</c:v>
                </c:pt>
              </c:numCache>
            </c:numRef>
          </c:val>
          <c:smooth val="0"/>
          <c:extLst>
            <c:ext xmlns:c16="http://schemas.microsoft.com/office/drawing/2014/chart" uri="{C3380CC4-5D6E-409C-BE32-E72D297353CC}">
              <c16:uniqueId val="{00000000-6E44-42B5-B816-DA6B876EBBA7}"/>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Sheet1!$B$3:$L$3</c:f>
              <c:numCache>
                <c:formatCode>0.0</c:formatCode>
                <c:ptCount val="11"/>
                <c:pt idx="0">
                  <c:v>57.454300000000003</c:v>
                </c:pt>
                <c:pt idx="1">
                  <c:v>58.970300000000002</c:v>
                </c:pt>
                <c:pt idx="2">
                  <c:v>60.148800000000001</c:v>
                </c:pt>
                <c:pt idx="3">
                  <c:v>59.654600000000002</c:v>
                </c:pt>
                <c:pt idx="4">
                  <c:v>58.817999999999998</c:v>
                </c:pt>
                <c:pt idx="5">
                  <c:v>58.666400000000003</c:v>
                </c:pt>
                <c:pt idx="6">
                  <c:v>57.7532</c:v>
                </c:pt>
                <c:pt idx="7">
                  <c:v>59.134099999999997</c:v>
                </c:pt>
                <c:pt idx="8">
                  <c:v>57.772399999999998</c:v>
                </c:pt>
                <c:pt idx="9">
                  <c:v>60.667499999999997</c:v>
                </c:pt>
                <c:pt idx="10">
                  <c:v>58.932099999999998</c:v>
                </c:pt>
              </c:numCache>
            </c:numRef>
          </c:val>
          <c:smooth val="0"/>
          <c:extLst>
            <c:ext xmlns:c16="http://schemas.microsoft.com/office/drawing/2014/chart" uri="{C3380CC4-5D6E-409C-BE32-E72D297353CC}">
              <c16:uniqueId val="{00000001-6E44-42B5-B816-DA6B876EBBA7}"/>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Sheet1!$B$4:$L$4</c:f>
              <c:numCache>
                <c:formatCode>0.0</c:formatCode>
                <c:ptCount val="11"/>
                <c:pt idx="0">
                  <c:v>55.767800000000001</c:v>
                </c:pt>
                <c:pt idx="1">
                  <c:v>56.559399999999997</c:v>
                </c:pt>
                <c:pt idx="2">
                  <c:v>55.078499999999998</c:v>
                </c:pt>
                <c:pt idx="3">
                  <c:v>56.339100000000002</c:v>
                </c:pt>
                <c:pt idx="4">
                  <c:v>56.835999999999999</c:v>
                </c:pt>
                <c:pt idx="5">
                  <c:v>60.752800000000001</c:v>
                </c:pt>
                <c:pt idx="6">
                  <c:v>54.714399999999998</c:v>
                </c:pt>
                <c:pt idx="7">
                  <c:v>58.4756</c:v>
                </c:pt>
                <c:pt idx="8">
                  <c:v>59.123899999999999</c:v>
                </c:pt>
                <c:pt idx="9">
                  <c:v>59.220799999999997</c:v>
                </c:pt>
                <c:pt idx="10">
                  <c:v>62.433599999999998</c:v>
                </c:pt>
              </c:numCache>
            </c:numRef>
          </c:val>
          <c:smooth val="0"/>
          <c:extLst>
            <c:ext xmlns:c16="http://schemas.microsoft.com/office/drawing/2014/chart" uri="{C3380CC4-5D6E-409C-BE32-E72D297353CC}">
              <c16:uniqueId val="{00000002-6E44-42B5-B816-DA6B876EBBA7}"/>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Sheet1!$B$5:$L$5</c:f>
              <c:numCache>
                <c:formatCode>0.0</c:formatCode>
                <c:ptCount val="11"/>
                <c:pt idx="0">
                  <c:v>45.902500000000003</c:v>
                </c:pt>
                <c:pt idx="1">
                  <c:v>49.719499999999996</c:v>
                </c:pt>
                <c:pt idx="2">
                  <c:v>47.445900000000002</c:v>
                </c:pt>
                <c:pt idx="3">
                  <c:v>46.476100000000002</c:v>
                </c:pt>
                <c:pt idx="4">
                  <c:v>50.773099999999999</c:v>
                </c:pt>
                <c:pt idx="5">
                  <c:v>52.833500000000001</c:v>
                </c:pt>
                <c:pt idx="6">
                  <c:v>57.224499999999999</c:v>
                </c:pt>
                <c:pt idx="7">
                  <c:v>59.383400000000002</c:v>
                </c:pt>
                <c:pt idx="8">
                  <c:v>58.849200000000003</c:v>
                </c:pt>
                <c:pt idx="9">
                  <c:v>55.659100000000002</c:v>
                </c:pt>
                <c:pt idx="10">
                  <c:v>55.920999999999999</c:v>
                </c:pt>
              </c:numCache>
            </c:numRef>
          </c:val>
          <c:smooth val="0"/>
          <c:extLst>
            <c:ext xmlns:c16="http://schemas.microsoft.com/office/drawing/2014/chart" uri="{C3380CC4-5D6E-409C-BE32-E72D297353CC}">
              <c16:uniqueId val="{00000003-6E44-42B5-B816-DA6B876EBBA7}"/>
            </c:ext>
          </c:extLst>
        </c:ser>
        <c:dLbls>
          <c:showLegendKey val="0"/>
          <c:showVal val="0"/>
          <c:showCatName val="0"/>
          <c:showSerName val="0"/>
          <c:showPercent val="0"/>
          <c:showBubbleSize val="0"/>
        </c:dLbls>
        <c:marker val="1"/>
        <c:smooth val="0"/>
        <c:axId val="183564928"/>
        <c:axId val="183698176"/>
      </c:lineChart>
      <c:catAx>
        <c:axId val="183564928"/>
        <c:scaling>
          <c:orientation val="minMax"/>
        </c:scaling>
        <c:delete val="0"/>
        <c:axPos val="b"/>
        <c:numFmt formatCode="General" sourceLinked="1"/>
        <c:majorTickMark val="out"/>
        <c:minorTickMark val="none"/>
        <c:tickLblPos val="nextTo"/>
        <c:txPr>
          <a:bodyPr rot="-3300000"/>
          <a:lstStyle/>
          <a:p>
            <a:pPr>
              <a:defRPr sz="1600" b="0" baseline="0">
                <a:latin typeface="Calibri" panose="020F0502020204030204" pitchFamily="34" charset="0"/>
              </a:defRPr>
            </a:pPr>
            <a:endParaRPr lang="en-US"/>
          </a:p>
        </c:txPr>
        <c:crossAx val="183698176"/>
        <c:crosses val="autoZero"/>
        <c:auto val="1"/>
        <c:lblAlgn val="ctr"/>
        <c:lblOffset val="100"/>
        <c:noMultiLvlLbl val="0"/>
      </c:catAx>
      <c:valAx>
        <c:axId val="183698176"/>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99526769239135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3564928"/>
        <c:crosses val="autoZero"/>
        <c:crossBetween val="between"/>
        <c:majorUnit val="10"/>
      </c:valAx>
    </c:plotArea>
    <c:legend>
      <c:legendPos val="t"/>
      <c:layout>
        <c:manualLayout>
          <c:xMode val="edge"/>
          <c:yMode val="edge"/>
          <c:x val="0"/>
          <c:y val="7.7031932262127081E-2"/>
          <c:w val="0.99745139496451829"/>
          <c:h val="6.489218520390698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latin typeface="Calibri" panose="020F0502020204030204" pitchFamily="34" charset="0"/>
              </a:defRPr>
            </a:pPr>
            <a:r>
              <a:rPr lang="en-US" sz="1600" dirty="0" smtClean="0">
                <a:latin typeface="Calibri" panose="020F0502020204030204" pitchFamily="34" charset="0"/>
              </a:rPr>
              <a:t>Food</a:t>
            </a:r>
            <a:endParaRPr lang="en-US" sz="1600" dirty="0">
              <a:latin typeface="Calibri" panose="020F0502020204030204" pitchFamily="34" charset="0"/>
            </a:endParaRPr>
          </a:p>
        </c:rich>
      </c:tx>
      <c:layout>
        <c:manualLayout>
          <c:xMode val="edge"/>
          <c:yMode val="edge"/>
          <c:x val="0.44300160396617089"/>
          <c:y val="0"/>
        </c:manualLayout>
      </c:layout>
      <c:overlay val="0"/>
    </c:title>
    <c:autoTitleDeleted val="0"/>
    <c:plotArea>
      <c:layout>
        <c:manualLayout>
          <c:layoutTarget val="inner"/>
          <c:xMode val="edge"/>
          <c:yMode val="edge"/>
          <c:x val="0.16796855254204335"/>
          <c:y val="0.16413045591523281"/>
          <c:w val="0.81603115582774366"/>
          <c:h val="0.6642540606337251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Sheet1!$B$2:$L$2</c:f>
              <c:numCache>
                <c:formatCode>0.0</c:formatCode>
                <c:ptCount val="11"/>
                <c:pt idx="0">
                  <c:v>47.7423</c:v>
                </c:pt>
                <c:pt idx="1">
                  <c:v>48.287599999999998</c:v>
                </c:pt>
                <c:pt idx="2">
                  <c:v>47.4146</c:v>
                </c:pt>
                <c:pt idx="3">
                  <c:v>48.121000000000002</c:v>
                </c:pt>
                <c:pt idx="4">
                  <c:v>48.511400000000002</c:v>
                </c:pt>
                <c:pt idx="5">
                  <c:v>50.026200000000003</c:v>
                </c:pt>
                <c:pt idx="6">
                  <c:v>49.214700000000001</c:v>
                </c:pt>
                <c:pt idx="7">
                  <c:v>51.284500000000001</c:v>
                </c:pt>
                <c:pt idx="8">
                  <c:v>51.368299999999998</c:v>
                </c:pt>
                <c:pt idx="9">
                  <c:v>50.6083</c:v>
                </c:pt>
                <c:pt idx="10" formatCode="General">
                  <c:v>50.2</c:v>
                </c:pt>
              </c:numCache>
            </c:numRef>
          </c:val>
          <c:smooth val="0"/>
          <c:extLst>
            <c:ext xmlns:c16="http://schemas.microsoft.com/office/drawing/2014/chart" uri="{C3380CC4-5D6E-409C-BE32-E72D297353CC}">
              <c16:uniqueId val="{00000000-1458-4A67-AD33-1C5F39F7ED73}"/>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Sheet1!$B$3:$L$3</c:f>
              <c:numCache>
                <c:formatCode>0.0</c:formatCode>
                <c:ptCount val="11"/>
                <c:pt idx="0">
                  <c:v>49.330100000000002</c:v>
                </c:pt>
                <c:pt idx="1">
                  <c:v>49.717500000000001</c:v>
                </c:pt>
                <c:pt idx="2">
                  <c:v>49.907299999999999</c:v>
                </c:pt>
                <c:pt idx="3">
                  <c:v>50.860999999999997</c:v>
                </c:pt>
                <c:pt idx="4">
                  <c:v>50.089799999999997</c:v>
                </c:pt>
                <c:pt idx="5">
                  <c:v>50.246200000000002</c:v>
                </c:pt>
                <c:pt idx="6">
                  <c:v>48.6661</c:v>
                </c:pt>
                <c:pt idx="7">
                  <c:v>50.372100000000003</c:v>
                </c:pt>
                <c:pt idx="8">
                  <c:v>49.819000000000003</c:v>
                </c:pt>
                <c:pt idx="9">
                  <c:v>50.378999999999998</c:v>
                </c:pt>
                <c:pt idx="10">
                  <c:v>49.500999999999998</c:v>
                </c:pt>
              </c:numCache>
            </c:numRef>
          </c:val>
          <c:smooth val="0"/>
          <c:extLst>
            <c:ext xmlns:c16="http://schemas.microsoft.com/office/drawing/2014/chart" uri="{C3380CC4-5D6E-409C-BE32-E72D297353CC}">
              <c16:uniqueId val="{00000001-1458-4A67-AD33-1C5F39F7ED73}"/>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Sheet1!$B$4:$L$4</c:f>
              <c:numCache>
                <c:formatCode>0.0</c:formatCode>
                <c:ptCount val="11"/>
                <c:pt idx="0">
                  <c:v>46.671500000000002</c:v>
                </c:pt>
                <c:pt idx="1">
                  <c:v>47.4084</c:v>
                </c:pt>
                <c:pt idx="2">
                  <c:v>44.729599999999998</c:v>
                </c:pt>
                <c:pt idx="3">
                  <c:v>47.116</c:v>
                </c:pt>
                <c:pt idx="4">
                  <c:v>45.760800000000003</c:v>
                </c:pt>
                <c:pt idx="5">
                  <c:v>51.3078</c:v>
                </c:pt>
                <c:pt idx="6">
                  <c:v>48.003900000000002</c:v>
                </c:pt>
                <c:pt idx="7">
                  <c:v>50.3215</c:v>
                </c:pt>
                <c:pt idx="8">
                  <c:v>54.463299999999997</c:v>
                </c:pt>
                <c:pt idx="9">
                  <c:v>51.3309</c:v>
                </c:pt>
                <c:pt idx="10">
                  <c:v>52.259399999999999</c:v>
                </c:pt>
              </c:numCache>
            </c:numRef>
          </c:val>
          <c:smooth val="0"/>
          <c:extLst>
            <c:ext xmlns:c16="http://schemas.microsoft.com/office/drawing/2014/chart" uri="{C3380CC4-5D6E-409C-BE32-E72D297353CC}">
              <c16:uniqueId val="{00000002-1458-4A67-AD33-1C5F39F7ED73}"/>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Sheet1!$B$5:$L$5</c:f>
              <c:numCache>
                <c:formatCode>0.0</c:formatCode>
                <c:ptCount val="11"/>
                <c:pt idx="0">
                  <c:v>38.631100000000004</c:v>
                </c:pt>
                <c:pt idx="1">
                  <c:v>44.336199999999998</c:v>
                </c:pt>
                <c:pt idx="2">
                  <c:v>41.018000000000001</c:v>
                </c:pt>
                <c:pt idx="3">
                  <c:v>40.938400000000001</c:v>
                </c:pt>
                <c:pt idx="4">
                  <c:v>45.651000000000003</c:v>
                </c:pt>
                <c:pt idx="5">
                  <c:v>48.076999999999998</c:v>
                </c:pt>
                <c:pt idx="6">
                  <c:v>53.025199999999998</c:v>
                </c:pt>
                <c:pt idx="7">
                  <c:v>56.683</c:v>
                </c:pt>
                <c:pt idx="8">
                  <c:v>53.680999999999997</c:v>
                </c:pt>
                <c:pt idx="9">
                  <c:v>51.236199999999997</c:v>
                </c:pt>
                <c:pt idx="10">
                  <c:v>50.1511</c:v>
                </c:pt>
              </c:numCache>
            </c:numRef>
          </c:val>
          <c:smooth val="0"/>
          <c:extLst>
            <c:ext xmlns:c16="http://schemas.microsoft.com/office/drawing/2014/chart" uri="{C3380CC4-5D6E-409C-BE32-E72D297353CC}">
              <c16:uniqueId val="{00000003-1458-4A67-AD33-1C5F39F7ED73}"/>
            </c:ext>
          </c:extLst>
        </c:ser>
        <c:dLbls>
          <c:showLegendKey val="0"/>
          <c:showVal val="0"/>
          <c:showCatName val="0"/>
          <c:showSerName val="0"/>
          <c:showPercent val="0"/>
          <c:showBubbleSize val="0"/>
        </c:dLbls>
        <c:marker val="1"/>
        <c:smooth val="0"/>
        <c:axId val="184388992"/>
        <c:axId val="184395264"/>
      </c:lineChart>
      <c:catAx>
        <c:axId val="184388992"/>
        <c:scaling>
          <c:orientation val="minMax"/>
        </c:scaling>
        <c:delete val="0"/>
        <c:axPos val="b"/>
        <c:numFmt formatCode="General" sourceLinked="1"/>
        <c:majorTickMark val="out"/>
        <c:minorTickMark val="none"/>
        <c:tickLblPos val="nextTo"/>
        <c:txPr>
          <a:bodyPr rot="-3300000"/>
          <a:lstStyle/>
          <a:p>
            <a:pPr>
              <a:defRPr sz="1600" b="0" baseline="0">
                <a:latin typeface="Calibri" panose="020F0502020204030204" pitchFamily="34" charset="0"/>
              </a:defRPr>
            </a:pPr>
            <a:endParaRPr lang="en-US"/>
          </a:p>
        </c:txPr>
        <c:crossAx val="184395264"/>
        <c:crosses val="autoZero"/>
        <c:auto val="1"/>
        <c:lblAlgn val="ctr"/>
        <c:lblOffset val="100"/>
        <c:noMultiLvlLbl val="0"/>
      </c:catAx>
      <c:valAx>
        <c:axId val="184395264"/>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43890981018676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4388992"/>
        <c:crosses val="autoZero"/>
        <c:crossBetween val="between"/>
        <c:majorUnit val="10"/>
      </c:valAx>
    </c:plotArea>
    <c:legend>
      <c:legendPos val="t"/>
      <c:layout>
        <c:manualLayout>
          <c:xMode val="edge"/>
          <c:yMode val="edge"/>
          <c:x val="0"/>
          <c:y val="7.9647946305384826E-2"/>
          <c:w val="0.9789328764459998"/>
          <c:h val="4.7190421516076955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Pneumococcal</a:t>
            </a:r>
            <a:r>
              <a:rPr lang="en-US" dirty="0" smtClean="0"/>
              <a:t> </a:t>
            </a:r>
            <a:r>
              <a:rPr lang="en-US" sz="1600" dirty="0" smtClean="0"/>
              <a:t>Immunization</a:t>
            </a:r>
            <a:endParaRPr lang="en-US" sz="1600" dirty="0"/>
          </a:p>
        </c:rich>
      </c:tx>
      <c:overlay val="0"/>
    </c:title>
    <c:autoTitleDeleted val="0"/>
    <c:plotArea>
      <c:layout>
        <c:manualLayout>
          <c:layoutTarget val="inner"/>
          <c:xMode val="edge"/>
          <c:yMode val="edge"/>
          <c:x val="0.18144138232720911"/>
          <c:y val="0.11285941453264288"/>
          <c:w val="0.81582288325070473"/>
          <c:h val="0.69843418878195784"/>
        </c:manualLayout>
      </c:layout>
      <c:barChart>
        <c:barDir val="col"/>
        <c:grouping val="clustered"/>
        <c:varyColors val="0"/>
        <c:ser>
          <c:idx val="0"/>
          <c:order val="0"/>
          <c:tx>
            <c:strRef>
              <c:f>Sheet1!$B$1</c:f>
              <c:strCache>
                <c:ptCount val="1"/>
                <c:pt idx="0">
                  <c:v>Column1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A97B-48B4-9F77-E931392B6E56}"/>
              </c:ext>
            </c:extLst>
          </c:dPt>
          <c:dPt>
            <c:idx val="1"/>
            <c:invertIfNegative val="0"/>
            <c:bubble3D val="0"/>
            <c:extLst>
              <c:ext xmlns:c16="http://schemas.microsoft.com/office/drawing/2014/chart" uri="{C3380CC4-5D6E-409C-BE32-E72D297353CC}">
                <c16:uniqueId val="{00000001-A97B-48B4-9F77-E931392B6E56}"/>
              </c:ext>
            </c:extLst>
          </c:dPt>
          <c:dPt>
            <c:idx val="2"/>
            <c:invertIfNegative val="0"/>
            <c:bubble3D val="0"/>
            <c:extLst>
              <c:ext xmlns:c16="http://schemas.microsoft.com/office/drawing/2014/chart" uri="{C3380CC4-5D6E-409C-BE32-E72D297353CC}">
                <c16:uniqueId val="{00000002-A97B-48B4-9F77-E931392B6E56}"/>
              </c:ext>
            </c:extLst>
          </c:dPt>
          <c:dPt>
            <c:idx val="3"/>
            <c:invertIfNegative val="0"/>
            <c:bubble3D val="0"/>
            <c:extLst>
              <c:ext xmlns:c16="http://schemas.microsoft.com/office/drawing/2014/chart" uri="{C3380CC4-5D6E-409C-BE32-E72D297353CC}">
                <c16:uniqueId val="{00000003-A97B-48B4-9F77-E931392B6E56}"/>
              </c:ext>
            </c:extLst>
          </c:dPt>
          <c:cat>
            <c:strRef>
              <c:f>(Sheet1!$A$2,Sheet1!$A$12:$A$16)</c:f>
              <c:strCache>
                <c:ptCount val="6"/>
                <c:pt idx="0">
                  <c:v>Total</c:v>
                </c:pt>
                <c:pt idx="1">
                  <c:v>White</c:v>
                </c:pt>
                <c:pt idx="2">
                  <c:v>Black</c:v>
                </c:pt>
                <c:pt idx="3">
                  <c:v>Asian</c:v>
                </c:pt>
                <c:pt idx="4">
                  <c:v>AI/AN</c:v>
                </c:pt>
                <c:pt idx="5">
                  <c:v>Hispanic</c:v>
                </c:pt>
              </c:strCache>
            </c:strRef>
          </c:cat>
          <c:val>
            <c:numRef>
              <c:f>(Sheet1!$B$2,Sheet1!$B$12:$B$16)</c:f>
              <c:numCache>
                <c:formatCode>0.0</c:formatCode>
                <c:ptCount val="6"/>
                <c:pt idx="0" formatCode="General">
                  <c:v>89</c:v>
                </c:pt>
                <c:pt idx="1">
                  <c:v>90.011600000000001</c:v>
                </c:pt>
                <c:pt idx="2">
                  <c:v>86.069500000000005</c:v>
                </c:pt>
                <c:pt idx="3">
                  <c:v>85.738200000000006</c:v>
                </c:pt>
                <c:pt idx="4">
                  <c:v>83.532899999999998</c:v>
                </c:pt>
                <c:pt idx="5">
                  <c:v>85.797799999999995</c:v>
                </c:pt>
              </c:numCache>
            </c:numRef>
          </c:val>
          <c:extLst>
            <c:ext xmlns:c16="http://schemas.microsoft.com/office/drawing/2014/chart" uri="{C3380CC4-5D6E-409C-BE32-E72D297353CC}">
              <c16:uniqueId val="{00000004-A97B-48B4-9F77-E931392B6E56}"/>
            </c:ext>
          </c:extLst>
        </c:ser>
        <c:dLbls>
          <c:showLegendKey val="0"/>
          <c:showVal val="0"/>
          <c:showCatName val="0"/>
          <c:showSerName val="0"/>
          <c:showPercent val="0"/>
          <c:showBubbleSize val="0"/>
        </c:dLbls>
        <c:gapWidth val="150"/>
        <c:axId val="184678656"/>
        <c:axId val="184696832"/>
      </c:barChart>
      <c:catAx>
        <c:axId val="184678656"/>
        <c:scaling>
          <c:orientation val="minMax"/>
        </c:scaling>
        <c:delete val="0"/>
        <c:axPos val="b"/>
        <c:minorGridlines>
          <c:spPr>
            <a:ln>
              <a:noFill/>
            </a:ln>
          </c:spPr>
        </c:minorGridlines>
        <c:numFmt formatCode="General" sourceLinked="0"/>
        <c:majorTickMark val="out"/>
        <c:minorTickMark val="none"/>
        <c:tickLblPos val="nextTo"/>
        <c:txPr>
          <a:bodyPr rot="-1800000"/>
          <a:lstStyle/>
          <a:p>
            <a:pPr>
              <a:defRPr sz="1600" b="0">
                <a:solidFill>
                  <a:schemeClr val="tx1"/>
                </a:solidFill>
                <a:latin typeface="Calibri" panose="020F0502020204030204" pitchFamily="34" charset="0"/>
              </a:defRPr>
            </a:pPr>
            <a:endParaRPr lang="en-US"/>
          </a:p>
        </c:txPr>
        <c:crossAx val="184696832"/>
        <c:crosses val="autoZero"/>
        <c:auto val="1"/>
        <c:lblAlgn val="ctr"/>
        <c:lblOffset val="100"/>
        <c:noMultiLvlLbl val="0"/>
      </c:catAx>
      <c:valAx>
        <c:axId val="184696832"/>
        <c:scaling>
          <c:orientation val="minMax"/>
          <c:max val="100"/>
          <c:min val="5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678973461650627"/>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84678656"/>
        <c:crosses val="autoZero"/>
        <c:crossBetween val="between"/>
        <c:majorUnit val="10"/>
      </c:valAx>
    </c:plotArea>
    <c:plotVisOnly val="1"/>
    <c:dispBlanksAs val="gap"/>
    <c:showDLblsOverMax val="0"/>
  </c:chart>
  <c:spPr>
    <a:ln>
      <a:noFill/>
    </a:ln>
  </c:sp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Influenza Immunization</a:t>
            </a:r>
            <a:endParaRPr lang="en-US" sz="1600" dirty="0"/>
          </a:p>
        </c:rich>
      </c:tx>
      <c:overlay val="0"/>
    </c:title>
    <c:autoTitleDeleted val="0"/>
    <c:plotArea>
      <c:layout>
        <c:manualLayout>
          <c:layoutTarget val="inner"/>
          <c:xMode val="edge"/>
          <c:yMode val="edge"/>
          <c:x val="0.1738079615048119"/>
          <c:y val="0.11285941453264288"/>
          <c:w val="0.8219957227568776"/>
          <c:h val="0.69962719937785556"/>
        </c:manualLayout>
      </c:layout>
      <c:barChart>
        <c:barDir val="col"/>
        <c:grouping val="clustered"/>
        <c:varyColors val="0"/>
        <c:ser>
          <c:idx val="0"/>
          <c:order val="0"/>
          <c:tx>
            <c:strRef>
              <c:f>Sheet1!$B$1</c:f>
              <c:strCache>
                <c:ptCount val="1"/>
                <c:pt idx="0">
                  <c:v>Column1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A0F8-4C2D-9FB0-1BD37364B575}"/>
              </c:ext>
            </c:extLst>
          </c:dPt>
          <c:dPt>
            <c:idx val="1"/>
            <c:invertIfNegative val="0"/>
            <c:bubble3D val="0"/>
            <c:extLst>
              <c:ext xmlns:c16="http://schemas.microsoft.com/office/drawing/2014/chart" uri="{C3380CC4-5D6E-409C-BE32-E72D297353CC}">
                <c16:uniqueId val="{00000001-A0F8-4C2D-9FB0-1BD37364B575}"/>
              </c:ext>
            </c:extLst>
          </c:dPt>
          <c:dPt>
            <c:idx val="2"/>
            <c:invertIfNegative val="0"/>
            <c:bubble3D val="0"/>
            <c:extLst>
              <c:ext xmlns:c16="http://schemas.microsoft.com/office/drawing/2014/chart" uri="{C3380CC4-5D6E-409C-BE32-E72D297353CC}">
                <c16:uniqueId val="{00000002-A0F8-4C2D-9FB0-1BD37364B575}"/>
              </c:ext>
            </c:extLst>
          </c:dPt>
          <c:dPt>
            <c:idx val="3"/>
            <c:invertIfNegative val="0"/>
            <c:bubble3D val="0"/>
            <c:extLst>
              <c:ext xmlns:c16="http://schemas.microsoft.com/office/drawing/2014/chart" uri="{C3380CC4-5D6E-409C-BE32-E72D297353CC}">
                <c16:uniqueId val="{00000003-A0F8-4C2D-9FB0-1BD37364B575}"/>
              </c:ext>
            </c:extLst>
          </c:dPt>
          <c:cat>
            <c:strRef>
              <c:f>(Sheet1!$A$2,Sheet1!$A$12:$A$16)</c:f>
              <c:strCache>
                <c:ptCount val="6"/>
                <c:pt idx="0">
                  <c:v>Total</c:v>
                </c:pt>
                <c:pt idx="1">
                  <c:v>White</c:v>
                </c:pt>
                <c:pt idx="2">
                  <c:v>Black</c:v>
                </c:pt>
                <c:pt idx="3">
                  <c:v>Asian</c:v>
                </c:pt>
                <c:pt idx="4">
                  <c:v>AI/AN</c:v>
                </c:pt>
                <c:pt idx="5">
                  <c:v>Hispanic</c:v>
                </c:pt>
              </c:strCache>
            </c:strRef>
          </c:cat>
          <c:val>
            <c:numRef>
              <c:f>(Sheet1!$B$2,Sheet1!$B$12:$B$16)</c:f>
              <c:numCache>
                <c:formatCode>0.0</c:formatCode>
                <c:ptCount val="6"/>
                <c:pt idx="0">
                  <c:v>87.1935</c:v>
                </c:pt>
                <c:pt idx="1">
                  <c:v>88.5762</c:v>
                </c:pt>
                <c:pt idx="2">
                  <c:v>84.921800000000005</c:v>
                </c:pt>
                <c:pt idx="3">
                  <c:v>83.266499999999994</c:v>
                </c:pt>
                <c:pt idx="4">
                  <c:v>76.265699999999995</c:v>
                </c:pt>
                <c:pt idx="5">
                  <c:v>82.207400000000007</c:v>
                </c:pt>
              </c:numCache>
            </c:numRef>
          </c:val>
          <c:extLst>
            <c:ext xmlns:c16="http://schemas.microsoft.com/office/drawing/2014/chart" uri="{C3380CC4-5D6E-409C-BE32-E72D297353CC}">
              <c16:uniqueId val="{00000004-A0F8-4C2D-9FB0-1BD37364B575}"/>
            </c:ext>
          </c:extLst>
        </c:ser>
        <c:dLbls>
          <c:showLegendKey val="0"/>
          <c:showVal val="0"/>
          <c:showCatName val="0"/>
          <c:showSerName val="0"/>
          <c:showPercent val="0"/>
          <c:showBubbleSize val="0"/>
        </c:dLbls>
        <c:gapWidth val="150"/>
        <c:axId val="185012608"/>
        <c:axId val="185014144"/>
      </c:barChart>
      <c:catAx>
        <c:axId val="185012608"/>
        <c:scaling>
          <c:orientation val="minMax"/>
        </c:scaling>
        <c:delete val="0"/>
        <c:axPos val="b"/>
        <c:minorGridlines>
          <c:spPr>
            <a:ln>
              <a:noFill/>
            </a:ln>
          </c:spPr>
        </c:minorGridlines>
        <c:numFmt formatCode="General" sourceLinked="0"/>
        <c:majorTickMark val="out"/>
        <c:minorTickMark val="none"/>
        <c:tickLblPos val="nextTo"/>
        <c:txPr>
          <a:bodyPr rot="-1800000"/>
          <a:lstStyle/>
          <a:p>
            <a:pPr>
              <a:defRPr sz="1600" b="0">
                <a:solidFill>
                  <a:schemeClr val="tx1"/>
                </a:solidFill>
                <a:latin typeface="Calibri" panose="020F0502020204030204" pitchFamily="34" charset="0"/>
              </a:defRPr>
            </a:pPr>
            <a:endParaRPr lang="en-US"/>
          </a:p>
        </c:txPr>
        <c:crossAx val="185014144"/>
        <c:crosses val="autoZero"/>
        <c:auto val="1"/>
        <c:lblAlgn val="ctr"/>
        <c:lblOffset val="100"/>
        <c:noMultiLvlLbl val="0"/>
      </c:catAx>
      <c:valAx>
        <c:axId val="185014144"/>
        <c:scaling>
          <c:orientation val="minMax"/>
          <c:max val="100"/>
          <c:min val="5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756134176409767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85012608"/>
        <c:crosses val="autoZero"/>
        <c:crossBetween val="between"/>
        <c:majorUnit val="10"/>
      </c:valAx>
    </c:plotArea>
    <c:plotVisOnly val="1"/>
    <c:dispBlanksAs val="gap"/>
    <c:showDLblsOverMax val="0"/>
  </c:chart>
  <c:spPr>
    <a:ln>
      <a:noFill/>
    </a:ln>
  </c:spPr>
  <c:externalData r:id="rId2">
    <c:autoUpdate val="0"/>
  </c:externalData>
  <c:userShapes r:id="rId3"/>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Shortness of Breath Decreased</a:t>
            </a:r>
            <a:endParaRPr lang="en-US" sz="1600" dirty="0"/>
          </a:p>
        </c:rich>
      </c:tx>
      <c:layout>
        <c:manualLayout>
          <c:xMode val="edge"/>
          <c:yMode val="edge"/>
          <c:x val="0.17030086516963158"/>
          <c:y val="0"/>
        </c:manualLayout>
      </c:layout>
      <c:overlay val="0"/>
    </c:title>
    <c:autoTitleDeleted val="0"/>
    <c:plotArea>
      <c:layout>
        <c:manualLayout>
          <c:layoutTarget val="inner"/>
          <c:xMode val="edge"/>
          <c:yMode val="edge"/>
          <c:x val="0.19379435209487703"/>
          <c:y val="0.17397107276484056"/>
          <c:w val="0.80620564790512295"/>
          <c:h val="0.73386943653319936"/>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Sheet1!$A$2:$A$4</c:f>
              <c:numCache>
                <c:formatCode>General</c:formatCode>
                <c:ptCount val="3"/>
                <c:pt idx="0">
                  <c:v>2010</c:v>
                </c:pt>
                <c:pt idx="1">
                  <c:v>2011</c:v>
                </c:pt>
                <c:pt idx="2">
                  <c:v>2012</c:v>
                </c:pt>
              </c:numCache>
            </c:numRef>
          </c:cat>
          <c:val>
            <c:numRef>
              <c:f>Sheet1!$B$2:$B$4</c:f>
              <c:numCache>
                <c:formatCode>General</c:formatCode>
                <c:ptCount val="3"/>
                <c:pt idx="0">
                  <c:v>62.3</c:v>
                </c:pt>
                <c:pt idx="1">
                  <c:v>63</c:v>
                </c:pt>
                <c:pt idx="2">
                  <c:v>64.2</c:v>
                </c:pt>
              </c:numCache>
            </c:numRef>
          </c:val>
          <c:smooth val="0"/>
          <c:extLst>
            <c:ext xmlns:c16="http://schemas.microsoft.com/office/drawing/2014/chart" uri="{C3380CC4-5D6E-409C-BE32-E72D297353CC}">
              <c16:uniqueId val="{00000000-48C1-487B-816D-334EE9A6E6DE}"/>
            </c:ext>
          </c:extLst>
        </c:ser>
        <c:ser>
          <c:idx val="0"/>
          <c:order val="1"/>
          <c:tx>
            <c:strRef>
              <c:f>Sheet1!$C$1</c:f>
              <c:strCache>
                <c:ptCount val="1"/>
                <c:pt idx="0">
                  <c:v>White</c:v>
                </c:pt>
              </c:strCache>
            </c:strRef>
          </c:tx>
          <c:spPr>
            <a:ln w="25400">
              <a:solidFill>
                <a:srgbClr val="0072C6"/>
              </a:solidFill>
            </a:ln>
          </c:spPr>
          <c:marker>
            <c:symbol val="square"/>
            <c:size val="7"/>
            <c:spPr>
              <a:solidFill>
                <a:srgbClr val="0072C6"/>
              </a:solidFill>
              <a:ln>
                <a:noFill/>
              </a:ln>
            </c:spPr>
          </c:marker>
          <c:cat>
            <c:numRef>
              <c:f>Sheet1!$A$2:$A$4</c:f>
              <c:numCache>
                <c:formatCode>General</c:formatCode>
                <c:ptCount val="3"/>
                <c:pt idx="0">
                  <c:v>2010</c:v>
                </c:pt>
                <c:pt idx="1">
                  <c:v>2011</c:v>
                </c:pt>
                <c:pt idx="2">
                  <c:v>2012</c:v>
                </c:pt>
              </c:numCache>
            </c:numRef>
          </c:cat>
          <c:val>
            <c:numRef>
              <c:f>Sheet1!$C$2:$C$4</c:f>
              <c:numCache>
                <c:formatCode>General</c:formatCode>
                <c:ptCount val="3"/>
                <c:pt idx="0">
                  <c:v>63.6</c:v>
                </c:pt>
                <c:pt idx="1">
                  <c:v>64.8</c:v>
                </c:pt>
                <c:pt idx="2">
                  <c:v>65.7</c:v>
                </c:pt>
              </c:numCache>
            </c:numRef>
          </c:val>
          <c:smooth val="0"/>
          <c:extLst>
            <c:ext xmlns:c16="http://schemas.microsoft.com/office/drawing/2014/chart" uri="{C3380CC4-5D6E-409C-BE32-E72D297353CC}">
              <c16:uniqueId val="{00000001-48C1-487B-816D-334EE9A6E6DE}"/>
            </c:ext>
          </c:extLst>
        </c:ser>
        <c:ser>
          <c:idx val="2"/>
          <c:order val="2"/>
          <c:tx>
            <c:strRef>
              <c:f>Sheet1!$D$1</c:f>
              <c:strCache>
                <c:ptCount val="1"/>
                <c:pt idx="0">
                  <c:v>Black</c:v>
                </c:pt>
              </c:strCache>
            </c:strRef>
          </c:tx>
          <c:spPr>
            <a:ln w="25400">
              <a:solidFill>
                <a:srgbClr val="AABA0A"/>
              </a:solidFill>
            </a:ln>
          </c:spPr>
          <c:marker>
            <c:symbol val="triangle"/>
            <c:size val="9"/>
            <c:spPr>
              <a:solidFill>
                <a:srgbClr val="AABA0A"/>
              </a:solidFill>
              <a:ln>
                <a:noFill/>
              </a:ln>
            </c:spPr>
          </c:marker>
          <c:cat>
            <c:numRef>
              <c:f>Sheet1!$A$2:$A$4</c:f>
              <c:numCache>
                <c:formatCode>General</c:formatCode>
                <c:ptCount val="3"/>
                <c:pt idx="0">
                  <c:v>2010</c:v>
                </c:pt>
                <c:pt idx="1">
                  <c:v>2011</c:v>
                </c:pt>
                <c:pt idx="2">
                  <c:v>2012</c:v>
                </c:pt>
              </c:numCache>
            </c:numRef>
          </c:cat>
          <c:val>
            <c:numRef>
              <c:f>Sheet1!$D$2:$D$4</c:f>
              <c:numCache>
                <c:formatCode>General</c:formatCode>
                <c:ptCount val="3"/>
                <c:pt idx="0">
                  <c:v>62.3</c:v>
                </c:pt>
                <c:pt idx="1">
                  <c:v>62.4</c:v>
                </c:pt>
                <c:pt idx="2">
                  <c:v>63</c:v>
                </c:pt>
              </c:numCache>
            </c:numRef>
          </c:val>
          <c:smooth val="0"/>
          <c:extLst>
            <c:ext xmlns:c16="http://schemas.microsoft.com/office/drawing/2014/chart" uri="{C3380CC4-5D6E-409C-BE32-E72D297353CC}">
              <c16:uniqueId val="{00000002-48C1-487B-816D-334EE9A6E6DE}"/>
            </c:ext>
          </c:extLst>
        </c:ser>
        <c:ser>
          <c:idx val="1"/>
          <c:order val="3"/>
          <c:tx>
            <c:strRef>
              <c:f>Sheet1!$E$1</c:f>
              <c:strCache>
                <c:ptCount val="1"/>
                <c:pt idx="0">
                  <c:v>Hispanic</c:v>
                </c:pt>
              </c:strCache>
            </c:strRef>
          </c:tx>
          <c:spPr>
            <a:ln w="34925">
              <a:solidFill>
                <a:srgbClr val="7BA8DF"/>
              </a:solidFill>
            </a:ln>
          </c:spPr>
          <c:marker>
            <c:symbol val="diamond"/>
            <c:size val="9"/>
            <c:spPr>
              <a:solidFill>
                <a:srgbClr val="7BA8DF"/>
              </a:solidFill>
              <a:ln>
                <a:noFill/>
              </a:ln>
            </c:spPr>
          </c:marker>
          <c:cat>
            <c:numRef>
              <c:f>Sheet1!$A$2:$A$4</c:f>
              <c:numCache>
                <c:formatCode>General</c:formatCode>
                <c:ptCount val="3"/>
                <c:pt idx="0">
                  <c:v>2010</c:v>
                </c:pt>
                <c:pt idx="1">
                  <c:v>2011</c:v>
                </c:pt>
                <c:pt idx="2">
                  <c:v>2012</c:v>
                </c:pt>
              </c:numCache>
            </c:numRef>
          </c:cat>
          <c:val>
            <c:numRef>
              <c:f>Sheet1!$E$2:$E$4</c:f>
              <c:numCache>
                <c:formatCode>General</c:formatCode>
                <c:ptCount val="3"/>
                <c:pt idx="0">
                  <c:v>50.1</c:v>
                </c:pt>
                <c:pt idx="1">
                  <c:v>48.4</c:v>
                </c:pt>
                <c:pt idx="2">
                  <c:v>52</c:v>
                </c:pt>
              </c:numCache>
            </c:numRef>
          </c:val>
          <c:smooth val="0"/>
          <c:extLst>
            <c:ext xmlns:c16="http://schemas.microsoft.com/office/drawing/2014/chart" uri="{C3380CC4-5D6E-409C-BE32-E72D297353CC}">
              <c16:uniqueId val="{00000003-48C1-487B-816D-334EE9A6E6DE}"/>
            </c:ext>
          </c:extLst>
        </c:ser>
        <c:dLbls>
          <c:showLegendKey val="0"/>
          <c:showVal val="0"/>
          <c:showCatName val="0"/>
          <c:showSerName val="0"/>
          <c:showPercent val="0"/>
          <c:showBubbleSize val="0"/>
        </c:dLbls>
        <c:marker val="1"/>
        <c:smooth val="0"/>
        <c:axId val="185068928"/>
        <c:axId val="185132544"/>
      </c:lineChart>
      <c:catAx>
        <c:axId val="18506892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85132544"/>
        <c:crosses val="autoZero"/>
        <c:auto val="1"/>
        <c:lblAlgn val="ctr"/>
        <c:lblOffset val="100"/>
        <c:noMultiLvlLbl val="0"/>
      </c:catAx>
      <c:valAx>
        <c:axId val="185132544"/>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2345679012345678E-2"/>
              <c:y val="0.4455224679361888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5068928"/>
        <c:crosses val="autoZero"/>
        <c:crossBetween val="between"/>
        <c:majorUnit val="10"/>
      </c:valAx>
    </c:plotArea>
    <c:legend>
      <c:legendPos val="t"/>
      <c:layout>
        <c:manualLayout>
          <c:xMode val="edge"/>
          <c:yMode val="edge"/>
          <c:x val="0"/>
          <c:y val="7.7294817798635118E-2"/>
          <c:w val="0.99745139496451829"/>
          <c:h val="6.526429408856324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7"/>
          <c:y val="0.12188292869641294"/>
          <c:w val="0.87597939146495574"/>
          <c:h val="0.76982966972878386"/>
        </c:manualLayout>
      </c:layout>
      <c:barChart>
        <c:barDir val="col"/>
        <c:grouping val="clustered"/>
        <c:varyColors val="0"/>
        <c:ser>
          <c:idx val="0"/>
          <c:order val="0"/>
          <c:tx>
            <c:strRef>
              <c:f>Sheet1!$B$1</c:f>
              <c:strCache>
                <c:ptCount val="1"/>
                <c:pt idx="0">
                  <c:v>2013</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E597-40BE-9565-EE0B1CD4EC4B}"/>
              </c:ext>
            </c:extLst>
          </c:dPt>
          <c:dPt>
            <c:idx val="1"/>
            <c:invertIfNegative val="0"/>
            <c:bubble3D val="0"/>
            <c:extLst>
              <c:ext xmlns:c16="http://schemas.microsoft.com/office/drawing/2014/chart" uri="{C3380CC4-5D6E-409C-BE32-E72D297353CC}">
                <c16:uniqueId val="{00000001-E597-40BE-9565-EE0B1CD4EC4B}"/>
              </c:ext>
            </c:extLst>
          </c:dPt>
          <c:dPt>
            <c:idx val="2"/>
            <c:invertIfNegative val="0"/>
            <c:bubble3D val="0"/>
            <c:extLst>
              <c:ext xmlns:c16="http://schemas.microsoft.com/office/drawing/2014/chart" uri="{C3380CC4-5D6E-409C-BE32-E72D297353CC}">
                <c16:uniqueId val="{00000002-E597-40BE-9565-EE0B1CD4EC4B}"/>
              </c:ext>
            </c:extLst>
          </c:dPt>
          <c:dPt>
            <c:idx val="3"/>
            <c:invertIfNegative val="0"/>
            <c:bubble3D val="0"/>
            <c:extLst>
              <c:ext xmlns:c16="http://schemas.microsoft.com/office/drawing/2014/chart" uri="{C3380CC4-5D6E-409C-BE32-E72D297353CC}">
                <c16:uniqueId val="{00000003-E597-40BE-9565-EE0B1CD4EC4B}"/>
              </c:ext>
            </c:extLst>
          </c:dPt>
          <c:cat>
            <c:strRef>
              <c:f>Sheet1!$A$2:$A$5</c:f>
              <c:strCache>
                <c:ptCount val="3"/>
                <c:pt idx="0">
                  <c:v>White</c:v>
                </c:pt>
                <c:pt idx="1">
                  <c:v>Black</c:v>
                </c:pt>
                <c:pt idx="2">
                  <c:v>Hispanic</c:v>
                </c:pt>
              </c:strCache>
            </c:strRef>
          </c:cat>
          <c:val>
            <c:numRef>
              <c:f>Sheet1!$B$2:$B$5</c:f>
              <c:numCache>
                <c:formatCode>General</c:formatCode>
                <c:ptCount val="3"/>
                <c:pt idx="0">
                  <c:v>88.3</c:v>
                </c:pt>
                <c:pt idx="1">
                  <c:v>85</c:v>
                </c:pt>
                <c:pt idx="2">
                  <c:v>79</c:v>
                </c:pt>
              </c:numCache>
            </c:numRef>
          </c:val>
          <c:extLst>
            <c:ext xmlns:c16="http://schemas.microsoft.com/office/drawing/2014/chart" uri="{C3380CC4-5D6E-409C-BE32-E72D297353CC}">
              <c16:uniqueId val="{00000004-E597-40BE-9565-EE0B1CD4EC4B}"/>
            </c:ext>
          </c:extLst>
        </c:ser>
        <c:ser>
          <c:idx val="1"/>
          <c:order val="1"/>
          <c:tx>
            <c:strRef>
              <c:f>Sheet1!$C$1</c:f>
              <c:strCache>
                <c:ptCount val="1"/>
                <c:pt idx="0">
                  <c:v>January-June 2014</c:v>
                </c:pt>
              </c:strCache>
            </c:strRef>
          </c:tx>
          <c:spPr>
            <a:solidFill>
              <a:srgbClr val="AABA0A"/>
            </a:solidFill>
          </c:spPr>
          <c:invertIfNegative val="0"/>
          <c:cat>
            <c:strRef>
              <c:f>Sheet1!$A$2:$A$5</c:f>
              <c:strCache>
                <c:ptCount val="3"/>
                <c:pt idx="0">
                  <c:v>White</c:v>
                </c:pt>
                <c:pt idx="1">
                  <c:v>Black</c:v>
                </c:pt>
                <c:pt idx="2">
                  <c:v>Hispanic</c:v>
                </c:pt>
              </c:strCache>
            </c:strRef>
          </c:cat>
          <c:val>
            <c:numRef>
              <c:f>Sheet1!$C$2:$C$5</c:f>
              <c:numCache>
                <c:formatCode>General</c:formatCode>
                <c:ptCount val="3"/>
                <c:pt idx="0">
                  <c:v>89.3</c:v>
                </c:pt>
                <c:pt idx="1">
                  <c:v>86.5</c:v>
                </c:pt>
                <c:pt idx="2">
                  <c:v>82.2</c:v>
                </c:pt>
              </c:numCache>
            </c:numRef>
          </c:val>
          <c:extLst>
            <c:ext xmlns:c16="http://schemas.microsoft.com/office/drawing/2014/chart" uri="{C3380CC4-5D6E-409C-BE32-E72D297353CC}">
              <c16:uniqueId val="{00000005-E597-40BE-9565-EE0B1CD4EC4B}"/>
            </c:ext>
          </c:extLst>
        </c:ser>
        <c:dLbls>
          <c:showLegendKey val="0"/>
          <c:showVal val="0"/>
          <c:showCatName val="0"/>
          <c:showSerName val="0"/>
          <c:showPercent val="0"/>
          <c:showBubbleSize val="0"/>
        </c:dLbls>
        <c:gapWidth val="150"/>
        <c:axId val="92103424"/>
        <c:axId val="92105344"/>
      </c:barChart>
      <c:catAx>
        <c:axId val="9210342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92105344"/>
        <c:crosses val="autoZero"/>
        <c:auto val="1"/>
        <c:lblAlgn val="ctr"/>
        <c:lblOffset val="100"/>
        <c:noMultiLvlLbl val="0"/>
      </c:catAx>
      <c:valAx>
        <c:axId val="92105344"/>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6.1728395061728392E-3"/>
              <c:y val="0.39567147856517937"/>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92103424"/>
        <c:crosses val="autoZero"/>
        <c:crossBetween val="between"/>
        <c:majorUnit val="10"/>
      </c:valAx>
    </c:plotArea>
    <c:legend>
      <c:legendPos val="t"/>
      <c:layout>
        <c:manualLayout>
          <c:xMode val="edge"/>
          <c:yMode val="edge"/>
          <c:x val="5.5555555555555552E-2"/>
          <c:y val="1.5498414260717408E-2"/>
          <c:w val="0.88801351219986391"/>
          <c:h val="6.4424212598425193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Movement Improved</a:t>
            </a:r>
            <a:endParaRPr lang="en-US" sz="1600" dirty="0"/>
          </a:p>
        </c:rich>
      </c:tx>
      <c:layout>
        <c:manualLayout>
          <c:xMode val="edge"/>
          <c:yMode val="edge"/>
          <c:x val="0.2767670360649363"/>
          <c:y val="0"/>
        </c:manualLayout>
      </c:layout>
      <c:overlay val="0"/>
    </c:title>
    <c:autoTitleDeleted val="0"/>
    <c:plotArea>
      <c:layout>
        <c:manualLayout>
          <c:layoutTarget val="inner"/>
          <c:xMode val="edge"/>
          <c:yMode val="edge"/>
          <c:x val="0.18453509283561778"/>
          <c:y val="0.17397107276484056"/>
          <c:w val="0.81546490716438225"/>
          <c:h val="0.73386943653319947"/>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Sheet1!$A$2:$A$4</c:f>
              <c:numCache>
                <c:formatCode>General</c:formatCode>
                <c:ptCount val="3"/>
                <c:pt idx="0">
                  <c:v>2010</c:v>
                </c:pt>
                <c:pt idx="1">
                  <c:v>2011</c:v>
                </c:pt>
                <c:pt idx="2">
                  <c:v>2012</c:v>
                </c:pt>
              </c:numCache>
            </c:numRef>
          </c:cat>
          <c:val>
            <c:numRef>
              <c:f>Sheet1!$B$2:$B$4</c:f>
              <c:numCache>
                <c:formatCode>General</c:formatCode>
                <c:ptCount val="3"/>
                <c:pt idx="0">
                  <c:v>54.4</c:v>
                </c:pt>
                <c:pt idx="1">
                  <c:v>57</c:v>
                </c:pt>
                <c:pt idx="2">
                  <c:v>59.7</c:v>
                </c:pt>
              </c:numCache>
            </c:numRef>
          </c:val>
          <c:smooth val="0"/>
          <c:extLst>
            <c:ext xmlns:c16="http://schemas.microsoft.com/office/drawing/2014/chart" uri="{C3380CC4-5D6E-409C-BE32-E72D297353CC}">
              <c16:uniqueId val="{00000000-0706-4978-B1D4-59AE0191778E}"/>
            </c:ext>
          </c:extLst>
        </c:ser>
        <c:ser>
          <c:idx val="0"/>
          <c:order val="1"/>
          <c:tx>
            <c:strRef>
              <c:f>Sheet1!$C$1</c:f>
              <c:strCache>
                <c:ptCount val="1"/>
                <c:pt idx="0">
                  <c:v>White</c:v>
                </c:pt>
              </c:strCache>
            </c:strRef>
          </c:tx>
          <c:spPr>
            <a:ln w="25400">
              <a:solidFill>
                <a:srgbClr val="0072C6"/>
              </a:solidFill>
            </a:ln>
          </c:spPr>
          <c:marker>
            <c:symbol val="square"/>
            <c:size val="7"/>
            <c:spPr>
              <a:solidFill>
                <a:srgbClr val="0072C6"/>
              </a:solidFill>
              <a:ln>
                <a:noFill/>
              </a:ln>
            </c:spPr>
          </c:marker>
          <c:cat>
            <c:numRef>
              <c:f>Sheet1!$A$2:$A$4</c:f>
              <c:numCache>
                <c:formatCode>General</c:formatCode>
                <c:ptCount val="3"/>
                <c:pt idx="0">
                  <c:v>2010</c:v>
                </c:pt>
                <c:pt idx="1">
                  <c:v>2011</c:v>
                </c:pt>
                <c:pt idx="2">
                  <c:v>2012</c:v>
                </c:pt>
              </c:numCache>
            </c:numRef>
          </c:cat>
          <c:val>
            <c:numRef>
              <c:f>Sheet1!$C$2:$C$4</c:f>
              <c:numCache>
                <c:formatCode>General</c:formatCode>
                <c:ptCount val="3"/>
                <c:pt idx="0">
                  <c:v>55.6</c:v>
                </c:pt>
                <c:pt idx="1">
                  <c:v>58.2</c:v>
                </c:pt>
                <c:pt idx="2">
                  <c:v>60.9</c:v>
                </c:pt>
              </c:numCache>
            </c:numRef>
          </c:val>
          <c:smooth val="0"/>
          <c:extLst>
            <c:ext xmlns:c16="http://schemas.microsoft.com/office/drawing/2014/chart" uri="{C3380CC4-5D6E-409C-BE32-E72D297353CC}">
              <c16:uniqueId val="{00000001-0706-4978-B1D4-59AE0191778E}"/>
            </c:ext>
          </c:extLst>
        </c:ser>
        <c:ser>
          <c:idx val="2"/>
          <c:order val="2"/>
          <c:tx>
            <c:strRef>
              <c:f>Sheet1!$D$1</c:f>
              <c:strCache>
                <c:ptCount val="1"/>
                <c:pt idx="0">
                  <c:v>Black</c:v>
                </c:pt>
              </c:strCache>
            </c:strRef>
          </c:tx>
          <c:spPr>
            <a:ln w="25400">
              <a:solidFill>
                <a:srgbClr val="AABA0A"/>
              </a:solidFill>
            </a:ln>
          </c:spPr>
          <c:marker>
            <c:symbol val="triangle"/>
            <c:size val="9"/>
            <c:spPr>
              <a:solidFill>
                <a:srgbClr val="AABA0A"/>
              </a:solidFill>
              <a:ln>
                <a:noFill/>
              </a:ln>
            </c:spPr>
          </c:marker>
          <c:cat>
            <c:numRef>
              <c:f>Sheet1!$A$2:$A$4</c:f>
              <c:numCache>
                <c:formatCode>General</c:formatCode>
                <c:ptCount val="3"/>
                <c:pt idx="0">
                  <c:v>2010</c:v>
                </c:pt>
                <c:pt idx="1">
                  <c:v>2011</c:v>
                </c:pt>
                <c:pt idx="2">
                  <c:v>2012</c:v>
                </c:pt>
              </c:numCache>
            </c:numRef>
          </c:cat>
          <c:val>
            <c:numRef>
              <c:f>Sheet1!$D$2:$D$4</c:f>
              <c:numCache>
                <c:formatCode>General</c:formatCode>
                <c:ptCount val="3"/>
                <c:pt idx="0">
                  <c:v>51.2</c:v>
                </c:pt>
                <c:pt idx="1">
                  <c:v>53.8</c:v>
                </c:pt>
                <c:pt idx="2">
                  <c:v>56.2</c:v>
                </c:pt>
              </c:numCache>
            </c:numRef>
          </c:val>
          <c:smooth val="0"/>
          <c:extLst>
            <c:ext xmlns:c16="http://schemas.microsoft.com/office/drawing/2014/chart" uri="{C3380CC4-5D6E-409C-BE32-E72D297353CC}">
              <c16:uniqueId val="{00000002-0706-4978-B1D4-59AE0191778E}"/>
            </c:ext>
          </c:extLst>
        </c:ser>
        <c:ser>
          <c:idx val="1"/>
          <c:order val="3"/>
          <c:tx>
            <c:strRef>
              <c:f>Sheet1!$E$1</c:f>
              <c:strCache>
                <c:ptCount val="1"/>
                <c:pt idx="0">
                  <c:v>Hispanic</c:v>
                </c:pt>
              </c:strCache>
            </c:strRef>
          </c:tx>
          <c:spPr>
            <a:ln w="34925">
              <a:solidFill>
                <a:srgbClr val="7BA8DF"/>
              </a:solidFill>
            </a:ln>
          </c:spPr>
          <c:marker>
            <c:symbol val="diamond"/>
            <c:size val="9"/>
            <c:spPr>
              <a:solidFill>
                <a:srgbClr val="7BA8DF"/>
              </a:solidFill>
              <a:ln>
                <a:noFill/>
              </a:ln>
            </c:spPr>
          </c:marker>
          <c:cat>
            <c:numRef>
              <c:f>Sheet1!$A$2:$A$4</c:f>
              <c:numCache>
                <c:formatCode>General</c:formatCode>
                <c:ptCount val="3"/>
                <c:pt idx="0">
                  <c:v>2010</c:v>
                </c:pt>
                <c:pt idx="1">
                  <c:v>2011</c:v>
                </c:pt>
                <c:pt idx="2">
                  <c:v>2012</c:v>
                </c:pt>
              </c:numCache>
            </c:numRef>
          </c:cat>
          <c:val>
            <c:numRef>
              <c:f>Sheet1!$E$2:$E$4</c:f>
              <c:numCache>
                <c:formatCode>General</c:formatCode>
                <c:ptCount val="3"/>
                <c:pt idx="0">
                  <c:v>48.1</c:v>
                </c:pt>
                <c:pt idx="1">
                  <c:v>51.1</c:v>
                </c:pt>
                <c:pt idx="2">
                  <c:v>54.7</c:v>
                </c:pt>
              </c:numCache>
            </c:numRef>
          </c:val>
          <c:smooth val="0"/>
          <c:extLst>
            <c:ext xmlns:c16="http://schemas.microsoft.com/office/drawing/2014/chart" uri="{C3380CC4-5D6E-409C-BE32-E72D297353CC}">
              <c16:uniqueId val="{00000003-0706-4978-B1D4-59AE0191778E}"/>
            </c:ext>
          </c:extLst>
        </c:ser>
        <c:dLbls>
          <c:showLegendKey val="0"/>
          <c:showVal val="0"/>
          <c:showCatName val="0"/>
          <c:showSerName val="0"/>
          <c:showPercent val="0"/>
          <c:showBubbleSize val="0"/>
        </c:dLbls>
        <c:marker val="1"/>
        <c:smooth val="0"/>
        <c:axId val="186507264"/>
        <c:axId val="186509184"/>
      </c:lineChart>
      <c:catAx>
        <c:axId val="18650726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86509184"/>
        <c:crosses val="autoZero"/>
        <c:auto val="1"/>
        <c:lblAlgn val="ctr"/>
        <c:lblOffset val="100"/>
        <c:noMultiLvlLbl val="0"/>
      </c:catAx>
      <c:valAx>
        <c:axId val="186509184"/>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455224679361888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6507264"/>
        <c:crosses val="autoZero"/>
        <c:crossBetween val="between"/>
        <c:majorUnit val="10"/>
      </c:valAx>
    </c:plotArea>
    <c:legend>
      <c:legendPos val="t"/>
      <c:layout>
        <c:manualLayout>
          <c:xMode val="edge"/>
          <c:yMode val="edge"/>
          <c:x val="0"/>
          <c:y val="7.7294817798635118E-2"/>
          <c:w val="0.99745139496451829"/>
          <c:h val="6.526429408856324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21099445902597"/>
          <c:y val="0.10657577525031593"/>
          <c:w val="0.89842082239720045"/>
          <c:h val="0.77345654709827938"/>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D3C6-4D54-9C71-E96081F227E7}"/>
              </c:ext>
            </c:extLst>
          </c:dPt>
          <c:dPt>
            <c:idx val="1"/>
            <c:invertIfNegative val="0"/>
            <c:bubble3D val="0"/>
            <c:extLst>
              <c:ext xmlns:c16="http://schemas.microsoft.com/office/drawing/2014/chart" uri="{C3380CC4-5D6E-409C-BE32-E72D297353CC}">
                <c16:uniqueId val="{00000001-D3C6-4D54-9C71-E96081F227E7}"/>
              </c:ext>
            </c:extLst>
          </c:dPt>
          <c:dPt>
            <c:idx val="2"/>
            <c:invertIfNegative val="0"/>
            <c:bubble3D val="0"/>
            <c:extLst>
              <c:ext xmlns:c16="http://schemas.microsoft.com/office/drawing/2014/chart" uri="{C3380CC4-5D6E-409C-BE32-E72D297353CC}">
                <c16:uniqueId val="{00000002-D3C6-4D54-9C71-E96081F227E7}"/>
              </c:ext>
            </c:extLst>
          </c:dPt>
          <c:dPt>
            <c:idx val="3"/>
            <c:invertIfNegative val="0"/>
            <c:bubble3D val="0"/>
            <c:extLst>
              <c:ext xmlns:c16="http://schemas.microsoft.com/office/drawing/2014/chart" uri="{C3380CC4-5D6E-409C-BE32-E72D297353CC}">
                <c16:uniqueId val="{00000003-D3C6-4D54-9C71-E96081F227E7}"/>
              </c:ext>
            </c:extLst>
          </c:dPt>
          <c:cat>
            <c:strRef>
              <c:f>Sheet1!$A$2:$A$6</c:f>
              <c:strCache>
                <c:ptCount val="5"/>
                <c:pt idx="0">
                  <c:v>All Ages</c:v>
                </c:pt>
                <c:pt idx="1">
                  <c:v>0-64</c:v>
                </c:pt>
                <c:pt idx="2">
                  <c:v>65-74</c:v>
                </c:pt>
                <c:pt idx="3">
                  <c:v>75-84</c:v>
                </c:pt>
                <c:pt idx="4">
                  <c:v>85+</c:v>
                </c:pt>
              </c:strCache>
            </c:strRef>
          </c:cat>
          <c:val>
            <c:numRef>
              <c:f>Sheet1!$B$2:$B$6</c:f>
              <c:numCache>
                <c:formatCode>General</c:formatCode>
                <c:ptCount val="5"/>
                <c:pt idx="0">
                  <c:v>50.9</c:v>
                </c:pt>
                <c:pt idx="1">
                  <c:v>57.4</c:v>
                </c:pt>
                <c:pt idx="2">
                  <c:v>64.099999999999994</c:v>
                </c:pt>
                <c:pt idx="3">
                  <c:v>52.7</c:v>
                </c:pt>
                <c:pt idx="4">
                  <c:v>39.299999999999997</c:v>
                </c:pt>
              </c:numCache>
            </c:numRef>
          </c:val>
          <c:extLst>
            <c:ext xmlns:c16="http://schemas.microsoft.com/office/drawing/2014/chart" uri="{C3380CC4-5D6E-409C-BE32-E72D297353CC}">
              <c16:uniqueId val="{00000004-D3C6-4D54-9C71-E96081F227E7}"/>
            </c:ext>
          </c:extLst>
        </c:ser>
        <c:ser>
          <c:idx val="1"/>
          <c:order val="1"/>
          <c:tx>
            <c:strRef>
              <c:f>Sheet1!$C$1</c:f>
              <c:strCache>
                <c:ptCount val="1"/>
                <c:pt idx="0">
                  <c:v>Black</c:v>
                </c:pt>
              </c:strCache>
            </c:strRef>
          </c:tx>
          <c:spPr>
            <a:solidFill>
              <a:srgbClr val="AABA0A"/>
            </a:solidFill>
          </c:spPr>
          <c:invertIfNegative val="0"/>
          <c:cat>
            <c:strRef>
              <c:f>Sheet1!$A$2:$A$6</c:f>
              <c:strCache>
                <c:ptCount val="5"/>
                <c:pt idx="0">
                  <c:v>All Ages</c:v>
                </c:pt>
                <c:pt idx="1">
                  <c:v>0-64</c:v>
                </c:pt>
                <c:pt idx="2">
                  <c:v>65-74</c:v>
                </c:pt>
                <c:pt idx="3">
                  <c:v>75-84</c:v>
                </c:pt>
                <c:pt idx="4">
                  <c:v>85+</c:v>
                </c:pt>
              </c:strCache>
            </c:strRef>
          </c:cat>
          <c:val>
            <c:numRef>
              <c:f>Sheet1!$C$2:$C$6</c:f>
              <c:numCache>
                <c:formatCode>General</c:formatCode>
                <c:ptCount val="5"/>
                <c:pt idx="0">
                  <c:v>51</c:v>
                </c:pt>
                <c:pt idx="1">
                  <c:v>56.6</c:v>
                </c:pt>
                <c:pt idx="2">
                  <c:v>56.2</c:v>
                </c:pt>
                <c:pt idx="3">
                  <c:v>48.4</c:v>
                </c:pt>
                <c:pt idx="4">
                  <c:v>39</c:v>
                </c:pt>
              </c:numCache>
            </c:numRef>
          </c:val>
          <c:extLst>
            <c:ext xmlns:c16="http://schemas.microsoft.com/office/drawing/2014/chart" uri="{C3380CC4-5D6E-409C-BE32-E72D297353CC}">
              <c16:uniqueId val="{00000005-D3C6-4D54-9C71-E96081F227E7}"/>
            </c:ext>
          </c:extLst>
        </c:ser>
        <c:ser>
          <c:idx val="2"/>
          <c:order val="2"/>
          <c:tx>
            <c:strRef>
              <c:f>Sheet1!$D$1</c:f>
              <c:strCache>
                <c:ptCount val="1"/>
                <c:pt idx="0">
                  <c:v>Hispanic</c:v>
                </c:pt>
              </c:strCache>
            </c:strRef>
          </c:tx>
          <c:spPr>
            <a:solidFill>
              <a:sysClr val="window" lastClr="FFFFFF"/>
            </a:solidFill>
            <a:ln>
              <a:solidFill>
                <a:sysClr val="windowText" lastClr="000000"/>
              </a:solidFill>
            </a:ln>
          </c:spPr>
          <c:invertIfNegative val="0"/>
          <c:cat>
            <c:strRef>
              <c:f>Sheet1!$A$2:$A$6</c:f>
              <c:strCache>
                <c:ptCount val="5"/>
                <c:pt idx="0">
                  <c:v>All Ages</c:v>
                </c:pt>
                <c:pt idx="1">
                  <c:v>0-64</c:v>
                </c:pt>
                <c:pt idx="2">
                  <c:v>65-74</c:v>
                </c:pt>
                <c:pt idx="3">
                  <c:v>75-84</c:v>
                </c:pt>
                <c:pt idx="4">
                  <c:v>85+</c:v>
                </c:pt>
              </c:strCache>
            </c:strRef>
          </c:cat>
          <c:val>
            <c:numRef>
              <c:f>Sheet1!$D$2:$D$6</c:f>
              <c:numCache>
                <c:formatCode>General</c:formatCode>
                <c:ptCount val="5"/>
                <c:pt idx="0">
                  <c:v>39.200000000000003</c:v>
                </c:pt>
                <c:pt idx="1">
                  <c:v>45.9</c:v>
                </c:pt>
                <c:pt idx="2">
                  <c:v>41.4</c:v>
                </c:pt>
                <c:pt idx="3">
                  <c:v>38.6</c:v>
                </c:pt>
                <c:pt idx="4">
                  <c:v>30.8</c:v>
                </c:pt>
              </c:numCache>
            </c:numRef>
          </c:val>
          <c:extLst>
            <c:ext xmlns:c16="http://schemas.microsoft.com/office/drawing/2014/chart" uri="{C3380CC4-5D6E-409C-BE32-E72D297353CC}">
              <c16:uniqueId val="{00000006-D3C6-4D54-9C71-E96081F227E7}"/>
            </c:ext>
          </c:extLst>
        </c:ser>
        <c:dLbls>
          <c:showLegendKey val="0"/>
          <c:showVal val="0"/>
          <c:showCatName val="0"/>
          <c:showSerName val="0"/>
          <c:showPercent val="0"/>
          <c:showBubbleSize val="0"/>
        </c:dLbls>
        <c:gapWidth val="150"/>
        <c:axId val="186876288"/>
        <c:axId val="186877824"/>
      </c:barChart>
      <c:catAx>
        <c:axId val="186876288"/>
        <c:scaling>
          <c:orientation val="minMax"/>
        </c:scaling>
        <c:delete val="0"/>
        <c:axPos val="b"/>
        <c:minorGridlines>
          <c:spPr>
            <a:ln>
              <a:noFill/>
            </a:ln>
          </c:spPr>
        </c:minorGridlines>
        <c:numFmt formatCode="General" sourceLinked="1"/>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86877824"/>
        <c:crosses val="autoZero"/>
        <c:auto val="1"/>
        <c:lblAlgn val="ctr"/>
        <c:lblOffset val="100"/>
        <c:noMultiLvlLbl val="0"/>
      </c:catAx>
      <c:valAx>
        <c:axId val="186877824"/>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0529308836395456"/>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86876288"/>
        <c:crosses val="autoZero"/>
        <c:crossBetween val="between"/>
        <c:majorUnit val="10"/>
      </c:valAx>
    </c:plotArea>
    <c:legend>
      <c:legendPos val="t"/>
      <c:layout>
        <c:manualLayout>
          <c:xMode val="edge"/>
          <c:yMode val="edge"/>
          <c:x val="9.3525107710592775E-2"/>
          <c:y val="1.8517060367454078E-3"/>
          <c:w val="0.79233459614717971"/>
          <c:h val="6.950763099057061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973461650627"/>
          <c:y val="0.15924222108106051"/>
          <c:w val="0.79836687080781565"/>
          <c:h val="0.6875561071170451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Sheet1!$B$1:$L$1</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Sheet1!$B$2:$L$2</c:f>
              <c:numCache>
                <c:formatCode>0.0</c:formatCode>
                <c:ptCount val="11"/>
                <c:pt idx="0">
                  <c:v>15.6294</c:v>
                </c:pt>
                <c:pt idx="1">
                  <c:v>16.278199999999998</c:v>
                </c:pt>
                <c:pt idx="2">
                  <c:v>14.8436</c:v>
                </c:pt>
                <c:pt idx="3">
                  <c:v>16.0002</c:v>
                </c:pt>
                <c:pt idx="4">
                  <c:v>16.9618</c:v>
                </c:pt>
                <c:pt idx="5">
                  <c:v>17.972200000000001</c:v>
                </c:pt>
                <c:pt idx="6">
                  <c:v>17.594799999999999</c:v>
                </c:pt>
                <c:pt idx="7">
                  <c:v>21.0718</c:v>
                </c:pt>
                <c:pt idx="8">
                  <c:v>21.210100000000001</c:v>
                </c:pt>
                <c:pt idx="9">
                  <c:v>19.944299999999998</c:v>
                </c:pt>
                <c:pt idx="10">
                  <c:v>20.2</c:v>
                </c:pt>
              </c:numCache>
            </c:numRef>
          </c:val>
          <c:smooth val="0"/>
          <c:extLst>
            <c:ext xmlns:c16="http://schemas.microsoft.com/office/drawing/2014/chart" uri="{C3380CC4-5D6E-409C-BE32-E72D297353CC}">
              <c16:uniqueId val="{00000000-4D40-45EA-A9F4-5C64CF40C033}"/>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numRef>
              <c:f>Sheet1!$B$1:$L$1</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Sheet1!$B$3:$L$3</c:f>
              <c:numCache>
                <c:formatCode>0.0</c:formatCode>
                <c:ptCount val="11"/>
                <c:pt idx="0">
                  <c:v>12.8377</c:v>
                </c:pt>
                <c:pt idx="1">
                  <c:v>14.789199999999999</c:v>
                </c:pt>
                <c:pt idx="2">
                  <c:v>11.6332</c:v>
                </c:pt>
                <c:pt idx="3">
                  <c:v>12.9939</c:v>
                </c:pt>
                <c:pt idx="4">
                  <c:v>15.072100000000001</c:v>
                </c:pt>
                <c:pt idx="5">
                  <c:v>15.5563</c:v>
                </c:pt>
                <c:pt idx="6">
                  <c:v>14.0037</c:v>
                </c:pt>
                <c:pt idx="7">
                  <c:v>17.349799999999998</c:v>
                </c:pt>
                <c:pt idx="8">
                  <c:v>18.025600000000001</c:v>
                </c:pt>
                <c:pt idx="9">
                  <c:v>15.437900000000001</c:v>
                </c:pt>
                <c:pt idx="10">
                  <c:v>16</c:v>
                </c:pt>
              </c:numCache>
            </c:numRef>
          </c:val>
          <c:smooth val="0"/>
          <c:extLst>
            <c:ext xmlns:c16="http://schemas.microsoft.com/office/drawing/2014/chart" uri="{C3380CC4-5D6E-409C-BE32-E72D297353CC}">
              <c16:uniqueId val="{00000001-4D40-45EA-A9F4-5C64CF40C033}"/>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numRef>
              <c:f>Sheet1!$B$1:$L$1</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Sheet1!$B$4:$L$4</c:f>
              <c:numCache>
                <c:formatCode>0.0</c:formatCode>
                <c:ptCount val="11"/>
                <c:pt idx="0">
                  <c:v>13.081899999999999</c:v>
                </c:pt>
                <c:pt idx="1">
                  <c:v>15.8194</c:v>
                </c:pt>
                <c:pt idx="2">
                  <c:v>14.837400000000001</c:v>
                </c:pt>
                <c:pt idx="3">
                  <c:v>12.919</c:v>
                </c:pt>
                <c:pt idx="4">
                  <c:v>14.773899999999999</c:v>
                </c:pt>
                <c:pt idx="5">
                  <c:v>14.2988</c:v>
                </c:pt>
                <c:pt idx="6">
                  <c:v>17.0032</c:v>
                </c:pt>
                <c:pt idx="7">
                  <c:v>18.642499999999998</c:v>
                </c:pt>
                <c:pt idx="8">
                  <c:v>18.671099999999999</c:v>
                </c:pt>
                <c:pt idx="9">
                  <c:v>19.987100000000002</c:v>
                </c:pt>
                <c:pt idx="10">
                  <c:v>21.6</c:v>
                </c:pt>
              </c:numCache>
            </c:numRef>
          </c:val>
          <c:smooth val="0"/>
          <c:extLst>
            <c:ext xmlns:c16="http://schemas.microsoft.com/office/drawing/2014/chart" uri="{C3380CC4-5D6E-409C-BE32-E72D297353CC}">
              <c16:uniqueId val="{00000002-4D40-45EA-A9F4-5C64CF40C033}"/>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numRef>
              <c:f>Sheet1!$B$1:$L$1</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Sheet1!$B$5:$L$5</c:f>
              <c:numCache>
                <c:formatCode>0.0</c:formatCode>
                <c:ptCount val="11"/>
                <c:pt idx="0">
                  <c:v>22.970099999999999</c:v>
                </c:pt>
                <c:pt idx="1">
                  <c:v>19.7791</c:v>
                </c:pt>
                <c:pt idx="2">
                  <c:v>22.0749</c:v>
                </c:pt>
                <c:pt idx="3">
                  <c:v>23.59</c:v>
                </c:pt>
                <c:pt idx="4">
                  <c:v>24.6477</c:v>
                </c:pt>
                <c:pt idx="5">
                  <c:v>27.011700000000001</c:v>
                </c:pt>
                <c:pt idx="6">
                  <c:v>27.852499999999999</c:v>
                </c:pt>
                <c:pt idx="7">
                  <c:v>33.043599999999998</c:v>
                </c:pt>
                <c:pt idx="8">
                  <c:v>30.595500000000001</c:v>
                </c:pt>
                <c:pt idx="9">
                  <c:v>29.544899999999998</c:v>
                </c:pt>
                <c:pt idx="10">
                  <c:v>30.6</c:v>
                </c:pt>
              </c:numCache>
            </c:numRef>
          </c:val>
          <c:smooth val="0"/>
          <c:extLst>
            <c:ext xmlns:c16="http://schemas.microsoft.com/office/drawing/2014/chart" uri="{C3380CC4-5D6E-409C-BE32-E72D297353CC}">
              <c16:uniqueId val="{00000003-4D40-45EA-A9F4-5C64CF40C033}"/>
            </c:ext>
          </c:extLst>
        </c:ser>
        <c:dLbls>
          <c:showLegendKey val="0"/>
          <c:showVal val="0"/>
          <c:showCatName val="0"/>
          <c:showSerName val="0"/>
          <c:showPercent val="0"/>
          <c:showBubbleSize val="0"/>
        </c:dLbls>
        <c:marker val="1"/>
        <c:smooth val="0"/>
        <c:axId val="187303808"/>
        <c:axId val="187359232"/>
      </c:lineChart>
      <c:catAx>
        <c:axId val="187303808"/>
        <c:scaling>
          <c:orientation val="minMax"/>
        </c:scaling>
        <c:delete val="0"/>
        <c:axPos val="b"/>
        <c:numFmt formatCode="General" sourceLinked="1"/>
        <c:majorTickMark val="out"/>
        <c:minorTickMark val="none"/>
        <c:tickLblPos val="nextTo"/>
        <c:txPr>
          <a:bodyPr rot="-3420000"/>
          <a:lstStyle/>
          <a:p>
            <a:pPr>
              <a:defRPr sz="1600" b="0" baseline="0">
                <a:latin typeface="Calibri" panose="020F0502020204030204" pitchFamily="34" charset="0"/>
              </a:defRPr>
            </a:pPr>
            <a:endParaRPr lang="en-US"/>
          </a:p>
        </c:txPr>
        <c:crossAx val="187359232"/>
        <c:crosses val="autoZero"/>
        <c:auto val="1"/>
        <c:lblAlgn val="ctr"/>
        <c:lblOffset val="100"/>
        <c:noMultiLvlLbl val="0"/>
      </c:catAx>
      <c:valAx>
        <c:axId val="187359232"/>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47086233785993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7303808"/>
        <c:crosses val="autoZero"/>
        <c:crossBetween val="between"/>
        <c:majorUnit val="10"/>
      </c:valAx>
    </c:plotArea>
    <c:legend>
      <c:legendPos val="t"/>
      <c:layout>
        <c:manualLayout>
          <c:xMode val="edge"/>
          <c:yMode val="edge"/>
          <c:x val="2.5483620103042672E-3"/>
          <c:y val="4.9476729810947542E-2"/>
          <c:w val="0.99127867697093419"/>
          <c:h val="0.10534871999695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t>Hispanics</a:t>
            </a:r>
            <a:endParaRPr lang="en-US" sz="1600" dirty="0"/>
          </a:p>
        </c:rich>
      </c:tx>
      <c:layout>
        <c:manualLayout>
          <c:xMode val="edge"/>
          <c:yMode val="edge"/>
          <c:x val="0.39121901428988043"/>
          <c:y val="0"/>
        </c:manualLayout>
      </c:layout>
      <c:overlay val="0"/>
    </c:title>
    <c:autoTitleDeleted val="0"/>
    <c:plotArea>
      <c:layout>
        <c:manualLayout>
          <c:layoutTarget val="inner"/>
          <c:xMode val="edge"/>
          <c:yMode val="edge"/>
          <c:x val="0.17854355011179157"/>
          <c:y val="0.16059354673057172"/>
          <c:w val="0.80316929133858272"/>
          <c:h val="0.6858795503822892"/>
        </c:manualLayout>
      </c:layout>
      <c:lineChart>
        <c:grouping val="standard"/>
        <c:varyColors val="0"/>
        <c:ser>
          <c:idx val="3"/>
          <c:order val="0"/>
          <c:tx>
            <c:strRef>
              <c:f>Sheet1!$A$2</c:f>
              <c:strCache>
                <c:ptCount val="1"/>
                <c:pt idx="0">
                  <c:v>Private</c:v>
                </c:pt>
              </c:strCache>
            </c:strRef>
          </c:tx>
          <c:spPr>
            <a:ln w="25400">
              <a:solidFill>
                <a:sysClr val="windowText" lastClr="000000"/>
              </a:solidFill>
            </a:ln>
          </c:spPr>
          <c:marker>
            <c:symbol val="circle"/>
            <c:size val="7"/>
            <c:spPr>
              <a:solidFill>
                <a:sysClr val="windowText" lastClr="000000"/>
              </a:solidFill>
              <a:ln>
                <a:noFill/>
              </a:ln>
            </c:spPr>
          </c:marker>
          <c:cat>
            <c:numRef>
              <c:f>Sheet1!$B$1:$L$1</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Sheet1!$B$2:$L$2</c:f>
              <c:numCache>
                <c:formatCode>0.0</c:formatCode>
                <c:ptCount val="11"/>
                <c:pt idx="0">
                  <c:v>13.1052</c:v>
                </c:pt>
                <c:pt idx="1">
                  <c:v>8.5246999999999993</c:v>
                </c:pt>
                <c:pt idx="2">
                  <c:v>11.670500000000001</c:v>
                </c:pt>
                <c:pt idx="3">
                  <c:v>10.3766</c:v>
                </c:pt>
                <c:pt idx="4">
                  <c:v>13.4498</c:v>
                </c:pt>
                <c:pt idx="5">
                  <c:v>15.3398</c:v>
                </c:pt>
                <c:pt idx="6">
                  <c:v>14.550800000000001</c:v>
                </c:pt>
                <c:pt idx="7">
                  <c:v>14.2338</c:v>
                </c:pt>
                <c:pt idx="8">
                  <c:v>9.4797999999999991</c:v>
                </c:pt>
                <c:pt idx="9">
                  <c:v>11.2258</c:v>
                </c:pt>
                <c:pt idx="10">
                  <c:v>13.3444</c:v>
                </c:pt>
              </c:numCache>
            </c:numRef>
          </c:val>
          <c:smooth val="0"/>
          <c:extLst>
            <c:ext xmlns:c16="http://schemas.microsoft.com/office/drawing/2014/chart" uri="{C3380CC4-5D6E-409C-BE32-E72D297353CC}">
              <c16:uniqueId val="{00000000-11D1-4CFB-9428-FE8E3F210D9E}"/>
            </c:ext>
          </c:extLst>
        </c:ser>
        <c:ser>
          <c:idx val="0"/>
          <c:order val="1"/>
          <c:tx>
            <c:strRef>
              <c:f>Sheet1!$A$3</c:f>
              <c:strCache>
                <c:ptCount val="1"/>
                <c:pt idx="0">
                  <c:v>Public</c:v>
                </c:pt>
              </c:strCache>
            </c:strRef>
          </c:tx>
          <c:spPr>
            <a:ln w="25400">
              <a:solidFill>
                <a:srgbClr val="0072C6"/>
              </a:solidFill>
            </a:ln>
          </c:spPr>
          <c:marker>
            <c:symbol val="square"/>
            <c:size val="7"/>
            <c:spPr>
              <a:solidFill>
                <a:srgbClr val="0072C6"/>
              </a:solidFill>
              <a:ln>
                <a:noFill/>
              </a:ln>
            </c:spPr>
          </c:marker>
          <c:cat>
            <c:numRef>
              <c:f>Sheet1!$B$1:$L$1</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Sheet1!$B$3:$L$3</c:f>
              <c:numCache>
                <c:formatCode>0.0</c:formatCode>
                <c:ptCount val="11"/>
                <c:pt idx="0">
                  <c:v>20.839500000000001</c:v>
                </c:pt>
                <c:pt idx="1">
                  <c:v>20.166899999999998</c:v>
                </c:pt>
                <c:pt idx="2">
                  <c:v>17.360600000000002</c:v>
                </c:pt>
                <c:pt idx="3">
                  <c:v>25.182400000000001</c:v>
                </c:pt>
                <c:pt idx="4">
                  <c:v>26.651499999999999</c:v>
                </c:pt>
                <c:pt idx="5">
                  <c:v>30.3949</c:v>
                </c:pt>
                <c:pt idx="6">
                  <c:v>24.3584</c:v>
                </c:pt>
                <c:pt idx="7">
                  <c:v>27.940300000000001</c:v>
                </c:pt>
                <c:pt idx="8">
                  <c:v>22.044799999999999</c:v>
                </c:pt>
                <c:pt idx="9">
                  <c:v>18.657499999999999</c:v>
                </c:pt>
                <c:pt idx="10">
                  <c:v>25.484400000000001</c:v>
                </c:pt>
              </c:numCache>
            </c:numRef>
          </c:val>
          <c:smooth val="0"/>
          <c:extLst>
            <c:ext xmlns:c16="http://schemas.microsoft.com/office/drawing/2014/chart" uri="{C3380CC4-5D6E-409C-BE32-E72D297353CC}">
              <c16:uniqueId val="{00000001-11D1-4CFB-9428-FE8E3F210D9E}"/>
            </c:ext>
          </c:extLst>
        </c:ser>
        <c:ser>
          <c:idx val="2"/>
          <c:order val="2"/>
          <c:tx>
            <c:strRef>
              <c:f>Sheet1!$A$4</c:f>
              <c:strCache>
                <c:ptCount val="1"/>
                <c:pt idx="0">
                  <c:v>Uninsured</c:v>
                </c:pt>
              </c:strCache>
            </c:strRef>
          </c:tx>
          <c:spPr>
            <a:ln w="25400">
              <a:solidFill>
                <a:srgbClr val="AABA0A"/>
              </a:solidFill>
            </a:ln>
          </c:spPr>
          <c:marker>
            <c:symbol val="triangle"/>
            <c:size val="9"/>
            <c:spPr>
              <a:solidFill>
                <a:srgbClr val="AABA0A"/>
              </a:solidFill>
              <a:ln>
                <a:noFill/>
              </a:ln>
            </c:spPr>
          </c:marker>
          <c:cat>
            <c:numRef>
              <c:f>Sheet1!$B$1:$L$1</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Sheet1!$B$4:$L$4</c:f>
              <c:numCache>
                <c:formatCode>0.0</c:formatCode>
                <c:ptCount val="11"/>
                <c:pt idx="0">
                  <c:v>30.6051</c:v>
                </c:pt>
                <c:pt idx="1">
                  <c:v>26.569800000000001</c:v>
                </c:pt>
                <c:pt idx="2">
                  <c:v>28.793299999999999</c:v>
                </c:pt>
                <c:pt idx="3">
                  <c:v>31.543199999999999</c:v>
                </c:pt>
                <c:pt idx="4">
                  <c:v>31.011399999999998</c:v>
                </c:pt>
                <c:pt idx="5">
                  <c:v>32.518099999999997</c:v>
                </c:pt>
                <c:pt idx="6">
                  <c:v>36.012</c:v>
                </c:pt>
                <c:pt idx="7">
                  <c:v>44.061199999999999</c:v>
                </c:pt>
                <c:pt idx="8">
                  <c:v>42.367400000000004</c:v>
                </c:pt>
                <c:pt idx="9">
                  <c:v>41.340400000000002</c:v>
                </c:pt>
                <c:pt idx="10">
                  <c:v>40.894199999999998</c:v>
                </c:pt>
              </c:numCache>
            </c:numRef>
          </c:val>
          <c:smooth val="0"/>
          <c:extLst>
            <c:ext xmlns:c16="http://schemas.microsoft.com/office/drawing/2014/chart" uri="{C3380CC4-5D6E-409C-BE32-E72D297353CC}">
              <c16:uniqueId val="{00000002-11D1-4CFB-9428-FE8E3F210D9E}"/>
            </c:ext>
          </c:extLst>
        </c:ser>
        <c:dLbls>
          <c:showLegendKey val="0"/>
          <c:showVal val="0"/>
          <c:showCatName val="0"/>
          <c:showSerName val="0"/>
          <c:showPercent val="0"/>
          <c:showBubbleSize val="0"/>
        </c:dLbls>
        <c:marker val="1"/>
        <c:smooth val="0"/>
        <c:axId val="188728448"/>
        <c:axId val="188730368"/>
      </c:lineChart>
      <c:catAx>
        <c:axId val="188728448"/>
        <c:scaling>
          <c:orientation val="minMax"/>
        </c:scaling>
        <c:delete val="0"/>
        <c:axPos val="b"/>
        <c:numFmt formatCode="General" sourceLinked="1"/>
        <c:majorTickMark val="out"/>
        <c:minorTickMark val="none"/>
        <c:tickLblPos val="nextTo"/>
        <c:txPr>
          <a:bodyPr rot="-3420000"/>
          <a:lstStyle/>
          <a:p>
            <a:pPr>
              <a:defRPr sz="1600" b="0" baseline="0">
                <a:latin typeface="Calibri" panose="020F0502020204030204" pitchFamily="34" charset="0"/>
              </a:defRPr>
            </a:pPr>
            <a:endParaRPr lang="en-US"/>
          </a:p>
        </c:txPr>
        <c:crossAx val="188730368"/>
        <c:crosses val="autoZero"/>
        <c:auto val="1"/>
        <c:lblAlgn val="ctr"/>
        <c:lblOffset val="100"/>
        <c:noMultiLvlLbl val="0"/>
      </c:catAx>
      <c:valAx>
        <c:axId val="188730368"/>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3.0864197530864196E-3"/>
              <c:y val="0.4153747765224998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8728448"/>
        <c:crosses val="autoZero"/>
        <c:crossBetween val="between"/>
        <c:majorUnit val="10"/>
      </c:valAx>
    </c:plotArea>
    <c:legend>
      <c:legendPos val="t"/>
      <c:layout>
        <c:manualLayout>
          <c:xMode val="edge"/>
          <c:yMode val="edge"/>
          <c:x val="1.8518518518518517E-2"/>
          <c:y val="6.7592671839933047E-2"/>
          <c:w val="0.96296296296296291"/>
          <c:h val="7.0590123245463876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Hispanics</a:t>
            </a:r>
            <a:endParaRPr lang="en-US" sz="1600" dirty="0"/>
          </a:p>
        </c:rich>
      </c:tx>
      <c:layout>
        <c:manualLayout>
          <c:xMode val="edge"/>
          <c:yMode val="edge"/>
          <c:x val="0.38602188877333732"/>
          <c:y val="8.0133547499528345E-3"/>
        </c:manualLayout>
      </c:layout>
      <c:overlay val="0"/>
    </c:title>
    <c:autoTitleDeleted val="0"/>
    <c:plotArea>
      <c:layout>
        <c:manualLayout>
          <c:layoutTarget val="inner"/>
          <c:xMode val="edge"/>
          <c:yMode val="edge"/>
          <c:x val="0.18588485467094393"/>
          <c:y val="0.17730039179885124"/>
          <c:w val="0.80091085836492659"/>
          <c:h val="0.67179761497204149"/>
        </c:manualLayout>
      </c:layout>
      <c:lineChart>
        <c:grouping val="standard"/>
        <c:varyColors val="0"/>
        <c:ser>
          <c:idx val="3"/>
          <c:order val="0"/>
          <c:tx>
            <c:strRef>
              <c:f>Sheet1!$A$2</c:f>
              <c:strCache>
                <c:ptCount val="1"/>
                <c:pt idx="0">
                  <c:v>Private</c:v>
                </c:pt>
              </c:strCache>
            </c:strRef>
          </c:tx>
          <c:spPr>
            <a:ln w="25400">
              <a:solidFill>
                <a:sysClr val="windowText" lastClr="000000"/>
              </a:solidFill>
            </a:ln>
          </c:spPr>
          <c:marker>
            <c:symbol val="circle"/>
            <c:size val="7"/>
            <c:spPr>
              <a:solidFill>
                <a:sysClr val="windowText" lastClr="000000"/>
              </a:solidFill>
              <a:ln>
                <a:noFill/>
              </a:ln>
            </c:spPr>
          </c:marker>
          <c:cat>
            <c:numRef>
              <c:f>Sheet1!$B$1:$L$1</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Sheet1!$B$2:$L$2</c:f>
              <c:numCache>
                <c:formatCode>0.0</c:formatCode>
                <c:ptCount val="11"/>
                <c:pt idx="0">
                  <c:v>20.8489</c:v>
                </c:pt>
                <c:pt idx="1">
                  <c:v>14.9025</c:v>
                </c:pt>
                <c:pt idx="2">
                  <c:v>14.9893</c:v>
                </c:pt>
                <c:pt idx="3">
                  <c:v>16.3124</c:v>
                </c:pt>
                <c:pt idx="4">
                  <c:v>17.935300000000002</c:v>
                </c:pt>
                <c:pt idx="5">
                  <c:v>17.322500000000002</c:v>
                </c:pt>
                <c:pt idx="6">
                  <c:v>16.558499999999999</c:v>
                </c:pt>
                <c:pt idx="7">
                  <c:v>15.4389</c:v>
                </c:pt>
                <c:pt idx="8">
                  <c:v>12.4223</c:v>
                </c:pt>
                <c:pt idx="9">
                  <c:v>17.7517</c:v>
                </c:pt>
                <c:pt idx="10">
                  <c:v>14.1088</c:v>
                </c:pt>
              </c:numCache>
            </c:numRef>
          </c:val>
          <c:smooth val="0"/>
          <c:extLst>
            <c:ext xmlns:c16="http://schemas.microsoft.com/office/drawing/2014/chart" uri="{C3380CC4-5D6E-409C-BE32-E72D297353CC}">
              <c16:uniqueId val="{00000000-2899-421D-B9F5-F9E8AF9AAC86}"/>
            </c:ext>
          </c:extLst>
        </c:ser>
        <c:ser>
          <c:idx val="0"/>
          <c:order val="1"/>
          <c:tx>
            <c:strRef>
              <c:f>Sheet1!$A$3</c:f>
              <c:strCache>
                <c:ptCount val="1"/>
                <c:pt idx="0">
                  <c:v>Public</c:v>
                </c:pt>
              </c:strCache>
            </c:strRef>
          </c:tx>
          <c:spPr>
            <a:ln w="25400">
              <a:solidFill>
                <a:srgbClr val="0072C6"/>
              </a:solidFill>
            </a:ln>
          </c:spPr>
          <c:marker>
            <c:symbol val="square"/>
            <c:size val="7"/>
            <c:spPr>
              <a:solidFill>
                <a:srgbClr val="0072C6"/>
              </a:solidFill>
              <a:ln>
                <a:noFill/>
              </a:ln>
            </c:spPr>
          </c:marker>
          <c:cat>
            <c:numRef>
              <c:f>Sheet1!$B$1:$L$1</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Sheet1!$B$3:$L$3</c:f>
              <c:numCache>
                <c:formatCode>0.0</c:formatCode>
                <c:ptCount val="11"/>
                <c:pt idx="0">
                  <c:v>23.692900000000002</c:v>
                </c:pt>
                <c:pt idx="1">
                  <c:v>19.938300000000002</c:v>
                </c:pt>
                <c:pt idx="2">
                  <c:v>21.3003</c:v>
                </c:pt>
                <c:pt idx="3">
                  <c:v>18.124700000000001</c:v>
                </c:pt>
                <c:pt idx="4">
                  <c:v>20.813600000000001</c:v>
                </c:pt>
                <c:pt idx="5">
                  <c:v>18.4742</c:v>
                </c:pt>
                <c:pt idx="6">
                  <c:v>15.6061</c:v>
                </c:pt>
                <c:pt idx="7">
                  <c:v>24.793099999999999</c:v>
                </c:pt>
                <c:pt idx="8">
                  <c:v>13.7219</c:v>
                </c:pt>
                <c:pt idx="9">
                  <c:v>18.700399999999998</c:v>
                </c:pt>
                <c:pt idx="10">
                  <c:v>23.268799999999999</c:v>
                </c:pt>
              </c:numCache>
            </c:numRef>
          </c:val>
          <c:smooth val="0"/>
          <c:extLst>
            <c:ext xmlns:c16="http://schemas.microsoft.com/office/drawing/2014/chart" uri="{C3380CC4-5D6E-409C-BE32-E72D297353CC}">
              <c16:uniqueId val="{00000001-2899-421D-B9F5-F9E8AF9AAC86}"/>
            </c:ext>
          </c:extLst>
        </c:ser>
        <c:ser>
          <c:idx val="2"/>
          <c:order val="2"/>
          <c:tx>
            <c:strRef>
              <c:f>Sheet1!$A$4</c:f>
              <c:strCache>
                <c:ptCount val="1"/>
                <c:pt idx="0">
                  <c:v>Uninsured</c:v>
                </c:pt>
              </c:strCache>
            </c:strRef>
          </c:tx>
          <c:spPr>
            <a:ln w="25400">
              <a:solidFill>
                <a:srgbClr val="AABA0A"/>
              </a:solidFill>
            </a:ln>
          </c:spPr>
          <c:marker>
            <c:symbol val="triangle"/>
            <c:size val="9"/>
            <c:spPr>
              <a:solidFill>
                <a:srgbClr val="AABA0A"/>
              </a:solidFill>
              <a:ln>
                <a:noFill/>
              </a:ln>
            </c:spPr>
          </c:marker>
          <c:cat>
            <c:numRef>
              <c:f>Sheet1!$B$1:$L$1</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Sheet1!$B$4:$L$4</c:f>
              <c:numCache>
                <c:formatCode>0.0</c:formatCode>
                <c:ptCount val="11"/>
                <c:pt idx="0">
                  <c:v>41.066200000000002</c:v>
                </c:pt>
                <c:pt idx="1">
                  <c:v>38.429299999999998</c:v>
                </c:pt>
                <c:pt idx="2">
                  <c:v>31.451000000000001</c:v>
                </c:pt>
                <c:pt idx="3">
                  <c:v>26.035499999999999</c:v>
                </c:pt>
                <c:pt idx="4">
                  <c:v>30.614000000000001</c:v>
                </c:pt>
                <c:pt idx="5">
                  <c:v>31.172599999999999</c:v>
                </c:pt>
                <c:pt idx="6">
                  <c:v>28.342600000000001</c:v>
                </c:pt>
                <c:pt idx="7">
                  <c:v>29.718399999999999</c:v>
                </c:pt>
                <c:pt idx="8">
                  <c:v>34.071899999999999</c:v>
                </c:pt>
                <c:pt idx="9">
                  <c:v>25.8188</c:v>
                </c:pt>
                <c:pt idx="10">
                  <c:v>33.377699999999997</c:v>
                </c:pt>
              </c:numCache>
            </c:numRef>
          </c:val>
          <c:smooth val="0"/>
          <c:extLst>
            <c:ext xmlns:c16="http://schemas.microsoft.com/office/drawing/2014/chart" uri="{C3380CC4-5D6E-409C-BE32-E72D297353CC}">
              <c16:uniqueId val="{00000002-2899-421D-B9F5-F9E8AF9AAC86}"/>
            </c:ext>
          </c:extLst>
        </c:ser>
        <c:dLbls>
          <c:showLegendKey val="0"/>
          <c:showVal val="0"/>
          <c:showCatName val="0"/>
          <c:showSerName val="0"/>
          <c:showPercent val="0"/>
          <c:showBubbleSize val="0"/>
        </c:dLbls>
        <c:marker val="1"/>
        <c:smooth val="0"/>
        <c:axId val="154323968"/>
        <c:axId val="154842240"/>
      </c:lineChart>
      <c:catAx>
        <c:axId val="154323968"/>
        <c:scaling>
          <c:orientation val="minMax"/>
        </c:scaling>
        <c:delete val="0"/>
        <c:axPos val="b"/>
        <c:numFmt formatCode="General" sourceLinked="1"/>
        <c:majorTickMark val="out"/>
        <c:minorTickMark val="none"/>
        <c:tickLblPos val="nextTo"/>
        <c:txPr>
          <a:bodyPr rot="-3300000"/>
          <a:lstStyle/>
          <a:p>
            <a:pPr>
              <a:defRPr sz="1600" b="0" baseline="0">
                <a:latin typeface="Calibri" panose="020F0502020204030204" pitchFamily="34" charset="0"/>
              </a:defRPr>
            </a:pPr>
            <a:endParaRPr lang="en-US"/>
          </a:p>
        </c:txPr>
        <c:crossAx val="154842240"/>
        <c:crosses val="autoZero"/>
        <c:auto val="1"/>
        <c:lblAlgn val="ctr"/>
        <c:lblOffset val="100"/>
        <c:noMultiLvlLbl val="0"/>
      </c:catAx>
      <c:valAx>
        <c:axId val="154842240"/>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46415801285708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4323968"/>
        <c:crosses val="autoZero"/>
        <c:crossBetween val="between"/>
        <c:majorUnit val="10"/>
      </c:valAx>
    </c:plotArea>
    <c:legend>
      <c:legendPos val="t"/>
      <c:layout>
        <c:manualLayout>
          <c:xMode val="edge"/>
          <c:yMode val="edge"/>
          <c:x val="8.1996694857587246E-3"/>
          <c:y val="8.5713130967324733E-2"/>
          <c:w val="0.99127867697093419"/>
          <c:h val="4.7222636444190565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25814134344318"/>
          <c:y val="0.17823043858648105"/>
          <c:w val="0.80052566345873433"/>
          <c:h val="0.6697085758301951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Sheet1!$B$2:$L$2</c:f>
              <c:numCache>
                <c:formatCode>General</c:formatCode>
                <c:ptCount val="11"/>
                <c:pt idx="0">
                  <c:v>15.3</c:v>
                </c:pt>
                <c:pt idx="1">
                  <c:v>14.3</c:v>
                </c:pt>
                <c:pt idx="2">
                  <c:v>14.2</c:v>
                </c:pt>
                <c:pt idx="3">
                  <c:v>15.1</c:v>
                </c:pt>
                <c:pt idx="4">
                  <c:v>15.3</c:v>
                </c:pt>
                <c:pt idx="5">
                  <c:v>13.9</c:v>
                </c:pt>
                <c:pt idx="6">
                  <c:v>15.4</c:v>
                </c:pt>
                <c:pt idx="7">
                  <c:v>14.7</c:v>
                </c:pt>
                <c:pt idx="8">
                  <c:v>14.4</c:v>
                </c:pt>
                <c:pt idx="9">
                  <c:v>13.6</c:v>
                </c:pt>
                <c:pt idx="10">
                  <c:v>14.7</c:v>
                </c:pt>
              </c:numCache>
            </c:numRef>
          </c:val>
          <c:smooth val="0"/>
          <c:extLst>
            <c:ext xmlns:c16="http://schemas.microsoft.com/office/drawing/2014/chart" uri="{C3380CC4-5D6E-409C-BE32-E72D297353CC}">
              <c16:uniqueId val="{00000000-54EE-41A1-A1A9-FC2BFC0BD056}"/>
            </c:ext>
          </c:extLst>
        </c:ser>
        <c:ser>
          <c:idx val="0"/>
          <c:order val="1"/>
          <c:tx>
            <c:strRef>
              <c:f>Sheet1!$A$4</c:f>
              <c:strCache>
                <c:ptCount val="1"/>
                <c:pt idx="0">
                  <c:v>White</c:v>
                </c:pt>
              </c:strCache>
            </c:strRef>
          </c:tx>
          <c:spPr>
            <a:ln w="25400">
              <a:solidFill>
                <a:srgbClr val="0072C6"/>
              </a:solidFill>
            </a:ln>
          </c:spPr>
          <c:marker>
            <c:symbol val="square"/>
            <c:size val="7"/>
            <c:spPr>
              <a:solidFill>
                <a:srgbClr val="0072C6"/>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Sheet1!$B$4:$L$4</c:f>
              <c:numCache>
                <c:formatCode>General</c:formatCode>
                <c:ptCount val="11"/>
                <c:pt idx="0">
                  <c:v>12.9</c:v>
                </c:pt>
                <c:pt idx="1">
                  <c:v>12.4</c:v>
                </c:pt>
                <c:pt idx="2">
                  <c:v>12.1</c:v>
                </c:pt>
                <c:pt idx="3">
                  <c:v>12.8</c:v>
                </c:pt>
                <c:pt idx="4">
                  <c:v>13.8</c:v>
                </c:pt>
                <c:pt idx="5">
                  <c:v>12</c:v>
                </c:pt>
                <c:pt idx="6">
                  <c:v>13.5</c:v>
                </c:pt>
                <c:pt idx="7">
                  <c:v>12.5</c:v>
                </c:pt>
                <c:pt idx="8">
                  <c:v>12.6</c:v>
                </c:pt>
                <c:pt idx="9">
                  <c:v>11.9</c:v>
                </c:pt>
                <c:pt idx="10">
                  <c:v>12.9</c:v>
                </c:pt>
              </c:numCache>
            </c:numRef>
          </c:val>
          <c:smooth val="0"/>
          <c:extLst>
            <c:ext xmlns:c16="http://schemas.microsoft.com/office/drawing/2014/chart" uri="{C3380CC4-5D6E-409C-BE32-E72D297353CC}">
              <c16:uniqueId val="{00000001-54EE-41A1-A1A9-FC2BFC0BD056}"/>
            </c:ext>
          </c:extLst>
        </c:ser>
        <c:ser>
          <c:idx val="2"/>
          <c:order val="2"/>
          <c:tx>
            <c:strRef>
              <c:f>Sheet1!$A$5</c:f>
              <c:strCache>
                <c:ptCount val="1"/>
                <c:pt idx="0">
                  <c:v>Black</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Sheet1!$B$5:$L$5</c:f>
              <c:numCache>
                <c:formatCode>General</c:formatCode>
                <c:ptCount val="11"/>
                <c:pt idx="0">
                  <c:v>18.899999999999999</c:v>
                </c:pt>
                <c:pt idx="1">
                  <c:v>18.600000000000001</c:v>
                </c:pt>
                <c:pt idx="2">
                  <c:v>17.5</c:v>
                </c:pt>
                <c:pt idx="3">
                  <c:v>20.9</c:v>
                </c:pt>
                <c:pt idx="4">
                  <c:v>16.5</c:v>
                </c:pt>
                <c:pt idx="5">
                  <c:v>17.7</c:v>
                </c:pt>
                <c:pt idx="6">
                  <c:v>22.7</c:v>
                </c:pt>
                <c:pt idx="7">
                  <c:v>19.899999999999999</c:v>
                </c:pt>
                <c:pt idx="8">
                  <c:v>16.600000000000001</c:v>
                </c:pt>
                <c:pt idx="9">
                  <c:v>15.7</c:v>
                </c:pt>
                <c:pt idx="10">
                  <c:v>17.2</c:v>
                </c:pt>
              </c:numCache>
            </c:numRef>
          </c:val>
          <c:smooth val="0"/>
          <c:extLst>
            <c:ext xmlns:c16="http://schemas.microsoft.com/office/drawing/2014/chart" uri="{C3380CC4-5D6E-409C-BE32-E72D297353CC}">
              <c16:uniqueId val="{00000002-54EE-41A1-A1A9-FC2BFC0BD056}"/>
            </c:ext>
          </c:extLst>
        </c:ser>
        <c:ser>
          <c:idx val="1"/>
          <c:order val="3"/>
          <c:tx>
            <c:strRef>
              <c:f>Sheet1!$A$3</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Sheet1!$B$1:$L$1</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Sheet1!$B$3:$L$3</c:f>
              <c:numCache>
                <c:formatCode>General</c:formatCode>
                <c:ptCount val="11"/>
                <c:pt idx="0">
                  <c:v>25.8</c:v>
                </c:pt>
                <c:pt idx="1">
                  <c:v>20.6</c:v>
                </c:pt>
                <c:pt idx="2">
                  <c:v>19.600000000000001</c:v>
                </c:pt>
                <c:pt idx="3">
                  <c:v>17.7</c:v>
                </c:pt>
                <c:pt idx="4">
                  <c:v>20.6</c:v>
                </c:pt>
                <c:pt idx="5">
                  <c:v>19.3</c:v>
                </c:pt>
                <c:pt idx="6">
                  <c:v>17.7</c:v>
                </c:pt>
                <c:pt idx="7">
                  <c:v>20.399999999999999</c:v>
                </c:pt>
                <c:pt idx="8">
                  <c:v>18.100000000000001</c:v>
                </c:pt>
                <c:pt idx="9">
                  <c:v>18.899999999999999</c:v>
                </c:pt>
                <c:pt idx="10">
                  <c:v>20.2</c:v>
                </c:pt>
              </c:numCache>
            </c:numRef>
          </c:val>
          <c:smooth val="0"/>
          <c:extLst>
            <c:ext xmlns:c16="http://schemas.microsoft.com/office/drawing/2014/chart" uri="{C3380CC4-5D6E-409C-BE32-E72D297353CC}">
              <c16:uniqueId val="{00000003-54EE-41A1-A1A9-FC2BFC0BD056}"/>
            </c:ext>
          </c:extLst>
        </c:ser>
        <c:dLbls>
          <c:showLegendKey val="0"/>
          <c:showVal val="0"/>
          <c:showCatName val="0"/>
          <c:showSerName val="0"/>
          <c:showPercent val="0"/>
          <c:showBubbleSize val="0"/>
        </c:dLbls>
        <c:marker val="1"/>
        <c:smooth val="0"/>
        <c:axId val="155229568"/>
        <c:axId val="155252224"/>
      </c:lineChart>
      <c:catAx>
        <c:axId val="155229568"/>
        <c:scaling>
          <c:orientation val="minMax"/>
        </c:scaling>
        <c:delete val="0"/>
        <c:axPos val="b"/>
        <c:numFmt formatCode="General" sourceLinked="1"/>
        <c:majorTickMark val="out"/>
        <c:minorTickMark val="none"/>
        <c:tickLblPos val="nextTo"/>
        <c:txPr>
          <a:bodyPr rot="-3300000"/>
          <a:lstStyle/>
          <a:p>
            <a:pPr>
              <a:defRPr sz="1600" b="0" baseline="0">
                <a:latin typeface="Calibri" panose="020F0502020204030204" pitchFamily="34" charset="0"/>
              </a:defRPr>
            </a:pPr>
            <a:endParaRPr lang="en-US"/>
          </a:p>
        </c:txPr>
        <c:crossAx val="155252224"/>
        <c:crosses val="autoZero"/>
        <c:auto val="1"/>
        <c:lblAlgn val="ctr"/>
        <c:lblOffset val="100"/>
        <c:noMultiLvlLbl val="0"/>
      </c:catAx>
      <c:valAx>
        <c:axId val="155252224"/>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46415801285708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5229568"/>
        <c:crosses val="autoZero"/>
        <c:crossBetween val="between"/>
        <c:majorUnit val="10"/>
      </c:valAx>
    </c:plotArea>
    <c:legend>
      <c:legendPos val="t"/>
      <c:layout>
        <c:manualLayout>
          <c:xMode val="edge"/>
          <c:yMode val="edge"/>
          <c:x val="8.1996694857587246E-3"/>
          <c:y val="8.5708613868918565E-2"/>
          <c:w val="0.99127867697093419"/>
          <c:h val="5.4892255315911596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51708466997181"/>
          <c:y val="0.12602969767667929"/>
          <c:w val="0.818908573928259"/>
          <c:h val="0.72076868863614274"/>
        </c:manualLayout>
      </c:layout>
      <c:lineChart>
        <c:grouping val="standard"/>
        <c:varyColors val="0"/>
        <c:ser>
          <c:idx val="3"/>
          <c:order val="0"/>
          <c:tx>
            <c:strRef>
              <c:f>Sheet1!$B$1</c:f>
              <c:strCache>
                <c:ptCount val="1"/>
                <c:pt idx="0">
                  <c:v>English</c:v>
                </c:pt>
              </c:strCache>
            </c:strRef>
          </c:tx>
          <c:spPr>
            <a:ln w="25400">
              <a:solidFill>
                <a:sysClr val="windowText" lastClr="000000"/>
              </a:solidFill>
            </a:ln>
          </c:spPr>
          <c:marker>
            <c:symbol val="circle"/>
            <c:size val="7"/>
            <c:spPr>
              <a:solidFill>
                <a:sysClr val="windowText" lastClr="000000"/>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Sheet1!$B$2:$B$12</c:f>
              <c:numCache>
                <c:formatCode>General</c:formatCode>
                <c:ptCount val="11"/>
                <c:pt idx="0">
                  <c:v>7.2</c:v>
                </c:pt>
                <c:pt idx="1">
                  <c:v>8.5</c:v>
                </c:pt>
                <c:pt idx="2">
                  <c:v>6.7</c:v>
                </c:pt>
                <c:pt idx="3">
                  <c:v>7.8</c:v>
                </c:pt>
                <c:pt idx="4">
                  <c:v>6.7</c:v>
                </c:pt>
                <c:pt idx="5">
                  <c:v>7.6</c:v>
                </c:pt>
                <c:pt idx="6">
                  <c:v>5</c:v>
                </c:pt>
                <c:pt idx="7">
                  <c:v>3.9</c:v>
                </c:pt>
                <c:pt idx="8">
                  <c:v>3.5</c:v>
                </c:pt>
                <c:pt idx="9">
                  <c:v>3.8</c:v>
                </c:pt>
                <c:pt idx="10">
                  <c:v>3</c:v>
                </c:pt>
              </c:numCache>
            </c:numRef>
          </c:val>
          <c:smooth val="0"/>
          <c:extLst>
            <c:ext xmlns:c16="http://schemas.microsoft.com/office/drawing/2014/chart" uri="{C3380CC4-5D6E-409C-BE32-E72D297353CC}">
              <c16:uniqueId val="{00000000-7022-4D9D-BE81-CE7808DA1FD2}"/>
            </c:ext>
          </c:extLst>
        </c:ser>
        <c:ser>
          <c:idx val="0"/>
          <c:order val="1"/>
          <c:tx>
            <c:strRef>
              <c:f>Sheet1!$C$1</c:f>
              <c:strCache>
                <c:ptCount val="1"/>
                <c:pt idx="0">
                  <c:v>Other</c:v>
                </c:pt>
              </c:strCache>
            </c:strRef>
          </c:tx>
          <c:spPr>
            <a:ln w="25400">
              <a:solidFill>
                <a:srgbClr val="0072C6"/>
              </a:solidFill>
            </a:ln>
          </c:spPr>
          <c:marker>
            <c:symbol val="square"/>
            <c:size val="7"/>
            <c:spPr>
              <a:solidFill>
                <a:srgbClr val="0072C6"/>
              </a:solidFill>
              <a:ln>
                <a:noFill/>
              </a:ln>
            </c:spPr>
          </c:marker>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Sheet1!$C$2:$C$12</c:f>
              <c:numCache>
                <c:formatCode>General</c:formatCode>
                <c:ptCount val="11"/>
                <c:pt idx="0">
                  <c:v>12.5</c:v>
                </c:pt>
                <c:pt idx="1">
                  <c:v>15.9</c:v>
                </c:pt>
                <c:pt idx="2">
                  <c:v>13.1</c:v>
                </c:pt>
                <c:pt idx="3">
                  <c:v>12</c:v>
                </c:pt>
                <c:pt idx="4">
                  <c:v>10.8</c:v>
                </c:pt>
                <c:pt idx="5">
                  <c:v>11.6</c:v>
                </c:pt>
                <c:pt idx="6">
                  <c:v>10.8</c:v>
                </c:pt>
                <c:pt idx="7">
                  <c:v>9.5</c:v>
                </c:pt>
                <c:pt idx="9">
                  <c:v>5.8</c:v>
                </c:pt>
                <c:pt idx="10">
                  <c:v>9.3000000000000007</c:v>
                </c:pt>
              </c:numCache>
            </c:numRef>
          </c:val>
          <c:smooth val="0"/>
          <c:extLst>
            <c:ext xmlns:c16="http://schemas.microsoft.com/office/drawing/2014/chart" uri="{C3380CC4-5D6E-409C-BE32-E72D297353CC}">
              <c16:uniqueId val="{00000001-7022-4D9D-BE81-CE7808DA1FD2}"/>
            </c:ext>
          </c:extLst>
        </c:ser>
        <c:dLbls>
          <c:showLegendKey val="0"/>
          <c:showVal val="0"/>
          <c:showCatName val="0"/>
          <c:showSerName val="0"/>
          <c:showPercent val="0"/>
          <c:showBubbleSize val="0"/>
        </c:dLbls>
        <c:marker val="1"/>
        <c:smooth val="0"/>
        <c:axId val="155293568"/>
        <c:axId val="155295104"/>
      </c:lineChart>
      <c:catAx>
        <c:axId val="155293568"/>
        <c:scaling>
          <c:orientation val="minMax"/>
        </c:scaling>
        <c:delete val="0"/>
        <c:axPos val="b"/>
        <c:numFmt formatCode="General" sourceLinked="1"/>
        <c:majorTickMark val="out"/>
        <c:minorTickMark val="none"/>
        <c:tickLblPos val="nextTo"/>
        <c:txPr>
          <a:bodyPr rot="-3300000"/>
          <a:lstStyle/>
          <a:p>
            <a:pPr>
              <a:defRPr sz="1600" b="0" baseline="0">
                <a:latin typeface="Calibri" panose="020F0502020204030204" pitchFamily="34" charset="0"/>
              </a:defRPr>
            </a:pPr>
            <a:endParaRPr lang="en-US"/>
          </a:p>
        </c:txPr>
        <c:crossAx val="155295104"/>
        <c:crosses val="autoZero"/>
        <c:auto val="1"/>
        <c:lblAlgn val="ctr"/>
        <c:lblOffset val="100"/>
        <c:noMultiLvlLbl val="0"/>
      </c:catAx>
      <c:valAx>
        <c:axId val="155295104"/>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05540974044911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5293568"/>
        <c:crosses val="autoZero"/>
        <c:crossBetween val="between"/>
        <c:majorUnit val="5"/>
      </c:valAx>
    </c:plotArea>
    <c:legend>
      <c:legendPos val="t"/>
      <c:layout>
        <c:manualLayout>
          <c:xMode val="edge"/>
          <c:yMode val="edge"/>
          <c:x val="8.19954797317002E-3"/>
          <c:y val="1.1675185338674747E-3"/>
          <c:w val="0.99127867697093419"/>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243098084961602"/>
          <c:y val="0.12602969767667929"/>
          <c:w val="0.79319505200738794"/>
          <c:h val="0.72076868863614274"/>
        </c:manualLayout>
      </c:layout>
      <c:lineChart>
        <c:grouping val="standard"/>
        <c:varyColors val="0"/>
        <c:ser>
          <c:idx val="3"/>
          <c:order val="0"/>
          <c:tx>
            <c:strRef>
              <c:f>Sheet1!$C$7</c:f>
              <c:strCache>
                <c:ptCount val="1"/>
                <c:pt idx="0">
                  <c:v>Non-Hispanic White</c:v>
                </c:pt>
              </c:strCache>
            </c:strRef>
          </c:tx>
          <c:spPr>
            <a:ln w="25400">
              <a:solidFill>
                <a:sysClr val="windowText" lastClr="000000"/>
              </a:solidFill>
            </a:ln>
          </c:spPr>
          <c:marker>
            <c:symbol val="circle"/>
            <c:size val="7"/>
            <c:spPr>
              <a:solidFill>
                <a:sysClr val="windowText" lastClr="000000"/>
              </a:solidFill>
              <a:ln>
                <a:noFill/>
              </a:ln>
            </c:spPr>
          </c:marker>
          <c:cat>
            <c:numRef>
              <c:f>Sheet1!$A$8:$A$18</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Sheet1!$C$8:$C$18</c:f>
              <c:numCache>
                <c:formatCode>0.0</c:formatCode>
                <c:ptCount val="11"/>
                <c:pt idx="0">
                  <c:v>6.7</c:v>
                </c:pt>
                <c:pt idx="1">
                  <c:v>8.1</c:v>
                </c:pt>
                <c:pt idx="2">
                  <c:v>7.2</c:v>
                </c:pt>
                <c:pt idx="3">
                  <c:v>7.7</c:v>
                </c:pt>
                <c:pt idx="4">
                  <c:v>6.5</c:v>
                </c:pt>
                <c:pt idx="5">
                  <c:v>6.8</c:v>
                </c:pt>
                <c:pt idx="6">
                  <c:v>4.3</c:v>
                </c:pt>
                <c:pt idx="7">
                  <c:v>2.6</c:v>
                </c:pt>
                <c:pt idx="8">
                  <c:v>3.2</c:v>
                </c:pt>
                <c:pt idx="9">
                  <c:v>3.5</c:v>
                </c:pt>
                <c:pt idx="10">
                  <c:v>2.1</c:v>
                </c:pt>
              </c:numCache>
            </c:numRef>
          </c:val>
          <c:smooth val="0"/>
          <c:extLst>
            <c:ext xmlns:c16="http://schemas.microsoft.com/office/drawing/2014/chart" uri="{C3380CC4-5D6E-409C-BE32-E72D297353CC}">
              <c16:uniqueId val="{00000000-E836-4887-B68A-EAE0D414F8B6}"/>
            </c:ext>
          </c:extLst>
        </c:ser>
        <c:ser>
          <c:idx val="0"/>
          <c:order val="1"/>
          <c:tx>
            <c:strRef>
              <c:f>Sheet1!$B$7</c:f>
              <c:strCache>
                <c:ptCount val="1"/>
                <c:pt idx="0">
                  <c:v>Hispanic</c:v>
                </c:pt>
              </c:strCache>
            </c:strRef>
          </c:tx>
          <c:spPr>
            <a:ln w="25400">
              <a:solidFill>
                <a:srgbClr val="0072C6"/>
              </a:solidFill>
            </a:ln>
          </c:spPr>
          <c:marker>
            <c:symbol val="square"/>
            <c:size val="7"/>
            <c:spPr>
              <a:solidFill>
                <a:srgbClr val="0072C6"/>
              </a:solidFill>
              <a:ln>
                <a:noFill/>
              </a:ln>
            </c:spPr>
          </c:marker>
          <c:cat>
            <c:numRef>
              <c:f>Sheet1!$A$8:$A$18</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Sheet1!$B$8:$B$18</c:f>
              <c:numCache>
                <c:formatCode>0.0</c:formatCode>
                <c:ptCount val="11"/>
                <c:pt idx="0">
                  <c:v>10.6</c:v>
                </c:pt>
                <c:pt idx="1">
                  <c:v>13.9</c:v>
                </c:pt>
                <c:pt idx="2">
                  <c:v>10.5</c:v>
                </c:pt>
                <c:pt idx="3">
                  <c:v>9.3000000000000007</c:v>
                </c:pt>
                <c:pt idx="4">
                  <c:v>6.7</c:v>
                </c:pt>
                <c:pt idx="5">
                  <c:v>8.9</c:v>
                </c:pt>
                <c:pt idx="6">
                  <c:v>10</c:v>
                </c:pt>
                <c:pt idx="7">
                  <c:v>10.1</c:v>
                </c:pt>
                <c:pt idx="8">
                  <c:v>5.0999999999999996</c:v>
                </c:pt>
                <c:pt idx="9">
                  <c:v>5.6</c:v>
                </c:pt>
                <c:pt idx="10">
                  <c:v>5.3</c:v>
                </c:pt>
              </c:numCache>
            </c:numRef>
          </c:val>
          <c:smooth val="0"/>
          <c:extLst>
            <c:ext xmlns:c16="http://schemas.microsoft.com/office/drawing/2014/chart" uri="{C3380CC4-5D6E-409C-BE32-E72D297353CC}">
              <c16:uniqueId val="{00000001-E836-4887-B68A-EAE0D414F8B6}"/>
            </c:ext>
          </c:extLst>
        </c:ser>
        <c:dLbls>
          <c:showLegendKey val="0"/>
          <c:showVal val="0"/>
          <c:showCatName val="0"/>
          <c:showSerName val="0"/>
          <c:showPercent val="0"/>
          <c:showBubbleSize val="0"/>
        </c:dLbls>
        <c:marker val="1"/>
        <c:smooth val="0"/>
        <c:axId val="165002624"/>
        <c:axId val="166090240"/>
      </c:lineChart>
      <c:catAx>
        <c:axId val="165002624"/>
        <c:scaling>
          <c:orientation val="minMax"/>
        </c:scaling>
        <c:delete val="0"/>
        <c:axPos val="b"/>
        <c:numFmt formatCode="General" sourceLinked="1"/>
        <c:majorTickMark val="out"/>
        <c:minorTickMark val="none"/>
        <c:tickLblPos val="nextTo"/>
        <c:txPr>
          <a:bodyPr rot="-3300000"/>
          <a:lstStyle/>
          <a:p>
            <a:pPr>
              <a:defRPr sz="1600" b="0" baseline="0">
                <a:latin typeface="Calibri" panose="020F0502020204030204" pitchFamily="34" charset="0"/>
              </a:defRPr>
            </a:pPr>
            <a:endParaRPr lang="en-US"/>
          </a:p>
        </c:txPr>
        <c:crossAx val="166090240"/>
        <c:crosses val="autoZero"/>
        <c:auto val="1"/>
        <c:lblAlgn val="ctr"/>
        <c:lblOffset val="100"/>
        <c:noMultiLvlLbl val="0"/>
      </c:catAx>
      <c:valAx>
        <c:axId val="166090240"/>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05540974044911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5002624"/>
        <c:crosses val="autoZero"/>
        <c:crossBetween val="between"/>
        <c:majorUnit val="5"/>
      </c:valAx>
    </c:plotArea>
    <c:legend>
      <c:legendPos val="t"/>
      <c:layout>
        <c:manualLayout>
          <c:xMode val="edge"/>
          <c:yMode val="edge"/>
          <c:x val="8.19954797317002E-3"/>
          <c:y val="1.1675185338674747E-3"/>
          <c:w val="0.99127867697093419"/>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90993486925246"/>
          <c:y val="0.13792130150397863"/>
          <c:w val="0.8619070185671236"/>
          <c:h val="0.63516404199475063"/>
        </c:manualLayout>
      </c:layout>
      <c:barChart>
        <c:barDir val="col"/>
        <c:grouping val="clustered"/>
        <c:varyColors val="0"/>
        <c:ser>
          <c:idx val="0"/>
          <c:order val="0"/>
          <c:tx>
            <c:strRef>
              <c:f>Sheet1!$B$1</c:f>
              <c:strCache>
                <c:ptCount val="1"/>
                <c:pt idx="0">
                  <c:v>Health Center Population</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DDC1-4C6E-9A6A-F47D21A1A061}"/>
              </c:ext>
            </c:extLst>
          </c:dPt>
          <c:dPt>
            <c:idx val="1"/>
            <c:invertIfNegative val="0"/>
            <c:bubble3D val="0"/>
            <c:extLst>
              <c:ext xmlns:c16="http://schemas.microsoft.com/office/drawing/2014/chart" uri="{C3380CC4-5D6E-409C-BE32-E72D297353CC}">
                <c16:uniqueId val="{00000001-DDC1-4C6E-9A6A-F47D21A1A061}"/>
              </c:ext>
            </c:extLst>
          </c:dPt>
          <c:dPt>
            <c:idx val="2"/>
            <c:invertIfNegative val="0"/>
            <c:bubble3D val="0"/>
            <c:extLst>
              <c:ext xmlns:c16="http://schemas.microsoft.com/office/drawing/2014/chart" uri="{C3380CC4-5D6E-409C-BE32-E72D297353CC}">
                <c16:uniqueId val="{00000002-DDC1-4C6E-9A6A-F47D21A1A061}"/>
              </c:ext>
            </c:extLst>
          </c:dPt>
          <c:dPt>
            <c:idx val="3"/>
            <c:invertIfNegative val="0"/>
            <c:bubble3D val="0"/>
            <c:extLst>
              <c:ext xmlns:c16="http://schemas.microsoft.com/office/drawing/2014/chart" uri="{C3380CC4-5D6E-409C-BE32-E72D297353CC}">
                <c16:uniqueId val="{00000003-DDC1-4C6E-9A6A-F47D21A1A061}"/>
              </c:ext>
            </c:extLst>
          </c:dPt>
          <c:cat>
            <c:strRef>
              <c:f>Sheet1!$A$2:$A$17</c:f>
              <c:strCache>
                <c:ptCount val="16"/>
                <c:pt idx="0">
                  <c:v>Non-Hispanic</c:v>
                </c:pt>
                <c:pt idx="1">
                  <c:v>Hispanic</c:v>
                </c:pt>
                <c:pt idx="3">
                  <c:v>White</c:v>
                </c:pt>
                <c:pt idx="4">
                  <c:v>Black</c:v>
                </c:pt>
                <c:pt idx="5">
                  <c:v>Asian</c:v>
                </c:pt>
                <c:pt idx="6">
                  <c:v>NHOPI</c:v>
                </c:pt>
                <c:pt idx="7">
                  <c:v>AI/AN</c:v>
                </c:pt>
                <c:pt idx="8">
                  <c:v>&gt;1 Race</c:v>
                </c:pt>
                <c:pt idx="10">
                  <c:v>Medicare</c:v>
                </c:pt>
                <c:pt idx="11">
                  <c:v>Medicaid</c:v>
                </c:pt>
                <c:pt idx="12">
                  <c:v>No Insurance</c:v>
                </c:pt>
                <c:pt idx="14">
                  <c:v>≤FPL</c:v>
                </c:pt>
                <c:pt idx="15">
                  <c:v>≤200% FPL</c:v>
                </c:pt>
              </c:strCache>
            </c:strRef>
          </c:cat>
          <c:val>
            <c:numRef>
              <c:f>Sheet1!$B$2:$B$17</c:f>
              <c:numCache>
                <c:formatCode>@</c:formatCode>
                <c:ptCount val="16"/>
                <c:pt idx="0">
                  <c:v>65.2</c:v>
                </c:pt>
                <c:pt idx="1">
                  <c:v>34.799999999999997</c:v>
                </c:pt>
                <c:pt idx="3">
                  <c:v>66</c:v>
                </c:pt>
                <c:pt idx="4">
                  <c:v>23.8</c:v>
                </c:pt>
                <c:pt idx="5">
                  <c:v>3.6</c:v>
                </c:pt>
                <c:pt idx="6">
                  <c:v>1.3</c:v>
                </c:pt>
                <c:pt idx="7">
                  <c:v>1.4</c:v>
                </c:pt>
                <c:pt idx="8">
                  <c:v>3.9</c:v>
                </c:pt>
                <c:pt idx="10">
                  <c:v>8.4</c:v>
                </c:pt>
                <c:pt idx="11">
                  <c:v>41.5</c:v>
                </c:pt>
                <c:pt idx="12">
                  <c:v>34.9</c:v>
                </c:pt>
                <c:pt idx="14">
                  <c:v>71.900000000000006</c:v>
                </c:pt>
                <c:pt idx="15">
                  <c:v>92.8</c:v>
                </c:pt>
              </c:numCache>
            </c:numRef>
          </c:val>
          <c:extLst>
            <c:ext xmlns:c16="http://schemas.microsoft.com/office/drawing/2014/chart" uri="{C3380CC4-5D6E-409C-BE32-E72D297353CC}">
              <c16:uniqueId val="{00000004-DDC1-4C6E-9A6A-F47D21A1A061}"/>
            </c:ext>
          </c:extLst>
        </c:ser>
        <c:ser>
          <c:idx val="1"/>
          <c:order val="1"/>
          <c:tx>
            <c:strRef>
              <c:f>Sheet1!$C$1</c:f>
              <c:strCache>
                <c:ptCount val="1"/>
                <c:pt idx="0">
                  <c:v>U.S. Population</c:v>
                </c:pt>
              </c:strCache>
            </c:strRef>
          </c:tx>
          <c:spPr>
            <a:solidFill>
              <a:srgbClr val="AABA0A"/>
            </a:solidFill>
          </c:spPr>
          <c:invertIfNegative val="0"/>
          <c:cat>
            <c:strRef>
              <c:f>Sheet1!$A$2:$A$17</c:f>
              <c:strCache>
                <c:ptCount val="16"/>
                <c:pt idx="0">
                  <c:v>Non-Hispanic</c:v>
                </c:pt>
                <c:pt idx="1">
                  <c:v>Hispanic</c:v>
                </c:pt>
                <c:pt idx="3">
                  <c:v>White</c:v>
                </c:pt>
                <c:pt idx="4">
                  <c:v>Black</c:v>
                </c:pt>
                <c:pt idx="5">
                  <c:v>Asian</c:v>
                </c:pt>
                <c:pt idx="6">
                  <c:v>NHOPI</c:v>
                </c:pt>
                <c:pt idx="7">
                  <c:v>AI/AN</c:v>
                </c:pt>
                <c:pt idx="8">
                  <c:v>&gt;1 Race</c:v>
                </c:pt>
                <c:pt idx="10">
                  <c:v>Medicare</c:v>
                </c:pt>
                <c:pt idx="11">
                  <c:v>Medicaid</c:v>
                </c:pt>
                <c:pt idx="12">
                  <c:v>No Insurance</c:v>
                </c:pt>
                <c:pt idx="14">
                  <c:v>≤FPL</c:v>
                </c:pt>
                <c:pt idx="15">
                  <c:v>≤200% FPL</c:v>
                </c:pt>
              </c:strCache>
            </c:strRef>
          </c:cat>
          <c:val>
            <c:numRef>
              <c:f>Sheet1!$C$2:$C$17</c:f>
              <c:numCache>
                <c:formatCode>0.0</c:formatCode>
                <c:ptCount val="16"/>
                <c:pt idx="0" formatCode="General">
                  <c:v>82.9</c:v>
                </c:pt>
                <c:pt idx="1">
                  <c:v>17.100000000000001</c:v>
                </c:pt>
                <c:pt idx="3" formatCode="General">
                  <c:v>77.7</c:v>
                </c:pt>
                <c:pt idx="4" formatCode="General">
                  <c:v>12.2</c:v>
                </c:pt>
                <c:pt idx="5" formatCode="General">
                  <c:v>5.3</c:v>
                </c:pt>
                <c:pt idx="6" formatCode="General">
                  <c:v>0.2</c:v>
                </c:pt>
                <c:pt idx="7" formatCode="General">
                  <c:v>1.2</c:v>
                </c:pt>
                <c:pt idx="8" formatCode="General">
                  <c:v>2.4</c:v>
                </c:pt>
                <c:pt idx="10" formatCode="General">
                  <c:v>15.7</c:v>
                </c:pt>
                <c:pt idx="11" formatCode="General">
                  <c:v>16.399999999999999</c:v>
                </c:pt>
                <c:pt idx="12" formatCode="General">
                  <c:v>15.4</c:v>
                </c:pt>
                <c:pt idx="14" formatCode="General">
                  <c:v>15</c:v>
                </c:pt>
                <c:pt idx="15" formatCode="General">
                  <c:v>34.200000000000003</c:v>
                </c:pt>
              </c:numCache>
            </c:numRef>
          </c:val>
          <c:extLst>
            <c:ext xmlns:c16="http://schemas.microsoft.com/office/drawing/2014/chart" uri="{C3380CC4-5D6E-409C-BE32-E72D297353CC}">
              <c16:uniqueId val="{00000005-DDC1-4C6E-9A6A-F47D21A1A061}"/>
            </c:ext>
          </c:extLst>
        </c:ser>
        <c:dLbls>
          <c:showLegendKey val="0"/>
          <c:showVal val="0"/>
          <c:showCatName val="0"/>
          <c:showSerName val="0"/>
          <c:showPercent val="0"/>
          <c:showBubbleSize val="0"/>
        </c:dLbls>
        <c:gapWidth val="150"/>
        <c:axId val="166110336"/>
        <c:axId val="166111872"/>
      </c:barChart>
      <c:catAx>
        <c:axId val="166110336"/>
        <c:scaling>
          <c:orientation val="minMax"/>
        </c:scaling>
        <c:delete val="0"/>
        <c:axPos val="b"/>
        <c:minorGridlines>
          <c:spPr>
            <a:ln>
              <a:noFill/>
            </a:ln>
          </c:spPr>
        </c:minorGridlines>
        <c:numFmt formatCode="General" sourceLinked="0"/>
        <c:majorTickMark val="out"/>
        <c:minorTickMark val="none"/>
        <c:tickLblPos val="nextTo"/>
        <c:txPr>
          <a:bodyPr rot="-1680000"/>
          <a:lstStyle/>
          <a:p>
            <a:pPr>
              <a:defRPr sz="1600" b="0">
                <a:solidFill>
                  <a:schemeClr val="tx1"/>
                </a:solidFill>
                <a:latin typeface="Calibri" panose="020F0502020204030204" pitchFamily="34" charset="0"/>
              </a:defRPr>
            </a:pPr>
            <a:endParaRPr lang="en-US"/>
          </a:p>
        </c:txPr>
        <c:crossAx val="166111872"/>
        <c:crosses val="autoZero"/>
        <c:auto val="1"/>
        <c:lblAlgn val="ctr"/>
        <c:lblOffset val="100"/>
        <c:noMultiLvlLbl val="0"/>
      </c:catAx>
      <c:valAx>
        <c:axId val="166111872"/>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6866530572567319"/>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66110336"/>
        <c:crosses val="autoZero"/>
        <c:crossBetween val="between"/>
        <c:majorUnit val="10"/>
      </c:valAx>
    </c:plotArea>
    <c:legend>
      <c:legendPos val="t"/>
      <c:layout>
        <c:manualLayout>
          <c:xMode val="edge"/>
          <c:yMode val="edge"/>
          <c:x val="5.5555555555555552E-2"/>
          <c:y val="1.8970545348498104E-2"/>
          <c:w val="0.88801351219986391"/>
          <c:h val="9.732767779027623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0.60987</cdr:x>
      <cdr:y>0.66465</cdr:y>
    </cdr:from>
    <cdr:to>
      <cdr:x>0.80415</cdr:x>
      <cdr:y>1</cdr:y>
    </cdr:to>
    <cdr:sp macro="" textlink="">
      <cdr:nvSpPr>
        <cdr:cNvPr id="4" name="Text Box 3"/>
        <cdr:cNvSpPr txBox="1"/>
      </cdr:nvSpPr>
      <cdr:spPr>
        <a:xfrm xmlns:a="http://schemas.openxmlformats.org/drawingml/2006/main">
          <a:off x="2870421" y="25126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0.13991</cdr:x>
      <cdr:y>0.68148</cdr:y>
    </cdr:from>
    <cdr:to>
      <cdr:x>0.83991</cdr:x>
      <cdr:y>0.68512</cdr:y>
    </cdr:to>
    <cdr:cxnSp macro="">
      <cdr:nvCxnSpPr>
        <cdr:cNvPr id="3" name="Straight Connector 2"/>
        <cdr:cNvCxnSpPr/>
      </cdr:nvCxnSpPr>
      <cdr:spPr>
        <a:xfrm xmlns:a="http://schemas.openxmlformats.org/drawingml/2006/main">
          <a:off x="1151436" y="2804160"/>
          <a:ext cx="5760720" cy="14978"/>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0.42453</cdr:x>
      <cdr:y>0.20567</cdr:y>
    </cdr:from>
    <cdr:to>
      <cdr:x>0.69623</cdr:x>
      <cdr:y>0.2695</cdr:y>
    </cdr:to>
    <cdr:sp macro="" textlink="">
      <cdr:nvSpPr>
        <cdr:cNvPr id="3" name="Text Box 8"/>
        <cdr:cNvSpPr txBox="1">
          <a:spLocks xmlns:a="http://schemas.openxmlformats.org/drawingml/2006/main" noChangeArrowheads="1"/>
        </cdr:cNvSpPr>
      </cdr:nvSpPr>
      <cdr:spPr bwMode="auto">
        <a:xfrm xmlns:a="http://schemas.openxmlformats.org/drawingml/2006/main">
          <a:off x="3429000" y="883920"/>
          <a:ext cx="2194560" cy="274320"/>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upright="1">
          <a:noAutofit/>
        </a:bodyPr>
        <a:lstStyle xmlns:a="http://schemas.openxmlformats.org/drawingml/2006/main"/>
        <a:p xmlns:a="http://schemas.openxmlformats.org/drawingml/2006/main">
          <a:pPr marL="0" marR="0" algn="l">
            <a:spcBef>
              <a:spcPts val="0"/>
            </a:spcBef>
            <a:spcAft>
              <a:spcPts val="1200"/>
            </a:spcAft>
          </a:pPr>
          <a:r>
            <a:rPr lang="en-US" sz="1000" dirty="0">
              <a:effectLst/>
              <a:latin typeface="Arial" panose="020B0604020202020204" pitchFamily="34" charset="0"/>
              <a:ea typeface="Times New Roman"/>
              <a:cs typeface="Arial" panose="020B0604020202020204" pitchFamily="34" charset="0"/>
            </a:rPr>
            <a:t>2008 Achievable Benchmark: 94%</a:t>
          </a:r>
          <a:endParaRPr lang="en-US" sz="1200" dirty="0">
            <a:effectLst/>
            <a:latin typeface="Arial" panose="020B0604020202020204" pitchFamily="34" charset="0"/>
            <a:ea typeface="Times New Roman"/>
            <a:cs typeface="Arial" panose="020B0604020202020204" pitchFamily="34" charset="0"/>
          </a:endParaRPr>
        </a:p>
      </cdr:txBody>
    </cdr:sp>
  </cdr:relSizeAnchor>
  <cdr:relSizeAnchor xmlns:cdr="http://schemas.openxmlformats.org/drawingml/2006/chartDrawing">
    <cdr:from>
      <cdr:x>0.11321</cdr:x>
      <cdr:y>0.32979</cdr:y>
    </cdr:from>
    <cdr:to>
      <cdr:x>0.99099</cdr:x>
      <cdr:y>0.32979</cdr:y>
    </cdr:to>
    <cdr:cxnSp macro="">
      <cdr:nvCxnSpPr>
        <cdr:cNvPr id="4" name="Straight Connector 1"/>
        <cdr:cNvCxnSpPr/>
      </cdr:nvCxnSpPr>
      <cdr:spPr>
        <a:xfrm xmlns:a="http://schemas.openxmlformats.org/drawingml/2006/main">
          <a:off x="931653" y="1266541"/>
          <a:ext cx="722376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0.09259</cdr:x>
      <cdr:y>0.20417</cdr:y>
    </cdr:from>
    <cdr:to>
      <cdr:x>1</cdr:x>
      <cdr:y>0.20417</cdr:y>
    </cdr:to>
    <cdr:cxnSp macro="">
      <cdr:nvCxnSpPr>
        <cdr:cNvPr id="2" name="Straight Connector 1"/>
        <cdr:cNvCxnSpPr/>
      </cdr:nvCxnSpPr>
      <cdr:spPr>
        <a:xfrm xmlns:a="http://schemas.openxmlformats.org/drawingml/2006/main">
          <a:off x="761979" y="746760"/>
          <a:ext cx="7467621"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0.17593</cdr:x>
      <cdr:y>0.225</cdr:y>
    </cdr:from>
    <cdr:to>
      <cdr:x>0.43519</cdr:x>
      <cdr:y>0.29232</cdr:y>
    </cdr:to>
    <cdr:sp macro="" textlink="">
      <cdr:nvSpPr>
        <cdr:cNvPr id="3" name="TextBox 8"/>
        <cdr:cNvSpPr txBox="1"/>
      </cdr:nvSpPr>
      <cdr:spPr>
        <a:xfrm xmlns:a="http://schemas.openxmlformats.org/drawingml/2006/main">
          <a:off x="1447800" y="822960"/>
          <a:ext cx="2133606" cy="246230"/>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smtClean="0">
              <a:latin typeface="Arial" panose="020B0604020202020204" pitchFamily="34" charset="0"/>
              <a:cs typeface="Arial" panose="020B0604020202020204" pitchFamily="34" charset="0"/>
            </a:rPr>
            <a:t>2012 Achievable Benchmark: 72%</a:t>
          </a:r>
          <a:endParaRPr lang="en-US" sz="1000"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0.18519</cdr:x>
      <cdr:y>0.2</cdr:y>
    </cdr:from>
    <cdr:to>
      <cdr:x>1</cdr:x>
      <cdr:y>0.2</cdr:y>
    </cdr:to>
    <cdr:cxnSp macro="">
      <cdr:nvCxnSpPr>
        <cdr:cNvPr id="2" name="Straight Connector 1"/>
        <cdr:cNvCxnSpPr/>
      </cdr:nvCxnSpPr>
      <cdr:spPr>
        <a:xfrm xmlns:a="http://schemas.openxmlformats.org/drawingml/2006/main">
          <a:off x="762020" y="822960"/>
          <a:ext cx="335278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0.18222</cdr:x>
      <cdr:y>0.1985</cdr:y>
    </cdr:from>
    <cdr:to>
      <cdr:x>1</cdr:x>
      <cdr:y>0.1985</cdr:y>
    </cdr:to>
    <cdr:cxnSp macro="">
      <cdr:nvCxnSpPr>
        <cdr:cNvPr id="2" name="Straight Connector 1"/>
        <cdr:cNvCxnSpPr/>
      </cdr:nvCxnSpPr>
      <cdr:spPr>
        <a:xfrm xmlns:a="http://schemas.openxmlformats.org/drawingml/2006/main">
          <a:off x="749808" y="816803"/>
          <a:ext cx="3364992"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0.10185</cdr:x>
      <cdr:y>0.45926</cdr:y>
    </cdr:from>
    <cdr:to>
      <cdr:x>0.99074</cdr:x>
      <cdr:y>0.45926</cdr:y>
    </cdr:to>
    <cdr:cxnSp macro="">
      <cdr:nvCxnSpPr>
        <cdr:cNvPr id="3" name="Straight Connector 2"/>
        <cdr:cNvCxnSpPr/>
      </cdr:nvCxnSpPr>
      <cdr:spPr>
        <a:xfrm xmlns:a="http://schemas.openxmlformats.org/drawingml/2006/main" flipV="1">
          <a:off x="838200" y="1889760"/>
          <a:ext cx="731520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0.69444</cdr:x>
      <cdr:y>0.36667</cdr:y>
    </cdr:from>
    <cdr:to>
      <cdr:x>0.98326</cdr:x>
      <cdr:y>0.43334</cdr:y>
    </cdr:to>
    <cdr:sp macro="" textlink="">
      <cdr:nvSpPr>
        <cdr:cNvPr id="4" name="TextBox 3"/>
        <cdr:cNvSpPr txBox="1"/>
      </cdr:nvSpPr>
      <cdr:spPr>
        <a:xfrm xmlns:a="http://schemas.openxmlformats.org/drawingml/2006/main">
          <a:off x="5715000" y="1508760"/>
          <a:ext cx="2376873" cy="274334"/>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000" dirty="0" smtClean="0">
              <a:latin typeface="Arial" panose="020B0604020202020204" pitchFamily="34" charset="0"/>
              <a:cs typeface="Arial" panose="020B0604020202020204" pitchFamily="34" charset="0"/>
            </a:rPr>
            <a:t>2010 Achievable Benchmark: 53.5%</a:t>
          </a:r>
          <a:endParaRPr lang="en-US" sz="1000"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0CD9790-762F-4BF0-8687-A0B2AA2FB943}" type="datetimeFigureOut">
              <a:rPr lang="en-US" smtClean="0"/>
              <a:pPr/>
              <a:t>3/26/2020</a:t>
            </a:fld>
            <a:endParaRPr lang="en-US"/>
          </a:p>
        </p:txBody>
      </p:sp>
      <p:sp>
        <p:nvSpPr>
          <p:cNvPr id="4" name="Slide Image Placeholder 3"/>
          <p:cNvSpPr>
            <a:spLocks noGrp="1" noRot="1" noChangeAspect="1"/>
          </p:cNvSpPr>
          <p:nvPr>
            <p:ph type="sldImg" idx="2"/>
          </p:nvPr>
        </p:nvSpPr>
        <p:spPr>
          <a:xfrm>
            <a:off x="511175" y="696913"/>
            <a:ext cx="6149975" cy="461168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5345430"/>
            <a:ext cx="5608320" cy="325374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0F596C6-1807-4ED1-A2A6-17F710C0A291}" type="slidenum">
              <a:rPr lang="en-US" smtClean="0"/>
              <a:pPr/>
              <a:t>‹#›</a:t>
            </a:fld>
            <a:endParaRPr lang="en-US"/>
          </a:p>
        </p:txBody>
      </p:sp>
    </p:spTree>
    <p:extLst>
      <p:ext uri="{BB962C8B-B14F-4D97-AF65-F5344CB8AC3E}">
        <p14:creationId xmlns:p14="http://schemas.microsoft.com/office/powerpoint/2010/main" val="4141735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rchive.ahrq.gov/research/findings/nhqrdr/2014chartbooks/index.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nhqrnet.ahrq.gov/inhqrdr/state/selec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a:t>
            </a:fld>
            <a:endParaRPr lang="en-US"/>
          </a:p>
        </p:txBody>
      </p:sp>
    </p:spTree>
    <p:extLst>
      <p:ext uri="{BB962C8B-B14F-4D97-AF65-F5344CB8AC3E}">
        <p14:creationId xmlns:p14="http://schemas.microsoft.com/office/powerpoint/2010/main" val="2383030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a:t>
            </a:r>
            <a:r>
              <a:rPr lang="en-US" dirty="0" smtClean="0"/>
              <a:t>  From 2002 to 2012</a:t>
            </a:r>
            <a:r>
              <a:rPr lang="en-US" dirty="0"/>
              <a:t>, the percentage of adults who needed care right away who sometimes or never got care as soon as wanted </a:t>
            </a:r>
            <a:r>
              <a:rPr lang="en-US" dirty="0" smtClean="0"/>
              <a:t>did not change overall or for any racial/ethnic group.</a:t>
            </a:r>
          </a:p>
          <a:p>
            <a:pPr marL="171450" indent="-171450">
              <a:buFont typeface="Arial" panose="020B0604020202020204" pitchFamily="34" charset="0"/>
              <a:buChar char="•"/>
            </a:pPr>
            <a:r>
              <a:rPr lang="en-US" b="1" dirty="0" smtClean="0"/>
              <a:t>Groups With Disparities:</a:t>
            </a:r>
          </a:p>
          <a:p>
            <a:pPr marL="347472" indent="-182880">
              <a:buFont typeface="Arial" panose="020B0604020202020204" pitchFamily="34" charset="0"/>
              <a:buChar char="•"/>
            </a:pPr>
            <a:r>
              <a:rPr lang="en-US" baseline="0" dirty="0" smtClean="0"/>
              <a:t>From 2010 to 2012, Hispanics were less likely than Whites</a:t>
            </a:r>
            <a:r>
              <a:rPr lang="en-US" dirty="0" smtClean="0"/>
              <a:t> </a:t>
            </a:r>
            <a:r>
              <a:rPr lang="en-US" baseline="0" dirty="0" smtClean="0"/>
              <a:t>to receive care as soon as wanted.</a:t>
            </a:r>
          </a:p>
          <a:p>
            <a:pPr marL="347472" indent="-182880">
              <a:buFont typeface="Arial" panose="020B0604020202020204" pitchFamily="34" charset="0"/>
              <a:buChar char="•"/>
            </a:pPr>
            <a:r>
              <a:rPr lang="en-US" dirty="0"/>
              <a:t>In all years, uninsured </a:t>
            </a:r>
            <a:r>
              <a:rPr lang="en-US" dirty="0" smtClean="0"/>
              <a:t>Hispanic adults </a:t>
            </a:r>
            <a:r>
              <a:rPr lang="en-US" dirty="0"/>
              <a:t>were less likely </a:t>
            </a:r>
            <a:r>
              <a:rPr lang="en-US" dirty="0" smtClean="0"/>
              <a:t>than privately insured Hispanic adults to </a:t>
            </a:r>
            <a:r>
              <a:rPr lang="en-US" dirty="0"/>
              <a:t>receive needed care right away for an illness, injury, or condition in the last 12 months.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10</a:t>
            </a:fld>
            <a:endParaRPr lang="en-US" dirty="0"/>
          </a:p>
        </p:txBody>
      </p:sp>
    </p:spTree>
    <p:extLst>
      <p:ext uri="{BB962C8B-B14F-4D97-AF65-F5344CB8AC3E}">
        <p14:creationId xmlns:p14="http://schemas.microsoft.com/office/powerpoint/2010/main" val="1045487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Trends: </a:t>
            </a:r>
            <a:r>
              <a:rPr lang="en-US" dirty="0" smtClean="0"/>
              <a:t>From </a:t>
            </a:r>
            <a:r>
              <a:rPr lang="en-US" dirty="0"/>
              <a:t>2007 to 2012, Hispanic children were </a:t>
            </a:r>
            <a:r>
              <a:rPr lang="en-US" dirty="0" smtClean="0"/>
              <a:t>less </a:t>
            </a:r>
            <a:r>
              <a:rPr lang="en-US" dirty="0"/>
              <a:t>likely than </a:t>
            </a:r>
            <a:r>
              <a:rPr lang="en-US" dirty="0" smtClean="0"/>
              <a:t>non-Hispanic White </a:t>
            </a:r>
            <a:r>
              <a:rPr lang="en-US" dirty="0"/>
              <a:t>children to </a:t>
            </a:r>
            <a:r>
              <a:rPr lang="en-US" dirty="0" smtClean="0"/>
              <a:t>get </a:t>
            </a:r>
            <a:r>
              <a:rPr lang="en-US" dirty="0"/>
              <a:t>care as soon as wanted</a:t>
            </a:r>
            <a:r>
              <a:rPr lang="en-US" dirty="0" smtClean="0"/>
              <a:t>.</a:t>
            </a:r>
          </a:p>
          <a:p>
            <a:pPr marL="171450" indent="-171450">
              <a:buFont typeface="Arial" panose="020B0604020202020204" pitchFamily="34" charset="0"/>
              <a:buChar char="•"/>
            </a:pPr>
            <a:r>
              <a:rPr lang="en-US" b="1" dirty="0" smtClean="0"/>
              <a:t>Groups With Disparities:</a:t>
            </a:r>
            <a:endParaRPr lang="en-US" b="1" dirty="0"/>
          </a:p>
          <a:p>
            <a:pPr marL="347472" indent="-182880">
              <a:buFont typeface="Arial" panose="020B0604020202020204" pitchFamily="34" charset="0"/>
              <a:buChar char="•"/>
            </a:pPr>
            <a:r>
              <a:rPr lang="en-US" dirty="0" smtClean="0"/>
              <a:t>In 2012, the percentage of children who needed care right away who sometimes or never got care as soon as wanted was 9.3% for those who spoke a language other</a:t>
            </a:r>
            <a:r>
              <a:rPr lang="en-US" baseline="0" dirty="0" smtClean="0"/>
              <a:t> than English and </a:t>
            </a:r>
            <a:r>
              <a:rPr lang="en-US" dirty="0" smtClean="0"/>
              <a:t>3.0% for those who spoke English.</a:t>
            </a:r>
          </a:p>
          <a:p>
            <a:pPr marL="347472" indent="-182880">
              <a:buFont typeface="Arial" panose="020B0604020202020204" pitchFamily="34" charset="0"/>
              <a:buChar char="•"/>
            </a:pPr>
            <a:r>
              <a:rPr lang="en-US" dirty="0" smtClean="0"/>
              <a:t>In all years, English-speaking children were less</a:t>
            </a:r>
            <a:r>
              <a:rPr lang="en-US" baseline="0" dirty="0" smtClean="0"/>
              <a:t> likely than children speaking other languages to have problems receiving care as soon as wanted.</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11</a:t>
            </a:fld>
            <a:endParaRPr lang="en-US" dirty="0"/>
          </a:p>
        </p:txBody>
      </p:sp>
    </p:spTree>
    <p:extLst>
      <p:ext uri="{BB962C8B-B14F-4D97-AF65-F5344CB8AC3E}">
        <p14:creationId xmlns:p14="http://schemas.microsoft.com/office/powerpoint/2010/main" val="1909562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Groups With Disparities:</a:t>
            </a:r>
          </a:p>
          <a:p>
            <a:pPr marL="347472"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a:t>
            </a:r>
            <a:r>
              <a:rPr lang="en-US" baseline="0" dirty="0" smtClean="0"/>
              <a:t> 2013, 71.9% of the health center population was at or below the Federal poverty level compared with 15% of the U.S. population. The health center population also had higher percentages of uninsurance (34.9%) and Medicaid enrollment (41.5%) than the U.S. population (15.4% and 16.4%,</a:t>
            </a:r>
            <a:r>
              <a:rPr lang="en-US" dirty="0" smtClean="0"/>
              <a:t> respectively)</a:t>
            </a:r>
            <a:r>
              <a:rPr lang="en-US" baseline="0" dirty="0" smtClean="0"/>
              <a:t>.</a:t>
            </a:r>
          </a:p>
          <a:p>
            <a:pPr marL="347472"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2013, slightly more than one-third (34.8%) of the health center population was Hispanic, which was twice as much as the percentage in the U.S. population (17.1%). The percentage of Blacks at the health centers was nearly one-quarter (23.8%), nearly twice as much as the percentage in the U.S. population (12.2%).</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12</a:t>
            </a:fld>
            <a:endParaRPr lang="en-US" dirty="0"/>
          </a:p>
        </p:txBody>
      </p:sp>
    </p:spTree>
    <p:extLst>
      <p:ext uri="{BB962C8B-B14F-4D97-AF65-F5344CB8AC3E}">
        <p14:creationId xmlns:p14="http://schemas.microsoft.com/office/powerpoint/2010/main" val="857730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BEABEC1-C8B9-41CF-A032-29DC2342D726}" type="slidenum">
              <a:rPr lang="en-US" altLang="en-US"/>
              <a:pPr/>
              <a:t>13</a:t>
            </a:fld>
            <a:endParaRPr lang="en-US" altLang="en-US"/>
          </a:p>
        </p:txBody>
      </p:sp>
      <p:sp>
        <p:nvSpPr>
          <p:cNvPr id="17409" name="Rectangle 1"/>
          <p:cNvSpPr txBox="1">
            <a:spLocks noGrp="1" noRot="1" noChangeAspect="1" noChangeArrowheads="1"/>
          </p:cNvSpPr>
          <p:nvPr>
            <p:ph type="sldImg"/>
          </p:nvPr>
        </p:nvSpPr>
        <p:spPr bwMode="auto">
          <a:xfrm>
            <a:off x="484632" y="694944"/>
            <a:ext cx="6043792" cy="4535424"/>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p:cNvSpPr txBox="1">
            <a:spLocks noGrp="1" noChangeArrowheads="1"/>
          </p:cNvSpPr>
          <p:nvPr>
            <p:ph type="body" idx="1"/>
          </p:nvPr>
        </p:nvSpPr>
        <p:spPr bwMode="auto">
          <a:xfrm>
            <a:off x="701613" y="5486400"/>
            <a:ext cx="5607175" cy="31101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14</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5334000"/>
            <a:ext cx="6324600" cy="3733800"/>
          </a:xfrm>
        </p:spPr>
        <p:txBody>
          <a:bodyPr/>
          <a:lstStyle/>
          <a:p>
            <a:pPr marL="171450" indent="-171450">
              <a:buFont typeface="Arial" panose="020B0604020202020204" pitchFamily="34" charset="0"/>
              <a:buChar char="•"/>
            </a:pPr>
            <a:r>
              <a:rPr lang="en-US" baseline="0" dirty="0" smtClean="0"/>
              <a:t>Quality of care for Hispanics:</a:t>
            </a:r>
          </a:p>
          <a:p>
            <a:pPr marL="628650" lvl="1" indent="-171450">
              <a:buFont typeface="Arial" panose="020B0604020202020204" pitchFamily="34" charset="0"/>
              <a:buChar char="•"/>
            </a:pPr>
            <a:r>
              <a:rPr lang="en-US" baseline="0" dirty="0" smtClean="0"/>
              <a:t>Improved for 64% (92 out of 144) of the measures, </a:t>
            </a:r>
          </a:p>
          <a:p>
            <a:pPr marL="628650" lvl="1" indent="-171450">
              <a:buFont typeface="Arial" panose="020B0604020202020204" pitchFamily="34" charset="0"/>
              <a:buChar char="•"/>
            </a:pPr>
            <a:r>
              <a:rPr lang="en-US" baseline="0" dirty="0" smtClean="0"/>
              <a:t>Worsened for 2% (3 out of 144) of the measures, and</a:t>
            </a:r>
          </a:p>
          <a:p>
            <a:pPr marL="628650" lvl="1" indent="-171450">
              <a:buFont typeface="Arial" panose="020B0604020202020204" pitchFamily="34" charset="0"/>
              <a:buChar char="•"/>
            </a:pPr>
            <a:r>
              <a:rPr lang="en-US" baseline="0" dirty="0" smtClean="0"/>
              <a:t>Did not change for 34% (49 out of 144) of the measures.</a:t>
            </a:r>
          </a:p>
          <a:p>
            <a:pPr marL="457200" lvl="1" indent="0">
              <a:buFont typeface="Arial" panose="020B0604020202020204" pitchFamily="34" charset="0"/>
              <a:buNone/>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Among the NQS priorities, quality of care for Hispanics:</a:t>
            </a:r>
          </a:p>
          <a:p>
            <a:pPr marL="628650" lvl="1" indent="-171450">
              <a:buFont typeface="Arial" panose="020B0604020202020204" pitchFamily="34" charset="0"/>
              <a:buChar char="•"/>
            </a:pPr>
            <a:r>
              <a:rPr lang="en-US" baseline="0" dirty="0" smtClean="0"/>
              <a:t>Improved for 67% (12 of 18) of Patient Safety measures and did not change for 33% (6 of 18).</a:t>
            </a:r>
          </a:p>
          <a:p>
            <a:pPr marL="628650" lvl="1" indent="-171450">
              <a:buFont typeface="Arial" panose="020B0604020202020204" pitchFamily="34" charset="0"/>
              <a:buChar char="•"/>
            </a:pPr>
            <a:r>
              <a:rPr lang="en-US" baseline="0" dirty="0" smtClean="0"/>
              <a:t>Improve for 73% (16 of 22) of Person-Centered Care measures and did not change for 27% (6 of 22).</a:t>
            </a:r>
          </a:p>
          <a:p>
            <a:pPr marL="628650" lvl="1" indent="-171450">
              <a:buFont typeface="Arial" panose="020B0604020202020204" pitchFamily="34" charset="0"/>
              <a:buChar char="•"/>
            </a:pPr>
            <a:r>
              <a:rPr lang="en-US" baseline="0" dirty="0" smtClean="0"/>
              <a:t>Improved for 61% (31 of 51) of Effective Treatment measures, worsened for 4% (2 of 51), and did not change for 35% (18 of 51).</a:t>
            </a:r>
          </a:p>
          <a:p>
            <a:pPr marL="628650" lvl="1" indent="-171450">
              <a:buFont typeface="Arial" panose="020B0604020202020204" pitchFamily="34" charset="0"/>
              <a:buChar char="•"/>
            </a:pPr>
            <a:r>
              <a:rPr lang="en-US" baseline="0" dirty="0" smtClean="0"/>
              <a:t>Improved for 63% (24 of 38) of Healthy Living measures and did not change for 37% (14 of 38).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cs typeface="Times New Roman" panose="02020603050405020304" pitchFamily="18" charset="0"/>
              </a:rPr>
              <a:t>Th</a:t>
            </a:r>
            <a:r>
              <a:rPr lang="en-US" spc="-10" dirty="0" smtClean="0">
                <a:cs typeface="Times New Roman" panose="02020603050405020304" pitchFamily="18" charset="0"/>
              </a:rPr>
              <a:t>e</a:t>
            </a:r>
            <a:r>
              <a:rPr lang="en-US" spc="0" dirty="0" smtClean="0">
                <a:cs typeface="Times New Roman" panose="02020603050405020304" pitchFamily="18" charset="0"/>
              </a:rPr>
              <a:t>re </a:t>
            </a:r>
            <a:r>
              <a:rPr lang="en-US" spc="-5" dirty="0" smtClean="0">
                <a:cs typeface="Times New Roman" panose="02020603050405020304" pitchFamily="18" charset="0"/>
              </a:rPr>
              <a:t>a</a:t>
            </a:r>
            <a:r>
              <a:rPr lang="en-US" spc="0" dirty="0" smtClean="0">
                <a:cs typeface="Times New Roman" panose="02020603050405020304" pitchFamily="18" charset="0"/>
              </a:rPr>
              <a:t>re</a:t>
            </a:r>
            <a:r>
              <a:rPr lang="en-US" spc="-10" dirty="0" smtClean="0">
                <a:cs typeface="Times New Roman" panose="02020603050405020304" pitchFamily="18" charset="0"/>
              </a:rPr>
              <a:t> </a:t>
            </a:r>
            <a:r>
              <a:rPr lang="en-US" spc="0" dirty="0" smtClean="0">
                <a:cs typeface="Times New Roman" panose="02020603050405020304" pitchFamily="18" charset="0"/>
              </a:rPr>
              <a:t>insu</a:t>
            </a:r>
            <a:r>
              <a:rPr lang="en-US" spc="10" dirty="0" smtClean="0">
                <a:cs typeface="Times New Roman" panose="02020603050405020304" pitchFamily="18" charset="0"/>
              </a:rPr>
              <a:t>f</a:t>
            </a:r>
            <a:r>
              <a:rPr lang="en-US" spc="0" dirty="0" smtClean="0">
                <a:cs typeface="Times New Roman" panose="02020603050405020304" pitchFamily="18" charset="0"/>
              </a:rPr>
              <a:t>fi</a:t>
            </a:r>
            <a:r>
              <a:rPr lang="en-US" spc="-10" dirty="0" smtClean="0">
                <a:cs typeface="Times New Roman" panose="02020603050405020304" pitchFamily="18" charset="0"/>
              </a:rPr>
              <a:t>c</a:t>
            </a:r>
            <a:r>
              <a:rPr lang="en-US" spc="0" dirty="0" smtClean="0">
                <a:cs typeface="Times New Roman" panose="02020603050405020304" pitchFamily="18" charset="0"/>
              </a:rPr>
              <a:t>ient n</a:t>
            </a:r>
            <a:r>
              <a:rPr lang="en-US" spc="10" dirty="0" smtClean="0">
                <a:cs typeface="Times New Roman" panose="02020603050405020304" pitchFamily="18" charset="0"/>
              </a:rPr>
              <a:t>u</a:t>
            </a:r>
            <a:r>
              <a:rPr lang="en-US" spc="0" dirty="0" smtClean="0">
                <a:cs typeface="Times New Roman" panose="02020603050405020304" pitchFamily="18" charset="0"/>
              </a:rPr>
              <a:t>mbe</a:t>
            </a:r>
            <a:r>
              <a:rPr lang="en-US" spc="-10" dirty="0" smtClean="0">
                <a:cs typeface="Times New Roman" panose="02020603050405020304" pitchFamily="18" charset="0"/>
              </a:rPr>
              <a:t>r</a:t>
            </a:r>
            <a:r>
              <a:rPr lang="en-US" spc="0" dirty="0" smtClean="0">
                <a:cs typeface="Times New Roman" panose="02020603050405020304" pitchFamily="18" charset="0"/>
              </a:rPr>
              <a:t>s of </a:t>
            </a:r>
            <a:r>
              <a:rPr lang="en-US" spc="-10" dirty="0" smtClean="0">
                <a:cs typeface="Times New Roman" panose="02020603050405020304" pitchFamily="18" charset="0"/>
              </a:rPr>
              <a:t>r</a:t>
            </a:r>
            <a:r>
              <a:rPr lang="en-US" spc="-5" dirty="0" smtClean="0">
                <a:cs typeface="Times New Roman" panose="02020603050405020304" pitchFamily="18" charset="0"/>
              </a:rPr>
              <a:t>e</a:t>
            </a:r>
            <a:r>
              <a:rPr lang="en-US" spc="0" dirty="0" smtClean="0">
                <a:cs typeface="Times New Roman" panose="02020603050405020304" pitchFamily="18" charset="0"/>
              </a:rPr>
              <a:t>li</a:t>
            </a:r>
            <a:r>
              <a:rPr lang="en-US" spc="-5" dirty="0" smtClean="0">
                <a:cs typeface="Times New Roman" panose="02020603050405020304" pitchFamily="18" charset="0"/>
              </a:rPr>
              <a:t>a</a:t>
            </a:r>
            <a:r>
              <a:rPr lang="en-US" spc="0" dirty="0" smtClean="0">
                <a:cs typeface="Times New Roman" panose="02020603050405020304" pitchFamily="18" charset="0"/>
              </a:rPr>
              <a:t>b</a:t>
            </a:r>
            <a:r>
              <a:rPr lang="en-US" spc="10" dirty="0" smtClean="0">
                <a:cs typeface="Times New Roman" panose="02020603050405020304" pitchFamily="18" charset="0"/>
              </a:rPr>
              <a:t>l</a:t>
            </a:r>
            <a:r>
              <a:rPr lang="en-US" spc="0" dirty="0" smtClean="0">
                <a:cs typeface="Times New Roman" panose="02020603050405020304" pitchFamily="18" charset="0"/>
              </a:rPr>
              <a:t>e</a:t>
            </a:r>
            <a:r>
              <a:rPr lang="en-US" spc="-5" dirty="0" smtClean="0">
                <a:cs typeface="Times New Roman" panose="02020603050405020304" pitchFamily="18" charset="0"/>
              </a:rPr>
              <a:t> </a:t>
            </a:r>
            <a:r>
              <a:rPr lang="en-US" spc="0" dirty="0" smtClean="0">
                <a:cs typeface="Times New Roman" panose="02020603050405020304" pitchFamily="18" charset="0"/>
              </a:rPr>
              <a:t>me</a:t>
            </a:r>
            <a:r>
              <a:rPr lang="en-US" spc="-10" dirty="0" smtClean="0">
                <a:cs typeface="Times New Roman" panose="02020603050405020304" pitchFamily="18" charset="0"/>
              </a:rPr>
              <a:t>a</a:t>
            </a:r>
            <a:r>
              <a:rPr lang="en-US" spc="0" dirty="0" smtClean="0">
                <a:cs typeface="Times New Roman" panose="02020603050405020304" pitchFamily="18" charset="0"/>
              </a:rPr>
              <a:t>su</a:t>
            </a:r>
            <a:r>
              <a:rPr lang="en-US" spc="5" dirty="0" smtClean="0">
                <a:cs typeface="Times New Roman" panose="02020603050405020304" pitchFamily="18" charset="0"/>
              </a:rPr>
              <a:t>r</a:t>
            </a:r>
            <a:r>
              <a:rPr lang="en-US" spc="-5" dirty="0" smtClean="0">
                <a:cs typeface="Times New Roman" panose="02020603050405020304" pitchFamily="18" charset="0"/>
              </a:rPr>
              <a:t>e</a:t>
            </a:r>
            <a:r>
              <a:rPr lang="en-US" spc="0" dirty="0" smtClean="0">
                <a:cs typeface="Times New Roman" panose="02020603050405020304" pitchFamily="18" charset="0"/>
              </a:rPr>
              <a:t>s of Ca</a:t>
            </a:r>
            <a:r>
              <a:rPr lang="en-US" spc="-10" dirty="0" smtClean="0">
                <a:cs typeface="Times New Roman" panose="02020603050405020304" pitchFamily="18" charset="0"/>
              </a:rPr>
              <a:t>r</a:t>
            </a:r>
            <a:r>
              <a:rPr lang="en-US" spc="0" dirty="0" smtClean="0">
                <a:cs typeface="Times New Roman" panose="02020603050405020304" pitchFamily="18" charset="0"/>
              </a:rPr>
              <a:t>e</a:t>
            </a:r>
            <a:r>
              <a:rPr lang="en-US" spc="-5" dirty="0" smtClean="0">
                <a:cs typeface="Times New Roman" panose="02020603050405020304" pitchFamily="18" charset="0"/>
              </a:rPr>
              <a:t> </a:t>
            </a:r>
            <a:r>
              <a:rPr lang="en-US" spc="0" dirty="0" smtClean="0">
                <a:cs typeface="Times New Roman" panose="02020603050405020304" pitchFamily="18" charset="0"/>
              </a:rPr>
              <a:t>Coordi</a:t>
            </a:r>
            <a:r>
              <a:rPr lang="en-US" spc="5" dirty="0" smtClean="0">
                <a:cs typeface="Times New Roman" panose="02020603050405020304" pitchFamily="18" charset="0"/>
              </a:rPr>
              <a:t>n</a:t>
            </a:r>
            <a:r>
              <a:rPr lang="en-US" spc="-5" dirty="0" smtClean="0">
                <a:cs typeface="Times New Roman" panose="02020603050405020304" pitchFamily="18" charset="0"/>
              </a:rPr>
              <a:t>a</a:t>
            </a:r>
            <a:r>
              <a:rPr lang="en-US" spc="0" dirty="0" smtClean="0">
                <a:cs typeface="Times New Roman" panose="02020603050405020304" pitchFamily="18" charset="0"/>
              </a:rPr>
              <a:t>tion </a:t>
            </a:r>
            <a:r>
              <a:rPr lang="en-US" spc="-5" dirty="0" smtClean="0">
                <a:cs typeface="Times New Roman" panose="02020603050405020304" pitchFamily="18" charset="0"/>
              </a:rPr>
              <a:t>a</a:t>
            </a:r>
            <a:r>
              <a:rPr lang="en-US" spc="0" dirty="0" smtClean="0">
                <a:cs typeface="Times New Roman" panose="02020603050405020304" pitchFamily="18" charset="0"/>
              </a:rPr>
              <a:t>nd</a:t>
            </a:r>
            <a:r>
              <a:rPr lang="en-US" spc="15" dirty="0" smtClean="0">
                <a:cs typeface="Times New Roman" panose="02020603050405020304" pitchFamily="18" charset="0"/>
              </a:rPr>
              <a:t> </a:t>
            </a:r>
            <a:r>
              <a:rPr lang="en-US" spc="0" dirty="0" smtClean="0">
                <a:cs typeface="Times New Roman" panose="02020603050405020304" pitchFamily="18" charset="0"/>
              </a:rPr>
              <a:t>C</a:t>
            </a:r>
            <a:r>
              <a:rPr lang="en-US" spc="-5" dirty="0" smtClean="0">
                <a:cs typeface="Times New Roman" panose="02020603050405020304" pitchFamily="18" charset="0"/>
              </a:rPr>
              <a:t>a</a:t>
            </a:r>
            <a:r>
              <a:rPr lang="en-US" spc="0" dirty="0" smtClean="0">
                <a:cs typeface="Times New Roman" panose="02020603050405020304" pitchFamily="18" charset="0"/>
              </a:rPr>
              <a:t>re A</a:t>
            </a:r>
            <a:r>
              <a:rPr lang="en-US" spc="-10" dirty="0" smtClean="0">
                <a:cs typeface="Times New Roman" panose="02020603050405020304" pitchFamily="18" charset="0"/>
              </a:rPr>
              <a:t>f</a:t>
            </a:r>
            <a:r>
              <a:rPr lang="en-US" spc="0" dirty="0" smtClean="0">
                <a:cs typeface="Times New Roman" panose="02020603050405020304" pitchFamily="18" charset="0"/>
              </a:rPr>
              <a:t>fo</a:t>
            </a:r>
            <a:r>
              <a:rPr lang="en-US" spc="-10" dirty="0" smtClean="0">
                <a:cs typeface="Times New Roman" panose="02020603050405020304" pitchFamily="18" charset="0"/>
              </a:rPr>
              <a:t>r</a:t>
            </a:r>
            <a:r>
              <a:rPr lang="en-US" spc="10" dirty="0" smtClean="0">
                <a:cs typeface="Times New Roman" panose="02020603050405020304" pitchFamily="18" charset="0"/>
              </a:rPr>
              <a:t>d</a:t>
            </a:r>
            <a:r>
              <a:rPr lang="en-US" spc="-5" dirty="0" smtClean="0">
                <a:cs typeface="Times New Roman" panose="02020603050405020304" pitchFamily="18" charset="0"/>
              </a:rPr>
              <a:t>a</a:t>
            </a:r>
            <a:r>
              <a:rPr lang="en-US" spc="0" dirty="0" smtClean="0">
                <a:cs typeface="Times New Roman" panose="02020603050405020304" pitchFamily="18" charset="0"/>
              </a:rPr>
              <a:t>bili</a:t>
            </a:r>
            <a:r>
              <a:rPr lang="en-US" spc="15" dirty="0" smtClean="0">
                <a:cs typeface="Times New Roman" panose="02020603050405020304" pitchFamily="18" charset="0"/>
              </a:rPr>
              <a:t>t</a:t>
            </a:r>
            <a:r>
              <a:rPr lang="en-US" spc="0" dirty="0" smtClean="0">
                <a:cs typeface="Times New Roman" panose="02020603050405020304" pitchFamily="18" charset="0"/>
              </a:rPr>
              <a:t>y</a:t>
            </a:r>
            <a:r>
              <a:rPr lang="en-US" spc="-25" dirty="0" smtClean="0">
                <a:cs typeface="Times New Roman" panose="02020603050405020304" pitchFamily="18" charset="0"/>
              </a:rPr>
              <a:t> </a:t>
            </a:r>
            <a:r>
              <a:rPr lang="en-US" spc="0" dirty="0" smtClean="0">
                <a:cs typeface="Times New Roman" panose="02020603050405020304" pitchFamily="18" charset="0"/>
              </a:rPr>
              <a:t>to summ</a:t>
            </a:r>
            <a:r>
              <a:rPr lang="en-US" spc="-5" dirty="0" smtClean="0">
                <a:cs typeface="Times New Roman" panose="02020603050405020304" pitchFamily="18" charset="0"/>
              </a:rPr>
              <a:t>a</a:t>
            </a:r>
            <a:r>
              <a:rPr lang="en-US" spc="0" dirty="0" smtClean="0">
                <a:cs typeface="Times New Roman" panose="02020603050405020304" pitchFamily="18" charset="0"/>
              </a:rPr>
              <a:t>rize</a:t>
            </a:r>
            <a:r>
              <a:rPr lang="en-US" spc="-5" dirty="0" smtClean="0">
                <a:cs typeface="Times New Roman" panose="02020603050405020304" pitchFamily="18" charset="0"/>
              </a:rPr>
              <a:t> </a:t>
            </a:r>
            <a:r>
              <a:rPr lang="en-US" spc="0" dirty="0" smtClean="0">
                <a:cs typeface="Times New Roman" panose="02020603050405020304" pitchFamily="18" charset="0"/>
              </a:rPr>
              <a:t>in this w</a:t>
            </a:r>
            <a:r>
              <a:rPr lang="en-US" spc="5" dirty="0" smtClean="0">
                <a:cs typeface="Times New Roman" panose="02020603050405020304" pitchFamily="18" charset="0"/>
              </a:rPr>
              <a:t>a</a:t>
            </a:r>
            <a:r>
              <a:rPr lang="en-US" spc="-20" dirty="0" smtClean="0">
                <a:cs typeface="Times New Roman" panose="02020603050405020304" pitchFamily="18" charset="0"/>
              </a:rPr>
              <a:t>y</a:t>
            </a:r>
            <a:r>
              <a:rPr lang="en-US" spc="0" dirty="0" smtClean="0">
                <a:cs typeface="Times New Roman" panose="02020603050405020304" pitchFamily="18" charset="0"/>
              </a:rPr>
              <a:t>.</a:t>
            </a:r>
            <a:endParaRPr lang="en-US" dirty="0" smtClean="0">
              <a:cs typeface="Times New Roman" panose="02020603050405020304" pitchFamily="18" charset="0"/>
            </a:endParaRPr>
          </a:p>
          <a:p>
            <a:pPr marL="171450" lvl="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15</a:t>
            </a:fld>
            <a:endParaRPr lang="en-US"/>
          </a:p>
        </p:txBody>
      </p:sp>
    </p:spTree>
    <p:extLst>
      <p:ext uri="{BB962C8B-B14F-4D97-AF65-F5344CB8AC3E}">
        <p14:creationId xmlns:p14="http://schemas.microsoft.com/office/powerpoint/2010/main" val="1227300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365125"/>
            <a:ext cx="6046787" cy="4535488"/>
          </a:xfrm>
        </p:spPr>
      </p:sp>
      <p:sp>
        <p:nvSpPr>
          <p:cNvPr id="3" name="Notes Placeholder 2"/>
          <p:cNvSpPr>
            <a:spLocks noGrp="1"/>
          </p:cNvSpPr>
          <p:nvPr>
            <p:ph type="body" idx="1"/>
          </p:nvPr>
        </p:nvSpPr>
        <p:spPr>
          <a:xfrm>
            <a:off x="228600" y="5029200"/>
            <a:ext cx="6629400" cy="4038600"/>
          </a:xfrm>
        </p:spPr>
        <p:txBody>
          <a:bodyPr>
            <a:normAutofit fontScale="25000" lnSpcReduction="20000"/>
          </a:bodyPr>
          <a:lstStyle/>
          <a:p>
            <a:pPr>
              <a:lnSpc>
                <a:spcPct val="120000"/>
              </a:lnSpc>
            </a:pPr>
            <a:r>
              <a:rPr lang="en-US" sz="3600" b="1" dirty="0">
                <a:latin typeface="Arial" panose="020B0604020202020204" pitchFamily="34" charset="0"/>
                <a:cs typeface="Arial" panose="020B0604020202020204" pitchFamily="34" charset="0"/>
              </a:rPr>
              <a:t>K</a:t>
            </a:r>
            <a:r>
              <a:rPr lang="en-US" sz="3600" b="1" spc="22" dirty="0">
                <a:latin typeface="Arial" panose="020B0604020202020204" pitchFamily="34" charset="0"/>
                <a:cs typeface="Arial" panose="020B0604020202020204" pitchFamily="34" charset="0"/>
              </a:rPr>
              <a:t>e</a:t>
            </a:r>
            <a:r>
              <a:rPr lang="en-US" sz="3600" b="1" spc="-32" dirty="0">
                <a:latin typeface="Arial" panose="020B0604020202020204" pitchFamily="34" charset="0"/>
                <a:cs typeface="Arial" panose="020B0604020202020204" pitchFamily="34" charset="0"/>
              </a:rPr>
              <a:t>y</a:t>
            </a:r>
            <a:r>
              <a:rPr lang="en-US" sz="3600" b="1" dirty="0">
                <a:latin typeface="Arial" panose="020B0604020202020204" pitchFamily="34" charset="0"/>
                <a:cs typeface="Arial" panose="020B0604020202020204" pitchFamily="34" charset="0"/>
              </a:rPr>
              <a:t>:</a:t>
            </a:r>
            <a:r>
              <a:rPr lang="en-US" sz="3600" b="1"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AI/AN = A</a:t>
            </a:r>
            <a:r>
              <a:rPr lang="en-US" sz="3600" spc="4"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eri</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an</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In</a:t>
            </a:r>
            <a:r>
              <a:rPr lang="en-US" sz="3600" spc="-9" dirty="0">
                <a:latin typeface="Arial" panose="020B0604020202020204" pitchFamily="34" charset="0"/>
                <a:cs typeface="Arial" panose="020B0604020202020204" pitchFamily="34" charset="0"/>
              </a:rPr>
              <a:t>d</a:t>
            </a:r>
            <a:r>
              <a:rPr lang="en-US" sz="3600" dirty="0">
                <a:latin typeface="Arial" panose="020B0604020202020204" pitchFamily="34" charset="0"/>
                <a:cs typeface="Arial" panose="020B0604020202020204" pitchFamily="34" charset="0"/>
              </a:rPr>
              <a:t>ian</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or A</a:t>
            </a:r>
            <a:r>
              <a:rPr lang="en-US" sz="3600" spc="4" dirty="0">
                <a:latin typeface="Arial" panose="020B0604020202020204" pitchFamily="34" charset="0"/>
                <a:cs typeface="Arial" panose="020B0604020202020204" pitchFamily="34" charset="0"/>
              </a:rPr>
              <a:t>l</a:t>
            </a:r>
            <a:r>
              <a:rPr lang="en-US" sz="3600" spc="-9" dirty="0">
                <a:latin typeface="Arial" panose="020B0604020202020204" pitchFamily="34" charset="0"/>
                <a:cs typeface="Arial" panose="020B0604020202020204" pitchFamily="34" charset="0"/>
              </a:rPr>
              <a:t>a</a:t>
            </a:r>
            <a:r>
              <a:rPr lang="en-US" sz="3600" spc="4" dirty="0">
                <a:latin typeface="Arial" panose="020B0604020202020204" pitchFamily="34" charset="0"/>
                <a:cs typeface="Arial" panose="020B0604020202020204" pitchFamily="34" charset="0"/>
              </a:rPr>
              <a:t>s</a:t>
            </a:r>
            <a:r>
              <a:rPr lang="en-US" sz="3600" spc="-9" dirty="0">
                <a:latin typeface="Arial" panose="020B0604020202020204" pitchFamily="34" charset="0"/>
                <a:cs typeface="Arial" panose="020B0604020202020204" pitchFamily="34" charset="0"/>
              </a:rPr>
              <a:t>k</a:t>
            </a:r>
            <a:r>
              <a:rPr lang="en-US" sz="3600" dirty="0">
                <a:latin typeface="Arial" panose="020B0604020202020204" pitchFamily="34" charset="0"/>
                <a:cs typeface="Arial" panose="020B0604020202020204" pitchFamily="34" charset="0"/>
              </a:rPr>
              <a:t>a Nat</a:t>
            </a:r>
            <a:r>
              <a:rPr lang="en-US" sz="3600" spc="4" dirty="0">
                <a:latin typeface="Arial" panose="020B0604020202020204" pitchFamily="34" charset="0"/>
                <a:cs typeface="Arial" panose="020B0604020202020204" pitchFamily="34" charset="0"/>
              </a:rPr>
              <a:t>i</a:t>
            </a:r>
            <a:r>
              <a:rPr lang="en-US" sz="3600" spc="-9" dirty="0">
                <a:latin typeface="Arial" panose="020B0604020202020204" pitchFamily="34" charset="0"/>
                <a:cs typeface="Arial" panose="020B0604020202020204" pitchFamily="34" charset="0"/>
              </a:rPr>
              <a:t>v</a:t>
            </a:r>
            <a:r>
              <a:rPr lang="en-US" sz="3600" spc="13"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n = </a:t>
            </a:r>
            <a:r>
              <a:rPr lang="en-US" sz="3600" spc="-9" dirty="0">
                <a:latin typeface="Arial" panose="020B0604020202020204" pitchFamily="34" charset="0"/>
                <a:cs typeface="Arial" panose="020B0604020202020204" pitchFamily="34" charset="0"/>
              </a:rPr>
              <a:t>n</a:t>
            </a:r>
            <a:r>
              <a:rPr lang="en-US" sz="3600" dirty="0">
                <a:latin typeface="Arial" panose="020B0604020202020204" pitchFamily="34" charset="0"/>
                <a:cs typeface="Arial" panose="020B0604020202020204" pitchFamily="34" charset="0"/>
              </a:rPr>
              <a:t>u</a:t>
            </a:r>
            <a:r>
              <a:rPr lang="en-US" sz="3600" spc="-9"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ber</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of </a:t>
            </a:r>
            <a:r>
              <a:rPr lang="en-US" sz="3600" spc="4" dirty="0">
                <a:latin typeface="Arial" panose="020B0604020202020204" pitchFamily="34" charset="0"/>
                <a:cs typeface="Arial" panose="020B0604020202020204" pitchFamily="34" charset="0"/>
              </a:rPr>
              <a:t>m</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a</a:t>
            </a:r>
            <a:r>
              <a:rPr lang="en-US" sz="3600" spc="4" dirty="0">
                <a:latin typeface="Arial" panose="020B0604020202020204" pitchFamily="34" charset="0"/>
                <a:cs typeface="Arial" panose="020B0604020202020204" pitchFamily="34" charset="0"/>
              </a:rPr>
              <a:t>s</a:t>
            </a:r>
            <a:r>
              <a:rPr lang="en-US" sz="3600" spc="-9" dirty="0">
                <a:latin typeface="Arial" panose="020B0604020202020204" pitchFamily="34" charset="0"/>
                <a:cs typeface="Arial" panose="020B0604020202020204" pitchFamily="34" charset="0"/>
              </a:rPr>
              <a:t>u</a:t>
            </a:r>
            <a:r>
              <a:rPr lang="en-US" sz="3600" dirty="0">
                <a:latin typeface="Arial" panose="020B0604020202020204" pitchFamily="34" charset="0"/>
                <a:cs typeface="Arial" panose="020B0604020202020204" pitchFamily="34" charset="0"/>
              </a:rPr>
              <a:t>re</a:t>
            </a:r>
            <a:r>
              <a:rPr lang="en-US" sz="3600" spc="13"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a:t>
            </a:r>
          </a:p>
          <a:p>
            <a:pPr marR="252594">
              <a:lnSpc>
                <a:spcPct val="120000"/>
              </a:lnSpc>
            </a:pPr>
            <a:r>
              <a:rPr lang="en-US" sz="3600" b="1" dirty="0">
                <a:latin typeface="Arial" panose="020B0604020202020204" pitchFamily="34" charset="0"/>
                <a:cs typeface="Arial" panose="020B0604020202020204" pitchFamily="34" charset="0"/>
              </a:rPr>
              <a:t>Note:</a:t>
            </a:r>
            <a:r>
              <a:rPr lang="en-US" sz="3600" b="1"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Poor </a:t>
            </a:r>
            <a:r>
              <a:rPr lang="en-US" sz="3600" spc="4"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nd</a:t>
            </a:r>
            <a:r>
              <a:rPr lang="en-US" sz="3600" spc="-9" dirty="0">
                <a:latin typeface="Arial" panose="020B0604020202020204" pitchFamily="34" charset="0"/>
                <a:cs typeface="Arial" panose="020B0604020202020204" pitchFamily="34" charset="0"/>
              </a:rPr>
              <a:t>i</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es fa</a:t>
            </a:r>
            <a:r>
              <a:rPr lang="en-US" sz="3600" spc="-9"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ily</a:t>
            </a:r>
            <a:r>
              <a:rPr lang="en-US" sz="3600" spc="-9"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i</a:t>
            </a:r>
            <a:r>
              <a:rPr lang="en-US" sz="3600" spc="-9" dirty="0">
                <a:latin typeface="Arial" panose="020B0604020202020204" pitchFamily="34" charset="0"/>
                <a:cs typeface="Arial" panose="020B0604020202020204" pitchFamily="34" charset="0"/>
              </a:rPr>
              <a:t>nc</a:t>
            </a:r>
            <a:r>
              <a:rPr lang="en-US" sz="3600" dirty="0">
                <a:latin typeface="Arial" panose="020B0604020202020204" pitchFamily="34" charset="0"/>
                <a:cs typeface="Arial" panose="020B0604020202020204" pitchFamily="34" charset="0"/>
              </a:rPr>
              <a:t>o</a:t>
            </a:r>
            <a:r>
              <a:rPr lang="en-US" sz="3600" spc="4"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le</a:t>
            </a:r>
            <a:r>
              <a:rPr lang="en-US" sz="3600" spc="-9"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s</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a:t>
            </a:r>
            <a:r>
              <a:rPr lang="en-US" sz="3600" spc="-9" dirty="0">
                <a:latin typeface="Arial" panose="020B0604020202020204" pitchFamily="34" charset="0"/>
                <a:cs typeface="Arial" panose="020B0604020202020204" pitchFamily="34" charset="0"/>
              </a:rPr>
              <a:t>h</a:t>
            </a:r>
            <a:r>
              <a:rPr lang="en-US" sz="3600" dirty="0">
                <a:latin typeface="Arial" panose="020B0604020202020204" pitchFamily="34" charset="0"/>
                <a:cs typeface="Arial" panose="020B0604020202020204" pitchFamily="34" charset="0"/>
              </a:rPr>
              <a:t>an </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he </a:t>
            </a:r>
            <a:r>
              <a:rPr lang="en-US" sz="3600" dirty="0" smtClean="0">
                <a:latin typeface="Arial" panose="020B0604020202020204" pitchFamily="34" charset="0"/>
                <a:cs typeface="Arial" panose="020B0604020202020204" pitchFamily="34" charset="0"/>
              </a:rPr>
              <a:t>Feder</a:t>
            </a:r>
            <a:r>
              <a:rPr lang="en-US" sz="3600" spc="-9" dirty="0" smtClean="0">
                <a:latin typeface="Arial" panose="020B0604020202020204" pitchFamily="34" charset="0"/>
                <a:cs typeface="Arial" panose="020B0604020202020204" pitchFamily="34" charset="0"/>
              </a:rPr>
              <a:t>a</a:t>
            </a:r>
            <a:r>
              <a:rPr lang="en-US" sz="3600" dirty="0" smtClean="0">
                <a:latin typeface="Arial" panose="020B0604020202020204" pitchFamily="34" charset="0"/>
                <a:cs typeface="Arial" panose="020B0604020202020204" pitchFamily="34" charset="0"/>
              </a:rPr>
              <a:t>l </a:t>
            </a:r>
            <a:r>
              <a:rPr lang="en-US" sz="3600" dirty="0">
                <a:latin typeface="Arial" panose="020B0604020202020204" pitchFamily="34" charset="0"/>
                <a:cs typeface="Arial" panose="020B0604020202020204" pitchFamily="34" charset="0"/>
              </a:rPr>
              <a:t>po</a:t>
            </a:r>
            <a:r>
              <a:rPr lang="en-US" sz="3600" spc="-18"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erty</a:t>
            </a:r>
            <a:r>
              <a:rPr lang="en-US" sz="3600" spc="-4"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l</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el; H</a:t>
            </a:r>
            <a:r>
              <a:rPr lang="en-US" sz="3600" spc="-9"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gh </a:t>
            </a:r>
            <a:r>
              <a:rPr lang="en-US" sz="3600" spc="-9"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n</a:t>
            </a:r>
            <a:r>
              <a:rPr lang="en-US" sz="3600" spc="4" dirty="0">
                <a:latin typeface="Arial" panose="020B0604020202020204" pitchFamily="34" charset="0"/>
                <a:cs typeface="Arial" panose="020B0604020202020204" pitchFamily="34" charset="0"/>
              </a:rPr>
              <a:t>c</a:t>
            </a:r>
            <a:r>
              <a:rPr lang="en-US" sz="3600" spc="-9" dirty="0">
                <a:latin typeface="Arial" panose="020B0604020202020204" pitchFamily="34" charset="0"/>
                <a:cs typeface="Arial" panose="020B0604020202020204" pitchFamily="34" charset="0"/>
              </a:rPr>
              <a:t>o</a:t>
            </a:r>
            <a:r>
              <a:rPr lang="en-US" sz="3600" spc="4"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in</a:t>
            </a:r>
            <a:r>
              <a:rPr lang="en-US" sz="3600" spc="-9" dirty="0">
                <a:latin typeface="Arial" panose="020B0604020202020204" pitchFamily="34" charset="0"/>
                <a:cs typeface="Arial" panose="020B0604020202020204" pitchFamily="34" charset="0"/>
              </a:rPr>
              <a:t>d</a:t>
            </a:r>
            <a:r>
              <a:rPr lang="en-US" sz="3600" dirty="0">
                <a:latin typeface="Arial" panose="020B0604020202020204" pitchFamily="34" charset="0"/>
                <a:cs typeface="Arial" panose="020B0604020202020204" pitchFamily="34" charset="0"/>
              </a:rPr>
              <a:t>i</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es</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f</a:t>
            </a:r>
            <a:r>
              <a:rPr lang="en-US" sz="3600" spc="-9" dirty="0">
                <a:latin typeface="Arial" panose="020B0604020202020204" pitchFamily="34" charset="0"/>
                <a:cs typeface="Arial" panose="020B0604020202020204" pitchFamily="34" charset="0"/>
              </a:rPr>
              <a:t>a</a:t>
            </a:r>
            <a:r>
              <a:rPr lang="en-US" sz="3600" spc="4" dirty="0">
                <a:latin typeface="Arial" panose="020B0604020202020204" pitchFamily="34" charset="0"/>
                <a:cs typeface="Arial" panose="020B0604020202020204" pitchFamily="34" charset="0"/>
              </a:rPr>
              <a:t>m</a:t>
            </a:r>
            <a:r>
              <a:rPr lang="en-US" sz="3600" spc="-9"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ly</a:t>
            </a:r>
            <a:r>
              <a:rPr lang="en-US" sz="3600" spc="-9"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n</a:t>
            </a:r>
            <a:r>
              <a:rPr lang="en-US" sz="3600" spc="-9"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o</a:t>
            </a:r>
            <a:r>
              <a:rPr lang="en-US" sz="3600" spc="4"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four t</a:t>
            </a:r>
            <a:r>
              <a:rPr lang="en-US" sz="3600" spc="4" dirty="0">
                <a:latin typeface="Arial" panose="020B0604020202020204" pitchFamily="34" charset="0"/>
                <a:cs typeface="Arial" panose="020B0604020202020204" pitchFamily="34" charset="0"/>
              </a:rPr>
              <a:t>im</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s</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a:t>
            </a:r>
            <a:r>
              <a:rPr lang="en-US" sz="3600" spc="-9" dirty="0">
                <a:latin typeface="Arial" panose="020B0604020202020204" pitchFamily="34" charset="0"/>
                <a:cs typeface="Arial" panose="020B0604020202020204" pitchFamily="34" charset="0"/>
              </a:rPr>
              <a:t>h</a:t>
            </a:r>
            <a:r>
              <a:rPr lang="en-US" sz="3600" dirty="0">
                <a:latin typeface="Arial" panose="020B0604020202020204" pitchFamily="34" charset="0"/>
                <a:cs typeface="Arial" panose="020B0604020202020204" pitchFamily="34" charset="0"/>
              </a:rPr>
              <a:t>e </a:t>
            </a:r>
            <a:r>
              <a:rPr lang="en-US" sz="3600" dirty="0" smtClean="0">
                <a:latin typeface="Arial" panose="020B0604020202020204" pitchFamily="34" charset="0"/>
                <a:cs typeface="Arial" panose="020B0604020202020204" pitchFamily="34" charset="0"/>
              </a:rPr>
              <a:t>F</a:t>
            </a:r>
            <a:r>
              <a:rPr lang="en-US" sz="3600" spc="-9" dirty="0" smtClean="0">
                <a:latin typeface="Arial" panose="020B0604020202020204" pitchFamily="34" charset="0"/>
                <a:cs typeface="Arial" panose="020B0604020202020204" pitchFamily="34" charset="0"/>
              </a:rPr>
              <a:t>e</a:t>
            </a:r>
            <a:r>
              <a:rPr lang="en-US" sz="3600" dirty="0" smtClean="0">
                <a:latin typeface="Arial" panose="020B0604020202020204" pitchFamily="34" charset="0"/>
                <a:cs typeface="Arial" panose="020B0604020202020204" pitchFamily="34" charset="0"/>
              </a:rPr>
              <a:t>der</a:t>
            </a:r>
            <a:r>
              <a:rPr lang="en-US" sz="3600" spc="-9" dirty="0" smtClean="0">
                <a:latin typeface="Arial" panose="020B0604020202020204" pitchFamily="34" charset="0"/>
                <a:cs typeface="Arial" panose="020B0604020202020204" pitchFamily="34" charset="0"/>
              </a:rPr>
              <a:t>a</a:t>
            </a:r>
            <a:r>
              <a:rPr lang="en-US" sz="3600" dirty="0" smtClean="0">
                <a:latin typeface="Arial" panose="020B0604020202020204" pitchFamily="34" charset="0"/>
                <a:cs typeface="Arial" panose="020B0604020202020204" pitchFamily="34" charset="0"/>
              </a:rPr>
              <a:t>l </a:t>
            </a:r>
            <a:r>
              <a:rPr lang="en-US" sz="3600" dirty="0">
                <a:latin typeface="Arial" panose="020B0604020202020204" pitchFamily="34" charset="0"/>
                <a:cs typeface="Arial" panose="020B0604020202020204" pitchFamily="34" charset="0"/>
              </a:rPr>
              <a:t>po</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erty</a:t>
            </a:r>
            <a:r>
              <a:rPr lang="en-US" sz="3600" spc="-4"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l</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ve</a:t>
            </a:r>
            <a:r>
              <a:rPr lang="en-US" sz="3600" dirty="0">
                <a:latin typeface="Arial" panose="020B0604020202020204" pitchFamily="34" charset="0"/>
                <a:cs typeface="Arial" panose="020B0604020202020204" pitchFamily="34" charset="0"/>
              </a:rPr>
              <a:t>l</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or gre</a:t>
            </a:r>
            <a:r>
              <a:rPr lang="en-US" sz="3600" spc="-9"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ter.</a:t>
            </a:r>
            <a:r>
              <a:rPr lang="en-US" sz="3600" spc="18"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N</a:t>
            </a:r>
            <a:r>
              <a:rPr lang="en-US" sz="3600" spc="-9" dirty="0">
                <a:latin typeface="Arial" panose="020B0604020202020204" pitchFamily="34" charset="0"/>
                <a:cs typeface="Arial" panose="020B0604020202020204" pitchFamily="34" charset="0"/>
              </a:rPr>
              <a:t>u</a:t>
            </a:r>
            <a:r>
              <a:rPr lang="en-US" sz="3600" spc="4"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be</a:t>
            </a:r>
            <a:r>
              <a:rPr lang="en-US" sz="3600" spc="-13"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s</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of</a:t>
            </a:r>
            <a:r>
              <a:rPr lang="en-US" sz="3600" spc="-9"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m</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a</a:t>
            </a:r>
            <a:r>
              <a:rPr lang="en-US" sz="3600" spc="-9" dirty="0">
                <a:latin typeface="Arial" panose="020B0604020202020204" pitchFamily="34" charset="0"/>
                <a:cs typeface="Arial" panose="020B0604020202020204" pitchFamily="34" charset="0"/>
              </a:rPr>
              <a:t>su</a:t>
            </a:r>
            <a:r>
              <a:rPr lang="en-US" sz="3600" dirty="0">
                <a:latin typeface="Arial" panose="020B0604020202020204" pitchFamily="34" charset="0"/>
                <a:cs typeface="Arial" panose="020B0604020202020204" pitchFamily="34" charset="0"/>
              </a:rPr>
              <a:t>res</a:t>
            </a:r>
            <a:r>
              <a:rPr lang="en-US" sz="3600" spc="4" dirty="0">
                <a:latin typeface="Arial" panose="020B0604020202020204" pitchFamily="34" charset="0"/>
                <a:cs typeface="Arial" panose="020B0604020202020204" pitchFamily="34" charset="0"/>
              </a:rPr>
              <a:t> </a:t>
            </a:r>
            <a:r>
              <a:rPr lang="en-US" sz="3600" spc="-9" dirty="0">
                <a:latin typeface="Arial" panose="020B0604020202020204" pitchFamily="34" charset="0"/>
                <a:cs typeface="Arial" panose="020B0604020202020204" pitchFamily="34" charset="0"/>
              </a:rPr>
              <a:t>d</a:t>
            </a:r>
            <a:r>
              <a:rPr lang="en-US" sz="3600" dirty="0">
                <a:latin typeface="Arial" panose="020B0604020202020204" pitchFamily="34" charset="0"/>
                <a:cs typeface="Arial" panose="020B0604020202020204" pitchFamily="34" charset="0"/>
              </a:rPr>
              <a:t>iffer</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r</a:t>
            </a:r>
            <a:r>
              <a:rPr lang="en-US" sz="3600" spc="-9" dirty="0">
                <a:latin typeface="Arial" panose="020B0604020202020204" pitchFamily="34" charset="0"/>
                <a:cs typeface="Arial" panose="020B0604020202020204" pitchFamily="34" charset="0"/>
              </a:rPr>
              <a:t>o</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s</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gr</a:t>
            </a:r>
            <a:r>
              <a:rPr lang="en-US" sz="3600" spc="-9" dirty="0">
                <a:latin typeface="Arial" panose="020B0604020202020204" pitchFamily="34" charset="0"/>
                <a:cs typeface="Arial" panose="020B0604020202020204" pitchFamily="34" charset="0"/>
              </a:rPr>
              <a:t>o</a:t>
            </a:r>
            <a:r>
              <a:rPr lang="en-US" sz="3600" dirty="0">
                <a:latin typeface="Arial" panose="020B0604020202020204" pitchFamily="34" charset="0"/>
                <a:cs typeface="Arial" panose="020B0604020202020204" pitchFamily="34" charset="0"/>
              </a:rPr>
              <a:t>ups</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b</a:t>
            </a:r>
            <a:r>
              <a:rPr lang="en-US" sz="3600" spc="-9" dirty="0">
                <a:latin typeface="Arial" panose="020B0604020202020204" pitchFamily="34" charset="0"/>
                <a:cs typeface="Arial" panose="020B0604020202020204" pitchFamily="34" charset="0"/>
              </a:rPr>
              <a:t>e</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a:t>
            </a:r>
            <a:r>
              <a:rPr lang="en-US" sz="3600" spc="-9" dirty="0">
                <a:latin typeface="Arial" panose="020B0604020202020204" pitchFamily="34" charset="0"/>
                <a:cs typeface="Arial" panose="020B0604020202020204" pitchFamily="34" charset="0"/>
              </a:rPr>
              <a:t>u</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e of</a:t>
            </a:r>
            <a:r>
              <a:rPr lang="en-US" sz="3600" spc="-9"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s</a:t>
            </a:r>
            <a:r>
              <a:rPr lang="en-US" sz="3600" spc="-9" dirty="0">
                <a:latin typeface="Arial" panose="020B0604020202020204" pitchFamily="34" charset="0"/>
                <a:cs typeface="Arial" panose="020B0604020202020204" pitchFamily="34" charset="0"/>
              </a:rPr>
              <a:t>a</a:t>
            </a:r>
            <a:r>
              <a:rPr lang="en-US" sz="3600" spc="4"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p</a:t>
            </a:r>
            <a:r>
              <a:rPr lang="en-US" sz="3600" spc="-9" dirty="0">
                <a:latin typeface="Arial" panose="020B0604020202020204" pitchFamily="34" charset="0"/>
                <a:cs typeface="Arial" panose="020B0604020202020204" pitchFamily="34" charset="0"/>
              </a:rPr>
              <a:t>l</a:t>
            </a:r>
            <a:r>
              <a:rPr lang="en-US" sz="3600" dirty="0">
                <a:latin typeface="Arial" panose="020B0604020202020204" pitchFamily="34" charset="0"/>
                <a:cs typeface="Arial" panose="020B0604020202020204" pitchFamily="34" charset="0"/>
              </a:rPr>
              <a:t>e </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i</a:t>
            </a:r>
            <a:r>
              <a:rPr lang="en-US" sz="3600" spc="-9" dirty="0">
                <a:latin typeface="Arial" panose="020B0604020202020204" pitchFamily="34" charset="0"/>
                <a:cs typeface="Arial" panose="020B0604020202020204" pitchFamily="34" charset="0"/>
              </a:rPr>
              <a:t>z</a:t>
            </a:r>
            <a:r>
              <a:rPr lang="en-US" sz="3600" dirty="0">
                <a:latin typeface="Arial" panose="020B0604020202020204" pitchFamily="34" charset="0"/>
                <a:cs typeface="Arial" panose="020B0604020202020204" pitchFamily="34" charset="0"/>
              </a:rPr>
              <a:t>e li</a:t>
            </a:r>
            <a:r>
              <a:rPr lang="en-US" sz="3600" spc="-9"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itat</a:t>
            </a:r>
            <a:r>
              <a:rPr lang="en-US" sz="3600" spc="-9"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o</a:t>
            </a:r>
            <a:r>
              <a:rPr lang="en-US" sz="3600" spc="-9" dirty="0">
                <a:latin typeface="Arial" panose="020B0604020202020204" pitchFamily="34" charset="0"/>
                <a:cs typeface="Arial" panose="020B0604020202020204" pitchFamily="34" charset="0"/>
              </a:rPr>
              <a:t>n</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For</a:t>
            </a:r>
            <a:r>
              <a:rPr lang="en-US" sz="3600" spc="-9" dirty="0">
                <a:latin typeface="Arial" panose="020B0604020202020204" pitchFamily="34" charset="0"/>
                <a:cs typeface="Arial" panose="020B0604020202020204" pitchFamily="34" charset="0"/>
              </a:rPr>
              <a:t> most </a:t>
            </a:r>
            <a:r>
              <a:rPr lang="en-US" sz="3600" spc="4"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a</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ure</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 </a:t>
            </a:r>
            <a:r>
              <a:rPr lang="en-US" sz="3600" spc="-9" dirty="0">
                <a:latin typeface="Arial" panose="020B0604020202020204" pitchFamily="34" charset="0"/>
                <a:cs typeface="Arial" panose="020B0604020202020204" pitchFamily="34" charset="0"/>
              </a:rPr>
              <a:t>d</a:t>
            </a:r>
            <a:r>
              <a:rPr lang="en-US" sz="3600" dirty="0">
                <a:latin typeface="Arial" panose="020B0604020202020204" pitchFamily="34" charset="0"/>
                <a:cs typeface="Arial" panose="020B0604020202020204" pitchFamily="34" charset="0"/>
              </a:rPr>
              <a:t>ata f</a:t>
            </a:r>
            <a:r>
              <a:rPr lang="en-US" sz="3600" spc="-13"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om 2012</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are</a:t>
            </a:r>
            <a:r>
              <a:rPr lang="en-US" sz="3600" spc="-9"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ho</a:t>
            </a:r>
            <a:r>
              <a:rPr lang="en-US" sz="3600" spc="-13" dirty="0">
                <a:latin typeface="Arial" panose="020B0604020202020204" pitchFamily="34" charset="0"/>
                <a:cs typeface="Arial" panose="020B0604020202020204" pitchFamily="34" charset="0"/>
              </a:rPr>
              <a:t>w</a:t>
            </a:r>
            <a:r>
              <a:rPr lang="en-US" sz="3600" spc="4" dirty="0">
                <a:latin typeface="Arial" panose="020B0604020202020204" pitchFamily="34" charset="0"/>
                <a:cs typeface="Arial" panose="020B0604020202020204" pitchFamily="34" charset="0"/>
              </a:rPr>
              <a:t>n</a:t>
            </a:r>
            <a:r>
              <a:rPr lang="en-US" sz="3600" dirty="0">
                <a:latin typeface="Arial" panose="020B0604020202020204" pitchFamily="34" charset="0"/>
                <a:cs typeface="Arial" panose="020B0604020202020204" pitchFamily="34" charset="0"/>
              </a:rPr>
              <a:t>. </a:t>
            </a:r>
            <a:r>
              <a:rPr lang="en-US" sz="3600" spc="-18"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ea</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ures that</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a:t>
            </a:r>
            <a:r>
              <a:rPr lang="en-US" sz="3600" spc="-9"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hie</a:t>
            </a:r>
            <a:r>
              <a:rPr lang="en-US" sz="3600" spc="-18"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 an o</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a:t>
            </a:r>
            <a:r>
              <a:rPr lang="en-US" sz="3600" spc="-13"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all</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perfo</a:t>
            </a:r>
            <a:r>
              <a:rPr lang="en-US" sz="3600" spc="-13" dirty="0">
                <a:latin typeface="Arial" panose="020B0604020202020204" pitchFamily="34" charset="0"/>
                <a:cs typeface="Arial" panose="020B0604020202020204" pitchFamily="34" charset="0"/>
              </a:rPr>
              <a:t>r</a:t>
            </a:r>
            <a:r>
              <a:rPr lang="en-US" sz="3600" spc="4" dirty="0">
                <a:latin typeface="Arial" panose="020B0604020202020204" pitchFamily="34" charset="0"/>
                <a:cs typeface="Arial" panose="020B0604020202020204" pitchFamily="34" charset="0"/>
              </a:rPr>
              <a:t>m</a:t>
            </a:r>
            <a:r>
              <a:rPr lang="en-US" sz="3600" spc="-9"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n</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 le</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el of</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95%</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or </a:t>
            </a:r>
            <a:r>
              <a:rPr lang="en-US" sz="3600" spc="-9" dirty="0">
                <a:latin typeface="Arial" panose="020B0604020202020204" pitchFamily="34" charset="0"/>
                <a:cs typeface="Arial" panose="020B0604020202020204" pitchFamily="34" charset="0"/>
              </a:rPr>
              <a:t>b</a:t>
            </a:r>
            <a:r>
              <a:rPr lang="en-US" sz="3600" dirty="0">
                <a:latin typeface="Arial" panose="020B0604020202020204" pitchFamily="34" charset="0"/>
                <a:cs typeface="Arial" panose="020B0604020202020204" pitchFamily="34" charset="0"/>
              </a:rPr>
              <a:t>etter</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are </a:t>
            </a:r>
            <a:r>
              <a:rPr lang="en-US" sz="3600" spc="-9" dirty="0">
                <a:latin typeface="Arial" panose="020B0604020202020204" pitchFamily="34" charset="0"/>
                <a:cs typeface="Arial" panose="020B0604020202020204" pitchFamily="34" charset="0"/>
              </a:rPr>
              <a:t>n</a:t>
            </a:r>
            <a:r>
              <a:rPr lang="en-US" sz="3600" dirty="0">
                <a:latin typeface="Arial" panose="020B0604020202020204" pitchFamily="34" charset="0"/>
                <a:cs typeface="Arial" panose="020B0604020202020204" pitchFamily="34" charset="0"/>
              </a:rPr>
              <a:t>ot </a:t>
            </a:r>
            <a:r>
              <a:rPr lang="en-US" sz="3600" spc="-13"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eport</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d </a:t>
            </a:r>
            <a:r>
              <a:rPr lang="en-US" sz="3600" spc="4"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n</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the Q</a:t>
            </a:r>
            <a:r>
              <a:rPr lang="en-US" sz="3600" spc="-4" dirty="0">
                <a:latin typeface="Arial" panose="020B0604020202020204" pitchFamily="34" charset="0"/>
                <a:cs typeface="Arial" panose="020B0604020202020204" pitchFamily="34" charset="0"/>
              </a:rPr>
              <a:t>D</a:t>
            </a:r>
            <a:r>
              <a:rPr lang="en-US" sz="3600" dirty="0">
                <a:latin typeface="Arial" panose="020B0604020202020204" pitchFamily="34" charset="0"/>
                <a:cs typeface="Arial" panose="020B0604020202020204" pitchFamily="34" charset="0"/>
              </a:rPr>
              <a:t>R</a:t>
            </a:r>
            <a:r>
              <a:rPr lang="en-US" sz="3600" spc="9" dirty="0">
                <a:latin typeface="Arial" panose="020B0604020202020204" pitchFamily="34" charset="0"/>
                <a:cs typeface="Arial" panose="020B0604020202020204" pitchFamily="34" charset="0"/>
              </a:rPr>
              <a:t> </a:t>
            </a:r>
            <a:r>
              <a:rPr lang="en-US" sz="3600" spc="-9"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nd a</a:t>
            </a:r>
            <a:r>
              <a:rPr lang="en-US" sz="3600" spc="-13"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e </a:t>
            </a:r>
            <a:r>
              <a:rPr lang="en-US" sz="3600" spc="-9" dirty="0">
                <a:latin typeface="Arial" panose="020B0604020202020204" pitchFamily="34" charset="0"/>
                <a:cs typeface="Arial" panose="020B0604020202020204" pitchFamily="34" charset="0"/>
              </a:rPr>
              <a:t>n</a:t>
            </a:r>
            <a:r>
              <a:rPr lang="en-US" sz="3600" dirty="0">
                <a:latin typeface="Arial" panose="020B0604020202020204" pitchFamily="34" charset="0"/>
                <a:cs typeface="Arial" panose="020B0604020202020204" pitchFamily="34" charset="0"/>
              </a:rPr>
              <a:t>ot i</a:t>
            </a:r>
            <a:r>
              <a:rPr lang="en-US" sz="3600" spc="-9" dirty="0">
                <a:latin typeface="Arial" panose="020B0604020202020204" pitchFamily="34" charset="0"/>
                <a:cs typeface="Arial" panose="020B0604020202020204" pitchFamily="34" charset="0"/>
              </a:rPr>
              <a:t>n</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l</a:t>
            </a:r>
            <a:r>
              <a:rPr lang="en-US" sz="3600" spc="-9" dirty="0">
                <a:latin typeface="Arial" panose="020B0604020202020204" pitchFamily="34" charset="0"/>
                <a:cs typeface="Arial" panose="020B0604020202020204" pitchFamily="34" charset="0"/>
              </a:rPr>
              <a:t>u</a:t>
            </a:r>
            <a:r>
              <a:rPr lang="en-US" sz="3600" dirty="0">
                <a:latin typeface="Arial" panose="020B0604020202020204" pitchFamily="34" charset="0"/>
                <a:cs typeface="Arial" panose="020B0604020202020204" pitchFamily="34" charset="0"/>
              </a:rPr>
              <a:t>ded</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in </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he</a:t>
            </a:r>
            <a:r>
              <a:rPr lang="en-US" sz="3600" spc="-9"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e a</a:t>
            </a:r>
            <a:r>
              <a:rPr lang="en-US" sz="3600" spc="-9" dirty="0">
                <a:latin typeface="Arial" panose="020B0604020202020204" pitchFamily="34" charset="0"/>
                <a:cs typeface="Arial" panose="020B0604020202020204" pitchFamily="34" charset="0"/>
              </a:rPr>
              <a:t>n</a:t>
            </a:r>
            <a:r>
              <a:rPr lang="en-US" sz="3600" dirty="0">
                <a:latin typeface="Arial" panose="020B0604020202020204" pitchFamily="34" charset="0"/>
                <a:cs typeface="Arial" panose="020B0604020202020204" pitchFamily="34" charset="0"/>
              </a:rPr>
              <a:t>al</a:t>
            </a:r>
            <a:r>
              <a:rPr lang="en-US" sz="3600" spc="-9" dirty="0">
                <a:latin typeface="Arial" panose="020B0604020202020204" pitchFamily="34" charset="0"/>
                <a:cs typeface="Arial" panose="020B0604020202020204" pitchFamily="34" charset="0"/>
              </a:rPr>
              <a:t>y</a:t>
            </a:r>
            <a:r>
              <a:rPr lang="en-US" sz="3600" spc="4" dirty="0">
                <a:latin typeface="Arial" panose="020B0604020202020204" pitchFamily="34" charset="0"/>
                <a:cs typeface="Arial" panose="020B0604020202020204" pitchFamily="34" charset="0"/>
              </a:rPr>
              <a:t>s</a:t>
            </a:r>
            <a:r>
              <a:rPr lang="en-US" sz="3600" spc="-9" dirty="0">
                <a:latin typeface="Arial" panose="020B0604020202020204" pitchFamily="34" charset="0"/>
                <a:cs typeface="Arial" panose="020B0604020202020204" pitchFamily="34" charset="0"/>
              </a:rPr>
              <a:t>e</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Be</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a:t>
            </a:r>
            <a:r>
              <a:rPr lang="en-US" sz="3600" spc="-9" dirty="0">
                <a:latin typeface="Arial" panose="020B0604020202020204" pitchFamily="34" charset="0"/>
                <a:cs typeface="Arial" panose="020B0604020202020204" pitchFamily="34" charset="0"/>
              </a:rPr>
              <a:t>u</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di</a:t>
            </a:r>
            <a:r>
              <a:rPr lang="en-US" sz="3600" spc="-9"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pari</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i</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s</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are t</a:t>
            </a:r>
            <a:r>
              <a:rPr lang="en-US" sz="3600" spc="-4" dirty="0">
                <a:latin typeface="Arial" panose="020B0604020202020204" pitchFamily="34" charset="0"/>
                <a:cs typeface="Arial" panose="020B0604020202020204" pitchFamily="34" charset="0"/>
              </a:rPr>
              <a:t>y</a:t>
            </a:r>
            <a:r>
              <a:rPr lang="en-US" sz="3600" dirty="0">
                <a:latin typeface="Arial" panose="020B0604020202020204" pitchFamily="34" charset="0"/>
                <a:cs typeface="Arial" panose="020B0604020202020204" pitchFamily="34" charset="0"/>
              </a:rPr>
              <a:t>pi</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a:t>
            </a:r>
            <a:r>
              <a:rPr lang="en-US" sz="3600" spc="-9" dirty="0">
                <a:latin typeface="Arial" panose="020B0604020202020204" pitchFamily="34" charset="0"/>
                <a:cs typeface="Arial" panose="020B0604020202020204" pitchFamily="34" charset="0"/>
              </a:rPr>
              <a:t>l</a:t>
            </a:r>
            <a:r>
              <a:rPr lang="en-US" sz="3600" dirty="0">
                <a:latin typeface="Arial" panose="020B0604020202020204" pitchFamily="34" charset="0"/>
                <a:cs typeface="Arial" panose="020B0604020202020204" pitchFamily="34" charset="0"/>
              </a:rPr>
              <a:t>ly</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el</a:t>
            </a:r>
            <a:r>
              <a:rPr lang="en-US" sz="3600" spc="-9" dirty="0">
                <a:latin typeface="Arial" panose="020B0604020202020204" pitchFamily="34" charset="0"/>
                <a:cs typeface="Arial" panose="020B0604020202020204" pitchFamily="34" charset="0"/>
              </a:rPr>
              <a:t>i</a:t>
            </a:r>
            <a:r>
              <a:rPr lang="en-US" sz="3600" spc="4"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i</a:t>
            </a:r>
            <a:r>
              <a:rPr lang="en-US" sz="3600" spc="-9" dirty="0">
                <a:latin typeface="Arial" panose="020B0604020202020204" pitchFamily="34" charset="0"/>
                <a:cs typeface="Arial" panose="020B0604020202020204" pitchFamily="34" charset="0"/>
              </a:rPr>
              <a:t>n</a:t>
            </a:r>
            <a:r>
              <a:rPr lang="en-US" sz="3600" dirty="0">
                <a:latin typeface="Arial" panose="020B0604020202020204" pitchFamily="34" charset="0"/>
                <a:cs typeface="Arial" panose="020B0604020202020204" pitchFamily="34" charset="0"/>
              </a:rPr>
              <a:t>at</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d </a:t>
            </a:r>
            <a:r>
              <a:rPr lang="en-US" sz="3600" spc="-13" dirty="0">
                <a:latin typeface="Arial" panose="020B0604020202020204" pitchFamily="34" charset="0"/>
                <a:cs typeface="Arial" panose="020B0604020202020204" pitchFamily="34" charset="0"/>
              </a:rPr>
              <a:t>w</a:t>
            </a:r>
            <a:r>
              <a:rPr lang="en-US" sz="3600" dirty="0">
                <a:latin typeface="Arial" panose="020B0604020202020204" pitchFamily="34" charset="0"/>
                <a:cs typeface="Arial" panose="020B0604020202020204" pitchFamily="34" charset="0"/>
              </a:rPr>
              <a:t>hen o</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a:t>
            </a:r>
            <a:r>
              <a:rPr lang="en-US" sz="3600" spc="-13"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all </a:t>
            </a:r>
            <a:r>
              <a:rPr lang="en-US" sz="3600" spc="-9" dirty="0">
                <a:latin typeface="Arial" panose="020B0604020202020204" pitchFamily="34" charset="0"/>
                <a:cs typeface="Arial" panose="020B0604020202020204" pitchFamily="34" charset="0"/>
              </a:rPr>
              <a:t>p</a:t>
            </a:r>
            <a:r>
              <a:rPr lang="en-US" sz="3600" dirty="0">
                <a:latin typeface="Arial" panose="020B0604020202020204" pitchFamily="34" charset="0"/>
                <a:cs typeface="Arial" panose="020B0604020202020204" pitchFamily="34" charset="0"/>
              </a:rPr>
              <a:t>erfo</a:t>
            </a:r>
            <a:r>
              <a:rPr lang="en-US" sz="3600" spc="-13" dirty="0">
                <a:latin typeface="Arial" panose="020B0604020202020204" pitchFamily="34" charset="0"/>
                <a:cs typeface="Arial" panose="020B0604020202020204" pitchFamily="34" charset="0"/>
              </a:rPr>
              <a:t>r</a:t>
            </a:r>
            <a:r>
              <a:rPr lang="en-US" sz="3600" spc="4"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a</a:t>
            </a:r>
            <a:r>
              <a:rPr lang="en-US" sz="3600" spc="-9" dirty="0">
                <a:latin typeface="Arial" panose="020B0604020202020204" pitchFamily="34" charset="0"/>
                <a:cs typeface="Arial" panose="020B0604020202020204" pitchFamily="34" charset="0"/>
              </a:rPr>
              <a:t>n</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 </a:t>
            </a:r>
            <a:r>
              <a:rPr lang="en-US" sz="3600" spc="-9"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ea</a:t>
            </a:r>
            <a:r>
              <a:rPr lang="en-US" sz="3600" spc="-9"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hes</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95</a:t>
            </a:r>
            <a:r>
              <a:rPr lang="en-US" sz="3600" spc="-9"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our a</a:t>
            </a:r>
            <a:r>
              <a:rPr lang="en-US" sz="3600" spc="-9" dirty="0">
                <a:latin typeface="Arial" panose="020B0604020202020204" pitchFamily="34" charset="0"/>
                <a:cs typeface="Arial" panose="020B0604020202020204" pitchFamily="34" charset="0"/>
              </a:rPr>
              <a:t>n</a:t>
            </a:r>
            <a:r>
              <a:rPr lang="en-US" sz="3600" dirty="0">
                <a:latin typeface="Arial" panose="020B0604020202020204" pitchFamily="34" charset="0"/>
                <a:cs typeface="Arial" panose="020B0604020202020204" pitchFamily="34" charset="0"/>
              </a:rPr>
              <a:t>al</a:t>
            </a:r>
            <a:r>
              <a:rPr lang="en-US" sz="3600" spc="-9" dirty="0">
                <a:latin typeface="Arial" panose="020B0604020202020204" pitchFamily="34" charset="0"/>
                <a:cs typeface="Arial" panose="020B0604020202020204" pitchFamily="34" charset="0"/>
              </a:rPr>
              <a:t>y</a:t>
            </a:r>
            <a:r>
              <a:rPr lang="en-US" sz="3600" spc="4" dirty="0">
                <a:latin typeface="Arial" panose="020B0604020202020204" pitchFamily="34" charset="0"/>
                <a:cs typeface="Arial" panose="020B0604020202020204" pitchFamily="34" charset="0"/>
              </a:rPr>
              <a:t>s</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s</a:t>
            </a:r>
            <a:r>
              <a:rPr lang="en-US" sz="3600" spc="4"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ay</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o</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er</a:t>
            </a:r>
            <a:r>
              <a:rPr lang="en-US" sz="3600" spc="4" dirty="0">
                <a:latin typeface="Arial" panose="020B0604020202020204" pitchFamily="34" charset="0"/>
                <a:cs typeface="Arial" panose="020B0604020202020204" pitchFamily="34" charset="0"/>
              </a:rPr>
              <a:t>s</a:t>
            </a:r>
            <a:r>
              <a:rPr lang="en-US" sz="3600" spc="37" dirty="0">
                <a:latin typeface="Arial" panose="020B0604020202020204" pitchFamily="34" charset="0"/>
                <a:cs typeface="Arial" panose="020B0604020202020204" pitchFamily="34" charset="0"/>
              </a:rPr>
              <a:t>t</a:t>
            </a:r>
            <a:r>
              <a:rPr lang="en-US" sz="3600" spc="-9"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te t</a:t>
            </a:r>
            <a:r>
              <a:rPr lang="en-US" sz="3600" spc="-9" dirty="0">
                <a:latin typeface="Arial" panose="020B0604020202020204" pitchFamily="34" charset="0"/>
                <a:cs typeface="Arial" panose="020B0604020202020204" pitchFamily="34" charset="0"/>
              </a:rPr>
              <a:t>h</a:t>
            </a:r>
            <a:r>
              <a:rPr lang="en-US" sz="3600" dirty="0">
                <a:latin typeface="Arial" panose="020B0604020202020204" pitchFamily="34" charset="0"/>
                <a:cs typeface="Arial" panose="020B0604020202020204" pitchFamily="34" charset="0"/>
              </a:rPr>
              <a:t>e</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pe</a:t>
            </a:r>
            <a:r>
              <a:rPr lang="en-US" sz="3600" spc="-13" dirty="0">
                <a:latin typeface="Arial" panose="020B0604020202020204" pitchFamily="34" charset="0"/>
                <a:cs typeface="Arial" panose="020B0604020202020204" pitchFamily="34" charset="0"/>
              </a:rPr>
              <a:t>r</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en</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age of </a:t>
            </a:r>
            <a:r>
              <a:rPr lang="en-US" sz="3600" spc="-9"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ea</a:t>
            </a:r>
            <a:r>
              <a:rPr lang="en-US" sz="3600" spc="-9"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ur</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s e</a:t>
            </a:r>
            <a:r>
              <a:rPr lang="en-US" sz="3600" spc="-18" dirty="0">
                <a:latin typeface="Arial" panose="020B0604020202020204" pitchFamily="34" charset="0"/>
                <a:cs typeface="Arial" panose="020B0604020202020204" pitchFamily="34" charset="0"/>
              </a:rPr>
              <a:t>x</a:t>
            </a:r>
            <a:r>
              <a:rPr lang="en-US" sz="3600" dirty="0">
                <a:latin typeface="Arial" panose="020B0604020202020204" pitchFamily="34" charset="0"/>
                <a:cs typeface="Arial" panose="020B0604020202020204" pitchFamily="34" charset="0"/>
              </a:rPr>
              <a:t>hibit</a:t>
            </a:r>
            <a:r>
              <a:rPr lang="en-US" sz="3600" spc="4"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ng</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di</a:t>
            </a:r>
            <a:r>
              <a:rPr lang="en-US" sz="3600" spc="-9"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pari</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i</a:t>
            </a:r>
            <a:r>
              <a:rPr lang="en-US" sz="3600" spc="-9" dirty="0">
                <a:latin typeface="Arial" panose="020B0604020202020204" pitchFamily="34" charset="0"/>
                <a:cs typeface="Arial" panose="020B0604020202020204" pitchFamily="34" charset="0"/>
              </a:rPr>
              <a:t>e</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a:t>
            </a:r>
          </a:p>
          <a:p>
            <a:pPr>
              <a:lnSpc>
                <a:spcPct val="120000"/>
              </a:lnSpc>
            </a:pPr>
            <a:endParaRPr lang="en-US" sz="3600" spc="-9" dirty="0" smtClean="0">
              <a:latin typeface="Arial" panose="020B0604020202020204" pitchFamily="34" charset="0"/>
              <a:cs typeface="Arial" panose="020B0604020202020204" pitchFamily="34" charset="0"/>
            </a:endParaRPr>
          </a:p>
          <a:p>
            <a:pPr>
              <a:lnSpc>
                <a:spcPct val="120000"/>
              </a:lnSpc>
            </a:pPr>
            <a:r>
              <a:rPr lang="en-US" sz="3600" spc="-9" dirty="0" smtClean="0">
                <a:latin typeface="Arial" panose="020B0604020202020204" pitchFamily="34" charset="0"/>
                <a:cs typeface="Arial" panose="020B0604020202020204" pitchFamily="34" charset="0"/>
              </a:rPr>
              <a:t>T</a:t>
            </a:r>
            <a:r>
              <a:rPr lang="en-US" sz="3600" dirty="0" smtClean="0">
                <a:latin typeface="Arial" panose="020B0604020202020204" pitchFamily="34" charset="0"/>
                <a:cs typeface="Arial" panose="020B0604020202020204" pitchFamily="34" charset="0"/>
              </a:rPr>
              <a:t>he </a:t>
            </a:r>
            <a:r>
              <a:rPr lang="en-US" sz="3600" dirty="0">
                <a:latin typeface="Arial" panose="020B0604020202020204" pitchFamily="34" charset="0"/>
                <a:cs typeface="Arial" panose="020B0604020202020204" pitchFamily="34" charset="0"/>
              </a:rPr>
              <a:t>relat</a:t>
            </a:r>
            <a:r>
              <a:rPr lang="en-US" sz="3600" spc="4" dirty="0">
                <a:latin typeface="Arial" panose="020B0604020202020204" pitchFamily="34" charset="0"/>
                <a:cs typeface="Arial" panose="020B0604020202020204" pitchFamily="34" charset="0"/>
              </a:rPr>
              <a:t>i</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dif</a:t>
            </a:r>
            <a:r>
              <a:rPr lang="en-US" sz="3600" spc="-9" dirty="0">
                <a:latin typeface="Arial" panose="020B0604020202020204" pitchFamily="34" charset="0"/>
                <a:cs typeface="Arial" panose="020B0604020202020204" pitchFamily="34" charset="0"/>
              </a:rPr>
              <a:t>f</a:t>
            </a:r>
            <a:r>
              <a:rPr lang="en-US" sz="3600" dirty="0">
                <a:latin typeface="Arial" panose="020B0604020202020204" pitchFamily="34" charset="0"/>
                <a:cs typeface="Arial" panose="020B0604020202020204" pitchFamily="34" charset="0"/>
              </a:rPr>
              <a:t>ere</a:t>
            </a:r>
            <a:r>
              <a:rPr lang="en-US" sz="3600" spc="-9" dirty="0">
                <a:latin typeface="Arial" panose="020B0604020202020204" pitchFamily="34" charset="0"/>
                <a:cs typeface="Arial" panose="020B0604020202020204" pitchFamily="34" charset="0"/>
              </a:rPr>
              <a:t>n</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 </a:t>
            </a:r>
            <a:r>
              <a:rPr lang="en-US" sz="3600" spc="-9" dirty="0">
                <a:latin typeface="Arial" panose="020B0604020202020204" pitchFamily="34" charset="0"/>
                <a:cs typeface="Arial" panose="020B0604020202020204" pitchFamily="34" charset="0"/>
              </a:rPr>
              <a:t>b</a:t>
            </a:r>
            <a:r>
              <a:rPr lang="en-US" sz="3600" dirty="0">
                <a:latin typeface="Arial" panose="020B0604020202020204" pitchFamily="34" charset="0"/>
                <a:cs typeface="Arial" panose="020B0604020202020204" pitchFamily="34" charset="0"/>
              </a:rPr>
              <a:t>et</a:t>
            </a:r>
            <a:r>
              <a:rPr lang="en-US" sz="3600" spc="-13" dirty="0">
                <a:latin typeface="Arial" panose="020B0604020202020204" pitchFamily="34" charset="0"/>
                <a:cs typeface="Arial" panose="020B0604020202020204" pitchFamily="34" charset="0"/>
              </a:rPr>
              <a:t>w</a:t>
            </a:r>
            <a:r>
              <a:rPr lang="en-US" sz="3600" dirty="0">
                <a:latin typeface="Arial" panose="020B0604020202020204" pitchFamily="34" charset="0"/>
                <a:cs typeface="Arial" panose="020B0604020202020204" pitchFamily="34" charset="0"/>
              </a:rPr>
              <a:t>een a </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el</a:t>
            </a:r>
            <a:r>
              <a:rPr lang="en-US" sz="3600" spc="-9" dirty="0">
                <a:latin typeface="Arial" panose="020B0604020202020204" pitchFamily="34" charset="0"/>
                <a:cs typeface="Arial" panose="020B0604020202020204" pitchFamily="34" charset="0"/>
              </a:rPr>
              <a:t>e</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t</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d gr</a:t>
            </a:r>
            <a:r>
              <a:rPr lang="en-US" sz="3600" spc="-9" dirty="0">
                <a:latin typeface="Arial" panose="020B0604020202020204" pitchFamily="34" charset="0"/>
                <a:cs typeface="Arial" panose="020B0604020202020204" pitchFamily="34" charset="0"/>
              </a:rPr>
              <a:t>o</a:t>
            </a:r>
            <a:r>
              <a:rPr lang="en-US" sz="3600" dirty="0">
                <a:latin typeface="Arial" panose="020B0604020202020204" pitchFamily="34" charset="0"/>
                <a:cs typeface="Arial" panose="020B0604020202020204" pitchFamily="34" charset="0"/>
              </a:rPr>
              <a:t>up </a:t>
            </a:r>
            <a:r>
              <a:rPr lang="en-US" sz="3600" spc="-9"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nd </a:t>
            </a:r>
            <a:r>
              <a:rPr lang="en-US" sz="3600" spc="-9"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ts</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r</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f</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ren</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gro</a:t>
            </a:r>
            <a:r>
              <a:rPr lang="en-US" sz="3600" spc="-9" dirty="0">
                <a:latin typeface="Arial" panose="020B0604020202020204" pitchFamily="34" charset="0"/>
                <a:cs typeface="Arial" panose="020B0604020202020204" pitchFamily="34" charset="0"/>
              </a:rPr>
              <a:t>u</a:t>
            </a:r>
            <a:r>
              <a:rPr lang="en-US" sz="3600" dirty="0">
                <a:latin typeface="Arial" panose="020B0604020202020204" pitchFamily="34" charset="0"/>
                <a:cs typeface="Arial" panose="020B0604020202020204" pitchFamily="34" charset="0"/>
              </a:rPr>
              <a:t>p </a:t>
            </a:r>
            <a:r>
              <a:rPr lang="en-US" sz="3600" spc="-9"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s</a:t>
            </a:r>
            <a:r>
              <a:rPr lang="en-US" sz="3600" spc="4" dirty="0">
                <a:latin typeface="Arial" panose="020B0604020202020204" pitchFamily="34" charset="0"/>
                <a:cs typeface="Arial" panose="020B0604020202020204" pitchFamily="34" charset="0"/>
              </a:rPr>
              <a:t> </a:t>
            </a:r>
            <a:r>
              <a:rPr lang="en-US" sz="3600" spc="-9" dirty="0">
                <a:latin typeface="Arial" panose="020B0604020202020204" pitchFamily="34" charset="0"/>
                <a:cs typeface="Arial" panose="020B0604020202020204" pitchFamily="34" charset="0"/>
              </a:rPr>
              <a:t>u</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ed</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to </a:t>
            </a:r>
            <a:r>
              <a:rPr lang="en-US" sz="3600" spc="-9" dirty="0">
                <a:latin typeface="Arial" panose="020B0604020202020204" pitchFamily="34" charset="0"/>
                <a:cs typeface="Arial" panose="020B0604020202020204" pitchFamily="34" charset="0"/>
              </a:rPr>
              <a:t>a</a:t>
            </a:r>
            <a:r>
              <a:rPr lang="en-US" sz="3600" spc="4" dirty="0">
                <a:latin typeface="Arial" panose="020B0604020202020204" pitchFamily="34" charset="0"/>
                <a:cs typeface="Arial" panose="020B0604020202020204" pitchFamily="34" charset="0"/>
              </a:rPr>
              <a:t>s</a:t>
            </a:r>
            <a:r>
              <a:rPr lang="en-US" sz="3600" spc="-9"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s</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di</a:t>
            </a:r>
            <a:r>
              <a:rPr lang="en-US" sz="3600" spc="4" dirty="0">
                <a:latin typeface="Arial" panose="020B0604020202020204" pitchFamily="34" charset="0"/>
                <a:cs typeface="Arial" panose="020B0604020202020204" pitchFamily="34" charset="0"/>
              </a:rPr>
              <a:t>s</a:t>
            </a:r>
            <a:r>
              <a:rPr lang="en-US" sz="3600" spc="-9" dirty="0">
                <a:latin typeface="Arial" panose="020B0604020202020204" pitchFamily="34" charset="0"/>
                <a:cs typeface="Arial" panose="020B0604020202020204" pitchFamily="34" charset="0"/>
              </a:rPr>
              <a:t>p</a:t>
            </a:r>
            <a:r>
              <a:rPr lang="en-US" sz="3600" dirty="0">
                <a:latin typeface="Arial" panose="020B0604020202020204" pitchFamily="34" charset="0"/>
                <a:cs typeface="Arial" panose="020B0604020202020204" pitchFamily="34" charset="0"/>
              </a:rPr>
              <a:t>ari</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ie</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a:t>
            </a:r>
          </a:p>
          <a:p>
            <a:pPr marL="391525" marR="390215" indent="-171450">
              <a:lnSpc>
                <a:spcPct val="120000"/>
              </a:lnSpc>
              <a:buFont typeface="Arial" panose="020B0604020202020204" pitchFamily="34" charset="0"/>
              <a:buChar char="•"/>
              <a:tabLst>
                <a:tab pos="429119" algn="l"/>
              </a:tabLst>
            </a:pPr>
            <a:r>
              <a:rPr lang="en-US" sz="3600" b="1" dirty="0">
                <a:latin typeface="Arial" panose="020B0604020202020204" pitchFamily="34" charset="0"/>
                <a:cs typeface="Arial" panose="020B0604020202020204" pitchFamily="34" charset="0"/>
              </a:rPr>
              <a:t>Bett</a:t>
            </a:r>
            <a:r>
              <a:rPr lang="en-US" sz="3600" b="1" spc="4" dirty="0">
                <a:latin typeface="Arial" panose="020B0604020202020204" pitchFamily="34" charset="0"/>
                <a:cs typeface="Arial" panose="020B0604020202020204" pitchFamily="34" charset="0"/>
              </a:rPr>
              <a:t>e</a:t>
            </a:r>
            <a:r>
              <a:rPr lang="en-US" sz="3600" b="1" dirty="0">
                <a:latin typeface="Arial" panose="020B0604020202020204" pitchFamily="34" charset="0"/>
                <a:cs typeface="Arial" panose="020B0604020202020204" pitchFamily="34" charset="0"/>
              </a:rPr>
              <a:t>r </a:t>
            </a:r>
            <a:r>
              <a:rPr lang="en-US" sz="3600" dirty="0">
                <a:latin typeface="Arial" panose="020B0604020202020204" pitchFamily="34" charset="0"/>
                <a:cs typeface="Arial" panose="020B0604020202020204" pitchFamily="34" charset="0"/>
              </a:rPr>
              <a:t>= Po</a:t>
            </a:r>
            <a:r>
              <a:rPr lang="en-US" sz="3600" spc="-9" dirty="0">
                <a:latin typeface="Arial" panose="020B0604020202020204" pitchFamily="34" charset="0"/>
                <a:cs typeface="Arial" panose="020B0604020202020204" pitchFamily="34" charset="0"/>
              </a:rPr>
              <a:t>p</a:t>
            </a:r>
            <a:r>
              <a:rPr lang="en-US" sz="3600" dirty="0">
                <a:latin typeface="Arial" panose="020B0604020202020204" pitchFamily="34" charset="0"/>
                <a:cs typeface="Arial" panose="020B0604020202020204" pitchFamily="34" charset="0"/>
              </a:rPr>
              <a:t>ula</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ion </a:t>
            </a:r>
            <a:r>
              <a:rPr lang="en-US" sz="3600" spc="-9"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ei</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ed</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better</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qu</a:t>
            </a:r>
            <a:r>
              <a:rPr lang="en-US" sz="3600" spc="-9"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lity</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of</a:t>
            </a:r>
            <a:r>
              <a:rPr lang="en-US" sz="3600" spc="-9"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are</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th</a:t>
            </a:r>
            <a:r>
              <a:rPr lang="en-US" sz="3600" spc="-9"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n ref</a:t>
            </a:r>
            <a:r>
              <a:rPr lang="en-US" sz="3600" spc="-9" dirty="0">
                <a:latin typeface="Arial" panose="020B0604020202020204" pitchFamily="34" charset="0"/>
                <a:cs typeface="Arial" panose="020B0604020202020204" pitchFamily="34" charset="0"/>
              </a:rPr>
              <a:t>e</a:t>
            </a:r>
            <a:r>
              <a:rPr lang="en-US" sz="3600" spc="-13"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en</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gro</a:t>
            </a:r>
            <a:r>
              <a:rPr lang="en-US" sz="3600" spc="-9" dirty="0">
                <a:latin typeface="Arial" panose="020B0604020202020204" pitchFamily="34" charset="0"/>
                <a:cs typeface="Arial" panose="020B0604020202020204" pitchFamily="34" charset="0"/>
              </a:rPr>
              <a:t>u</a:t>
            </a:r>
            <a:r>
              <a:rPr lang="en-US" sz="3600" dirty="0">
                <a:latin typeface="Arial" panose="020B0604020202020204" pitchFamily="34" charset="0"/>
                <a:cs typeface="Arial" panose="020B0604020202020204" pitchFamily="34" charset="0"/>
              </a:rPr>
              <a:t>p. Dif</a:t>
            </a:r>
            <a:r>
              <a:rPr lang="en-US" sz="3600" spc="-9" dirty="0">
                <a:latin typeface="Arial" panose="020B0604020202020204" pitchFamily="34" charset="0"/>
                <a:cs typeface="Arial" panose="020B0604020202020204" pitchFamily="34" charset="0"/>
              </a:rPr>
              <a:t>f</a:t>
            </a:r>
            <a:r>
              <a:rPr lang="en-US" sz="3600" dirty="0">
                <a:latin typeface="Arial" panose="020B0604020202020204" pitchFamily="34" charset="0"/>
                <a:cs typeface="Arial" panose="020B0604020202020204" pitchFamily="34" charset="0"/>
              </a:rPr>
              <a:t>ere</a:t>
            </a:r>
            <a:r>
              <a:rPr lang="en-US" sz="3600" spc="-9" dirty="0">
                <a:latin typeface="Arial" panose="020B0604020202020204" pitchFamily="34" charset="0"/>
                <a:cs typeface="Arial" panose="020B0604020202020204" pitchFamily="34" charset="0"/>
              </a:rPr>
              <a:t>n</a:t>
            </a:r>
            <a:r>
              <a:rPr lang="en-US" sz="3600" spc="4" dirty="0">
                <a:latin typeface="Arial" panose="020B0604020202020204" pitchFamily="34" charset="0"/>
                <a:cs typeface="Arial" panose="020B0604020202020204" pitchFamily="34" charset="0"/>
              </a:rPr>
              <a:t>c</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s</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are</a:t>
            </a:r>
            <a:r>
              <a:rPr lang="en-US" sz="3600" spc="-9"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s</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at</a:t>
            </a:r>
            <a:r>
              <a:rPr lang="en-US" sz="3600" spc="4" dirty="0">
                <a:latin typeface="Arial" panose="020B0604020202020204" pitchFamily="34" charset="0"/>
                <a:cs typeface="Arial" panose="020B0604020202020204" pitchFamily="34" charset="0"/>
              </a:rPr>
              <a:t>is</a:t>
            </a:r>
            <a:r>
              <a:rPr lang="en-US" sz="3600" spc="28"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i</a:t>
            </a:r>
            <a:r>
              <a:rPr lang="en-US" sz="3600" spc="-9"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ally </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ig</a:t>
            </a:r>
            <a:r>
              <a:rPr lang="en-US" sz="3600" spc="-9" dirty="0">
                <a:latin typeface="Arial" panose="020B0604020202020204" pitchFamily="34" charset="0"/>
                <a:cs typeface="Arial" panose="020B0604020202020204" pitchFamily="34" charset="0"/>
              </a:rPr>
              <a:t>n</a:t>
            </a:r>
            <a:r>
              <a:rPr lang="en-US" sz="3600" dirty="0">
                <a:latin typeface="Arial" panose="020B0604020202020204" pitchFamily="34" charset="0"/>
                <a:cs typeface="Arial" panose="020B0604020202020204" pitchFamily="34" charset="0"/>
              </a:rPr>
              <a:t>if</a:t>
            </a:r>
            <a:r>
              <a:rPr lang="en-US" sz="3600" spc="-9" dirty="0">
                <a:latin typeface="Arial" panose="020B0604020202020204" pitchFamily="34" charset="0"/>
                <a:cs typeface="Arial" panose="020B0604020202020204" pitchFamily="34" charset="0"/>
              </a:rPr>
              <a:t>i</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an</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 are</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eq</a:t>
            </a:r>
            <a:r>
              <a:rPr lang="en-US" sz="3600" spc="-9" dirty="0">
                <a:latin typeface="Arial" panose="020B0604020202020204" pitchFamily="34" charset="0"/>
                <a:cs typeface="Arial" panose="020B0604020202020204" pitchFamily="34" charset="0"/>
              </a:rPr>
              <a:t>u</a:t>
            </a:r>
            <a:r>
              <a:rPr lang="en-US" sz="3600" dirty="0">
                <a:latin typeface="Arial" panose="020B0604020202020204" pitchFamily="34" charset="0"/>
                <a:cs typeface="Arial" panose="020B0604020202020204" pitchFamily="34" charset="0"/>
              </a:rPr>
              <a:t>al </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o or</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lar</a:t>
            </a:r>
            <a:r>
              <a:rPr lang="en-US" sz="3600" spc="-9" dirty="0">
                <a:latin typeface="Arial" panose="020B0604020202020204" pitchFamily="34" charset="0"/>
                <a:cs typeface="Arial" panose="020B0604020202020204" pitchFamily="34" charset="0"/>
              </a:rPr>
              <a:t>g</a:t>
            </a:r>
            <a:r>
              <a:rPr lang="en-US" sz="3600" dirty="0">
                <a:latin typeface="Arial" panose="020B0604020202020204" pitchFamily="34" charset="0"/>
                <a:cs typeface="Arial" panose="020B0604020202020204" pitchFamily="34" charset="0"/>
              </a:rPr>
              <a:t>er than</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1</a:t>
            </a:r>
            <a:r>
              <a:rPr lang="en-US" sz="3600" spc="-9" dirty="0">
                <a:latin typeface="Arial" panose="020B0604020202020204" pitchFamily="34" charset="0"/>
                <a:cs typeface="Arial" panose="020B0604020202020204" pitchFamily="34" charset="0"/>
              </a:rPr>
              <a:t>0</a:t>
            </a:r>
            <a:r>
              <a:rPr lang="en-US" sz="3600" dirty="0">
                <a:latin typeface="Arial" panose="020B0604020202020204" pitchFamily="34" charset="0"/>
                <a:cs typeface="Arial" panose="020B0604020202020204" pitchFamily="34" charset="0"/>
              </a:rPr>
              <a:t>%, a</a:t>
            </a:r>
            <a:r>
              <a:rPr lang="en-US" sz="3600" spc="-9" dirty="0">
                <a:latin typeface="Arial" panose="020B0604020202020204" pitchFamily="34" charset="0"/>
                <a:cs typeface="Arial" panose="020B0604020202020204" pitchFamily="34" charset="0"/>
              </a:rPr>
              <a:t>n</a:t>
            </a:r>
            <a:r>
              <a:rPr lang="en-US" sz="3600" dirty="0">
                <a:latin typeface="Arial" panose="020B0604020202020204" pitchFamily="34" charset="0"/>
                <a:cs typeface="Arial" panose="020B0604020202020204" pitchFamily="34" charset="0"/>
              </a:rPr>
              <a:t>d fa</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or </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he</a:t>
            </a:r>
            <a:r>
              <a:rPr lang="en-US" sz="3600" spc="13"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l</a:t>
            </a:r>
            <a:r>
              <a:rPr lang="en-US" sz="3600" dirty="0">
                <a:latin typeface="Arial" panose="020B0604020202020204" pitchFamily="34" charset="0"/>
                <a:cs typeface="Arial" panose="020B0604020202020204" pitchFamily="34" charset="0"/>
              </a:rPr>
              <a:t>e</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t</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d</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gr</a:t>
            </a:r>
            <a:r>
              <a:rPr lang="en-US" sz="3600" spc="-9" dirty="0">
                <a:latin typeface="Arial" panose="020B0604020202020204" pitchFamily="34" charset="0"/>
                <a:cs typeface="Arial" panose="020B0604020202020204" pitchFamily="34" charset="0"/>
              </a:rPr>
              <a:t>o</a:t>
            </a:r>
            <a:r>
              <a:rPr lang="en-US" sz="3600" dirty="0">
                <a:latin typeface="Arial" panose="020B0604020202020204" pitchFamily="34" charset="0"/>
                <a:cs typeface="Arial" panose="020B0604020202020204" pitchFamily="34" charset="0"/>
              </a:rPr>
              <a:t>up.</a:t>
            </a:r>
          </a:p>
          <a:p>
            <a:pPr marL="391525" marR="354213" indent="-171450">
              <a:lnSpc>
                <a:spcPct val="120000"/>
              </a:lnSpc>
              <a:buFont typeface="Arial" panose="020B0604020202020204" pitchFamily="34" charset="0"/>
              <a:buChar char="•"/>
              <a:tabLst>
                <a:tab pos="429119" algn="l"/>
              </a:tabLst>
            </a:pPr>
            <a:r>
              <a:rPr lang="en-US" sz="3600" b="1" dirty="0">
                <a:latin typeface="Arial" panose="020B0604020202020204" pitchFamily="34" charset="0"/>
                <a:cs typeface="Arial" panose="020B0604020202020204" pitchFamily="34" charset="0"/>
              </a:rPr>
              <a:t>Same</a:t>
            </a:r>
            <a:r>
              <a:rPr lang="en-US" sz="3600" b="1"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 </a:t>
            </a:r>
            <a:r>
              <a:rPr lang="en-US" sz="3600" spc="-13" dirty="0">
                <a:latin typeface="Arial" panose="020B0604020202020204" pitchFamily="34" charset="0"/>
                <a:cs typeface="Arial" panose="020B0604020202020204" pitchFamily="34" charset="0"/>
              </a:rPr>
              <a:t>P</a:t>
            </a:r>
            <a:r>
              <a:rPr lang="en-US" sz="3600" dirty="0">
                <a:latin typeface="Arial" panose="020B0604020202020204" pitchFamily="34" charset="0"/>
                <a:cs typeface="Arial" panose="020B0604020202020204" pitchFamily="34" charset="0"/>
              </a:rPr>
              <a:t>op</a:t>
            </a:r>
            <a:r>
              <a:rPr lang="en-US" sz="3600" spc="-9" dirty="0">
                <a:latin typeface="Arial" panose="020B0604020202020204" pitchFamily="34" charset="0"/>
                <a:cs typeface="Arial" panose="020B0604020202020204" pitchFamily="34" charset="0"/>
              </a:rPr>
              <a:t>u</a:t>
            </a:r>
            <a:r>
              <a:rPr lang="en-US" sz="3600" dirty="0">
                <a:latin typeface="Arial" panose="020B0604020202020204" pitchFamily="34" charset="0"/>
                <a:cs typeface="Arial" panose="020B0604020202020204" pitchFamily="34" charset="0"/>
              </a:rPr>
              <a:t>lat</a:t>
            </a:r>
            <a:r>
              <a:rPr lang="en-US" sz="3600" spc="-9"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on </a:t>
            </a:r>
            <a:r>
              <a:rPr lang="en-US" sz="3600" spc="-9"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nd r</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fer</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n</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group</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re</a:t>
            </a:r>
            <a:r>
              <a:rPr lang="en-US" sz="3600" spc="-9"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ei</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ed </a:t>
            </a:r>
            <a:r>
              <a:rPr lang="en-US" sz="3600" spc="-9"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bo</a:t>
            </a:r>
            <a:r>
              <a:rPr lang="en-US" sz="3600" spc="-9" dirty="0">
                <a:latin typeface="Arial" panose="020B0604020202020204" pitchFamily="34" charset="0"/>
                <a:cs typeface="Arial" panose="020B0604020202020204" pitchFamily="34" charset="0"/>
              </a:rPr>
              <a:t>u</a:t>
            </a:r>
            <a:r>
              <a:rPr lang="en-US" sz="3600" dirty="0">
                <a:latin typeface="Arial" panose="020B0604020202020204" pitchFamily="34" charset="0"/>
                <a:cs typeface="Arial" panose="020B0604020202020204" pitchFamily="34" charset="0"/>
              </a:rPr>
              <a:t>t the</a:t>
            </a:r>
            <a:r>
              <a:rPr lang="en-US" sz="3600" spc="-18"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a</a:t>
            </a:r>
            <a:r>
              <a:rPr lang="en-US" sz="3600" spc="-9"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e q</a:t>
            </a:r>
            <a:r>
              <a:rPr lang="en-US" sz="3600" spc="-9" dirty="0">
                <a:latin typeface="Arial" panose="020B0604020202020204" pitchFamily="34" charset="0"/>
                <a:cs typeface="Arial" panose="020B0604020202020204" pitchFamily="34" charset="0"/>
              </a:rPr>
              <a:t>u</a:t>
            </a:r>
            <a:r>
              <a:rPr lang="en-US" sz="3600" dirty="0">
                <a:latin typeface="Arial" panose="020B0604020202020204" pitchFamily="34" charset="0"/>
                <a:cs typeface="Arial" panose="020B0604020202020204" pitchFamily="34" charset="0"/>
              </a:rPr>
              <a:t>ality</a:t>
            </a:r>
            <a:r>
              <a:rPr lang="en-US" sz="3600" spc="-4" dirty="0">
                <a:latin typeface="Arial" panose="020B0604020202020204" pitchFamily="34" charset="0"/>
                <a:cs typeface="Arial" panose="020B0604020202020204" pitchFamily="34" charset="0"/>
              </a:rPr>
              <a:t> </a:t>
            </a:r>
            <a:r>
              <a:rPr lang="en-US" sz="3600" spc="-9" dirty="0">
                <a:latin typeface="Arial" panose="020B0604020202020204" pitchFamily="34" charset="0"/>
                <a:cs typeface="Arial" panose="020B0604020202020204" pitchFamily="34" charset="0"/>
              </a:rPr>
              <a:t>o</a:t>
            </a:r>
            <a:r>
              <a:rPr lang="en-US" sz="3600" dirty="0">
                <a:latin typeface="Arial" panose="020B0604020202020204" pitchFamily="34" charset="0"/>
                <a:cs typeface="Arial" panose="020B0604020202020204" pitchFamily="34" charset="0"/>
              </a:rPr>
              <a:t>f </a:t>
            </a:r>
            <a:r>
              <a:rPr lang="en-US" sz="3600" spc="4" dirty="0">
                <a:latin typeface="Arial" panose="020B0604020202020204" pitchFamily="34" charset="0"/>
                <a:cs typeface="Arial" panose="020B0604020202020204" pitchFamily="34" charset="0"/>
              </a:rPr>
              <a:t>c</a:t>
            </a:r>
            <a:r>
              <a:rPr lang="en-US" sz="3600" spc="-9"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re. Di</a:t>
            </a:r>
            <a:r>
              <a:rPr lang="en-US" sz="3600" spc="-9" dirty="0">
                <a:latin typeface="Arial" panose="020B0604020202020204" pitchFamily="34" charset="0"/>
                <a:cs typeface="Arial" panose="020B0604020202020204" pitchFamily="34" charset="0"/>
              </a:rPr>
              <a:t>f</a:t>
            </a:r>
            <a:r>
              <a:rPr lang="en-US" sz="3600" dirty="0">
                <a:latin typeface="Arial" panose="020B0604020202020204" pitchFamily="34" charset="0"/>
                <a:cs typeface="Arial" panose="020B0604020202020204" pitchFamily="34" charset="0"/>
              </a:rPr>
              <a:t>fere</a:t>
            </a:r>
            <a:r>
              <a:rPr lang="en-US" sz="3600" spc="-9" dirty="0">
                <a:latin typeface="Arial" panose="020B0604020202020204" pitchFamily="34" charset="0"/>
                <a:cs typeface="Arial" panose="020B0604020202020204" pitchFamily="34" charset="0"/>
              </a:rPr>
              <a:t>nc</a:t>
            </a:r>
            <a:r>
              <a:rPr lang="en-US" sz="3600" dirty="0">
                <a:latin typeface="Arial" panose="020B0604020202020204" pitchFamily="34" charset="0"/>
                <a:cs typeface="Arial" panose="020B0604020202020204" pitchFamily="34" charset="0"/>
              </a:rPr>
              <a:t>es</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a:t>
            </a:r>
            <a:r>
              <a:rPr lang="en-US" sz="3600" spc="-13"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e not </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tat</a:t>
            </a:r>
            <a:r>
              <a:rPr lang="en-US" sz="3600" spc="-9" dirty="0">
                <a:latin typeface="Arial" panose="020B0604020202020204" pitchFamily="34" charset="0"/>
                <a:cs typeface="Arial" panose="020B0604020202020204" pitchFamily="34" charset="0"/>
              </a:rPr>
              <a:t>i</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t</a:t>
            </a:r>
            <a:r>
              <a:rPr lang="en-US" sz="3600" spc="-9" dirty="0">
                <a:latin typeface="Arial" panose="020B0604020202020204" pitchFamily="34" charset="0"/>
                <a:cs typeface="Arial" panose="020B0604020202020204" pitchFamily="34" charset="0"/>
              </a:rPr>
              <a:t>i</a:t>
            </a:r>
            <a:r>
              <a:rPr lang="en-US" sz="3600" spc="4" dirty="0">
                <a:latin typeface="Arial" panose="020B0604020202020204" pitchFamily="34" charset="0"/>
                <a:cs typeface="Arial" panose="020B0604020202020204" pitchFamily="34" charset="0"/>
              </a:rPr>
              <a:t>c</a:t>
            </a:r>
            <a:r>
              <a:rPr lang="en-US" sz="3600" spc="-9"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lly</a:t>
            </a:r>
            <a:r>
              <a:rPr lang="en-US" sz="3600" spc="-9"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s</a:t>
            </a:r>
            <a:r>
              <a:rPr lang="en-US" sz="3600" spc="-9"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gni</a:t>
            </a:r>
            <a:r>
              <a:rPr lang="en-US" sz="3600" spc="-9" dirty="0">
                <a:latin typeface="Arial" panose="020B0604020202020204" pitchFamily="34" charset="0"/>
                <a:cs typeface="Arial" panose="020B0604020202020204" pitchFamily="34" charset="0"/>
              </a:rPr>
              <a:t>f</a:t>
            </a:r>
            <a:r>
              <a:rPr lang="en-US" sz="3600" dirty="0">
                <a:latin typeface="Arial" panose="020B0604020202020204" pitchFamily="34" charset="0"/>
                <a:cs typeface="Arial" panose="020B0604020202020204" pitchFamily="34" charset="0"/>
              </a:rPr>
              <a:t>i</a:t>
            </a:r>
            <a:r>
              <a:rPr lang="en-US" sz="3600" spc="-9"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ant or</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are</a:t>
            </a:r>
            <a:r>
              <a:rPr lang="en-US" sz="3600" spc="-9" dirty="0">
                <a:latin typeface="Arial" panose="020B0604020202020204" pitchFamily="34" charset="0"/>
                <a:cs typeface="Arial" panose="020B0604020202020204" pitchFamily="34" charset="0"/>
              </a:rPr>
              <a:t> s</a:t>
            </a:r>
            <a:r>
              <a:rPr lang="en-US" sz="3600" spc="4"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al</a:t>
            </a:r>
            <a:r>
              <a:rPr lang="en-US" sz="3600" spc="-9" dirty="0">
                <a:latin typeface="Arial" panose="020B0604020202020204" pitchFamily="34" charset="0"/>
                <a:cs typeface="Arial" panose="020B0604020202020204" pitchFamily="34" charset="0"/>
              </a:rPr>
              <a:t>l</a:t>
            </a:r>
            <a:r>
              <a:rPr lang="en-US" sz="3600" dirty="0">
                <a:latin typeface="Arial" panose="020B0604020202020204" pitchFamily="34" charset="0"/>
                <a:cs typeface="Arial" panose="020B0604020202020204" pitchFamily="34" charset="0"/>
              </a:rPr>
              <a:t>er t</a:t>
            </a:r>
            <a:r>
              <a:rPr lang="en-US" sz="3600" spc="-9" dirty="0">
                <a:latin typeface="Arial" panose="020B0604020202020204" pitchFamily="34" charset="0"/>
                <a:cs typeface="Arial" panose="020B0604020202020204" pitchFamily="34" charset="0"/>
              </a:rPr>
              <a:t>h</a:t>
            </a:r>
            <a:r>
              <a:rPr lang="en-US" sz="3600" dirty="0">
                <a:latin typeface="Arial" panose="020B0604020202020204" pitchFamily="34" charset="0"/>
                <a:cs typeface="Arial" panose="020B0604020202020204" pitchFamily="34" charset="0"/>
              </a:rPr>
              <a:t>an </a:t>
            </a:r>
            <a:r>
              <a:rPr lang="en-US" sz="3600" spc="-9" dirty="0">
                <a:latin typeface="Arial" panose="020B0604020202020204" pitchFamily="34" charset="0"/>
                <a:cs typeface="Arial" panose="020B0604020202020204" pitchFamily="34" charset="0"/>
              </a:rPr>
              <a:t>1</a:t>
            </a:r>
            <a:r>
              <a:rPr lang="en-US" sz="3600" dirty="0">
                <a:latin typeface="Arial" panose="020B0604020202020204" pitchFamily="34" charset="0"/>
                <a:cs typeface="Arial" panose="020B0604020202020204" pitchFamily="34" charset="0"/>
              </a:rPr>
              <a:t>0%.</a:t>
            </a:r>
          </a:p>
          <a:p>
            <a:pPr marL="391525" marR="365826" indent="-171450">
              <a:lnSpc>
                <a:spcPct val="120000"/>
              </a:lnSpc>
              <a:spcAft>
                <a:spcPts val="1097"/>
              </a:spcAft>
              <a:buFont typeface="Arial" panose="020B0604020202020204" pitchFamily="34" charset="0"/>
              <a:buChar char="•"/>
              <a:tabLst>
                <a:tab pos="429119" algn="l"/>
              </a:tabLst>
            </a:pPr>
            <a:r>
              <a:rPr lang="en-US" sz="3600" b="1" dirty="0">
                <a:latin typeface="Arial" panose="020B0604020202020204" pitchFamily="34" charset="0"/>
                <a:cs typeface="Arial" panose="020B0604020202020204" pitchFamily="34" charset="0"/>
              </a:rPr>
              <a:t>Worse</a:t>
            </a:r>
            <a:r>
              <a:rPr lang="en-US" sz="3600" b="1"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 </a:t>
            </a:r>
            <a:r>
              <a:rPr lang="en-US" sz="3600" spc="-13" dirty="0">
                <a:latin typeface="Arial" panose="020B0604020202020204" pitchFamily="34" charset="0"/>
                <a:cs typeface="Arial" panose="020B0604020202020204" pitchFamily="34" charset="0"/>
              </a:rPr>
              <a:t>P</a:t>
            </a:r>
            <a:r>
              <a:rPr lang="en-US" sz="3600" dirty="0">
                <a:latin typeface="Arial" panose="020B0604020202020204" pitchFamily="34" charset="0"/>
                <a:cs typeface="Arial" panose="020B0604020202020204" pitchFamily="34" charset="0"/>
              </a:rPr>
              <a:t>opu</a:t>
            </a:r>
            <a:r>
              <a:rPr lang="en-US" sz="3600" spc="-9" dirty="0">
                <a:latin typeface="Arial" panose="020B0604020202020204" pitchFamily="34" charset="0"/>
                <a:cs typeface="Arial" panose="020B0604020202020204" pitchFamily="34" charset="0"/>
              </a:rPr>
              <a:t>l</a:t>
            </a:r>
            <a:r>
              <a:rPr lang="en-US" sz="3600" dirty="0">
                <a:latin typeface="Arial" panose="020B0604020202020204" pitchFamily="34" charset="0"/>
                <a:cs typeface="Arial" panose="020B0604020202020204" pitchFamily="34" charset="0"/>
              </a:rPr>
              <a:t>at</a:t>
            </a:r>
            <a:r>
              <a:rPr lang="en-US" sz="3600" spc="-9" dirty="0">
                <a:latin typeface="Arial" panose="020B0604020202020204" pitchFamily="34" charset="0"/>
                <a:cs typeface="Arial" panose="020B0604020202020204" pitchFamily="34" charset="0"/>
              </a:rPr>
              <a:t>i</a:t>
            </a:r>
            <a:r>
              <a:rPr lang="en-US" sz="3600" dirty="0">
                <a:latin typeface="Arial" panose="020B0604020202020204" pitchFamily="34" charset="0"/>
                <a:cs typeface="Arial" panose="020B0604020202020204" pitchFamily="34" charset="0"/>
              </a:rPr>
              <a:t>on r</a:t>
            </a:r>
            <a:r>
              <a:rPr lang="en-US" sz="3600" spc="-9" dirty="0">
                <a:latin typeface="Arial" panose="020B0604020202020204" pitchFamily="34" charset="0"/>
                <a:cs typeface="Arial" panose="020B0604020202020204" pitchFamily="34" charset="0"/>
              </a:rPr>
              <a:t>e</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ei</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ed</a:t>
            </a:r>
            <a:r>
              <a:rPr lang="en-US" sz="3600" spc="-18" dirty="0">
                <a:latin typeface="Arial" panose="020B0604020202020204" pitchFamily="34" charset="0"/>
                <a:cs typeface="Arial" panose="020B0604020202020204" pitchFamily="34" charset="0"/>
              </a:rPr>
              <a:t> </a:t>
            </a:r>
            <a:r>
              <a:rPr lang="en-US" sz="3600" spc="-13" dirty="0">
                <a:latin typeface="Arial" panose="020B0604020202020204" pitchFamily="34" charset="0"/>
                <a:cs typeface="Arial" panose="020B0604020202020204" pitchFamily="34" charset="0"/>
              </a:rPr>
              <a:t>w</a:t>
            </a:r>
            <a:r>
              <a:rPr lang="en-US" sz="3600" dirty="0">
                <a:latin typeface="Arial" panose="020B0604020202020204" pitchFamily="34" charset="0"/>
                <a:cs typeface="Arial" panose="020B0604020202020204" pitchFamily="34" charset="0"/>
              </a:rPr>
              <a:t>or</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e qua</a:t>
            </a:r>
            <a:r>
              <a:rPr lang="en-US" sz="3600" spc="-9" dirty="0">
                <a:latin typeface="Arial" panose="020B0604020202020204" pitchFamily="34" charset="0"/>
                <a:cs typeface="Arial" panose="020B0604020202020204" pitchFamily="34" charset="0"/>
              </a:rPr>
              <a:t>l</a:t>
            </a:r>
            <a:r>
              <a:rPr lang="en-US" sz="3600" dirty="0">
                <a:latin typeface="Arial" panose="020B0604020202020204" pitchFamily="34" charset="0"/>
                <a:cs typeface="Arial" panose="020B0604020202020204" pitchFamily="34" charset="0"/>
              </a:rPr>
              <a:t>ity</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of</a:t>
            </a:r>
            <a:r>
              <a:rPr lang="en-US" sz="3600" spc="-9"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are </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han </a:t>
            </a:r>
            <a:r>
              <a:rPr lang="en-US" sz="3600" spc="-9"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ef</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ren</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gro</a:t>
            </a:r>
            <a:r>
              <a:rPr lang="en-US" sz="3600" spc="-9" dirty="0">
                <a:latin typeface="Arial" panose="020B0604020202020204" pitchFamily="34" charset="0"/>
                <a:cs typeface="Arial" panose="020B0604020202020204" pitchFamily="34" charset="0"/>
              </a:rPr>
              <a:t>u</a:t>
            </a:r>
            <a:r>
              <a:rPr lang="en-US" sz="3600" dirty="0">
                <a:latin typeface="Arial" panose="020B0604020202020204" pitchFamily="34" charset="0"/>
                <a:cs typeface="Arial" panose="020B0604020202020204" pitchFamily="34" charset="0"/>
              </a:rPr>
              <a:t>p. Di</a:t>
            </a:r>
            <a:r>
              <a:rPr lang="en-US" sz="3600" spc="-9" dirty="0">
                <a:latin typeface="Arial" panose="020B0604020202020204" pitchFamily="34" charset="0"/>
                <a:cs typeface="Arial" panose="020B0604020202020204" pitchFamily="34" charset="0"/>
              </a:rPr>
              <a:t>f</a:t>
            </a:r>
            <a:r>
              <a:rPr lang="en-US" sz="3600" dirty="0">
                <a:latin typeface="Arial" panose="020B0604020202020204" pitchFamily="34" charset="0"/>
                <a:cs typeface="Arial" panose="020B0604020202020204" pitchFamily="34" charset="0"/>
              </a:rPr>
              <a:t>fere</a:t>
            </a:r>
            <a:r>
              <a:rPr lang="en-US" sz="3600" spc="-9" dirty="0">
                <a:latin typeface="Arial" panose="020B0604020202020204" pitchFamily="34" charset="0"/>
                <a:cs typeface="Arial" panose="020B0604020202020204" pitchFamily="34" charset="0"/>
              </a:rPr>
              <a:t>n</a:t>
            </a:r>
            <a:r>
              <a:rPr lang="en-US" sz="3600" spc="4" dirty="0">
                <a:latin typeface="Arial" panose="020B0604020202020204" pitchFamily="34" charset="0"/>
                <a:cs typeface="Arial" panose="020B0604020202020204" pitchFamily="34" charset="0"/>
              </a:rPr>
              <a:t>c</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s</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are</a:t>
            </a:r>
            <a:r>
              <a:rPr lang="en-US" sz="3600" spc="-9"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tat</a:t>
            </a:r>
            <a:r>
              <a:rPr lang="en-US" sz="3600" spc="4" dirty="0">
                <a:latin typeface="Arial" panose="020B0604020202020204" pitchFamily="34" charset="0"/>
                <a:cs typeface="Arial" panose="020B0604020202020204" pitchFamily="34" charset="0"/>
              </a:rPr>
              <a:t>i</a:t>
            </a:r>
            <a:r>
              <a:rPr lang="en-US" sz="3600" spc="-9"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t</a:t>
            </a:r>
            <a:r>
              <a:rPr lang="en-US" sz="3600" spc="4" dirty="0">
                <a:latin typeface="Arial" panose="020B0604020202020204" pitchFamily="34" charset="0"/>
                <a:cs typeface="Arial" panose="020B0604020202020204" pitchFamily="34" charset="0"/>
              </a:rPr>
              <a:t>i</a:t>
            </a:r>
            <a:r>
              <a:rPr lang="en-US" sz="3600" spc="-9"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ally </a:t>
            </a:r>
            <a:r>
              <a:rPr lang="en-US" sz="3600" spc="4" dirty="0">
                <a:latin typeface="Arial" panose="020B0604020202020204" pitchFamily="34" charset="0"/>
                <a:cs typeface="Arial" panose="020B0604020202020204" pitchFamily="34" charset="0"/>
              </a:rPr>
              <a:t>s</a:t>
            </a:r>
            <a:r>
              <a:rPr lang="en-US" sz="3600" dirty="0">
                <a:latin typeface="Arial" panose="020B0604020202020204" pitchFamily="34" charset="0"/>
                <a:cs typeface="Arial" panose="020B0604020202020204" pitchFamily="34" charset="0"/>
              </a:rPr>
              <a:t>ig</a:t>
            </a:r>
            <a:r>
              <a:rPr lang="en-US" sz="3600" spc="-9" dirty="0">
                <a:latin typeface="Arial" panose="020B0604020202020204" pitchFamily="34" charset="0"/>
                <a:cs typeface="Arial" panose="020B0604020202020204" pitchFamily="34" charset="0"/>
              </a:rPr>
              <a:t>n</a:t>
            </a:r>
            <a:r>
              <a:rPr lang="en-US" sz="3600" dirty="0">
                <a:latin typeface="Arial" panose="020B0604020202020204" pitchFamily="34" charset="0"/>
                <a:cs typeface="Arial" panose="020B0604020202020204" pitchFamily="34" charset="0"/>
              </a:rPr>
              <a:t>if</a:t>
            </a:r>
            <a:r>
              <a:rPr lang="en-US" sz="3600" spc="-9" dirty="0">
                <a:latin typeface="Arial" panose="020B0604020202020204" pitchFamily="34" charset="0"/>
                <a:cs typeface="Arial" panose="020B0604020202020204" pitchFamily="34" charset="0"/>
              </a:rPr>
              <a:t>i</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an</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are e</a:t>
            </a:r>
            <a:r>
              <a:rPr lang="en-US" sz="3600" spc="-9" dirty="0" smtClean="0">
                <a:latin typeface="Arial" panose="020B0604020202020204" pitchFamily="34" charset="0"/>
                <a:cs typeface="Arial" panose="020B0604020202020204" pitchFamily="34" charset="0"/>
              </a:rPr>
              <a:t>q</a:t>
            </a:r>
            <a:r>
              <a:rPr lang="en-US" sz="3600" dirty="0" smtClean="0">
                <a:latin typeface="Arial" panose="020B0604020202020204" pitchFamily="34" charset="0"/>
                <a:cs typeface="Arial" panose="020B0604020202020204" pitchFamily="34" charset="0"/>
              </a:rPr>
              <a:t>ual</a:t>
            </a:r>
            <a:r>
              <a:rPr lang="en-US" sz="3600" spc="-9"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to or</a:t>
            </a:r>
            <a:r>
              <a:rPr lang="en-US" sz="3600" spc="-13" dirty="0">
                <a:latin typeface="Arial" panose="020B0604020202020204" pitchFamily="34" charset="0"/>
                <a:cs typeface="Arial" panose="020B0604020202020204" pitchFamily="34" charset="0"/>
              </a:rPr>
              <a:t> </a:t>
            </a:r>
            <a:r>
              <a:rPr lang="en-US" sz="3600" spc="4" dirty="0">
                <a:latin typeface="Arial" panose="020B0604020202020204" pitchFamily="34" charset="0"/>
                <a:cs typeface="Arial" panose="020B0604020202020204" pitchFamily="34" charset="0"/>
              </a:rPr>
              <a:t>l</a:t>
            </a:r>
            <a:r>
              <a:rPr lang="en-US" sz="3600" dirty="0">
                <a:latin typeface="Arial" panose="020B0604020202020204" pitchFamily="34" charset="0"/>
                <a:cs typeface="Arial" panose="020B0604020202020204" pitchFamily="34" charset="0"/>
              </a:rPr>
              <a:t>ar</a:t>
            </a:r>
            <a:r>
              <a:rPr lang="en-US" sz="3600" spc="-9" dirty="0">
                <a:latin typeface="Arial" panose="020B0604020202020204" pitchFamily="34" charset="0"/>
                <a:cs typeface="Arial" panose="020B0604020202020204" pitchFamily="34" charset="0"/>
              </a:rPr>
              <a:t>g</a:t>
            </a:r>
            <a:r>
              <a:rPr lang="en-US" sz="3600" dirty="0">
                <a:latin typeface="Arial" panose="020B0604020202020204" pitchFamily="34" charset="0"/>
                <a:cs typeface="Arial" panose="020B0604020202020204" pitchFamily="34" charset="0"/>
              </a:rPr>
              <a:t>er </a:t>
            </a:r>
            <a:r>
              <a:rPr lang="en-US" sz="3600" spc="-9" dirty="0">
                <a:latin typeface="Arial" panose="020B0604020202020204" pitchFamily="34" charset="0"/>
                <a:cs typeface="Arial" panose="020B0604020202020204" pitchFamily="34" charset="0"/>
              </a:rPr>
              <a:t>t</a:t>
            </a:r>
            <a:r>
              <a:rPr lang="en-US" sz="3600" dirty="0">
                <a:latin typeface="Arial" panose="020B0604020202020204" pitchFamily="34" charset="0"/>
                <a:cs typeface="Arial" panose="020B0604020202020204" pitchFamily="34" charset="0"/>
              </a:rPr>
              <a:t>han </a:t>
            </a:r>
            <a:r>
              <a:rPr lang="en-US" sz="3600" spc="-9" dirty="0">
                <a:latin typeface="Arial" panose="020B0604020202020204" pitchFamily="34" charset="0"/>
                <a:cs typeface="Arial" panose="020B0604020202020204" pitchFamily="34" charset="0"/>
              </a:rPr>
              <a:t>1</a:t>
            </a:r>
            <a:r>
              <a:rPr lang="en-US" sz="3600" dirty="0">
                <a:latin typeface="Arial" panose="020B0604020202020204" pitchFamily="34" charset="0"/>
                <a:cs typeface="Arial" panose="020B0604020202020204" pitchFamily="34" charset="0"/>
              </a:rPr>
              <a:t>0%,</a:t>
            </a:r>
            <a:r>
              <a:rPr lang="en-US" sz="3600" spc="-9"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and </a:t>
            </a:r>
            <a:r>
              <a:rPr lang="en-US" sz="3600" spc="-9" dirty="0">
                <a:latin typeface="Arial" panose="020B0604020202020204" pitchFamily="34" charset="0"/>
                <a:cs typeface="Arial" panose="020B0604020202020204" pitchFamily="34" charset="0"/>
              </a:rPr>
              <a:t>f</a:t>
            </a:r>
            <a:r>
              <a:rPr lang="en-US" sz="3600" dirty="0">
                <a:latin typeface="Arial" panose="020B0604020202020204" pitchFamily="34" charset="0"/>
                <a:cs typeface="Arial" panose="020B0604020202020204" pitchFamily="34" charset="0"/>
              </a:rPr>
              <a:t>a</a:t>
            </a:r>
            <a:r>
              <a:rPr lang="en-US" sz="3600" spc="-9" dirty="0">
                <a:latin typeface="Arial" panose="020B0604020202020204" pitchFamily="34" charset="0"/>
                <a:cs typeface="Arial" panose="020B0604020202020204" pitchFamily="34" charset="0"/>
              </a:rPr>
              <a:t>v</a:t>
            </a:r>
            <a:r>
              <a:rPr lang="en-US" sz="3600" dirty="0">
                <a:latin typeface="Arial" panose="020B0604020202020204" pitchFamily="34" charset="0"/>
                <a:cs typeface="Arial" panose="020B0604020202020204" pitchFamily="34" charset="0"/>
              </a:rPr>
              <a:t>or the</a:t>
            </a:r>
            <a:r>
              <a:rPr lang="en-US" sz="3600" spc="13"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refe</a:t>
            </a:r>
            <a:r>
              <a:rPr lang="en-US" sz="3600" spc="-13" dirty="0">
                <a:latin typeface="Arial" panose="020B0604020202020204" pitchFamily="34" charset="0"/>
                <a:cs typeface="Arial" panose="020B0604020202020204" pitchFamily="34" charset="0"/>
              </a:rPr>
              <a:t>r</a:t>
            </a:r>
            <a:r>
              <a:rPr lang="en-US" sz="3600" spc="-9" dirty="0">
                <a:latin typeface="Arial" panose="020B0604020202020204" pitchFamily="34" charset="0"/>
                <a:cs typeface="Arial" panose="020B0604020202020204" pitchFamily="34" charset="0"/>
              </a:rPr>
              <a:t>e</a:t>
            </a:r>
            <a:r>
              <a:rPr lang="en-US" sz="3600" dirty="0">
                <a:latin typeface="Arial" panose="020B0604020202020204" pitchFamily="34" charset="0"/>
                <a:cs typeface="Arial" panose="020B0604020202020204" pitchFamily="34" charset="0"/>
              </a:rPr>
              <a:t>n</a:t>
            </a:r>
            <a:r>
              <a:rPr lang="en-US" sz="3600" spc="4"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e</a:t>
            </a:r>
            <a:r>
              <a:rPr lang="en-US" sz="3600" spc="-4"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grou</a:t>
            </a:r>
            <a:r>
              <a:rPr lang="en-US" sz="3600" spc="-9" dirty="0">
                <a:latin typeface="Arial" panose="020B0604020202020204" pitchFamily="34" charset="0"/>
                <a:cs typeface="Arial" panose="020B0604020202020204" pitchFamily="34" charset="0"/>
              </a:rPr>
              <a:t>p</a:t>
            </a:r>
            <a:r>
              <a:rPr lang="en-US" sz="3600" dirty="0" smtClean="0">
                <a:latin typeface="Arial" panose="020B0604020202020204" pitchFamily="34" charset="0"/>
                <a:cs typeface="Arial" panose="020B0604020202020204" pitchFamily="34" charset="0"/>
              </a:rPr>
              <a:t>.</a:t>
            </a:r>
          </a:p>
          <a:p>
            <a:pPr marL="171450" indent="-171450">
              <a:lnSpc>
                <a:spcPct val="120000"/>
              </a:lnSpc>
              <a:buFont typeface="Arial" panose="020B0604020202020204" pitchFamily="34" charset="0"/>
              <a:buChar char="•"/>
            </a:pPr>
            <a:r>
              <a:rPr lang="en-US" sz="4800" b="1" dirty="0" smtClean="0">
                <a:cs typeface="Times New Roman" panose="02020603050405020304" pitchFamily="18" charset="0"/>
              </a:rPr>
              <a:t>Groups With Dispa</a:t>
            </a:r>
            <a:r>
              <a:rPr lang="en-US" sz="4800" b="1" spc="-4" dirty="0" smtClean="0">
                <a:cs typeface="Times New Roman" panose="02020603050405020304" pitchFamily="18" charset="0"/>
              </a:rPr>
              <a:t>r</a:t>
            </a:r>
            <a:r>
              <a:rPr lang="en-US" sz="4800" b="1" dirty="0" smtClean="0">
                <a:cs typeface="Times New Roman" panose="02020603050405020304" pitchFamily="18" charset="0"/>
              </a:rPr>
              <a:t>iti</a:t>
            </a:r>
            <a:r>
              <a:rPr lang="en-US" sz="4800" b="1" spc="-4" dirty="0" smtClean="0">
                <a:cs typeface="Times New Roman" panose="02020603050405020304" pitchFamily="18" charset="0"/>
              </a:rPr>
              <a:t>e</a:t>
            </a:r>
            <a:r>
              <a:rPr lang="en-US" sz="4800" b="1" dirty="0" smtClean="0">
                <a:cs typeface="Times New Roman" panose="02020603050405020304" pitchFamily="18" charset="0"/>
              </a:rPr>
              <a:t>s:</a:t>
            </a:r>
            <a:endParaRPr lang="en-US" sz="4800" dirty="0" smtClean="0">
              <a:cs typeface="Times New Roman" panose="02020603050405020304" pitchFamily="18" charset="0"/>
            </a:endParaRPr>
          </a:p>
          <a:p>
            <a:pPr marL="347472" marR="200914" indent="-182880">
              <a:lnSpc>
                <a:spcPct val="120000"/>
              </a:lnSpc>
              <a:buFont typeface="Arial" panose="020B0604020202020204" pitchFamily="34" charset="0"/>
              <a:buChar char="•"/>
              <a:tabLst>
                <a:tab pos="220076" algn="l"/>
              </a:tabLst>
            </a:pPr>
            <a:r>
              <a:rPr lang="en-US" sz="4800" dirty="0" smtClean="0">
                <a:cs typeface="Times New Roman" panose="02020603050405020304" pitchFamily="18" charset="0"/>
              </a:rPr>
              <a:t>People in poor households experienced the largest number of disparities, followed by Blacks and Hispanics.</a:t>
            </a:r>
          </a:p>
          <a:p>
            <a:pPr marL="347472" marR="200914" indent="-182880">
              <a:lnSpc>
                <a:spcPct val="120000"/>
              </a:lnSpc>
              <a:buFont typeface="Arial" panose="020B0604020202020204" pitchFamily="34" charset="0"/>
              <a:buChar char="•"/>
              <a:tabLst>
                <a:tab pos="220076" algn="l"/>
              </a:tabLst>
            </a:pPr>
            <a:r>
              <a:rPr lang="en-US" sz="4800" dirty="0" smtClean="0">
                <a:cs typeface="Times New Roman" panose="02020603050405020304" pitchFamily="18" charset="0"/>
              </a:rPr>
              <a:t>P</a:t>
            </a:r>
            <a:r>
              <a:rPr lang="en-US" sz="4800" spc="-4" dirty="0">
                <a:cs typeface="Times New Roman" panose="02020603050405020304" pitchFamily="18" charset="0"/>
              </a:rPr>
              <a:t>e</a:t>
            </a:r>
            <a:r>
              <a:rPr lang="en-US" sz="4800" dirty="0">
                <a:cs typeface="Times New Roman" panose="02020603050405020304" pitchFamily="18" charset="0"/>
              </a:rPr>
              <a:t>ople</a:t>
            </a:r>
            <a:r>
              <a:rPr lang="en-US" sz="4800" spc="-4" dirty="0">
                <a:cs typeface="Times New Roman" panose="02020603050405020304" pitchFamily="18" charset="0"/>
              </a:rPr>
              <a:t> </a:t>
            </a:r>
            <a:r>
              <a:rPr lang="en-US" sz="4800" dirty="0">
                <a:cs typeface="Times New Roman" panose="02020603050405020304" pitchFamily="18" charset="0"/>
              </a:rPr>
              <a:t>in poor hous</a:t>
            </a:r>
            <a:r>
              <a:rPr lang="en-US" sz="4800" spc="-4" dirty="0">
                <a:cs typeface="Times New Roman" panose="02020603050405020304" pitchFamily="18" charset="0"/>
              </a:rPr>
              <a:t>e</a:t>
            </a:r>
            <a:r>
              <a:rPr lang="en-US" sz="4800" dirty="0">
                <a:cs typeface="Times New Roman" panose="02020603050405020304" pitchFamily="18" charset="0"/>
              </a:rPr>
              <a:t>holds</a:t>
            </a:r>
            <a:r>
              <a:rPr lang="en-US" sz="4800" spc="4" dirty="0">
                <a:cs typeface="Times New Roman" panose="02020603050405020304" pitchFamily="18" charset="0"/>
              </a:rPr>
              <a:t> </a:t>
            </a:r>
            <a:r>
              <a:rPr lang="en-US" sz="4800" dirty="0">
                <a:cs typeface="Times New Roman" panose="02020603050405020304" pitchFamily="18" charset="0"/>
              </a:rPr>
              <a:t>r</a:t>
            </a:r>
            <a:r>
              <a:rPr lang="en-US" sz="4800" spc="-9" dirty="0">
                <a:cs typeface="Times New Roman" panose="02020603050405020304" pitchFamily="18" charset="0"/>
              </a:rPr>
              <a:t>e</a:t>
            </a:r>
            <a:r>
              <a:rPr lang="en-US" sz="4800" spc="-4" dirty="0">
                <a:cs typeface="Times New Roman" panose="02020603050405020304" pitchFamily="18" charset="0"/>
              </a:rPr>
              <a:t>ce</a:t>
            </a:r>
            <a:r>
              <a:rPr lang="en-US" sz="4800" dirty="0">
                <a:cs typeface="Times New Roman" panose="02020603050405020304" pitchFamily="18" charset="0"/>
              </a:rPr>
              <a:t>i</a:t>
            </a:r>
            <a:r>
              <a:rPr lang="en-US" sz="4800" spc="9" dirty="0">
                <a:cs typeface="Times New Roman" panose="02020603050405020304" pitchFamily="18" charset="0"/>
              </a:rPr>
              <a:t>v</a:t>
            </a:r>
            <a:r>
              <a:rPr lang="en-US" sz="4800" spc="-4" dirty="0">
                <a:cs typeface="Times New Roman" panose="02020603050405020304" pitchFamily="18" charset="0"/>
              </a:rPr>
              <a:t>e</a:t>
            </a:r>
            <a:r>
              <a:rPr lang="en-US" sz="4800" dirty="0">
                <a:cs typeface="Times New Roman" panose="02020603050405020304" pitchFamily="18" charset="0"/>
              </a:rPr>
              <a:t>d wo</a:t>
            </a:r>
            <a:r>
              <a:rPr lang="en-US" sz="4800" spc="-9" dirty="0">
                <a:cs typeface="Times New Roman" panose="02020603050405020304" pitchFamily="18" charset="0"/>
              </a:rPr>
              <a:t>r</a:t>
            </a:r>
            <a:r>
              <a:rPr lang="en-US" sz="4800" dirty="0">
                <a:cs typeface="Times New Roman" panose="02020603050405020304" pitchFamily="18" charset="0"/>
              </a:rPr>
              <a:t>se</a:t>
            </a:r>
            <a:r>
              <a:rPr lang="en-US" sz="4800" spc="4" dirty="0">
                <a:cs typeface="Times New Roman" panose="02020603050405020304" pitchFamily="18" charset="0"/>
              </a:rPr>
              <a:t> </a:t>
            </a:r>
            <a:r>
              <a:rPr lang="en-US" sz="4800" spc="-4" dirty="0">
                <a:cs typeface="Times New Roman" panose="02020603050405020304" pitchFamily="18" charset="0"/>
              </a:rPr>
              <a:t>ca</a:t>
            </a:r>
            <a:r>
              <a:rPr lang="en-US" sz="4800" spc="4" dirty="0">
                <a:cs typeface="Times New Roman" panose="02020603050405020304" pitchFamily="18" charset="0"/>
              </a:rPr>
              <a:t>r</a:t>
            </a:r>
            <a:r>
              <a:rPr lang="en-US" sz="4800" dirty="0">
                <a:cs typeface="Times New Roman" panose="02020603050405020304" pitchFamily="18" charset="0"/>
              </a:rPr>
              <a:t>e</a:t>
            </a:r>
            <a:r>
              <a:rPr lang="en-US" sz="4800" spc="-4" dirty="0">
                <a:cs typeface="Times New Roman" panose="02020603050405020304" pitchFamily="18" charset="0"/>
              </a:rPr>
              <a:t> </a:t>
            </a:r>
            <a:r>
              <a:rPr lang="en-US" sz="4800" dirty="0">
                <a:cs typeface="Times New Roman" panose="02020603050405020304" pitchFamily="18" charset="0"/>
              </a:rPr>
              <a:t>th</a:t>
            </a:r>
            <a:r>
              <a:rPr lang="en-US" sz="4800" spc="4" dirty="0">
                <a:cs typeface="Times New Roman" panose="02020603050405020304" pitchFamily="18" charset="0"/>
              </a:rPr>
              <a:t>a</a:t>
            </a:r>
            <a:r>
              <a:rPr lang="en-US" sz="4800" dirty="0">
                <a:cs typeface="Times New Roman" panose="02020603050405020304" pitchFamily="18" charset="0"/>
              </a:rPr>
              <a:t>n</a:t>
            </a:r>
            <a:r>
              <a:rPr lang="en-US" sz="4800" spc="4" dirty="0">
                <a:cs typeface="Times New Roman" panose="02020603050405020304" pitchFamily="18" charset="0"/>
              </a:rPr>
              <a:t> </a:t>
            </a:r>
            <a:r>
              <a:rPr lang="en-US" sz="4800" dirty="0">
                <a:cs typeface="Times New Roman" panose="02020603050405020304" pitchFamily="18" charset="0"/>
              </a:rPr>
              <a:t>p</a:t>
            </a:r>
            <a:r>
              <a:rPr lang="en-US" sz="4800" spc="-4" dirty="0">
                <a:cs typeface="Times New Roman" panose="02020603050405020304" pitchFamily="18" charset="0"/>
              </a:rPr>
              <a:t>e</a:t>
            </a:r>
            <a:r>
              <a:rPr lang="en-US" sz="4800" dirty="0">
                <a:cs typeface="Times New Roman" panose="02020603050405020304" pitchFamily="18" charset="0"/>
              </a:rPr>
              <a:t>ople in hi</a:t>
            </a:r>
            <a:r>
              <a:rPr lang="en-US" sz="4800" spc="-9" dirty="0">
                <a:cs typeface="Times New Roman" panose="02020603050405020304" pitchFamily="18" charset="0"/>
              </a:rPr>
              <a:t>g</a:t>
            </a:r>
            <a:r>
              <a:rPr lang="en-US" sz="4800" dirty="0">
                <a:cs typeface="Times New Roman" panose="02020603050405020304" pitchFamily="18" charset="0"/>
              </a:rPr>
              <a:t>h</a:t>
            </a:r>
            <a:r>
              <a:rPr lang="en-US" sz="4800" spc="-4" dirty="0">
                <a:cs typeface="Times New Roman" panose="02020603050405020304" pitchFamily="18" charset="0"/>
              </a:rPr>
              <a:t>-</a:t>
            </a:r>
            <a:r>
              <a:rPr lang="en-US" sz="4800" dirty="0">
                <a:cs typeface="Times New Roman" panose="02020603050405020304" pitchFamily="18" charset="0"/>
              </a:rPr>
              <a:t>i</a:t>
            </a:r>
            <a:r>
              <a:rPr lang="en-US" sz="4800" spc="9" dirty="0">
                <a:cs typeface="Times New Roman" panose="02020603050405020304" pitchFamily="18" charset="0"/>
              </a:rPr>
              <a:t>n</a:t>
            </a:r>
            <a:r>
              <a:rPr lang="en-US" sz="4800" spc="-4" dirty="0">
                <a:cs typeface="Times New Roman" panose="02020603050405020304" pitchFamily="18" charset="0"/>
              </a:rPr>
              <a:t>c</a:t>
            </a:r>
            <a:r>
              <a:rPr lang="en-US" sz="4800" dirty="0">
                <a:cs typeface="Times New Roman" panose="02020603050405020304" pitchFamily="18" charset="0"/>
              </a:rPr>
              <a:t>ome</a:t>
            </a:r>
            <a:r>
              <a:rPr lang="en-US" sz="4800" spc="9" dirty="0">
                <a:cs typeface="Times New Roman" panose="02020603050405020304" pitchFamily="18" charset="0"/>
              </a:rPr>
              <a:t> </a:t>
            </a:r>
            <a:r>
              <a:rPr lang="en-US" sz="4800" dirty="0">
                <a:cs typeface="Times New Roman" panose="02020603050405020304" pitchFamily="18" charset="0"/>
              </a:rPr>
              <a:t>house</a:t>
            </a:r>
            <a:r>
              <a:rPr lang="en-US" sz="4800" spc="-4" dirty="0">
                <a:cs typeface="Times New Roman" panose="02020603050405020304" pitchFamily="18" charset="0"/>
              </a:rPr>
              <a:t>h</a:t>
            </a:r>
            <a:r>
              <a:rPr lang="en-US" sz="4800" dirty="0">
                <a:cs typeface="Times New Roman" panose="02020603050405020304" pitchFamily="18" charset="0"/>
              </a:rPr>
              <a:t>olds</a:t>
            </a:r>
            <a:r>
              <a:rPr lang="en-US" sz="4800" spc="4" dirty="0">
                <a:cs typeface="Times New Roman" panose="02020603050405020304" pitchFamily="18" charset="0"/>
              </a:rPr>
              <a:t> </a:t>
            </a:r>
            <a:r>
              <a:rPr lang="en-US" sz="4800" dirty="0">
                <a:cs typeface="Times New Roman" panose="02020603050405020304" pitchFamily="18" charset="0"/>
              </a:rPr>
              <a:t>on more</a:t>
            </a:r>
            <a:r>
              <a:rPr lang="en-US" sz="4800" spc="-9" dirty="0">
                <a:cs typeface="Times New Roman" panose="02020603050405020304" pitchFamily="18" charset="0"/>
              </a:rPr>
              <a:t> </a:t>
            </a:r>
            <a:r>
              <a:rPr lang="en-US" sz="4800" dirty="0">
                <a:cs typeface="Times New Roman" panose="02020603050405020304" pitchFamily="18" charset="0"/>
              </a:rPr>
              <a:t>than h</a:t>
            </a:r>
            <a:r>
              <a:rPr lang="en-US" sz="4800" spc="-9" dirty="0">
                <a:cs typeface="Times New Roman" panose="02020603050405020304" pitchFamily="18" charset="0"/>
              </a:rPr>
              <a:t>a</a:t>
            </a:r>
            <a:r>
              <a:rPr lang="en-US" sz="4800" dirty="0">
                <a:cs typeface="Times New Roman" panose="02020603050405020304" pitchFamily="18" charset="0"/>
              </a:rPr>
              <a:t>lf of</a:t>
            </a:r>
            <a:r>
              <a:rPr lang="en-US" sz="4800" spc="-9" dirty="0">
                <a:cs typeface="Times New Roman" panose="02020603050405020304" pitchFamily="18" charset="0"/>
              </a:rPr>
              <a:t> </a:t>
            </a:r>
            <a:r>
              <a:rPr lang="en-US" sz="4800" dirty="0">
                <a:cs typeface="Times New Roman" panose="02020603050405020304" pitchFamily="18" charset="0"/>
              </a:rPr>
              <a:t>q</a:t>
            </a:r>
            <a:r>
              <a:rPr lang="en-US" sz="4800" spc="9" dirty="0">
                <a:cs typeface="Times New Roman" panose="02020603050405020304" pitchFamily="18" charset="0"/>
              </a:rPr>
              <a:t>u</a:t>
            </a:r>
            <a:r>
              <a:rPr lang="en-US" sz="4800" spc="-4" dirty="0">
                <a:cs typeface="Times New Roman" panose="02020603050405020304" pitchFamily="18" charset="0"/>
              </a:rPr>
              <a:t>a</a:t>
            </a:r>
            <a:r>
              <a:rPr lang="en-US" sz="4800" dirty="0">
                <a:cs typeface="Times New Roman" panose="02020603050405020304" pitchFamily="18" charset="0"/>
              </a:rPr>
              <a:t>li</a:t>
            </a:r>
            <a:r>
              <a:rPr lang="en-US" sz="4800" spc="9" dirty="0">
                <a:cs typeface="Times New Roman" panose="02020603050405020304" pitchFamily="18" charset="0"/>
              </a:rPr>
              <a:t>t</a:t>
            </a:r>
            <a:r>
              <a:rPr lang="en-US" sz="4800" dirty="0">
                <a:cs typeface="Times New Roman" panose="02020603050405020304" pitchFamily="18" charset="0"/>
              </a:rPr>
              <a:t>y</a:t>
            </a:r>
            <a:r>
              <a:rPr lang="en-US" sz="4800" spc="-9" dirty="0">
                <a:cs typeface="Times New Roman" panose="02020603050405020304" pitchFamily="18" charset="0"/>
              </a:rPr>
              <a:t> </a:t>
            </a:r>
            <a:r>
              <a:rPr lang="en-US" sz="4800" dirty="0">
                <a:cs typeface="Times New Roman" panose="02020603050405020304" pitchFamily="18" charset="0"/>
              </a:rPr>
              <a:t>me</a:t>
            </a:r>
            <a:r>
              <a:rPr lang="en-US" sz="4800" spc="-9" dirty="0">
                <a:cs typeface="Times New Roman" panose="02020603050405020304" pitchFamily="18" charset="0"/>
              </a:rPr>
              <a:t>a</a:t>
            </a:r>
            <a:r>
              <a:rPr lang="en-US" sz="4800" dirty="0">
                <a:cs typeface="Times New Roman" panose="02020603050405020304" pitchFamily="18" charset="0"/>
              </a:rPr>
              <a:t>sur</a:t>
            </a:r>
            <a:r>
              <a:rPr lang="en-US" sz="4800" spc="-9" dirty="0">
                <a:cs typeface="Times New Roman" panose="02020603050405020304" pitchFamily="18" charset="0"/>
              </a:rPr>
              <a:t>e</a:t>
            </a:r>
            <a:r>
              <a:rPr lang="en-US" sz="4800" dirty="0">
                <a:cs typeface="Times New Roman" panose="02020603050405020304" pitchFamily="18" charset="0"/>
              </a:rPr>
              <a:t>s </a:t>
            </a:r>
            <a:r>
              <a:rPr lang="en-US" sz="4800" spc="4" dirty="0">
                <a:cs typeface="Times New Roman" panose="02020603050405020304" pitchFamily="18" charset="0"/>
              </a:rPr>
              <a:t>(</a:t>
            </a:r>
            <a:r>
              <a:rPr lang="en-US" sz="4800" dirty="0">
                <a:cs typeface="Times New Roman" panose="02020603050405020304" pitchFamily="18" charset="0"/>
              </a:rPr>
              <a:t>g</a:t>
            </a:r>
            <a:r>
              <a:rPr lang="en-US" sz="4800" spc="-4" dirty="0">
                <a:cs typeface="Times New Roman" panose="02020603050405020304" pitchFamily="18" charset="0"/>
              </a:rPr>
              <a:t>ree</a:t>
            </a:r>
            <a:r>
              <a:rPr lang="en-US" sz="4800" spc="9" dirty="0">
                <a:cs typeface="Times New Roman" panose="02020603050405020304" pitchFamily="18" charset="0"/>
              </a:rPr>
              <a:t>n</a:t>
            </a:r>
            <a:r>
              <a:rPr lang="en-US" sz="4800" spc="-4" dirty="0">
                <a:cs typeface="Times New Roman" panose="02020603050405020304" pitchFamily="18" charset="0"/>
              </a:rPr>
              <a:t>)</a:t>
            </a:r>
            <a:r>
              <a:rPr lang="en-US" sz="4800" dirty="0">
                <a:cs typeface="Times New Roman" panose="02020603050405020304" pitchFamily="18" charset="0"/>
              </a:rPr>
              <a:t>.</a:t>
            </a:r>
            <a:endParaRPr lang="en-US" sz="4800" dirty="0" smtClean="0">
              <a:cs typeface="Times New Roman" panose="02020603050405020304" pitchFamily="18" charset="0"/>
            </a:endParaRPr>
          </a:p>
          <a:p>
            <a:pPr marL="347472" indent="-182880">
              <a:lnSpc>
                <a:spcPct val="120000"/>
              </a:lnSpc>
              <a:buFont typeface="Arial" panose="020B0604020202020204" pitchFamily="34" charset="0"/>
              <a:buChar char="•"/>
              <a:tabLst>
                <a:tab pos="220076" algn="l"/>
              </a:tabLst>
            </a:pPr>
            <a:r>
              <a:rPr lang="en-US" sz="4800" spc="-9" dirty="0">
                <a:cs typeface="Times New Roman" panose="02020603050405020304" pitchFamily="18" charset="0"/>
              </a:rPr>
              <a:t>B</a:t>
            </a:r>
            <a:r>
              <a:rPr lang="en-US" sz="4800" dirty="0">
                <a:cs typeface="Times New Roman" panose="02020603050405020304" pitchFamily="18" charset="0"/>
              </a:rPr>
              <a:t>la</a:t>
            </a:r>
            <a:r>
              <a:rPr lang="en-US" sz="4800" spc="-9" dirty="0">
                <a:cs typeface="Times New Roman" panose="02020603050405020304" pitchFamily="18" charset="0"/>
              </a:rPr>
              <a:t>c</a:t>
            </a:r>
            <a:r>
              <a:rPr lang="en-US" sz="4800" dirty="0">
                <a:cs typeface="Times New Roman" panose="02020603050405020304" pitchFamily="18" charset="0"/>
              </a:rPr>
              <a:t>ks </a:t>
            </a:r>
            <a:r>
              <a:rPr lang="en-US" sz="4800" spc="4" dirty="0">
                <a:cs typeface="Times New Roman" panose="02020603050405020304" pitchFamily="18" charset="0"/>
              </a:rPr>
              <a:t>r</a:t>
            </a:r>
            <a:r>
              <a:rPr lang="en-US" sz="4800" spc="-4" dirty="0">
                <a:cs typeface="Times New Roman" panose="02020603050405020304" pitchFamily="18" charset="0"/>
              </a:rPr>
              <a:t>e</a:t>
            </a:r>
            <a:r>
              <a:rPr lang="en-US" sz="4800" spc="4" dirty="0">
                <a:cs typeface="Times New Roman" panose="02020603050405020304" pitchFamily="18" charset="0"/>
              </a:rPr>
              <a:t>c</a:t>
            </a:r>
            <a:r>
              <a:rPr lang="en-US" sz="4800" spc="-4" dirty="0">
                <a:cs typeface="Times New Roman" panose="02020603050405020304" pitchFamily="18" charset="0"/>
              </a:rPr>
              <a:t>e</a:t>
            </a:r>
            <a:r>
              <a:rPr lang="en-US" sz="4800" dirty="0">
                <a:cs typeface="Times New Roman" panose="02020603050405020304" pitchFamily="18" charset="0"/>
              </a:rPr>
              <a:t>ived </a:t>
            </a:r>
            <a:r>
              <a:rPr lang="en-US" sz="4800" spc="-4" dirty="0">
                <a:cs typeface="Times New Roman" panose="02020603050405020304" pitchFamily="18" charset="0"/>
              </a:rPr>
              <a:t>w</a:t>
            </a:r>
            <a:r>
              <a:rPr lang="en-US" sz="4800" dirty="0">
                <a:cs typeface="Times New Roman" panose="02020603050405020304" pitchFamily="18" charset="0"/>
              </a:rPr>
              <a:t>or</a:t>
            </a:r>
            <a:r>
              <a:rPr lang="en-US" sz="4800" spc="4" dirty="0">
                <a:cs typeface="Times New Roman" panose="02020603050405020304" pitchFamily="18" charset="0"/>
              </a:rPr>
              <a:t>s</a:t>
            </a:r>
            <a:r>
              <a:rPr lang="en-US" sz="4800" dirty="0">
                <a:cs typeface="Times New Roman" panose="02020603050405020304" pitchFamily="18" charset="0"/>
              </a:rPr>
              <a:t>e</a:t>
            </a:r>
            <a:r>
              <a:rPr lang="en-US" sz="4800" spc="-4" dirty="0">
                <a:cs typeface="Times New Roman" panose="02020603050405020304" pitchFamily="18" charset="0"/>
              </a:rPr>
              <a:t> c</a:t>
            </a:r>
            <a:r>
              <a:rPr lang="en-US" sz="4800" spc="4" dirty="0">
                <a:cs typeface="Times New Roman" panose="02020603050405020304" pitchFamily="18" charset="0"/>
              </a:rPr>
              <a:t>a</a:t>
            </a:r>
            <a:r>
              <a:rPr lang="en-US" sz="4800" dirty="0">
                <a:cs typeface="Times New Roman" panose="02020603050405020304" pitchFamily="18" charset="0"/>
              </a:rPr>
              <a:t>re</a:t>
            </a:r>
            <a:r>
              <a:rPr lang="en-US" sz="4800" spc="-9" dirty="0">
                <a:cs typeface="Times New Roman" panose="02020603050405020304" pitchFamily="18" charset="0"/>
              </a:rPr>
              <a:t> </a:t>
            </a:r>
            <a:r>
              <a:rPr lang="en-US" sz="4800" dirty="0">
                <a:cs typeface="Times New Roman" panose="02020603050405020304" pitchFamily="18" charset="0"/>
              </a:rPr>
              <a:t>than Whit</a:t>
            </a:r>
            <a:r>
              <a:rPr lang="en-US" sz="4800" spc="-4" dirty="0">
                <a:cs typeface="Times New Roman" panose="02020603050405020304" pitchFamily="18" charset="0"/>
              </a:rPr>
              <a:t>e</a:t>
            </a:r>
            <a:r>
              <a:rPr lang="en-US" sz="4800" dirty="0">
                <a:cs typeface="Times New Roman" panose="02020603050405020304" pitchFamily="18" charset="0"/>
              </a:rPr>
              <a:t>s for</a:t>
            </a:r>
            <a:r>
              <a:rPr lang="en-US" sz="4800" spc="-9" dirty="0">
                <a:cs typeface="Times New Roman" panose="02020603050405020304" pitchFamily="18" charset="0"/>
              </a:rPr>
              <a:t> </a:t>
            </a:r>
            <a:r>
              <a:rPr lang="en-US" sz="4800" spc="-4" dirty="0">
                <a:cs typeface="Times New Roman" panose="02020603050405020304" pitchFamily="18" charset="0"/>
              </a:rPr>
              <a:t>a</a:t>
            </a:r>
            <a:r>
              <a:rPr lang="en-US" sz="4800" dirty="0">
                <a:cs typeface="Times New Roman" panose="02020603050405020304" pitchFamily="18" charset="0"/>
              </a:rPr>
              <a:t>bout</a:t>
            </a:r>
            <a:r>
              <a:rPr lang="en-US" sz="4800" spc="18" dirty="0">
                <a:cs typeface="Times New Roman" panose="02020603050405020304" pitchFamily="18" charset="0"/>
              </a:rPr>
              <a:t> </a:t>
            </a:r>
            <a:r>
              <a:rPr lang="en-US" sz="4800" dirty="0">
                <a:cs typeface="Times New Roman" panose="02020603050405020304" pitchFamily="18" charset="0"/>
              </a:rPr>
              <a:t>on</a:t>
            </a:r>
            <a:r>
              <a:rPr lang="en-US" sz="4800" spc="-4" dirty="0">
                <a:cs typeface="Times New Roman" panose="02020603050405020304" pitchFamily="18" charset="0"/>
              </a:rPr>
              <a:t>e-</a:t>
            </a:r>
            <a:r>
              <a:rPr lang="en-US" sz="4800" dirty="0">
                <a:cs typeface="Times New Roman" panose="02020603050405020304" pitchFamily="18" charset="0"/>
              </a:rPr>
              <a:t>third</a:t>
            </a:r>
            <a:r>
              <a:rPr lang="en-US" sz="4800" spc="-4" dirty="0">
                <a:cs typeface="Times New Roman" panose="02020603050405020304" pitchFamily="18" charset="0"/>
              </a:rPr>
              <a:t> </a:t>
            </a:r>
            <a:r>
              <a:rPr lang="en-US" sz="4800" dirty="0">
                <a:cs typeface="Times New Roman" panose="02020603050405020304" pitchFamily="18" charset="0"/>
              </a:rPr>
              <a:t>of</a:t>
            </a:r>
            <a:r>
              <a:rPr lang="en-US" sz="4800" spc="-4" dirty="0">
                <a:cs typeface="Times New Roman" panose="02020603050405020304" pitchFamily="18" charset="0"/>
              </a:rPr>
              <a:t> </a:t>
            </a:r>
            <a:r>
              <a:rPr lang="en-US" sz="4800" dirty="0">
                <a:cs typeface="Times New Roman" panose="02020603050405020304" pitchFamily="18" charset="0"/>
              </a:rPr>
              <a:t>qu</a:t>
            </a:r>
            <a:r>
              <a:rPr lang="en-US" sz="4800" spc="-4" dirty="0">
                <a:cs typeface="Times New Roman" panose="02020603050405020304" pitchFamily="18" charset="0"/>
              </a:rPr>
              <a:t>a</a:t>
            </a:r>
            <a:r>
              <a:rPr lang="en-US" sz="4800" dirty="0">
                <a:cs typeface="Times New Roman" panose="02020603050405020304" pitchFamily="18" charset="0"/>
              </a:rPr>
              <a:t>li</a:t>
            </a:r>
            <a:r>
              <a:rPr lang="en-US" sz="4800" spc="22" dirty="0">
                <a:cs typeface="Times New Roman" panose="02020603050405020304" pitchFamily="18" charset="0"/>
              </a:rPr>
              <a:t>t</a:t>
            </a:r>
            <a:r>
              <a:rPr lang="en-US" sz="4800" dirty="0">
                <a:cs typeface="Times New Roman" panose="02020603050405020304" pitchFamily="18" charset="0"/>
              </a:rPr>
              <a:t>y</a:t>
            </a:r>
            <a:r>
              <a:rPr lang="en-US" sz="4800" spc="-22" dirty="0">
                <a:cs typeface="Times New Roman" panose="02020603050405020304" pitchFamily="18" charset="0"/>
              </a:rPr>
              <a:t> </a:t>
            </a:r>
            <a:r>
              <a:rPr lang="en-US" sz="4800" dirty="0">
                <a:cs typeface="Times New Roman" panose="02020603050405020304" pitchFamily="18" charset="0"/>
              </a:rPr>
              <a:t>me</a:t>
            </a:r>
            <a:r>
              <a:rPr lang="en-US" sz="4800" spc="-9" dirty="0">
                <a:cs typeface="Times New Roman" panose="02020603050405020304" pitchFamily="18" charset="0"/>
              </a:rPr>
              <a:t>a</a:t>
            </a:r>
            <a:r>
              <a:rPr lang="en-US" sz="4800" spc="9" dirty="0">
                <a:cs typeface="Times New Roman" panose="02020603050405020304" pitchFamily="18" charset="0"/>
              </a:rPr>
              <a:t>s</a:t>
            </a:r>
            <a:r>
              <a:rPr lang="en-US" sz="4800" dirty="0">
                <a:cs typeface="Times New Roman" panose="02020603050405020304" pitchFamily="18" charset="0"/>
              </a:rPr>
              <a:t>u</a:t>
            </a:r>
            <a:r>
              <a:rPr lang="en-US" sz="4800" spc="-4" dirty="0">
                <a:cs typeface="Times New Roman" panose="02020603050405020304" pitchFamily="18" charset="0"/>
              </a:rPr>
              <a:t>re</a:t>
            </a:r>
            <a:r>
              <a:rPr lang="en-US" sz="4800" dirty="0">
                <a:cs typeface="Times New Roman" panose="02020603050405020304" pitchFamily="18" charset="0"/>
              </a:rPr>
              <a:t>s.</a:t>
            </a:r>
            <a:endParaRPr lang="en-US" sz="4800" dirty="0" smtClean="0">
              <a:cs typeface="Times New Roman" panose="02020603050405020304" pitchFamily="18" charset="0"/>
            </a:endParaRPr>
          </a:p>
          <a:p>
            <a:pPr marL="347472" marR="384408" indent="-182880">
              <a:lnSpc>
                <a:spcPct val="120000"/>
              </a:lnSpc>
              <a:buFont typeface="Arial" panose="020B0604020202020204" pitchFamily="34" charset="0"/>
              <a:buChar char="•"/>
              <a:tabLst>
                <a:tab pos="220076" algn="l"/>
              </a:tabLst>
            </a:pPr>
            <a:r>
              <a:rPr lang="en-US" sz="4800" dirty="0" smtClean="0">
                <a:cs typeface="Times New Roman" panose="02020603050405020304" pitchFamily="18" charset="0"/>
              </a:rPr>
              <a:t>Hisp</a:t>
            </a:r>
            <a:r>
              <a:rPr lang="en-US" sz="4800" spc="-4" dirty="0">
                <a:cs typeface="Times New Roman" panose="02020603050405020304" pitchFamily="18" charset="0"/>
              </a:rPr>
              <a:t>a</a:t>
            </a:r>
            <a:r>
              <a:rPr lang="en-US" sz="4800" dirty="0">
                <a:cs typeface="Times New Roman" panose="02020603050405020304" pitchFamily="18" charset="0"/>
              </a:rPr>
              <a:t>nic</a:t>
            </a:r>
            <a:r>
              <a:rPr lang="en-US" sz="4800" spc="-4" dirty="0">
                <a:cs typeface="Times New Roman" panose="02020603050405020304" pitchFamily="18" charset="0"/>
              </a:rPr>
              <a:t>s</a:t>
            </a:r>
            <a:r>
              <a:rPr lang="en-US" sz="4800" dirty="0">
                <a:cs typeface="Times New Roman" panose="02020603050405020304" pitchFamily="18" charset="0"/>
              </a:rPr>
              <a:t>, Am</a:t>
            </a:r>
            <a:r>
              <a:rPr lang="en-US" sz="4800" spc="-4" dirty="0">
                <a:cs typeface="Times New Roman" panose="02020603050405020304" pitchFamily="18" charset="0"/>
              </a:rPr>
              <a:t>e</a:t>
            </a:r>
            <a:r>
              <a:rPr lang="en-US" sz="4800" dirty="0">
                <a:cs typeface="Times New Roman" panose="02020603050405020304" pitchFamily="18" charset="0"/>
              </a:rPr>
              <a:t>ric</a:t>
            </a:r>
            <a:r>
              <a:rPr lang="en-US" sz="4800" spc="-4" dirty="0">
                <a:cs typeface="Times New Roman" panose="02020603050405020304" pitchFamily="18" charset="0"/>
              </a:rPr>
              <a:t>a</a:t>
            </a:r>
            <a:r>
              <a:rPr lang="en-US" sz="4800" dirty="0">
                <a:cs typeface="Times New Roman" panose="02020603050405020304" pitchFamily="18" charset="0"/>
              </a:rPr>
              <a:t>n</a:t>
            </a:r>
            <a:r>
              <a:rPr lang="en-US" sz="4800" spc="9" dirty="0">
                <a:cs typeface="Times New Roman" panose="02020603050405020304" pitchFamily="18" charset="0"/>
              </a:rPr>
              <a:t> </a:t>
            </a:r>
            <a:r>
              <a:rPr lang="en-US" sz="4800" spc="-18" dirty="0">
                <a:cs typeface="Times New Roman" panose="02020603050405020304" pitchFamily="18" charset="0"/>
              </a:rPr>
              <a:t>I</a:t>
            </a:r>
            <a:r>
              <a:rPr lang="en-US" sz="4800" dirty="0">
                <a:cs typeface="Times New Roman" panose="02020603050405020304" pitchFamily="18" charset="0"/>
              </a:rPr>
              <a:t>n</a:t>
            </a:r>
            <a:r>
              <a:rPr lang="en-US" sz="4800" spc="9" dirty="0">
                <a:cs typeface="Times New Roman" panose="02020603050405020304" pitchFamily="18" charset="0"/>
              </a:rPr>
              <a:t>d</a:t>
            </a:r>
            <a:r>
              <a:rPr lang="en-US" sz="4800" dirty="0">
                <a:cs typeface="Times New Roman" panose="02020603050405020304" pitchFamily="18" charset="0"/>
              </a:rPr>
              <a:t>ians </a:t>
            </a:r>
            <a:r>
              <a:rPr lang="en-US" sz="4800" spc="-9" dirty="0">
                <a:cs typeface="Times New Roman" panose="02020603050405020304" pitchFamily="18" charset="0"/>
              </a:rPr>
              <a:t>a</a:t>
            </a:r>
            <a:r>
              <a:rPr lang="en-US" sz="4800" dirty="0">
                <a:cs typeface="Times New Roman" panose="02020603050405020304" pitchFamily="18" charset="0"/>
              </a:rPr>
              <a:t>nd Al</a:t>
            </a:r>
            <a:r>
              <a:rPr lang="en-US" sz="4800" spc="-4" dirty="0">
                <a:cs typeface="Times New Roman" panose="02020603050405020304" pitchFamily="18" charset="0"/>
              </a:rPr>
              <a:t>a</a:t>
            </a:r>
            <a:r>
              <a:rPr lang="en-US" sz="4800" dirty="0">
                <a:cs typeface="Times New Roman" panose="02020603050405020304" pitchFamily="18" charset="0"/>
              </a:rPr>
              <a:t>ska N</a:t>
            </a:r>
            <a:r>
              <a:rPr lang="en-US" sz="4800" spc="-4" dirty="0">
                <a:cs typeface="Times New Roman" panose="02020603050405020304" pitchFamily="18" charset="0"/>
              </a:rPr>
              <a:t>a</a:t>
            </a:r>
            <a:r>
              <a:rPr lang="en-US" sz="4800" dirty="0">
                <a:cs typeface="Times New Roman" panose="02020603050405020304" pitchFamily="18" charset="0"/>
              </a:rPr>
              <a:t>tiv</a:t>
            </a:r>
            <a:r>
              <a:rPr lang="en-US" sz="4800" spc="-4" dirty="0">
                <a:cs typeface="Times New Roman" panose="02020603050405020304" pitchFamily="18" charset="0"/>
              </a:rPr>
              <a:t>e</a:t>
            </a:r>
            <a:r>
              <a:rPr lang="en-US" sz="4800" dirty="0">
                <a:cs typeface="Times New Roman" panose="02020603050405020304" pitchFamily="18" charset="0"/>
              </a:rPr>
              <a:t>s,</a:t>
            </a:r>
            <a:r>
              <a:rPr lang="en-US" sz="4800" spc="9" dirty="0">
                <a:cs typeface="Times New Roman" panose="02020603050405020304" pitchFamily="18" charset="0"/>
              </a:rPr>
              <a:t> </a:t>
            </a:r>
            <a:r>
              <a:rPr lang="en-US" sz="4800" spc="-4" dirty="0">
                <a:cs typeface="Times New Roman" panose="02020603050405020304" pitchFamily="18" charset="0"/>
              </a:rPr>
              <a:t>a</a:t>
            </a:r>
            <a:r>
              <a:rPr lang="en-US" sz="4800" dirty="0">
                <a:cs typeface="Times New Roman" panose="02020603050405020304" pitchFamily="18" charset="0"/>
              </a:rPr>
              <a:t>nd Asians</a:t>
            </a:r>
            <a:r>
              <a:rPr lang="en-US" sz="4800" spc="4" dirty="0">
                <a:cs typeface="Times New Roman" panose="02020603050405020304" pitchFamily="18" charset="0"/>
              </a:rPr>
              <a:t> </a:t>
            </a:r>
            <a:r>
              <a:rPr lang="en-US" sz="4800" dirty="0">
                <a:cs typeface="Times New Roman" panose="02020603050405020304" pitchFamily="18" charset="0"/>
              </a:rPr>
              <a:t>re</a:t>
            </a:r>
            <a:r>
              <a:rPr lang="en-US" sz="4800" spc="-4" dirty="0">
                <a:cs typeface="Times New Roman" panose="02020603050405020304" pitchFamily="18" charset="0"/>
              </a:rPr>
              <a:t>ce</a:t>
            </a:r>
            <a:r>
              <a:rPr lang="en-US" sz="4800" dirty="0">
                <a:cs typeface="Times New Roman" panose="02020603050405020304" pitchFamily="18" charset="0"/>
              </a:rPr>
              <a:t>ived</a:t>
            </a:r>
            <a:r>
              <a:rPr lang="en-US" sz="4800" spc="4" dirty="0">
                <a:cs typeface="Times New Roman" panose="02020603050405020304" pitchFamily="18" charset="0"/>
              </a:rPr>
              <a:t> </a:t>
            </a:r>
            <a:r>
              <a:rPr lang="en-US" sz="4800" dirty="0">
                <a:cs typeface="Times New Roman" panose="02020603050405020304" pitchFamily="18" charset="0"/>
              </a:rPr>
              <a:t>worse</a:t>
            </a:r>
            <a:r>
              <a:rPr lang="en-US" sz="4800" spc="-4" dirty="0">
                <a:cs typeface="Times New Roman" panose="02020603050405020304" pitchFamily="18" charset="0"/>
              </a:rPr>
              <a:t> ca</a:t>
            </a:r>
            <a:r>
              <a:rPr lang="en-US" sz="4800" spc="4" dirty="0">
                <a:cs typeface="Times New Roman" panose="02020603050405020304" pitchFamily="18" charset="0"/>
              </a:rPr>
              <a:t>r</a:t>
            </a:r>
            <a:r>
              <a:rPr lang="en-US" sz="4800" dirty="0">
                <a:cs typeface="Times New Roman" panose="02020603050405020304" pitchFamily="18" charset="0"/>
              </a:rPr>
              <a:t>e</a:t>
            </a:r>
            <a:r>
              <a:rPr lang="en-US" sz="4800" spc="-4" dirty="0">
                <a:cs typeface="Times New Roman" panose="02020603050405020304" pitchFamily="18" charset="0"/>
              </a:rPr>
              <a:t> </a:t>
            </a:r>
            <a:r>
              <a:rPr lang="en-US" sz="4800" dirty="0">
                <a:cs typeface="Times New Roman" panose="02020603050405020304" pitchFamily="18" charset="0"/>
              </a:rPr>
              <a:t>than </a:t>
            </a:r>
            <a:r>
              <a:rPr lang="en-US" sz="4800" spc="4" dirty="0">
                <a:cs typeface="Times New Roman" panose="02020603050405020304" pitchFamily="18" charset="0"/>
              </a:rPr>
              <a:t>W</a:t>
            </a:r>
            <a:r>
              <a:rPr lang="en-US" sz="4800" dirty="0">
                <a:cs typeface="Times New Roman" panose="02020603050405020304" pitchFamily="18" charset="0"/>
              </a:rPr>
              <a:t>hit</a:t>
            </a:r>
            <a:r>
              <a:rPr lang="en-US" sz="4800" spc="-4" dirty="0">
                <a:cs typeface="Times New Roman" panose="02020603050405020304" pitchFamily="18" charset="0"/>
              </a:rPr>
              <a:t>e</a:t>
            </a:r>
            <a:r>
              <a:rPr lang="en-US" sz="4800" dirty="0">
                <a:cs typeface="Times New Roman" panose="02020603050405020304" pitchFamily="18" charset="0"/>
              </a:rPr>
              <a:t>s for</a:t>
            </a:r>
            <a:r>
              <a:rPr lang="en-US" sz="4800" spc="-4" dirty="0">
                <a:cs typeface="Times New Roman" panose="02020603050405020304" pitchFamily="18" charset="0"/>
              </a:rPr>
              <a:t> </a:t>
            </a:r>
            <a:r>
              <a:rPr lang="en-US" sz="4800" dirty="0">
                <a:cs typeface="Times New Roman" panose="02020603050405020304" pitchFamily="18" charset="0"/>
              </a:rPr>
              <a:t>some</a:t>
            </a:r>
            <a:r>
              <a:rPr lang="en-US" sz="4800" spc="-4" dirty="0">
                <a:cs typeface="Times New Roman" panose="02020603050405020304" pitchFamily="18" charset="0"/>
              </a:rPr>
              <a:t> </a:t>
            </a:r>
            <a:r>
              <a:rPr lang="en-US" sz="4800" dirty="0">
                <a:cs typeface="Times New Roman" panose="02020603050405020304" pitchFamily="18" charset="0"/>
              </a:rPr>
              <a:t>qu</a:t>
            </a:r>
            <a:r>
              <a:rPr lang="en-US" sz="4800" spc="-4" dirty="0">
                <a:cs typeface="Times New Roman" panose="02020603050405020304" pitchFamily="18" charset="0"/>
              </a:rPr>
              <a:t>a</a:t>
            </a:r>
            <a:r>
              <a:rPr lang="en-US" sz="4800" dirty="0">
                <a:cs typeface="Times New Roman" panose="02020603050405020304" pitchFamily="18" charset="0"/>
              </a:rPr>
              <a:t>li</a:t>
            </a:r>
            <a:r>
              <a:rPr lang="en-US" sz="4800" spc="9" dirty="0">
                <a:cs typeface="Times New Roman" panose="02020603050405020304" pitchFamily="18" charset="0"/>
              </a:rPr>
              <a:t>t</a:t>
            </a:r>
            <a:r>
              <a:rPr lang="en-US" sz="4800" dirty="0">
                <a:cs typeface="Times New Roman" panose="02020603050405020304" pitchFamily="18" charset="0"/>
              </a:rPr>
              <a:t>y</a:t>
            </a:r>
            <a:r>
              <a:rPr lang="en-US" sz="4800" spc="-13" dirty="0">
                <a:cs typeface="Times New Roman" panose="02020603050405020304" pitchFamily="18" charset="0"/>
              </a:rPr>
              <a:t> </a:t>
            </a:r>
            <a:r>
              <a:rPr lang="en-US" sz="4800" dirty="0">
                <a:cs typeface="Times New Roman" panose="02020603050405020304" pitchFamily="18" charset="0"/>
              </a:rPr>
              <a:t>me</a:t>
            </a:r>
            <a:r>
              <a:rPr lang="en-US" sz="4800" spc="-9" dirty="0">
                <a:cs typeface="Times New Roman" panose="02020603050405020304" pitchFamily="18" charset="0"/>
              </a:rPr>
              <a:t>a</a:t>
            </a:r>
            <a:r>
              <a:rPr lang="en-US" sz="4800" dirty="0">
                <a:cs typeface="Times New Roman" panose="02020603050405020304" pitchFamily="18" charset="0"/>
              </a:rPr>
              <a:t>sur</a:t>
            </a:r>
            <a:r>
              <a:rPr lang="en-US" sz="4800" spc="-9" dirty="0">
                <a:cs typeface="Times New Roman" panose="02020603050405020304" pitchFamily="18" charset="0"/>
              </a:rPr>
              <a:t>e</a:t>
            </a:r>
            <a:r>
              <a:rPr lang="en-US" sz="4800" dirty="0">
                <a:cs typeface="Times New Roman" panose="02020603050405020304" pitchFamily="18" charset="0"/>
              </a:rPr>
              <a:t>s and</a:t>
            </a:r>
            <a:r>
              <a:rPr lang="en-US" sz="4800" spc="9" dirty="0">
                <a:cs typeface="Times New Roman" panose="02020603050405020304" pitchFamily="18" charset="0"/>
              </a:rPr>
              <a:t> </a:t>
            </a:r>
            <a:r>
              <a:rPr lang="en-US" sz="4800" dirty="0">
                <a:cs typeface="Times New Roman" panose="02020603050405020304" pitchFamily="18" charset="0"/>
              </a:rPr>
              <a:t>b</a:t>
            </a:r>
            <a:r>
              <a:rPr lang="en-US" sz="4800" spc="-4" dirty="0">
                <a:cs typeface="Times New Roman" panose="02020603050405020304" pitchFamily="18" charset="0"/>
              </a:rPr>
              <a:t>e</a:t>
            </a:r>
            <a:r>
              <a:rPr lang="en-US" sz="4800" dirty="0">
                <a:cs typeface="Times New Roman" panose="02020603050405020304" pitchFamily="18" charset="0"/>
              </a:rPr>
              <a:t>tt</a:t>
            </a:r>
            <a:r>
              <a:rPr lang="en-US" sz="4800" spc="-4" dirty="0">
                <a:cs typeface="Times New Roman" panose="02020603050405020304" pitchFamily="18" charset="0"/>
              </a:rPr>
              <a:t>e</a:t>
            </a:r>
            <a:r>
              <a:rPr lang="en-US" sz="4800" dirty="0">
                <a:cs typeface="Times New Roman" panose="02020603050405020304" pitchFamily="18" charset="0"/>
              </a:rPr>
              <a:t>r</a:t>
            </a:r>
            <a:r>
              <a:rPr lang="en-US" sz="4800" spc="4" dirty="0">
                <a:cs typeface="Times New Roman" panose="02020603050405020304" pitchFamily="18" charset="0"/>
              </a:rPr>
              <a:t> </a:t>
            </a:r>
            <a:r>
              <a:rPr lang="en-US" sz="4800" spc="-4" dirty="0">
                <a:cs typeface="Times New Roman" panose="02020603050405020304" pitchFamily="18" charset="0"/>
              </a:rPr>
              <a:t>ca</a:t>
            </a:r>
            <a:r>
              <a:rPr lang="en-US" sz="4800" spc="4" dirty="0">
                <a:cs typeface="Times New Roman" panose="02020603050405020304" pitchFamily="18" charset="0"/>
              </a:rPr>
              <a:t>r</a:t>
            </a:r>
            <a:r>
              <a:rPr lang="en-US" sz="4800" dirty="0">
                <a:cs typeface="Times New Roman" panose="02020603050405020304" pitchFamily="18" charset="0"/>
              </a:rPr>
              <a:t>e</a:t>
            </a:r>
            <a:r>
              <a:rPr lang="en-US" sz="4800" spc="4" dirty="0">
                <a:cs typeface="Times New Roman" panose="02020603050405020304" pitchFamily="18" charset="0"/>
              </a:rPr>
              <a:t> </a:t>
            </a:r>
            <a:r>
              <a:rPr lang="en-US" sz="4800" dirty="0">
                <a:cs typeface="Times New Roman" panose="02020603050405020304" pitchFamily="18" charset="0"/>
              </a:rPr>
              <a:t>for some m</a:t>
            </a:r>
            <a:r>
              <a:rPr lang="en-US" sz="4800" spc="-4" dirty="0">
                <a:cs typeface="Times New Roman" panose="02020603050405020304" pitchFamily="18" charset="0"/>
              </a:rPr>
              <a:t>ea</a:t>
            </a:r>
            <a:r>
              <a:rPr lang="en-US" sz="4800" dirty="0">
                <a:cs typeface="Times New Roman" panose="02020603050405020304" pitchFamily="18" charset="0"/>
              </a:rPr>
              <a:t>s</a:t>
            </a:r>
            <a:r>
              <a:rPr lang="en-US" sz="4800" spc="9" dirty="0">
                <a:cs typeface="Times New Roman" panose="02020603050405020304" pitchFamily="18" charset="0"/>
              </a:rPr>
              <a:t>u</a:t>
            </a:r>
            <a:r>
              <a:rPr lang="en-US" sz="4800" dirty="0">
                <a:cs typeface="Times New Roman" panose="02020603050405020304" pitchFamily="18" charset="0"/>
              </a:rPr>
              <a:t>r</a:t>
            </a:r>
            <a:r>
              <a:rPr lang="en-US" sz="4800" spc="-9" dirty="0">
                <a:cs typeface="Times New Roman" panose="02020603050405020304" pitchFamily="18" charset="0"/>
              </a:rPr>
              <a:t>e</a:t>
            </a:r>
            <a:r>
              <a:rPr lang="en-US" sz="4800" dirty="0">
                <a:cs typeface="Times New Roman" panose="02020603050405020304" pitchFamily="18" charset="0"/>
              </a:rPr>
              <a:t>s.</a:t>
            </a:r>
            <a:endParaRPr lang="en-US" sz="4800" dirty="0" smtClean="0">
              <a:cs typeface="Times New Roman" panose="02020603050405020304" pitchFamily="18" charset="0"/>
            </a:endParaRPr>
          </a:p>
          <a:p>
            <a:pPr marL="347472" marR="36582" indent="-182880">
              <a:lnSpc>
                <a:spcPct val="120000"/>
              </a:lnSpc>
              <a:buFont typeface="Arial" panose="020B0604020202020204" pitchFamily="34" charset="0"/>
              <a:buChar char="•"/>
              <a:tabLst>
                <a:tab pos="220076" algn="l"/>
              </a:tabLst>
            </a:pPr>
            <a:r>
              <a:rPr lang="en-US" sz="4800" spc="-9" dirty="0">
                <a:cs typeface="Times New Roman" panose="02020603050405020304" pitchFamily="18" charset="0"/>
              </a:rPr>
              <a:t>F</a:t>
            </a:r>
            <a:r>
              <a:rPr lang="en-US" sz="4800" dirty="0">
                <a:cs typeface="Times New Roman" panose="02020603050405020304" pitchFamily="18" charset="0"/>
              </a:rPr>
              <a:t>or</a:t>
            </a:r>
            <a:r>
              <a:rPr lang="en-US" sz="4800" spc="-4" dirty="0">
                <a:cs typeface="Times New Roman" panose="02020603050405020304" pitchFamily="18" charset="0"/>
              </a:rPr>
              <a:t> </a:t>
            </a:r>
            <a:r>
              <a:rPr lang="en-US" sz="4800" spc="4" dirty="0">
                <a:cs typeface="Times New Roman" panose="02020603050405020304" pitchFamily="18" charset="0"/>
              </a:rPr>
              <a:t>e</a:t>
            </a:r>
            <a:r>
              <a:rPr lang="en-US" sz="4800" spc="-4" dirty="0">
                <a:cs typeface="Times New Roman" panose="02020603050405020304" pitchFamily="18" charset="0"/>
              </a:rPr>
              <a:t>ac</a:t>
            </a:r>
            <a:r>
              <a:rPr lang="en-US" sz="4800" dirty="0">
                <a:cs typeface="Times New Roman" panose="02020603050405020304" pitchFamily="18" charset="0"/>
              </a:rPr>
              <a:t>h</a:t>
            </a:r>
            <a:r>
              <a:rPr lang="en-US" sz="4800" spc="9" dirty="0">
                <a:cs typeface="Times New Roman" panose="02020603050405020304" pitchFamily="18" charset="0"/>
              </a:rPr>
              <a:t> </a:t>
            </a:r>
            <a:r>
              <a:rPr lang="en-US" sz="4800" spc="-13" dirty="0">
                <a:cs typeface="Times New Roman" panose="02020603050405020304" pitchFamily="18" charset="0"/>
              </a:rPr>
              <a:t>g</a:t>
            </a:r>
            <a:r>
              <a:rPr lang="en-US" sz="4800" dirty="0">
                <a:cs typeface="Times New Roman" panose="02020603050405020304" pitchFamily="18" charset="0"/>
              </a:rPr>
              <a:t>roup,</a:t>
            </a:r>
            <a:r>
              <a:rPr lang="en-US" sz="4800" spc="-4" dirty="0">
                <a:cs typeface="Times New Roman" panose="02020603050405020304" pitchFamily="18" charset="0"/>
              </a:rPr>
              <a:t> </a:t>
            </a:r>
            <a:r>
              <a:rPr lang="en-US" sz="4800" dirty="0">
                <a:cs typeface="Times New Roman" panose="02020603050405020304" pitchFamily="18" charset="0"/>
              </a:rPr>
              <a:t>dis</a:t>
            </a:r>
            <a:r>
              <a:rPr lang="en-US" sz="4800" spc="9" dirty="0">
                <a:cs typeface="Times New Roman" panose="02020603050405020304" pitchFamily="18" charset="0"/>
              </a:rPr>
              <a:t>p</a:t>
            </a:r>
            <a:r>
              <a:rPr lang="en-US" sz="4800" spc="-4" dirty="0">
                <a:cs typeface="Times New Roman" panose="02020603050405020304" pitchFamily="18" charset="0"/>
              </a:rPr>
              <a:t>a</a:t>
            </a:r>
            <a:r>
              <a:rPr lang="en-US" sz="4800" dirty="0">
                <a:cs typeface="Times New Roman" panose="02020603050405020304" pitchFamily="18" charset="0"/>
              </a:rPr>
              <a:t>rities in quali</a:t>
            </a:r>
            <a:r>
              <a:rPr lang="en-US" sz="4800" spc="13" dirty="0">
                <a:cs typeface="Times New Roman" panose="02020603050405020304" pitchFamily="18" charset="0"/>
              </a:rPr>
              <a:t>t</a:t>
            </a:r>
            <a:r>
              <a:rPr lang="en-US" sz="4800" dirty="0">
                <a:cs typeface="Times New Roman" panose="02020603050405020304" pitchFamily="18" charset="0"/>
              </a:rPr>
              <a:t>y</a:t>
            </a:r>
            <a:r>
              <a:rPr lang="en-US" sz="4800" spc="-22" dirty="0">
                <a:cs typeface="Times New Roman" panose="02020603050405020304" pitchFamily="18" charset="0"/>
              </a:rPr>
              <a:t> </a:t>
            </a:r>
            <a:r>
              <a:rPr lang="en-US" sz="4800" dirty="0">
                <a:cs typeface="Times New Roman" panose="02020603050405020304" pitchFamily="18" charset="0"/>
              </a:rPr>
              <a:t>of</a:t>
            </a:r>
            <a:r>
              <a:rPr lang="en-US" sz="4800" spc="4" dirty="0">
                <a:cs typeface="Times New Roman" panose="02020603050405020304" pitchFamily="18" charset="0"/>
              </a:rPr>
              <a:t> </a:t>
            </a:r>
            <a:r>
              <a:rPr lang="en-US" sz="4800" spc="-4" dirty="0">
                <a:cs typeface="Times New Roman" panose="02020603050405020304" pitchFamily="18" charset="0"/>
              </a:rPr>
              <a:t>ca</a:t>
            </a:r>
            <a:r>
              <a:rPr lang="en-US" sz="4800" spc="4" dirty="0">
                <a:cs typeface="Times New Roman" panose="02020603050405020304" pitchFamily="18" charset="0"/>
              </a:rPr>
              <a:t>r</a:t>
            </a:r>
            <a:r>
              <a:rPr lang="en-US" sz="4800" dirty="0">
                <a:cs typeface="Times New Roman" panose="02020603050405020304" pitchFamily="18" charset="0"/>
              </a:rPr>
              <a:t>e</a:t>
            </a:r>
            <a:r>
              <a:rPr lang="en-US" sz="4800" spc="4" dirty="0">
                <a:cs typeface="Times New Roman" panose="02020603050405020304" pitchFamily="18" charset="0"/>
              </a:rPr>
              <a:t> </a:t>
            </a:r>
            <a:r>
              <a:rPr lang="en-US" sz="4800" spc="-4" dirty="0">
                <a:cs typeface="Times New Roman" panose="02020603050405020304" pitchFamily="18" charset="0"/>
              </a:rPr>
              <a:t>a</a:t>
            </a:r>
            <a:r>
              <a:rPr lang="en-US" sz="4800" spc="4" dirty="0">
                <a:cs typeface="Times New Roman" panose="02020603050405020304" pitchFamily="18" charset="0"/>
              </a:rPr>
              <a:t>r</a:t>
            </a:r>
            <a:r>
              <a:rPr lang="en-US" sz="4800" dirty="0">
                <a:cs typeface="Times New Roman" panose="02020603050405020304" pitchFamily="18" charset="0"/>
              </a:rPr>
              <a:t>e</a:t>
            </a:r>
            <a:r>
              <a:rPr lang="en-US" sz="4800" spc="-4" dirty="0">
                <a:cs typeface="Times New Roman" panose="02020603050405020304" pitchFamily="18" charset="0"/>
              </a:rPr>
              <a:t> </a:t>
            </a:r>
            <a:r>
              <a:rPr lang="en-US" sz="4800" spc="9" dirty="0">
                <a:cs typeface="Times New Roman" panose="02020603050405020304" pitchFamily="18" charset="0"/>
              </a:rPr>
              <a:t>s</a:t>
            </a:r>
            <a:r>
              <a:rPr lang="en-US" sz="4800" dirty="0">
                <a:cs typeface="Times New Roman" panose="02020603050405020304" pitchFamily="18" charset="0"/>
              </a:rPr>
              <a:t>imil</a:t>
            </a:r>
            <a:r>
              <a:rPr lang="en-US" sz="4800" spc="-4" dirty="0">
                <a:cs typeface="Times New Roman" panose="02020603050405020304" pitchFamily="18" charset="0"/>
              </a:rPr>
              <a:t>a</a:t>
            </a:r>
            <a:r>
              <a:rPr lang="en-US" sz="4800" dirty="0">
                <a:cs typeface="Times New Roman" panose="02020603050405020304" pitchFamily="18" charset="0"/>
              </a:rPr>
              <a:t>r to</a:t>
            </a:r>
            <a:r>
              <a:rPr lang="en-US" sz="4800" spc="4" dirty="0">
                <a:cs typeface="Times New Roman" panose="02020603050405020304" pitchFamily="18" charset="0"/>
              </a:rPr>
              <a:t> </a:t>
            </a:r>
            <a:r>
              <a:rPr lang="en-US" sz="4800" dirty="0">
                <a:cs typeface="Times New Roman" panose="02020603050405020304" pitchFamily="18" charset="0"/>
              </a:rPr>
              <a:t>dispa</a:t>
            </a:r>
            <a:r>
              <a:rPr lang="en-US" sz="4800" spc="-4" dirty="0">
                <a:cs typeface="Times New Roman" panose="02020603050405020304" pitchFamily="18" charset="0"/>
              </a:rPr>
              <a:t>r</a:t>
            </a:r>
            <a:r>
              <a:rPr lang="en-US" sz="4800" dirty="0">
                <a:cs typeface="Times New Roman" panose="02020603050405020304" pitchFamily="18" charset="0"/>
              </a:rPr>
              <a:t>ities in </a:t>
            </a:r>
            <a:r>
              <a:rPr lang="en-US" sz="4800" spc="-4" dirty="0">
                <a:cs typeface="Times New Roman" panose="02020603050405020304" pitchFamily="18" charset="0"/>
              </a:rPr>
              <a:t>acce</a:t>
            </a:r>
            <a:r>
              <a:rPr lang="en-US" sz="4800" dirty="0">
                <a:cs typeface="Times New Roman" panose="02020603050405020304" pitchFamily="18" charset="0"/>
              </a:rPr>
              <a:t>ss to </a:t>
            </a:r>
            <a:r>
              <a:rPr lang="en-US" sz="4800" spc="-4" dirty="0">
                <a:cs typeface="Times New Roman" panose="02020603050405020304" pitchFamily="18" charset="0"/>
              </a:rPr>
              <a:t>ca</a:t>
            </a:r>
            <a:r>
              <a:rPr lang="en-US" sz="4800" spc="4" dirty="0">
                <a:cs typeface="Times New Roman" panose="02020603050405020304" pitchFamily="18" charset="0"/>
              </a:rPr>
              <a:t>r</a:t>
            </a:r>
            <a:r>
              <a:rPr lang="en-US" sz="4800" dirty="0">
                <a:cs typeface="Times New Roman" panose="02020603050405020304" pitchFamily="18" charset="0"/>
              </a:rPr>
              <a:t>e, </a:t>
            </a:r>
            <a:r>
              <a:rPr lang="en-US" sz="4800" spc="-4" dirty="0">
                <a:cs typeface="Times New Roman" panose="02020603050405020304" pitchFamily="18" charset="0"/>
              </a:rPr>
              <a:t>a</a:t>
            </a:r>
            <a:r>
              <a:rPr lang="en-US" sz="4800" dirty="0">
                <a:cs typeface="Times New Roman" panose="02020603050405020304" pitchFamily="18" charset="0"/>
              </a:rPr>
              <a:t>lthou</a:t>
            </a:r>
            <a:r>
              <a:rPr lang="en-US" sz="4800" spc="-13" dirty="0">
                <a:cs typeface="Times New Roman" panose="02020603050405020304" pitchFamily="18" charset="0"/>
              </a:rPr>
              <a:t>g</a:t>
            </a:r>
            <a:r>
              <a:rPr lang="en-US" sz="4800" dirty="0">
                <a:cs typeface="Times New Roman" panose="02020603050405020304" pitchFamily="18" charset="0"/>
              </a:rPr>
              <a:t>h </a:t>
            </a:r>
            <a:r>
              <a:rPr lang="en-US" sz="4800" spc="4" dirty="0">
                <a:cs typeface="Times New Roman" panose="02020603050405020304" pitchFamily="18" charset="0"/>
              </a:rPr>
              <a:t>a</a:t>
            </a:r>
            <a:r>
              <a:rPr lang="en-US" sz="4800" spc="-4" dirty="0">
                <a:cs typeface="Times New Roman" panose="02020603050405020304" pitchFamily="18" charset="0"/>
              </a:rPr>
              <a:t>c</a:t>
            </a:r>
            <a:r>
              <a:rPr lang="en-US" sz="4800" spc="4" dirty="0">
                <a:cs typeface="Times New Roman" panose="02020603050405020304" pitchFamily="18" charset="0"/>
              </a:rPr>
              <a:t>c</a:t>
            </a:r>
            <a:r>
              <a:rPr lang="en-US" sz="4800" spc="-4" dirty="0">
                <a:cs typeface="Times New Roman" panose="02020603050405020304" pitchFamily="18" charset="0"/>
              </a:rPr>
              <a:t>e</a:t>
            </a:r>
            <a:r>
              <a:rPr lang="en-US" sz="4800" dirty="0">
                <a:cs typeface="Times New Roman" panose="02020603050405020304" pitchFamily="18" charset="0"/>
              </a:rPr>
              <a:t>ss proble</a:t>
            </a:r>
            <a:r>
              <a:rPr lang="en-US" sz="4800" spc="4" dirty="0">
                <a:cs typeface="Times New Roman" panose="02020603050405020304" pitchFamily="18" charset="0"/>
              </a:rPr>
              <a:t>m</a:t>
            </a:r>
            <a:r>
              <a:rPr lang="en-US" sz="4800" dirty="0">
                <a:cs typeface="Times New Roman" panose="02020603050405020304" pitchFamily="18" charset="0"/>
              </a:rPr>
              <a:t>s a</a:t>
            </a:r>
            <a:r>
              <a:rPr lang="en-US" sz="4800" spc="-9" dirty="0">
                <a:cs typeface="Times New Roman" panose="02020603050405020304" pitchFamily="18" charset="0"/>
              </a:rPr>
              <a:t>r</a:t>
            </a:r>
            <a:r>
              <a:rPr lang="en-US" sz="4800" dirty="0">
                <a:cs typeface="Times New Roman" panose="02020603050405020304" pitchFamily="18" charset="0"/>
              </a:rPr>
              <a:t>e</a:t>
            </a:r>
            <a:r>
              <a:rPr lang="en-US" sz="4800" spc="-4" dirty="0">
                <a:cs typeface="Times New Roman" panose="02020603050405020304" pitchFamily="18" charset="0"/>
              </a:rPr>
              <a:t> </a:t>
            </a:r>
            <a:r>
              <a:rPr lang="en-US" sz="4800" dirty="0">
                <a:cs typeface="Times New Roman" panose="02020603050405020304" pitchFamily="18" charset="0"/>
              </a:rPr>
              <a:t>more </a:t>
            </a:r>
            <a:r>
              <a:rPr lang="en-US" sz="4800" spc="-4" dirty="0">
                <a:cs typeface="Times New Roman" panose="02020603050405020304" pitchFamily="18" charset="0"/>
              </a:rPr>
              <a:t>c</a:t>
            </a:r>
            <a:r>
              <a:rPr lang="en-US" sz="4800" dirty="0">
                <a:cs typeface="Times New Roman" panose="02020603050405020304" pitchFamily="18" charset="0"/>
              </a:rPr>
              <a:t>ommon than</a:t>
            </a:r>
            <a:r>
              <a:rPr lang="en-US" sz="4800" spc="4" dirty="0">
                <a:cs typeface="Times New Roman" panose="02020603050405020304" pitchFamily="18" charset="0"/>
              </a:rPr>
              <a:t> </a:t>
            </a:r>
            <a:r>
              <a:rPr lang="en-US" sz="4800" dirty="0">
                <a:cs typeface="Times New Roman" panose="02020603050405020304" pitchFamily="18" charset="0"/>
              </a:rPr>
              <a:t>qu</a:t>
            </a:r>
            <a:r>
              <a:rPr lang="en-US" sz="4800" spc="-4" dirty="0">
                <a:cs typeface="Times New Roman" panose="02020603050405020304" pitchFamily="18" charset="0"/>
              </a:rPr>
              <a:t>a</a:t>
            </a:r>
            <a:r>
              <a:rPr lang="en-US" sz="4800" dirty="0">
                <a:cs typeface="Times New Roman" panose="02020603050405020304" pitchFamily="18" charset="0"/>
              </a:rPr>
              <a:t>li</a:t>
            </a:r>
            <a:r>
              <a:rPr lang="en-US" sz="4800" spc="9" dirty="0">
                <a:cs typeface="Times New Roman" panose="02020603050405020304" pitchFamily="18" charset="0"/>
              </a:rPr>
              <a:t>t</a:t>
            </a:r>
            <a:r>
              <a:rPr lang="en-US" sz="4800" dirty="0">
                <a:cs typeface="Times New Roman" panose="02020603050405020304" pitchFamily="18" charset="0"/>
              </a:rPr>
              <a:t>y</a:t>
            </a:r>
            <a:r>
              <a:rPr lang="en-US" sz="4800" spc="-22" dirty="0">
                <a:cs typeface="Times New Roman" panose="02020603050405020304" pitchFamily="18" charset="0"/>
              </a:rPr>
              <a:t> </a:t>
            </a:r>
            <a:r>
              <a:rPr lang="en-US" sz="4800" dirty="0" smtClean="0">
                <a:cs typeface="Times New Roman" panose="02020603050405020304" pitchFamily="18" charset="0"/>
              </a:rPr>
              <a:t>pro</a:t>
            </a:r>
            <a:r>
              <a:rPr lang="en-US" sz="4800" spc="-4" dirty="0" smtClean="0">
                <a:cs typeface="Times New Roman" panose="02020603050405020304" pitchFamily="18" charset="0"/>
              </a:rPr>
              <a:t>b</a:t>
            </a:r>
            <a:r>
              <a:rPr lang="en-US" sz="4800" dirty="0" smtClean="0">
                <a:cs typeface="Times New Roman" panose="02020603050405020304" pitchFamily="18" charset="0"/>
              </a:rPr>
              <a:t>lems.</a:t>
            </a:r>
          </a:p>
          <a:p>
            <a:endParaRPr lang="en-US" sz="4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3EF0EEC-1D1B-4067-A962-C742C5F9CB51}" type="slidenum">
              <a:rPr lang="en-US" smtClean="0"/>
              <a:t>16</a:t>
            </a:fld>
            <a:endParaRPr lang="en-US"/>
          </a:p>
        </p:txBody>
      </p:sp>
    </p:spTree>
    <p:extLst>
      <p:ext uri="{BB962C8B-B14F-4D97-AF65-F5344CB8AC3E}">
        <p14:creationId xmlns:p14="http://schemas.microsoft.com/office/powerpoint/2010/main" val="781133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96913"/>
            <a:ext cx="6143625" cy="4608512"/>
          </a:xfrm>
        </p:spPr>
      </p:sp>
      <p:sp>
        <p:nvSpPr>
          <p:cNvPr id="3" name="Notes Placeholder 2"/>
          <p:cNvSpPr>
            <a:spLocks noGrp="1"/>
          </p:cNvSpPr>
          <p:nvPr>
            <p:ph type="body" idx="1"/>
          </p:nvPr>
        </p:nvSpPr>
        <p:spPr/>
        <p:txBody>
          <a:bodyPr>
            <a:normAutofit/>
          </a:bodyPr>
          <a:lstStyle/>
          <a:p>
            <a:r>
              <a:rPr lang="en-US" sz="900" b="1" dirty="0">
                <a:latin typeface="Arial"/>
                <a:cs typeface="Arial"/>
              </a:rPr>
              <a:t>K</a:t>
            </a:r>
            <a:r>
              <a:rPr lang="en-US" sz="900" b="1" spc="22" dirty="0">
                <a:latin typeface="Arial"/>
                <a:cs typeface="Arial"/>
              </a:rPr>
              <a:t>e</a:t>
            </a:r>
            <a:r>
              <a:rPr lang="en-US" sz="900" b="1" spc="-32" dirty="0">
                <a:latin typeface="Arial"/>
                <a:cs typeface="Arial"/>
              </a:rPr>
              <a:t>y</a:t>
            </a:r>
            <a:r>
              <a:rPr lang="en-US" sz="900" b="1" dirty="0">
                <a:latin typeface="Arial"/>
                <a:cs typeface="Arial"/>
              </a:rPr>
              <a:t>:</a:t>
            </a:r>
            <a:r>
              <a:rPr lang="en-US" sz="900" b="1" spc="-9" dirty="0">
                <a:latin typeface="Arial"/>
                <a:cs typeface="Arial"/>
              </a:rPr>
              <a:t> </a:t>
            </a:r>
            <a:r>
              <a:rPr lang="en-US" sz="900" dirty="0" smtClean="0">
                <a:latin typeface="Arial"/>
                <a:cs typeface="Arial"/>
              </a:rPr>
              <a:t>n </a:t>
            </a:r>
            <a:r>
              <a:rPr lang="en-US" sz="900" dirty="0">
                <a:latin typeface="Arial"/>
                <a:cs typeface="Arial"/>
              </a:rPr>
              <a:t>= </a:t>
            </a:r>
            <a:r>
              <a:rPr lang="en-US" sz="900" spc="-9" dirty="0">
                <a:latin typeface="Arial"/>
                <a:cs typeface="Arial"/>
              </a:rPr>
              <a:t>n</a:t>
            </a:r>
            <a:r>
              <a:rPr lang="en-US" sz="900" dirty="0">
                <a:latin typeface="Arial"/>
                <a:cs typeface="Arial"/>
              </a:rPr>
              <a:t>u</a:t>
            </a:r>
            <a:r>
              <a:rPr lang="en-US" sz="900" spc="-9" dirty="0">
                <a:latin typeface="Arial"/>
                <a:cs typeface="Arial"/>
              </a:rPr>
              <a:t>m</a:t>
            </a:r>
            <a:r>
              <a:rPr lang="en-US" sz="900" dirty="0">
                <a:latin typeface="Arial"/>
                <a:cs typeface="Arial"/>
              </a:rPr>
              <a:t>ber</a:t>
            </a:r>
            <a:r>
              <a:rPr lang="en-US" sz="900" spc="-9" dirty="0">
                <a:latin typeface="Arial"/>
                <a:cs typeface="Arial"/>
              </a:rPr>
              <a:t> </a:t>
            </a:r>
            <a:r>
              <a:rPr lang="en-US" sz="900" dirty="0">
                <a:latin typeface="Arial"/>
                <a:cs typeface="Arial"/>
              </a:rPr>
              <a:t>of </a:t>
            </a:r>
            <a:r>
              <a:rPr lang="en-US" sz="900" spc="4" dirty="0">
                <a:latin typeface="Arial"/>
                <a:cs typeface="Arial"/>
              </a:rPr>
              <a:t>m</a:t>
            </a:r>
            <a:r>
              <a:rPr lang="en-US" sz="900" spc="-9" dirty="0">
                <a:latin typeface="Arial"/>
                <a:cs typeface="Arial"/>
              </a:rPr>
              <a:t>e</a:t>
            </a:r>
            <a:r>
              <a:rPr lang="en-US" sz="900" dirty="0">
                <a:latin typeface="Arial"/>
                <a:cs typeface="Arial"/>
              </a:rPr>
              <a:t>a</a:t>
            </a:r>
            <a:r>
              <a:rPr lang="en-US" sz="900" spc="4" dirty="0">
                <a:latin typeface="Arial"/>
                <a:cs typeface="Arial"/>
              </a:rPr>
              <a:t>s</a:t>
            </a:r>
            <a:r>
              <a:rPr lang="en-US" sz="900" spc="-9" dirty="0">
                <a:latin typeface="Arial"/>
                <a:cs typeface="Arial"/>
              </a:rPr>
              <a:t>u</a:t>
            </a:r>
            <a:r>
              <a:rPr lang="en-US" sz="900" dirty="0">
                <a:latin typeface="Arial"/>
                <a:cs typeface="Arial"/>
              </a:rPr>
              <a:t>re</a:t>
            </a:r>
            <a:r>
              <a:rPr lang="en-US" sz="900" spc="13" dirty="0">
                <a:latin typeface="Arial"/>
                <a:cs typeface="Arial"/>
              </a:rPr>
              <a:t>s</a:t>
            </a:r>
            <a:r>
              <a:rPr lang="en-US" sz="900" dirty="0">
                <a:latin typeface="Arial"/>
                <a:cs typeface="Arial"/>
              </a:rPr>
              <a:t>.</a:t>
            </a:r>
          </a:p>
          <a:p>
            <a:pPr marR="252594"/>
            <a:r>
              <a:rPr lang="en-US" sz="900" b="1" dirty="0">
                <a:latin typeface="Arial"/>
                <a:cs typeface="Arial"/>
              </a:rPr>
              <a:t>Note:</a:t>
            </a:r>
            <a:r>
              <a:rPr lang="en-US" sz="900" b="1" spc="-9" dirty="0">
                <a:latin typeface="Arial"/>
                <a:cs typeface="Arial"/>
              </a:rPr>
              <a:t> </a:t>
            </a:r>
            <a:r>
              <a:rPr lang="en-US" sz="900" dirty="0" smtClean="0">
                <a:latin typeface="Arial"/>
                <a:cs typeface="Arial"/>
              </a:rPr>
              <a:t>For</a:t>
            </a:r>
            <a:r>
              <a:rPr lang="en-US" sz="900" spc="-9" dirty="0" smtClean="0">
                <a:latin typeface="Arial"/>
                <a:cs typeface="Arial"/>
              </a:rPr>
              <a:t> </a:t>
            </a:r>
            <a:r>
              <a:rPr lang="en-US" sz="900" spc="-9" dirty="0">
                <a:latin typeface="Arial"/>
                <a:cs typeface="Arial"/>
              </a:rPr>
              <a:t>most </a:t>
            </a:r>
            <a:r>
              <a:rPr lang="en-US" sz="900" spc="4" dirty="0">
                <a:latin typeface="Arial"/>
                <a:cs typeface="Arial"/>
              </a:rPr>
              <a:t>m</a:t>
            </a:r>
            <a:r>
              <a:rPr lang="en-US" sz="900" dirty="0">
                <a:latin typeface="Arial"/>
                <a:cs typeface="Arial"/>
              </a:rPr>
              <a:t>e</a:t>
            </a:r>
            <a:r>
              <a:rPr lang="en-US" sz="900" spc="-9" dirty="0">
                <a:latin typeface="Arial"/>
                <a:cs typeface="Arial"/>
              </a:rPr>
              <a:t>a</a:t>
            </a:r>
            <a:r>
              <a:rPr lang="en-US" sz="900" spc="4" dirty="0">
                <a:latin typeface="Arial"/>
                <a:cs typeface="Arial"/>
              </a:rPr>
              <a:t>s</a:t>
            </a:r>
            <a:r>
              <a:rPr lang="en-US" sz="900" dirty="0">
                <a:latin typeface="Arial"/>
                <a:cs typeface="Arial"/>
              </a:rPr>
              <a:t>ure</a:t>
            </a:r>
            <a:r>
              <a:rPr lang="en-US" sz="900" spc="4" dirty="0">
                <a:latin typeface="Arial"/>
                <a:cs typeface="Arial"/>
              </a:rPr>
              <a:t>s</a:t>
            </a:r>
            <a:r>
              <a:rPr lang="en-US" sz="900" dirty="0">
                <a:latin typeface="Arial"/>
                <a:cs typeface="Arial"/>
              </a:rPr>
              <a:t>, </a:t>
            </a:r>
            <a:r>
              <a:rPr lang="en-US" sz="900" spc="-9" dirty="0">
                <a:latin typeface="Arial"/>
                <a:cs typeface="Arial"/>
              </a:rPr>
              <a:t>d</a:t>
            </a:r>
            <a:r>
              <a:rPr lang="en-US" sz="900" dirty="0">
                <a:latin typeface="Arial"/>
                <a:cs typeface="Arial"/>
              </a:rPr>
              <a:t>ata f</a:t>
            </a:r>
            <a:r>
              <a:rPr lang="en-US" sz="900" spc="-13" dirty="0">
                <a:latin typeface="Arial"/>
                <a:cs typeface="Arial"/>
              </a:rPr>
              <a:t>r</a:t>
            </a:r>
            <a:r>
              <a:rPr lang="en-US" sz="900" dirty="0">
                <a:latin typeface="Arial"/>
                <a:cs typeface="Arial"/>
              </a:rPr>
              <a:t>om 2012</a:t>
            </a:r>
            <a:r>
              <a:rPr lang="en-US" sz="900" spc="-9" dirty="0">
                <a:latin typeface="Arial"/>
                <a:cs typeface="Arial"/>
              </a:rPr>
              <a:t> </a:t>
            </a:r>
            <a:r>
              <a:rPr lang="en-US" sz="900" dirty="0">
                <a:latin typeface="Arial"/>
                <a:cs typeface="Arial"/>
              </a:rPr>
              <a:t>are</a:t>
            </a:r>
            <a:r>
              <a:rPr lang="en-US" sz="900" spc="-9" dirty="0">
                <a:latin typeface="Arial"/>
                <a:cs typeface="Arial"/>
              </a:rPr>
              <a:t> </a:t>
            </a:r>
            <a:r>
              <a:rPr lang="en-US" sz="900" spc="4" dirty="0">
                <a:latin typeface="Arial"/>
                <a:cs typeface="Arial"/>
              </a:rPr>
              <a:t>s</a:t>
            </a:r>
            <a:r>
              <a:rPr lang="en-US" sz="900" dirty="0">
                <a:latin typeface="Arial"/>
                <a:cs typeface="Arial"/>
              </a:rPr>
              <a:t>ho</a:t>
            </a:r>
            <a:r>
              <a:rPr lang="en-US" sz="900" spc="-13" dirty="0">
                <a:latin typeface="Arial"/>
                <a:cs typeface="Arial"/>
              </a:rPr>
              <a:t>w</a:t>
            </a:r>
            <a:r>
              <a:rPr lang="en-US" sz="900" spc="4" dirty="0">
                <a:latin typeface="Arial"/>
                <a:cs typeface="Arial"/>
              </a:rPr>
              <a:t>n</a:t>
            </a:r>
            <a:r>
              <a:rPr lang="en-US" sz="900" dirty="0">
                <a:latin typeface="Arial"/>
                <a:cs typeface="Arial"/>
              </a:rPr>
              <a:t>. </a:t>
            </a:r>
            <a:r>
              <a:rPr lang="en-US" sz="900" spc="-18" dirty="0">
                <a:latin typeface="Arial"/>
                <a:cs typeface="Arial"/>
              </a:rPr>
              <a:t>M</a:t>
            </a:r>
            <a:r>
              <a:rPr lang="en-US" sz="900" dirty="0">
                <a:latin typeface="Arial"/>
                <a:cs typeface="Arial"/>
              </a:rPr>
              <a:t>ea</a:t>
            </a:r>
            <a:r>
              <a:rPr lang="en-US" sz="900" spc="4" dirty="0">
                <a:latin typeface="Arial"/>
                <a:cs typeface="Arial"/>
              </a:rPr>
              <a:t>s</a:t>
            </a:r>
            <a:r>
              <a:rPr lang="en-US" sz="900" dirty="0">
                <a:latin typeface="Arial"/>
                <a:cs typeface="Arial"/>
              </a:rPr>
              <a:t>ures that</a:t>
            </a:r>
            <a:r>
              <a:rPr lang="en-US" sz="900" spc="-9" dirty="0">
                <a:latin typeface="Arial"/>
                <a:cs typeface="Arial"/>
              </a:rPr>
              <a:t> </a:t>
            </a:r>
            <a:r>
              <a:rPr lang="en-US" sz="900" dirty="0">
                <a:latin typeface="Arial"/>
                <a:cs typeface="Arial"/>
              </a:rPr>
              <a:t>a</a:t>
            </a:r>
            <a:r>
              <a:rPr lang="en-US" sz="900" spc="-9" dirty="0">
                <a:latin typeface="Arial"/>
                <a:cs typeface="Arial"/>
              </a:rPr>
              <a:t>c</a:t>
            </a:r>
            <a:r>
              <a:rPr lang="en-US" sz="900" dirty="0">
                <a:latin typeface="Arial"/>
                <a:cs typeface="Arial"/>
              </a:rPr>
              <a:t>hie</a:t>
            </a:r>
            <a:r>
              <a:rPr lang="en-US" sz="900" spc="-18" dirty="0">
                <a:latin typeface="Arial"/>
                <a:cs typeface="Arial"/>
              </a:rPr>
              <a:t>v</a:t>
            </a:r>
            <a:r>
              <a:rPr lang="en-US" sz="900" dirty="0">
                <a:latin typeface="Arial"/>
                <a:cs typeface="Arial"/>
              </a:rPr>
              <a:t>e an o</a:t>
            </a:r>
            <a:r>
              <a:rPr lang="en-US" sz="900" spc="-9" dirty="0">
                <a:latin typeface="Arial"/>
                <a:cs typeface="Arial"/>
              </a:rPr>
              <a:t>v</a:t>
            </a:r>
            <a:r>
              <a:rPr lang="en-US" sz="900" dirty="0">
                <a:latin typeface="Arial"/>
                <a:cs typeface="Arial"/>
              </a:rPr>
              <a:t>e</a:t>
            </a:r>
            <a:r>
              <a:rPr lang="en-US" sz="900" spc="-13" dirty="0">
                <a:latin typeface="Arial"/>
                <a:cs typeface="Arial"/>
              </a:rPr>
              <a:t>r</a:t>
            </a:r>
            <a:r>
              <a:rPr lang="en-US" sz="900" dirty="0">
                <a:latin typeface="Arial"/>
                <a:cs typeface="Arial"/>
              </a:rPr>
              <a:t>all</a:t>
            </a:r>
            <a:r>
              <a:rPr lang="en-US" sz="900" spc="-9" dirty="0">
                <a:latin typeface="Arial"/>
                <a:cs typeface="Arial"/>
              </a:rPr>
              <a:t> </a:t>
            </a:r>
            <a:r>
              <a:rPr lang="en-US" sz="900" dirty="0">
                <a:latin typeface="Arial"/>
                <a:cs typeface="Arial"/>
              </a:rPr>
              <a:t>perfo</a:t>
            </a:r>
            <a:r>
              <a:rPr lang="en-US" sz="900" spc="-13" dirty="0">
                <a:latin typeface="Arial"/>
                <a:cs typeface="Arial"/>
              </a:rPr>
              <a:t>r</a:t>
            </a:r>
            <a:r>
              <a:rPr lang="en-US" sz="900" spc="4" dirty="0">
                <a:latin typeface="Arial"/>
                <a:cs typeface="Arial"/>
              </a:rPr>
              <a:t>m</a:t>
            </a:r>
            <a:r>
              <a:rPr lang="en-US" sz="900" spc="-9" dirty="0">
                <a:latin typeface="Arial"/>
                <a:cs typeface="Arial"/>
              </a:rPr>
              <a:t>a</a:t>
            </a:r>
            <a:r>
              <a:rPr lang="en-US" sz="900" dirty="0">
                <a:latin typeface="Arial"/>
                <a:cs typeface="Arial"/>
              </a:rPr>
              <a:t>n</a:t>
            </a:r>
            <a:r>
              <a:rPr lang="en-US" sz="900" spc="4" dirty="0">
                <a:latin typeface="Arial"/>
                <a:cs typeface="Arial"/>
              </a:rPr>
              <a:t>c</a:t>
            </a:r>
            <a:r>
              <a:rPr lang="en-US" sz="900" dirty="0">
                <a:latin typeface="Arial"/>
                <a:cs typeface="Arial"/>
              </a:rPr>
              <a:t>e le</a:t>
            </a:r>
            <a:r>
              <a:rPr lang="en-US" sz="900" spc="-9" dirty="0">
                <a:latin typeface="Arial"/>
                <a:cs typeface="Arial"/>
              </a:rPr>
              <a:t>v</a:t>
            </a:r>
            <a:r>
              <a:rPr lang="en-US" sz="900" dirty="0">
                <a:latin typeface="Arial"/>
                <a:cs typeface="Arial"/>
              </a:rPr>
              <a:t>el of</a:t>
            </a:r>
            <a:r>
              <a:rPr lang="en-US" sz="900" spc="-9" dirty="0">
                <a:latin typeface="Arial"/>
                <a:cs typeface="Arial"/>
              </a:rPr>
              <a:t> </a:t>
            </a:r>
            <a:r>
              <a:rPr lang="en-US" sz="900" dirty="0">
                <a:latin typeface="Arial"/>
                <a:cs typeface="Arial"/>
              </a:rPr>
              <a:t>95%</a:t>
            </a:r>
            <a:r>
              <a:rPr lang="en-US" sz="900" spc="-9" dirty="0">
                <a:latin typeface="Arial"/>
                <a:cs typeface="Arial"/>
              </a:rPr>
              <a:t> </a:t>
            </a:r>
            <a:r>
              <a:rPr lang="en-US" sz="900" dirty="0">
                <a:latin typeface="Arial"/>
                <a:cs typeface="Arial"/>
              </a:rPr>
              <a:t>or </a:t>
            </a:r>
            <a:r>
              <a:rPr lang="en-US" sz="900" spc="-9" dirty="0">
                <a:latin typeface="Arial"/>
                <a:cs typeface="Arial"/>
              </a:rPr>
              <a:t>b</a:t>
            </a:r>
            <a:r>
              <a:rPr lang="en-US" sz="900" dirty="0">
                <a:latin typeface="Arial"/>
                <a:cs typeface="Arial"/>
              </a:rPr>
              <a:t>etter</a:t>
            </a:r>
            <a:r>
              <a:rPr lang="en-US" sz="900" spc="-4" dirty="0">
                <a:latin typeface="Arial"/>
                <a:cs typeface="Arial"/>
              </a:rPr>
              <a:t> </a:t>
            </a:r>
            <a:r>
              <a:rPr lang="en-US" sz="900" dirty="0">
                <a:latin typeface="Arial"/>
                <a:cs typeface="Arial"/>
              </a:rPr>
              <a:t>are </a:t>
            </a:r>
            <a:r>
              <a:rPr lang="en-US" sz="900" spc="-9" dirty="0">
                <a:latin typeface="Arial"/>
                <a:cs typeface="Arial"/>
              </a:rPr>
              <a:t>n</a:t>
            </a:r>
            <a:r>
              <a:rPr lang="en-US" sz="900" dirty="0">
                <a:latin typeface="Arial"/>
                <a:cs typeface="Arial"/>
              </a:rPr>
              <a:t>ot </a:t>
            </a:r>
            <a:r>
              <a:rPr lang="en-US" sz="900" spc="-13" dirty="0">
                <a:latin typeface="Arial"/>
                <a:cs typeface="Arial"/>
              </a:rPr>
              <a:t>r</a:t>
            </a:r>
            <a:r>
              <a:rPr lang="en-US" sz="900" dirty="0">
                <a:latin typeface="Arial"/>
                <a:cs typeface="Arial"/>
              </a:rPr>
              <a:t>eport</a:t>
            </a:r>
            <a:r>
              <a:rPr lang="en-US" sz="900" spc="-9" dirty="0">
                <a:latin typeface="Arial"/>
                <a:cs typeface="Arial"/>
              </a:rPr>
              <a:t>e</a:t>
            </a:r>
            <a:r>
              <a:rPr lang="en-US" sz="900" dirty="0">
                <a:latin typeface="Arial"/>
                <a:cs typeface="Arial"/>
              </a:rPr>
              <a:t>d </a:t>
            </a:r>
            <a:r>
              <a:rPr lang="en-US" sz="900" spc="4" dirty="0">
                <a:latin typeface="Arial"/>
                <a:cs typeface="Arial"/>
              </a:rPr>
              <a:t>i</a:t>
            </a:r>
            <a:r>
              <a:rPr lang="en-US" sz="900" dirty="0">
                <a:latin typeface="Arial"/>
                <a:cs typeface="Arial"/>
              </a:rPr>
              <a:t>n</a:t>
            </a:r>
            <a:r>
              <a:rPr lang="en-US" sz="900" spc="-9" dirty="0">
                <a:latin typeface="Arial"/>
                <a:cs typeface="Arial"/>
              </a:rPr>
              <a:t> </a:t>
            </a:r>
            <a:r>
              <a:rPr lang="en-US" sz="900" dirty="0">
                <a:latin typeface="Arial"/>
                <a:cs typeface="Arial"/>
              </a:rPr>
              <a:t>the Q</a:t>
            </a:r>
            <a:r>
              <a:rPr lang="en-US" sz="900" spc="-4" dirty="0">
                <a:latin typeface="Arial"/>
                <a:cs typeface="Arial"/>
              </a:rPr>
              <a:t>D</a:t>
            </a:r>
            <a:r>
              <a:rPr lang="en-US" sz="900" dirty="0">
                <a:latin typeface="Arial"/>
                <a:cs typeface="Arial"/>
              </a:rPr>
              <a:t>R</a:t>
            </a:r>
            <a:r>
              <a:rPr lang="en-US" sz="900" spc="9" dirty="0">
                <a:latin typeface="Arial"/>
                <a:cs typeface="Arial"/>
              </a:rPr>
              <a:t> </a:t>
            </a:r>
            <a:r>
              <a:rPr lang="en-US" sz="900" spc="-9" dirty="0">
                <a:latin typeface="Arial"/>
                <a:cs typeface="Arial"/>
              </a:rPr>
              <a:t>a</a:t>
            </a:r>
            <a:r>
              <a:rPr lang="en-US" sz="900" dirty="0">
                <a:latin typeface="Arial"/>
                <a:cs typeface="Arial"/>
              </a:rPr>
              <a:t>nd a</a:t>
            </a:r>
            <a:r>
              <a:rPr lang="en-US" sz="900" spc="-13" dirty="0">
                <a:latin typeface="Arial"/>
                <a:cs typeface="Arial"/>
              </a:rPr>
              <a:t>r</a:t>
            </a:r>
            <a:r>
              <a:rPr lang="en-US" sz="900" dirty="0">
                <a:latin typeface="Arial"/>
                <a:cs typeface="Arial"/>
              </a:rPr>
              <a:t>e </a:t>
            </a:r>
            <a:r>
              <a:rPr lang="en-US" sz="900" spc="-9" dirty="0">
                <a:latin typeface="Arial"/>
                <a:cs typeface="Arial"/>
              </a:rPr>
              <a:t>n</a:t>
            </a:r>
            <a:r>
              <a:rPr lang="en-US" sz="900" dirty="0">
                <a:latin typeface="Arial"/>
                <a:cs typeface="Arial"/>
              </a:rPr>
              <a:t>ot i</a:t>
            </a:r>
            <a:r>
              <a:rPr lang="en-US" sz="900" spc="-9" dirty="0">
                <a:latin typeface="Arial"/>
                <a:cs typeface="Arial"/>
              </a:rPr>
              <a:t>n</a:t>
            </a:r>
            <a:r>
              <a:rPr lang="en-US" sz="900" spc="4" dirty="0">
                <a:latin typeface="Arial"/>
                <a:cs typeface="Arial"/>
              </a:rPr>
              <a:t>c</a:t>
            </a:r>
            <a:r>
              <a:rPr lang="en-US" sz="900" dirty="0">
                <a:latin typeface="Arial"/>
                <a:cs typeface="Arial"/>
              </a:rPr>
              <a:t>l</a:t>
            </a:r>
            <a:r>
              <a:rPr lang="en-US" sz="900" spc="-9" dirty="0">
                <a:latin typeface="Arial"/>
                <a:cs typeface="Arial"/>
              </a:rPr>
              <a:t>u</a:t>
            </a:r>
            <a:r>
              <a:rPr lang="en-US" sz="900" dirty="0">
                <a:latin typeface="Arial"/>
                <a:cs typeface="Arial"/>
              </a:rPr>
              <a:t>ded</a:t>
            </a:r>
            <a:r>
              <a:rPr lang="en-US" sz="900" spc="-9" dirty="0">
                <a:latin typeface="Arial"/>
                <a:cs typeface="Arial"/>
              </a:rPr>
              <a:t> </a:t>
            </a:r>
            <a:r>
              <a:rPr lang="en-US" sz="900" dirty="0">
                <a:latin typeface="Arial"/>
                <a:cs typeface="Arial"/>
              </a:rPr>
              <a:t>in </a:t>
            </a:r>
            <a:r>
              <a:rPr lang="en-US" sz="900" spc="-9" dirty="0">
                <a:latin typeface="Arial"/>
                <a:cs typeface="Arial"/>
              </a:rPr>
              <a:t>t</a:t>
            </a:r>
            <a:r>
              <a:rPr lang="en-US" sz="900" dirty="0">
                <a:latin typeface="Arial"/>
                <a:cs typeface="Arial"/>
              </a:rPr>
              <a:t>he</a:t>
            </a:r>
            <a:r>
              <a:rPr lang="en-US" sz="900" spc="-9" dirty="0">
                <a:latin typeface="Arial"/>
                <a:cs typeface="Arial"/>
              </a:rPr>
              <a:t>s</a:t>
            </a:r>
            <a:r>
              <a:rPr lang="en-US" sz="900" dirty="0">
                <a:latin typeface="Arial"/>
                <a:cs typeface="Arial"/>
              </a:rPr>
              <a:t>e a</a:t>
            </a:r>
            <a:r>
              <a:rPr lang="en-US" sz="900" spc="-9" dirty="0">
                <a:latin typeface="Arial"/>
                <a:cs typeface="Arial"/>
              </a:rPr>
              <a:t>n</a:t>
            </a:r>
            <a:r>
              <a:rPr lang="en-US" sz="900" dirty="0">
                <a:latin typeface="Arial"/>
                <a:cs typeface="Arial"/>
              </a:rPr>
              <a:t>al</a:t>
            </a:r>
            <a:r>
              <a:rPr lang="en-US" sz="900" spc="-9" dirty="0">
                <a:latin typeface="Arial"/>
                <a:cs typeface="Arial"/>
              </a:rPr>
              <a:t>y</a:t>
            </a:r>
            <a:r>
              <a:rPr lang="en-US" sz="900" spc="4" dirty="0">
                <a:latin typeface="Arial"/>
                <a:cs typeface="Arial"/>
              </a:rPr>
              <a:t>s</a:t>
            </a:r>
            <a:r>
              <a:rPr lang="en-US" sz="900" spc="-9" dirty="0">
                <a:latin typeface="Arial"/>
                <a:cs typeface="Arial"/>
              </a:rPr>
              <a:t>e</a:t>
            </a:r>
            <a:r>
              <a:rPr lang="en-US" sz="900" spc="4" dirty="0">
                <a:latin typeface="Arial"/>
                <a:cs typeface="Arial"/>
              </a:rPr>
              <a:t>s</a:t>
            </a:r>
            <a:r>
              <a:rPr lang="en-US" sz="900" dirty="0">
                <a:latin typeface="Arial"/>
                <a:cs typeface="Arial"/>
              </a:rPr>
              <a:t>.</a:t>
            </a:r>
            <a:r>
              <a:rPr lang="en-US" sz="900" spc="-9" dirty="0">
                <a:latin typeface="Arial"/>
                <a:cs typeface="Arial"/>
              </a:rPr>
              <a:t> </a:t>
            </a:r>
            <a:r>
              <a:rPr lang="en-US" sz="900" dirty="0">
                <a:latin typeface="Arial"/>
                <a:cs typeface="Arial"/>
              </a:rPr>
              <a:t>Be</a:t>
            </a:r>
            <a:r>
              <a:rPr lang="en-US" sz="900" spc="4" dirty="0">
                <a:latin typeface="Arial"/>
                <a:cs typeface="Arial"/>
              </a:rPr>
              <a:t>c</a:t>
            </a:r>
            <a:r>
              <a:rPr lang="en-US" sz="900" dirty="0">
                <a:latin typeface="Arial"/>
                <a:cs typeface="Arial"/>
              </a:rPr>
              <a:t>a</a:t>
            </a:r>
            <a:r>
              <a:rPr lang="en-US" sz="900" spc="-9" dirty="0">
                <a:latin typeface="Arial"/>
                <a:cs typeface="Arial"/>
              </a:rPr>
              <a:t>u</a:t>
            </a:r>
            <a:r>
              <a:rPr lang="en-US" sz="900" spc="4" dirty="0">
                <a:latin typeface="Arial"/>
                <a:cs typeface="Arial"/>
              </a:rPr>
              <a:t>s</a:t>
            </a:r>
            <a:r>
              <a:rPr lang="en-US" sz="900" dirty="0">
                <a:latin typeface="Arial"/>
                <a:cs typeface="Arial"/>
              </a:rPr>
              <a:t>e</a:t>
            </a:r>
            <a:r>
              <a:rPr lang="en-US" sz="900" spc="-9" dirty="0">
                <a:latin typeface="Arial"/>
                <a:cs typeface="Arial"/>
              </a:rPr>
              <a:t> </a:t>
            </a:r>
            <a:r>
              <a:rPr lang="en-US" sz="900" dirty="0">
                <a:latin typeface="Arial"/>
                <a:cs typeface="Arial"/>
              </a:rPr>
              <a:t>di</a:t>
            </a:r>
            <a:r>
              <a:rPr lang="en-US" sz="900" spc="-9" dirty="0">
                <a:latin typeface="Arial"/>
                <a:cs typeface="Arial"/>
              </a:rPr>
              <a:t>s</a:t>
            </a:r>
            <a:r>
              <a:rPr lang="en-US" sz="900" dirty="0">
                <a:latin typeface="Arial"/>
                <a:cs typeface="Arial"/>
              </a:rPr>
              <a:t>pari</a:t>
            </a:r>
            <a:r>
              <a:rPr lang="en-US" sz="900" spc="-9" dirty="0">
                <a:latin typeface="Arial"/>
                <a:cs typeface="Arial"/>
              </a:rPr>
              <a:t>t</a:t>
            </a:r>
            <a:r>
              <a:rPr lang="en-US" sz="900" dirty="0">
                <a:latin typeface="Arial"/>
                <a:cs typeface="Arial"/>
              </a:rPr>
              <a:t>i</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are t</a:t>
            </a:r>
            <a:r>
              <a:rPr lang="en-US" sz="900" spc="-4" dirty="0">
                <a:latin typeface="Arial"/>
                <a:cs typeface="Arial"/>
              </a:rPr>
              <a:t>y</a:t>
            </a:r>
            <a:r>
              <a:rPr lang="en-US" sz="900" dirty="0">
                <a:latin typeface="Arial"/>
                <a:cs typeface="Arial"/>
              </a:rPr>
              <a:t>pi</a:t>
            </a:r>
            <a:r>
              <a:rPr lang="en-US" sz="900" spc="4" dirty="0">
                <a:latin typeface="Arial"/>
                <a:cs typeface="Arial"/>
              </a:rPr>
              <a:t>c</a:t>
            </a:r>
            <a:r>
              <a:rPr lang="en-US" sz="900" dirty="0">
                <a:latin typeface="Arial"/>
                <a:cs typeface="Arial"/>
              </a:rPr>
              <a:t>a</a:t>
            </a:r>
            <a:r>
              <a:rPr lang="en-US" sz="900" spc="-9" dirty="0">
                <a:latin typeface="Arial"/>
                <a:cs typeface="Arial"/>
              </a:rPr>
              <a:t>l</a:t>
            </a:r>
            <a:r>
              <a:rPr lang="en-US" sz="900" dirty="0">
                <a:latin typeface="Arial"/>
                <a:cs typeface="Arial"/>
              </a:rPr>
              <a:t>ly</a:t>
            </a:r>
            <a:r>
              <a:rPr lang="en-US" sz="900" spc="-9" dirty="0">
                <a:latin typeface="Arial"/>
                <a:cs typeface="Arial"/>
              </a:rPr>
              <a:t> </a:t>
            </a:r>
            <a:r>
              <a:rPr lang="en-US" sz="900" dirty="0">
                <a:latin typeface="Arial"/>
                <a:cs typeface="Arial"/>
              </a:rPr>
              <a:t>el</a:t>
            </a:r>
            <a:r>
              <a:rPr lang="en-US" sz="900" spc="-9" dirty="0">
                <a:latin typeface="Arial"/>
                <a:cs typeface="Arial"/>
              </a:rPr>
              <a:t>i</a:t>
            </a:r>
            <a:r>
              <a:rPr lang="en-US" sz="900" spc="4" dirty="0">
                <a:latin typeface="Arial"/>
                <a:cs typeface="Arial"/>
              </a:rPr>
              <a:t>m</a:t>
            </a:r>
            <a:r>
              <a:rPr lang="en-US" sz="900" dirty="0">
                <a:latin typeface="Arial"/>
                <a:cs typeface="Arial"/>
              </a:rPr>
              <a:t>i</a:t>
            </a:r>
            <a:r>
              <a:rPr lang="en-US" sz="900" spc="-9" dirty="0">
                <a:latin typeface="Arial"/>
                <a:cs typeface="Arial"/>
              </a:rPr>
              <a:t>n</a:t>
            </a:r>
            <a:r>
              <a:rPr lang="en-US" sz="900" dirty="0">
                <a:latin typeface="Arial"/>
                <a:cs typeface="Arial"/>
              </a:rPr>
              <a:t>at</a:t>
            </a:r>
            <a:r>
              <a:rPr lang="en-US" sz="900" spc="-9" dirty="0">
                <a:latin typeface="Arial"/>
                <a:cs typeface="Arial"/>
              </a:rPr>
              <a:t>e</a:t>
            </a:r>
            <a:r>
              <a:rPr lang="en-US" sz="900" dirty="0">
                <a:latin typeface="Arial"/>
                <a:cs typeface="Arial"/>
              </a:rPr>
              <a:t>d </a:t>
            </a:r>
            <a:r>
              <a:rPr lang="en-US" sz="900" spc="-13" dirty="0">
                <a:latin typeface="Arial"/>
                <a:cs typeface="Arial"/>
              </a:rPr>
              <a:t>w</a:t>
            </a:r>
            <a:r>
              <a:rPr lang="en-US" sz="900" dirty="0">
                <a:latin typeface="Arial"/>
                <a:cs typeface="Arial"/>
              </a:rPr>
              <a:t>hen o</a:t>
            </a:r>
            <a:r>
              <a:rPr lang="en-US" sz="900" spc="-9" dirty="0">
                <a:latin typeface="Arial"/>
                <a:cs typeface="Arial"/>
              </a:rPr>
              <a:t>v</a:t>
            </a:r>
            <a:r>
              <a:rPr lang="en-US" sz="900" dirty="0">
                <a:latin typeface="Arial"/>
                <a:cs typeface="Arial"/>
              </a:rPr>
              <a:t>e</a:t>
            </a:r>
            <a:r>
              <a:rPr lang="en-US" sz="900" spc="-13" dirty="0">
                <a:latin typeface="Arial"/>
                <a:cs typeface="Arial"/>
              </a:rPr>
              <a:t>r</a:t>
            </a:r>
            <a:r>
              <a:rPr lang="en-US" sz="900" dirty="0">
                <a:latin typeface="Arial"/>
                <a:cs typeface="Arial"/>
              </a:rPr>
              <a:t>all </a:t>
            </a:r>
            <a:r>
              <a:rPr lang="en-US" sz="900" spc="-9" dirty="0">
                <a:latin typeface="Arial"/>
                <a:cs typeface="Arial"/>
              </a:rPr>
              <a:t>p</a:t>
            </a:r>
            <a:r>
              <a:rPr lang="en-US" sz="900" dirty="0">
                <a:latin typeface="Arial"/>
                <a:cs typeface="Arial"/>
              </a:rPr>
              <a:t>erfo</a:t>
            </a:r>
            <a:r>
              <a:rPr lang="en-US" sz="900" spc="-13" dirty="0">
                <a:latin typeface="Arial"/>
                <a:cs typeface="Arial"/>
              </a:rPr>
              <a:t>r</a:t>
            </a:r>
            <a:r>
              <a:rPr lang="en-US" sz="900" spc="4" dirty="0">
                <a:latin typeface="Arial"/>
                <a:cs typeface="Arial"/>
              </a:rPr>
              <a:t>m</a:t>
            </a:r>
            <a:r>
              <a:rPr lang="en-US" sz="900" dirty="0">
                <a:latin typeface="Arial"/>
                <a:cs typeface="Arial"/>
              </a:rPr>
              <a:t>a</a:t>
            </a:r>
            <a:r>
              <a:rPr lang="en-US" sz="900" spc="-9" dirty="0">
                <a:latin typeface="Arial"/>
                <a:cs typeface="Arial"/>
              </a:rPr>
              <a:t>n</a:t>
            </a:r>
            <a:r>
              <a:rPr lang="en-US" sz="900" spc="4" dirty="0">
                <a:latin typeface="Arial"/>
                <a:cs typeface="Arial"/>
              </a:rPr>
              <a:t>c</a:t>
            </a:r>
            <a:r>
              <a:rPr lang="en-US" sz="900" dirty="0">
                <a:latin typeface="Arial"/>
                <a:cs typeface="Arial"/>
              </a:rPr>
              <a:t>e </a:t>
            </a:r>
            <a:r>
              <a:rPr lang="en-US" sz="900" spc="-9" dirty="0">
                <a:latin typeface="Arial"/>
                <a:cs typeface="Arial"/>
              </a:rPr>
              <a:t>r</a:t>
            </a:r>
            <a:r>
              <a:rPr lang="en-US" sz="900" dirty="0">
                <a:latin typeface="Arial"/>
                <a:cs typeface="Arial"/>
              </a:rPr>
              <a:t>ea</a:t>
            </a:r>
            <a:r>
              <a:rPr lang="en-US" sz="900" spc="-9" dirty="0">
                <a:latin typeface="Arial"/>
                <a:cs typeface="Arial"/>
              </a:rPr>
              <a:t>c</a:t>
            </a:r>
            <a:r>
              <a:rPr lang="en-US" sz="900" dirty="0">
                <a:latin typeface="Arial"/>
                <a:cs typeface="Arial"/>
              </a:rPr>
              <a:t>hes</a:t>
            </a:r>
            <a:r>
              <a:rPr lang="en-US" sz="900" spc="-9" dirty="0">
                <a:latin typeface="Arial"/>
                <a:cs typeface="Arial"/>
              </a:rPr>
              <a:t> </a:t>
            </a:r>
            <a:r>
              <a:rPr lang="en-US" sz="900" dirty="0">
                <a:latin typeface="Arial"/>
                <a:cs typeface="Arial"/>
              </a:rPr>
              <a:t>95</a:t>
            </a:r>
            <a:r>
              <a:rPr lang="en-US" sz="900" spc="-9" dirty="0">
                <a:latin typeface="Arial"/>
                <a:cs typeface="Arial"/>
              </a:rPr>
              <a:t>%</a:t>
            </a:r>
            <a:r>
              <a:rPr lang="en-US" sz="900" dirty="0">
                <a:latin typeface="Arial"/>
                <a:cs typeface="Arial"/>
              </a:rPr>
              <a:t>,</a:t>
            </a:r>
            <a:r>
              <a:rPr lang="en-US" sz="900" spc="-9" dirty="0">
                <a:latin typeface="Arial"/>
                <a:cs typeface="Arial"/>
              </a:rPr>
              <a:t> </a:t>
            </a:r>
            <a:r>
              <a:rPr lang="en-US" sz="900" dirty="0">
                <a:latin typeface="Arial"/>
                <a:cs typeface="Arial"/>
              </a:rPr>
              <a:t>our a</a:t>
            </a:r>
            <a:r>
              <a:rPr lang="en-US" sz="900" spc="-9" dirty="0">
                <a:latin typeface="Arial"/>
                <a:cs typeface="Arial"/>
              </a:rPr>
              <a:t>n</a:t>
            </a:r>
            <a:r>
              <a:rPr lang="en-US" sz="900" dirty="0">
                <a:latin typeface="Arial"/>
                <a:cs typeface="Arial"/>
              </a:rPr>
              <a:t>al</a:t>
            </a:r>
            <a:r>
              <a:rPr lang="en-US" sz="900" spc="-9" dirty="0">
                <a:latin typeface="Arial"/>
                <a:cs typeface="Arial"/>
              </a:rPr>
              <a:t>y</a:t>
            </a:r>
            <a:r>
              <a:rPr lang="en-US" sz="900" spc="4" dirty="0">
                <a:latin typeface="Arial"/>
                <a:cs typeface="Arial"/>
              </a:rPr>
              <a:t>s</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spc="-4" dirty="0">
                <a:latin typeface="Arial"/>
                <a:cs typeface="Arial"/>
              </a:rPr>
              <a:t>m</a:t>
            </a:r>
            <a:r>
              <a:rPr lang="en-US" sz="900" dirty="0">
                <a:latin typeface="Arial"/>
                <a:cs typeface="Arial"/>
              </a:rPr>
              <a:t>ay</a:t>
            </a:r>
            <a:r>
              <a:rPr lang="en-US" sz="900" spc="-9" dirty="0">
                <a:latin typeface="Arial"/>
                <a:cs typeface="Arial"/>
              </a:rPr>
              <a:t> </a:t>
            </a:r>
            <a:r>
              <a:rPr lang="en-US" sz="900" dirty="0">
                <a:latin typeface="Arial"/>
                <a:cs typeface="Arial"/>
              </a:rPr>
              <a:t>o</a:t>
            </a:r>
            <a:r>
              <a:rPr lang="en-US" sz="900" spc="-9" dirty="0">
                <a:latin typeface="Arial"/>
                <a:cs typeface="Arial"/>
              </a:rPr>
              <a:t>v</a:t>
            </a:r>
            <a:r>
              <a:rPr lang="en-US" sz="900" dirty="0">
                <a:latin typeface="Arial"/>
                <a:cs typeface="Arial"/>
              </a:rPr>
              <a:t>er</a:t>
            </a:r>
            <a:r>
              <a:rPr lang="en-US" sz="900" spc="4" dirty="0">
                <a:latin typeface="Arial"/>
                <a:cs typeface="Arial"/>
              </a:rPr>
              <a:t>s</a:t>
            </a:r>
            <a:r>
              <a:rPr lang="en-US" sz="900" spc="37" dirty="0">
                <a:latin typeface="Arial"/>
                <a:cs typeface="Arial"/>
              </a:rPr>
              <a:t>t</a:t>
            </a:r>
            <a:r>
              <a:rPr lang="en-US" sz="900" spc="-9" dirty="0">
                <a:latin typeface="Arial"/>
                <a:cs typeface="Arial"/>
              </a:rPr>
              <a:t>a</a:t>
            </a:r>
            <a:r>
              <a:rPr lang="en-US" sz="900" dirty="0">
                <a:latin typeface="Arial"/>
                <a:cs typeface="Arial"/>
              </a:rPr>
              <a:t>te t</a:t>
            </a:r>
            <a:r>
              <a:rPr lang="en-US" sz="900" spc="-9" dirty="0">
                <a:latin typeface="Arial"/>
                <a:cs typeface="Arial"/>
              </a:rPr>
              <a:t>h</a:t>
            </a:r>
            <a:r>
              <a:rPr lang="en-US" sz="900" dirty="0">
                <a:latin typeface="Arial"/>
                <a:cs typeface="Arial"/>
              </a:rPr>
              <a:t>e</a:t>
            </a:r>
            <a:r>
              <a:rPr lang="en-US" sz="900" spc="4" dirty="0">
                <a:latin typeface="Arial"/>
                <a:cs typeface="Arial"/>
              </a:rPr>
              <a:t> </a:t>
            </a:r>
            <a:r>
              <a:rPr lang="en-US" sz="900" dirty="0">
                <a:latin typeface="Arial"/>
                <a:cs typeface="Arial"/>
              </a:rPr>
              <a:t>pe</a:t>
            </a:r>
            <a:r>
              <a:rPr lang="en-US" sz="900" spc="-13" dirty="0">
                <a:latin typeface="Arial"/>
                <a:cs typeface="Arial"/>
              </a:rPr>
              <a:t>r</a:t>
            </a:r>
            <a:r>
              <a:rPr lang="en-US" sz="900" spc="4" dirty="0">
                <a:latin typeface="Arial"/>
                <a:cs typeface="Arial"/>
              </a:rPr>
              <a:t>c</a:t>
            </a:r>
            <a:r>
              <a:rPr lang="en-US" sz="900" dirty="0">
                <a:latin typeface="Arial"/>
                <a:cs typeface="Arial"/>
              </a:rPr>
              <a:t>en</a:t>
            </a:r>
            <a:r>
              <a:rPr lang="en-US" sz="900" spc="-9" dirty="0">
                <a:latin typeface="Arial"/>
                <a:cs typeface="Arial"/>
              </a:rPr>
              <a:t>t</a:t>
            </a:r>
            <a:r>
              <a:rPr lang="en-US" sz="900" dirty="0">
                <a:latin typeface="Arial"/>
                <a:cs typeface="Arial"/>
              </a:rPr>
              <a:t>age of </a:t>
            </a:r>
            <a:r>
              <a:rPr lang="en-US" sz="900" spc="-9" dirty="0">
                <a:latin typeface="Arial"/>
                <a:cs typeface="Arial"/>
              </a:rPr>
              <a:t>m</a:t>
            </a:r>
            <a:r>
              <a:rPr lang="en-US" sz="900" dirty="0">
                <a:latin typeface="Arial"/>
                <a:cs typeface="Arial"/>
              </a:rPr>
              <a:t>ea</a:t>
            </a:r>
            <a:r>
              <a:rPr lang="en-US" sz="900" spc="-9" dirty="0">
                <a:latin typeface="Arial"/>
                <a:cs typeface="Arial"/>
              </a:rPr>
              <a:t>s</a:t>
            </a:r>
            <a:r>
              <a:rPr lang="en-US" sz="900" dirty="0">
                <a:latin typeface="Arial"/>
                <a:cs typeface="Arial"/>
              </a:rPr>
              <a:t>ur</a:t>
            </a:r>
            <a:r>
              <a:rPr lang="en-US" sz="900" spc="-9" dirty="0">
                <a:latin typeface="Arial"/>
                <a:cs typeface="Arial"/>
              </a:rPr>
              <a:t>e</a:t>
            </a:r>
            <a:r>
              <a:rPr lang="en-US" sz="900" dirty="0">
                <a:latin typeface="Arial"/>
                <a:cs typeface="Arial"/>
              </a:rPr>
              <a:t>s e</a:t>
            </a:r>
            <a:r>
              <a:rPr lang="en-US" sz="900" spc="-18" dirty="0">
                <a:latin typeface="Arial"/>
                <a:cs typeface="Arial"/>
              </a:rPr>
              <a:t>x</a:t>
            </a:r>
            <a:r>
              <a:rPr lang="en-US" sz="900" dirty="0">
                <a:latin typeface="Arial"/>
                <a:cs typeface="Arial"/>
              </a:rPr>
              <a:t>hibit</a:t>
            </a:r>
            <a:r>
              <a:rPr lang="en-US" sz="900" spc="4" dirty="0">
                <a:latin typeface="Arial"/>
                <a:cs typeface="Arial"/>
              </a:rPr>
              <a:t>i</a:t>
            </a:r>
            <a:r>
              <a:rPr lang="en-US" sz="900" dirty="0">
                <a:latin typeface="Arial"/>
                <a:cs typeface="Arial"/>
              </a:rPr>
              <a:t>ng</a:t>
            </a:r>
            <a:r>
              <a:rPr lang="en-US" sz="900" spc="-9" dirty="0">
                <a:latin typeface="Arial"/>
                <a:cs typeface="Arial"/>
              </a:rPr>
              <a:t> </a:t>
            </a:r>
            <a:r>
              <a:rPr lang="en-US" sz="900" dirty="0">
                <a:latin typeface="Arial"/>
                <a:cs typeface="Arial"/>
              </a:rPr>
              <a:t>di</a:t>
            </a:r>
            <a:r>
              <a:rPr lang="en-US" sz="900" spc="-9" dirty="0">
                <a:latin typeface="Arial"/>
                <a:cs typeface="Arial"/>
              </a:rPr>
              <a:t>s</a:t>
            </a:r>
            <a:r>
              <a:rPr lang="en-US" sz="900" dirty="0">
                <a:latin typeface="Arial"/>
                <a:cs typeface="Arial"/>
              </a:rPr>
              <a:t>pari</a:t>
            </a:r>
            <a:r>
              <a:rPr lang="en-US" sz="900" spc="-9" dirty="0">
                <a:latin typeface="Arial"/>
                <a:cs typeface="Arial"/>
              </a:rPr>
              <a:t>t</a:t>
            </a:r>
            <a:r>
              <a:rPr lang="en-US" sz="900" dirty="0">
                <a:latin typeface="Arial"/>
                <a:cs typeface="Arial"/>
              </a:rPr>
              <a:t>i</a:t>
            </a:r>
            <a:r>
              <a:rPr lang="en-US" sz="900" spc="-9" dirty="0">
                <a:latin typeface="Arial"/>
                <a:cs typeface="Arial"/>
              </a:rPr>
              <a:t>e</a:t>
            </a:r>
            <a:r>
              <a:rPr lang="en-US" sz="900" spc="4" dirty="0">
                <a:latin typeface="Arial"/>
                <a:cs typeface="Arial"/>
              </a:rPr>
              <a:t>s</a:t>
            </a:r>
            <a:r>
              <a:rPr lang="en-US" sz="900" dirty="0">
                <a:latin typeface="Arial"/>
                <a:cs typeface="Arial"/>
              </a:rPr>
              <a:t>.</a:t>
            </a:r>
          </a:p>
          <a:p>
            <a:endParaRPr lang="en-US" sz="900" spc="-9" dirty="0" smtClean="0">
              <a:latin typeface="Arial"/>
              <a:cs typeface="Arial"/>
            </a:endParaRPr>
          </a:p>
          <a:p>
            <a:r>
              <a:rPr lang="en-US" sz="900" spc="-9" dirty="0" smtClean="0">
                <a:latin typeface="Arial"/>
                <a:cs typeface="Arial"/>
              </a:rPr>
              <a:t>T</a:t>
            </a:r>
            <a:r>
              <a:rPr lang="en-US" sz="900" dirty="0" smtClean="0">
                <a:latin typeface="Arial"/>
                <a:cs typeface="Arial"/>
              </a:rPr>
              <a:t>he </a:t>
            </a:r>
            <a:r>
              <a:rPr lang="en-US" sz="900" dirty="0">
                <a:latin typeface="Arial"/>
                <a:cs typeface="Arial"/>
              </a:rPr>
              <a:t>relat</a:t>
            </a:r>
            <a:r>
              <a:rPr lang="en-US" sz="900" spc="4" dirty="0">
                <a:latin typeface="Arial"/>
                <a:cs typeface="Arial"/>
              </a:rPr>
              <a:t>i</a:t>
            </a:r>
            <a:r>
              <a:rPr lang="en-US" sz="900" spc="-9" dirty="0">
                <a:latin typeface="Arial"/>
                <a:cs typeface="Arial"/>
              </a:rPr>
              <a:t>v</a:t>
            </a:r>
            <a:r>
              <a:rPr lang="en-US" sz="900" dirty="0">
                <a:latin typeface="Arial"/>
                <a:cs typeface="Arial"/>
              </a:rPr>
              <a:t>e</a:t>
            </a:r>
            <a:r>
              <a:rPr lang="en-US" sz="900" spc="-9" dirty="0">
                <a:latin typeface="Arial"/>
                <a:cs typeface="Arial"/>
              </a:rPr>
              <a:t> </a:t>
            </a:r>
            <a:r>
              <a:rPr lang="en-US" sz="900" dirty="0">
                <a:latin typeface="Arial"/>
                <a:cs typeface="Arial"/>
              </a:rPr>
              <a:t>dif</a:t>
            </a:r>
            <a:r>
              <a:rPr lang="en-US" sz="900" spc="-9" dirty="0">
                <a:latin typeface="Arial"/>
                <a:cs typeface="Arial"/>
              </a:rPr>
              <a:t>f</a:t>
            </a:r>
            <a:r>
              <a:rPr lang="en-US" sz="900" dirty="0">
                <a:latin typeface="Arial"/>
                <a:cs typeface="Arial"/>
              </a:rPr>
              <a:t>ere</a:t>
            </a:r>
            <a:r>
              <a:rPr lang="en-US" sz="900" spc="-9" dirty="0">
                <a:latin typeface="Arial"/>
                <a:cs typeface="Arial"/>
              </a:rPr>
              <a:t>n</a:t>
            </a:r>
            <a:r>
              <a:rPr lang="en-US" sz="900" spc="4" dirty="0">
                <a:latin typeface="Arial"/>
                <a:cs typeface="Arial"/>
              </a:rPr>
              <a:t>c</a:t>
            </a:r>
            <a:r>
              <a:rPr lang="en-US" sz="900" dirty="0">
                <a:latin typeface="Arial"/>
                <a:cs typeface="Arial"/>
              </a:rPr>
              <a:t>e </a:t>
            </a:r>
            <a:r>
              <a:rPr lang="en-US" sz="900" spc="-9" dirty="0">
                <a:latin typeface="Arial"/>
                <a:cs typeface="Arial"/>
              </a:rPr>
              <a:t>b</a:t>
            </a:r>
            <a:r>
              <a:rPr lang="en-US" sz="900" dirty="0">
                <a:latin typeface="Arial"/>
                <a:cs typeface="Arial"/>
              </a:rPr>
              <a:t>et</a:t>
            </a:r>
            <a:r>
              <a:rPr lang="en-US" sz="900" spc="-13" dirty="0">
                <a:latin typeface="Arial"/>
                <a:cs typeface="Arial"/>
              </a:rPr>
              <a:t>w</a:t>
            </a:r>
            <a:r>
              <a:rPr lang="en-US" sz="900" dirty="0">
                <a:latin typeface="Arial"/>
                <a:cs typeface="Arial"/>
              </a:rPr>
              <a:t>een a </a:t>
            </a:r>
            <a:r>
              <a:rPr lang="en-US" sz="900" spc="-4" dirty="0">
                <a:latin typeface="Arial"/>
                <a:cs typeface="Arial"/>
              </a:rPr>
              <a:t>s</a:t>
            </a:r>
            <a:r>
              <a:rPr lang="en-US" sz="900" dirty="0">
                <a:latin typeface="Arial"/>
                <a:cs typeface="Arial"/>
              </a:rPr>
              <a:t>el</a:t>
            </a:r>
            <a:r>
              <a:rPr lang="en-US" sz="900" spc="-9" dirty="0">
                <a:latin typeface="Arial"/>
                <a:cs typeface="Arial"/>
              </a:rPr>
              <a:t>e</a:t>
            </a:r>
            <a:r>
              <a:rPr lang="en-US" sz="900" spc="4" dirty="0">
                <a:latin typeface="Arial"/>
                <a:cs typeface="Arial"/>
              </a:rPr>
              <a:t>c</a:t>
            </a:r>
            <a:r>
              <a:rPr lang="en-US" sz="900" dirty="0">
                <a:latin typeface="Arial"/>
                <a:cs typeface="Arial"/>
              </a:rPr>
              <a:t>t</a:t>
            </a:r>
            <a:r>
              <a:rPr lang="en-US" sz="900" spc="-9" dirty="0">
                <a:latin typeface="Arial"/>
                <a:cs typeface="Arial"/>
              </a:rPr>
              <a:t>e</a:t>
            </a:r>
            <a:r>
              <a:rPr lang="en-US" sz="900" dirty="0">
                <a:latin typeface="Arial"/>
                <a:cs typeface="Arial"/>
              </a:rPr>
              <a:t>d gr</a:t>
            </a:r>
            <a:r>
              <a:rPr lang="en-US" sz="900" spc="-9" dirty="0">
                <a:latin typeface="Arial"/>
                <a:cs typeface="Arial"/>
              </a:rPr>
              <a:t>o</a:t>
            </a:r>
            <a:r>
              <a:rPr lang="en-US" sz="900" dirty="0">
                <a:latin typeface="Arial"/>
                <a:cs typeface="Arial"/>
              </a:rPr>
              <a:t>up </a:t>
            </a:r>
            <a:r>
              <a:rPr lang="en-US" sz="900" spc="-9" dirty="0">
                <a:latin typeface="Arial"/>
                <a:cs typeface="Arial"/>
              </a:rPr>
              <a:t>a</a:t>
            </a:r>
            <a:r>
              <a:rPr lang="en-US" sz="900" dirty="0">
                <a:latin typeface="Arial"/>
                <a:cs typeface="Arial"/>
              </a:rPr>
              <a:t>nd </a:t>
            </a:r>
            <a:r>
              <a:rPr lang="en-US" sz="900" spc="-9" dirty="0">
                <a:latin typeface="Arial"/>
                <a:cs typeface="Arial"/>
              </a:rPr>
              <a:t>i</a:t>
            </a:r>
            <a:r>
              <a:rPr lang="en-US" sz="900" dirty="0">
                <a:latin typeface="Arial"/>
                <a:cs typeface="Arial"/>
              </a:rPr>
              <a:t>ts</a:t>
            </a:r>
            <a:r>
              <a:rPr lang="en-US" sz="900" spc="4" dirty="0">
                <a:latin typeface="Arial"/>
                <a:cs typeface="Arial"/>
              </a:rPr>
              <a:t> </a:t>
            </a:r>
            <a:r>
              <a:rPr lang="en-US" sz="900" dirty="0">
                <a:latin typeface="Arial"/>
                <a:cs typeface="Arial"/>
              </a:rPr>
              <a:t>r</a:t>
            </a:r>
            <a:r>
              <a:rPr lang="en-US" sz="900" spc="-9" dirty="0">
                <a:latin typeface="Arial"/>
                <a:cs typeface="Arial"/>
              </a:rPr>
              <a:t>e</a:t>
            </a:r>
            <a:r>
              <a:rPr lang="en-US" sz="900" dirty="0">
                <a:latin typeface="Arial"/>
                <a:cs typeface="Arial"/>
              </a:rPr>
              <a:t>f</a:t>
            </a:r>
            <a:r>
              <a:rPr lang="en-US" sz="900" spc="-9" dirty="0">
                <a:latin typeface="Arial"/>
                <a:cs typeface="Arial"/>
              </a:rPr>
              <a:t>e</a:t>
            </a:r>
            <a:r>
              <a:rPr lang="en-US" sz="900" dirty="0">
                <a:latin typeface="Arial"/>
                <a:cs typeface="Arial"/>
              </a:rPr>
              <a:t>ren</a:t>
            </a:r>
            <a:r>
              <a:rPr lang="en-US" sz="900" spc="4" dirty="0">
                <a:latin typeface="Arial"/>
                <a:cs typeface="Arial"/>
              </a:rPr>
              <a:t>c</a:t>
            </a:r>
            <a:r>
              <a:rPr lang="en-US" sz="900" dirty="0">
                <a:latin typeface="Arial"/>
                <a:cs typeface="Arial"/>
              </a:rPr>
              <a:t>e</a:t>
            </a:r>
            <a:r>
              <a:rPr lang="en-US" sz="900" spc="-9" dirty="0">
                <a:latin typeface="Arial"/>
                <a:cs typeface="Arial"/>
              </a:rPr>
              <a:t> </a:t>
            </a:r>
            <a:r>
              <a:rPr lang="en-US" sz="900" dirty="0">
                <a:latin typeface="Arial"/>
                <a:cs typeface="Arial"/>
              </a:rPr>
              <a:t>gro</a:t>
            </a:r>
            <a:r>
              <a:rPr lang="en-US" sz="900" spc="-9" dirty="0">
                <a:latin typeface="Arial"/>
                <a:cs typeface="Arial"/>
              </a:rPr>
              <a:t>u</a:t>
            </a:r>
            <a:r>
              <a:rPr lang="en-US" sz="900" dirty="0">
                <a:latin typeface="Arial"/>
                <a:cs typeface="Arial"/>
              </a:rPr>
              <a:t>p </a:t>
            </a:r>
            <a:r>
              <a:rPr lang="en-US" sz="900" spc="-9" dirty="0">
                <a:latin typeface="Arial"/>
                <a:cs typeface="Arial"/>
              </a:rPr>
              <a:t>i</a:t>
            </a:r>
            <a:r>
              <a:rPr lang="en-US" sz="900" dirty="0">
                <a:latin typeface="Arial"/>
                <a:cs typeface="Arial"/>
              </a:rPr>
              <a:t>s</a:t>
            </a:r>
            <a:r>
              <a:rPr lang="en-US" sz="900" spc="4" dirty="0">
                <a:latin typeface="Arial"/>
                <a:cs typeface="Arial"/>
              </a:rPr>
              <a:t> </a:t>
            </a:r>
            <a:r>
              <a:rPr lang="en-US" sz="900" spc="-9" dirty="0">
                <a:latin typeface="Arial"/>
                <a:cs typeface="Arial"/>
              </a:rPr>
              <a:t>u</a:t>
            </a:r>
            <a:r>
              <a:rPr lang="en-US" sz="900" spc="4" dirty="0">
                <a:latin typeface="Arial"/>
                <a:cs typeface="Arial"/>
              </a:rPr>
              <a:t>s</a:t>
            </a:r>
            <a:r>
              <a:rPr lang="en-US" sz="900" dirty="0">
                <a:latin typeface="Arial"/>
                <a:cs typeface="Arial"/>
              </a:rPr>
              <a:t>ed</a:t>
            </a:r>
            <a:r>
              <a:rPr lang="en-US" sz="900" spc="-9" dirty="0">
                <a:latin typeface="Arial"/>
                <a:cs typeface="Arial"/>
              </a:rPr>
              <a:t> </a:t>
            </a:r>
            <a:r>
              <a:rPr lang="en-US" sz="900" dirty="0">
                <a:latin typeface="Arial"/>
                <a:cs typeface="Arial"/>
              </a:rPr>
              <a:t>to </a:t>
            </a:r>
            <a:r>
              <a:rPr lang="en-US" sz="900" spc="-9" dirty="0">
                <a:latin typeface="Arial"/>
                <a:cs typeface="Arial"/>
              </a:rPr>
              <a:t>a</a:t>
            </a:r>
            <a:r>
              <a:rPr lang="en-US" sz="900" spc="4" dirty="0">
                <a:latin typeface="Arial"/>
                <a:cs typeface="Arial"/>
              </a:rPr>
              <a:t>s</a:t>
            </a:r>
            <a:r>
              <a:rPr lang="en-US" sz="900" spc="-9" dirty="0">
                <a:latin typeface="Arial"/>
                <a:cs typeface="Arial"/>
              </a:rPr>
              <a:t>s</a:t>
            </a:r>
            <a:r>
              <a:rPr lang="en-US" sz="900" dirty="0">
                <a:latin typeface="Arial"/>
                <a:cs typeface="Arial"/>
              </a:rPr>
              <a:t>e</a:t>
            </a:r>
            <a:r>
              <a:rPr lang="en-US" sz="900" spc="-9" dirty="0">
                <a:latin typeface="Arial"/>
                <a:cs typeface="Arial"/>
              </a:rPr>
              <a:t>s</a:t>
            </a:r>
            <a:r>
              <a:rPr lang="en-US" sz="900" dirty="0">
                <a:latin typeface="Arial"/>
                <a:cs typeface="Arial"/>
              </a:rPr>
              <a:t>s</a:t>
            </a:r>
            <a:r>
              <a:rPr lang="en-US" sz="900" spc="-4" dirty="0">
                <a:latin typeface="Arial"/>
                <a:cs typeface="Arial"/>
              </a:rPr>
              <a:t> </a:t>
            </a:r>
            <a:r>
              <a:rPr lang="en-US" sz="900" dirty="0">
                <a:latin typeface="Arial"/>
                <a:cs typeface="Arial"/>
              </a:rPr>
              <a:t>di</a:t>
            </a:r>
            <a:r>
              <a:rPr lang="en-US" sz="900" spc="4" dirty="0">
                <a:latin typeface="Arial"/>
                <a:cs typeface="Arial"/>
              </a:rPr>
              <a:t>s</a:t>
            </a:r>
            <a:r>
              <a:rPr lang="en-US" sz="900" spc="-9" dirty="0">
                <a:latin typeface="Arial"/>
                <a:cs typeface="Arial"/>
              </a:rPr>
              <a:t>p</a:t>
            </a:r>
            <a:r>
              <a:rPr lang="en-US" sz="900" dirty="0">
                <a:latin typeface="Arial"/>
                <a:cs typeface="Arial"/>
              </a:rPr>
              <a:t>ari</a:t>
            </a:r>
            <a:r>
              <a:rPr lang="en-US" sz="900" spc="-9" dirty="0">
                <a:latin typeface="Arial"/>
                <a:cs typeface="Arial"/>
              </a:rPr>
              <a:t>t</a:t>
            </a:r>
            <a:r>
              <a:rPr lang="en-US" sz="900" dirty="0">
                <a:latin typeface="Arial"/>
                <a:cs typeface="Arial"/>
              </a:rPr>
              <a:t>ie</a:t>
            </a:r>
            <a:r>
              <a:rPr lang="en-US" sz="900" spc="4" dirty="0">
                <a:latin typeface="Arial"/>
                <a:cs typeface="Arial"/>
              </a:rPr>
              <a:t>s</a:t>
            </a:r>
            <a:r>
              <a:rPr lang="en-US" sz="900" dirty="0">
                <a:latin typeface="Arial"/>
                <a:cs typeface="Arial"/>
              </a:rPr>
              <a:t>.</a:t>
            </a:r>
          </a:p>
          <a:p>
            <a:pPr marL="391525" marR="390215" indent="-171450">
              <a:buFont typeface="Arial" panose="020B0604020202020204" pitchFamily="34" charset="0"/>
              <a:buChar char="•"/>
              <a:tabLst>
                <a:tab pos="429119" algn="l"/>
              </a:tabLst>
            </a:pPr>
            <a:r>
              <a:rPr lang="en-US" sz="900" b="1" dirty="0">
                <a:latin typeface="Arial"/>
                <a:cs typeface="Arial"/>
              </a:rPr>
              <a:t>Bett</a:t>
            </a:r>
            <a:r>
              <a:rPr lang="en-US" sz="900" b="1" spc="4" dirty="0">
                <a:latin typeface="Arial"/>
                <a:cs typeface="Arial"/>
              </a:rPr>
              <a:t>e</a:t>
            </a:r>
            <a:r>
              <a:rPr lang="en-US" sz="900" b="1" dirty="0">
                <a:latin typeface="Arial"/>
                <a:cs typeface="Arial"/>
              </a:rPr>
              <a:t>r </a:t>
            </a:r>
            <a:r>
              <a:rPr lang="en-US" sz="900" dirty="0">
                <a:latin typeface="Arial"/>
                <a:cs typeface="Arial"/>
              </a:rPr>
              <a:t>= Po</a:t>
            </a:r>
            <a:r>
              <a:rPr lang="en-US" sz="900" spc="-9" dirty="0">
                <a:latin typeface="Arial"/>
                <a:cs typeface="Arial"/>
              </a:rPr>
              <a:t>p</a:t>
            </a:r>
            <a:r>
              <a:rPr lang="en-US" sz="900" dirty="0">
                <a:latin typeface="Arial"/>
                <a:cs typeface="Arial"/>
              </a:rPr>
              <a:t>ula</a:t>
            </a:r>
            <a:r>
              <a:rPr lang="en-US" sz="900" spc="-9" dirty="0">
                <a:latin typeface="Arial"/>
                <a:cs typeface="Arial"/>
              </a:rPr>
              <a:t>t</a:t>
            </a:r>
            <a:r>
              <a:rPr lang="en-US" sz="900" dirty="0">
                <a:latin typeface="Arial"/>
                <a:cs typeface="Arial"/>
              </a:rPr>
              <a:t>ion </a:t>
            </a:r>
            <a:r>
              <a:rPr lang="en-US" sz="900" spc="-9" dirty="0">
                <a:latin typeface="Arial"/>
                <a:cs typeface="Arial"/>
              </a:rPr>
              <a:t>r</a:t>
            </a:r>
            <a:r>
              <a:rPr lang="en-US" sz="900" dirty="0">
                <a:latin typeface="Arial"/>
                <a:cs typeface="Arial"/>
              </a:rPr>
              <a:t>e</a:t>
            </a:r>
            <a:r>
              <a:rPr lang="en-US" sz="900" spc="-9" dirty="0">
                <a:latin typeface="Arial"/>
                <a:cs typeface="Arial"/>
              </a:rPr>
              <a:t>c</a:t>
            </a:r>
            <a:r>
              <a:rPr lang="en-US" sz="900" dirty="0">
                <a:latin typeface="Arial"/>
                <a:cs typeface="Arial"/>
              </a:rPr>
              <a:t>ei</a:t>
            </a:r>
            <a:r>
              <a:rPr lang="en-US" sz="900" spc="-9" dirty="0">
                <a:latin typeface="Arial"/>
                <a:cs typeface="Arial"/>
              </a:rPr>
              <a:t>v</a:t>
            </a:r>
            <a:r>
              <a:rPr lang="en-US" sz="900" dirty="0">
                <a:latin typeface="Arial"/>
                <a:cs typeface="Arial"/>
              </a:rPr>
              <a:t>ed</a:t>
            </a:r>
            <a:r>
              <a:rPr lang="en-US" sz="900" spc="-9" dirty="0">
                <a:latin typeface="Arial"/>
                <a:cs typeface="Arial"/>
              </a:rPr>
              <a:t> </a:t>
            </a:r>
            <a:r>
              <a:rPr lang="en-US" sz="900" dirty="0">
                <a:latin typeface="Arial"/>
                <a:cs typeface="Arial"/>
              </a:rPr>
              <a:t>better</a:t>
            </a:r>
            <a:r>
              <a:rPr lang="en-US" sz="900" spc="-9" dirty="0">
                <a:latin typeface="Arial"/>
                <a:cs typeface="Arial"/>
              </a:rPr>
              <a:t> </a:t>
            </a:r>
            <a:r>
              <a:rPr lang="en-US" sz="900" dirty="0">
                <a:latin typeface="Arial"/>
                <a:cs typeface="Arial"/>
              </a:rPr>
              <a:t>qu</a:t>
            </a:r>
            <a:r>
              <a:rPr lang="en-US" sz="900" spc="-9" dirty="0">
                <a:latin typeface="Arial"/>
                <a:cs typeface="Arial"/>
              </a:rPr>
              <a:t>a</a:t>
            </a:r>
            <a:r>
              <a:rPr lang="en-US" sz="900" dirty="0">
                <a:latin typeface="Arial"/>
                <a:cs typeface="Arial"/>
              </a:rPr>
              <a:t>lity</a:t>
            </a:r>
            <a:r>
              <a:rPr lang="en-US" sz="900" spc="-4" dirty="0">
                <a:latin typeface="Arial"/>
                <a:cs typeface="Arial"/>
              </a:rPr>
              <a:t> </a:t>
            </a:r>
            <a:r>
              <a:rPr lang="en-US" sz="900" dirty="0">
                <a:latin typeface="Arial"/>
                <a:cs typeface="Arial"/>
              </a:rPr>
              <a:t>of</a:t>
            </a:r>
            <a:r>
              <a:rPr lang="en-US" sz="900" spc="-9" dirty="0">
                <a:latin typeface="Arial"/>
                <a:cs typeface="Arial"/>
              </a:rPr>
              <a:t> </a:t>
            </a:r>
            <a:r>
              <a:rPr lang="en-US" sz="900" spc="4" dirty="0">
                <a:latin typeface="Arial"/>
                <a:cs typeface="Arial"/>
              </a:rPr>
              <a:t>c</a:t>
            </a:r>
            <a:r>
              <a:rPr lang="en-US" sz="900" dirty="0">
                <a:latin typeface="Arial"/>
                <a:cs typeface="Arial"/>
              </a:rPr>
              <a:t>are</a:t>
            </a:r>
            <a:r>
              <a:rPr lang="en-US" sz="900" spc="-9" dirty="0">
                <a:latin typeface="Arial"/>
                <a:cs typeface="Arial"/>
              </a:rPr>
              <a:t> </a:t>
            </a:r>
            <a:r>
              <a:rPr lang="en-US" sz="900" dirty="0">
                <a:latin typeface="Arial"/>
                <a:cs typeface="Arial"/>
              </a:rPr>
              <a:t>th</a:t>
            </a:r>
            <a:r>
              <a:rPr lang="en-US" sz="900" spc="-9" dirty="0">
                <a:latin typeface="Arial"/>
                <a:cs typeface="Arial"/>
              </a:rPr>
              <a:t>a</a:t>
            </a:r>
            <a:r>
              <a:rPr lang="en-US" sz="900" dirty="0">
                <a:latin typeface="Arial"/>
                <a:cs typeface="Arial"/>
              </a:rPr>
              <a:t>n ref</a:t>
            </a:r>
            <a:r>
              <a:rPr lang="en-US" sz="900" spc="-9" dirty="0">
                <a:latin typeface="Arial"/>
                <a:cs typeface="Arial"/>
              </a:rPr>
              <a:t>e</a:t>
            </a:r>
            <a:r>
              <a:rPr lang="en-US" sz="900" spc="-13" dirty="0">
                <a:latin typeface="Arial"/>
                <a:cs typeface="Arial"/>
              </a:rPr>
              <a:t>r</a:t>
            </a:r>
            <a:r>
              <a:rPr lang="en-US" sz="900" dirty="0">
                <a:latin typeface="Arial"/>
                <a:cs typeface="Arial"/>
              </a:rPr>
              <a:t>en</a:t>
            </a:r>
            <a:r>
              <a:rPr lang="en-US" sz="900" spc="4" dirty="0">
                <a:latin typeface="Arial"/>
                <a:cs typeface="Arial"/>
              </a:rPr>
              <a:t>c</a:t>
            </a:r>
            <a:r>
              <a:rPr lang="en-US" sz="900" dirty="0">
                <a:latin typeface="Arial"/>
                <a:cs typeface="Arial"/>
              </a:rPr>
              <a:t>e</a:t>
            </a:r>
            <a:r>
              <a:rPr lang="en-US" sz="900" spc="-9" dirty="0">
                <a:latin typeface="Arial"/>
                <a:cs typeface="Arial"/>
              </a:rPr>
              <a:t> </a:t>
            </a:r>
            <a:r>
              <a:rPr lang="en-US" sz="900" dirty="0">
                <a:latin typeface="Arial"/>
                <a:cs typeface="Arial"/>
              </a:rPr>
              <a:t>gro</a:t>
            </a:r>
            <a:r>
              <a:rPr lang="en-US" sz="900" spc="-9" dirty="0">
                <a:latin typeface="Arial"/>
                <a:cs typeface="Arial"/>
              </a:rPr>
              <a:t>u</a:t>
            </a:r>
            <a:r>
              <a:rPr lang="en-US" sz="900" dirty="0">
                <a:latin typeface="Arial"/>
                <a:cs typeface="Arial"/>
              </a:rPr>
              <a:t>p. Dif</a:t>
            </a:r>
            <a:r>
              <a:rPr lang="en-US" sz="900" spc="-9" dirty="0">
                <a:latin typeface="Arial"/>
                <a:cs typeface="Arial"/>
              </a:rPr>
              <a:t>f</a:t>
            </a:r>
            <a:r>
              <a:rPr lang="en-US" sz="900" dirty="0">
                <a:latin typeface="Arial"/>
                <a:cs typeface="Arial"/>
              </a:rPr>
              <a:t>ere</a:t>
            </a:r>
            <a:r>
              <a:rPr lang="en-US" sz="900" spc="-9" dirty="0">
                <a:latin typeface="Arial"/>
                <a:cs typeface="Arial"/>
              </a:rPr>
              <a:t>n</a:t>
            </a:r>
            <a:r>
              <a:rPr lang="en-US" sz="900" spc="4" dirty="0">
                <a:latin typeface="Arial"/>
                <a:cs typeface="Arial"/>
              </a:rPr>
              <a:t>c</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are</a:t>
            </a:r>
            <a:r>
              <a:rPr lang="en-US" sz="900" spc="-9" dirty="0">
                <a:latin typeface="Arial"/>
                <a:cs typeface="Arial"/>
              </a:rPr>
              <a:t> </a:t>
            </a:r>
            <a:r>
              <a:rPr lang="en-US" sz="900" spc="4" dirty="0">
                <a:latin typeface="Arial"/>
                <a:cs typeface="Arial"/>
              </a:rPr>
              <a:t>s</a:t>
            </a:r>
            <a:r>
              <a:rPr lang="en-US" sz="900" spc="-9" dirty="0">
                <a:latin typeface="Arial"/>
                <a:cs typeface="Arial"/>
              </a:rPr>
              <a:t>t</a:t>
            </a:r>
            <a:r>
              <a:rPr lang="en-US" sz="900" dirty="0">
                <a:latin typeface="Arial"/>
                <a:cs typeface="Arial"/>
              </a:rPr>
              <a:t>at</a:t>
            </a:r>
            <a:r>
              <a:rPr lang="en-US" sz="900" spc="4" dirty="0">
                <a:latin typeface="Arial"/>
                <a:cs typeface="Arial"/>
              </a:rPr>
              <a:t>is</a:t>
            </a:r>
            <a:r>
              <a:rPr lang="en-US" sz="900" spc="28" dirty="0">
                <a:latin typeface="Arial"/>
                <a:cs typeface="Arial"/>
              </a:rPr>
              <a:t>t</a:t>
            </a:r>
            <a:r>
              <a:rPr lang="en-US" sz="900" dirty="0">
                <a:latin typeface="Arial"/>
                <a:cs typeface="Arial"/>
              </a:rPr>
              <a:t>i</a:t>
            </a:r>
            <a:r>
              <a:rPr lang="en-US" sz="900" spc="-9" dirty="0">
                <a:latin typeface="Arial"/>
                <a:cs typeface="Arial"/>
              </a:rPr>
              <a:t>c</a:t>
            </a:r>
            <a:r>
              <a:rPr lang="en-US" sz="900" dirty="0">
                <a:latin typeface="Arial"/>
                <a:cs typeface="Arial"/>
              </a:rPr>
              <a:t>ally </a:t>
            </a:r>
            <a:r>
              <a:rPr lang="en-US" sz="900" spc="4" dirty="0">
                <a:latin typeface="Arial"/>
                <a:cs typeface="Arial"/>
              </a:rPr>
              <a:t>s</a:t>
            </a:r>
            <a:r>
              <a:rPr lang="en-US" sz="900" dirty="0">
                <a:latin typeface="Arial"/>
                <a:cs typeface="Arial"/>
              </a:rPr>
              <a:t>ig</a:t>
            </a:r>
            <a:r>
              <a:rPr lang="en-US" sz="900" spc="-9" dirty="0">
                <a:latin typeface="Arial"/>
                <a:cs typeface="Arial"/>
              </a:rPr>
              <a:t>n</a:t>
            </a:r>
            <a:r>
              <a:rPr lang="en-US" sz="900" dirty="0">
                <a:latin typeface="Arial"/>
                <a:cs typeface="Arial"/>
              </a:rPr>
              <a:t>if</a:t>
            </a:r>
            <a:r>
              <a:rPr lang="en-US" sz="900" spc="-9" dirty="0">
                <a:latin typeface="Arial"/>
                <a:cs typeface="Arial"/>
              </a:rPr>
              <a:t>i</a:t>
            </a:r>
            <a:r>
              <a:rPr lang="en-US" sz="900" spc="4" dirty="0">
                <a:latin typeface="Arial"/>
                <a:cs typeface="Arial"/>
              </a:rPr>
              <a:t>c</a:t>
            </a:r>
            <a:r>
              <a:rPr lang="en-US" sz="900" dirty="0">
                <a:latin typeface="Arial"/>
                <a:cs typeface="Arial"/>
              </a:rPr>
              <a:t>an</a:t>
            </a:r>
            <a:r>
              <a:rPr lang="en-US" sz="900" spc="-9" dirty="0">
                <a:latin typeface="Arial"/>
                <a:cs typeface="Arial"/>
              </a:rPr>
              <a:t>t</a:t>
            </a:r>
            <a:r>
              <a:rPr lang="en-US" sz="900" dirty="0">
                <a:latin typeface="Arial"/>
                <a:cs typeface="Arial"/>
              </a:rPr>
              <a:t>, are</a:t>
            </a:r>
            <a:r>
              <a:rPr lang="en-US" sz="900" spc="-9" dirty="0">
                <a:latin typeface="Arial"/>
                <a:cs typeface="Arial"/>
              </a:rPr>
              <a:t> </a:t>
            </a:r>
            <a:r>
              <a:rPr lang="en-US" sz="900" dirty="0">
                <a:latin typeface="Arial"/>
                <a:cs typeface="Arial"/>
              </a:rPr>
              <a:t>eq</a:t>
            </a:r>
            <a:r>
              <a:rPr lang="en-US" sz="900" spc="-9" dirty="0">
                <a:latin typeface="Arial"/>
                <a:cs typeface="Arial"/>
              </a:rPr>
              <a:t>u</a:t>
            </a:r>
            <a:r>
              <a:rPr lang="en-US" sz="900" dirty="0">
                <a:latin typeface="Arial"/>
                <a:cs typeface="Arial"/>
              </a:rPr>
              <a:t>al </a:t>
            </a:r>
            <a:r>
              <a:rPr lang="en-US" sz="900" spc="-9" dirty="0">
                <a:latin typeface="Arial"/>
                <a:cs typeface="Arial"/>
              </a:rPr>
              <a:t>t</a:t>
            </a:r>
            <a:r>
              <a:rPr lang="en-US" sz="900" dirty="0">
                <a:latin typeface="Arial"/>
                <a:cs typeface="Arial"/>
              </a:rPr>
              <a:t>o or</a:t>
            </a:r>
            <a:r>
              <a:rPr lang="en-US" sz="900" spc="-9" dirty="0">
                <a:latin typeface="Arial"/>
                <a:cs typeface="Arial"/>
              </a:rPr>
              <a:t> </a:t>
            </a:r>
            <a:r>
              <a:rPr lang="en-US" sz="900" dirty="0">
                <a:latin typeface="Arial"/>
                <a:cs typeface="Arial"/>
              </a:rPr>
              <a:t>lar</a:t>
            </a:r>
            <a:r>
              <a:rPr lang="en-US" sz="900" spc="-9" dirty="0">
                <a:latin typeface="Arial"/>
                <a:cs typeface="Arial"/>
              </a:rPr>
              <a:t>g</a:t>
            </a:r>
            <a:r>
              <a:rPr lang="en-US" sz="900" dirty="0">
                <a:latin typeface="Arial"/>
                <a:cs typeface="Arial"/>
              </a:rPr>
              <a:t>er than</a:t>
            </a:r>
            <a:r>
              <a:rPr lang="en-US" sz="900" spc="-9" dirty="0">
                <a:latin typeface="Arial"/>
                <a:cs typeface="Arial"/>
              </a:rPr>
              <a:t> </a:t>
            </a:r>
            <a:r>
              <a:rPr lang="en-US" sz="900" dirty="0">
                <a:latin typeface="Arial"/>
                <a:cs typeface="Arial"/>
              </a:rPr>
              <a:t>1</a:t>
            </a:r>
            <a:r>
              <a:rPr lang="en-US" sz="900" spc="-9" dirty="0">
                <a:latin typeface="Arial"/>
                <a:cs typeface="Arial"/>
              </a:rPr>
              <a:t>0</a:t>
            </a:r>
            <a:r>
              <a:rPr lang="en-US" sz="900" dirty="0">
                <a:latin typeface="Arial"/>
                <a:cs typeface="Arial"/>
              </a:rPr>
              <a:t>%, a</a:t>
            </a:r>
            <a:r>
              <a:rPr lang="en-US" sz="900" spc="-9" dirty="0">
                <a:latin typeface="Arial"/>
                <a:cs typeface="Arial"/>
              </a:rPr>
              <a:t>n</a:t>
            </a:r>
            <a:r>
              <a:rPr lang="en-US" sz="900" dirty="0">
                <a:latin typeface="Arial"/>
                <a:cs typeface="Arial"/>
              </a:rPr>
              <a:t>d fa</a:t>
            </a:r>
            <a:r>
              <a:rPr lang="en-US" sz="900" spc="-9" dirty="0">
                <a:latin typeface="Arial"/>
                <a:cs typeface="Arial"/>
              </a:rPr>
              <a:t>v</a:t>
            </a:r>
            <a:r>
              <a:rPr lang="en-US" sz="900" dirty="0">
                <a:latin typeface="Arial"/>
                <a:cs typeface="Arial"/>
              </a:rPr>
              <a:t>or </a:t>
            </a:r>
            <a:r>
              <a:rPr lang="en-US" sz="900" spc="-9" dirty="0">
                <a:latin typeface="Arial"/>
                <a:cs typeface="Arial"/>
              </a:rPr>
              <a:t>t</a:t>
            </a:r>
            <a:r>
              <a:rPr lang="en-US" sz="900" dirty="0">
                <a:latin typeface="Arial"/>
                <a:cs typeface="Arial"/>
              </a:rPr>
              <a:t>he</a:t>
            </a:r>
            <a:r>
              <a:rPr lang="en-US" sz="900" spc="13" dirty="0">
                <a:latin typeface="Arial"/>
                <a:cs typeface="Arial"/>
              </a:rPr>
              <a:t> </a:t>
            </a:r>
            <a:r>
              <a:rPr lang="en-US" sz="900" spc="4" dirty="0">
                <a:latin typeface="Arial"/>
                <a:cs typeface="Arial"/>
              </a:rPr>
              <a:t>s</a:t>
            </a:r>
            <a:r>
              <a:rPr lang="en-US" sz="900" dirty="0">
                <a:latin typeface="Arial"/>
                <a:cs typeface="Arial"/>
              </a:rPr>
              <a:t>e</a:t>
            </a:r>
            <a:r>
              <a:rPr lang="en-US" sz="900" spc="-9" dirty="0">
                <a:latin typeface="Arial"/>
                <a:cs typeface="Arial"/>
              </a:rPr>
              <a:t>l</a:t>
            </a:r>
            <a:r>
              <a:rPr lang="en-US" sz="900" dirty="0">
                <a:latin typeface="Arial"/>
                <a:cs typeface="Arial"/>
              </a:rPr>
              <a:t>e</a:t>
            </a:r>
            <a:r>
              <a:rPr lang="en-US" sz="900" spc="4" dirty="0">
                <a:latin typeface="Arial"/>
                <a:cs typeface="Arial"/>
              </a:rPr>
              <a:t>c</a:t>
            </a:r>
            <a:r>
              <a:rPr lang="en-US" sz="900" dirty="0">
                <a:latin typeface="Arial"/>
                <a:cs typeface="Arial"/>
              </a:rPr>
              <a:t>t</a:t>
            </a:r>
            <a:r>
              <a:rPr lang="en-US" sz="900" spc="-9" dirty="0">
                <a:latin typeface="Arial"/>
                <a:cs typeface="Arial"/>
              </a:rPr>
              <a:t>e</a:t>
            </a:r>
            <a:r>
              <a:rPr lang="en-US" sz="900" dirty="0">
                <a:latin typeface="Arial"/>
                <a:cs typeface="Arial"/>
              </a:rPr>
              <a:t>d</a:t>
            </a:r>
            <a:r>
              <a:rPr lang="en-US" sz="900" spc="4" dirty="0">
                <a:latin typeface="Arial"/>
                <a:cs typeface="Arial"/>
              </a:rPr>
              <a:t> </a:t>
            </a:r>
            <a:r>
              <a:rPr lang="en-US" sz="900" dirty="0">
                <a:latin typeface="Arial"/>
                <a:cs typeface="Arial"/>
              </a:rPr>
              <a:t>gr</a:t>
            </a:r>
            <a:r>
              <a:rPr lang="en-US" sz="900" spc="-9" dirty="0">
                <a:latin typeface="Arial"/>
                <a:cs typeface="Arial"/>
              </a:rPr>
              <a:t>o</a:t>
            </a:r>
            <a:r>
              <a:rPr lang="en-US" sz="900" dirty="0">
                <a:latin typeface="Arial"/>
                <a:cs typeface="Arial"/>
              </a:rPr>
              <a:t>up.</a:t>
            </a:r>
          </a:p>
          <a:p>
            <a:pPr marL="391525" marR="354213" indent="-171450">
              <a:buFont typeface="Arial" panose="020B0604020202020204" pitchFamily="34" charset="0"/>
              <a:buChar char="•"/>
              <a:tabLst>
                <a:tab pos="429119" algn="l"/>
              </a:tabLst>
            </a:pPr>
            <a:r>
              <a:rPr lang="en-US" sz="900" b="1" dirty="0">
                <a:latin typeface="Arial"/>
                <a:cs typeface="Arial"/>
              </a:rPr>
              <a:t>Same</a:t>
            </a:r>
            <a:r>
              <a:rPr lang="en-US" sz="900" b="1" spc="4" dirty="0">
                <a:latin typeface="Arial"/>
                <a:cs typeface="Arial"/>
              </a:rPr>
              <a:t> </a:t>
            </a:r>
            <a:r>
              <a:rPr lang="en-US" sz="900" dirty="0">
                <a:latin typeface="Arial"/>
                <a:cs typeface="Arial"/>
              </a:rPr>
              <a:t>= </a:t>
            </a:r>
            <a:r>
              <a:rPr lang="en-US" sz="900" spc="-13" dirty="0">
                <a:latin typeface="Arial"/>
                <a:cs typeface="Arial"/>
              </a:rPr>
              <a:t>P</a:t>
            </a:r>
            <a:r>
              <a:rPr lang="en-US" sz="900" dirty="0">
                <a:latin typeface="Arial"/>
                <a:cs typeface="Arial"/>
              </a:rPr>
              <a:t>op</a:t>
            </a:r>
            <a:r>
              <a:rPr lang="en-US" sz="900" spc="-9" dirty="0">
                <a:latin typeface="Arial"/>
                <a:cs typeface="Arial"/>
              </a:rPr>
              <a:t>u</a:t>
            </a:r>
            <a:r>
              <a:rPr lang="en-US" sz="900" dirty="0">
                <a:latin typeface="Arial"/>
                <a:cs typeface="Arial"/>
              </a:rPr>
              <a:t>lat</a:t>
            </a:r>
            <a:r>
              <a:rPr lang="en-US" sz="900" spc="-9" dirty="0">
                <a:latin typeface="Arial"/>
                <a:cs typeface="Arial"/>
              </a:rPr>
              <a:t>i</a:t>
            </a:r>
            <a:r>
              <a:rPr lang="en-US" sz="900" dirty="0">
                <a:latin typeface="Arial"/>
                <a:cs typeface="Arial"/>
              </a:rPr>
              <a:t>on </a:t>
            </a:r>
            <a:r>
              <a:rPr lang="en-US" sz="900" spc="-9" dirty="0">
                <a:latin typeface="Arial"/>
                <a:cs typeface="Arial"/>
              </a:rPr>
              <a:t>a</a:t>
            </a:r>
            <a:r>
              <a:rPr lang="en-US" sz="900" dirty="0">
                <a:latin typeface="Arial"/>
                <a:cs typeface="Arial"/>
              </a:rPr>
              <a:t>nd r</a:t>
            </a:r>
            <a:r>
              <a:rPr lang="en-US" sz="900" spc="-9" dirty="0">
                <a:latin typeface="Arial"/>
                <a:cs typeface="Arial"/>
              </a:rPr>
              <a:t>e</a:t>
            </a:r>
            <a:r>
              <a:rPr lang="en-US" sz="900" dirty="0">
                <a:latin typeface="Arial"/>
                <a:cs typeface="Arial"/>
              </a:rPr>
              <a:t>fer</a:t>
            </a:r>
            <a:r>
              <a:rPr lang="en-US" sz="900" spc="-9" dirty="0">
                <a:latin typeface="Arial"/>
                <a:cs typeface="Arial"/>
              </a:rPr>
              <a:t>e</a:t>
            </a:r>
            <a:r>
              <a:rPr lang="en-US" sz="900" dirty="0">
                <a:latin typeface="Arial"/>
                <a:cs typeface="Arial"/>
              </a:rPr>
              <a:t>n</a:t>
            </a:r>
            <a:r>
              <a:rPr lang="en-US" sz="900" spc="4" dirty="0">
                <a:latin typeface="Arial"/>
                <a:cs typeface="Arial"/>
              </a:rPr>
              <a:t>c</a:t>
            </a:r>
            <a:r>
              <a:rPr lang="en-US" sz="900" dirty="0">
                <a:latin typeface="Arial"/>
                <a:cs typeface="Arial"/>
              </a:rPr>
              <a:t>e</a:t>
            </a:r>
            <a:r>
              <a:rPr lang="en-US" sz="900" spc="-9" dirty="0">
                <a:latin typeface="Arial"/>
                <a:cs typeface="Arial"/>
              </a:rPr>
              <a:t> </a:t>
            </a:r>
            <a:r>
              <a:rPr lang="en-US" sz="900" dirty="0">
                <a:latin typeface="Arial"/>
                <a:cs typeface="Arial"/>
              </a:rPr>
              <a:t>group</a:t>
            </a:r>
            <a:r>
              <a:rPr lang="en-US" sz="900" spc="-9" dirty="0">
                <a:latin typeface="Arial"/>
                <a:cs typeface="Arial"/>
              </a:rPr>
              <a:t> </a:t>
            </a:r>
            <a:r>
              <a:rPr lang="en-US" sz="900" dirty="0">
                <a:latin typeface="Arial"/>
                <a:cs typeface="Arial"/>
              </a:rPr>
              <a:t>re</a:t>
            </a:r>
            <a:r>
              <a:rPr lang="en-US" sz="900" spc="-9" dirty="0">
                <a:latin typeface="Arial"/>
                <a:cs typeface="Arial"/>
              </a:rPr>
              <a:t>c</a:t>
            </a:r>
            <a:r>
              <a:rPr lang="en-US" sz="900" dirty="0">
                <a:latin typeface="Arial"/>
                <a:cs typeface="Arial"/>
              </a:rPr>
              <a:t>ei</a:t>
            </a:r>
            <a:r>
              <a:rPr lang="en-US" sz="900" spc="-9" dirty="0">
                <a:latin typeface="Arial"/>
                <a:cs typeface="Arial"/>
              </a:rPr>
              <a:t>v</a:t>
            </a:r>
            <a:r>
              <a:rPr lang="en-US" sz="900" dirty="0">
                <a:latin typeface="Arial"/>
                <a:cs typeface="Arial"/>
              </a:rPr>
              <a:t>ed </a:t>
            </a:r>
            <a:r>
              <a:rPr lang="en-US" sz="900" spc="-9" dirty="0">
                <a:latin typeface="Arial"/>
                <a:cs typeface="Arial"/>
              </a:rPr>
              <a:t>a</a:t>
            </a:r>
            <a:r>
              <a:rPr lang="en-US" sz="900" dirty="0">
                <a:latin typeface="Arial"/>
                <a:cs typeface="Arial"/>
              </a:rPr>
              <a:t>bo</a:t>
            </a:r>
            <a:r>
              <a:rPr lang="en-US" sz="900" spc="-9" dirty="0">
                <a:latin typeface="Arial"/>
                <a:cs typeface="Arial"/>
              </a:rPr>
              <a:t>u</a:t>
            </a:r>
            <a:r>
              <a:rPr lang="en-US" sz="900" dirty="0">
                <a:latin typeface="Arial"/>
                <a:cs typeface="Arial"/>
              </a:rPr>
              <a:t>t the</a:t>
            </a:r>
            <a:r>
              <a:rPr lang="en-US" sz="900" spc="-18" dirty="0">
                <a:latin typeface="Arial"/>
                <a:cs typeface="Arial"/>
              </a:rPr>
              <a:t> </a:t>
            </a:r>
            <a:r>
              <a:rPr lang="en-US" sz="900" spc="4" dirty="0">
                <a:latin typeface="Arial"/>
                <a:cs typeface="Arial"/>
              </a:rPr>
              <a:t>s</a:t>
            </a:r>
            <a:r>
              <a:rPr lang="en-US" sz="900" dirty="0">
                <a:latin typeface="Arial"/>
                <a:cs typeface="Arial"/>
              </a:rPr>
              <a:t>a</a:t>
            </a:r>
            <a:r>
              <a:rPr lang="en-US" sz="900" spc="-9" dirty="0">
                <a:latin typeface="Arial"/>
                <a:cs typeface="Arial"/>
              </a:rPr>
              <a:t>m</a:t>
            </a:r>
            <a:r>
              <a:rPr lang="en-US" sz="900" dirty="0">
                <a:latin typeface="Arial"/>
                <a:cs typeface="Arial"/>
              </a:rPr>
              <a:t>e q</a:t>
            </a:r>
            <a:r>
              <a:rPr lang="en-US" sz="900" spc="-9" dirty="0">
                <a:latin typeface="Arial"/>
                <a:cs typeface="Arial"/>
              </a:rPr>
              <a:t>u</a:t>
            </a:r>
            <a:r>
              <a:rPr lang="en-US" sz="900" dirty="0">
                <a:latin typeface="Arial"/>
                <a:cs typeface="Arial"/>
              </a:rPr>
              <a:t>ality</a:t>
            </a:r>
            <a:r>
              <a:rPr lang="en-US" sz="900" spc="-4" dirty="0">
                <a:latin typeface="Arial"/>
                <a:cs typeface="Arial"/>
              </a:rPr>
              <a:t> </a:t>
            </a:r>
            <a:r>
              <a:rPr lang="en-US" sz="900" spc="-9" dirty="0">
                <a:latin typeface="Arial"/>
                <a:cs typeface="Arial"/>
              </a:rPr>
              <a:t>o</a:t>
            </a:r>
            <a:r>
              <a:rPr lang="en-US" sz="900" dirty="0">
                <a:latin typeface="Arial"/>
                <a:cs typeface="Arial"/>
              </a:rPr>
              <a:t>f </a:t>
            </a:r>
            <a:r>
              <a:rPr lang="en-US" sz="900" spc="4" dirty="0">
                <a:latin typeface="Arial"/>
                <a:cs typeface="Arial"/>
              </a:rPr>
              <a:t>c</a:t>
            </a:r>
            <a:r>
              <a:rPr lang="en-US" sz="900" spc="-9" dirty="0">
                <a:latin typeface="Arial"/>
                <a:cs typeface="Arial"/>
              </a:rPr>
              <a:t>a</a:t>
            </a:r>
            <a:r>
              <a:rPr lang="en-US" sz="900" dirty="0">
                <a:latin typeface="Arial"/>
                <a:cs typeface="Arial"/>
              </a:rPr>
              <a:t>re. Di</a:t>
            </a:r>
            <a:r>
              <a:rPr lang="en-US" sz="900" spc="-9" dirty="0">
                <a:latin typeface="Arial"/>
                <a:cs typeface="Arial"/>
              </a:rPr>
              <a:t>f</a:t>
            </a:r>
            <a:r>
              <a:rPr lang="en-US" sz="900" dirty="0">
                <a:latin typeface="Arial"/>
                <a:cs typeface="Arial"/>
              </a:rPr>
              <a:t>fere</a:t>
            </a:r>
            <a:r>
              <a:rPr lang="en-US" sz="900" spc="-9" dirty="0">
                <a:latin typeface="Arial"/>
                <a:cs typeface="Arial"/>
              </a:rPr>
              <a:t>nc</a:t>
            </a:r>
            <a:r>
              <a:rPr lang="en-US" sz="900" dirty="0">
                <a:latin typeface="Arial"/>
                <a:cs typeface="Arial"/>
              </a:rPr>
              <a:t>es</a:t>
            </a:r>
            <a:r>
              <a:rPr lang="en-US" sz="900" spc="4" dirty="0">
                <a:latin typeface="Arial"/>
                <a:cs typeface="Arial"/>
              </a:rPr>
              <a:t> </a:t>
            </a:r>
            <a:r>
              <a:rPr lang="en-US" sz="900" dirty="0">
                <a:latin typeface="Arial"/>
                <a:cs typeface="Arial"/>
              </a:rPr>
              <a:t>a</a:t>
            </a:r>
            <a:r>
              <a:rPr lang="en-US" sz="900" spc="-13" dirty="0">
                <a:latin typeface="Arial"/>
                <a:cs typeface="Arial"/>
              </a:rPr>
              <a:t>r</a:t>
            </a:r>
            <a:r>
              <a:rPr lang="en-US" sz="900" dirty="0">
                <a:latin typeface="Arial"/>
                <a:cs typeface="Arial"/>
              </a:rPr>
              <a:t>e not </a:t>
            </a:r>
            <a:r>
              <a:rPr lang="en-US" sz="900" spc="4" dirty="0">
                <a:latin typeface="Arial"/>
                <a:cs typeface="Arial"/>
              </a:rPr>
              <a:t>s</a:t>
            </a:r>
            <a:r>
              <a:rPr lang="en-US" sz="900" dirty="0">
                <a:latin typeface="Arial"/>
                <a:cs typeface="Arial"/>
              </a:rPr>
              <a:t>tat</a:t>
            </a:r>
            <a:r>
              <a:rPr lang="en-US" sz="900" spc="-9" dirty="0">
                <a:latin typeface="Arial"/>
                <a:cs typeface="Arial"/>
              </a:rPr>
              <a:t>i</a:t>
            </a:r>
            <a:r>
              <a:rPr lang="en-US" sz="900" spc="4" dirty="0">
                <a:latin typeface="Arial"/>
                <a:cs typeface="Arial"/>
              </a:rPr>
              <a:t>s</a:t>
            </a:r>
            <a:r>
              <a:rPr lang="en-US" sz="900" dirty="0">
                <a:latin typeface="Arial"/>
                <a:cs typeface="Arial"/>
              </a:rPr>
              <a:t>t</a:t>
            </a:r>
            <a:r>
              <a:rPr lang="en-US" sz="900" spc="-9" dirty="0">
                <a:latin typeface="Arial"/>
                <a:cs typeface="Arial"/>
              </a:rPr>
              <a:t>i</a:t>
            </a:r>
            <a:r>
              <a:rPr lang="en-US" sz="900" spc="4" dirty="0">
                <a:latin typeface="Arial"/>
                <a:cs typeface="Arial"/>
              </a:rPr>
              <a:t>c</a:t>
            </a:r>
            <a:r>
              <a:rPr lang="en-US" sz="900" spc="-9" dirty="0">
                <a:latin typeface="Arial"/>
                <a:cs typeface="Arial"/>
              </a:rPr>
              <a:t>a</a:t>
            </a:r>
            <a:r>
              <a:rPr lang="en-US" sz="900" dirty="0">
                <a:latin typeface="Arial"/>
                <a:cs typeface="Arial"/>
              </a:rPr>
              <a:t>lly</a:t>
            </a:r>
            <a:r>
              <a:rPr lang="en-US" sz="900" spc="-9" dirty="0">
                <a:latin typeface="Arial"/>
                <a:cs typeface="Arial"/>
              </a:rPr>
              <a:t> </a:t>
            </a:r>
            <a:r>
              <a:rPr lang="en-US" sz="900" spc="4" dirty="0">
                <a:latin typeface="Arial"/>
                <a:cs typeface="Arial"/>
              </a:rPr>
              <a:t>s</a:t>
            </a:r>
            <a:r>
              <a:rPr lang="en-US" sz="900" spc="-9" dirty="0">
                <a:latin typeface="Arial"/>
                <a:cs typeface="Arial"/>
              </a:rPr>
              <a:t>i</a:t>
            </a:r>
            <a:r>
              <a:rPr lang="en-US" sz="900" dirty="0">
                <a:latin typeface="Arial"/>
                <a:cs typeface="Arial"/>
              </a:rPr>
              <a:t>gni</a:t>
            </a:r>
            <a:r>
              <a:rPr lang="en-US" sz="900" spc="-9" dirty="0">
                <a:latin typeface="Arial"/>
                <a:cs typeface="Arial"/>
              </a:rPr>
              <a:t>f</a:t>
            </a:r>
            <a:r>
              <a:rPr lang="en-US" sz="900" dirty="0">
                <a:latin typeface="Arial"/>
                <a:cs typeface="Arial"/>
              </a:rPr>
              <a:t>i</a:t>
            </a:r>
            <a:r>
              <a:rPr lang="en-US" sz="900" spc="-9" dirty="0">
                <a:latin typeface="Arial"/>
                <a:cs typeface="Arial"/>
              </a:rPr>
              <a:t>c</a:t>
            </a:r>
            <a:r>
              <a:rPr lang="en-US" sz="900" dirty="0">
                <a:latin typeface="Arial"/>
                <a:cs typeface="Arial"/>
              </a:rPr>
              <a:t>ant or</a:t>
            </a:r>
            <a:r>
              <a:rPr lang="en-US" sz="900" spc="4" dirty="0">
                <a:latin typeface="Arial"/>
                <a:cs typeface="Arial"/>
              </a:rPr>
              <a:t> </a:t>
            </a:r>
            <a:r>
              <a:rPr lang="en-US" sz="900" dirty="0">
                <a:latin typeface="Arial"/>
                <a:cs typeface="Arial"/>
              </a:rPr>
              <a:t>are</a:t>
            </a:r>
            <a:r>
              <a:rPr lang="en-US" sz="900" spc="-9" dirty="0">
                <a:latin typeface="Arial"/>
                <a:cs typeface="Arial"/>
              </a:rPr>
              <a:t> s</a:t>
            </a:r>
            <a:r>
              <a:rPr lang="en-US" sz="900" spc="4" dirty="0">
                <a:latin typeface="Arial"/>
                <a:cs typeface="Arial"/>
              </a:rPr>
              <a:t>m</a:t>
            </a:r>
            <a:r>
              <a:rPr lang="en-US" sz="900" dirty="0">
                <a:latin typeface="Arial"/>
                <a:cs typeface="Arial"/>
              </a:rPr>
              <a:t>al</a:t>
            </a:r>
            <a:r>
              <a:rPr lang="en-US" sz="900" spc="-9" dirty="0">
                <a:latin typeface="Arial"/>
                <a:cs typeface="Arial"/>
              </a:rPr>
              <a:t>l</a:t>
            </a:r>
            <a:r>
              <a:rPr lang="en-US" sz="900" dirty="0">
                <a:latin typeface="Arial"/>
                <a:cs typeface="Arial"/>
              </a:rPr>
              <a:t>er t</a:t>
            </a:r>
            <a:r>
              <a:rPr lang="en-US" sz="900" spc="-9" dirty="0">
                <a:latin typeface="Arial"/>
                <a:cs typeface="Arial"/>
              </a:rPr>
              <a:t>h</a:t>
            </a:r>
            <a:r>
              <a:rPr lang="en-US" sz="900" dirty="0">
                <a:latin typeface="Arial"/>
                <a:cs typeface="Arial"/>
              </a:rPr>
              <a:t>an </a:t>
            </a:r>
            <a:r>
              <a:rPr lang="en-US" sz="900" spc="-9" dirty="0">
                <a:latin typeface="Arial"/>
                <a:cs typeface="Arial"/>
              </a:rPr>
              <a:t>1</a:t>
            </a:r>
            <a:r>
              <a:rPr lang="en-US" sz="900" dirty="0">
                <a:latin typeface="Arial"/>
                <a:cs typeface="Arial"/>
              </a:rPr>
              <a:t>0%.</a:t>
            </a:r>
          </a:p>
          <a:p>
            <a:pPr marL="391525" marR="365826" indent="-171450">
              <a:spcAft>
                <a:spcPts val="1097"/>
              </a:spcAft>
              <a:buFont typeface="Arial" panose="020B0604020202020204" pitchFamily="34" charset="0"/>
              <a:buChar char="•"/>
              <a:tabLst>
                <a:tab pos="429119" algn="l"/>
              </a:tabLst>
            </a:pPr>
            <a:r>
              <a:rPr lang="en-US" sz="900" b="1" dirty="0">
                <a:latin typeface="Arial"/>
                <a:cs typeface="Arial"/>
              </a:rPr>
              <a:t>Worse</a:t>
            </a:r>
            <a:r>
              <a:rPr lang="en-US" sz="900" b="1" spc="4" dirty="0">
                <a:latin typeface="Arial"/>
                <a:cs typeface="Arial"/>
              </a:rPr>
              <a:t> </a:t>
            </a:r>
            <a:r>
              <a:rPr lang="en-US" sz="900" dirty="0">
                <a:latin typeface="Arial"/>
                <a:cs typeface="Arial"/>
              </a:rPr>
              <a:t>= </a:t>
            </a:r>
            <a:r>
              <a:rPr lang="en-US" sz="900" spc="-13" dirty="0">
                <a:latin typeface="Arial"/>
                <a:cs typeface="Arial"/>
              </a:rPr>
              <a:t>P</a:t>
            </a:r>
            <a:r>
              <a:rPr lang="en-US" sz="900" dirty="0">
                <a:latin typeface="Arial"/>
                <a:cs typeface="Arial"/>
              </a:rPr>
              <a:t>opu</a:t>
            </a:r>
            <a:r>
              <a:rPr lang="en-US" sz="900" spc="-9" dirty="0">
                <a:latin typeface="Arial"/>
                <a:cs typeface="Arial"/>
              </a:rPr>
              <a:t>l</a:t>
            </a:r>
            <a:r>
              <a:rPr lang="en-US" sz="900" dirty="0">
                <a:latin typeface="Arial"/>
                <a:cs typeface="Arial"/>
              </a:rPr>
              <a:t>at</a:t>
            </a:r>
            <a:r>
              <a:rPr lang="en-US" sz="900" spc="-9" dirty="0">
                <a:latin typeface="Arial"/>
                <a:cs typeface="Arial"/>
              </a:rPr>
              <a:t>i</a:t>
            </a:r>
            <a:r>
              <a:rPr lang="en-US" sz="900" dirty="0">
                <a:latin typeface="Arial"/>
                <a:cs typeface="Arial"/>
              </a:rPr>
              <a:t>on r</a:t>
            </a:r>
            <a:r>
              <a:rPr lang="en-US" sz="900" spc="-9" dirty="0">
                <a:latin typeface="Arial"/>
                <a:cs typeface="Arial"/>
              </a:rPr>
              <a:t>e</a:t>
            </a:r>
            <a:r>
              <a:rPr lang="en-US" sz="900" spc="4" dirty="0">
                <a:latin typeface="Arial"/>
                <a:cs typeface="Arial"/>
              </a:rPr>
              <a:t>c</a:t>
            </a:r>
            <a:r>
              <a:rPr lang="en-US" sz="900" dirty="0">
                <a:latin typeface="Arial"/>
                <a:cs typeface="Arial"/>
              </a:rPr>
              <a:t>ei</a:t>
            </a:r>
            <a:r>
              <a:rPr lang="en-US" sz="900" spc="-9" dirty="0">
                <a:latin typeface="Arial"/>
                <a:cs typeface="Arial"/>
              </a:rPr>
              <a:t>v</a:t>
            </a:r>
            <a:r>
              <a:rPr lang="en-US" sz="900" dirty="0">
                <a:latin typeface="Arial"/>
                <a:cs typeface="Arial"/>
              </a:rPr>
              <a:t>ed</a:t>
            </a:r>
            <a:r>
              <a:rPr lang="en-US" sz="900" spc="-18" dirty="0">
                <a:latin typeface="Arial"/>
                <a:cs typeface="Arial"/>
              </a:rPr>
              <a:t> </a:t>
            </a:r>
            <a:r>
              <a:rPr lang="en-US" sz="900" spc="-13" dirty="0">
                <a:latin typeface="Arial"/>
                <a:cs typeface="Arial"/>
              </a:rPr>
              <a:t>w</a:t>
            </a:r>
            <a:r>
              <a:rPr lang="en-US" sz="900" dirty="0">
                <a:latin typeface="Arial"/>
                <a:cs typeface="Arial"/>
              </a:rPr>
              <a:t>or</a:t>
            </a:r>
            <a:r>
              <a:rPr lang="en-US" sz="900" spc="4" dirty="0">
                <a:latin typeface="Arial"/>
                <a:cs typeface="Arial"/>
              </a:rPr>
              <a:t>s</a:t>
            </a:r>
            <a:r>
              <a:rPr lang="en-US" sz="900" dirty="0">
                <a:latin typeface="Arial"/>
                <a:cs typeface="Arial"/>
              </a:rPr>
              <a:t>e qua</a:t>
            </a:r>
            <a:r>
              <a:rPr lang="en-US" sz="900" spc="-9" dirty="0">
                <a:latin typeface="Arial"/>
                <a:cs typeface="Arial"/>
              </a:rPr>
              <a:t>l</a:t>
            </a:r>
            <a:r>
              <a:rPr lang="en-US" sz="900" dirty="0">
                <a:latin typeface="Arial"/>
                <a:cs typeface="Arial"/>
              </a:rPr>
              <a:t>ity</a:t>
            </a:r>
            <a:r>
              <a:rPr lang="en-US" sz="900" spc="-4" dirty="0">
                <a:latin typeface="Arial"/>
                <a:cs typeface="Arial"/>
              </a:rPr>
              <a:t> </a:t>
            </a:r>
            <a:r>
              <a:rPr lang="en-US" sz="900" dirty="0">
                <a:latin typeface="Arial"/>
                <a:cs typeface="Arial"/>
              </a:rPr>
              <a:t>of</a:t>
            </a:r>
            <a:r>
              <a:rPr lang="en-US" sz="900" spc="-9" dirty="0">
                <a:latin typeface="Arial"/>
                <a:cs typeface="Arial"/>
              </a:rPr>
              <a:t> </a:t>
            </a:r>
            <a:r>
              <a:rPr lang="en-US" sz="900" spc="4" dirty="0">
                <a:latin typeface="Arial"/>
                <a:cs typeface="Arial"/>
              </a:rPr>
              <a:t>c</a:t>
            </a:r>
            <a:r>
              <a:rPr lang="en-US" sz="900" dirty="0">
                <a:latin typeface="Arial"/>
                <a:cs typeface="Arial"/>
              </a:rPr>
              <a:t>are </a:t>
            </a:r>
            <a:r>
              <a:rPr lang="en-US" sz="900" spc="-9" dirty="0">
                <a:latin typeface="Arial"/>
                <a:cs typeface="Arial"/>
              </a:rPr>
              <a:t>t</a:t>
            </a:r>
            <a:r>
              <a:rPr lang="en-US" sz="900" dirty="0">
                <a:latin typeface="Arial"/>
                <a:cs typeface="Arial"/>
              </a:rPr>
              <a:t>han </a:t>
            </a:r>
            <a:r>
              <a:rPr lang="en-US" sz="900" spc="-9" dirty="0">
                <a:latin typeface="Arial"/>
                <a:cs typeface="Arial"/>
              </a:rPr>
              <a:t>r</a:t>
            </a:r>
            <a:r>
              <a:rPr lang="en-US" sz="900" dirty="0">
                <a:latin typeface="Arial"/>
                <a:cs typeface="Arial"/>
              </a:rPr>
              <a:t>ef</a:t>
            </a:r>
            <a:r>
              <a:rPr lang="en-US" sz="900" spc="-9" dirty="0">
                <a:latin typeface="Arial"/>
                <a:cs typeface="Arial"/>
              </a:rPr>
              <a:t>e</a:t>
            </a:r>
            <a:r>
              <a:rPr lang="en-US" sz="900" dirty="0">
                <a:latin typeface="Arial"/>
                <a:cs typeface="Arial"/>
              </a:rPr>
              <a:t>ren</a:t>
            </a:r>
            <a:r>
              <a:rPr lang="en-US" sz="900" spc="4" dirty="0">
                <a:latin typeface="Arial"/>
                <a:cs typeface="Arial"/>
              </a:rPr>
              <a:t>c</a:t>
            </a:r>
            <a:r>
              <a:rPr lang="en-US" sz="900" dirty="0">
                <a:latin typeface="Arial"/>
                <a:cs typeface="Arial"/>
              </a:rPr>
              <a:t>e</a:t>
            </a:r>
            <a:r>
              <a:rPr lang="en-US" sz="900" spc="-9" dirty="0">
                <a:latin typeface="Arial"/>
                <a:cs typeface="Arial"/>
              </a:rPr>
              <a:t> </a:t>
            </a:r>
            <a:r>
              <a:rPr lang="en-US" sz="900" dirty="0">
                <a:latin typeface="Arial"/>
                <a:cs typeface="Arial"/>
              </a:rPr>
              <a:t>gro</a:t>
            </a:r>
            <a:r>
              <a:rPr lang="en-US" sz="900" spc="-9" dirty="0">
                <a:latin typeface="Arial"/>
                <a:cs typeface="Arial"/>
              </a:rPr>
              <a:t>u</a:t>
            </a:r>
            <a:r>
              <a:rPr lang="en-US" sz="900" dirty="0">
                <a:latin typeface="Arial"/>
                <a:cs typeface="Arial"/>
              </a:rPr>
              <a:t>p. Di</a:t>
            </a:r>
            <a:r>
              <a:rPr lang="en-US" sz="900" spc="-9" dirty="0">
                <a:latin typeface="Arial"/>
                <a:cs typeface="Arial"/>
              </a:rPr>
              <a:t>f</a:t>
            </a:r>
            <a:r>
              <a:rPr lang="en-US" sz="900" dirty="0">
                <a:latin typeface="Arial"/>
                <a:cs typeface="Arial"/>
              </a:rPr>
              <a:t>fere</a:t>
            </a:r>
            <a:r>
              <a:rPr lang="en-US" sz="900" spc="-9" dirty="0">
                <a:latin typeface="Arial"/>
                <a:cs typeface="Arial"/>
              </a:rPr>
              <a:t>n</a:t>
            </a:r>
            <a:r>
              <a:rPr lang="en-US" sz="900" spc="4" dirty="0">
                <a:latin typeface="Arial"/>
                <a:cs typeface="Arial"/>
              </a:rPr>
              <a:t>c</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are</a:t>
            </a:r>
            <a:r>
              <a:rPr lang="en-US" sz="900" spc="-9" dirty="0">
                <a:latin typeface="Arial"/>
                <a:cs typeface="Arial"/>
              </a:rPr>
              <a:t> </a:t>
            </a:r>
            <a:r>
              <a:rPr lang="en-US" sz="900" spc="-4" dirty="0">
                <a:latin typeface="Arial"/>
                <a:cs typeface="Arial"/>
              </a:rPr>
              <a:t>s</a:t>
            </a:r>
            <a:r>
              <a:rPr lang="en-US" sz="900" dirty="0">
                <a:latin typeface="Arial"/>
                <a:cs typeface="Arial"/>
              </a:rPr>
              <a:t>tat</a:t>
            </a:r>
            <a:r>
              <a:rPr lang="en-US" sz="900" spc="4" dirty="0">
                <a:latin typeface="Arial"/>
                <a:cs typeface="Arial"/>
              </a:rPr>
              <a:t>i</a:t>
            </a:r>
            <a:r>
              <a:rPr lang="en-US" sz="900" spc="-9" dirty="0">
                <a:latin typeface="Arial"/>
                <a:cs typeface="Arial"/>
              </a:rPr>
              <a:t>s</a:t>
            </a:r>
            <a:r>
              <a:rPr lang="en-US" sz="900" dirty="0">
                <a:latin typeface="Arial"/>
                <a:cs typeface="Arial"/>
              </a:rPr>
              <a:t>t</a:t>
            </a:r>
            <a:r>
              <a:rPr lang="en-US" sz="900" spc="4" dirty="0">
                <a:latin typeface="Arial"/>
                <a:cs typeface="Arial"/>
              </a:rPr>
              <a:t>i</a:t>
            </a:r>
            <a:r>
              <a:rPr lang="en-US" sz="900" spc="-9" dirty="0">
                <a:latin typeface="Arial"/>
                <a:cs typeface="Arial"/>
              </a:rPr>
              <a:t>c</a:t>
            </a:r>
            <a:r>
              <a:rPr lang="en-US" sz="900" dirty="0">
                <a:latin typeface="Arial"/>
                <a:cs typeface="Arial"/>
              </a:rPr>
              <a:t>ally </a:t>
            </a:r>
            <a:r>
              <a:rPr lang="en-US" sz="900" spc="4" dirty="0">
                <a:latin typeface="Arial"/>
                <a:cs typeface="Arial"/>
              </a:rPr>
              <a:t>s</a:t>
            </a:r>
            <a:r>
              <a:rPr lang="en-US" sz="900" dirty="0">
                <a:latin typeface="Arial"/>
                <a:cs typeface="Arial"/>
              </a:rPr>
              <a:t>ig</a:t>
            </a:r>
            <a:r>
              <a:rPr lang="en-US" sz="900" spc="-9" dirty="0">
                <a:latin typeface="Arial"/>
                <a:cs typeface="Arial"/>
              </a:rPr>
              <a:t>n</a:t>
            </a:r>
            <a:r>
              <a:rPr lang="en-US" sz="900" dirty="0">
                <a:latin typeface="Arial"/>
                <a:cs typeface="Arial"/>
              </a:rPr>
              <a:t>if</a:t>
            </a:r>
            <a:r>
              <a:rPr lang="en-US" sz="900" spc="-9" dirty="0">
                <a:latin typeface="Arial"/>
                <a:cs typeface="Arial"/>
              </a:rPr>
              <a:t>i</a:t>
            </a:r>
            <a:r>
              <a:rPr lang="en-US" sz="900" spc="4" dirty="0">
                <a:latin typeface="Arial"/>
                <a:cs typeface="Arial"/>
              </a:rPr>
              <a:t>c</a:t>
            </a:r>
            <a:r>
              <a:rPr lang="en-US" sz="900" dirty="0">
                <a:latin typeface="Arial"/>
                <a:cs typeface="Arial"/>
              </a:rPr>
              <a:t>an</a:t>
            </a:r>
            <a:r>
              <a:rPr lang="en-US" sz="900" spc="-9" dirty="0">
                <a:latin typeface="Arial"/>
                <a:cs typeface="Arial"/>
              </a:rPr>
              <a:t>t</a:t>
            </a:r>
            <a:r>
              <a:rPr lang="en-US" sz="900" dirty="0">
                <a:latin typeface="Arial"/>
                <a:cs typeface="Arial"/>
              </a:rPr>
              <a:t>, e</a:t>
            </a:r>
            <a:r>
              <a:rPr lang="en-US" sz="900" spc="-9" dirty="0">
                <a:latin typeface="Arial"/>
                <a:cs typeface="Arial"/>
              </a:rPr>
              <a:t>q</a:t>
            </a:r>
            <a:r>
              <a:rPr lang="en-US" sz="900" dirty="0">
                <a:latin typeface="Arial"/>
                <a:cs typeface="Arial"/>
              </a:rPr>
              <a:t>ual</a:t>
            </a:r>
            <a:r>
              <a:rPr lang="en-US" sz="900" spc="-9" dirty="0">
                <a:latin typeface="Arial"/>
                <a:cs typeface="Arial"/>
              </a:rPr>
              <a:t> </a:t>
            </a:r>
            <a:r>
              <a:rPr lang="en-US" sz="900" dirty="0">
                <a:latin typeface="Arial"/>
                <a:cs typeface="Arial"/>
              </a:rPr>
              <a:t>to or</a:t>
            </a:r>
            <a:r>
              <a:rPr lang="en-US" sz="900" spc="-13" dirty="0">
                <a:latin typeface="Arial"/>
                <a:cs typeface="Arial"/>
              </a:rPr>
              <a:t> </a:t>
            </a:r>
            <a:r>
              <a:rPr lang="en-US" sz="900" spc="4" dirty="0">
                <a:latin typeface="Arial"/>
                <a:cs typeface="Arial"/>
              </a:rPr>
              <a:t>l</a:t>
            </a:r>
            <a:r>
              <a:rPr lang="en-US" sz="900" dirty="0">
                <a:latin typeface="Arial"/>
                <a:cs typeface="Arial"/>
              </a:rPr>
              <a:t>ar</a:t>
            </a:r>
            <a:r>
              <a:rPr lang="en-US" sz="900" spc="-9" dirty="0">
                <a:latin typeface="Arial"/>
                <a:cs typeface="Arial"/>
              </a:rPr>
              <a:t>g</a:t>
            </a:r>
            <a:r>
              <a:rPr lang="en-US" sz="900" dirty="0">
                <a:latin typeface="Arial"/>
                <a:cs typeface="Arial"/>
              </a:rPr>
              <a:t>er </a:t>
            </a:r>
            <a:r>
              <a:rPr lang="en-US" sz="900" spc="-9" dirty="0">
                <a:latin typeface="Arial"/>
                <a:cs typeface="Arial"/>
              </a:rPr>
              <a:t>t</a:t>
            </a:r>
            <a:r>
              <a:rPr lang="en-US" sz="900" dirty="0">
                <a:latin typeface="Arial"/>
                <a:cs typeface="Arial"/>
              </a:rPr>
              <a:t>han </a:t>
            </a:r>
            <a:r>
              <a:rPr lang="en-US" sz="900" spc="-9" dirty="0">
                <a:latin typeface="Arial"/>
                <a:cs typeface="Arial"/>
              </a:rPr>
              <a:t>1</a:t>
            </a:r>
            <a:r>
              <a:rPr lang="en-US" sz="900" dirty="0">
                <a:latin typeface="Arial"/>
                <a:cs typeface="Arial"/>
              </a:rPr>
              <a:t>0%,</a:t>
            </a:r>
            <a:r>
              <a:rPr lang="en-US" sz="900" spc="-9" dirty="0">
                <a:latin typeface="Arial"/>
                <a:cs typeface="Arial"/>
              </a:rPr>
              <a:t> </a:t>
            </a:r>
            <a:r>
              <a:rPr lang="en-US" sz="900" dirty="0">
                <a:latin typeface="Arial"/>
                <a:cs typeface="Arial"/>
              </a:rPr>
              <a:t>and </a:t>
            </a:r>
            <a:r>
              <a:rPr lang="en-US" sz="900" spc="-9" dirty="0">
                <a:latin typeface="Arial"/>
                <a:cs typeface="Arial"/>
              </a:rPr>
              <a:t>f</a:t>
            </a:r>
            <a:r>
              <a:rPr lang="en-US" sz="900" dirty="0">
                <a:latin typeface="Arial"/>
                <a:cs typeface="Arial"/>
              </a:rPr>
              <a:t>a</a:t>
            </a:r>
            <a:r>
              <a:rPr lang="en-US" sz="900" spc="-9" dirty="0">
                <a:latin typeface="Arial"/>
                <a:cs typeface="Arial"/>
              </a:rPr>
              <a:t>v</a:t>
            </a:r>
            <a:r>
              <a:rPr lang="en-US" sz="900" dirty="0">
                <a:latin typeface="Arial"/>
                <a:cs typeface="Arial"/>
              </a:rPr>
              <a:t>or the</a:t>
            </a:r>
            <a:r>
              <a:rPr lang="en-US" sz="900" spc="13" dirty="0">
                <a:latin typeface="Arial"/>
                <a:cs typeface="Arial"/>
              </a:rPr>
              <a:t> </a:t>
            </a:r>
            <a:r>
              <a:rPr lang="en-US" sz="900" dirty="0">
                <a:latin typeface="Arial"/>
                <a:cs typeface="Arial"/>
              </a:rPr>
              <a:t>refe</a:t>
            </a:r>
            <a:r>
              <a:rPr lang="en-US" sz="900" spc="-13" dirty="0">
                <a:latin typeface="Arial"/>
                <a:cs typeface="Arial"/>
              </a:rPr>
              <a:t>r</a:t>
            </a:r>
            <a:r>
              <a:rPr lang="en-US" sz="900" spc="-9" dirty="0">
                <a:latin typeface="Arial"/>
                <a:cs typeface="Arial"/>
              </a:rPr>
              <a:t>e</a:t>
            </a:r>
            <a:r>
              <a:rPr lang="en-US" sz="900" dirty="0">
                <a:latin typeface="Arial"/>
                <a:cs typeface="Arial"/>
              </a:rPr>
              <a:t>n</a:t>
            </a:r>
            <a:r>
              <a:rPr lang="en-US" sz="900" spc="4" dirty="0">
                <a:latin typeface="Arial"/>
                <a:cs typeface="Arial"/>
              </a:rPr>
              <a:t>c</a:t>
            </a:r>
            <a:r>
              <a:rPr lang="en-US" sz="900" dirty="0">
                <a:latin typeface="Arial"/>
                <a:cs typeface="Arial"/>
              </a:rPr>
              <a:t>e</a:t>
            </a:r>
            <a:r>
              <a:rPr lang="en-US" sz="900" spc="-4" dirty="0">
                <a:latin typeface="Arial"/>
                <a:cs typeface="Arial"/>
              </a:rPr>
              <a:t> </a:t>
            </a:r>
            <a:r>
              <a:rPr lang="en-US" sz="900" dirty="0">
                <a:latin typeface="Arial"/>
                <a:cs typeface="Arial"/>
              </a:rPr>
              <a:t>grou</a:t>
            </a:r>
            <a:r>
              <a:rPr lang="en-US" sz="900" spc="-9" dirty="0">
                <a:latin typeface="Arial"/>
                <a:cs typeface="Arial"/>
              </a:rPr>
              <a:t>p</a:t>
            </a:r>
            <a:r>
              <a:rPr lang="en-US" sz="900" dirty="0">
                <a:latin typeface="Arial"/>
                <a:cs typeface="Arial"/>
              </a:rPr>
              <a:t>.</a:t>
            </a:r>
          </a:p>
          <a:p>
            <a:pPr marL="171450" indent="-171450">
              <a:buFont typeface="Arial" panose="020B0604020202020204" pitchFamily="34" charset="0"/>
              <a:buChar char="•"/>
            </a:pPr>
            <a:r>
              <a:rPr lang="en-US" b="1" dirty="0" smtClean="0">
                <a:cs typeface="Times New Roman" panose="02020603050405020304" pitchFamily="18" charset="0"/>
              </a:rPr>
              <a:t>Groups With Dispa</a:t>
            </a:r>
            <a:r>
              <a:rPr lang="en-US" b="1" spc="-4" dirty="0" smtClean="0">
                <a:cs typeface="Times New Roman" panose="02020603050405020304" pitchFamily="18" charset="0"/>
              </a:rPr>
              <a:t>r</a:t>
            </a:r>
            <a:r>
              <a:rPr lang="en-US" b="1" dirty="0" smtClean="0">
                <a:cs typeface="Times New Roman" panose="02020603050405020304" pitchFamily="18" charset="0"/>
              </a:rPr>
              <a:t>iti</a:t>
            </a:r>
            <a:r>
              <a:rPr lang="en-US" b="1" spc="-4" dirty="0" smtClean="0">
                <a:cs typeface="Times New Roman" panose="02020603050405020304" pitchFamily="18" charset="0"/>
              </a:rPr>
              <a:t>e</a:t>
            </a:r>
            <a:r>
              <a:rPr lang="en-US" b="1" dirty="0" smtClean="0">
                <a:cs typeface="Times New Roman" panose="02020603050405020304" pitchFamily="18" charset="0"/>
              </a:rPr>
              <a:t>s:</a:t>
            </a:r>
            <a:endParaRPr lang="en-US" dirty="0" smtClean="0">
              <a:cs typeface="Times New Roman" panose="02020603050405020304" pitchFamily="18" charset="0"/>
            </a:endParaRPr>
          </a:p>
          <a:p>
            <a:pPr marL="347472" marR="200914" indent="-182880">
              <a:buFont typeface="Arial" panose="020B0604020202020204" pitchFamily="34" charset="0"/>
              <a:buChar char="•"/>
              <a:tabLst>
                <a:tab pos="220076" algn="l"/>
              </a:tabLst>
            </a:pPr>
            <a:r>
              <a:rPr lang="en-US" dirty="0" smtClean="0">
                <a:cs typeface="Times New Roman" panose="02020603050405020304" pitchFamily="18" charset="0"/>
              </a:rPr>
              <a:t>Hispanics received worse care for 70% of Person-Centered Care measures.</a:t>
            </a:r>
          </a:p>
          <a:p>
            <a:pPr marL="347472" marR="200914" indent="-182880">
              <a:buFont typeface="Arial" panose="020B0604020202020204" pitchFamily="34" charset="0"/>
              <a:buChar char="•"/>
              <a:tabLst>
                <a:tab pos="220076" algn="l"/>
              </a:tabLst>
            </a:pPr>
            <a:r>
              <a:rPr lang="en-US" dirty="0" smtClean="0">
                <a:cs typeface="Times New Roman" panose="02020603050405020304" pitchFamily="18" charset="0"/>
              </a:rPr>
              <a:t>Hispanics received worse care for about 30% of measures of Effective Treatment and Healthy Living.</a:t>
            </a:r>
          </a:p>
          <a:p>
            <a:pPr marL="347472" marR="200914" indent="-182880">
              <a:buFont typeface="Arial" panose="020B0604020202020204" pitchFamily="34" charset="0"/>
              <a:buChar char="•"/>
              <a:tabLst>
                <a:tab pos="220076" algn="l"/>
              </a:tabLst>
            </a:pPr>
            <a:r>
              <a:rPr lang="en-US" dirty="0" smtClean="0">
                <a:cs typeface="Times New Roman" panose="02020603050405020304" pitchFamily="18" charset="0"/>
              </a:rPr>
              <a:t>Hispanics received worse care for 8% of Patient</a:t>
            </a:r>
            <a:r>
              <a:rPr lang="en-US" baseline="0" dirty="0" smtClean="0">
                <a:cs typeface="Times New Roman" panose="02020603050405020304" pitchFamily="18" charset="0"/>
              </a:rPr>
              <a:t> Safety </a:t>
            </a:r>
            <a:r>
              <a:rPr lang="en-US" dirty="0" smtClean="0">
                <a:cs typeface="Times New Roman" panose="02020603050405020304" pitchFamily="18" charset="0"/>
              </a:rPr>
              <a:t>measures.</a:t>
            </a:r>
          </a:p>
          <a:p>
            <a:pPr marL="220657" marR="200914" indent="-209044">
              <a:buFont typeface="Symbol"/>
              <a:buChar char=""/>
              <a:tabLst>
                <a:tab pos="220076" algn="l"/>
              </a:tabLst>
            </a:pP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3EF0EEC-1D1B-4067-A962-C742C5F9CB51}" type="slidenum">
              <a:rPr lang="en-US" smtClean="0"/>
              <a:t>17</a:t>
            </a:fld>
            <a:endParaRPr lang="en-US"/>
          </a:p>
        </p:txBody>
      </p:sp>
    </p:spTree>
    <p:extLst>
      <p:ext uri="{BB962C8B-B14F-4D97-AF65-F5344CB8AC3E}">
        <p14:creationId xmlns:p14="http://schemas.microsoft.com/office/powerpoint/2010/main" val="781133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96913"/>
            <a:ext cx="6143625" cy="4608512"/>
          </a:xfrm>
        </p:spPr>
      </p:sp>
      <p:sp>
        <p:nvSpPr>
          <p:cNvPr id="3" name="Notes Placeholder 2"/>
          <p:cNvSpPr>
            <a:spLocks noGrp="1"/>
          </p:cNvSpPr>
          <p:nvPr>
            <p:ph type="body" idx="1"/>
          </p:nvPr>
        </p:nvSpPr>
        <p:spPr>
          <a:xfrm>
            <a:off x="701040" y="5486400"/>
            <a:ext cx="5775960" cy="3112770"/>
          </a:xfrm>
        </p:spPr>
        <p:txBody>
          <a:bodyPr>
            <a:normAutofit lnSpcReduction="10000"/>
          </a:bodyPr>
          <a:lstStyle/>
          <a:p>
            <a:r>
              <a:rPr lang="en-US" sz="900" b="1" dirty="0">
                <a:latin typeface="Arial"/>
                <a:cs typeface="Arial"/>
              </a:rPr>
              <a:t>K</a:t>
            </a:r>
            <a:r>
              <a:rPr lang="en-US" sz="900" b="1" spc="22" dirty="0">
                <a:latin typeface="Arial"/>
                <a:cs typeface="Arial"/>
              </a:rPr>
              <a:t>e</a:t>
            </a:r>
            <a:r>
              <a:rPr lang="en-US" sz="900" b="1" spc="-32" dirty="0">
                <a:latin typeface="Arial"/>
                <a:cs typeface="Arial"/>
              </a:rPr>
              <a:t>y</a:t>
            </a:r>
            <a:r>
              <a:rPr lang="en-US" sz="900" b="1" dirty="0">
                <a:latin typeface="Arial"/>
                <a:cs typeface="Arial"/>
              </a:rPr>
              <a:t>:</a:t>
            </a:r>
            <a:r>
              <a:rPr lang="en-US" sz="900" b="1" spc="-9" dirty="0">
                <a:latin typeface="Arial"/>
                <a:cs typeface="Arial"/>
              </a:rPr>
              <a:t> </a:t>
            </a:r>
            <a:r>
              <a:rPr lang="en-US" sz="900" dirty="0">
                <a:latin typeface="Arial"/>
                <a:cs typeface="Arial"/>
              </a:rPr>
              <a:t>AI/AN = A</a:t>
            </a:r>
            <a:r>
              <a:rPr lang="en-US" sz="900" spc="4" dirty="0">
                <a:latin typeface="Arial"/>
                <a:cs typeface="Arial"/>
              </a:rPr>
              <a:t>m</a:t>
            </a:r>
            <a:r>
              <a:rPr lang="en-US" sz="900" dirty="0">
                <a:latin typeface="Arial"/>
                <a:cs typeface="Arial"/>
              </a:rPr>
              <a:t>eri</a:t>
            </a:r>
            <a:r>
              <a:rPr lang="en-US" sz="900" spc="4" dirty="0">
                <a:latin typeface="Arial"/>
                <a:cs typeface="Arial"/>
              </a:rPr>
              <a:t>c</a:t>
            </a:r>
            <a:r>
              <a:rPr lang="en-US" sz="900" dirty="0">
                <a:latin typeface="Arial"/>
                <a:cs typeface="Arial"/>
              </a:rPr>
              <a:t>an</a:t>
            </a:r>
            <a:r>
              <a:rPr lang="en-US" sz="900" spc="-9" dirty="0">
                <a:latin typeface="Arial"/>
                <a:cs typeface="Arial"/>
              </a:rPr>
              <a:t> </a:t>
            </a:r>
            <a:r>
              <a:rPr lang="en-US" sz="900" dirty="0">
                <a:latin typeface="Arial"/>
                <a:cs typeface="Arial"/>
              </a:rPr>
              <a:t>In</a:t>
            </a:r>
            <a:r>
              <a:rPr lang="en-US" sz="900" spc="-9" dirty="0">
                <a:latin typeface="Arial"/>
                <a:cs typeface="Arial"/>
              </a:rPr>
              <a:t>d</a:t>
            </a:r>
            <a:r>
              <a:rPr lang="en-US" sz="900" dirty="0">
                <a:latin typeface="Arial"/>
                <a:cs typeface="Arial"/>
              </a:rPr>
              <a:t>ian</a:t>
            </a:r>
            <a:r>
              <a:rPr lang="en-US" sz="900" spc="-9" dirty="0">
                <a:latin typeface="Arial"/>
                <a:cs typeface="Arial"/>
              </a:rPr>
              <a:t> </a:t>
            </a:r>
            <a:r>
              <a:rPr lang="en-US" sz="900" dirty="0">
                <a:latin typeface="Arial"/>
                <a:cs typeface="Arial"/>
              </a:rPr>
              <a:t>or A</a:t>
            </a:r>
            <a:r>
              <a:rPr lang="en-US" sz="900" spc="4" dirty="0">
                <a:latin typeface="Arial"/>
                <a:cs typeface="Arial"/>
              </a:rPr>
              <a:t>l</a:t>
            </a:r>
            <a:r>
              <a:rPr lang="en-US" sz="900" spc="-9" dirty="0">
                <a:latin typeface="Arial"/>
                <a:cs typeface="Arial"/>
              </a:rPr>
              <a:t>a</a:t>
            </a:r>
            <a:r>
              <a:rPr lang="en-US" sz="900" spc="4" dirty="0">
                <a:latin typeface="Arial"/>
                <a:cs typeface="Arial"/>
              </a:rPr>
              <a:t>s</a:t>
            </a:r>
            <a:r>
              <a:rPr lang="en-US" sz="900" spc="-9" dirty="0">
                <a:latin typeface="Arial"/>
                <a:cs typeface="Arial"/>
              </a:rPr>
              <a:t>k</a:t>
            </a:r>
            <a:r>
              <a:rPr lang="en-US" sz="900" dirty="0">
                <a:latin typeface="Arial"/>
                <a:cs typeface="Arial"/>
              </a:rPr>
              <a:t>a Nat</a:t>
            </a:r>
            <a:r>
              <a:rPr lang="en-US" sz="900" spc="4" dirty="0">
                <a:latin typeface="Arial"/>
                <a:cs typeface="Arial"/>
              </a:rPr>
              <a:t>i</a:t>
            </a:r>
            <a:r>
              <a:rPr lang="en-US" sz="900" spc="-9" dirty="0">
                <a:latin typeface="Arial"/>
                <a:cs typeface="Arial"/>
              </a:rPr>
              <a:t>v</a:t>
            </a:r>
            <a:r>
              <a:rPr lang="en-US" sz="900" dirty="0">
                <a:latin typeface="Arial"/>
                <a:cs typeface="Arial"/>
              </a:rPr>
              <a:t>e;</a:t>
            </a:r>
            <a:r>
              <a:rPr lang="en-US" sz="900" spc="-9" dirty="0">
                <a:latin typeface="Arial"/>
                <a:cs typeface="Arial"/>
              </a:rPr>
              <a:t> </a:t>
            </a:r>
            <a:r>
              <a:rPr lang="en-US" sz="900" dirty="0">
                <a:latin typeface="Arial"/>
                <a:cs typeface="Arial"/>
              </a:rPr>
              <a:t>n = </a:t>
            </a:r>
            <a:r>
              <a:rPr lang="en-US" sz="900" spc="-9" dirty="0">
                <a:latin typeface="Arial"/>
                <a:cs typeface="Arial"/>
              </a:rPr>
              <a:t>n</a:t>
            </a:r>
            <a:r>
              <a:rPr lang="en-US" sz="900" dirty="0">
                <a:latin typeface="Arial"/>
                <a:cs typeface="Arial"/>
              </a:rPr>
              <a:t>u</a:t>
            </a:r>
            <a:r>
              <a:rPr lang="en-US" sz="900" spc="-9" dirty="0">
                <a:latin typeface="Arial"/>
                <a:cs typeface="Arial"/>
              </a:rPr>
              <a:t>m</a:t>
            </a:r>
            <a:r>
              <a:rPr lang="en-US" sz="900" dirty="0">
                <a:latin typeface="Arial"/>
                <a:cs typeface="Arial"/>
              </a:rPr>
              <a:t>ber</a:t>
            </a:r>
            <a:r>
              <a:rPr lang="en-US" sz="900" spc="-9" dirty="0">
                <a:latin typeface="Arial"/>
                <a:cs typeface="Arial"/>
              </a:rPr>
              <a:t> </a:t>
            </a:r>
            <a:r>
              <a:rPr lang="en-US" sz="900" dirty="0">
                <a:latin typeface="Arial"/>
                <a:cs typeface="Arial"/>
              </a:rPr>
              <a:t>of </a:t>
            </a:r>
            <a:r>
              <a:rPr lang="en-US" sz="900" spc="4" dirty="0">
                <a:latin typeface="Arial"/>
                <a:cs typeface="Arial"/>
              </a:rPr>
              <a:t>m</a:t>
            </a:r>
            <a:r>
              <a:rPr lang="en-US" sz="900" spc="-9" dirty="0">
                <a:latin typeface="Arial"/>
                <a:cs typeface="Arial"/>
              </a:rPr>
              <a:t>e</a:t>
            </a:r>
            <a:r>
              <a:rPr lang="en-US" sz="900" dirty="0">
                <a:latin typeface="Arial"/>
                <a:cs typeface="Arial"/>
              </a:rPr>
              <a:t>a</a:t>
            </a:r>
            <a:r>
              <a:rPr lang="en-US" sz="900" spc="4" dirty="0">
                <a:latin typeface="Arial"/>
                <a:cs typeface="Arial"/>
              </a:rPr>
              <a:t>s</a:t>
            </a:r>
            <a:r>
              <a:rPr lang="en-US" sz="900" spc="-9" dirty="0">
                <a:latin typeface="Arial"/>
                <a:cs typeface="Arial"/>
              </a:rPr>
              <a:t>u</a:t>
            </a:r>
            <a:r>
              <a:rPr lang="en-US" sz="900" dirty="0">
                <a:latin typeface="Arial"/>
                <a:cs typeface="Arial"/>
              </a:rPr>
              <a:t>re</a:t>
            </a:r>
            <a:r>
              <a:rPr lang="en-US" sz="900" spc="4" dirty="0">
                <a:latin typeface="Arial"/>
                <a:cs typeface="Arial"/>
              </a:rPr>
              <a:t>s</a:t>
            </a:r>
            <a:r>
              <a:rPr lang="en-US" sz="900" dirty="0">
                <a:latin typeface="Arial"/>
                <a:cs typeface="Arial"/>
              </a:rPr>
              <a:t>.</a:t>
            </a:r>
          </a:p>
          <a:p>
            <a:r>
              <a:rPr lang="en-US" sz="900" b="1" dirty="0">
                <a:latin typeface="Arial"/>
                <a:cs typeface="Arial"/>
              </a:rPr>
              <a:t>Note:</a:t>
            </a:r>
            <a:r>
              <a:rPr lang="en-US" sz="900" b="1" spc="-9" dirty="0">
                <a:latin typeface="Arial"/>
                <a:cs typeface="Arial"/>
              </a:rPr>
              <a:t> </a:t>
            </a:r>
            <a:r>
              <a:rPr lang="en-US" sz="900" dirty="0">
                <a:latin typeface="Arial"/>
                <a:cs typeface="Arial"/>
              </a:rPr>
              <a:t>Poor </a:t>
            </a:r>
            <a:r>
              <a:rPr lang="en-US" sz="900" spc="4" dirty="0">
                <a:latin typeface="Arial"/>
                <a:cs typeface="Arial"/>
              </a:rPr>
              <a:t>i</a:t>
            </a:r>
            <a:r>
              <a:rPr lang="en-US" sz="900" dirty="0">
                <a:latin typeface="Arial"/>
                <a:cs typeface="Arial"/>
              </a:rPr>
              <a:t>nd</a:t>
            </a:r>
            <a:r>
              <a:rPr lang="en-US" sz="900" spc="-9" dirty="0">
                <a:latin typeface="Arial"/>
                <a:cs typeface="Arial"/>
              </a:rPr>
              <a:t>i</a:t>
            </a:r>
            <a:r>
              <a:rPr lang="en-US" sz="900" spc="4" dirty="0">
                <a:latin typeface="Arial"/>
                <a:cs typeface="Arial"/>
              </a:rPr>
              <a:t>c</a:t>
            </a:r>
            <a:r>
              <a:rPr lang="en-US" sz="900" dirty="0">
                <a:latin typeface="Arial"/>
                <a:cs typeface="Arial"/>
              </a:rPr>
              <a:t>a</a:t>
            </a:r>
            <a:r>
              <a:rPr lang="en-US" sz="900" spc="-9" dirty="0">
                <a:latin typeface="Arial"/>
                <a:cs typeface="Arial"/>
              </a:rPr>
              <a:t>t</a:t>
            </a:r>
            <a:r>
              <a:rPr lang="en-US" sz="900" dirty="0">
                <a:latin typeface="Arial"/>
                <a:cs typeface="Arial"/>
              </a:rPr>
              <a:t>es</a:t>
            </a:r>
            <a:r>
              <a:rPr lang="en-US" sz="900" spc="-4" dirty="0">
                <a:latin typeface="Arial"/>
                <a:cs typeface="Arial"/>
              </a:rPr>
              <a:t> </a:t>
            </a:r>
            <a:r>
              <a:rPr lang="en-US" sz="900" dirty="0">
                <a:latin typeface="Arial"/>
                <a:cs typeface="Arial"/>
              </a:rPr>
              <a:t>fa</a:t>
            </a:r>
            <a:r>
              <a:rPr lang="en-US" sz="900" spc="-9" dirty="0">
                <a:latin typeface="Arial"/>
                <a:cs typeface="Arial"/>
              </a:rPr>
              <a:t>m</a:t>
            </a:r>
            <a:r>
              <a:rPr lang="en-US" sz="900" dirty="0">
                <a:latin typeface="Arial"/>
                <a:cs typeface="Arial"/>
              </a:rPr>
              <a:t>ily</a:t>
            </a:r>
            <a:r>
              <a:rPr lang="en-US" sz="900" spc="-9" dirty="0">
                <a:latin typeface="Arial"/>
                <a:cs typeface="Arial"/>
              </a:rPr>
              <a:t> </a:t>
            </a:r>
            <a:r>
              <a:rPr lang="en-US" sz="900" spc="4" dirty="0">
                <a:latin typeface="Arial"/>
                <a:cs typeface="Arial"/>
              </a:rPr>
              <a:t>i</a:t>
            </a:r>
            <a:r>
              <a:rPr lang="en-US" sz="900" spc="-9" dirty="0">
                <a:latin typeface="Arial"/>
                <a:cs typeface="Arial"/>
              </a:rPr>
              <a:t>nc</a:t>
            </a:r>
            <a:r>
              <a:rPr lang="en-US" sz="900" dirty="0">
                <a:latin typeface="Arial"/>
                <a:cs typeface="Arial"/>
              </a:rPr>
              <a:t>o</a:t>
            </a:r>
            <a:r>
              <a:rPr lang="en-US" sz="900" spc="4" dirty="0">
                <a:latin typeface="Arial"/>
                <a:cs typeface="Arial"/>
              </a:rPr>
              <a:t>m</a:t>
            </a:r>
            <a:r>
              <a:rPr lang="en-US" sz="900" dirty="0">
                <a:latin typeface="Arial"/>
                <a:cs typeface="Arial"/>
              </a:rPr>
              <a:t>e</a:t>
            </a:r>
            <a:r>
              <a:rPr lang="en-US" sz="900" spc="-9" dirty="0">
                <a:latin typeface="Arial"/>
                <a:cs typeface="Arial"/>
              </a:rPr>
              <a:t> </a:t>
            </a:r>
            <a:r>
              <a:rPr lang="en-US" sz="900" dirty="0">
                <a:latin typeface="Arial"/>
                <a:cs typeface="Arial"/>
              </a:rPr>
              <a:t>le</a:t>
            </a:r>
            <a:r>
              <a:rPr lang="en-US" sz="900" spc="-9" dirty="0">
                <a:latin typeface="Arial"/>
                <a:cs typeface="Arial"/>
              </a:rPr>
              <a:t>s</a:t>
            </a:r>
            <a:r>
              <a:rPr lang="en-US" sz="900" dirty="0">
                <a:latin typeface="Arial"/>
                <a:cs typeface="Arial"/>
              </a:rPr>
              <a:t>s</a:t>
            </a:r>
            <a:r>
              <a:rPr lang="en-US" sz="900" spc="4" dirty="0">
                <a:latin typeface="Arial"/>
                <a:cs typeface="Arial"/>
              </a:rPr>
              <a:t> </a:t>
            </a:r>
            <a:r>
              <a:rPr lang="en-US" sz="900" dirty="0">
                <a:latin typeface="Arial"/>
                <a:cs typeface="Arial"/>
              </a:rPr>
              <a:t>t</a:t>
            </a:r>
            <a:r>
              <a:rPr lang="en-US" sz="900" spc="-9" dirty="0">
                <a:latin typeface="Arial"/>
                <a:cs typeface="Arial"/>
              </a:rPr>
              <a:t>h</a:t>
            </a:r>
            <a:r>
              <a:rPr lang="en-US" sz="900" dirty="0">
                <a:latin typeface="Arial"/>
                <a:cs typeface="Arial"/>
              </a:rPr>
              <a:t>an </a:t>
            </a:r>
            <a:r>
              <a:rPr lang="en-US" sz="900" spc="-9" dirty="0">
                <a:latin typeface="Arial"/>
                <a:cs typeface="Arial"/>
              </a:rPr>
              <a:t>t</a:t>
            </a:r>
            <a:r>
              <a:rPr lang="en-US" sz="900" dirty="0">
                <a:latin typeface="Arial"/>
                <a:cs typeface="Arial"/>
              </a:rPr>
              <a:t>he </a:t>
            </a:r>
            <a:r>
              <a:rPr lang="en-US" sz="900" dirty="0" smtClean="0">
                <a:latin typeface="Arial"/>
                <a:cs typeface="Arial"/>
              </a:rPr>
              <a:t>Feder</a:t>
            </a:r>
            <a:r>
              <a:rPr lang="en-US" sz="900" spc="-9" dirty="0" smtClean="0">
                <a:latin typeface="Arial"/>
                <a:cs typeface="Arial"/>
              </a:rPr>
              <a:t>a</a:t>
            </a:r>
            <a:r>
              <a:rPr lang="en-US" sz="900" dirty="0" smtClean="0">
                <a:latin typeface="Arial"/>
                <a:cs typeface="Arial"/>
              </a:rPr>
              <a:t>l </a:t>
            </a:r>
            <a:r>
              <a:rPr lang="en-US" sz="900" dirty="0">
                <a:latin typeface="Arial"/>
                <a:cs typeface="Arial"/>
              </a:rPr>
              <a:t>po</a:t>
            </a:r>
            <a:r>
              <a:rPr lang="en-US" sz="900" spc="-18" dirty="0">
                <a:latin typeface="Arial"/>
                <a:cs typeface="Arial"/>
              </a:rPr>
              <a:t>v</a:t>
            </a:r>
            <a:r>
              <a:rPr lang="en-US" sz="900" dirty="0">
                <a:latin typeface="Arial"/>
                <a:cs typeface="Arial"/>
              </a:rPr>
              <a:t>erty</a:t>
            </a:r>
            <a:r>
              <a:rPr lang="en-US" sz="900" spc="-4" dirty="0">
                <a:latin typeface="Arial"/>
                <a:cs typeface="Arial"/>
              </a:rPr>
              <a:t> </a:t>
            </a:r>
            <a:r>
              <a:rPr lang="en-US" sz="900" spc="4" dirty="0">
                <a:latin typeface="Arial"/>
                <a:cs typeface="Arial"/>
              </a:rPr>
              <a:t>l</a:t>
            </a:r>
            <a:r>
              <a:rPr lang="en-US" sz="900" dirty="0">
                <a:latin typeface="Arial"/>
                <a:cs typeface="Arial"/>
              </a:rPr>
              <a:t>e</a:t>
            </a:r>
            <a:r>
              <a:rPr lang="en-US" sz="900" spc="-9" dirty="0">
                <a:latin typeface="Arial"/>
                <a:cs typeface="Arial"/>
              </a:rPr>
              <a:t>v</a:t>
            </a:r>
            <a:r>
              <a:rPr lang="en-US" sz="900" dirty="0">
                <a:latin typeface="Arial"/>
                <a:cs typeface="Arial"/>
              </a:rPr>
              <a:t>el; H</a:t>
            </a:r>
            <a:r>
              <a:rPr lang="en-US" sz="900" spc="-9" dirty="0">
                <a:latin typeface="Arial"/>
                <a:cs typeface="Arial"/>
              </a:rPr>
              <a:t>i</a:t>
            </a:r>
            <a:r>
              <a:rPr lang="en-US" sz="900" dirty="0">
                <a:latin typeface="Arial"/>
                <a:cs typeface="Arial"/>
              </a:rPr>
              <a:t>gh </a:t>
            </a:r>
            <a:r>
              <a:rPr lang="en-US" sz="900" spc="-9" dirty="0">
                <a:latin typeface="Arial"/>
                <a:cs typeface="Arial"/>
              </a:rPr>
              <a:t>I</a:t>
            </a:r>
            <a:r>
              <a:rPr lang="en-US" sz="900" dirty="0">
                <a:latin typeface="Arial"/>
                <a:cs typeface="Arial"/>
              </a:rPr>
              <a:t>n</a:t>
            </a:r>
            <a:r>
              <a:rPr lang="en-US" sz="900" spc="4" dirty="0">
                <a:latin typeface="Arial"/>
                <a:cs typeface="Arial"/>
              </a:rPr>
              <a:t>c</a:t>
            </a:r>
            <a:r>
              <a:rPr lang="en-US" sz="900" spc="-9" dirty="0">
                <a:latin typeface="Arial"/>
                <a:cs typeface="Arial"/>
              </a:rPr>
              <a:t>o</a:t>
            </a:r>
            <a:r>
              <a:rPr lang="en-US" sz="900" spc="4" dirty="0">
                <a:latin typeface="Arial"/>
                <a:cs typeface="Arial"/>
              </a:rPr>
              <a:t>m</a:t>
            </a:r>
            <a:r>
              <a:rPr lang="en-US" sz="900" dirty="0">
                <a:latin typeface="Arial"/>
                <a:cs typeface="Arial"/>
              </a:rPr>
              <a:t>e</a:t>
            </a:r>
            <a:r>
              <a:rPr lang="en-US" sz="900" spc="-9" dirty="0">
                <a:latin typeface="Arial"/>
                <a:cs typeface="Arial"/>
              </a:rPr>
              <a:t> </a:t>
            </a:r>
            <a:r>
              <a:rPr lang="en-US" sz="900" dirty="0">
                <a:latin typeface="Arial"/>
                <a:cs typeface="Arial"/>
              </a:rPr>
              <a:t>in</a:t>
            </a:r>
            <a:r>
              <a:rPr lang="en-US" sz="900" spc="-9" dirty="0">
                <a:latin typeface="Arial"/>
                <a:cs typeface="Arial"/>
              </a:rPr>
              <a:t>d</a:t>
            </a:r>
            <a:r>
              <a:rPr lang="en-US" sz="900" dirty="0">
                <a:latin typeface="Arial"/>
                <a:cs typeface="Arial"/>
              </a:rPr>
              <a:t>i</a:t>
            </a:r>
            <a:r>
              <a:rPr lang="en-US" sz="900" spc="4" dirty="0">
                <a:latin typeface="Arial"/>
                <a:cs typeface="Arial"/>
              </a:rPr>
              <a:t>c</a:t>
            </a:r>
            <a:r>
              <a:rPr lang="en-US" sz="900" dirty="0">
                <a:latin typeface="Arial"/>
                <a:cs typeface="Arial"/>
              </a:rPr>
              <a:t>a</a:t>
            </a:r>
            <a:r>
              <a:rPr lang="en-US" sz="900" spc="-9" dirty="0">
                <a:latin typeface="Arial"/>
                <a:cs typeface="Arial"/>
              </a:rPr>
              <a:t>t</a:t>
            </a:r>
            <a:r>
              <a:rPr lang="en-US" sz="900" dirty="0">
                <a:latin typeface="Arial"/>
                <a:cs typeface="Arial"/>
              </a:rPr>
              <a:t>es</a:t>
            </a:r>
            <a:r>
              <a:rPr lang="en-US" sz="900" spc="4" dirty="0">
                <a:latin typeface="Arial"/>
                <a:cs typeface="Arial"/>
              </a:rPr>
              <a:t> </a:t>
            </a:r>
            <a:r>
              <a:rPr lang="en-US" sz="900" dirty="0">
                <a:latin typeface="Arial"/>
                <a:cs typeface="Arial"/>
              </a:rPr>
              <a:t>f</a:t>
            </a:r>
            <a:r>
              <a:rPr lang="en-US" sz="900" spc="-9" dirty="0">
                <a:latin typeface="Arial"/>
                <a:cs typeface="Arial"/>
              </a:rPr>
              <a:t>a</a:t>
            </a:r>
            <a:r>
              <a:rPr lang="en-US" sz="900" spc="4" dirty="0">
                <a:latin typeface="Arial"/>
                <a:cs typeface="Arial"/>
              </a:rPr>
              <a:t>m</a:t>
            </a:r>
            <a:r>
              <a:rPr lang="en-US" sz="900" spc="-9" dirty="0">
                <a:latin typeface="Arial"/>
                <a:cs typeface="Arial"/>
              </a:rPr>
              <a:t>i</a:t>
            </a:r>
            <a:r>
              <a:rPr lang="en-US" sz="900" dirty="0">
                <a:latin typeface="Arial"/>
                <a:cs typeface="Arial"/>
              </a:rPr>
              <a:t>ly</a:t>
            </a:r>
            <a:r>
              <a:rPr lang="en-US" sz="900" spc="-9" dirty="0">
                <a:latin typeface="Arial"/>
                <a:cs typeface="Arial"/>
              </a:rPr>
              <a:t> </a:t>
            </a:r>
            <a:r>
              <a:rPr lang="en-US" sz="900" spc="4" dirty="0">
                <a:latin typeface="Arial"/>
                <a:cs typeface="Arial"/>
              </a:rPr>
              <a:t>i</a:t>
            </a:r>
            <a:r>
              <a:rPr lang="en-US" sz="900" dirty="0">
                <a:latin typeface="Arial"/>
                <a:cs typeface="Arial"/>
              </a:rPr>
              <a:t>n</a:t>
            </a:r>
            <a:r>
              <a:rPr lang="en-US" sz="900" spc="-9" dirty="0">
                <a:latin typeface="Arial"/>
                <a:cs typeface="Arial"/>
              </a:rPr>
              <a:t>c</a:t>
            </a:r>
            <a:r>
              <a:rPr lang="en-US" sz="900" dirty="0">
                <a:latin typeface="Arial"/>
                <a:cs typeface="Arial"/>
              </a:rPr>
              <a:t>o</a:t>
            </a:r>
            <a:r>
              <a:rPr lang="en-US" sz="900" spc="4" dirty="0">
                <a:latin typeface="Arial"/>
                <a:cs typeface="Arial"/>
              </a:rPr>
              <a:t>m</a:t>
            </a:r>
            <a:r>
              <a:rPr lang="en-US" sz="900" dirty="0">
                <a:latin typeface="Arial"/>
                <a:cs typeface="Arial"/>
              </a:rPr>
              <a:t>e</a:t>
            </a:r>
            <a:r>
              <a:rPr lang="en-US" sz="900" spc="-9" dirty="0">
                <a:latin typeface="Arial"/>
                <a:cs typeface="Arial"/>
              </a:rPr>
              <a:t> </a:t>
            </a:r>
            <a:r>
              <a:rPr lang="en-US" sz="900" dirty="0">
                <a:latin typeface="Arial"/>
                <a:cs typeface="Arial"/>
              </a:rPr>
              <a:t>four t</a:t>
            </a:r>
            <a:r>
              <a:rPr lang="en-US" sz="900" spc="4" dirty="0">
                <a:latin typeface="Arial"/>
                <a:cs typeface="Arial"/>
              </a:rPr>
              <a:t>im</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t</a:t>
            </a:r>
            <a:r>
              <a:rPr lang="en-US" sz="900" spc="-9" dirty="0">
                <a:latin typeface="Arial"/>
                <a:cs typeface="Arial"/>
              </a:rPr>
              <a:t>h</a:t>
            </a:r>
            <a:r>
              <a:rPr lang="en-US" sz="900" dirty="0">
                <a:latin typeface="Arial"/>
                <a:cs typeface="Arial"/>
              </a:rPr>
              <a:t>e </a:t>
            </a:r>
            <a:r>
              <a:rPr lang="en-US" sz="900" dirty="0" smtClean="0">
                <a:latin typeface="Arial"/>
                <a:cs typeface="Arial"/>
              </a:rPr>
              <a:t>F</a:t>
            </a:r>
            <a:r>
              <a:rPr lang="en-US" sz="900" spc="-9" dirty="0" smtClean="0">
                <a:latin typeface="Arial"/>
                <a:cs typeface="Arial"/>
              </a:rPr>
              <a:t>e</a:t>
            </a:r>
            <a:r>
              <a:rPr lang="en-US" sz="900" dirty="0" smtClean="0">
                <a:latin typeface="Arial"/>
                <a:cs typeface="Arial"/>
              </a:rPr>
              <a:t>der</a:t>
            </a:r>
            <a:r>
              <a:rPr lang="en-US" sz="900" spc="-9" dirty="0" smtClean="0">
                <a:latin typeface="Arial"/>
                <a:cs typeface="Arial"/>
              </a:rPr>
              <a:t>a</a:t>
            </a:r>
            <a:r>
              <a:rPr lang="en-US" sz="900" dirty="0" smtClean="0">
                <a:latin typeface="Arial"/>
                <a:cs typeface="Arial"/>
              </a:rPr>
              <a:t>l </a:t>
            </a:r>
            <a:r>
              <a:rPr lang="en-US" sz="900" dirty="0">
                <a:latin typeface="Arial"/>
                <a:cs typeface="Arial"/>
              </a:rPr>
              <a:t>p</a:t>
            </a:r>
            <a:r>
              <a:rPr lang="en-US" sz="900" spc="9" dirty="0">
                <a:latin typeface="Arial"/>
                <a:cs typeface="Arial"/>
              </a:rPr>
              <a:t>o</a:t>
            </a:r>
            <a:r>
              <a:rPr lang="en-US" sz="900" spc="-9" dirty="0">
                <a:latin typeface="Arial"/>
                <a:cs typeface="Arial"/>
              </a:rPr>
              <a:t>v</a:t>
            </a:r>
            <a:r>
              <a:rPr lang="en-US" sz="900" dirty="0">
                <a:latin typeface="Arial"/>
                <a:cs typeface="Arial"/>
              </a:rPr>
              <a:t>erty</a:t>
            </a:r>
            <a:r>
              <a:rPr lang="en-US" sz="900" spc="-4" dirty="0">
                <a:latin typeface="Arial"/>
                <a:cs typeface="Arial"/>
              </a:rPr>
              <a:t> </a:t>
            </a:r>
            <a:r>
              <a:rPr lang="en-US" sz="900" spc="4" dirty="0">
                <a:latin typeface="Arial"/>
                <a:cs typeface="Arial"/>
              </a:rPr>
              <a:t>l</a:t>
            </a:r>
            <a:r>
              <a:rPr lang="en-US" sz="900" dirty="0">
                <a:latin typeface="Arial"/>
                <a:cs typeface="Arial"/>
              </a:rPr>
              <a:t>e</a:t>
            </a:r>
            <a:r>
              <a:rPr lang="en-US" sz="900" spc="-9" dirty="0">
                <a:latin typeface="Arial"/>
                <a:cs typeface="Arial"/>
              </a:rPr>
              <a:t>ve</a:t>
            </a:r>
            <a:r>
              <a:rPr lang="en-US" sz="900" dirty="0">
                <a:latin typeface="Arial"/>
                <a:cs typeface="Arial"/>
              </a:rPr>
              <a:t>l</a:t>
            </a:r>
            <a:r>
              <a:rPr lang="en-US" sz="900" spc="-9" dirty="0">
                <a:latin typeface="Arial"/>
                <a:cs typeface="Arial"/>
              </a:rPr>
              <a:t> </a:t>
            </a:r>
            <a:r>
              <a:rPr lang="en-US" sz="900" dirty="0">
                <a:latin typeface="Arial"/>
                <a:cs typeface="Arial"/>
              </a:rPr>
              <a:t>or gre</a:t>
            </a:r>
            <a:r>
              <a:rPr lang="en-US" sz="900" spc="-9" dirty="0">
                <a:latin typeface="Arial"/>
                <a:cs typeface="Arial"/>
              </a:rPr>
              <a:t>a</a:t>
            </a:r>
            <a:r>
              <a:rPr lang="en-US" sz="900" dirty="0">
                <a:latin typeface="Arial"/>
                <a:cs typeface="Arial"/>
              </a:rPr>
              <a:t>ter.</a:t>
            </a:r>
            <a:r>
              <a:rPr lang="en-US" sz="900" spc="9" dirty="0">
                <a:latin typeface="Arial"/>
                <a:cs typeface="Arial"/>
              </a:rPr>
              <a:t> </a:t>
            </a:r>
            <a:r>
              <a:rPr lang="en-US" sz="900" dirty="0">
                <a:latin typeface="Arial"/>
                <a:cs typeface="Arial"/>
              </a:rPr>
              <a:t>N</a:t>
            </a:r>
            <a:r>
              <a:rPr lang="en-US" sz="900" spc="-9" dirty="0">
                <a:latin typeface="Arial"/>
                <a:cs typeface="Arial"/>
              </a:rPr>
              <a:t>u</a:t>
            </a:r>
            <a:r>
              <a:rPr lang="en-US" sz="900" spc="4" dirty="0">
                <a:latin typeface="Arial"/>
                <a:cs typeface="Arial"/>
              </a:rPr>
              <a:t>m</a:t>
            </a:r>
            <a:r>
              <a:rPr lang="en-US" sz="900" dirty="0">
                <a:latin typeface="Arial"/>
                <a:cs typeface="Arial"/>
              </a:rPr>
              <a:t>be</a:t>
            </a:r>
            <a:r>
              <a:rPr lang="en-US" sz="900" spc="-13" dirty="0">
                <a:latin typeface="Arial"/>
                <a:cs typeface="Arial"/>
              </a:rPr>
              <a:t>r</a:t>
            </a:r>
            <a:r>
              <a:rPr lang="en-US" sz="900" dirty="0">
                <a:latin typeface="Arial"/>
                <a:cs typeface="Arial"/>
              </a:rPr>
              <a:t>s</a:t>
            </a:r>
            <a:r>
              <a:rPr lang="en-US" sz="900" spc="4" dirty="0">
                <a:latin typeface="Arial"/>
                <a:cs typeface="Arial"/>
              </a:rPr>
              <a:t> </a:t>
            </a:r>
            <a:r>
              <a:rPr lang="en-US" sz="900" dirty="0">
                <a:latin typeface="Arial"/>
                <a:cs typeface="Arial"/>
              </a:rPr>
              <a:t>of</a:t>
            </a:r>
            <a:r>
              <a:rPr lang="en-US" sz="900" spc="-9" dirty="0">
                <a:latin typeface="Arial"/>
                <a:cs typeface="Arial"/>
              </a:rPr>
              <a:t> </a:t>
            </a:r>
            <a:r>
              <a:rPr lang="en-US" sz="900" spc="4" dirty="0">
                <a:latin typeface="Arial"/>
                <a:cs typeface="Arial"/>
              </a:rPr>
              <a:t>m</a:t>
            </a:r>
            <a:r>
              <a:rPr lang="en-US" sz="900" spc="-9" dirty="0">
                <a:latin typeface="Arial"/>
                <a:cs typeface="Arial"/>
              </a:rPr>
              <a:t>e</a:t>
            </a:r>
            <a:r>
              <a:rPr lang="en-US" sz="900" dirty="0">
                <a:latin typeface="Arial"/>
                <a:cs typeface="Arial"/>
              </a:rPr>
              <a:t>a</a:t>
            </a:r>
            <a:r>
              <a:rPr lang="en-US" sz="900" spc="-9" dirty="0">
                <a:latin typeface="Arial"/>
                <a:cs typeface="Arial"/>
              </a:rPr>
              <a:t>su</a:t>
            </a:r>
            <a:r>
              <a:rPr lang="en-US" sz="900" dirty="0">
                <a:latin typeface="Arial"/>
                <a:cs typeface="Arial"/>
              </a:rPr>
              <a:t>res</a:t>
            </a:r>
            <a:r>
              <a:rPr lang="en-US" sz="900" spc="4" dirty="0">
                <a:latin typeface="Arial"/>
                <a:cs typeface="Arial"/>
              </a:rPr>
              <a:t> </a:t>
            </a:r>
            <a:r>
              <a:rPr lang="en-US" sz="900" spc="-9" dirty="0">
                <a:latin typeface="Arial"/>
                <a:cs typeface="Arial"/>
              </a:rPr>
              <a:t>d</a:t>
            </a:r>
            <a:r>
              <a:rPr lang="en-US" sz="900" dirty="0">
                <a:latin typeface="Arial"/>
                <a:cs typeface="Arial"/>
              </a:rPr>
              <a:t>iffer</a:t>
            </a:r>
            <a:r>
              <a:rPr lang="en-US" sz="900" spc="-9" dirty="0">
                <a:latin typeface="Arial"/>
                <a:cs typeface="Arial"/>
              </a:rPr>
              <a:t> </a:t>
            </a:r>
            <a:r>
              <a:rPr lang="en-US" sz="900" dirty="0">
                <a:latin typeface="Arial"/>
                <a:cs typeface="Arial"/>
              </a:rPr>
              <a:t>a</a:t>
            </a:r>
            <a:r>
              <a:rPr lang="en-US" sz="900" spc="4" dirty="0">
                <a:latin typeface="Arial"/>
                <a:cs typeface="Arial"/>
              </a:rPr>
              <a:t>c</a:t>
            </a:r>
            <a:r>
              <a:rPr lang="en-US" sz="900" dirty="0">
                <a:latin typeface="Arial"/>
                <a:cs typeface="Arial"/>
              </a:rPr>
              <a:t>r</a:t>
            </a:r>
            <a:r>
              <a:rPr lang="en-US" sz="900" spc="-9" dirty="0">
                <a:latin typeface="Arial"/>
                <a:cs typeface="Arial"/>
              </a:rPr>
              <a:t>o</a:t>
            </a:r>
            <a:r>
              <a:rPr lang="en-US" sz="900" spc="4" dirty="0">
                <a:latin typeface="Arial"/>
                <a:cs typeface="Arial"/>
              </a:rPr>
              <a:t>s</a:t>
            </a:r>
            <a:r>
              <a:rPr lang="en-US" sz="900" dirty="0">
                <a:latin typeface="Arial"/>
                <a:cs typeface="Arial"/>
              </a:rPr>
              <a:t>s</a:t>
            </a:r>
            <a:r>
              <a:rPr lang="en-US" sz="900" spc="-9" dirty="0">
                <a:latin typeface="Arial"/>
                <a:cs typeface="Arial"/>
              </a:rPr>
              <a:t> </a:t>
            </a:r>
            <a:r>
              <a:rPr lang="en-US" sz="900" dirty="0">
                <a:latin typeface="Arial"/>
                <a:cs typeface="Arial"/>
              </a:rPr>
              <a:t>gr</a:t>
            </a:r>
            <a:r>
              <a:rPr lang="en-US" sz="900" spc="-9" dirty="0">
                <a:latin typeface="Arial"/>
                <a:cs typeface="Arial"/>
              </a:rPr>
              <a:t>o</a:t>
            </a:r>
            <a:r>
              <a:rPr lang="en-US" sz="900" dirty="0">
                <a:latin typeface="Arial"/>
                <a:cs typeface="Arial"/>
              </a:rPr>
              <a:t>ups</a:t>
            </a:r>
            <a:r>
              <a:rPr lang="en-US" sz="900" spc="-4" dirty="0">
                <a:latin typeface="Arial"/>
                <a:cs typeface="Arial"/>
              </a:rPr>
              <a:t> </a:t>
            </a:r>
            <a:r>
              <a:rPr lang="en-US" sz="900" dirty="0">
                <a:latin typeface="Arial"/>
                <a:cs typeface="Arial"/>
              </a:rPr>
              <a:t>b</a:t>
            </a:r>
            <a:r>
              <a:rPr lang="en-US" sz="900" spc="-9" dirty="0">
                <a:latin typeface="Arial"/>
                <a:cs typeface="Arial"/>
              </a:rPr>
              <a:t>e</a:t>
            </a:r>
            <a:r>
              <a:rPr lang="en-US" sz="900" spc="4" dirty="0">
                <a:latin typeface="Arial"/>
                <a:cs typeface="Arial"/>
              </a:rPr>
              <a:t>c</a:t>
            </a:r>
            <a:r>
              <a:rPr lang="en-US" sz="900" dirty="0">
                <a:latin typeface="Arial"/>
                <a:cs typeface="Arial"/>
              </a:rPr>
              <a:t>a</a:t>
            </a:r>
            <a:r>
              <a:rPr lang="en-US" sz="900" spc="-9" dirty="0">
                <a:latin typeface="Arial"/>
                <a:cs typeface="Arial"/>
              </a:rPr>
              <a:t>u</a:t>
            </a:r>
            <a:r>
              <a:rPr lang="en-US" sz="900" spc="4" dirty="0">
                <a:latin typeface="Arial"/>
                <a:cs typeface="Arial"/>
              </a:rPr>
              <a:t>s</a:t>
            </a:r>
            <a:r>
              <a:rPr lang="en-US" sz="900" dirty="0">
                <a:latin typeface="Arial"/>
                <a:cs typeface="Arial"/>
              </a:rPr>
              <a:t>e of</a:t>
            </a:r>
            <a:r>
              <a:rPr lang="en-US" sz="900" spc="-9" dirty="0">
                <a:latin typeface="Arial"/>
                <a:cs typeface="Arial"/>
              </a:rPr>
              <a:t> </a:t>
            </a:r>
            <a:r>
              <a:rPr lang="en-US" sz="900" spc="4" dirty="0">
                <a:latin typeface="Arial"/>
                <a:cs typeface="Arial"/>
              </a:rPr>
              <a:t>s</a:t>
            </a:r>
            <a:r>
              <a:rPr lang="en-US" sz="900" spc="-9" dirty="0">
                <a:latin typeface="Arial"/>
                <a:cs typeface="Arial"/>
              </a:rPr>
              <a:t>a</a:t>
            </a:r>
            <a:r>
              <a:rPr lang="en-US" sz="900" spc="4" dirty="0">
                <a:latin typeface="Arial"/>
                <a:cs typeface="Arial"/>
              </a:rPr>
              <a:t>m</a:t>
            </a:r>
            <a:r>
              <a:rPr lang="en-US" sz="900" dirty="0">
                <a:latin typeface="Arial"/>
                <a:cs typeface="Arial"/>
              </a:rPr>
              <a:t>p</a:t>
            </a:r>
            <a:r>
              <a:rPr lang="en-US" sz="900" spc="-9" dirty="0">
                <a:latin typeface="Arial"/>
                <a:cs typeface="Arial"/>
              </a:rPr>
              <a:t>l</a:t>
            </a:r>
            <a:r>
              <a:rPr lang="en-US" sz="900" dirty="0">
                <a:latin typeface="Arial"/>
                <a:cs typeface="Arial"/>
              </a:rPr>
              <a:t>e </a:t>
            </a:r>
            <a:r>
              <a:rPr lang="en-US" sz="900" spc="-4" dirty="0">
                <a:latin typeface="Arial"/>
                <a:cs typeface="Arial"/>
              </a:rPr>
              <a:t>s</a:t>
            </a:r>
            <a:r>
              <a:rPr lang="en-US" sz="900" dirty="0">
                <a:latin typeface="Arial"/>
                <a:cs typeface="Arial"/>
              </a:rPr>
              <a:t>i</a:t>
            </a:r>
            <a:r>
              <a:rPr lang="en-US" sz="900" spc="-9" dirty="0">
                <a:latin typeface="Arial"/>
                <a:cs typeface="Arial"/>
              </a:rPr>
              <a:t>z</a:t>
            </a:r>
            <a:r>
              <a:rPr lang="en-US" sz="900" dirty="0">
                <a:latin typeface="Arial"/>
                <a:cs typeface="Arial"/>
              </a:rPr>
              <a:t>e li</a:t>
            </a:r>
            <a:r>
              <a:rPr lang="en-US" sz="900" spc="-9" dirty="0">
                <a:latin typeface="Arial"/>
                <a:cs typeface="Arial"/>
              </a:rPr>
              <a:t>m</a:t>
            </a:r>
            <a:r>
              <a:rPr lang="en-US" sz="900" dirty="0">
                <a:latin typeface="Arial"/>
                <a:cs typeface="Arial"/>
              </a:rPr>
              <a:t>itat</a:t>
            </a:r>
            <a:r>
              <a:rPr lang="en-US" sz="900" spc="-9" dirty="0">
                <a:latin typeface="Arial"/>
                <a:cs typeface="Arial"/>
              </a:rPr>
              <a:t>i</a:t>
            </a:r>
            <a:r>
              <a:rPr lang="en-US" sz="900" dirty="0">
                <a:latin typeface="Arial"/>
                <a:cs typeface="Arial"/>
              </a:rPr>
              <a:t>o</a:t>
            </a:r>
            <a:r>
              <a:rPr lang="en-US" sz="900" spc="-9" dirty="0">
                <a:latin typeface="Arial"/>
                <a:cs typeface="Arial"/>
              </a:rPr>
              <a:t>n</a:t>
            </a:r>
            <a:r>
              <a:rPr lang="en-US" sz="900" spc="4" dirty="0">
                <a:latin typeface="Arial"/>
                <a:cs typeface="Arial"/>
              </a:rPr>
              <a:t>s</a:t>
            </a:r>
            <a:r>
              <a:rPr lang="en-US" sz="900" dirty="0">
                <a:latin typeface="Arial"/>
                <a:cs typeface="Arial"/>
              </a:rPr>
              <a:t>.</a:t>
            </a:r>
            <a:r>
              <a:rPr lang="en-US" sz="900" spc="4" dirty="0">
                <a:latin typeface="Arial"/>
                <a:cs typeface="Arial"/>
              </a:rPr>
              <a:t> </a:t>
            </a:r>
            <a:r>
              <a:rPr lang="en-US" sz="900" dirty="0">
                <a:latin typeface="Arial"/>
                <a:cs typeface="Arial"/>
              </a:rPr>
              <a:t>For</a:t>
            </a:r>
            <a:r>
              <a:rPr lang="en-US" sz="900" spc="-13" dirty="0">
                <a:latin typeface="Arial"/>
                <a:cs typeface="Arial"/>
              </a:rPr>
              <a:t> </a:t>
            </a:r>
            <a:r>
              <a:rPr lang="en-US" sz="900" dirty="0">
                <a:latin typeface="Arial"/>
                <a:cs typeface="Arial"/>
              </a:rPr>
              <a:t>the</a:t>
            </a:r>
            <a:r>
              <a:rPr lang="en-US" sz="900" spc="-4" dirty="0">
                <a:latin typeface="Arial"/>
                <a:cs typeface="Arial"/>
              </a:rPr>
              <a:t> </a:t>
            </a:r>
            <a:r>
              <a:rPr lang="en-US" sz="900" spc="4" dirty="0">
                <a:latin typeface="Arial"/>
                <a:cs typeface="Arial"/>
              </a:rPr>
              <a:t>m</a:t>
            </a:r>
            <a:r>
              <a:rPr lang="en-US" sz="900" spc="-9" dirty="0">
                <a:latin typeface="Arial"/>
                <a:cs typeface="Arial"/>
              </a:rPr>
              <a:t>a</a:t>
            </a:r>
            <a:r>
              <a:rPr lang="en-US" sz="900" dirty="0">
                <a:latin typeface="Arial"/>
                <a:cs typeface="Arial"/>
              </a:rPr>
              <a:t>jority</a:t>
            </a:r>
            <a:r>
              <a:rPr lang="en-US" sz="900" spc="-4" dirty="0">
                <a:latin typeface="Arial"/>
                <a:cs typeface="Arial"/>
              </a:rPr>
              <a:t> </a:t>
            </a:r>
            <a:r>
              <a:rPr lang="en-US" sz="900" dirty="0">
                <a:latin typeface="Arial"/>
                <a:cs typeface="Arial"/>
              </a:rPr>
              <a:t>of</a:t>
            </a:r>
            <a:r>
              <a:rPr lang="en-US" sz="900" spc="-18" dirty="0">
                <a:latin typeface="Arial"/>
                <a:cs typeface="Arial"/>
              </a:rPr>
              <a:t> </a:t>
            </a:r>
            <a:r>
              <a:rPr lang="en-US" sz="900" spc="4" dirty="0">
                <a:latin typeface="Arial"/>
                <a:cs typeface="Arial"/>
              </a:rPr>
              <a:t>m</a:t>
            </a:r>
            <a:r>
              <a:rPr lang="en-US" sz="900" dirty="0">
                <a:latin typeface="Arial"/>
                <a:cs typeface="Arial"/>
              </a:rPr>
              <a:t>e</a:t>
            </a:r>
            <a:r>
              <a:rPr lang="en-US" sz="900" spc="-9" dirty="0">
                <a:latin typeface="Arial"/>
                <a:cs typeface="Arial"/>
              </a:rPr>
              <a:t>a</a:t>
            </a:r>
            <a:r>
              <a:rPr lang="en-US" sz="900" spc="4" dirty="0">
                <a:latin typeface="Arial"/>
                <a:cs typeface="Arial"/>
              </a:rPr>
              <a:t>s</a:t>
            </a:r>
            <a:r>
              <a:rPr lang="en-US" sz="900" dirty="0">
                <a:latin typeface="Arial"/>
                <a:cs typeface="Arial"/>
              </a:rPr>
              <a:t>ur</a:t>
            </a:r>
            <a:r>
              <a:rPr lang="en-US" sz="900" spc="-9" dirty="0">
                <a:latin typeface="Arial"/>
                <a:cs typeface="Arial"/>
              </a:rPr>
              <a:t>e</a:t>
            </a:r>
            <a:r>
              <a:rPr lang="en-US" sz="900" spc="4" dirty="0">
                <a:latin typeface="Arial"/>
                <a:cs typeface="Arial"/>
              </a:rPr>
              <a:t>s</a:t>
            </a:r>
            <a:r>
              <a:rPr lang="en-US" sz="900" dirty="0">
                <a:latin typeface="Arial"/>
                <a:cs typeface="Arial"/>
              </a:rPr>
              <a:t>, tr</a:t>
            </a:r>
            <a:r>
              <a:rPr lang="en-US" sz="900" spc="-9" dirty="0">
                <a:latin typeface="Arial"/>
                <a:cs typeface="Arial"/>
              </a:rPr>
              <a:t>e</a:t>
            </a:r>
            <a:r>
              <a:rPr lang="en-US" sz="900" dirty="0">
                <a:latin typeface="Arial"/>
                <a:cs typeface="Arial"/>
              </a:rPr>
              <a:t>nd </a:t>
            </a:r>
            <a:r>
              <a:rPr lang="en-US" sz="900" spc="-9" dirty="0">
                <a:latin typeface="Arial"/>
                <a:cs typeface="Arial"/>
              </a:rPr>
              <a:t>d</a:t>
            </a:r>
            <a:r>
              <a:rPr lang="en-US" sz="900" dirty="0">
                <a:latin typeface="Arial"/>
                <a:cs typeface="Arial"/>
              </a:rPr>
              <a:t>ata</a:t>
            </a:r>
            <a:r>
              <a:rPr lang="en-US" sz="900" spc="-9" dirty="0">
                <a:latin typeface="Arial"/>
                <a:cs typeface="Arial"/>
              </a:rPr>
              <a:t> </a:t>
            </a:r>
            <a:r>
              <a:rPr lang="en-US" sz="900" dirty="0">
                <a:latin typeface="Arial"/>
                <a:cs typeface="Arial"/>
              </a:rPr>
              <a:t>are a</a:t>
            </a:r>
            <a:r>
              <a:rPr lang="en-US" sz="900" spc="-9" dirty="0">
                <a:latin typeface="Arial"/>
                <a:cs typeface="Arial"/>
              </a:rPr>
              <a:t>va</a:t>
            </a:r>
            <a:r>
              <a:rPr lang="en-US" sz="900" dirty="0">
                <a:latin typeface="Arial"/>
                <a:cs typeface="Arial"/>
              </a:rPr>
              <a:t>i</a:t>
            </a:r>
            <a:r>
              <a:rPr lang="en-US" sz="900" spc="4" dirty="0">
                <a:latin typeface="Arial"/>
                <a:cs typeface="Arial"/>
              </a:rPr>
              <a:t>l</a:t>
            </a:r>
            <a:r>
              <a:rPr lang="en-US" sz="900" dirty="0">
                <a:latin typeface="Arial"/>
                <a:cs typeface="Arial"/>
              </a:rPr>
              <a:t>able</a:t>
            </a:r>
            <a:r>
              <a:rPr lang="en-US" sz="900" spc="-9" dirty="0">
                <a:latin typeface="Arial"/>
                <a:cs typeface="Arial"/>
              </a:rPr>
              <a:t> </a:t>
            </a:r>
            <a:r>
              <a:rPr lang="en-US" sz="900" dirty="0">
                <a:latin typeface="Arial"/>
                <a:cs typeface="Arial"/>
              </a:rPr>
              <a:t>from</a:t>
            </a:r>
            <a:r>
              <a:rPr lang="en-US" sz="900" spc="-9" dirty="0">
                <a:latin typeface="Arial"/>
                <a:cs typeface="Arial"/>
              </a:rPr>
              <a:t> </a:t>
            </a:r>
            <a:r>
              <a:rPr lang="en-US" sz="900" dirty="0">
                <a:latin typeface="Arial"/>
                <a:cs typeface="Arial"/>
              </a:rPr>
              <a:t>20</a:t>
            </a:r>
            <a:r>
              <a:rPr lang="en-US" sz="900" spc="-9" dirty="0">
                <a:latin typeface="Arial"/>
                <a:cs typeface="Arial"/>
              </a:rPr>
              <a:t>0</a:t>
            </a:r>
            <a:r>
              <a:rPr lang="en-US" sz="900" spc="9" dirty="0">
                <a:latin typeface="Arial"/>
                <a:cs typeface="Arial"/>
              </a:rPr>
              <a:t>1</a:t>
            </a:r>
            <a:r>
              <a:rPr lang="en-US" sz="900" dirty="0">
                <a:latin typeface="Arial"/>
                <a:cs typeface="Arial"/>
              </a:rPr>
              <a:t>-2</a:t>
            </a:r>
            <a:r>
              <a:rPr lang="en-US" sz="900" spc="-9" dirty="0">
                <a:latin typeface="Arial"/>
                <a:cs typeface="Arial"/>
              </a:rPr>
              <a:t>0</a:t>
            </a:r>
            <a:r>
              <a:rPr lang="en-US" sz="900" dirty="0">
                <a:latin typeface="Arial"/>
                <a:cs typeface="Arial"/>
              </a:rPr>
              <a:t>02 to</a:t>
            </a:r>
            <a:r>
              <a:rPr lang="en-US" sz="900" spc="-9" dirty="0">
                <a:latin typeface="Arial"/>
                <a:cs typeface="Arial"/>
              </a:rPr>
              <a:t> </a:t>
            </a:r>
            <a:r>
              <a:rPr lang="en-US" sz="900" dirty="0">
                <a:latin typeface="Arial"/>
                <a:cs typeface="Arial"/>
              </a:rPr>
              <a:t>20</a:t>
            </a:r>
            <a:r>
              <a:rPr lang="en-US" sz="900" spc="-9" dirty="0">
                <a:latin typeface="Arial"/>
                <a:cs typeface="Arial"/>
              </a:rPr>
              <a:t>1</a:t>
            </a:r>
            <a:r>
              <a:rPr lang="en-US" sz="900" spc="4" dirty="0">
                <a:latin typeface="Arial"/>
                <a:cs typeface="Arial"/>
              </a:rPr>
              <a:t>2</a:t>
            </a:r>
            <a:r>
              <a:rPr lang="en-US" sz="900" dirty="0">
                <a:latin typeface="Arial"/>
                <a:cs typeface="Arial"/>
              </a:rPr>
              <a:t>.</a:t>
            </a:r>
          </a:p>
          <a:p>
            <a:pPr marR="11614"/>
            <a:endParaRPr lang="en-US" sz="900" dirty="0" smtClean="0">
              <a:latin typeface="Arial"/>
              <a:cs typeface="Arial"/>
            </a:endParaRPr>
          </a:p>
          <a:p>
            <a:pPr marR="11614"/>
            <a:r>
              <a:rPr lang="en-US" sz="900" dirty="0" smtClean="0">
                <a:latin typeface="Arial"/>
                <a:cs typeface="Arial"/>
              </a:rPr>
              <a:t>For </a:t>
            </a:r>
            <a:r>
              <a:rPr lang="en-US" sz="900" dirty="0">
                <a:latin typeface="Arial"/>
                <a:cs typeface="Arial"/>
              </a:rPr>
              <a:t>e</a:t>
            </a:r>
            <a:r>
              <a:rPr lang="en-US" sz="900" spc="-9" dirty="0">
                <a:latin typeface="Arial"/>
                <a:cs typeface="Arial"/>
              </a:rPr>
              <a:t>a</a:t>
            </a:r>
            <a:r>
              <a:rPr lang="en-US" sz="900" spc="4" dirty="0">
                <a:latin typeface="Arial"/>
                <a:cs typeface="Arial"/>
              </a:rPr>
              <a:t>c</a:t>
            </a:r>
            <a:r>
              <a:rPr lang="en-US" sz="900" dirty="0">
                <a:latin typeface="Arial"/>
                <a:cs typeface="Arial"/>
              </a:rPr>
              <a:t>h</a:t>
            </a:r>
            <a:r>
              <a:rPr lang="en-US" sz="900" spc="-9" dirty="0">
                <a:latin typeface="Arial"/>
                <a:cs typeface="Arial"/>
              </a:rPr>
              <a:t> </a:t>
            </a:r>
            <a:r>
              <a:rPr lang="en-US" sz="900" spc="4" dirty="0">
                <a:latin typeface="Arial"/>
                <a:cs typeface="Arial"/>
              </a:rPr>
              <a:t>m</a:t>
            </a:r>
            <a:r>
              <a:rPr lang="en-US" sz="900" dirty="0">
                <a:latin typeface="Arial"/>
                <a:cs typeface="Arial"/>
              </a:rPr>
              <a:t>e</a:t>
            </a:r>
            <a:r>
              <a:rPr lang="en-US" sz="900" spc="-9" dirty="0">
                <a:latin typeface="Arial"/>
                <a:cs typeface="Arial"/>
              </a:rPr>
              <a:t>a</a:t>
            </a:r>
            <a:r>
              <a:rPr lang="en-US" sz="900" spc="4" dirty="0">
                <a:latin typeface="Arial"/>
                <a:cs typeface="Arial"/>
              </a:rPr>
              <a:t>s</a:t>
            </a:r>
            <a:r>
              <a:rPr lang="en-US" sz="900" dirty="0">
                <a:latin typeface="Arial"/>
                <a:cs typeface="Arial"/>
              </a:rPr>
              <a:t>ur</a:t>
            </a:r>
            <a:r>
              <a:rPr lang="en-US" sz="900" spc="-9" dirty="0">
                <a:latin typeface="Arial"/>
                <a:cs typeface="Arial"/>
              </a:rPr>
              <a:t>e</a:t>
            </a:r>
            <a:r>
              <a:rPr lang="en-US" sz="900" dirty="0">
                <a:latin typeface="Arial"/>
                <a:cs typeface="Arial"/>
              </a:rPr>
              <a:t>, a</a:t>
            </a:r>
            <a:r>
              <a:rPr lang="en-US" sz="900" spc="-9" dirty="0">
                <a:latin typeface="Arial"/>
                <a:cs typeface="Arial"/>
              </a:rPr>
              <a:t>v</a:t>
            </a:r>
            <a:r>
              <a:rPr lang="en-US" sz="900" dirty="0">
                <a:latin typeface="Arial"/>
                <a:cs typeface="Arial"/>
              </a:rPr>
              <a:t>era</a:t>
            </a:r>
            <a:r>
              <a:rPr lang="en-US" sz="900" spc="-9" dirty="0">
                <a:latin typeface="Arial"/>
                <a:cs typeface="Arial"/>
              </a:rPr>
              <a:t>g</a:t>
            </a:r>
            <a:r>
              <a:rPr lang="en-US" sz="900" dirty="0">
                <a:latin typeface="Arial"/>
                <a:cs typeface="Arial"/>
              </a:rPr>
              <a:t>e </a:t>
            </a:r>
            <a:r>
              <a:rPr lang="en-US" sz="900" spc="-9" dirty="0">
                <a:latin typeface="Arial"/>
                <a:cs typeface="Arial"/>
              </a:rPr>
              <a:t>a</a:t>
            </a:r>
            <a:r>
              <a:rPr lang="en-US" sz="900" dirty="0">
                <a:latin typeface="Arial"/>
                <a:cs typeface="Arial"/>
              </a:rPr>
              <a:t>nnual</a:t>
            </a:r>
            <a:r>
              <a:rPr lang="en-US" sz="900" spc="-9" dirty="0">
                <a:latin typeface="Arial"/>
                <a:cs typeface="Arial"/>
              </a:rPr>
              <a:t> </a:t>
            </a:r>
            <a:r>
              <a:rPr lang="en-US" sz="900" dirty="0">
                <a:latin typeface="Arial"/>
                <a:cs typeface="Arial"/>
              </a:rPr>
              <a:t>pe</a:t>
            </a:r>
            <a:r>
              <a:rPr lang="en-US" sz="900" spc="-13" dirty="0">
                <a:latin typeface="Arial"/>
                <a:cs typeface="Arial"/>
              </a:rPr>
              <a:t>r</a:t>
            </a:r>
            <a:r>
              <a:rPr lang="en-US" sz="900" spc="4" dirty="0">
                <a:latin typeface="Arial"/>
                <a:cs typeface="Arial"/>
              </a:rPr>
              <a:t>c</a:t>
            </a:r>
            <a:r>
              <a:rPr lang="en-US" sz="900" dirty="0">
                <a:latin typeface="Arial"/>
                <a:cs typeface="Arial"/>
              </a:rPr>
              <a:t>en</a:t>
            </a:r>
            <a:r>
              <a:rPr lang="en-US" sz="900" spc="-9" dirty="0">
                <a:latin typeface="Arial"/>
                <a:cs typeface="Arial"/>
              </a:rPr>
              <a:t>t</a:t>
            </a:r>
            <a:r>
              <a:rPr lang="en-US" sz="900" dirty="0">
                <a:latin typeface="Arial"/>
                <a:cs typeface="Arial"/>
              </a:rPr>
              <a:t>age</a:t>
            </a:r>
            <a:r>
              <a:rPr lang="en-US" sz="900" spc="-9" dirty="0">
                <a:latin typeface="Arial"/>
                <a:cs typeface="Arial"/>
              </a:rPr>
              <a:t> </a:t>
            </a:r>
            <a:r>
              <a:rPr lang="en-US" sz="900" spc="4" dirty="0">
                <a:latin typeface="Arial"/>
                <a:cs typeface="Arial"/>
              </a:rPr>
              <a:t>c</a:t>
            </a:r>
            <a:r>
              <a:rPr lang="en-US" sz="900" spc="-9" dirty="0">
                <a:latin typeface="Arial"/>
                <a:cs typeface="Arial"/>
              </a:rPr>
              <a:t>h</a:t>
            </a:r>
            <a:r>
              <a:rPr lang="en-US" sz="900" dirty="0">
                <a:latin typeface="Arial"/>
                <a:cs typeface="Arial"/>
              </a:rPr>
              <a:t>ang</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spc="-13" dirty="0">
                <a:latin typeface="Arial"/>
                <a:cs typeface="Arial"/>
              </a:rPr>
              <a:t>w</a:t>
            </a:r>
            <a:r>
              <a:rPr lang="en-US" sz="900" dirty="0">
                <a:latin typeface="Arial"/>
                <a:cs typeface="Arial"/>
              </a:rPr>
              <a:t>ere </a:t>
            </a:r>
            <a:r>
              <a:rPr lang="en-US" sz="900" spc="4" dirty="0">
                <a:latin typeface="Arial"/>
                <a:cs typeface="Arial"/>
              </a:rPr>
              <a:t>c</a:t>
            </a:r>
            <a:r>
              <a:rPr lang="en-US" sz="900" spc="-9" dirty="0">
                <a:latin typeface="Arial"/>
                <a:cs typeface="Arial"/>
              </a:rPr>
              <a:t>a</a:t>
            </a:r>
            <a:r>
              <a:rPr lang="en-US" sz="900" dirty="0">
                <a:latin typeface="Arial"/>
                <a:cs typeface="Arial"/>
              </a:rPr>
              <a:t>l</a:t>
            </a:r>
            <a:r>
              <a:rPr lang="en-US" sz="900" spc="4" dirty="0">
                <a:latin typeface="Arial"/>
                <a:cs typeface="Arial"/>
              </a:rPr>
              <a:t>c</a:t>
            </a:r>
            <a:r>
              <a:rPr lang="en-US" sz="900" spc="-9" dirty="0">
                <a:latin typeface="Arial"/>
                <a:cs typeface="Arial"/>
              </a:rPr>
              <a:t>u</a:t>
            </a:r>
            <a:r>
              <a:rPr lang="en-US" sz="900" dirty="0">
                <a:latin typeface="Arial"/>
                <a:cs typeface="Arial"/>
              </a:rPr>
              <a:t>lat</a:t>
            </a:r>
            <a:r>
              <a:rPr lang="en-US" sz="900" spc="-9" dirty="0">
                <a:latin typeface="Arial"/>
                <a:cs typeface="Arial"/>
              </a:rPr>
              <a:t>e</a:t>
            </a:r>
            <a:r>
              <a:rPr lang="en-US" sz="900" dirty="0">
                <a:latin typeface="Arial"/>
                <a:cs typeface="Arial"/>
              </a:rPr>
              <a:t>d for</a:t>
            </a:r>
            <a:r>
              <a:rPr lang="en-US" sz="900" spc="-13" dirty="0">
                <a:latin typeface="Arial"/>
                <a:cs typeface="Arial"/>
              </a:rPr>
              <a:t> </a:t>
            </a:r>
            <a:r>
              <a:rPr lang="en-US" sz="900" spc="4" dirty="0">
                <a:latin typeface="Arial"/>
                <a:cs typeface="Arial"/>
              </a:rPr>
              <a:t>s</a:t>
            </a:r>
            <a:r>
              <a:rPr lang="en-US" sz="900" spc="-9" dirty="0">
                <a:latin typeface="Arial"/>
                <a:cs typeface="Arial"/>
              </a:rPr>
              <a:t>e</a:t>
            </a:r>
            <a:r>
              <a:rPr lang="en-US" sz="900" dirty="0">
                <a:latin typeface="Arial"/>
                <a:cs typeface="Arial"/>
              </a:rPr>
              <a:t>l</a:t>
            </a:r>
            <a:r>
              <a:rPr lang="en-US" sz="900" spc="37" dirty="0">
                <a:latin typeface="Arial"/>
                <a:cs typeface="Arial"/>
              </a:rPr>
              <a:t>e</a:t>
            </a:r>
            <a:r>
              <a:rPr lang="en-US" sz="900" spc="-9" dirty="0">
                <a:latin typeface="Arial"/>
                <a:cs typeface="Arial"/>
              </a:rPr>
              <a:t>c</a:t>
            </a:r>
            <a:r>
              <a:rPr lang="en-US" sz="900" dirty="0">
                <a:latin typeface="Arial"/>
                <a:cs typeface="Arial"/>
              </a:rPr>
              <a:t>t p</a:t>
            </a:r>
            <a:r>
              <a:rPr lang="en-US" sz="900" spc="-9" dirty="0">
                <a:latin typeface="Arial"/>
                <a:cs typeface="Arial"/>
              </a:rPr>
              <a:t>o</a:t>
            </a:r>
            <a:r>
              <a:rPr lang="en-US" sz="900" dirty="0">
                <a:latin typeface="Arial"/>
                <a:cs typeface="Arial"/>
              </a:rPr>
              <a:t>pul</a:t>
            </a:r>
            <a:r>
              <a:rPr lang="en-US" sz="900" spc="-9" dirty="0">
                <a:latin typeface="Arial"/>
                <a:cs typeface="Arial"/>
              </a:rPr>
              <a:t>at</a:t>
            </a:r>
            <a:r>
              <a:rPr lang="en-US" sz="900" dirty="0">
                <a:latin typeface="Arial"/>
                <a:cs typeface="Arial"/>
              </a:rPr>
              <a:t>ions</a:t>
            </a:r>
            <a:r>
              <a:rPr lang="en-US" sz="900" spc="-9" dirty="0">
                <a:latin typeface="Arial"/>
                <a:cs typeface="Arial"/>
              </a:rPr>
              <a:t> </a:t>
            </a:r>
            <a:r>
              <a:rPr lang="en-US" sz="900" dirty="0">
                <a:latin typeface="Arial"/>
                <a:cs typeface="Arial"/>
              </a:rPr>
              <a:t>and</a:t>
            </a:r>
            <a:r>
              <a:rPr lang="en-US" sz="900" spc="-9" dirty="0">
                <a:latin typeface="Arial"/>
                <a:cs typeface="Arial"/>
              </a:rPr>
              <a:t> </a:t>
            </a:r>
            <a:r>
              <a:rPr lang="en-US" sz="900" dirty="0">
                <a:latin typeface="Arial"/>
                <a:cs typeface="Arial"/>
              </a:rPr>
              <a:t>refe</a:t>
            </a:r>
            <a:r>
              <a:rPr lang="en-US" sz="900" spc="-13" dirty="0">
                <a:latin typeface="Arial"/>
                <a:cs typeface="Arial"/>
              </a:rPr>
              <a:t>r</a:t>
            </a:r>
            <a:r>
              <a:rPr lang="en-US" sz="900" dirty="0">
                <a:latin typeface="Arial"/>
                <a:cs typeface="Arial"/>
              </a:rPr>
              <a:t>en</a:t>
            </a:r>
            <a:r>
              <a:rPr lang="en-US" sz="900" spc="-9" dirty="0">
                <a:latin typeface="Arial"/>
                <a:cs typeface="Arial"/>
              </a:rPr>
              <a:t>c</a:t>
            </a:r>
            <a:r>
              <a:rPr lang="en-US" sz="900" dirty="0">
                <a:latin typeface="Arial"/>
                <a:cs typeface="Arial"/>
              </a:rPr>
              <a:t>e gr</a:t>
            </a:r>
            <a:r>
              <a:rPr lang="en-US" sz="900" spc="-9" dirty="0">
                <a:latin typeface="Arial"/>
                <a:cs typeface="Arial"/>
              </a:rPr>
              <a:t>o</a:t>
            </a:r>
            <a:r>
              <a:rPr lang="en-US" sz="900" dirty="0">
                <a:latin typeface="Arial"/>
                <a:cs typeface="Arial"/>
              </a:rPr>
              <a:t>u</a:t>
            </a:r>
            <a:r>
              <a:rPr lang="en-US" sz="900" spc="-9" dirty="0">
                <a:latin typeface="Arial"/>
                <a:cs typeface="Arial"/>
              </a:rPr>
              <a:t>p</a:t>
            </a:r>
            <a:r>
              <a:rPr lang="en-US" sz="900" spc="4" dirty="0">
                <a:latin typeface="Arial"/>
                <a:cs typeface="Arial"/>
              </a:rPr>
              <a:t>s</a:t>
            </a:r>
            <a:r>
              <a:rPr lang="en-US" sz="900" dirty="0">
                <a:latin typeface="Arial"/>
                <a:cs typeface="Arial"/>
              </a:rPr>
              <a:t>. </a:t>
            </a:r>
            <a:r>
              <a:rPr lang="en-US" sz="900" spc="-18" dirty="0">
                <a:latin typeface="Arial"/>
                <a:cs typeface="Arial"/>
              </a:rPr>
              <a:t>M</a:t>
            </a:r>
            <a:r>
              <a:rPr lang="en-US" sz="900" dirty="0">
                <a:latin typeface="Arial"/>
                <a:cs typeface="Arial"/>
              </a:rPr>
              <a:t>ea</a:t>
            </a:r>
            <a:r>
              <a:rPr lang="en-US" sz="900" spc="4" dirty="0">
                <a:latin typeface="Arial"/>
                <a:cs typeface="Arial"/>
              </a:rPr>
              <a:t>s</a:t>
            </a:r>
            <a:r>
              <a:rPr lang="en-US" sz="900" dirty="0">
                <a:latin typeface="Arial"/>
                <a:cs typeface="Arial"/>
              </a:rPr>
              <a:t>ures</a:t>
            </a:r>
            <a:r>
              <a:rPr lang="en-US" sz="900" spc="4" dirty="0">
                <a:latin typeface="Arial"/>
                <a:cs typeface="Arial"/>
              </a:rPr>
              <a:t> </a:t>
            </a:r>
            <a:r>
              <a:rPr lang="en-US" sz="900" dirty="0">
                <a:latin typeface="Arial"/>
                <a:cs typeface="Arial"/>
              </a:rPr>
              <a:t>are</a:t>
            </a:r>
            <a:r>
              <a:rPr lang="en-US" sz="900" spc="-9" dirty="0">
                <a:latin typeface="Arial"/>
                <a:cs typeface="Arial"/>
              </a:rPr>
              <a:t> </a:t>
            </a:r>
            <a:r>
              <a:rPr lang="en-US" sz="900" dirty="0">
                <a:latin typeface="Arial"/>
                <a:cs typeface="Arial"/>
              </a:rPr>
              <a:t>a</a:t>
            </a:r>
            <a:r>
              <a:rPr lang="en-US" sz="900" spc="-9" dirty="0">
                <a:latin typeface="Arial"/>
                <a:cs typeface="Arial"/>
              </a:rPr>
              <a:t>l</a:t>
            </a:r>
            <a:r>
              <a:rPr lang="en-US" sz="900" dirty="0">
                <a:latin typeface="Arial"/>
                <a:cs typeface="Arial"/>
              </a:rPr>
              <a:t>ign</a:t>
            </a:r>
            <a:r>
              <a:rPr lang="en-US" sz="900" spc="-9" dirty="0">
                <a:latin typeface="Arial"/>
                <a:cs typeface="Arial"/>
              </a:rPr>
              <a:t>e</a:t>
            </a:r>
            <a:r>
              <a:rPr lang="en-US" sz="900" dirty="0">
                <a:latin typeface="Arial"/>
                <a:cs typeface="Arial"/>
              </a:rPr>
              <a:t>d </a:t>
            </a:r>
            <a:r>
              <a:rPr lang="en-US" sz="900" spc="-4" dirty="0">
                <a:latin typeface="Arial"/>
                <a:cs typeface="Arial"/>
              </a:rPr>
              <a:t>s</a:t>
            </a:r>
            <a:r>
              <a:rPr lang="en-US" sz="900" dirty="0">
                <a:latin typeface="Arial"/>
                <a:cs typeface="Arial"/>
              </a:rPr>
              <a:t>o t</a:t>
            </a:r>
            <a:r>
              <a:rPr lang="en-US" sz="900" spc="-9" dirty="0">
                <a:latin typeface="Arial"/>
                <a:cs typeface="Arial"/>
              </a:rPr>
              <a:t>h</a:t>
            </a:r>
            <a:r>
              <a:rPr lang="en-US" sz="900" dirty="0">
                <a:latin typeface="Arial"/>
                <a:cs typeface="Arial"/>
              </a:rPr>
              <a:t>at</a:t>
            </a:r>
            <a:r>
              <a:rPr lang="en-US" sz="900" spc="-9" dirty="0">
                <a:latin typeface="Arial"/>
                <a:cs typeface="Arial"/>
              </a:rPr>
              <a:t> </a:t>
            </a:r>
            <a:r>
              <a:rPr lang="en-US" sz="900" dirty="0">
                <a:latin typeface="Arial"/>
                <a:cs typeface="Arial"/>
              </a:rPr>
              <a:t>po</a:t>
            </a:r>
            <a:r>
              <a:rPr lang="en-US" sz="900" spc="4" dirty="0">
                <a:latin typeface="Arial"/>
                <a:cs typeface="Arial"/>
              </a:rPr>
              <a:t>s</a:t>
            </a:r>
            <a:r>
              <a:rPr lang="en-US" sz="900" spc="-9" dirty="0">
                <a:latin typeface="Arial"/>
                <a:cs typeface="Arial"/>
              </a:rPr>
              <a:t>i</a:t>
            </a:r>
            <a:r>
              <a:rPr lang="en-US" sz="900" dirty="0">
                <a:latin typeface="Arial"/>
                <a:cs typeface="Arial"/>
              </a:rPr>
              <a:t>t</a:t>
            </a:r>
            <a:r>
              <a:rPr lang="en-US" sz="900" spc="4" dirty="0">
                <a:latin typeface="Arial"/>
                <a:cs typeface="Arial"/>
              </a:rPr>
              <a:t>i</a:t>
            </a:r>
            <a:r>
              <a:rPr lang="en-US" sz="900" spc="-9" dirty="0">
                <a:latin typeface="Arial"/>
                <a:cs typeface="Arial"/>
              </a:rPr>
              <a:t>v</a:t>
            </a:r>
            <a:r>
              <a:rPr lang="en-US" sz="900" dirty="0">
                <a:latin typeface="Arial"/>
                <a:cs typeface="Arial"/>
              </a:rPr>
              <a:t>e ra</a:t>
            </a:r>
            <a:r>
              <a:rPr lang="en-US" sz="900" spc="-9" dirty="0">
                <a:latin typeface="Arial"/>
                <a:cs typeface="Arial"/>
              </a:rPr>
              <a:t>t</a:t>
            </a:r>
            <a:r>
              <a:rPr lang="en-US" sz="900" dirty="0">
                <a:latin typeface="Arial"/>
                <a:cs typeface="Arial"/>
              </a:rPr>
              <a:t>es</a:t>
            </a:r>
            <a:r>
              <a:rPr lang="en-US" sz="900" spc="-4" dirty="0">
                <a:latin typeface="Arial"/>
                <a:cs typeface="Arial"/>
              </a:rPr>
              <a:t> </a:t>
            </a:r>
            <a:r>
              <a:rPr lang="en-US" sz="900" dirty="0">
                <a:latin typeface="Arial"/>
                <a:cs typeface="Arial"/>
              </a:rPr>
              <a:t>ind</a:t>
            </a:r>
            <a:r>
              <a:rPr lang="en-US" sz="900" spc="-9" dirty="0">
                <a:latin typeface="Arial"/>
                <a:cs typeface="Arial"/>
              </a:rPr>
              <a:t>i</a:t>
            </a:r>
            <a:r>
              <a:rPr lang="en-US" sz="900" spc="4" dirty="0">
                <a:latin typeface="Arial"/>
                <a:cs typeface="Arial"/>
              </a:rPr>
              <a:t>c</a:t>
            </a:r>
            <a:r>
              <a:rPr lang="en-US" sz="900" dirty="0">
                <a:latin typeface="Arial"/>
                <a:cs typeface="Arial"/>
              </a:rPr>
              <a:t>a</a:t>
            </a:r>
            <a:r>
              <a:rPr lang="en-US" sz="900" spc="-9" dirty="0">
                <a:latin typeface="Arial"/>
                <a:cs typeface="Arial"/>
              </a:rPr>
              <a:t>t</a:t>
            </a:r>
            <a:r>
              <a:rPr lang="en-US" sz="900" dirty="0">
                <a:latin typeface="Arial"/>
                <a:cs typeface="Arial"/>
              </a:rPr>
              <a:t>e </a:t>
            </a:r>
            <a:r>
              <a:rPr lang="en-US" sz="900" spc="-9" dirty="0">
                <a:latin typeface="Arial"/>
                <a:cs typeface="Arial"/>
              </a:rPr>
              <a:t>i</a:t>
            </a:r>
            <a:r>
              <a:rPr lang="en-US" sz="900" spc="4" dirty="0">
                <a:latin typeface="Arial"/>
                <a:cs typeface="Arial"/>
              </a:rPr>
              <a:t>m</a:t>
            </a:r>
            <a:r>
              <a:rPr lang="en-US" sz="900" dirty="0">
                <a:latin typeface="Arial"/>
                <a:cs typeface="Arial"/>
              </a:rPr>
              <a:t>pro</a:t>
            </a:r>
            <a:r>
              <a:rPr lang="en-US" sz="900" spc="-9" dirty="0">
                <a:latin typeface="Arial"/>
                <a:cs typeface="Arial"/>
              </a:rPr>
              <a:t>ve</a:t>
            </a:r>
            <a:r>
              <a:rPr lang="en-US" sz="900" spc="4" dirty="0">
                <a:latin typeface="Arial"/>
                <a:cs typeface="Arial"/>
              </a:rPr>
              <a:t>m</a:t>
            </a:r>
            <a:r>
              <a:rPr lang="en-US" sz="900" dirty="0">
                <a:latin typeface="Arial"/>
                <a:cs typeface="Arial"/>
              </a:rPr>
              <a:t>ent</a:t>
            </a:r>
            <a:r>
              <a:rPr lang="en-US" sz="900" spc="-9" dirty="0">
                <a:latin typeface="Arial"/>
                <a:cs typeface="Arial"/>
              </a:rPr>
              <a:t> </a:t>
            </a:r>
            <a:r>
              <a:rPr lang="en-US" sz="900" dirty="0">
                <a:latin typeface="Arial"/>
                <a:cs typeface="Arial"/>
              </a:rPr>
              <a:t>in </a:t>
            </a:r>
            <a:r>
              <a:rPr lang="en-US" sz="900" spc="-9" dirty="0">
                <a:latin typeface="Arial"/>
                <a:cs typeface="Arial"/>
              </a:rPr>
              <a:t>a</a:t>
            </a:r>
            <a:r>
              <a:rPr lang="en-US" sz="900" spc="4" dirty="0">
                <a:latin typeface="Arial"/>
                <a:cs typeface="Arial"/>
              </a:rPr>
              <a:t>c</a:t>
            </a:r>
            <a:r>
              <a:rPr lang="en-US" sz="900" spc="-9" dirty="0">
                <a:latin typeface="Arial"/>
                <a:cs typeface="Arial"/>
              </a:rPr>
              <a:t>c</a:t>
            </a:r>
            <a:r>
              <a:rPr lang="en-US" sz="900" dirty="0">
                <a:latin typeface="Arial"/>
                <a:cs typeface="Arial"/>
              </a:rPr>
              <a:t>e</a:t>
            </a:r>
            <a:r>
              <a:rPr lang="en-US" sz="900" spc="-9" dirty="0">
                <a:latin typeface="Arial"/>
                <a:cs typeface="Arial"/>
              </a:rPr>
              <a:t>s</a:t>
            </a:r>
            <a:r>
              <a:rPr lang="en-US" sz="900" dirty="0">
                <a:latin typeface="Arial"/>
                <a:cs typeface="Arial"/>
              </a:rPr>
              <a:t>s</a:t>
            </a:r>
            <a:r>
              <a:rPr lang="en-US" sz="900" spc="4" dirty="0">
                <a:latin typeface="Arial"/>
                <a:cs typeface="Arial"/>
              </a:rPr>
              <a:t> </a:t>
            </a:r>
            <a:r>
              <a:rPr lang="en-US" sz="900" dirty="0">
                <a:latin typeface="Arial"/>
                <a:cs typeface="Arial"/>
              </a:rPr>
              <a:t>to</a:t>
            </a:r>
            <a:r>
              <a:rPr lang="en-US" sz="900" spc="-9" dirty="0">
                <a:latin typeface="Arial"/>
                <a:cs typeface="Arial"/>
              </a:rPr>
              <a:t> </a:t>
            </a:r>
            <a:r>
              <a:rPr lang="en-US" sz="900" spc="4" dirty="0">
                <a:latin typeface="Arial"/>
                <a:cs typeface="Arial"/>
              </a:rPr>
              <a:t>c</a:t>
            </a:r>
            <a:r>
              <a:rPr lang="en-US" sz="900" dirty="0">
                <a:latin typeface="Arial"/>
                <a:cs typeface="Arial"/>
              </a:rPr>
              <a:t>a</a:t>
            </a:r>
            <a:r>
              <a:rPr lang="en-US" sz="900" spc="-13" dirty="0">
                <a:latin typeface="Arial"/>
                <a:cs typeface="Arial"/>
              </a:rPr>
              <a:t>r</a:t>
            </a:r>
            <a:r>
              <a:rPr lang="en-US" sz="900" dirty="0">
                <a:latin typeface="Arial"/>
                <a:cs typeface="Arial"/>
              </a:rPr>
              <a:t>e. </a:t>
            </a:r>
            <a:endParaRPr lang="en-US" sz="900" dirty="0" smtClean="0">
              <a:latin typeface="Arial"/>
              <a:cs typeface="Arial"/>
            </a:endParaRPr>
          </a:p>
          <a:p>
            <a:pPr marR="11614"/>
            <a:r>
              <a:rPr lang="en-US" sz="900" dirty="0" smtClean="0">
                <a:latin typeface="Arial"/>
                <a:cs typeface="Arial"/>
              </a:rPr>
              <a:t>Dif</a:t>
            </a:r>
            <a:r>
              <a:rPr lang="en-US" sz="900" spc="-9" dirty="0" smtClean="0">
                <a:latin typeface="Arial"/>
                <a:cs typeface="Arial"/>
              </a:rPr>
              <a:t>f</a:t>
            </a:r>
            <a:r>
              <a:rPr lang="en-US" sz="900" dirty="0" smtClean="0">
                <a:latin typeface="Arial"/>
                <a:cs typeface="Arial"/>
              </a:rPr>
              <a:t>er</a:t>
            </a:r>
            <a:r>
              <a:rPr lang="en-US" sz="900" spc="-9" dirty="0" smtClean="0">
                <a:latin typeface="Arial"/>
                <a:cs typeface="Arial"/>
              </a:rPr>
              <a:t>e</a:t>
            </a:r>
            <a:r>
              <a:rPr lang="en-US" sz="900" dirty="0" smtClean="0">
                <a:latin typeface="Arial"/>
                <a:cs typeface="Arial"/>
              </a:rPr>
              <a:t>n</a:t>
            </a:r>
            <a:r>
              <a:rPr lang="en-US" sz="900" spc="4" dirty="0" smtClean="0">
                <a:latin typeface="Arial"/>
                <a:cs typeface="Arial"/>
              </a:rPr>
              <a:t>c</a:t>
            </a:r>
            <a:r>
              <a:rPr lang="en-US" sz="900" spc="-9" dirty="0" smtClean="0">
                <a:latin typeface="Arial"/>
                <a:cs typeface="Arial"/>
              </a:rPr>
              <a:t>e</a:t>
            </a:r>
            <a:r>
              <a:rPr lang="en-US" sz="900" dirty="0" smtClean="0">
                <a:latin typeface="Arial"/>
                <a:cs typeface="Arial"/>
              </a:rPr>
              <a:t>s</a:t>
            </a:r>
            <a:r>
              <a:rPr lang="en-US" sz="900" spc="4" dirty="0" smtClean="0">
                <a:latin typeface="Arial"/>
                <a:cs typeface="Arial"/>
              </a:rPr>
              <a:t> </a:t>
            </a:r>
            <a:r>
              <a:rPr lang="en-US" sz="900" spc="4" dirty="0">
                <a:latin typeface="Arial"/>
                <a:cs typeface="Arial"/>
              </a:rPr>
              <a:t>i</a:t>
            </a:r>
            <a:r>
              <a:rPr lang="en-US" sz="900" dirty="0">
                <a:latin typeface="Arial"/>
                <a:cs typeface="Arial"/>
              </a:rPr>
              <a:t>n</a:t>
            </a:r>
            <a:r>
              <a:rPr lang="en-US" sz="900" spc="-9" dirty="0">
                <a:latin typeface="Arial"/>
                <a:cs typeface="Arial"/>
              </a:rPr>
              <a:t> </a:t>
            </a:r>
            <a:r>
              <a:rPr lang="en-US" sz="900" dirty="0">
                <a:latin typeface="Arial"/>
                <a:cs typeface="Arial"/>
              </a:rPr>
              <a:t>rat</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b</a:t>
            </a:r>
            <a:r>
              <a:rPr lang="en-US" sz="900" spc="-9" dirty="0">
                <a:latin typeface="Arial"/>
                <a:cs typeface="Arial"/>
              </a:rPr>
              <a:t>e</a:t>
            </a:r>
            <a:r>
              <a:rPr lang="en-US" sz="900" dirty="0">
                <a:latin typeface="Arial"/>
                <a:cs typeface="Arial"/>
              </a:rPr>
              <a:t>t</a:t>
            </a:r>
            <a:r>
              <a:rPr lang="en-US" sz="900" spc="-13" dirty="0">
                <a:latin typeface="Arial"/>
                <a:cs typeface="Arial"/>
              </a:rPr>
              <a:t>w</a:t>
            </a:r>
            <a:r>
              <a:rPr lang="en-US" sz="900" dirty="0">
                <a:latin typeface="Arial"/>
                <a:cs typeface="Arial"/>
              </a:rPr>
              <a:t>een grou</a:t>
            </a:r>
            <a:r>
              <a:rPr lang="en-US" sz="900" spc="-9" dirty="0">
                <a:latin typeface="Arial"/>
                <a:cs typeface="Arial"/>
              </a:rPr>
              <a:t>p</a:t>
            </a:r>
            <a:r>
              <a:rPr lang="en-US" sz="900" dirty="0">
                <a:latin typeface="Arial"/>
                <a:cs typeface="Arial"/>
              </a:rPr>
              <a:t>s</a:t>
            </a:r>
            <a:r>
              <a:rPr lang="en-US" sz="900" spc="4" dirty="0">
                <a:latin typeface="Arial"/>
                <a:cs typeface="Arial"/>
              </a:rPr>
              <a:t> </a:t>
            </a:r>
            <a:r>
              <a:rPr lang="en-US" sz="900" spc="-13" dirty="0">
                <a:latin typeface="Arial"/>
                <a:cs typeface="Arial"/>
              </a:rPr>
              <a:t>w</a:t>
            </a:r>
            <a:r>
              <a:rPr lang="en-US" sz="900" dirty="0">
                <a:latin typeface="Arial"/>
                <a:cs typeface="Arial"/>
              </a:rPr>
              <a:t>ere u</a:t>
            </a:r>
            <a:r>
              <a:rPr lang="en-US" sz="900" spc="4" dirty="0">
                <a:latin typeface="Arial"/>
                <a:cs typeface="Arial"/>
              </a:rPr>
              <a:t>s</a:t>
            </a:r>
            <a:r>
              <a:rPr lang="en-US" sz="900" spc="-9" dirty="0">
                <a:latin typeface="Arial"/>
                <a:cs typeface="Arial"/>
              </a:rPr>
              <a:t>e</a:t>
            </a:r>
            <a:r>
              <a:rPr lang="en-US" sz="900" dirty="0">
                <a:latin typeface="Arial"/>
                <a:cs typeface="Arial"/>
              </a:rPr>
              <a:t>d</a:t>
            </a:r>
            <a:r>
              <a:rPr lang="en-US" sz="900" spc="9" dirty="0">
                <a:latin typeface="Arial"/>
                <a:cs typeface="Arial"/>
              </a:rPr>
              <a:t> </a:t>
            </a:r>
            <a:r>
              <a:rPr lang="en-US" sz="900" dirty="0">
                <a:latin typeface="Arial"/>
                <a:cs typeface="Arial"/>
              </a:rPr>
              <a:t>to</a:t>
            </a:r>
            <a:r>
              <a:rPr lang="en-US" sz="900" spc="-4" dirty="0">
                <a:latin typeface="Arial"/>
                <a:cs typeface="Arial"/>
              </a:rPr>
              <a:t> </a:t>
            </a:r>
            <a:r>
              <a:rPr lang="en-US" sz="900" dirty="0">
                <a:latin typeface="Arial"/>
                <a:cs typeface="Arial"/>
              </a:rPr>
              <a:t>a</a:t>
            </a:r>
            <a:r>
              <a:rPr lang="en-US" sz="900" spc="-9" dirty="0">
                <a:latin typeface="Arial"/>
                <a:cs typeface="Arial"/>
              </a:rPr>
              <a:t>s</a:t>
            </a:r>
            <a:r>
              <a:rPr lang="en-US" sz="900" spc="4" dirty="0">
                <a:latin typeface="Arial"/>
                <a:cs typeface="Arial"/>
              </a:rPr>
              <a:t>s</a:t>
            </a:r>
            <a:r>
              <a:rPr lang="en-US" sz="900" spc="-9" dirty="0">
                <a:latin typeface="Arial"/>
                <a:cs typeface="Arial"/>
              </a:rPr>
              <a:t>e</a:t>
            </a:r>
            <a:r>
              <a:rPr lang="en-US" sz="900" spc="4" dirty="0">
                <a:latin typeface="Arial"/>
                <a:cs typeface="Arial"/>
              </a:rPr>
              <a:t>s</a:t>
            </a:r>
            <a:r>
              <a:rPr lang="en-US" sz="900" dirty="0">
                <a:latin typeface="Arial"/>
                <a:cs typeface="Arial"/>
              </a:rPr>
              <a:t>s</a:t>
            </a:r>
            <a:r>
              <a:rPr lang="en-US" sz="900" spc="4" dirty="0">
                <a:latin typeface="Arial"/>
                <a:cs typeface="Arial"/>
              </a:rPr>
              <a:t> </a:t>
            </a:r>
            <a:r>
              <a:rPr lang="en-US" sz="900" dirty="0">
                <a:latin typeface="Arial"/>
                <a:cs typeface="Arial"/>
              </a:rPr>
              <a:t>t</a:t>
            </a:r>
            <a:r>
              <a:rPr lang="en-US" sz="900" spc="-13" dirty="0">
                <a:latin typeface="Arial"/>
                <a:cs typeface="Arial"/>
              </a:rPr>
              <a:t>r</a:t>
            </a:r>
            <a:r>
              <a:rPr lang="en-US" sz="900" dirty="0">
                <a:latin typeface="Arial"/>
                <a:cs typeface="Arial"/>
              </a:rPr>
              <a:t>ends</a:t>
            </a:r>
            <a:r>
              <a:rPr lang="en-US" sz="900" spc="-9" dirty="0">
                <a:latin typeface="Arial"/>
                <a:cs typeface="Arial"/>
              </a:rPr>
              <a:t> </a:t>
            </a:r>
            <a:r>
              <a:rPr lang="en-US" sz="900" spc="4" dirty="0">
                <a:latin typeface="Arial"/>
                <a:cs typeface="Arial"/>
              </a:rPr>
              <a:t>i</a:t>
            </a:r>
            <a:r>
              <a:rPr lang="en-US" sz="900" dirty="0">
                <a:latin typeface="Arial"/>
                <a:cs typeface="Arial"/>
              </a:rPr>
              <a:t>n</a:t>
            </a:r>
            <a:r>
              <a:rPr lang="en-US" sz="900" spc="-9" dirty="0">
                <a:latin typeface="Arial"/>
                <a:cs typeface="Arial"/>
              </a:rPr>
              <a:t> </a:t>
            </a:r>
            <a:r>
              <a:rPr lang="en-US" sz="900" dirty="0">
                <a:latin typeface="Arial"/>
                <a:cs typeface="Arial"/>
              </a:rPr>
              <a:t>di</a:t>
            </a:r>
            <a:r>
              <a:rPr lang="en-US" sz="900" spc="-9" dirty="0">
                <a:latin typeface="Arial"/>
                <a:cs typeface="Arial"/>
              </a:rPr>
              <a:t>s</a:t>
            </a:r>
            <a:r>
              <a:rPr lang="en-US" sz="900" dirty="0">
                <a:latin typeface="Arial"/>
                <a:cs typeface="Arial"/>
              </a:rPr>
              <a:t>par</a:t>
            </a:r>
            <a:r>
              <a:rPr lang="en-US" sz="900" spc="-9" dirty="0">
                <a:latin typeface="Arial"/>
                <a:cs typeface="Arial"/>
              </a:rPr>
              <a:t>i</a:t>
            </a:r>
            <a:r>
              <a:rPr lang="en-US" sz="900" dirty="0">
                <a:latin typeface="Arial"/>
                <a:cs typeface="Arial"/>
              </a:rPr>
              <a:t>t</a:t>
            </a:r>
            <a:r>
              <a:rPr lang="en-US" sz="900" spc="4" dirty="0">
                <a:latin typeface="Arial"/>
                <a:cs typeface="Arial"/>
              </a:rPr>
              <a:t>i</a:t>
            </a:r>
            <a:r>
              <a:rPr lang="en-US" sz="900" spc="-9" dirty="0">
                <a:latin typeface="Arial"/>
                <a:cs typeface="Arial"/>
              </a:rPr>
              <a:t>e</a:t>
            </a:r>
            <a:r>
              <a:rPr lang="en-US" sz="900" spc="4" dirty="0">
                <a:latin typeface="Arial"/>
                <a:cs typeface="Arial"/>
              </a:rPr>
              <a:t>s</a:t>
            </a:r>
            <a:r>
              <a:rPr lang="en-US" sz="900" dirty="0">
                <a:latin typeface="Arial"/>
                <a:cs typeface="Arial"/>
              </a:rPr>
              <a:t>.</a:t>
            </a:r>
          </a:p>
          <a:p>
            <a:pPr marL="391525" marR="115554" indent="-171450">
              <a:buFont typeface="Arial" panose="020B0604020202020204" pitchFamily="34" charset="0"/>
              <a:buChar char="•"/>
              <a:tabLst>
                <a:tab pos="429119" algn="l"/>
              </a:tabLst>
            </a:pPr>
            <a:r>
              <a:rPr lang="en-US" sz="900" b="1" dirty="0">
                <a:latin typeface="Arial"/>
                <a:cs typeface="Arial"/>
              </a:rPr>
              <a:t>Worsening</a:t>
            </a:r>
            <a:r>
              <a:rPr lang="en-US" sz="900" b="1" spc="-4" dirty="0">
                <a:latin typeface="Arial"/>
                <a:cs typeface="Arial"/>
              </a:rPr>
              <a:t> </a:t>
            </a:r>
            <a:r>
              <a:rPr lang="en-US" sz="900" dirty="0">
                <a:latin typeface="Arial"/>
                <a:cs typeface="Arial"/>
              </a:rPr>
              <a:t>= D</a:t>
            </a:r>
            <a:r>
              <a:rPr lang="en-US" sz="900" spc="-9" dirty="0">
                <a:latin typeface="Arial"/>
                <a:cs typeface="Arial"/>
              </a:rPr>
              <a:t>i</a:t>
            </a:r>
            <a:r>
              <a:rPr lang="en-US" sz="900" spc="4" dirty="0">
                <a:latin typeface="Arial"/>
                <a:cs typeface="Arial"/>
              </a:rPr>
              <a:t>s</a:t>
            </a:r>
            <a:r>
              <a:rPr lang="en-US" sz="900" dirty="0">
                <a:latin typeface="Arial"/>
                <a:cs typeface="Arial"/>
              </a:rPr>
              <a:t>pa</a:t>
            </a:r>
            <a:r>
              <a:rPr lang="en-US" sz="900" spc="-13" dirty="0">
                <a:latin typeface="Arial"/>
                <a:cs typeface="Arial"/>
              </a:rPr>
              <a:t>r</a:t>
            </a:r>
            <a:r>
              <a:rPr lang="en-US" sz="900" dirty="0">
                <a:latin typeface="Arial"/>
                <a:cs typeface="Arial"/>
              </a:rPr>
              <a:t>it</a:t>
            </a:r>
            <a:r>
              <a:rPr lang="en-US" sz="900" spc="4" dirty="0">
                <a:latin typeface="Arial"/>
                <a:cs typeface="Arial"/>
              </a:rPr>
              <a:t>i</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a</a:t>
            </a:r>
            <a:r>
              <a:rPr lang="en-US" sz="900" spc="-13" dirty="0">
                <a:latin typeface="Arial"/>
                <a:cs typeface="Arial"/>
              </a:rPr>
              <a:t>r</a:t>
            </a:r>
            <a:r>
              <a:rPr lang="en-US" sz="900" dirty="0">
                <a:latin typeface="Arial"/>
                <a:cs typeface="Arial"/>
              </a:rPr>
              <a:t>e </a:t>
            </a:r>
            <a:r>
              <a:rPr lang="en-US" sz="900" spc="-9" dirty="0">
                <a:latin typeface="Arial"/>
                <a:cs typeface="Arial"/>
              </a:rPr>
              <a:t>g</a:t>
            </a:r>
            <a:r>
              <a:rPr lang="en-US" sz="900" dirty="0">
                <a:latin typeface="Arial"/>
                <a:cs typeface="Arial"/>
              </a:rPr>
              <a:t>etti</a:t>
            </a:r>
            <a:r>
              <a:rPr lang="en-US" sz="900" spc="-9" dirty="0">
                <a:latin typeface="Arial"/>
                <a:cs typeface="Arial"/>
              </a:rPr>
              <a:t>n</a:t>
            </a:r>
            <a:r>
              <a:rPr lang="en-US" sz="900" dirty="0">
                <a:latin typeface="Arial"/>
                <a:cs typeface="Arial"/>
              </a:rPr>
              <a:t>g </a:t>
            </a:r>
            <a:r>
              <a:rPr lang="en-US" sz="900" spc="4" dirty="0">
                <a:latin typeface="Arial"/>
                <a:cs typeface="Arial"/>
              </a:rPr>
              <a:t>l</a:t>
            </a:r>
            <a:r>
              <a:rPr lang="en-US" sz="900" dirty="0">
                <a:latin typeface="Arial"/>
                <a:cs typeface="Arial"/>
              </a:rPr>
              <a:t>a</a:t>
            </a:r>
            <a:r>
              <a:rPr lang="en-US" sz="900" spc="-13" dirty="0">
                <a:latin typeface="Arial"/>
                <a:cs typeface="Arial"/>
              </a:rPr>
              <a:t>r</a:t>
            </a:r>
            <a:r>
              <a:rPr lang="en-US" sz="900" dirty="0">
                <a:latin typeface="Arial"/>
                <a:cs typeface="Arial"/>
              </a:rPr>
              <a:t>ger. D</a:t>
            </a:r>
            <a:r>
              <a:rPr lang="en-US" sz="900" spc="-9" dirty="0">
                <a:latin typeface="Arial"/>
                <a:cs typeface="Arial"/>
              </a:rPr>
              <a:t>i</a:t>
            </a:r>
            <a:r>
              <a:rPr lang="en-US" sz="900" dirty="0">
                <a:latin typeface="Arial"/>
                <a:cs typeface="Arial"/>
              </a:rPr>
              <a:t>ffer</a:t>
            </a:r>
            <a:r>
              <a:rPr lang="en-US" sz="900" spc="-9" dirty="0">
                <a:latin typeface="Arial"/>
                <a:cs typeface="Arial"/>
              </a:rPr>
              <a:t>e</a:t>
            </a:r>
            <a:r>
              <a:rPr lang="en-US" sz="900" dirty="0">
                <a:latin typeface="Arial"/>
                <a:cs typeface="Arial"/>
              </a:rPr>
              <a:t>n</a:t>
            </a:r>
            <a:r>
              <a:rPr lang="en-US" sz="900" spc="4" dirty="0">
                <a:latin typeface="Arial"/>
                <a:cs typeface="Arial"/>
              </a:rPr>
              <a:t>c</a:t>
            </a:r>
            <a:r>
              <a:rPr lang="en-US" sz="900" spc="-9" dirty="0">
                <a:latin typeface="Arial"/>
                <a:cs typeface="Arial"/>
              </a:rPr>
              <a:t>e</a:t>
            </a:r>
            <a:r>
              <a:rPr lang="en-US" sz="900" dirty="0">
                <a:latin typeface="Arial"/>
                <a:cs typeface="Arial"/>
              </a:rPr>
              <a:t>s</a:t>
            </a:r>
            <a:r>
              <a:rPr lang="en-US" sz="900" spc="22" dirty="0">
                <a:latin typeface="Arial"/>
                <a:cs typeface="Arial"/>
              </a:rPr>
              <a:t> </a:t>
            </a:r>
            <a:r>
              <a:rPr lang="en-US" sz="900" spc="-9" dirty="0">
                <a:latin typeface="Arial"/>
                <a:cs typeface="Arial"/>
              </a:rPr>
              <a:t>i</a:t>
            </a:r>
            <a:r>
              <a:rPr lang="en-US" sz="900" dirty="0">
                <a:latin typeface="Arial"/>
                <a:cs typeface="Arial"/>
              </a:rPr>
              <a:t>n ra</a:t>
            </a:r>
            <a:r>
              <a:rPr lang="en-US" sz="900" spc="-9" dirty="0">
                <a:latin typeface="Arial"/>
                <a:cs typeface="Arial"/>
              </a:rPr>
              <a:t>t</a:t>
            </a:r>
            <a:r>
              <a:rPr lang="en-US" sz="900" dirty="0">
                <a:latin typeface="Arial"/>
                <a:cs typeface="Arial"/>
              </a:rPr>
              <a:t>es</a:t>
            </a:r>
            <a:r>
              <a:rPr lang="en-US" sz="900" spc="4" dirty="0">
                <a:latin typeface="Arial"/>
                <a:cs typeface="Arial"/>
              </a:rPr>
              <a:t> </a:t>
            </a:r>
            <a:r>
              <a:rPr lang="en-US" sz="900" spc="-9" dirty="0">
                <a:latin typeface="Arial"/>
                <a:cs typeface="Arial"/>
              </a:rPr>
              <a:t>b</a:t>
            </a:r>
            <a:r>
              <a:rPr lang="en-US" sz="900" dirty="0">
                <a:latin typeface="Arial"/>
                <a:cs typeface="Arial"/>
              </a:rPr>
              <a:t>et</a:t>
            </a:r>
            <a:r>
              <a:rPr lang="en-US" sz="900" spc="-13" dirty="0">
                <a:latin typeface="Arial"/>
                <a:cs typeface="Arial"/>
              </a:rPr>
              <a:t>w</a:t>
            </a:r>
            <a:r>
              <a:rPr lang="en-US" sz="900" dirty="0">
                <a:latin typeface="Arial"/>
                <a:cs typeface="Arial"/>
              </a:rPr>
              <a:t>een gro</a:t>
            </a:r>
            <a:r>
              <a:rPr lang="en-US" sz="900" spc="-9" dirty="0">
                <a:latin typeface="Arial"/>
                <a:cs typeface="Arial"/>
              </a:rPr>
              <a:t>u</a:t>
            </a:r>
            <a:r>
              <a:rPr lang="en-US" sz="900" dirty="0">
                <a:latin typeface="Arial"/>
                <a:cs typeface="Arial"/>
              </a:rPr>
              <a:t>ps</a:t>
            </a:r>
            <a:r>
              <a:rPr lang="en-US" sz="900" spc="-4" dirty="0">
                <a:latin typeface="Arial"/>
                <a:cs typeface="Arial"/>
              </a:rPr>
              <a:t> </a:t>
            </a:r>
            <a:r>
              <a:rPr lang="en-US" sz="900" dirty="0">
                <a:latin typeface="Arial"/>
                <a:cs typeface="Arial"/>
              </a:rPr>
              <a:t>are</a:t>
            </a:r>
            <a:r>
              <a:rPr lang="en-US" sz="900" spc="-9" dirty="0">
                <a:latin typeface="Arial"/>
                <a:cs typeface="Arial"/>
              </a:rPr>
              <a:t> </a:t>
            </a:r>
            <a:r>
              <a:rPr lang="en-US" sz="900" spc="4" dirty="0">
                <a:latin typeface="Arial"/>
                <a:cs typeface="Arial"/>
              </a:rPr>
              <a:t>s</a:t>
            </a:r>
            <a:r>
              <a:rPr lang="en-US" sz="900" dirty="0">
                <a:latin typeface="Arial"/>
                <a:cs typeface="Arial"/>
              </a:rPr>
              <a:t>ta</a:t>
            </a:r>
            <a:r>
              <a:rPr lang="en-US" sz="900" spc="-9" dirty="0">
                <a:latin typeface="Arial"/>
                <a:cs typeface="Arial"/>
              </a:rPr>
              <a:t>t</a:t>
            </a:r>
            <a:r>
              <a:rPr lang="en-US" sz="900" dirty="0">
                <a:latin typeface="Arial"/>
                <a:cs typeface="Arial"/>
              </a:rPr>
              <a:t>i</a:t>
            </a:r>
            <a:r>
              <a:rPr lang="en-US" sz="900" spc="4" dirty="0">
                <a:latin typeface="Arial"/>
                <a:cs typeface="Arial"/>
              </a:rPr>
              <a:t>s</a:t>
            </a:r>
            <a:r>
              <a:rPr lang="en-US" sz="900" spc="-9" dirty="0">
                <a:latin typeface="Arial"/>
                <a:cs typeface="Arial"/>
              </a:rPr>
              <a:t>ti</a:t>
            </a:r>
            <a:r>
              <a:rPr lang="en-US" sz="900" spc="4" dirty="0">
                <a:latin typeface="Arial"/>
                <a:cs typeface="Arial"/>
              </a:rPr>
              <a:t>c</a:t>
            </a:r>
            <a:r>
              <a:rPr lang="en-US" sz="900" dirty="0">
                <a:latin typeface="Arial"/>
                <a:cs typeface="Arial"/>
              </a:rPr>
              <a:t>ally</a:t>
            </a:r>
            <a:r>
              <a:rPr lang="en-US" sz="900" spc="-18" dirty="0">
                <a:latin typeface="Arial"/>
                <a:cs typeface="Arial"/>
              </a:rPr>
              <a:t> </a:t>
            </a:r>
            <a:r>
              <a:rPr lang="en-US" sz="900" spc="4" dirty="0">
                <a:latin typeface="Arial"/>
                <a:cs typeface="Arial"/>
              </a:rPr>
              <a:t>s</a:t>
            </a:r>
            <a:r>
              <a:rPr lang="en-US" sz="900" dirty="0">
                <a:latin typeface="Arial"/>
                <a:cs typeface="Arial"/>
              </a:rPr>
              <a:t>i</a:t>
            </a:r>
            <a:r>
              <a:rPr lang="en-US" sz="900" spc="-9" dirty="0">
                <a:latin typeface="Arial"/>
                <a:cs typeface="Arial"/>
              </a:rPr>
              <a:t>g</a:t>
            </a:r>
            <a:r>
              <a:rPr lang="en-US" sz="900" dirty="0">
                <a:latin typeface="Arial"/>
                <a:cs typeface="Arial"/>
              </a:rPr>
              <a:t>nif</a:t>
            </a:r>
            <a:r>
              <a:rPr lang="en-US" sz="900" spc="-9" dirty="0">
                <a:latin typeface="Arial"/>
                <a:cs typeface="Arial"/>
              </a:rPr>
              <a:t>i</a:t>
            </a:r>
            <a:r>
              <a:rPr lang="en-US" sz="900" spc="4" dirty="0">
                <a:latin typeface="Arial"/>
                <a:cs typeface="Arial"/>
              </a:rPr>
              <a:t>c</a:t>
            </a:r>
            <a:r>
              <a:rPr lang="en-US" sz="900" dirty="0">
                <a:latin typeface="Arial"/>
                <a:cs typeface="Arial"/>
              </a:rPr>
              <a:t>a</a:t>
            </a:r>
            <a:r>
              <a:rPr lang="en-US" sz="900" spc="-9" dirty="0">
                <a:latin typeface="Arial"/>
                <a:cs typeface="Arial"/>
              </a:rPr>
              <a:t>n</a:t>
            </a:r>
            <a:r>
              <a:rPr lang="en-US" sz="900" dirty="0">
                <a:latin typeface="Arial"/>
                <a:cs typeface="Arial"/>
              </a:rPr>
              <a:t>t and re</a:t>
            </a:r>
            <a:r>
              <a:rPr lang="en-US" sz="900" spc="-9" dirty="0">
                <a:latin typeface="Arial"/>
                <a:cs typeface="Arial"/>
              </a:rPr>
              <a:t>f</a:t>
            </a:r>
            <a:r>
              <a:rPr lang="en-US" sz="900" dirty="0">
                <a:latin typeface="Arial"/>
                <a:cs typeface="Arial"/>
              </a:rPr>
              <a:t>ere</a:t>
            </a:r>
            <a:r>
              <a:rPr lang="en-US" sz="900" spc="-9" dirty="0">
                <a:latin typeface="Arial"/>
                <a:cs typeface="Arial"/>
              </a:rPr>
              <a:t>n</a:t>
            </a:r>
            <a:r>
              <a:rPr lang="en-US" sz="900" spc="4" dirty="0">
                <a:latin typeface="Arial"/>
                <a:cs typeface="Arial"/>
              </a:rPr>
              <a:t>c</a:t>
            </a:r>
            <a:r>
              <a:rPr lang="en-US" sz="900" dirty="0">
                <a:latin typeface="Arial"/>
                <a:cs typeface="Arial"/>
              </a:rPr>
              <a:t>e</a:t>
            </a:r>
            <a:r>
              <a:rPr lang="en-US" sz="900" spc="-9" dirty="0">
                <a:latin typeface="Arial"/>
                <a:cs typeface="Arial"/>
              </a:rPr>
              <a:t> </a:t>
            </a:r>
            <a:r>
              <a:rPr lang="en-US" sz="900" dirty="0">
                <a:latin typeface="Arial"/>
                <a:cs typeface="Arial"/>
              </a:rPr>
              <a:t>group</a:t>
            </a:r>
            <a:r>
              <a:rPr lang="en-US" sz="900" spc="-9" dirty="0">
                <a:latin typeface="Arial"/>
                <a:cs typeface="Arial"/>
              </a:rPr>
              <a:t> </a:t>
            </a:r>
            <a:r>
              <a:rPr lang="en-US" sz="900" dirty="0">
                <a:latin typeface="Arial"/>
                <a:cs typeface="Arial"/>
              </a:rPr>
              <a:t>rat</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e</a:t>
            </a:r>
            <a:r>
              <a:rPr lang="en-US" sz="900" spc="-18" dirty="0">
                <a:latin typeface="Arial"/>
                <a:cs typeface="Arial"/>
              </a:rPr>
              <a:t>x</a:t>
            </a:r>
            <a:r>
              <a:rPr lang="en-US" sz="900" spc="4" dirty="0">
                <a:latin typeface="Arial"/>
                <a:cs typeface="Arial"/>
              </a:rPr>
              <a:t>c</a:t>
            </a:r>
            <a:r>
              <a:rPr lang="en-US" sz="900" dirty="0">
                <a:latin typeface="Arial"/>
                <a:cs typeface="Arial"/>
              </a:rPr>
              <a:t>eed </a:t>
            </a:r>
            <a:r>
              <a:rPr lang="en-US" sz="900" spc="-9" dirty="0">
                <a:latin typeface="Arial"/>
                <a:cs typeface="Arial"/>
              </a:rPr>
              <a:t>p</a:t>
            </a:r>
            <a:r>
              <a:rPr lang="en-US" sz="900" dirty="0">
                <a:latin typeface="Arial"/>
                <a:cs typeface="Arial"/>
              </a:rPr>
              <a:t>opu</a:t>
            </a:r>
            <a:r>
              <a:rPr lang="en-US" sz="900" spc="-9" dirty="0">
                <a:latin typeface="Arial"/>
                <a:cs typeface="Arial"/>
              </a:rPr>
              <a:t>l</a:t>
            </a:r>
            <a:r>
              <a:rPr lang="en-US" sz="900" dirty="0">
                <a:latin typeface="Arial"/>
                <a:cs typeface="Arial"/>
              </a:rPr>
              <a:t>at</a:t>
            </a:r>
            <a:r>
              <a:rPr lang="en-US" sz="900" spc="-9" dirty="0">
                <a:latin typeface="Arial"/>
                <a:cs typeface="Arial"/>
              </a:rPr>
              <a:t>i</a:t>
            </a:r>
            <a:r>
              <a:rPr lang="en-US" sz="900" dirty="0">
                <a:latin typeface="Arial"/>
                <a:cs typeface="Arial"/>
              </a:rPr>
              <a:t>on ra</a:t>
            </a:r>
            <a:r>
              <a:rPr lang="en-US" sz="900" spc="-9" dirty="0">
                <a:latin typeface="Arial"/>
                <a:cs typeface="Arial"/>
              </a:rPr>
              <a:t>t</a:t>
            </a:r>
            <a:r>
              <a:rPr lang="en-US" sz="900" dirty="0">
                <a:latin typeface="Arial"/>
                <a:cs typeface="Arial"/>
              </a:rPr>
              <a:t>es</a:t>
            </a:r>
            <a:r>
              <a:rPr lang="en-US" sz="900" spc="-4" dirty="0">
                <a:latin typeface="Arial"/>
                <a:cs typeface="Arial"/>
              </a:rPr>
              <a:t> </a:t>
            </a:r>
            <a:r>
              <a:rPr lang="en-US" sz="900" dirty="0">
                <a:latin typeface="Arial"/>
                <a:cs typeface="Arial"/>
              </a:rPr>
              <a:t>by</a:t>
            </a:r>
            <a:r>
              <a:rPr lang="en-US" sz="900" spc="-9" dirty="0">
                <a:latin typeface="Arial"/>
                <a:cs typeface="Arial"/>
              </a:rPr>
              <a:t> </a:t>
            </a:r>
            <a:r>
              <a:rPr lang="en-US" sz="900" dirty="0">
                <a:latin typeface="Arial"/>
                <a:cs typeface="Arial"/>
              </a:rPr>
              <a:t>at </a:t>
            </a:r>
            <a:r>
              <a:rPr lang="en-US" sz="900" spc="-9" dirty="0">
                <a:latin typeface="Arial"/>
                <a:cs typeface="Arial"/>
              </a:rPr>
              <a:t>l</a:t>
            </a:r>
            <a:r>
              <a:rPr lang="en-US" sz="900" dirty="0">
                <a:latin typeface="Arial"/>
                <a:cs typeface="Arial"/>
              </a:rPr>
              <a:t>ea</a:t>
            </a:r>
            <a:r>
              <a:rPr lang="en-US" sz="900" spc="-9" dirty="0">
                <a:latin typeface="Arial"/>
                <a:cs typeface="Arial"/>
              </a:rPr>
              <a:t>s</a:t>
            </a:r>
            <a:r>
              <a:rPr lang="en-US" sz="900" dirty="0">
                <a:latin typeface="Arial"/>
                <a:cs typeface="Arial"/>
              </a:rPr>
              <a:t>t 1% </a:t>
            </a:r>
            <a:r>
              <a:rPr lang="en-US" sz="900" spc="-9" dirty="0">
                <a:latin typeface="Arial"/>
                <a:cs typeface="Arial"/>
              </a:rPr>
              <a:t>p</a:t>
            </a:r>
            <a:r>
              <a:rPr lang="en-US" sz="900" dirty="0">
                <a:latin typeface="Arial"/>
                <a:cs typeface="Arial"/>
              </a:rPr>
              <a:t>er </a:t>
            </a:r>
            <a:r>
              <a:rPr lang="en-US" sz="900" spc="-4" dirty="0">
                <a:latin typeface="Arial"/>
                <a:cs typeface="Arial"/>
              </a:rPr>
              <a:t>y</a:t>
            </a:r>
            <a:r>
              <a:rPr lang="en-US" sz="900" dirty="0">
                <a:latin typeface="Arial"/>
                <a:cs typeface="Arial"/>
              </a:rPr>
              <a:t>ear.</a:t>
            </a:r>
          </a:p>
          <a:p>
            <a:pPr marL="391525" marR="436668" indent="-171450">
              <a:buFont typeface="Arial" panose="020B0604020202020204" pitchFamily="34" charset="0"/>
              <a:buChar char="•"/>
              <a:tabLst>
                <a:tab pos="429119" algn="l"/>
              </a:tabLst>
            </a:pPr>
            <a:r>
              <a:rPr lang="en-US" sz="900" b="1" dirty="0">
                <a:latin typeface="Arial"/>
                <a:cs typeface="Arial"/>
              </a:rPr>
              <a:t>No Ch</a:t>
            </a:r>
            <a:r>
              <a:rPr lang="en-US" sz="900" b="1" spc="4" dirty="0">
                <a:latin typeface="Arial"/>
                <a:cs typeface="Arial"/>
              </a:rPr>
              <a:t>a</a:t>
            </a:r>
            <a:r>
              <a:rPr lang="en-US" sz="900" b="1" dirty="0">
                <a:latin typeface="Arial"/>
                <a:cs typeface="Arial"/>
              </a:rPr>
              <a:t>nge</a:t>
            </a:r>
            <a:r>
              <a:rPr lang="en-US" sz="900" b="1" spc="4" dirty="0">
                <a:latin typeface="Arial"/>
                <a:cs typeface="Arial"/>
              </a:rPr>
              <a:t> </a:t>
            </a:r>
            <a:r>
              <a:rPr lang="en-US" sz="900" dirty="0">
                <a:latin typeface="Arial"/>
                <a:cs typeface="Arial"/>
              </a:rPr>
              <a:t>=</a:t>
            </a:r>
            <a:r>
              <a:rPr lang="en-US" sz="900" spc="-9" dirty="0">
                <a:latin typeface="Arial"/>
                <a:cs typeface="Arial"/>
              </a:rPr>
              <a:t> </a:t>
            </a:r>
            <a:r>
              <a:rPr lang="en-US" sz="900" dirty="0">
                <a:latin typeface="Arial"/>
                <a:cs typeface="Arial"/>
              </a:rPr>
              <a:t>Di</a:t>
            </a:r>
            <a:r>
              <a:rPr lang="en-US" sz="900" spc="-9" dirty="0">
                <a:latin typeface="Arial"/>
                <a:cs typeface="Arial"/>
              </a:rPr>
              <a:t>s</a:t>
            </a:r>
            <a:r>
              <a:rPr lang="en-US" sz="900" dirty="0">
                <a:latin typeface="Arial"/>
                <a:cs typeface="Arial"/>
              </a:rPr>
              <a:t>pari</a:t>
            </a:r>
            <a:r>
              <a:rPr lang="en-US" sz="900" spc="-9" dirty="0">
                <a:latin typeface="Arial"/>
                <a:cs typeface="Arial"/>
              </a:rPr>
              <a:t>t</a:t>
            </a:r>
            <a:r>
              <a:rPr lang="en-US" sz="900" dirty="0">
                <a:latin typeface="Arial"/>
                <a:cs typeface="Arial"/>
              </a:rPr>
              <a:t>i</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are</a:t>
            </a:r>
            <a:r>
              <a:rPr lang="en-US" sz="900" spc="-9" dirty="0">
                <a:latin typeface="Arial"/>
                <a:cs typeface="Arial"/>
              </a:rPr>
              <a:t> n</a:t>
            </a:r>
            <a:r>
              <a:rPr lang="en-US" sz="900" dirty="0">
                <a:latin typeface="Arial"/>
                <a:cs typeface="Arial"/>
              </a:rPr>
              <a:t>ot </a:t>
            </a:r>
            <a:r>
              <a:rPr lang="en-US" sz="900" spc="4" dirty="0">
                <a:latin typeface="Arial"/>
                <a:cs typeface="Arial"/>
              </a:rPr>
              <a:t>c</a:t>
            </a:r>
            <a:r>
              <a:rPr lang="en-US" sz="900" spc="-9" dirty="0">
                <a:latin typeface="Arial"/>
                <a:cs typeface="Arial"/>
              </a:rPr>
              <a:t>h</a:t>
            </a:r>
            <a:r>
              <a:rPr lang="en-US" sz="900" dirty="0">
                <a:latin typeface="Arial"/>
                <a:cs typeface="Arial"/>
              </a:rPr>
              <a:t>an</a:t>
            </a:r>
            <a:r>
              <a:rPr lang="en-US" sz="900" spc="-9" dirty="0">
                <a:latin typeface="Arial"/>
                <a:cs typeface="Arial"/>
              </a:rPr>
              <a:t>g</a:t>
            </a:r>
            <a:r>
              <a:rPr lang="en-US" sz="900" dirty="0">
                <a:latin typeface="Arial"/>
                <a:cs typeface="Arial"/>
              </a:rPr>
              <a:t>ing. </a:t>
            </a:r>
            <a:r>
              <a:rPr lang="en-US" sz="900" spc="-13" dirty="0">
                <a:latin typeface="Arial"/>
                <a:cs typeface="Arial"/>
              </a:rPr>
              <a:t>D</a:t>
            </a:r>
            <a:r>
              <a:rPr lang="en-US" sz="900" dirty="0">
                <a:latin typeface="Arial"/>
                <a:cs typeface="Arial"/>
              </a:rPr>
              <a:t>iffe</a:t>
            </a:r>
            <a:r>
              <a:rPr lang="en-US" sz="900" spc="-13" dirty="0">
                <a:latin typeface="Arial"/>
                <a:cs typeface="Arial"/>
              </a:rPr>
              <a:t>r</a:t>
            </a:r>
            <a:r>
              <a:rPr lang="en-US" sz="900" dirty="0">
                <a:latin typeface="Arial"/>
                <a:cs typeface="Arial"/>
              </a:rPr>
              <a:t>en</a:t>
            </a:r>
            <a:r>
              <a:rPr lang="en-US" sz="900" spc="-9" dirty="0">
                <a:latin typeface="Arial"/>
                <a:cs typeface="Arial"/>
              </a:rPr>
              <a:t>c</a:t>
            </a:r>
            <a:r>
              <a:rPr lang="en-US" sz="900" dirty="0">
                <a:latin typeface="Arial"/>
                <a:cs typeface="Arial"/>
              </a:rPr>
              <a:t>es</a:t>
            </a:r>
            <a:r>
              <a:rPr lang="en-US" sz="900" spc="-4" dirty="0">
                <a:latin typeface="Arial"/>
                <a:cs typeface="Arial"/>
              </a:rPr>
              <a:t> </a:t>
            </a:r>
            <a:r>
              <a:rPr lang="en-US" sz="900" dirty="0">
                <a:latin typeface="Arial"/>
                <a:cs typeface="Arial"/>
              </a:rPr>
              <a:t>in r</a:t>
            </a:r>
            <a:r>
              <a:rPr lang="en-US" sz="900" spc="-9" dirty="0">
                <a:latin typeface="Arial"/>
                <a:cs typeface="Arial"/>
              </a:rPr>
              <a:t>at</a:t>
            </a:r>
            <a:r>
              <a:rPr lang="en-US" sz="900" dirty="0">
                <a:latin typeface="Arial"/>
                <a:cs typeface="Arial"/>
              </a:rPr>
              <a:t>es</a:t>
            </a:r>
            <a:r>
              <a:rPr lang="en-US" sz="900" spc="4" dirty="0">
                <a:latin typeface="Arial"/>
                <a:cs typeface="Arial"/>
              </a:rPr>
              <a:t> </a:t>
            </a:r>
            <a:r>
              <a:rPr lang="en-US" sz="900" spc="-9" dirty="0">
                <a:latin typeface="Arial"/>
                <a:cs typeface="Arial"/>
              </a:rPr>
              <a:t>b</a:t>
            </a:r>
            <a:r>
              <a:rPr lang="en-US" sz="900" dirty="0">
                <a:latin typeface="Arial"/>
                <a:cs typeface="Arial"/>
              </a:rPr>
              <a:t>et</a:t>
            </a:r>
            <a:r>
              <a:rPr lang="en-US" sz="900" spc="-13" dirty="0">
                <a:latin typeface="Arial"/>
                <a:cs typeface="Arial"/>
              </a:rPr>
              <a:t>w</a:t>
            </a:r>
            <a:r>
              <a:rPr lang="en-US" sz="900" dirty="0">
                <a:latin typeface="Arial"/>
                <a:cs typeface="Arial"/>
              </a:rPr>
              <a:t>een gro</a:t>
            </a:r>
            <a:r>
              <a:rPr lang="en-US" sz="900" spc="-9" dirty="0">
                <a:latin typeface="Arial"/>
                <a:cs typeface="Arial"/>
              </a:rPr>
              <a:t>u</a:t>
            </a:r>
            <a:r>
              <a:rPr lang="en-US" sz="900" dirty="0">
                <a:latin typeface="Arial"/>
                <a:cs typeface="Arial"/>
              </a:rPr>
              <a:t>ps</a:t>
            </a:r>
            <a:r>
              <a:rPr lang="en-US" sz="900" spc="-4" dirty="0">
                <a:latin typeface="Arial"/>
                <a:cs typeface="Arial"/>
              </a:rPr>
              <a:t> </a:t>
            </a:r>
            <a:r>
              <a:rPr lang="en-US" sz="900" dirty="0">
                <a:latin typeface="Arial"/>
                <a:cs typeface="Arial"/>
              </a:rPr>
              <a:t>are </a:t>
            </a:r>
            <a:r>
              <a:rPr lang="en-US" sz="900" spc="-9" dirty="0">
                <a:latin typeface="Arial"/>
                <a:cs typeface="Arial"/>
              </a:rPr>
              <a:t>n</a:t>
            </a:r>
            <a:r>
              <a:rPr lang="en-US" sz="900" dirty="0">
                <a:latin typeface="Arial"/>
                <a:cs typeface="Arial"/>
              </a:rPr>
              <a:t>ot </a:t>
            </a:r>
            <a:r>
              <a:rPr lang="en-US" sz="900" spc="-9" dirty="0">
                <a:latin typeface="Arial"/>
                <a:cs typeface="Arial"/>
              </a:rPr>
              <a:t>s</a:t>
            </a:r>
            <a:r>
              <a:rPr lang="en-US" sz="900" dirty="0">
                <a:latin typeface="Arial"/>
                <a:cs typeface="Arial"/>
              </a:rPr>
              <a:t>t</a:t>
            </a:r>
            <a:r>
              <a:rPr lang="en-US" sz="900" spc="-9" dirty="0">
                <a:latin typeface="Arial"/>
                <a:cs typeface="Arial"/>
              </a:rPr>
              <a:t>a</a:t>
            </a:r>
            <a:r>
              <a:rPr lang="en-US" sz="900" dirty="0">
                <a:latin typeface="Arial"/>
                <a:cs typeface="Arial"/>
              </a:rPr>
              <a:t>t</a:t>
            </a:r>
            <a:r>
              <a:rPr lang="en-US" sz="900" spc="4" dirty="0">
                <a:latin typeface="Arial"/>
                <a:cs typeface="Arial"/>
              </a:rPr>
              <a:t>is</a:t>
            </a:r>
            <a:r>
              <a:rPr lang="en-US" sz="900" dirty="0">
                <a:latin typeface="Arial"/>
                <a:cs typeface="Arial"/>
              </a:rPr>
              <a:t>t</a:t>
            </a:r>
            <a:r>
              <a:rPr lang="en-US" sz="900" spc="-9" dirty="0">
                <a:latin typeface="Arial"/>
                <a:cs typeface="Arial"/>
              </a:rPr>
              <a:t>i</a:t>
            </a:r>
            <a:r>
              <a:rPr lang="en-US" sz="900" spc="4" dirty="0">
                <a:latin typeface="Arial"/>
                <a:cs typeface="Arial"/>
              </a:rPr>
              <a:t>c</a:t>
            </a:r>
            <a:r>
              <a:rPr lang="en-US" sz="900" spc="-9" dirty="0">
                <a:latin typeface="Arial"/>
                <a:cs typeface="Arial"/>
              </a:rPr>
              <a:t>a</a:t>
            </a:r>
            <a:r>
              <a:rPr lang="en-US" sz="900" dirty="0">
                <a:latin typeface="Arial"/>
                <a:cs typeface="Arial"/>
              </a:rPr>
              <a:t>lly </a:t>
            </a:r>
            <a:r>
              <a:rPr lang="en-US" sz="900" spc="4" dirty="0">
                <a:latin typeface="Arial"/>
                <a:cs typeface="Arial"/>
              </a:rPr>
              <a:t>s</a:t>
            </a:r>
            <a:r>
              <a:rPr lang="en-US" sz="900" dirty="0">
                <a:latin typeface="Arial"/>
                <a:cs typeface="Arial"/>
              </a:rPr>
              <a:t>ig</a:t>
            </a:r>
            <a:r>
              <a:rPr lang="en-US" sz="900" spc="-9" dirty="0">
                <a:latin typeface="Arial"/>
                <a:cs typeface="Arial"/>
              </a:rPr>
              <a:t>n</a:t>
            </a:r>
            <a:r>
              <a:rPr lang="en-US" sz="900" dirty="0">
                <a:latin typeface="Arial"/>
                <a:cs typeface="Arial"/>
              </a:rPr>
              <a:t>if</a:t>
            </a:r>
            <a:r>
              <a:rPr lang="en-US" sz="900" spc="-9" dirty="0">
                <a:latin typeface="Arial"/>
                <a:cs typeface="Arial"/>
              </a:rPr>
              <a:t>i</a:t>
            </a:r>
            <a:r>
              <a:rPr lang="en-US" sz="900" spc="4" dirty="0">
                <a:latin typeface="Arial"/>
                <a:cs typeface="Arial"/>
              </a:rPr>
              <a:t>c</a:t>
            </a:r>
            <a:r>
              <a:rPr lang="en-US" sz="900" dirty="0">
                <a:latin typeface="Arial"/>
                <a:cs typeface="Arial"/>
              </a:rPr>
              <a:t>ant</a:t>
            </a:r>
            <a:r>
              <a:rPr lang="en-US" sz="900" spc="-9" dirty="0">
                <a:latin typeface="Arial"/>
                <a:cs typeface="Arial"/>
              </a:rPr>
              <a:t> </a:t>
            </a:r>
            <a:r>
              <a:rPr lang="en-US" sz="900" dirty="0">
                <a:latin typeface="Arial"/>
                <a:cs typeface="Arial"/>
              </a:rPr>
              <a:t>or </a:t>
            </a:r>
            <a:r>
              <a:rPr lang="en-US" sz="900" spc="-9" dirty="0">
                <a:latin typeface="Arial"/>
                <a:cs typeface="Arial"/>
              </a:rPr>
              <a:t>d</a:t>
            </a:r>
            <a:r>
              <a:rPr lang="en-US" sz="900" dirty="0">
                <a:latin typeface="Arial"/>
                <a:cs typeface="Arial"/>
              </a:rPr>
              <a:t>iffer</a:t>
            </a:r>
            <a:r>
              <a:rPr lang="en-US" sz="900" spc="-13" dirty="0">
                <a:latin typeface="Arial"/>
                <a:cs typeface="Arial"/>
              </a:rPr>
              <a:t> </a:t>
            </a:r>
            <a:r>
              <a:rPr lang="en-US" sz="900" dirty="0">
                <a:latin typeface="Arial"/>
                <a:cs typeface="Arial"/>
              </a:rPr>
              <a:t>by</a:t>
            </a:r>
            <a:r>
              <a:rPr lang="en-US" sz="900" spc="-9" dirty="0">
                <a:latin typeface="Arial"/>
                <a:cs typeface="Arial"/>
              </a:rPr>
              <a:t> </a:t>
            </a:r>
            <a:r>
              <a:rPr lang="en-US" sz="900" spc="4" dirty="0">
                <a:latin typeface="Arial"/>
                <a:cs typeface="Arial"/>
              </a:rPr>
              <a:t>l</a:t>
            </a:r>
            <a:r>
              <a:rPr lang="en-US" sz="900" dirty="0">
                <a:latin typeface="Arial"/>
                <a:cs typeface="Arial"/>
              </a:rPr>
              <a:t>e</a:t>
            </a:r>
            <a:r>
              <a:rPr lang="en-US" sz="900" spc="4" dirty="0">
                <a:latin typeface="Arial"/>
                <a:cs typeface="Arial"/>
              </a:rPr>
              <a:t>s</a:t>
            </a:r>
            <a:r>
              <a:rPr lang="en-US" sz="900" dirty="0">
                <a:latin typeface="Arial"/>
                <a:cs typeface="Arial"/>
              </a:rPr>
              <a:t>s</a:t>
            </a:r>
            <a:r>
              <a:rPr lang="en-US" sz="900" spc="4" dirty="0">
                <a:latin typeface="Arial"/>
                <a:cs typeface="Arial"/>
              </a:rPr>
              <a:t> </a:t>
            </a:r>
            <a:r>
              <a:rPr lang="en-US" sz="900" spc="-9" dirty="0">
                <a:latin typeface="Arial"/>
                <a:cs typeface="Arial"/>
              </a:rPr>
              <a:t>t</a:t>
            </a:r>
            <a:r>
              <a:rPr lang="en-US" sz="900" dirty="0">
                <a:latin typeface="Arial"/>
                <a:cs typeface="Arial"/>
              </a:rPr>
              <a:t>h</a:t>
            </a:r>
            <a:r>
              <a:rPr lang="en-US" sz="900" spc="-9" dirty="0">
                <a:latin typeface="Arial"/>
                <a:cs typeface="Arial"/>
              </a:rPr>
              <a:t>a</a:t>
            </a:r>
            <a:r>
              <a:rPr lang="en-US" sz="900" dirty="0">
                <a:latin typeface="Arial"/>
                <a:cs typeface="Arial"/>
              </a:rPr>
              <a:t>n 1% </a:t>
            </a:r>
            <a:r>
              <a:rPr lang="en-US" sz="900" spc="-9" dirty="0">
                <a:latin typeface="Arial"/>
                <a:cs typeface="Arial"/>
              </a:rPr>
              <a:t>p</a:t>
            </a:r>
            <a:r>
              <a:rPr lang="en-US" sz="900" dirty="0">
                <a:latin typeface="Arial"/>
                <a:cs typeface="Arial"/>
              </a:rPr>
              <a:t>er </a:t>
            </a:r>
            <a:r>
              <a:rPr lang="en-US" sz="900" spc="-4" dirty="0">
                <a:latin typeface="Arial"/>
                <a:cs typeface="Arial"/>
              </a:rPr>
              <a:t>y</a:t>
            </a:r>
            <a:r>
              <a:rPr lang="en-US" sz="900" dirty="0">
                <a:latin typeface="Arial"/>
                <a:cs typeface="Arial"/>
              </a:rPr>
              <a:t>ear.</a:t>
            </a:r>
          </a:p>
          <a:p>
            <a:pPr marL="391525" marR="79552" indent="-171450">
              <a:buFont typeface="Arial" panose="020B0604020202020204" pitchFamily="34" charset="0"/>
              <a:buChar char="•"/>
              <a:tabLst>
                <a:tab pos="429119" algn="l"/>
              </a:tabLst>
            </a:pPr>
            <a:r>
              <a:rPr lang="en-US" sz="900" b="1" dirty="0">
                <a:latin typeface="Arial"/>
                <a:cs typeface="Arial"/>
              </a:rPr>
              <a:t>Impro</a:t>
            </a:r>
            <a:r>
              <a:rPr lang="en-US" sz="900" b="1" spc="-9" dirty="0">
                <a:latin typeface="Arial"/>
                <a:cs typeface="Arial"/>
              </a:rPr>
              <a:t>v</a:t>
            </a:r>
            <a:r>
              <a:rPr lang="en-US" sz="900" b="1" dirty="0">
                <a:latin typeface="Arial"/>
                <a:cs typeface="Arial"/>
              </a:rPr>
              <a:t>ing</a:t>
            </a:r>
            <a:r>
              <a:rPr lang="en-US" sz="900" b="1" spc="4" dirty="0">
                <a:latin typeface="Arial"/>
                <a:cs typeface="Arial"/>
              </a:rPr>
              <a:t> </a:t>
            </a:r>
            <a:r>
              <a:rPr lang="en-US" sz="900" dirty="0">
                <a:latin typeface="Arial"/>
                <a:cs typeface="Arial"/>
              </a:rPr>
              <a:t>= D</a:t>
            </a:r>
            <a:r>
              <a:rPr lang="en-US" sz="900" spc="-9" dirty="0">
                <a:latin typeface="Arial"/>
                <a:cs typeface="Arial"/>
              </a:rPr>
              <a:t>i</a:t>
            </a:r>
            <a:r>
              <a:rPr lang="en-US" sz="900" spc="4" dirty="0">
                <a:latin typeface="Arial"/>
                <a:cs typeface="Arial"/>
              </a:rPr>
              <a:t>s</a:t>
            </a:r>
            <a:r>
              <a:rPr lang="en-US" sz="900" dirty="0">
                <a:latin typeface="Arial"/>
                <a:cs typeface="Arial"/>
              </a:rPr>
              <a:t>pa</a:t>
            </a:r>
            <a:r>
              <a:rPr lang="en-US" sz="900" spc="-13" dirty="0">
                <a:latin typeface="Arial"/>
                <a:cs typeface="Arial"/>
              </a:rPr>
              <a:t>r</a:t>
            </a:r>
            <a:r>
              <a:rPr lang="en-US" sz="900" dirty="0">
                <a:latin typeface="Arial"/>
                <a:cs typeface="Arial"/>
              </a:rPr>
              <a:t>it</a:t>
            </a:r>
            <a:r>
              <a:rPr lang="en-US" sz="900" spc="4" dirty="0">
                <a:latin typeface="Arial"/>
                <a:cs typeface="Arial"/>
              </a:rPr>
              <a:t>i</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a</a:t>
            </a:r>
            <a:r>
              <a:rPr lang="en-US" sz="900" spc="-13" dirty="0">
                <a:latin typeface="Arial"/>
                <a:cs typeface="Arial"/>
              </a:rPr>
              <a:t>r</a:t>
            </a:r>
            <a:r>
              <a:rPr lang="en-US" sz="900" dirty="0">
                <a:latin typeface="Arial"/>
                <a:cs typeface="Arial"/>
              </a:rPr>
              <a:t>e </a:t>
            </a:r>
            <a:r>
              <a:rPr lang="en-US" sz="900" spc="-9" dirty="0">
                <a:latin typeface="Arial"/>
                <a:cs typeface="Arial"/>
              </a:rPr>
              <a:t>g</a:t>
            </a:r>
            <a:r>
              <a:rPr lang="en-US" sz="900" dirty="0">
                <a:latin typeface="Arial"/>
                <a:cs typeface="Arial"/>
              </a:rPr>
              <a:t>etti</a:t>
            </a:r>
            <a:r>
              <a:rPr lang="en-US" sz="900" spc="-9" dirty="0">
                <a:latin typeface="Arial"/>
                <a:cs typeface="Arial"/>
              </a:rPr>
              <a:t>n</a:t>
            </a:r>
            <a:r>
              <a:rPr lang="en-US" sz="900" dirty="0">
                <a:latin typeface="Arial"/>
                <a:cs typeface="Arial"/>
              </a:rPr>
              <a:t>g </a:t>
            </a:r>
            <a:r>
              <a:rPr lang="en-US" sz="900" spc="-4" dirty="0">
                <a:latin typeface="Arial"/>
                <a:cs typeface="Arial"/>
              </a:rPr>
              <a:t>s</a:t>
            </a:r>
            <a:r>
              <a:rPr lang="en-US" sz="900" spc="4" dirty="0">
                <a:latin typeface="Arial"/>
                <a:cs typeface="Arial"/>
              </a:rPr>
              <a:t>m</a:t>
            </a:r>
            <a:r>
              <a:rPr lang="en-US" sz="900" dirty="0">
                <a:latin typeface="Arial"/>
                <a:cs typeface="Arial"/>
              </a:rPr>
              <a:t>a</a:t>
            </a:r>
            <a:r>
              <a:rPr lang="en-US" sz="900" spc="-9" dirty="0">
                <a:latin typeface="Arial"/>
                <a:cs typeface="Arial"/>
              </a:rPr>
              <a:t>l</a:t>
            </a:r>
            <a:r>
              <a:rPr lang="en-US" sz="900" dirty="0">
                <a:latin typeface="Arial"/>
                <a:cs typeface="Arial"/>
              </a:rPr>
              <a:t>ler.</a:t>
            </a:r>
            <a:r>
              <a:rPr lang="en-US" sz="900" spc="18" dirty="0">
                <a:latin typeface="Arial"/>
                <a:cs typeface="Arial"/>
              </a:rPr>
              <a:t> </a:t>
            </a:r>
            <a:r>
              <a:rPr lang="en-US" sz="900" dirty="0">
                <a:latin typeface="Arial"/>
                <a:cs typeface="Arial"/>
              </a:rPr>
              <a:t>D</a:t>
            </a:r>
            <a:r>
              <a:rPr lang="en-US" sz="900" spc="-9" dirty="0">
                <a:latin typeface="Arial"/>
                <a:cs typeface="Arial"/>
              </a:rPr>
              <a:t>i</a:t>
            </a:r>
            <a:r>
              <a:rPr lang="en-US" sz="900" dirty="0">
                <a:latin typeface="Arial"/>
                <a:cs typeface="Arial"/>
              </a:rPr>
              <a:t>ffer</a:t>
            </a:r>
            <a:r>
              <a:rPr lang="en-US" sz="900" spc="-9" dirty="0">
                <a:latin typeface="Arial"/>
                <a:cs typeface="Arial"/>
              </a:rPr>
              <a:t>e</a:t>
            </a:r>
            <a:r>
              <a:rPr lang="en-US" sz="900" dirty="0">
                <a:latin typeface="Arial"/>
                <a:cs typeface="Arial"/>
              </a:rPr>
              <a:t>n</a:t>
            </a:r>
            <a:r>
              <a:rPr lang="en-US" sz="900" spc="4" dirty="0">
                <a:latin typeface="Arial"/>
                <a:cs typeface="Arial"/>
              </a:rPr>
              <a:t>c</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spc="-9" dirty="0">
                <a:latin typeface="Arial"/>
                <a:cs typeface="Arial"/>
              </a:rPr>
              <a:t>i</a:t>
            </a:r>
            <a:r>
              <a:rPr lang="en-US" sz="900" dirty="0">
                <a:latin typeface="Arial"/>
                <a:cs typeface="Arial"/>
              </a:rPr>
              <a:t>n </a:t>
            </a:r>
            <a:r>
              <a:rPr lang="en-US" sz="900" spc="-9" dirty="0">
                <a:latin typeface="Arial"/>
                <a:cs typeface="Arial"/>
              </a:rPr>
              <a:t>r</a:t>
            </a:r>
            <a:r>
              <a:rPr lang="en-US" sz="900" dirty="0">
                <a:latin typeface="Arial"/>
                <a:cs typeface="Arial"/>
              </a:rPr>
              <a:t>ates</a:t>
            </a:r>
            <a:r>
              <a:rPr lang="en-US" sz="900" spc="-4" dirty="0">
                <a:latin typeface="Arial"/>
                <a:cs typeface="Arial"/>
              </a:rPr>
              <a:t> </a:t>
            </a:r>
            <a:r>
              <a:rPr lang="en-US" sz="900" dirty="0">
                <a:latin typeface="Arial"/>
                <a:cs typeface="Arial"/>
              </a:rPr>
              <a:t>bet</a:t>
            </a:r>
            <a:r>
              <a:rPr lang="en-US" sz="900" spc="-13" dirty="0">
                <a:latin typeface="Arial"/>
                <a:cs typeface="Arial"/>
              </a:rPr>
              <a:t>w</a:t>
            </a:r>
            <a:r>
              <a:rPr lang="en-US" sz="900" dirty="0">
                <a:latin typeface="Arial"/>
                <a:cs typeface="Arial"/>
              </a:rPr>
              <a:t>een g</a:t>
            </a:r>
            <a:r>
              <a:rPr lang="en-US" sz="900" spc="-13" dirty="0">
                <a:latin typeface="Arial"/>
                <a:cs typeface="Arial"/>
              </a:rPr>
              <a:t>r</a:t>
            </a:r>
            <a:r>
              <a:rPr lang="en-US" sz="900" dirty="0">
                <a:latin typeface="Arial"/>
                <a:cs typeface="Arial"/>
              </a:rPr>
              <a:t>ou</a:t>
            </a:r>
            <a:r>
              <a:rPr lang="en-US" sz="900" spc="-9" dirty="0">
                <a:latin typeface="Arial"/>
                <a:cs typeface="Arial"/>
              </a:rPr>
              <a:t>p</a:t>
            </a:r>
            <a:r>
              <a:rPr lang="en-US" sz="900" dirty="0">
                <a:latin typeface="Arial"/>
                <a:cs typeface="Arial"/>
              </a:rPr>
              <a:t>s</a:t>
            </a:r>
            <a:r>
              <a:rPr lang="en-US" sz="900" spc="4" dirty="0">
                <a:latin typeface="Arial"/>
                <a:cs typeface="Arial"/>
              </a:rPr>
              <a:t> </a:t>
            </a:r>
            <a:r>
              <a:rPr lang="en-US" sz="900" dirty="0">
                <a:latin typeface="Arial"/>
                <a:cs typeface="Arial"/>
              </a:rPr>
              <a:t>are</a:t>
            </a:r>
            <a:r>
              <a:rPr lang="en-US" sz="900" spc="-9" dirty="0">
                <a:latin typeface="Arial"/>
                <a:cs typeface="Arial"/>
              </a:rPr>
              <a:t> </a:t>
            </a:r>
            <a:r>
              <a:rPr lang="en-US" sz="900" spc="4" dirty="0">
                <a:latin typeface="Arial"/>
                <a:cs typeface="Arial"/>
              </a:rPr>
              <a:t>s</a:t>
            </a:r>
            <a:r>
              <a:rPr lang="en-US" sz="900" dirty="0">
                <a:latin typeface="Arial"/>
                <a:cs typeface="Arial"/>
              </a:rPr>
              <a:t>t</a:t>
            </a:r>
            <a:r>
              <a:rPr lang="en-US" sz="900" spc="-9" dirty="0">
                <a:latin typeface="Arial"/>
                <a:cs typeface="Arial"/>
              </a:rPr>
              <a:t>a</a:t>
            </a:r>
            <a:r>
              <a:rPr lang="en-US" sz="900" dirty="0">
                <a:latin typeface="Arial"/>
                <a:cs typeface="Arial"/>
              </a:rPr>
              <a:t>t</a:t>
            </a:r>
            <a:r>
              <a:rPr lang="en-US" sz="900" spc="4" dirty="0">
                <a:latin typeface="Arial"/>
                <a:cs typeface="Arial"/>
              </a:rPr>
              <a:t>i</a:t>
            </a:r>
            <a:r>
              <a:rPr lang="en-US" sz="900" spc="-9" dirty="0">
                <a:latin typeface="Arial"/>
                <a:cs typeface="Arial"/>
              </a:rPr>
              <a:t>s</a:t>
            </a:r>
            <a:r>
              <a:rPr lang="en-US" sz="900" dirty="0">
                <a:latin typeface="Arial"/>
                <a:cs typeface="Arial"/>
              </a:rPr>
              <a:t>t</a:t>
            </a:r>
            <a:r>
              <a:rPr lang="en-US" sz="900" spc="4" dirty="0">
                <a:latin typeface="Arial"/>
                <a:cs typeface="Arial"/>
              </a:rPr>
              <a:t>ic</a:t>
            </a:r>
            <a:r>
              <a:rPr lang="en-US" sz="900" spc="-9" dirty="0">
                <a:latin typeface="Arial"/>
                <a:cs typeface="Arial"/>
              </a:rPr>
              <a:t>a</a:t>
            </a:r>
            <a:r>
              <a:rPr lang="en-US" sz="900" dirty="0">
                <a:latin typeface="Arial"/>
                <a:cs typeface="Arial"/>
              </a:rPr>
              <a:t>lly</a:t>
            </a:r>
            <a:r>
              <a:rPr lang="en-US" sz="900" spc="-9" dirty="0">
                <a:latin typeface="Arial"/>
                <a:cs typeface="Arial"/>
              </a:rPr>
              <a:t> </a:t>
            </a:r>
            <a:r>
              <a:rPr lang="en-US" sz="900" spc="4" dirty="0">
                <a:latin typeface="Arial"/>
                <a:cs typeface="Arial"/>
              </a:rPr>
              <a:t>s</a:t>
            </a:r>
            <a:r>
              <a:rPr lang="en-US" sz="900" spc="-9" dirty="0">
                <a:latin typeface="Arial"/>
                <a:cs typeface="Arial"/>
              </a:rPr>
              <a:t>i</a:t>
            </a:r>
            <a:r>
              <a:rPr lang="en-US" sz="900" dirty="0">
                <a:latin typeface="Arial"/>
                <a:cs typeface="Arial"/>
              </a:rPr>
              <a:t>gn</a:t>
            </a:r>
            <a:r>
              <a:rPr lang="en-US" sz="900" spc="-9" dirty="0">
                <a:latin typeface="Arial"/>
                <a:cs typeface="Arial"/>
              </a:rPr>
              <a:t>i</a:t>
            </a:r>
            <a:r>
              <a:rPr lang="en-US" sz="900" dirty="0">
                <a:latin typeface="Arial"/>
                <a:cs typeface="Arial"/>
              </a:rPr>
              <a:t>f</a:t>
            </a:r>
            <a:r>
              <a:rPr lang="en-US" sz="900" spc="4" dirty="0">
                <a:latin typeface="Arial"/>
                <a:cs typeface="Arial"/>
              </a:rPr>
              <a:t>i</a:t>
            </a:r>
            <a:r>
              <a:rPr lang="en-US" sz="900" spc="-9" dirty="0">
                <a:latin typeface="Arial"/>
                <a:cs typeface="Arial"/>
              </a:rPr>
              <a:t>c</a:t>
            </a:r>
            <a:r>
              <a:rPr lang="en-US" sz="900" dirty="0">
                <a:latin typeface="Arial"/>
                <a:cs typeface="Arial"/>
              </a:rPr>
              <a:t>ant and </a:t>
            </a:r>
            <a:r>
              <a:rPr lang="en-US" sz="900" spc="-9" dirty="0">
                <a:latin typeface="Arial"/>
                <a:cs typeface="Arial"/>
              </a:rPr>
              <a:t>p</a:t>
            </a:r>
            <a:r>
              <a:rPr lang="en-US" sz="900" dirty="0">
                <a:latin typeface="Arial"/>
                <a:cs typeface="Arial"/>
              </a:rPr>
              <a:t>opu</a:t>
            </a:r>
            <a:r>
              <a:rPr lang="en-US" sz="900" spc="-9" dirty="0">
                <a:latin typeface="Arial"/>
                <a:cs typeface="Arial"/>
              </a:rPr>
              <a:t>l</a:t>
            </a:r>
            <a:r>
              <a:rPr lang="en-US" sz="900" dirty="0">
                <a:latin typeface="Arial"/>
                <a:cs typeface="Arial"/>
              </a:rPr>
              <a:t>at</a:t>
            </a:r>
            <a:r>
              <a:rPr lang="en-US" sz="900" spc="-9" dirty="0">
                <a:latin typeface="Arial"/>
                <a:cs typeface="Arial"/>
              </a:rPr>
              <a:t>i</a:t>
            </a:r>
            <a:r>
              <a:rPr lang="en-US" sz="900" dirty="0">
                <a:latin typeface="Arial"/>
                <a:cs typeface="Arial"/>
              </a:rPr>
              <a:t>on ra</a:t>
            </a:r>
            <a:r>
              <a:rPr lang="en-US" sz="900" spc="-9" dirty="0">
                <a:latin typeface="Arial"/>
                <a:cs typeface="Arial"/>
              </a:rPr>
              <a:t>t</a:t>
            </a:r>
            <a:r>
              <a:rPr lang="en-US" sz="900" dirty="0">
                <a:latin typeface="Arial"/>
                <a:cs typeface="Arial"/>
              </a:rPr>
              <a:t>es</a:t>
            </a:r>
            <a:r>
              <a:rPr lang="en-US" sz="900" spc="-4" dirty="0">
                <a:latin typeface="Arial"/>
                <a:cs typeface="Arial"/>
              </a:rPr>
              <a:t> </a:t>
            </a:r>
            <a:r>
              <a:rPr lang="en-US" sz="900" dirty="0">
                <a:latin typeface="Arial"/>
                <a:cs typeface="Arial"/>
              </a:rPr>
              <a:t>e</a:t>
            </a:r>
            <a:r>
              <a:rPr lang="en-US" sz="900" spc="-18" dirty="0">
                <a:latin typeface="Arial"/>
                <a:cs typeface="Arial"/>
              </a:rPr>
              <a:t>x</a:t>
            </a:r>
            <a:r>
              <a:rPr lang="en-US" sz="900" spc="4" dirty="0">
                <a:latin typeface="Arial"/>
                <a:cs typeface="Arial"/>
              </a:rPr>
              <a:t>c</a:t>
            </a:r>
            <a:r>
              <a:rPr lang="en-US" sz="900" dirty="0">
                <a:latin typeface="Arial"/>
                <a:cs typeface="Arial"/>
              </a:rPr>
              <a:t>eed </a:t>
            </a:r>
            <a:r>
              <a:rPr lang="en-US" sz="900" spc="-9" dirty="0">
                <a:latin typeface="Arial"/>
                <a:cs typeface="Arial"/>
              </a:rPr>
              <a:t>r</a:t>
            </a:r>
            <a:r>
              <a:rPr lang="en-US" sz="900" dirty="0">
                <a:latin typeface="Arial"/>
                <a:cs typeface="Arial"/>
              </a:rPr>
              <a:t>efere</a:t>
            </a:r>
            <a:r>
              <a:rPr lang="en-US" sz="900" spc="-9" dirty="0">
                <a:latin typeface="Arial"/>
                <a:cs typeface="Arial"/>
              </a:rPr>
              <a:t>n</a:t>
            </a:r>
            <a:r>
              <a:rPr lang="en-US" sz="900" spc="4" dirty="0">
                <a:latin typeface="Arial"/>
                <a:cs typeface="Arial"/>
              </a:rPr>
              <a:t>c</a:t>
            </a:r>
            <a:r>
              <a:rPr lang="en-US" sz="900" dirty="0">
                <a:latin typeface="Arial"/>
                <a:cs typeface="Arial"/>
              </a:rPr>
              <a:t>e</a:t>
            </a:r>
            <a:r>
              <a:rPr lang="en-US" sz="900" spc="-9" dirty="0">
                <a:latin typeface="Arial"/>
                <a:cs typeface="Arial"/>
              </a:rPr>
              <a:t> </a:t>
            </a:r>
            <a:r>
              <a:rPr lang="en-US" sz="900" dirty="0">
                <a:latin typeface="Arial"/>
                <a:cs typeface="Arial"/>
              </a:rPr>
              <a:t>group</a:t>
            </a:r>
            <a:r>
              <a:rPr lang="en-US" sz="900" spc="-9" dirty="0">
                <a:latin typeface="Arial"/>
                <a:cs typeface="Arial"/>
              </a:rPr>
              <a:t> </a:t>
            </a:r>
            <a:r>
              <a:rPr lang="en-US" sz="900" dirty="0">
                <a:latin typeface="Arial"/>
                <a:cs typeface="Arial"/>
              </a:rPr>
              <a:t>rat</a:t>
            </a:r>
            <a:r>
              <a:rPr lang="en-US" sz="900" spc="-9" dirty="0">
                <a:latin typeface="Arial"/>
                <a:cs typeface="Arial"/>
              </a:rPr>
              <a:t>e</a:t>
            </a:r>
            <a:r>
              <a:rPr lang="en-US" sz="900" dirty="0">
                <a:latin typeface="Arial"/>
                <a:cs typeface="Arial"/>
              </a:rPr>
              <a:t>s</a:t>
            </a:r>
            <a:r>
              <a:rPr lang="en-US" sz="900" spc="4" dirty="0">
                <a:latin typeface="Arial"/>
                <a:cs typeface="Arial"/>
              </a:rPr>
              <a:t> </a:t>
            </a:r>
            <a:r>
              <a:rPr lang="en-US" sz="900" dirty="0">
                <a:latin typeface="Arial"/>
                <a:cs typeface="Arial"/>
              </a:rPr>
              <a:t>by</a:t>
            </a:r>
            <a:r>
              <a:rPr lang="en-US" sz="900" spc="-9" dirty="0">
                <a:latin typeface="Arial"/>
                <a:cs typeface="Arial"/>
              </a:rPr>
              <a:t> </a:t>
            </a:r>
            <a:r>
              <a:rPr lang="en-US" sz="900" dirty="0">
                <a:latin typeface="Arial"/>
                <a:cs typeface="Arial"/>
              </a:rPr>
              <a:t>at</a:t>
            </a:r>
            <a:r>
              <a:rPr lang="en-US" sz="900" spc="-9" dirty="0">
                <a:latin typeface="Arial"/>
                <a:cs typeface="Arial"/>
              </a:rPr>
              <a:t> </a:t>
            </a:r>
            <a:r>
              <a:rPr lang="en-US" sz="900" spc="4" dirty="0">
                <a:latin typeface="Arial"/>
                <a:cs typeface="Arial"/>
              </a:rPr>
              <a:t>l</a:t>
            </a:r>
            <a:r>
              <a:rPr lang="en-US" sz="900" dirty="0">
                <a:latin typeface="Arial"/>
                <a:cs typeface="Arial"/>
              </a:rPr>
              <a:t>e</a:t>
            </a:r>
            <a:r>
              <a:rPr lang="en-US" sz="900" spc="-9" dirty="0">
                <a:latin typeface="Arial"/>
                <a:cs typeface="Arial"/>
              </a:rPr>
              <a:t>a</a:t>
            </a:r>
            <a:r>
              <a:rPr lang="en-US" sz="900" spc="4" dirty="0">
                <a:latin typeface="Arial"/>
                <a:cs typeface="Arial"/>
              </a:rPr>
              <a:t>s</a:t>
            </a:r>
            <a:r>
              <a:rPr lang="en-US" sz="900" dirty="0">
                <a:latin typeface="Arial"/>
                <a:cs typeface="Arial"/>
              </a:rPr>
              <a:t>t 1%</a:t>
            </a:r>
            <a:r>
              <a:rPr lang="en-US" sz="900" spc="-9" dirty="0">
                <a:latin typeface="Arial"/>
                <a:cs typeface="Arial"/>
              </a:rPr>
              <a:t> </a:t>
            </a:r>
            <a:r>
              <a:rPr lang="en-US" sz="900" dirty="0">
                <a:latin typeface="Arial"/>
                <a:cs typeface="Arial"/>
              </a:rPr>
              <a:t>per </a:t>
            </a:r>
            <a:r>
              <a:rPr lang="en-US" sz="900" spc="-4" dirty="0">
                <a:latin typeface="Arial"/>
                <a:cs typeface="Arial"/>
              </a:rPr>
              <a:t>y</a:t>
            </a:r>
            <a:r>
              <a:rPr lang="en-US" sz="900" dirty="0">
                <a:latin typeface="Arial"/>
                <a:cs typeface="Arial"/>
              </a:rPr>
              <a:t>ea</a:t>
            </a:r>
            <a:r>
              <a:rPr lang="en-US" sz="900" spc="-13" dirty="0">
                <a:latin typeface="Arial"/>
                <a:cs typeface="Arial"/>
              </a:rPr>
              <a:t>r</a:t>
            </a:r>
            <a:r>
              <a:rPr lang="en-US" sz="900" dirty="0">
                <a:latin typeface="Arial"/>
                <a:cs typeface="Arial"/>
              </a:rPr>
              <a:t>.</a:t>
            </a:r>
          </a:p>
          <a:p>
            <a:pPr marL="11614"/>
            <a:endParaRPr lang="en-US" b="1"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1" dirty="0" smtClean="0">
                <a:cs typeface="Times New Roman" panose="02020603050405020304" pitchFamily="18" charset="0"/>
              </a:rPr>
              <a:t>Dispa</a:t>
            </a:r>
            <a:r>
              <a:rPr lang="en-US" b="1" spc="-4" dirty="0">
                <a:cs typeface="Times New Roman" panose="02020603050405020304" pitchFamily="18" charset="0"/>
              </a:rPr>
              <a:t>r</a:t>
            </a:r>
            <a:r>
              <a:rPr lang="en-US" b="1" dirty="0">
                <a:cs typeface="Times New Roman" panose="02020603050405020304" pitchFamily="18" charset="0"/>
              </a:rPr>
              <a:t>ity</a:t>
            </a:r>
            <a:r>
              <a:rPr lang="en-US" b="1" spc="-4" dirty="0">
                <a:cs typeface="Times New Roman" panose="02020603050405020304" pitchFamily="18" charset="0"/>
              </a:rPr>
              <a:t> </a:t>
            </a:r>
            <a:r>
              <a:rPr lang="en-US" b="1" dirty="0" smtClean="0">
                <a:cs typeface="Times New Roman" panose="02020603050405020304" pitchFamily="18" charset="0"/>
              </a:rPr>
              <a:t>T</a:t>
            </a:r>
            <a:r>
              <a:rPr lang="en-US" b="1" spc="-4" dirty="0" smtClean="0">
                <a:cs typeface="Times New Roman" panose="02020603050405020304" pitchFamily="18" charset="0"/>
              </a:rPr>
              <a:t>re</a:t>
            </a:r>
            <a:r>
              <a:rPr lang="en-US" b="1" dirty="0" smtClean="0">
                <a:cs typeface="Times New Roman" panose="02020603050405020304" pitchFamily="18" charset="0"/>
              </a:rPr>
              <a:t>nds:</a:t>
            </a:r>
            <a:endParaRPr lang="en-US" dirty="0" smtClean="0">
              <a:cs typeface="Times New Roman" panose="02020603050405020304" pitchFamily="18" charset="0"/>
            </a:endParaRPr>
          </a:p>
          <a:p>
            <a:pPr marL="347472" marR="32518" indent="-182880">
              <a:buFont typeface="Arial" panose="020B0604020202020204" pitchFamily="34" charset="0"/>
              <a:buChar char="•"/>
              <a:tabLst>
                <a:tab pos="220076" algn="l"/>
              </a:tabLst>
            </a:pPr>
            <a:r>
              <a:rPr lang="en-US" dirty="0" smtClean="0">
                <a:cs typeface="Times New Roman" panose="02020603050405020304" pitchFamily="18" charset="0"/>
              </a:rPr>
              <a:t>Th</a:t>
            </a:r>
            <a:r>
              <a:rPr lang="en-US" spc="-4" dirty="0" smtClean="0">
                <a:cs typeface="Times New Roman" panose="02020603050405020304" pitchFamily="18" charset="0"/>
              </a:rPr>
              <a:t>r</a:t>
            </a:r>
            <a:r>
              <a:rPr lang="en-US" dirty="0" smtClean="0">
                <a:cs typeface="Times New Roman" panose="02020603050405020304" pitchFamily="18" charset="0"/>
              </a:rPr>
              <a:t>ou</a:t>
            </a:r>
            <a:r>
              <a:rPr lang="en-US" spc="-13" dirty="0" smtClean="0">
                <a:cs typeface="Times New Roman" panose="02020603050405020304" pitchFamily="18" charset="0"/>
              </a:rPr>
              <a:t>g</a:t>
            </a:r>
            <a:r>
              <a:rPr lang="en-US" dirty="0" smtClean="0">
                <a:cs typeface="Times New Roman" panose="02020603050405020304" pitchFamily="18" charset="0"/>
              </a:rPr>
              <a:t>h </a:t>
            </a:r>
            <a:r>
              <a:rPr lang="en-US" dirty="0">
                <a:cs typeface="Times New Roman" panose="02020603050405020304" pitchFamily="18" charset="0"/>
              </a:rPr>
              <a:t>2012, most dis</a:t>
            </a:r>
            <a:r>
              <a:rPr lang="en-US" spc="9" dirty="0">
                <a:cs typeface="Times New Roman" panose="02020603050405020304" pitchFamily="18" charset="0"/>
              </a:rPr>
              <a:t>p</a:t>
            </a:r>
            <a:r>
              <a:rPr lang="en-US" spc="-4" dirty="0">
                <a:cs typeface="Times New Roman" panose="02020603050405020304" pitchFamily="18" charset="0"/>
              </a:rPr>
              <a:t>a</a:t>
            </a:r>
            <a:r>
              <a:rPr lang="en-US" dirty="0">
                <a:cs typeface="Times New Roman" panose="02020603050405020304" pitchFamily="18" charset="0"/>
              </a:rPr>
              <a:t>rities in</a:t>
            </a:r>
            <a:r>
              <a:rPr lang="en-US" spc="4" dirty="0">
                <a:cs typeface="Times New Roman" panose="02020603050405020304" pitchFamily="18" charset="0"/>
              </a:rPr>
              <a:t> </a:t>
            </a:r>
            <a:r>
              <a:rPr lang="en-US" dirty="0">
                <a:cs typeface="Times New Roman" panose="02020603050405020304" pitchFamily="18" charset="0"/>
              </a:rPr>
              <a:t>qu</a:t>
            </a:r>
            <a:r>
              <a:rPr lang="en-US" spc="-4" dirty="0">
                <a:cs typeface="Times New Roman" panose="02020603050405020304" pitchFamily="18" charset="0"/>
              </a:rPr>
              <a:t>a</a:t>
            </a:r>
            <a:r>
              <a:rPr lang="en-US" dirty="0">
                <a:cs typeface="Times New Roman" panose="02020603050405020304" pitchFamily="18" charset="0"/>
              </a:rPr>
              <a:t>li</a:t>
            </a:r>
            <a:r>
              <a:rPr lang="en-US" spc="9" dirty="0">
                <a:cs typeface="Times New Roman" panose="02020603050405020304" pitchFamily="18" charset="0"/>
              </a:rPr>
              <a:t>t</a:t>
            </a:r>
            <a:r>
              <a:rPr lang="en-US" dirty="0">
                <a:cs typeface="Times New Roman" panose="02020603050405020304" pitchFamily="18" charset="0"/>
              </a:rPr>
              <a:t>y</a:t>
            </a:r>
            <a:r>
              <a:rPr lang="en-US" spc="-22" dirty="0">
                <a:cs typeface="Times New Roman" panose="02020603050405020304" pitchFamily="18" charset="0"/>
              </a:rPr>
              <a:t> </a:t>
            </a:r>
            <a:r>
              <a:rPr lang="en-US" dirty="0">
                <a:cs typeface="Times New Roman" panose="02020603050405020304" pitchFamily="18" charset="0"/>
              </a:rPr>
              <a:t>of</a:t>
            </a:r>
            <a:r>
              <a:rPr lang="en-US" spc="9" dirty="0">
                <a:cs typeface="Times New Roman" panose="02020603050405020304" pitchFamily="18" charset="0"/>
              </a:rPr>
              <a:t> </a:t>
            </a:r>
            <a:r>
              <a:rPr lang="en-US" spc="-4" dirty="0">
                <a:cs typeface="Times New Roman" panose="02020603050405020304" pitchFamily="18" charset="0"/>
              </a:rPr>
              <a:t>ca</a:t>
            </a:r>
            <a:r>
              <a:rPr lang="en-US" spc="4" dirty="0">
                <a:cs typeface="Times New Roman" panose="02020603050405020304" pitchFamily="18" charset="0"/>
              </a:rPr>
              <a:t>r</a:t>
            </a:r>
            <a:r>
              <a:rPr lang="en-US" dirty="0">
                <a:cs typeface="Times New Roman" panose="02020603050405020304" pitchFamily="18" charset="0"/>
              </a:rPr>
              <a:t>e</a:t>
            </a:r>
            <a:r>
              <a:rPr lang="en-US" spc="-4" dirty="0">
                <a:cs typeface="Times New Roman" panose="02020603050405020304" pitchFamily="18" charset="0"/>
              </a:rPr>
              <a:t> </a:t>
            </a:r>
            <a:r>
              <a:rPr lang="en-US" spc="4" dirty="0">
                <a:cs typeface="Times New Roman" panose="02020603050405020304" pitchFamily="18" charset="0"/>
              </a:rPr>
              <a:t>r</a:t>
            </a:r>
            <a:r>
              <a:rPr lang="en-US" spc="-4" dirty="0">
                <a:cs typeface="Times New Roman" panose="02020603050405020304" pitchFamily="18" charset="0"/>
              </a:rPr>
              <a:t>e</a:t>
            </a:r>
            <a:r>
              <a:rPr lang="en-US" dirty="0">
                <a:cs typeface="Times New Roman" panose="02020603050405020304" pitchFamily="18" charset="0"/>
              </a:rPr>
              <a:t>lat</a:t>
            </a:r>
            <a:r>
              <a:rPr lang="en-US" spc="-4" dirty="0">
                <a:cs typeface="Times New Roman" panose="02020603050405020304" pitchFamily="18" charset="0"/>
              </a:rPr>
              <a:t>e</a:t>
            </a:r>
            <a:r>
              <a:rPr lang="en-US" dirty="0">
                <a:cs typeface="Times New Roman" panose="02020603050405020304" pitchFamily="18" charset="0"/>
              </a:rPr>
              <a:t>d to ra</a:t>
            </a:r>
            <a:r>
              <a:rPr lang="en-US" spc="-4" dirty="0">
                <a:cs typeface="Times New Roman" panose="02020603050405020304" pitchFamily="18" charset="0"/>
              </a:rPr>
              <a:t>ce</a:t>
            </a:r>
            <a:r>
              <a:rPr lang="en-US" dirty="0">
                <a:cs typeface="Times New Roman" panose="02020603050405020304" pitchFamily="18" charset="0"/>
              </a:rPr>
              <a:t>, </a:t>
            </a:r>
            <a:r>
              <a:rPr lang="en-US" spc="-4" dirty="0">
                <a:cs typeface="Times New Roman" panose="02020603050405020304" pitchFamily="18" charset="0"/>
              </a:rPr>
              <a:t>e</a:t>
            </a:r>
            <a:r>
              <a:rPr lang="en-US" dirty="0">
                <a:cs typeface="Times New Roman" panose="02020603050405020304" pitchFamily="18" charset="0"/>
              </a:rPr>
              <a:t>thni</a:t>
            </a:r>
            <a:r>
              <a:rPr lang="en-US" spc="-4" dirty="0">
                <a:cs typeface="Times New Roman" panose="02020603050405020304" pitchFamily="18" charset="0"/>
              </a:rPr>
              <a:t>c</a:t>
            </a:r>
            <a:r>
              <a:rPr lang="en-US" dirty="0">
                <a:cs typeface="Times New Roman" panose="02020603050405020304" pitchFamily="18" charset="0"/>
              </a:rPr>
              <a:t>i</a:t>
            </a:r>
            <a:r>
              <a:rPr lang="en-US" spc="22" dirty="0">
                <a:cs typeface="Times New Roman" panose="02020603050405020304" pitchFamily="18" charset="0"/>
              </a:rPr>
              <a:t>t</a:t>
            </a:r>
            <a:r>
              <a:rPr lang="en-US" spc="-22" dirty="0">
                <a:cs typeface="Times New Roman" panose="02020603050405020304" pitchFamily="18" charset="0"/>
              </a:rPr>
              <a:t>y</a:t>
            </a:r>
            <a:r>
              <a:rPr lang="en-US" dirty="0">
                <a:cs typeface="Times New Roman" panose="02020603050405020304" pitchFamily="18" charset="0"/>
              </a:rPr>
              <a:t>,</a:t>
            </a:r>
            <a:r>
              <a:rPr lang="en-US" spc="9" dirty="0">
                <a:cs typeface="Times New Roman" panose="02020603050405020304" pitchFamily="18" charset="0"/>
              </a:rPr>
              <a:t> </a:t>
            </a:r>
            <a:r>
              <a:rPr lang="en-US" dirty="0">
                <a:cs typeface="Times New Roman" panose="02020603050405020304" pitchFamily="18" charset="0"/>
              </a:rPr>
              <a:t>or</a:t>
            </a:r>
            <a:r>
              <a:rPr lang="en-US" spc="-4" dirty="0">
                <a:cs typeface="Times New Roman" panose="02020603050405020304" pitchFamily="18" charset="0"/>
              </a:rPr>
              <a:t> </a:t>
            </a:r>
            <a:r>
              <a:rPr lang="en-US" dirty="0">
                <a:cs typeface="Times New Roman" panose="02020603050405020304" pitchFamily="18" charset="0"/>
              </a:rPr>
              <a:t>income</a:t>
            </a:r>
            <a:r>
              <a:rPr lang="en-US" spc="-4" dirty="0">
                <a:cs typeface="Times New Roman" panose="02020603050405020304" pitchFamily="18" charset="0"/>
              </a:rPr>
              <a:t> </a:t>
            </a:r>
            <a:r>
              <a:rPr lang="en-US" dirty="0">
                <a:cs typeface="Times New Roman" panose="02020603050405020304" pitchFamily="18" charset="0"/>
              </a:rPr>
              <a:t>show</a:t>
            </a:r>
            <a:r>
              <a:rPr lang="en-US" spc="-9" dirty="0">
                <a:cs typeface="Times New Roman" panose="02020603050405020304" pitchFamily="18" charset="0"/>
              </a:rPr>
              <a:t>e</a:t>
            </a:r>
            <a:r>
              <a:rPr lang="en-US" dirty="0">
                <a:cs typeface="Times New Roman" panose="02020603050405020304" pitchFamily="18" charset="0"/>
              </a:rPr>
              <a:t>d no si</a:t>
            </a:r>
            <a:r>
              <a:rPr lang="en-US" spc="-13" dirty="0">
                <a:cs typeface="Times New Roman" panose="02020603050405020304" pitchFamily="18" charset="0"/>
              </a:rPr>
              <a:t>g</a:t>
            </a:r>
            <a:r>
              <a:rPr lang="en-US" dirty="0">
                <a:cs typeface="Times New Roman" panose="02020603050405020304" pitchFamily="18" charset="0"/>
              </a:rPr>
              <a:t>nifi</a:t>
            </a:r>
            <a:r>
              <a:rPr lang="en-US" spc="-4" dirty="0">
                <a:cs typeface="Times New Roman" panose="02020603050405020304" pitchFamily="18" charset="0"/>
              </a:rPr>
              <a:t>ca</a:t>
            </a:r>
            <a:r>
              <a:rPr lang="en-US" dirty="0">
                <a:cs typeface="Times New Roman" panose="02020603050405020304" pitchFamily="18" charset="0"/>
              </a:rPr>
              <a:t>nt</a:t>
            </a:r>
            <a:r>
              <a:rPr lang="en-US" spc="9" dirty="0">
                <a:cs typeface="Times New Roman" panose="02020603050405020304" pitchFamily="18" charset="0"/>
              </a:rPr>
              <a:t> </a:t>
            </a:r>
            <a:r>
              <a:rPr lang="en-US" spc="-4" dirty="0">
                <a:cs typeface="Times New Roman" panose="02020603050405020304" pitchFamily="18" charset="0"/>
              </a:rPr>
              <a:t>c</a:t>
            </a:r>
            <a:r>
              <a:rPr lang="en-US" dirty="0">
                <a:cs typeface="Times New Roman" panose="02020603050405020304" pitchFamily="18" charset="0"/>
              </a:rPr>
              <a:t>h</a:t>
            </a:r>
            <a:r>
              <a:rPr lang="en-US" spc="-4" dirty="0">
                <a:cs typeface="Times New Roman" panose="02020603050405020304" pitchFamily="18" charset="0"/>
              </a:rPr>
              <a:t>a</a:t>
            </a:r>
            <a:r>
              <a:rPr lang="en-US" spc="9" dirty="0">
                <a:cs typeface="Times New Roman" panose="02020603050405020304" pitchFamily="18" charset="0"/>
              </a:rPr>
              <a:t>n</a:t>
            </a:r>
            <a:r>
              <a:rPr lang="en-US" spc="-13" dirty="0">
                <a:cs typeface="Times New Roman" panose="02020603050405020304" pitchFamily="18" charset="0"/>
              </a:rPr>
              <a:t>g</a:t>
            </a:r>
            <a:r>
              <a:rPr lang="en-US" dirty="0">
                <a:cs typeface="Times New Roman" panose="02020603050405020304" pitchFamily="18" charset="0"/>
              </a:rPr>
              <a:t>e</a:t>
            </a:r>
            <a:r>
              <a:rPr lang="en-US" spc="9" dirty="0">
                <a:cs typeface="Times New Roman" panose="02020603050405020304" pitchFamily="18" charset="0"/>
              </a:rPr>
              <a:t> </a:t>
            </a:r>
            <a:r>
              <a:rPr lang="en-US" dirty="0">
                <a:cs typeface="Times New Roman" panose="02020603050405020304" pitchFamily="18" charset="0"/>
              </a:rPr>
              <a:t>(blu</a:t>
            </a:r>
            <a:r>
              <a:rPr lang="en-US" spc="-9" dirty="0">
                <a:cs typeface="Times New Roman" panose="02020603050405020304" pitchFamily="18" charset="0"/>
              </a:rPr>
              <a:t>e</a:t>
            </a:r>
            <a:r>
              <a:rPr lang="en-US" spc="-4" dirty="0">
                <a:cs typeface="Times New Roman" panose="02020603050405020304" pitchFamily="18" charset="0"/>
              </a:rPr>
              <a:t>)</a:t>
            </a:r>
            <a:r>
              <a:rPr lang="en-US" dirty="0">
                <a:cs typeface="Times New Roman" panose="02020603050405020304" pitchFamily="18" charset="0"/>
              </a:rPr>
              <a:t>, n</a:t>
            </a:r>
            <a:r>
              <a:rPr lang="en-US" spc="-4" dirty="0">
                <a:cs typeface="Times New Roman" panose="02020603050405020304" pitchFamily="18" charset="0"/>
              </a:rPr>
              <a:t>e</a:t>
            </a:r>
            <a:r>
              <a:rPr lang="en-US" dirty="0">
                <a:cs typeface="Times New Roman" panose="02020603050405020304" pitchFamily="18" charset="0"/>
              </a:rPr>
              <a:t>ith</a:t>
            </a:r>
            <a:r>
              <a:rPr lang="en-US" spc="-4" dirty="0">
                <a:cs typeface="Times New Roman" panose="02020603050405020304" pitchFamily="18" charset="0"/>
              </a:rPr>
              <a:t>e</a:t>
            </a:r>
            <a:r>
              <a:rPr lang="en-US" dirty="0">
                <a:cs typeface="Times New Roman" panose="02020603050405020304" pitchFamily="18" charset="0"/>
              </a:rPr>
              <a:t>r</a:t>
            </a:r>
            <a:r>
              <a:rPr lang="en-US" spc="4" dirty="0">
                <a:cs typeface="Times New Roman" panose="02020603050405020304" pitchFamily="18" charset="0"/>
              </a:rPr>
              <a:t> </a:t>
            </a:r>
            <a:r>
              <a:rPr lang="en-US" dirty="0">
                <a:cs typeface="Times New Roman" panose="02020603050405020304" pitchFamily="18" charset="0"/>
              </a:rPr>
              <a:t>g</a:t>
            </a:r>
            <a:r>
              <a:rPr lang="en-US" spc="-4" dirty="0">
                <a:cs typeface="Times New Roman" panose="02020603050405020304" pitchFamily="18" charset="0"/>
              </a:rPr>
              <a:t>e</a:t>
            </a:r>
            <a:r>
              <a:rPr lang="en-US" dirty="0">
                <a:cs typeface="Times New Roman" panose="02020603050405020304" pitchFamily="18" charset="0"/>
              </a:rPr>
              <a:t>tting</a:t>
            </a:r>
            <a:r>
              <a:rPr lang="en-US" spc="-9" dirty="0">
                <a:cs typeface="Times New Roman" panose="02020603050405020304" pitchFamily="18" charset="0"/>
              </a:rPr>
              <a:t> </a:t>
            </a:r>
            <a:r>
              <a:rPr lang="en-US" dirty="0">
                <a:cs typeface="Times New Roman" panose="02020603050405020304" pitchFamily="18" charset="0"/>
              </a:rPr>
              <a:t>smal</a:t>
            </a:r>
            <a:r>
              <a:rPr lang="en-US" spc="9" dirty="0">
                <a:cs typeface="Times New Roman" panose="02020603050405020304" pitchFamily="18" charset="0"/>
              </a:rPr>
              <a:t>l</a:t>
            </a:r>
            <a:r>
              <a:rPr lang="en-US" spc="-4" dirty="0">
                <a:cs typeface="Times New Roman" panose="02020603050405020304" pitchFamily="18" charset="0"/>
              </a:rPr>
              <a:t>e</a:t>
            </a:r>
            <a:r>
              <a:rPr lang="en-US" dirty="0">
                <a:cs typeface="Times New Roman" panose="02020603050405020304" pitchFamily="18" charset="0"/>
              </a:rPr>
              <a:t>r nor</a:t>
            </a:r>
            <a:r>
              <a:rPr lang="en-US" spc="-9" dirty="0">
                <a:cs typeface="Times New Roman" panose="02020603050405020304" pitchFamily="18" charset="0"/>
              </a:rPr>
              <a:t> </a:t>
            </a:r>
            <a:r>
              <a:rPr lang="en-US" dirty="0">
                <a:cs typeface="Times New Roman" panose="02020603050405020304" pitchFamily="18" charset="0"/>
              </a:rPr>
              <a:t>larg</a:t>
            </a:r>
            <a:r>
              <a:rPr lang="en-US" spc="-4" dirty="0">
                <a:cs typeface="Times New Roman" panose="02020603050405020304" pitchFamily="18" charset="0"/>
              </a:rPr>
              <a:t>e</a:t>
            </a:r>
            <a:r>
              <a:rPr lang="en-US" dirty="0">
                <a:cs typeface="Times New Roman" panose="02020603050405020304" pitchFamily="18" charset="0"/>
              </a:rPr>
              <a:t>r.</a:t>
            </a:r>
            <a:endParaRPr lang="en-US" dirty="0" smtClean="0">
              <a:cs typeface="Times New Roman" panose="02020603050405020304" pitchFamily="18" charset="0"/>
            </a:endParaRPr>
          </a:p>
          <a:p>
            <a:pPr marL="347472" marR="235755" indent="-182880">
              <a:buFont typeface="Arial" panose="020B0604020202020204" pitchFamily="34" charset="0"/>
              <a:buChar char="•"/>
              <a:tabLst>
                <a:tab pos="220076" algn="l"/>
              </a:tabLst>
            </a:pPr>
            <a:r>
              <a:rPr lang="en-US" spc="4" dirty="0">
                <a:cs typeface="Times New Roman" panose="02020603050405020304" pitchFamily="18" charset="0"/>
              </a:rPr>
              <a:t>W</a:t>
            </a:r>
            <a:r>
              <a:rPr lang="en-US" dirty="0">
                <a:cs typeface="Times New Roman" panose="02020603050405020304" pitchFamily="18" charset="0"/>
              </a:rPr>
              <a:t>h</a:t>
            </a:r>
            <a:r>
              <a:rPr lang="en-US" spc="-4" dirty="0">
                <a:cs typeface="Times New Roman" panose="02020603050405020304" pitchFamily="18" charset="0"/>
              </a:rPr>
              <a:t>e</a:t>
            </a:r>
            <a:r>
              <a:rPr lang="en-US" dirty="0">
                <a:cs typeface="Times New Roman" panose="02020603050405020304" pitchFamily="18" charset="0"/>
              </a:rPr>
              <a:t>n </a:t>
            </a:r>
            <a:r>
              <a:rPr lang="en-US" spc="-4" dirty="0">
                <a:cs typeface="Times New Roman" panose="02020603050405020304" pitchFamily="18" charset="0"/>
              </a:rPr>
              <a:t>c</a:t>
            </a:r>
            <a:r>
              <a:rPr lang="en-US" dirty="0">
                <a:cs typeface="Times New Roman" panose="02020603050405020304" pitchFamily="18" charset="0"/>
              </a:rPr>
              <a:t>h</a:t>
            </a:r>
            <a:r>
              <a:rPr lang="en-US" spc="-4" dirty="0">
                <a:cs typeface="Times New Roman" panose="02020603050405020304" pitchFamily="18" charset="0"/>
              </a:rPr>
              <a:t>a</a:t>
            </a:r>
            <a:r>
              <a:rPr lang="en-US" spc="9" dirty="0">
                <a:cs typeface="Times New Roman" panose="02020603050405020304" pitchFamily="18" charset="0"/>
              </a:rPr>
              <a:t>n</a:t>
            </a:r>
            <a:r>
              <a:rPr lang="en-US" spc="-13" dirty="0">
                <a:cs typeface="Times New Roman" panose="02020603050405020304" pitchFamily="18" charset="0"/>
              </a:rPr>
              <a:t>g</a:t>
            </a:r>
            <a:r>
              <a:rPr lang="en-US" spc="-4" dirty="0">
                <a:cs typeface="Times New Roman" panose="02020603050405020304" pitchFamily="18" charset="0"/>
              </a:rPr>
              <a:t>e</a:t>
            </a:r>
            <a:r>
              <a:rPr lang="en-US" dirty="0">
                <a:cs typeface="Times New Roman" panose="02020603050405020304" pitchFamily="18" charset="0"/>
              </a:rPr>
              <a:t>s in dispa</a:t>
            </a:r>
            <a:r>
              <a:rPr lang="en-US" spc="-4" dirty="0">
                <a:cs typeface="Times New Roman" panose="02020603050405020304" pitchFamily="18" charset="0"/>
              </a:rPr>
              <a:t>r</a:t>
            </a:r>
            <a:r>
              <a:rPr lang="en-US" dirty="0">
                <a:cs typeface="Times New Roman" panose="02020603050405020304" pitchFamily="18" charset="0"/>
              </a:rPr>
              <a:t>i</a:t>
            </a:r>
            <a:r>
              <a:rPr lang="en-US" spc="13" dirty="0">
                <a:cs typeface="Times New Roman" panose="02020603050405020304" pitchFamily="18" charset="0"/>
              </a:rPr>
              <a:t>t</a:t>
            </a:r>
            <a:r>
              <a:rPr lang="en-US" dirty="0">
                <a:cs typeface="Times New Roman" panose="02020603050405020304" pitchFamily="18" charset="0"/>
              </a:rPr>
              <a:t>ies o</a:t>
            </a:r>
            <a:r>
              <a:rPr lang="en-US" spc="-9" dirty="0">
                <a:cs typeface="Times New Roman" panose="02020603050405020304" pitchFamily="18" charset="0"/>
              </a:rPr>
              <a:t>c</a:t>
            </a:r>
            <a:r>
              <a:rPr lang="en-US" spc="-4" dirty="0">
                <a:cs typeface="Times New Roman" panose="02020603050405020304" pitchFamily="18" charset="0"/>
              </a:rPr>
              <a:t>c</a:t>
            </a:r>
            <a:r>
              <a:rPr lang="en-US" dirty="0">
                <a:cs typeface="Times New Roman" panose="02020603050405020304" pitchFamily="18" charset="0"/>
              </a:rPr>
              <a:t>u</a:t>
            </a:r>
            <a:r>
              <a:rPr lang="en-US" spc="-4" dirty="0">
                <a:cs typeface="Times New Roman" panose="02020603050405020304" pitchFamily="18" charset="0"/>
              </a:rPr>
              <a:t>r</a:t>
            </a:r>
            <a:r>
              <a:rPr lang="en-US" spc="4" dirty="0">
                <a:cs typeface="Times New Roman" panose="02020603050405020304" pitchFamily="18" charset="0"/>
              </a:rPr>
              <a:t>r</a:t>
            </a:r>
            <a:r>
              <a:rPr lang="en-US" spc="-4" dirty="0">
                <a:cs typeface="Times New Roman" panose="02020603050405020304" pitchFamily="18" charset="0"/>
              </a:rPr>
              <a:t>e</a:t>
            </a:r>
            <a:r>
              <a:rPr lang="en-US" spc="4" dirty="0">
                <a:cs typeface="Times New Roman" panose="02020603050405020304" pitchFamily="18" charset="0"/>
              </a:rPr>
              <a:t>d</a:t>
            </a:r>
            <a:r>
              <a:rPr lang="en-US" dirty="0">
                <a:cs typeface="Times New Roman" panose="02020603050405020304" pitchFamily="18" charset="0"/>
              </a:rPr>
              <a:t>, me</a:t>
            </a:r>
            <a:r>
              <a:rPr lang="en-US" spc="-9" dirty="0">
                <a:cs typeface="Times New Roman" panose="02020603050405020304" pitchFamily="18" charset="0"/>
              </a:rPr>
              <a:t>a</a:t>
            </a:r>
            <a:r>
              <a:rPr lang="en-US" dirty="0">
                <a:cs typeface="Times New Roman" panose="02020603050405020304" pitchFamily="18" charset="0"/>
              </a:rPr>
              <a:t>s</a:t>
            </a:r>
            <a:r>
              <a:rPr lang="en-US" spc="9" dirty="0">
                <a:cs typeface="Times New Roman" panose="02020603050405020304" pitchFamily="18" charset="0"/>
              </a:rPr>
              <a:t>u</a:t>
            </a:r>
            <a:r>
              <a:rPr lang="en-US" dirty="0">
                <a:cs typeface="Times New Roman" panose="02020603050405020304" pitchFamily="18" charset="0"/>
              </a:rPr>
              <a:t>r</a:t>
            </a:r>
            <a:r>
              <a:rPr lang="en-US" spc="-9" dirty="0">
                <a:cs typeface="Times New Roman" panose="02020603050405020304" pitchFamily="18" charset="0"/>
              </a:rPr>
              <a:t>e</a:t>
            </a:r>
            <a:r>
              <a:rPr lang="en-US" dirty="0">
                <a:cs typeface="Times New Roman" panose="02020603050405020304" pitchFamily="18" charset="0"/>
              </a:rPr>
              <a:t>s of</a:t>
            </a:r>
            <a:r>
              <a:rPr lang="en-US" spc="4" dirty="0">
                <a:cs typeface="Times New Roman" panose="02020603050405020304" pitchFamily="18" charset="0"/>
              </a:rPr>
              <a:t> </a:t>
            </a:r>
            <a:r>
              <a:rPr lang="en-US" dirty="0">
                <a:cs typeface="Times New Roman" panose="02020603050405020304" pitchFamily="18" charset="0"/>
              </a:rPr>
              <a:t>dispa</a:t>
            </a:r>
            <a:r>
              <a:rPr lang="en-US" spc="-4" dirty="0">
                <a:cs typeface="Times New Roman" panose="02020603050405020304" pitchFamily="18" charset="0"/>
              </a:rPr>
              <a:t>r</a:t>
            </a:r>
            <a:r>
              <a:rPr lang="en-US" dirty="0">
                <a:cs typeface="Times New Roman" panose="02020603050405020304" pitchFamily="18" charset="0"/>
              </a:rPr>
              <a:t>ities </a:t>
            </a:r>
            <a:r>
              <a:rPr lang="en-US" spc="-4" dirty="0">
                <a:cs typeface="Times New Roman" panose="02020603050405020304" pitchFamily="18" charset="0"/>
              </a:rPr>
              <a:t>we</a:t>
            </a:r>
            <a:r>
              <a:rPr lang="en-US" dirty="0">
                <a:cs typeface="Times New Roman" panose="02020603050405020304" pitchFamily="18" charset="0"/>
              </a:rPr>
              <a:t>re</a:t>
            </a:r>
            <a:r>
              <a:rPr lang="en-US" spc="-9" dirty="0">
                <a:cs typeface="Times New Roman" panose="02020603050405020304" pitchFamily="18" charset="0"/>
              </a:rPr>
              <a:t> </a:t>
            </a:r>
            <a:r>
              <a:rPr lang="en-US" dirty="0">
                <a:cs typeface="Times New Roman" panose="02020603050405020304" pitchFamily="18" charset="0"/>
              </a:rPr>
              <a:t>mo</a:t>
            </a:r>
            <a:r>
              <a:rPr lang="en-US" spc="4" dirty="0">
                <a:cs typeface="Times New Roman" panose="02020603050405020304" pitchFamily="18" charset="0"/>
              </a:rPr>
              <a:t>r</a:t>
            </a:r>
            <a:r>
              <a:rPr lang="en-US" dirty="0">
                <a:cs typeface="Times New Roman" panose="02020603050405020304" pitchFamily="18" charset="0"/>
              </a:rPr>
              <a:t>e</a:t>
            </a:r>
            <a:r>
              <a:rPr lang="en-US" spc="-4" dirty="0">
                <a:cs typeface="Times New Roman" panose="02020603050405020304" pitchFamily="18" charset="0"/>
              </a:rPr>
              <a:t> </a:t>
            </a:r>
            <a:r>
              <a:rPr lang="en-US" dirty="0">
                <a:cs typeface="Times New Roman" panose="02020603050405020304" pitchFamily="18" charset="0"/>
              </a:rPr>
              <a:t>lik</a:t>
            </a:r>
            <a:r>
              <a:rPr lang="en-US" spc="-4" dirty="0">
                <a:cs typeface="Times New Roman" panose="02020603050405020304" pitchFamily="18" charset="0"/>
              </a:rPr>
              <a:t>e</a:t>
            </a:r>
            <a:r>
              <a:rPr lang="en-US" spc="9" dirty="0">
                <a:cs typeface="Times New Roman" panose="02020603050405020304" pitchFamily="18" charset="0"/>
              </a:rPr>
              <a:t>l</a:t>
            </a:r>
            <a:r>
              <a:rPr lang="en-US" dirty="0">
                <a:cs typeface="Times New Roman" panose="02020603050405020304" pitchFamily="18" charset="0"/>
              </a:rPr>
              <a:t>y</a:t>
            </a:r>
            <a:r>
              <a:rPr lang="en-US" spc="-22" dirty="0">
                <a:cs typeface="Times New Roman" panose="02020603050405020304" pitchFamily="18" charset="0"/>
              </a:rPr>
              <a:t> </a:t>
            </a:r>
            <a:r>
              <a:rPr lang="en-US" dirty="0">
                <a:cs typeface="Times New Roman" panose="02020603050405020304" pitchFamily="18" charset="0"/>
              </a:rPr>
              <a:t>to show imp</a:t>
            </a:r>
            <a:r>
              <a:rPr lang="en-US" spc="-4" dirty="0">
                <a:cs typeface="Times New Roman" panose="02020603050405020304" pitchFamily="18" charset="0"/>
              </a:rPr>
              <a:t>r</a:t>
            </a:r>
            <a:r>
              <a:rPr lang="en-US" dirty="0">
                <a:cs typeface="Times New Roman" panose="02020603050405020304" pitchFamily="18" charset="0"/>
              </a:rPr>
              <a:t>ov</a:t>
            </a:r>
            <a:r>
              <a:rPr lang="en-US" spc="-4" dirty="0">
                <a:cs typeface="Times New Roman" panose="02020603050405020304" pitchFamily="18" charset="0"/>
              </a:rPr>
              <a:t>e</a:t>
            </a:r>
            <a:r>
              <a:rPr lang="en-US" dirty="0">
                <a:cs typeface="Times New Roman" panose="02020603050405020304" pitchFamily="18" charset="0"/>
              </a:rPr>
              <a:t>ment </a:t>
            </a:r>
            <a:r>
              <a:rPr lang="en-US" spc="-4" dirty="0">
                <a:cs typeface="Times New Roman" panose="02020603050405020304" pitchFamily="18" charset="0"/>
              </a:rPr>
              <a:t>(</a:t>
            </a:r>
            <a:r>
              <a:rPr lang="en-US" dirty="0">
                <a:cs typeface="Times New Roman" panose="02020603050405020304" pitchFamily="18" charset="0"/>
              </a:rPr>
              <a:t>bla</a:t>
            </a:r>
            <a:r>
              <a:rPr lang="en-US" spc="-9" dirty="0">
                <a:cs typeface="Times New Roman" panose="02020603050405020304" pitchFamily="18" charset="0"/>
              </a:rPr>
              <a:t>c</a:t>
            </a:r>
            <a:r>
              <a:rPr lang="en-US" dirty="0">
                <a:cs typeface="Times New Roman" panose="02020603050405020304" pitchFamily="18" charset="0"/>
              </a:rPr>
              <a:t>k)</a:t>
            </a:r>
            <a:r>
              <a:rPr lang="en-US" spc="-4" dirty="0">
                <a:cs typeface="Times New Roman" panose="02020603050405020304" pitchFamily="18" charset="0"/>
              </a:rPr>
              <a:t> </a:t>
            </a:r>
            <a:r>
              <a:rPr lang="en-US" dirty="0">
                <a:cs typeface="Times New Roman" panose="02020603050405020304" pitchFamily="18" charset="0"/>
              </a:rPr>
              <a:t>t</a:t>
            </a:r>
            <a:r>
              <a:rPr lang="en-US" spc="9" dirty="0">
                <a:cs typeface="Times New Roman" panose="02020603050405020304" pitchFamily="18" charset="0"/>
              </a:rPr>
              <a:t>ha</a:t>
            </a:r>
            <a:r>
              <a:rPr lang="en-US" dirty="0">
                <a:cs typeface="Times New Roman" panose="02020603050405020304" pitchFamily="18" charset="0"/>
              </a:rPr>
              <a:t>n d</a:t>
            </a:r>
            <a:r>
              <a:rPr lang="en-US" spc="-4" dirty="0">
                <a:cs typeface="Times New Roman" panose="02020603050405020304" pitchFamily="18" charset="0"/>
              </a:rPr>
              <a:t>ec</a:t>
            </a:r>
            <a:r>
              <a:rPr lang="en-US" dirty="0">
                <a:cs typeface="Times New Roman" panose="02020603050405020304" pitchFamily="18" charset="0"/>
              </a:rPr>
              <a:t>line</a:t>
            </a:r>
            <a:r>
              <a:rPr lang="en-US" spc="-4" dirty="0">
                <a:cs typeface="Times New Roman" panose="02020603050405020304" pitchFamily="18" charset="0"/>
              </a:rPr>
              <a:t> </a:t>
            </a:r>
            <a:r>
              <a:rPr lang="en-US" spc="4" dirty="0">
                <a:cs typeface="Times New Roman" panose="02020603050405020304" pitchFamily="18" charset="0"/>
              </a:rPr>
              <a:t>(</a:t>
            </a:r>
            <a:r>
              <a:rPr lang="en-US" spc="-13" dirty="0">
                <a:cs typeface="Times New Roman" panose="02020603050405020304" pitchFamily="18" charset="0"/>
              </a:rPr>
              <a:t>g</a:t>
            </a:r>
            <a:r>
              <a:rPr lang="en-US" spc="4" dirty="0">
                <a:cs typeface="Times New Roman" panose="02020603050405020304" pitchFamily="18" charset="0"/>
              </a:rPr>
              <a:t>r</a:t>
            </a:r>
            <a:r>
              <a:rPr lang="en-US" spc="-4" dirty="0">
                <a:cs typeface="Times New Roman" panose="02020603050405020304" pitchFamily="18" charset="0"/>
              </a:rPr>
              <a:t>ee</a:t>
            </a:r>
            <a:r>
              <a:rPr lang="en-US" dirty="0">
                <a:cs typeface="Times New Roman" panose="02020603050405020304" pitchFamily="18" charset="0"/>
              </a:rPr>
              <a:t>n</a:t>
            </a:r>
            <a:r>
              <a:rPr lang="en-US" spc="-4" dirty="0">
                <a:cs typeface="Times New Roman" panose="02020603050405020304" pitchFamily="18" charset="0"/>
              </a:rPr>
              <a:t>)</a:t>
            </a:r>
            <a:r>
              <a:rPr lang="en-US" dirty="0">
                <a:cs typeface="Times New Roman" panose="02020603050405020304" pitchFamily="18" charset="0"/>
              </a:rPr>
              <a:t>.</a:t>
            </a:r>
            <a:r>
              <a:rPr lang="en-US" spc="9" dirty="0">
                <a:cs typeface="Times New Roman" panose="02020603050405020304" pitchFamily="18" charset="0"/>
              </a:rPr>
              <a:t> </a:t>
            </a:r>
            <a:r>
              <a:rPr lang="en-US" dirty="0">
                <a:cs typeface="Times New Roman" panose="02020603050405020304" pitchFamily="18" charset="0"/>
              </a:rPr>
              <a:t>Ho</a:t>
            </a:r>
            <a:r>
              <a:rPr lang="en-US" spc="-4" dirty="0">
                <a:cs typeface="Times New Roman" panose="02020603050405020304" pitchFamily="18" charset="0"/>
              </a:rPr>
              <a:t>we</a:t>
            </a:r>
            <a:r>
              <a:rPr lang="en-US" spc="9" dirty="0">
                <a:cs typeface="Times New Roman" panose="02020603050405020304" pitchFamily="18" charset="0"/>
              </a:rPr>
              <a:t>v</a:t>
            </a:r>
            <a:r>
              <a:rPr lang="en-US" spc="-4" dirty="0">
                <a:cs typeface="Times New Roman" panose="02020603050405020304" pitchFamily="18" charset="0"/>
              </a:rPr>
              <a:t>e</a:t>
            </a:r>
            <a:r>
              <a:rPr lang="en-US" dirty="0">
                <a:cs typeface="Times New Roman" panose="02020603050405020304" pitchFamily="18" charset="0"/>
              </a:rPr>
              <a:t>r, </a:t>
            </a:r>
            <a:r>
              <a:rPr lang="en-US" spc="-9" dirty="0">
                <a:cs typeface="Times New Roman" panose="02020603050405020304" pitchFamily="18" charset="0"/>
              </a:rPr>
              <a:t>f</a:t>
            </a:r>
            <a:r>
              <a:rPr lang="en-US" dirty="0">
                <a:cs typeface="Times New Roman" panose="02020603050405020304" pitchFamily="18" charset="0"/>
              </a:rPr>
              <a:t>or</a:t>
            </a:r>
            <a:r>
              <a:rPr lang="en-US" spc="-4" dirty="0">
                <a:cs typeface="Times New Roman" panose="02020603050405020304" pitchFamily="18" charset="0"/>
              </a:rPr>
              <a:t> </a:t>
            </a:r>
            <a:r>
              <a:rPr lang="en-US" spc="9" dirty="0">
                <a:cs typeface="Times New Roman" panose="02020603050405020304" pitchFamily="18" charset="0"/>
              </a:rPr>
              <a:t>p</a:t>
            </a:r>
            <a:r>
              <a:rPr lang="en-US" spc="-4" dirty="0">
                <a:cs typeface="Times New Roman" panose="02020603050405020304" pitchFamily="18" charset="0"/>
              </a:rPr>
              <a:t>e</a:t>
            </a:r>
            <a:r>
              <a:rPr lang="en-US" dirty="0">
                <a:cs typeface="Times New Roman" panose="02020603050405020304" pitchFamily="18" charset="0"/>
              </a:rPr>
              <a:t>ople in poor</a:t>
            </a:r>
            <a:r>
              <a:rPr lang="en-US" spc="-4" dirty="0">
                <a:cs typeface="Times New Roman" panose="02020603050405020304" pitchFamily="18" charset="0"/>
              </a:rPr>
              <a:t> </a:t>
            </a:r>
            <a:r>
              <a:rPr lang="en-US" dirty="0">
                <a:cs typeface="Times New Roman" panose="02020603050405020304" pitchFamily="18" charset="0"/>
              </a:rPr>
              <a:t>ho</a:t>
            </a:r>
            <a:r>
              <a:rPr lang="en-US" spc="9" dirty="0">
                <a:cs typeface="Times New Roman" panose="02020603050405020304" pitchFamily="18" charset="0"/>
              </a:rPr>
              <a:t>u</a:t>
            </a:r>
            <a:r>
              <a:rPr lang="en-US" dirty="0">
                <a:cs typeface="Times New Roman" panose="02020603050405020304" pitchFamily="18" charset="0"/>
              </a:rPr>
              <a:t>s</a:t>
            </a:r>
            <a:r>
              <a:rPr lang="en-US" spc="-4" dirty="0">
                <a:cs typeface="Times New Roman" panose="02020603050405020304" pitchFamily="18" charset="0"/>
              </a:rPr>
              <a:t>e</a:t>
            </a:r>
            <a:r>
              <a:rPr lang="en-US" dirty="0">
                <a:cs typeface="Times New Roman" panose="02020603050405020304" pitchFamily="18" charset="0"/>
              </a:rPr>
              <a:t>hold</a:t>
            </a:r>
            <a:r>
              <a:rPr lang="en-US" spc="4" dirty="0">
                <a:cs typeface="Times New Roman" panose="02020603050405020304" pitchFamily="18" charset="0"/>
              </a:rPr>
              <a:t>s</a:t>
            </a:r>
            <a:r>
              <a:rPr lang="en-US" dirty="0">
                <a:cs typeface="Times New Roman" panose="02020603050405020304" pitchFamily="18" charset="0"/>
              </a:rPr>
              <a:t>, more me</a:t>
            </a:r>
            <a:r>
              <a:rPr lang="en-US" spc="-9" dirty="0">
                <a:cs typeface="Times New Roman" panose="02020603050405020304" pitchFamily="18" charset="0"/>
              </a:rPr>
              <a:t>a</a:t>
            </a:r>
            <a:r>
              <a:rPr lang="en-US" dirty="0">
                <a:cs typeface="Times New Roman" panose="02020603050405020304" pitchFamily="18" charset="0"/>
              </a:rPr>
              <a:t>sur</a:t>
            </a:r>
            <a:r>
              <a:rPr lang="en-US" spc="-9" dirty="0">
                <a:cs typeface="Times New Roman" panose="02020603050405020304" pitchFamily="18" charset="0"/>
              </a:rPr>
              <a:t>e</a:t>
            </a:r>
            <a:r>
              <a:rPr lang="en-US" dirty="0">
                <a:cs typeface="Times New Roman" panose="02020603050405020304" pitchFamily="18" charset="0"/>
              </a:rPr>
              <a:t>s sho</a:t>
            </a:r>
            <a:r>
              <a:rPr lang="en-US" spc="9" dirty="0">
                <a:cs typeface="Times New Roman" panose="02020603050405020304" pitchFamily="18" charset="0"/>
              </a:rPr>
              <a:t>w</a:t>
            </a:r>
            <a:r>
              <a:rPr lang="en-US" spc="-4" dirty="0">
                <a:cs typeface="Times New Roman" panose="02020603050405020304" pitchFamily="18" charset="0"/>
              </a:rPr>
              <a:t>e</a:t>
            </a:r>
            <a:r>
              <a:rPr lang="en-US" dirty="0">
                <a:cs typeface="Times New Roman" panose="02020603050405020304" pitchFamily="18" charset="0"/>
              </a:rPr>
              <a:t>d wo</a:t>
            </a:r>
            <a:r>
              <a:rPr lang="en-US" spc="-9" dirty="0">
                <a:cs typeface="Times New Roman" panose="02020603050405020304" pitchFamily="18" charset="0"/>
              </a:rPr>
              <a:t>r</a:t>
            </a:r>
            <a:r>
              <a:rPr lang="en-US" dirty="0">
                <a:cs typeface="Times New Roman" panose="02020603050405020304" pitchFamily="18" charset="0"/>
              </a:rPr>
              <a:t>s</a:t>
            </a:r>
            <a:r>
              <a:rPr lang="en-US" spc="-4" dirty="0">
                <a:cs typeface="Times New Roman" panose="02020603050405020304" pitchFamily="18" charset="0"/>
              </a:rPr>
              <a:t>e</a:t>
            </a:r>
            <a:r>
              <a:rPr lang="en-US" spc="9" dirty="0">
                <a:cs typeface="Times New Roman" panose="02020603050405020304" pitchFamily="18" charset="0"/>
              </a:rPr>
              <a:t>n</a:t>
            </a:r>
            <a:r>
              <a:rPr lang="en-US" dirty="0">
                <a:cs typeface="Times New Roman" panose="02020603050405020304" pitchFamily="18" charset="0"/>
              </a:rPr>
              <a:t>ing</a:t>
            </a:r>
            <a:r>
              <a:rPr lang="en-US" spc="-9" dirty="0">
                <a:cs typeface="Times New Roman" panose="02020603050405020304" pitchFamily="18" charset="0"/>
              </a:rPr>
              <a:t> </a:t>
            </a:r>
            <a:r>
              <a:rPr lang="en-US" dirty="0">
                <a:cs typeface="Times New Roman" panose="02020603050405020304" pitchFamily="18" charset="0"/>
              </a:rPr>
              <a:t>dispa</a:t>
            </a:r>
            <a:r>
              <a:rPr lang="en-US" spc="-4" dirty="0">
                <a:cs typeface="Times New Roman" panose="02020603050405020304" pitchFamily="18" charset="0"/>
              </a:rPr>
              <a:t>r</a:t>
            </a:r>
            <a:r>
              <a:rPr lang="en-US" dirty="0">
                <a:cs typeface="Times New Roman" panose="02020603050405020304" pitchFamily="18" charset="0"/>
              </a:rPr>
              <a:t>ities than imp</a:t>
            </a:r>
            <a:r>
              <a:rPr lang="en-US" spc="4" dirty="0">
                <a:cs typeface="Times New Roman" panose="02020603050405020304" pitchFamily="18" charset="0"/>
              </a:rPr>
              <a:t>r</a:t>
            </a:r>
            <a:r>
              <a:rPr lang="en-US" dirty="0">
                <a:cs typeface="Times New Roman" panose="02020603050405020304" pitchFamily="18" charset="0"/>
              </a:rPr>
              <a:t>ov</a:t>
            </a:r>
            <a:r>
              <a:rPr lang="en-US" spc="-4" dirty="0">
                <a:cs typeface="Times New Roman" panose="02020603050405020304" pitchFamily="18" charset="0"/>
              </a:rPr>
              <a:t>e</a:t>
            </a:r>
            <a:r>
              <a:rPr lang="en-US" dirty="0">
                <a:cs typeface="Times New Roman" panose="02020603050405020304" pitchFamily="18" charset="0"/>
              </a:rPr>
              <a:t>ment.</a:t>
            </a:r>
            <a:endParaRPr lang="en-US" dirty="0" smtClean="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3EF0EEC-1D1B-4067-A962-C742C5F9CB51}" type="slidenum">
              <a:rPr lang="en-US" smtClean="0"/>
              <a:t>18</a:t>
            </a:fld>
            <a:endParaRPr lang="en-US"/>
          </a:p>
        </p:txBody>
      </p:sp>
    </p:spTree>
    <p:extLst>
      <p:ext uri="{BB962C8B-B14F-4D97-AF65-F5344CB8AC3E}">
        <p14:creationId xmlns:p14="http://schemas.microsoft.com/office/powerpoint/2010/main" val="3656204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19</a:t>
            </a:fld>
            <a:endParaRPr lang="en-US"/>
          </a:p>
        </p:txBody>
      </p:sp>
    </p:spTree>
    <p:extLst>
      <p:ext uri="{BB962C8B-B14F-4D97-AF65-F5344CB8AC3E}">
        <p14:creationId xmlns:p14="http://schemas.microsoft.com/office/powerpoint/2010/main" val="224161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Information on individual measures is available through </a:t>
            </a:r>
            <a:r>
              <a:rPr lang="en-US" dirty="0" err="1" smtClean="0"/>
              <a:t>chartbooks</a:t>
            </a:r>
            <a:r>
              <a:rPr lang="en-US" dirty="0" smtClean="0"/>
              <a:t> posted on the Web </a:t>
            </a:r>
            <a:r>
              <a:rPr lang="en-US" dirty="0" smtClean="0"/>
              <a:t>(</a:t>
            </a:r>
            <a:r>
              <a:rPr lang="en-US" dirty="0" smtClean="0">
                <a:hlinkClick r:id="rId3"/>
              </a:rPr>
              <a:t>https://archive.ahrq.gov/research/findings/nhqrdr/2014chartbooks/index.html</a:t>
            </a:r>
            <a:r>
              <a:rPr lang="en-US"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2</a:t>
            </a:fld>
            <a:endParaRPr lang="en-US"/>
          </a:p>
        </p:txBody>
      </p:sp>
    </p:spTree>
    <p:extLst>
      <p:ext uri="{BB962C8B-B14F-4D97-AF65-F5344CB8AC3E}">
        <p14:creationId xmlns:p14="http://schemas.microsoft.com/office/powerpoint/2010/main" val="1468326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632" y="365760"/>
            <a:ext cx="6046191" cy="4535424"/>
          </a:xfrm>
        </p:spPr>
      </p:sp>
      <p:sp>
        <p:nvSpPr>
          <p:cNvPr id="3" name="Notes Placeholder 2"/>
          <p:cNvSpPr>
            <a:spLocks noGrp="1"/>
          </p:cNvSpPr>
          <p:nvPr>
            <p:ph type="body" idx="1"/>
          </p:nvPr>
        </p:nvSpPr>
        <p:spPr>
          <a:xfrm>
            <a:off x="228600" y="5029200"/>
            <a:ext cx="6629400" cy="3844637"/>
          </a:xfrm>
        </p:spPr>
        <p:txBody>
          <a:bodyPr>
            <a:normAutofit fontScale="85000" lnSpcReduction="20000"/>
          </a:bodyPr>
          <a:lstStyle/>
          <a:p>
            <a:pPr>
              <a:lnSpc>
                <a:spcPct val="120000"/>
              </a:lnSpc>
            </a:pPr>
            <a:r>
              <a:rPr lang="en-US" sz="1000" b="1" dirty="0">
                <a:latin typeface="Arial"/>
                <a:cs typeface="Arial"/>
              </a:rPr>
              <a:t>Source:</a:t>
            </a:r>
            <a:r>
              <a:rPr lang="en-US" sz="1000" b="1" spc="-9" dirty="0">
                <a:latin typeface="Arial"/>
                <a:cs typeface="Arial"/>
              </a:rPr>
              <a:t> </a:t>
            </a:r>
            <a:r>
              <a:rPr lang="en-US" sz="1000" dirty="0">
                <a:latin typeface="Arial"/>
                <a:cs typeface="Arial"/>
              </a:rPr>
              <a:t>Agen</a:t>
            </a:r>
            <a:r>
              <a:rPr lang="en-US" sz="1000" spc="4" dirty="0">
                <a:latin typeface="Arial"/>
                <a:cs typeface="Arial"/>
              </a:rPr>
              <a:t>c</a:t>
            </a:r>
            <a:r>
              <a:rPr lang="en-US" sz="1000" dirty="0">
                <a:latin typeface="Arial"/>
                <a:cs typeface="Arial"/>
              </a:rPr>
              <a:t>y</a:t>
            </a:r>
            <a:r>
              <a:rPr lang="en-US" sz="1000" spc="-9" dirty="0">
                <a:latin typeface="Arial"/>
                <a:cs typeface="Arial"/>
              </a:rPr>
              <a:t> </a:t>
            </a:r>
            <a:r>
              <a:rPr lang="en-US" sz="1000" dirty="0">
                <a:latin typeface="Arial"/>
                <a:cs typeface="Arial"/>
              </a:rPr>
              <a:t>for</a:t>
            </a:r>
            <a:r>
              <a:rPr lang="en-US" sz="1000" spc="-13" dirty="0">
                <a:latin typeface="Arial"/>
                <a:cs typeface="Arial"/>
              </a:rPr>
              <a:t> </a:t>
            </a:r>
            <a:r>
              <a:rPr lang="en-US" sz="1000" dirty="0">
                <a:latin typeface="Arial"/>
                <a:cs typeface="Arial"/>
              </a:rPr>
              <a:t>Heal</a:t>
            </a:r>
            <a:r>
              <a:rPr lang="en-US" sz="1000" spc="-9" dirty="0">
                <a:latin typeface="Arial"/>
                <a:cs typeface="Arial"/>
              </a:rPr>
              <a:t>t</a:t>
            </a:r>
            <a:r>
              <a:rPr lang="en-US" sz="1000" dirty="0">
                <a:latin typeface="Arial"/>
                <a:cs typeface="Arial"/>
              </a:rPr>
              <a:t>h</a:t>
            </a:r>
            <a:r>
              <a:rPr lang="en-US" sz="1000" spc="4" dirty="0">
                <a:latin typeface="Arial"/>
                <a:cs typeface="Arial"/>
              </a:rPr>
              <a:t>c</a:t>
            </a:r>
            <a:r>
              <a:rPr lang="en-US" sz="1000" spc="-9" dirty="0">
                <a:latin typeface="Arial"/>
                <a:cs typeface="Arial"/>
              </a:rPr>
              <a:t>a</a:t>
            </a:r>
            <a:r>
              <a:rPr lang="en-US" sz="1000" spc="-13" dirty="0">
                <a:latin typeface="Arial"/>
                <a:cs typeface="Arial"/>
              </a:rPr>
              <a:t>r</a:t>
            </a:r>
            <a:r>
              <a:rPr lang="en-US" sz="1000" dirty="0">
                <a:latin typeface="Arial"/>
                <a:cs typeface="Arial"/>
              </a:rPr>
              <a:t>e Re</a:t>
            </a:r>
            <a:r>
              <a:rPr lang="en-US" sz="1000" spc="4" dirty="0">
                <a:latin typeface="Arial"/>
                <a:cs typeface="Arial"/>
              </a:rPr>
              <a:t>s</a:t>
            </a:r>
            <a:r>
              <a:rPr lang="en-US" sz="1000" spc="-9" dirty="0">
                <a:latin typeface="Arial"/>
                <a:cs typeface="Arial"/>
              </a:rPr>
              <a:t>e</a:t>
            </a:r>
            <a:r>
              <a:rPr lang="en-US" sz="1000" dirty="0">
                <a:latin typeface="Arial"/>
                <a:cs typeface="Arial"/>
              </a:rPr>
              <a:t>ar</a:t>
            </a:r>
            <a:r>
              <a:rPr lang="en-US" sz="1000" spc="4" dirty="0">
                <a:latin typeface="Arial"/>
                <a:cs typeface="Arial"/>
              </a:rPr>
              <a:t>c</a:t>
            </a:r>
            <a:r>
              <a:rPr lang="en-US" sz="1000" dirty="0">
                <a:latin typeface="Arial"/>
                <a:cs typeface="Arial"/>
              </a:rPr>
              <a:t>h</a:t>
            </a:r>
            <a:r>
              <a:rPr lang="en-US" sz="1000" spc="-9" dirty="0">
                <a:latin typeface="Arial"/>
                <a:cs typeface="Arial"/>
              </a:rPr>
              <a:t> </a:t>
            </a:r>
            <a:r>
              <a:rPr lang="en-US" sz="1000" dirty="0">
                <a:latin typeface="Arial"/>
                <a:cs typeface="Arial"/>
              </a:rPr>
              <a:t>and</a:t>
            </a:r>
            <a:r>
              <a:rPr lang="en-US" sz="1000" spc="-9" dirty="0">
                <a:latin typeface="Arial"/>
                <a:cs typeface="Arial"/>
              </a:rPr>
              <a:t> </a:t>
            </a:r>
            <a:r>
              <a:rPr lang="en-US" sz="1000" dirty="0">
                <a:latin typeface="Arial"/>
                <a:cs typeface="Arial"/>
              </a:rPr>
              <a:t>Qua</a:t>
            </a:r>
            <a:r>
              <a:rPr lang="en-US" sz="1000" spc="-9" dirty="0">
                <a:latin typeface="Arial"/>
                <a:cs typeface="Arial"/>
              </a:rPr>
              <a:t>l</a:t>
            </a:r>
            <a:r>
              <a:rPr lang="en-US" sz="1000" dirty="0">
                <a:latin typeface="Arial"/>
                <a:cs typeface="Arial"/>
              </a:rPr>
              <a:t>it</a:t>
            </a:r>
            <a:r>
              <a:rPr lang="en-US" sz="1000" spc="-4" dirty="0">
                <a:latin typeface="Arial"/>
                <a:cs typeface="Arial"/>
              </a:rPr>
              <a:t>y</a:t>
            </a:r>
            <a:r>
              <a:rPr lang="en-US" sz="1000" dirty="0">
                <a:latin typeface="Arial"/>
                <a:cs typeface="Arial"/>
              </a:rPr>
              <a:t>, </a:t>
            </a:r>
            <a:r>
              <a:rPr lang="en-US" sz="1000" dirty="0" smtClean="0">
                <a:latin typeface="Arial"/>
                <a:cs typeface="Arial"/>
              </a:rPr>
              <a:t>20</a:t>
            </a:r>
            <a:r>
              <a:rPr lang="en-US" sz="1000" spc="-9" dirty="0" smtClean="0">
                <a:latin typeface="Arial"/>
                <a:cs typeface="Arial"/>
              </a:rPr>
              <a:t>1</a:t>
            </a:r>
            <a:r>
              <a:rPr lang="en-US" sz="1000" dirty="0">
                <a:latin typeface="Arial"/>
                <a:cs typeface="Arial"/>
              </a:rPr>
              <a:t>4</a:t>
            </a:r>
            <a:r>
              <a:rPr lang="en-US" sz="1000" spc="-9" dirty="0" smtClean="0">
                <a:latin typeface="Arial"/>
                <a:cs typeface="Arial"/>
              </a:rPr>
              <a:t> </a:t>
            </a:r>
            <a:r>
              <a:rPr lang="en-US" sz="1000" dirty="0">
                <a:latin typeface="Arial"/>
                <a:cs typeface="Arial"/>
              </a:rPr>
              <a:t>State S</a:t>
            </a:r>
            <a:r>
              <a:rPr lang="en-US" sz="1000" spc="-9" dirty="0">
                <a:latin typeface="Arial"/>
                <a:cs typeface="Arial"/>
              </a:rPr>
              <a:t>n</a:t>
            </a:r>
            <a:r>
              <a:rPr lang="en-US" sz="1000" dirty="0">
                <a:latin typeface="Arial"/>
                <a:cs typeface="Arial"/>
              </a:rPr>
              <a:t>ap</a:t>
            </a:r>
            <a:r>
              <a:rPr lang="en-US" sz="1000" spc="-9" dirty="0">
                <a:latin typeface="Arial"/>
                <a:cs typeface="Arial"/>
              </a:rPr>
              <a:t>s</a:t>
            </a:r>
            <a:r>
              <a:rPr lang="en-US" sz="1000" dirty="0">
                <a:latin typeface="Arial"/>
                <a:cs typeface="Arial"/>
              </a:rPr>
              <a:t>ho</a:t>
            </a:r>
            <a:r>
              <a:rPr lang="en-US" sz="1000" spc="-9" dirty="0">
                <a:latin typeface="Arial"/>
                <a:cs typeface="Arial"/>
              </a:rPr>
              <a:t>t</a:t>
            </a:r>
            <a:r>
              <a:rPr lang="en-US" sz="1000" spc="4" dirty="0">
                <a:latin typeface="Arial"/>
                <a:cs typeface="Arial"/>
              </a:rPr>
              <a:t>s</a:t>
            </a:r>
            <a:r>
              <a:rPr lang="en-US" sz="1000" dirty="0">
                <a:latin typeface="Arial"/>
                <a:cs typeface="Arial"/>
              </a:rPr>
              <a:t>.</a:t>
            </a:r>
          </a:p>
          <a:p>
            <a:pPr marR="52841">
              <a:lnSpc>
                <a:spcPct val="120000"/>
              </a:lnSpc>
            </a:pPr>
            <a:r>
              <a:rPr lang="en-US" sz="1000" b="1" dirty="0">
                <a:latin typeface="Arial"/>
                <a:cs typeface="Arial"/>
              </a:rPr>
              <a:t>Note</a:t>
            </a:r>
            <a:r>
              <a:rPr lang="en-US" sz="1000" dirty="0">
                <a:latin typeface="Arial"/>
                <a:cs typeface="Arial"/>
              </a:rPr>
              <a:t>: An o</a:t>
            </a:r>
            <a:r>
              <a:rPr lang="en-US" sz="1000" spc="-9" dirty="0">
                <a:latin typeface="Arial"/>
                <a:cs typeface="Arial"/>
              </a:rPr>
              <a:t>v</a:t>
            </a:r>
            <a:r>
              <a:rPr lang="en-US" sz="1000" dirty="0">
                <a:latin typeface="Arial"/>
                <a:cs typeface="Arial"/>
              </a:rPr>
              <a:t>er</a:t>
            </a:r>
            <a:r>
              <a:rPr lang="en-US" sz="1000" spc="-9" dirty="0">
                <a:latin typeface="Arial"/>
                <a:cs typeface="Arial"/>
              </a:rPr>
              <a:t>a</a:t>
            </a:r>
            <a:r>
              <a:rPr lang="en-US" sz="1000" dirty="0">
                <a:latin typeface="Arial"/>
                <a:cs typeface="Arial"/>
              </a:rPr>
              <a:t>ll</a:t>
            </a:r>
            <a:r>
              <a:rPr lang="en-US" sz="1000" spc="-9" dirty="0">
                <a:latin typeface="Arial"/>
                <a:cs typeface="Arial"/>
              </a:rPr>
              <a:t> </a:t>
            </a:r>
            <a:r>
              <a:rPr lang="en-US" sz="1000" dirty="0">
                <a:latin typeface="Arial"/>
                <a:cs typeface="Arial"/>
              </a:rPr>
              <a:t>qua</a:t>
            </a:r>
            <a:r>
              <a:rPr lang="en-US" sz="1000" spc="-9" dirty="0">
                <a:latin typeface="Arial"/>
                <a:cs typeface="Arial"/>
              </a:rPr>
              <a:t>l</a:t>
            </a:r>
            <a:r>
              <a:rPr lang="en-US" sz="1000" dirty="0">
                <a:latin typeface="Arial"/>
                <a:cs typeface="Arial"/>
              </a:rPr>
              <a:t>ity</a:t>
            </a:r>
            <a:r>
              <a:rPr lang="en-US" sz="1000" spc="-4" dirty="0">
                <a:latin typeface="Arial"/>
                <a:cs typeface="Arial"/>
              </a:rPr>
              <a:t> s</a:t>
            </a:r>
            <a:r>
              <a:rPr lang="en-US" sz="1000" spc="4" dirty="0">
                <a:latin typeface="Arial"/>
                <a:cs typeface="Arial"/>
              </a:rPr>
              <a:t>c</a:t>
            </a:r>
            <a:r>
              <a:rPr lang="en-US" sz="1000" dirty="0">
                <a:latin typeface="Arial"/>
                <a:cs typeface="Arial"/>
              </a:rPr>
              <a:t>ore</a:t>
            </a:r>
            <a:r>
              <a:rPr lang="en-US" sz="1000" spc="-9" dirty="0">
                <a:latin typeface="Arial"/>
                <a:cs typeface="Arial"/>
              </a:rPr>
              <a:t> i</a:t>
            </a:r>
            <a:r>
              <a:rPr lang="en-US" sz="1000" dirty="0">
                <a:latin typeface="Arial"/>
                <a:cs typeface="Arial"/>
              </a:rPr>
              <a:t>s</a:t>
            </a:r>
            <a:r>
              <a:rPr lang="en-US" sz="1000" spc="4" dirty="0">
                <a:latin typeface="Arial"/>
                <a:cs typeface="Arial"/>
              </a:rPr>
              <a:t> c</a:t>
            </a:r>
            <a:r>
              <a:rPr lang="en-US" sz="1000" spc="-9" dirty="0">
                <a:latin typeface="Arial"/>
                <a:cs typeface="Arial"/>
              </a:rPr>
              <a:t>o</a:t>
            </a:r>
            <a:r>
              <a:rPr lang="en-US" sz="1000" spc="4" dirty="0">
                <a:latin typeface="Arial"/>
                <a:cs typeface="Arial"/>
              </a:rPr>
              <a:t>m</a:t>
            </a:r>
            <a:r>
              <a:rPr lang="en-US" sz="1000" spc="-9" dirty="0">
                <a:latin typeface="Arial"/>
                <a:cs typeface="Arial"/>
              </a:rPr>
              <a:t>p</a:t>
            </a:r>
            <a:r>
              <a:rPr lang="en-US" sz="1000" dirty="0">
                <a:latin typeface="Arial"/>
                <a:cs typeface="Arial"/>
              </a:rPr>
              <a:t>uted</a:t>
            </a:r>
            <a:r>
              <a:rPr lang="en-US" sz="1000" spc="-9" dirty="0">
                <a:latin typeface="Arial"/>
                <a:cs typeface="Arial"/>
              </a:rPr>
              <a:t> </a:t>
            </a:r>
            <a:r>
              <a:rPr lang="en-US" sz="1000" dirty="0">
                <a:latin typeface="Arial"/>
                <a:cs typeface="Arial"/>
              </a:rPr>
              <a:t>for </a:t>
            </a:r>
            <a:r>
              <a:rPr lang="en-US" sz="1000" spc="-9" dirty="0">
                <a:latin typeface="Arial"/>
                <a:cs typeface="Arial"/>
              </a:rPr>
              <a:t>e</a:t>
            </a:r>
            <a:r>
              <a:rPr lang="en-US" sz="1000" dirty="0">
                <a:latin typeface="Arial"/>
                <a:cs typeface="Arial"/>
              </a:rPr>
              <a:t>a</a:t>
            </a:r>
            <a:r>
              <a:rPr lang="en-US" sz="1000" spc="4" dirty="0">
                <a:latin typeface="Arial"/>
                <a:cs typeface="Arial"/>
              </a:rPr>
              <a:t>c</a:t>
            </a:r>
            <a:r>
              <a:rPr lang="en-US" sz="1000" dirty="0">
                <a:latin typeface="Arial"/>
                <a:cs typeface="Arial"/>
              </a:rPr>
              <a:t>h</a:t>
            </a:r>
            <a:r>
              <a:rPr lang="en-US" sz="1000" spc="-9" dirty="0">
                <a:latin typeface="Arial"/>
                <a:cs typeface="Arial"/>
              </a:rPr>
              <a:t> </a:t>
            </a:r>
            <a:r>
              <a:rPr lang="en-US" sz="1000" spc="-9" dirty="0" smtClean="0">
                <a:latin typeface="Arial"/>
                <a:cs typeface="Arial"/>
              </a:rPr>
              <a:t>St</a:t>
            </a:r>
            <a:r>
              <a:rPr lang="en-US" sz="1000" dirty="0" smtClean="0">
                <a:latin typeface="Arial"/>
                <a:cs typeface="Arial"/>
              </a:rPr>
              <a:t>ate </a:t>
            </a:r>
            <a:r>
              <a:rPr lang="en-US" sz="1000" spc="-9" dirty="0">
                <a:latin typeface="Arial"/>
                <a:cs typeface="Arial"/>
              </a:rPr>
              <a:t>b</a:t>
            </a:r>
            <a:r>
              <a:rPr lang="en-US" sz="1000" dirty="0">
                <a:latin typeface="Arial"/>
                <a:cs typeface="Arial"/>
              </a:rPr>
              <a:t>a</a:t>
            </a:r>
            <a:r>
              <a:rPr lang="en-US" sz="1000" spc="-9" dirty="0">
                <a:latin typeface="Arial"/>
                <a:cs typeface="Arial"/>
              </a:rPr>
              <a:t>s</a:t>
            </a:r>
            <a:r>
              <a:rPr lang="en-US" sz="1000" dirty="0">
                <a:latin typeface="Arial"/>
                <a:cs typeface="Arial"/>
              </a:rPr>
              <a:t>ed on</a:t>
            </a:r>
            <a:r>
              <a:rPr lang="en-US" sz="1000" spc="-9" dirty="0">
                <a:latin typeface="Arial"/>
                <a:cs typeface="Arial"/>
              </a:rPr>
              <a:t> </a:t>
            </a:r>
            <a:r>
              <a:rPr lang="en-US" sz="1000" dirty="0">
                <a:latin typeface="Arial"/>
                <a:cs typeface="Arial"/>
              </a:rPr>
              <a:t>the</a:t>
            </a:r>
            <a:r>
              <a:rPr lang="en-US" sz="1000" spc="-9" dirty="0">
                <a:latin typeface="Arial"/>
                <a:cs typeface="Arial"/>
              </a:rPr>
              <a:t> </a:t>
            </a:r>
            <a:r>
              <a:rPr lang="en-US" sz="1000" dirty="0">
                <a:latin typeface="Arial"/>
                <a:cs typeface="Arial"/>
              </a:rPr>
              <a:t>nu</a:t>
            </a:r>
            <a:r>
              <a:rPr lang="en-US" sz="1000" spc="-9" dirty="0">
                <a:latin typeface="Arial"/>
                <a:cs typeface="Arial"/>
              </a:rPr>
              <a:t>m</a:t>
            </a:r>
            <a:r>
              <a:rPr lang="en-US" sz="1000" dirty="0">
                <a:latin typeface="Arial"/>
                <a:cs typeface="Arial"/>
              </a:rPr>
              <a:t>ber </a:t>
            </a:r>
            <a:r>
              <a:rPr lang="en-US" sz="1000" spc="-9" dirty="0">
                <a:latin typeface="Arial"/>
                <a:cs typeface="Arial"/>
              </a:rPr>
              <a:t>o</a:t>
            </a:r>
            <a:r>
              <a:rPr lang="en-US" sz="1000" dirty="0">
                <a:latin typeface="Arial"/>
                <a:cs typeface="Arial"/>
              </a:rPr>
              <a:t>f q</a:t>
            </a:r>
            <a:r>
              <a:rPr lang="en-US" sz="1000" spc="-9" dirty="0">
                <a:latin typeface="Arial"/>
                <a:cs typeface="Arial"/>
              </a:rPr>
              <a:t>u</a:t>
            </a:r>
            <a:r>
              <a:rPr lang="en-US" sz="1000" dirty="0">
                <a:latin typeface="Arial"/>
                <a:cs typeface="Arial"/>
              </a:rPr>
              <a:t>ality</a:t>
            </a:r>
            <a:r>
              <a:rPr lang="en-US" sz="1000" spc="-13" dirty="0">
                <a:latin typeface="Arial"/>
                <a:cs typeface="Arial"/>
              </a:rPr>
              <a:t> </a:t>
            </a:r>
            <a:r>
              <a:rPr lang="en-US" sz="1000" spc="-9" dirty="0">
                <a:latin typeface="Arial"/>
                <a:cs typeface="Arial"/>
              </a:rPr>
              <a:t>m</a:t>
            </a:r>
            <a:r>
              <a:rPr lang="en-US" sz="1000" dirty="0">
                <a:latin typeface="Arial"/>
                <a:cs typeface="Arial"/>
              </a:rPr>
              <a:t>ea</a:t>
            </a:r>
            <a:r>
              <a:rPr lang="en-US" sz="1000" spc="4" dirty="0">
                <a:latin typeface="Arial"/>
                <a:cs typeface="Arial"/>
              </a:rPr>
              <a:t>s</a:t>
            </a:r>
            <a:r>
              <a:rPr lang="en-US" sz="1000" dirty="0">
                <a:latin typeface="Arial"/>
                <a:cs typeface="Arial"/>
              </a:rPr>
              <a:t>u</a:t>
            </a:r>
            <a:r>
              <a:rPr lang="en-US" sz="1000" spc="-13" dirty="0">
                <a:latin typeface="Arial"/>
                <a:cs typeface="Arial"/>
              </a:rPr>
              <a:t>r</a:t>
            </a:r>
            <a:r>
              <a:rPr lang="en-US" sz="1000" dirty="0">
                <a:latin typeface="Arial"/>
                <a:cs typeface="Arial"/>
              </a:rPr>
              <a:t>es</a:t>
            </a:r>
            <a:r>
              <a:rPr lang="en-US" sz="1000" spc="4" dirty="0">
                <a:latin typeface="Arial"/>
                <a:cs typeface="Arial"/>
              </a:rPr>
              <a:t> </a:t>
            </a:r>
            <a:r>
              <a:rPr lang="en-US" sz="1000" spc="-9" dirty="0">
                <a:latin typeface="Arial"/>
                <a:cs typeface="Arial"/>
              </a:rPr>
              <a:t>t</a:t>
            </a:r>
            <a:r>
              <a:rPr lang="en-US" sz="1000" dirty="0">
                <a:latin typeface="Arial"/>
                <a:cs typeface="Arial"/>
              </a:rPr>
              <a:t>hat</a:t>
            </a:r>
            <a:r>
              <a:rPr lang="en-US" sz="1000" spc="-9" dirty="0">
                <a:latin typeface="Arial"/>
                <a:cs typeface="Arial"/>
              </a:rPr>
              <a:t> </a:t>
            </a:r>
            <a:r>
              <a:rPr lang="en-US" sz="1000" dirty="0">
                <a:latin typeface="Arial"/>
                <a:cs typeface="Arial"/>
              </a:rPr>
              <a:t>are </a:t>
            </a:r>
            <a:r>
              <a:rPr lang="en-US" sz="1000" spc="-9" dirty="0">
                <a:latin typeface="Arial"/>
                <a:cs typeface="Arial"/>
              </a:rPr>
              <a:t>a</a:t>
            </a:r>
            <a:r>
              <a:rPr lang="en-US" sz="1000" dirty="0">
                <a:latin typeface="Arial"/>
                <a:cs typeface="Arial"/>
              </a:rPr>
              <a:t>bo</a:t>
            </a:r>
            <a:r>
              <a:rPr lang="en-US" sz="1000" spc="-9" dirty="0">
                <a:latin typeface="Arial"/>
                <a:cs typeface="Arial"/>
              </a:rPr>
              <a:t>v</a:t>
            </a:r>
            <a:r>
              <a:rPr lang="en-US" sz="1000" dirty="0">
                <a:latin typeface="Arial"/>
                <a:cs typeface="Arial"/>
              </a:rPr>
              <a:t>e, at, or</a:t>
            </a:r>
            <a:r>
              <a:rPr lang="en-US" sz="1000" spc="-9" dirty="0">
                <a:latin typeface="Arial"/>
                <a:cs typeface="Arial"/>
              </a:rPr>
              <a:t> </a:t>
            </a:r>
            <a:r>
              <a:rPr lang="en-US" sz="1000" dirty="0">
                <a:latin typeface="Arial"/>
                <a:cs typeface="Arial"/>
              </a:rPr>
              <a:t>below</a:t>
            </a:r>
            <a:r>
              <a:rPr lang="en-US" sz="1000" spc="-13" dirty="0">
                <a:latin typeface="Arial"/>
                <a:cs typeface="Arial"/>
              </a:rPr>
              <a:t> </a:t>
            </a:r>
            <a:r>
              <a:rPr lang="en-US" sz="1000" dirty="0">
                <a:latin typeface="Arial"/>
                <a:cs typeface="Arial"/>
              </a:rPr>
              <a:t>the</a:t>
            </a:r>
            <a:r>
              <a:rPr lang="en-US" sz="1000" spc="-9" dirty="0">
                <a:latin typeface="Arial"/>
                <a:cs typeface="Arial"/>
              </a:rPr>
              <a:t> </a:t>
            </a:r>
            <a:r>
              <a:rPr lang="en-US" sz="1000" dirty="0">
                <a:latin typeface="Arial"/>
                <a:cs typeface="Arial"/>
              </a:rPr>
              <a:t>a</a:t>
            </a:r>
            <a:r>
              <a:rPr lang="en-US" sz="1000" spc="-9" dirty="0">
                <a:latin typeface="Arial"/>
                <a:cs typeface="Arial"/>
              </a:rPr>
              <a:t>v</a:t>
            </a:r>
            <a:r>
              <a:rPr lang="en-US" sz="1000" dirty="0">
                <a:latin typeface="Arial"/>
                <a:cs typeface="Arial"/>
              </a:rPr>
              <a:t>erage</a:t>
            </a:r>
            <a:r>
              <a:rPr lang="en-US" sz="1000" spc="-9" dirty="0">
                <a:latin typeface="Arial"/>
                <a:cs typeface="Arial"/>
              </a:rPr>
              <a:t> </a:t>
            </a:r>
            <a:r>
              <a:rPr lang="en-US" sz="1000" dirty="0">
                <a:latin typeface="Arial"/>
                <a:cs typeface="Arial"/>
              </a:rPr>
              <a:t>a</a:t>
            </a:r>
            <a:r>
              <a:rPr lang="en-US" sz="1000" spc="4" dirty="0">
                <a:latin typeface="Arial"/>
                <a:cs typeface="Arial"/>
              </a:rPr>
              <a:t>c</a:t>
            </a:r>
            <a:r>
              <a:rPr lang="en-US" sz="1000" spc="-13" dirty="0">
                <a:latin typeface="Arial"/>
                <a:cs typeface="Arial"/>
              </a:rPr>
              <a:t>r</a:t>
            </a:r>
            <a:r>
              <a:rPr lang="en-US" sz="1000" dirty="0">
                <a:latin typeface="Arial"/>
                <a:cs typeface="Arial"/>
              </a:rPr>
              <a:t>o</a:t>
            </a:r>
            <a:r>
              <a:rPr lang="en-US" sz="1000" spc="-9" dirty="0">
                <a:latin typeface="Arial"/>
                <a:cs typeface="Arial"/>
              </a:rPr>
              <a:t>s</a:t>
            </a:r>
            <a:r>
              <a:rPr lang="en-US" sz="1000" dirty="0">
                <a:latin typeface="Arial"/>
                <a:cs typeface="Arial"/>
              </a:rPr>
              <a:t>s</a:t>
            </a:r>
            <a:r>
              <a:rPr lang="en-US" sz="1000" spc="4" dirty="0">
                <a:latin typeface="Arial"/>
                <a:cs typeface="Arial"/>
              </a:rPr>
              <a:t> </a:t>
            </a:r>
            <a:r>
              <a:rPr lang="en-US" sz="1000" dirty="0">
                <a:latin typeface="Arial"/>
                <a:cs typeface="Arial"/>
              </a:rPr>
              <a:t>a</a:t>
            </a:r>
            <a:r>
              <a:rPr lang="en-US" sz="1000" spc="-9" dirty="0">
                <a:latin typeface="Arial"/>
                <a:cs typeface="Arial"/>
              </a:rPr>
              <a:t>l</a:t>
            </a:r>
            <a:r>
              <a:rPr lang="en-US" sz="1000" dirty="0">
                <a:latin typeface="Arial"/>
                <a:cs typeface="Arial"/>
              </a:rPr>
              <a:t>l </a:t>
            </a:r>
            <a:r>
              <a:rPr lang="en-US" sz="1000" dirty="0" smtClean="0">
                <a:latin typeface="Arial"/>
                <a:cs typeface="Arial"/>
              </a:rPr>
              <a:t>S</a:t>
            </a:r>
            <a:r>
              <a:rPr lang="en-US" sz="1000" spc="-9" dirty="0" smtClean="0">
                <a:latin typeface="Arial"/>
                <a:cs typeface="Arial"/>
              </a:rPr>
              <a:t>t</a:t>
            </a:r>
            <a:r>
              <a:rPr lang="en-US" sz="1000" dirty="0" smtClean="0">
                <a:latin typeface="Arial"/>
                <a:cs typeface="Arial"/>
              </a:rPr>
              <a:t>at</a:t>
            </a:r>
            <a:r>
              <a:rPr lang="en-US" sz="1000" spc="-9" dirty="0" smtClean="0">
                <a:latin typeface="Arial"/>
                <a:cs typeface="Arial"/>
              </a:rPr>
              <a:t>e</a:t>
            </a:r>
            <a:r>
              <a:rPr lang="en-US" sz="1000" spc="4" dirty="0" smtClean="0">
                <a:latin typeface="Arial"/>
                <a:cs typeface="Arial"/>
              </a:rPr>
              <a:t>s</a:t>
            </a:r>
            <a:r>
              <a:rPr lang="en-US" sz="1000" dirty="0">
                <a:latin typeface="Arial"/>
                <a:cs typeface="Arial"/>
              </a:rPr>
              <a:t>; </a:t>
            </a:r>
            <a:r>
              <a:rPr lang="en-US" sz="1000" dirty="0" smtClean="0">
                <a:latin typeface="Arial"/>
                <a:cs typeface="Arial"/>
              </a:rPr>
              <a:t>Stat</a:t>
            </a:r>
            <a:r>
              <a:rPr lang="en-US" sz="1000" spc="-9" dirty="0" smtClean="0">
                <a:latin typeface="Arial"/>
                <a:cs typeface="Arial"/>
              </a:rPr>
              <a:t>e</a:t>
            </a:r>
            <a:r>
              <a:rPr lang="en-US" sz="1000" dirty="0" smtClean="0">
                <a:latin typeface="Arial"/>
                <a:cs typeface="Arial"/>
              </a:rPr>
              <a:t>s</a:t>
            </a:r>
            <a:r>
              <a:rPr lang="en-US" sz="1000" spc="4" dirty="0" smtClean="0">
                <a:latin typeface="Arial"/>
                <a:cs typeface="Arial"/>
              </a:rPr>
              <a:t> </a:t>
            </a:r>
            <a:r>
              <a:rPr lang="en-US" sz="1000" dirty="0">
                <a:latin typeface="Arial"/>
                <a:cs typeface="Arial"/>
              </a:rPr>
              <a:t>a</a:t>
            </a:r>
            <a:r>
              <a:rPr lang="en-US" sz="1000" spc="-13" dirty="0">
                <a:latin typeface="Arial"/>
                <a:cs typeface="Arial"/>
              </a:rPr>
              <a:t>r</a:t>
            </a:r>
            <a:r>
              <a:rPr lang="en-US" sz="1000" dirty="0">
                <a:latin typeface="Arial"/>
                <a:cs typeface="Arial"/>
              </a:rPr>
              <a:t>e ra</a:t>
            </a:r>
            <a:r>
              <a:rPr lang="en-US" sz="1000" spc="-9" dirty="0">
                <a:latin typeface="Arial"/>
                <a:cs typeface="Arial"/>
              </a:rPr>
              <a:t>n</a:t>
            </a:r>
            <a:r>
              <a:rPr lang="en-US" sz="1000" spc="4" dirty="0">
                <a:latin typeface="Arial"/>
                <a:cs typeface="Arial"/>
              </a:rPr>
              <a:t>k</a:t>
            </a:r>
            <a:r>
              <a:rPr lang="en-US" sz="1000" dirty="0">
                <a:latin typeface="Arial"/>
                <a:cs typeface="Arial"/>
              </a:rPr>
              <a:t>ed</a:t>
            </a:r>
            <a:r>
              <a:rPr lang="en-US" sz="1000" spc="-18" dirty="0">
                <a:latin typeface="Arial"/>
                <a:cs typeface="Arial"/>
              </a:rPr>
              <a:t> </a:t>
            </a:r>
            <a:r>
              <a:rPr lang="en-US" sz="1000" dirty="0">
                <a:latin typeface="Arial"/>
                <a:cs typeface="Arial"/>
              </a:rPr>
              <a:t>and </a:t>
            </a:r>
            <a:r>
              <a:rPr lang="en-US" sz="1000" spc="-9" dirty="0">
                <a:latin typeface="Arial"/>
                <a:cs typeface="Arial"/>
              </a:rPr>
              <a:t>q</a:t>
            </a:r>
            <a:r>
              <a:rPr lang="en-US" sz="1000" dirty="0">
                <a:latin typeface="Arial"/>
                <a:cs typeface="Arial"/>
              </a:rPr>
              <a:t>uart</a:t>
            </a:r>
            <a:r>
              <a:rPr lang="en-US" sz="1000" spc="-9" dirty="0">
                <a:latin typeface="Arial"/>
                <a:cs typeface="Arial"/>
              </a:rPr>
              <a:t>i</a:t>
            </a:r>
            <a:r>
              <a:rPr lang="en-US" sz="1000" dirty="0">
                <a:latin typeface="Arial"/>
                <a:cs typeface="Arial"/>
              </a:rPr>
              <a:t>l</a:t>
            </a:r>
            <a:r>
              <a:rPr lang="en-US" sz="1000" spc="-9" dirty="0">
                <a:latin typeface="Arial"/>
                <a:cs typeface="Arial"/>
              </a:rPr>
              <a:t>e</a:t>
            </a:r>
            <a:r>
              <a:rPr lang="en-US" sz="1000" dirty="0">
                <a:latin typeface="Arial"/>
                <a:cs typeface="Arial"/>
              </a:rPr>
              <a:t>s</a:t>
            </a:r>
            <a:r>
              <a:rPr lang="en-US" sz="1000" spc="4" dirty="0">
                <a:latin typeface="Arial"/>
                <a:cs typeface="Arial"/>
              </a:rPr>
              <a:t> </a:t>
            </a:r>
            <a:r>
              <a:rPr lang="en-US" sz="1000" dirty="0">
                <a:latin typeface="Arial"/>
                <a:cs typeface="Arial"/>
              </a:rPr>
              <a:t>are</a:t>
            </a:r>
            <a:r>
              <a:rPr lang="en-US" sz="1000" spc="-9" dirty="0">
                <a:latin typeface="Arial"/>
                <a:cs typeface="Arial"/>
              </a:rPr>
              <a:t> </a:t>
            </a:r>
            <a:r>
              <a:rPr lang="en-US" sz="1000" spc="4" dirty="0">
                <a:latin typeface="Arial"/>
                <a:cs typeface="Arial"/>
              </a:rPr>
              <a:t>s</a:t>
            </a:r>
            <a:r>
              <a:rPr lang="en-US" sz="1000" dirty="0">
                <a:latin typeface="Arial"/>
                <a:cs typeface="Arial"/>
              </a:rPr>
              <a:t>ho</a:t>
            </a:r>
            <a:r>
              <a:rPr lang="en-US" sz="1000" spc="-13" dirty="0">
                <a:latin typeface="Arial"/>
                <a:cs typeface="Arial"/>
              </a:rPr>
              <a:t>w</a:t>
            </a:r>
            <a:r>
              <a:rPr lang="en-US" sz="1000" dirty="0">
                <a:latin typeface="Arial"/>
                <a:cs typeface="Arial"/>
              </a:rPr>
              <a:t>n </a:t>
            </a:r>
            <a:r>
              <a:rPr lang="en-US" sz="1000" spc="4" dirty="0">
                <a:latin typeface="Arial"/>
                <a:cs typeface="Arial"/>
              </a:rPr>
              <a:t>i</a:t>
            </a:r>
            <a:r>
              <a:rPr lang="en-US" sz="1000" dirty="0">
                <a:latin typeface="Arial"/>
                <a:cs typeface="Arial"/>
              </a:rPr>
              <a:t>n</a:t>
            </a:r>
            <a:r>
              <a:rPr lang="en-US" sz="1000" spc="-9" dirty="0">
                <a:latin typeface="Arial"/>
                <a:cs typeface="Arial"/>
              </a:rPr>
              <a:t> </a:t>
            </a:r>
            <a:r>
              <a:rPr lang="en-US" sz="1000" dirty="0">
                <a:latin typeface="Arial"/>
                <a:cs typeface="Arial"/>
              </a:rPr>
              <a:t>the</a:t>
            </a:r>
            <a:r>
              <a:rPr lang="en-US" sz="1000" spc="-9" dirty="0">
                <a:latin typeface="Arial"/>
                <a:cs typeface="Arial"/>
              </a:rPr>
              <a:t> </a:t>
            </a:r>
            <a:r>
              <a:rPr lang="en-US" sz="1000" dirty="0">
                <a:latin typeface="Arial"/>
                <a:cs typeface="Arial"/>
              </a:rPr>
              <a:t>top</a:t>
            </a:r>
            <a:r>
              <a:rPr lang="en-US" sz="1000" spc="41" dirty="0">
                <a:latin typeface="Arial"/>
                <a:cs typeface="Arial"/>
              </a:rPr>
              <a:t> </a:t>
            </a:r>
            <a:r>
              <a:rPr lang="en-US" sz="1000" spc="-9" dirty="0">
                <a:latin typeface="Arial"/>
                <a:cs typeface="Arial"/>
              </a:rPr>
              <a:t>m</a:t>
            </a:r>
            <a:r>
              <a:rPr lang="en-US" sz="1000" dirty="0">
                <a:latin typeface="Arial"/>
                <a:cs typeface="Arial"/>
              </a:rPr>
              <a:t>a</a:t>
            </a:r>
            <a:r>
              <a:rPr lang="en-US" sz="1000" spc="4" dirty="0">
                <a:latin typeface="Arial"/>
                <a:cs typeface="Arial"/>
              </a:rPr>
              <a:t>p</a:t>
            </a:r>
            <a:r>
              <a:rPr lang="en-US" sz="1000" dirty="0">
                <a:latin typeface="Arial"/>
                <a:cs typeface="Arial"/>
              </a:rPr>
              <a:t>. </a:t>
            </a:r>
            <a:r>
              <a:rPr lang="en-US" sz="1000" spc="-9" dirty="0" smtClean="0">
                <a:latin typeface="Arial"/>
                <a:cs typeface="Arial"/>
              </a:rPr>
              <a:t>A quality score for Hispanics is computed in a similar manner but only using data for Hispanics</a:t>
            </a:r>
            <a:r>
              <a:rPr lang="en-US" sz="1000" dirty="0" smtClean="0">
                <a:latin typeface="Arial"/>
                <a:cs typeface="Arial"/>
              </a:rPr>
              <a:t>. </a:t>
            </a:r>
            <a:r>
              <a:rPr lang="en-US" sz="1000" spc="-13" dirty="0">
                <a:latin typeface="Arial"/>
                <a:cs typeface="Arial"/>
              </a:rPr>
              <a:t>S</a:t>
            </a:r>
            <a:r>
              <a:rPr lang="en-US" sz="1000" dirty="0">
                <a:latin typeface="Arial"/>
                <a:cs typeface="Arial"/>
              </a:rPr>
              <a:t>ee St</a:t>
            </a:r>
            <a:r>
              <a:rPr lang="en-US" sz="1000" spc="-9" dirty="0">
                <a:latin typeface="Arial"/>
                <a:cs typeface="Arial"/>
              </a:rPr>
              <a:t>a</a:t>
            </a:r>
            <a:r>
              <a:rPr lang="en-US" sz="1000" dirty="0">
                <a:latin typeface="Arial"/>
                <a:cs typeface="Arial"/>
              </a:rPr>
              <a:t>te S</a:t>
            </a:r>
            <a:r>
              <a:rPr lang="en-US" sz="1000" spc="-9" dirty="0">
                <a:latin typeface="Arial"/>
                <a:cs typeface="Arial"/>
              </a:rPr>
              <a:t>n</a:t>
            </a:r>
            <a:r>
              <a:rPr lang="en-US" sz="1000" dirty="0">
                <a:latin typeface="Arial"/>
                <a:cs typeface="Arial"/>
              </a:rPr>
              <a:t>ap</a:t>
            </a:r>
            <a:r>
              <a:rPr lang="en-US" sz="1000" spc="-9" dirty="0">
                <a:latin typeface="Arial"/>
                <a:cs typeface="Arial"/>
              </a:rPr>
              <a:t>s</a:t>
            </a:r>
            <a:r>
              <a:rPr lang="en-US" sz="1000" dirty="0">
                <a:latin typeface="Arial"/>
                <a:cs typeface="Arial"/>
              </a:rPr>
              <a:t>ho</a:t>
            </a:r>
            <a:r>
              <a:rPr lang="en-US" sz="1000" spc="-9" dirty="0">
                <a:latin typeface="Arial"/>
                <a:cs typeface="Arial"/>
              </a:rPr>
              <a:t>t</a:t>
            </a:r>
            <a:r>
              <a:rPr lang="en-US" sz="1000" dirty="0">
                <a:latin typeface="Arial"/>
                <a:cs typeface="Arial"/>
              </a:rPr>
              <a:t>s at </a:t>
            </a:r>
            <a:r>
              <a:rPr lang="en-US" sz="1000" u="sng" dirty="0">
                <a:solidFill>
                  <a:srgbClr val="0000FF"/>
                </a:solidFill>
                <a:latin typeface="Arial"/>
                <a:cs typeface="Arial"/>
                <a:hlinkClick r:id="rId3"/>
              </a:rPr>
              <a:t>ht</a:t>
            </a:r>
            <a:r>
              <a:rPr lang="en-US" sz="1000" u="sng" spc="-9" dirty="0">
                <a:solidFill>
                  <a:srgbClr val="0000FF"/>
                </a:solidFill>
                <a:latin typeface="Arial"/>
                <a:cs typeface="Arial"/>
                <a:hlinkClick r:id="rId3"/>
              </a:rPr>
              <a:t>t</a:t>
            </a:r>
            <a:r>
              <a:rPr lang="en-US" sz="1000" u="sng" dirty="0">
                <a:solidFill>
                  <a:srgbClr val="0000FF"/>
                </a:solidFill>
                <a:latin typeface="Arial"/>
                <a:cs typeface="Arial"/>
                <a:hlinkClick r:id="rId3"/>
              </a:rPr>
              <a:t>p://</a:t>
            </a:r>
            <a:r>
              <a:rPr lang="en-US" sz="1000" u="sng" spc="-9" dirty="0">
                <a:solidFill>
                  <a:srgbClr val="0000FF"/>
                </a:solidFill>
                <a:latin typeface="Arial"/>
                <a:cs typeface="Arial"/>
                <a:hlinkClick r:id="rId3"/>
              </a:rPr>
              <a:t>n</a:t>
            </a:r>
            <a:r>
              <a:rPr lang="en-US" sz="1000" u="sng" dirty="0">
                <a:solidFill>
                  <a:srgbClr val="0000FF"/>
                </a:solidFill>
                <a:latin typeface="Arial"/>
                <a:cs typeface="Arial"/>
                <a:hlinkClick r:id="rId3"/>
              </a:rPr>
              <a:t>hqr</a:t>
            </a:r>
            <a:r>
              <a:rPr lang="en-US" sz="1000" u="sng" spc="-9" dirty="0">
                <a:solidFill>
                  <a:srgbClr val="0000FF"/>
                </a:solidFill>
                <a:latin typeface="Arial"/>
                <a:cs typeface="Arial"/>
                <a:hlinkClick r:id="rId3"/>
              </a:rPr>
              <a:t>n</a:t>
            </a:r>
            <a:r>
              <a:rPr lang="en-US" sz="1000" u="sng" dirty="0">
                <a:solidFill>
                  <a:srgbClr val="0000FF"/>
                </a:solidFill>
                <a:latin typeface="Arial"/>
                <a:cs typeface="Arial"/>
                <a:hlinkClick r:id="rId3"/>
              </a:rPr>
              <a:t>et.a</a:t>
            </a:r>
            <a:r>
              <a:rPr lang="en-US" sz="1000" u="sng" spc="-9" dirty="0">
                <a:solidFill>
                  <a:srgbClr val="0000FF"/>
                </a:solidFill>
                <a:latin typeface="Arial"/>
                <a:cs typeface="Arial"/>
                <a:hlinkClick r:id="rId3"/>
              </a:rPr>
              <a:t>h</a:t>
            </a:r>
            <a:r>
              <a:rPr lang="en-US" sz="1000" u="sng" dirty="0">
                <a:solidFill>
                  <a:srgbClr val="0000FF"/>
                </a:solidFill>
                <a:latin typeface="Arial"/>
                <a:cs typeface="Arial"/>
                <a:hlinkClick r:id="rId3"/>
              </a:rPr>
              <a:t>rq.</a:t>
            </a:r>
            <a:r>
              <a:rPr lang="en-US" sz="1000" u="sng" spc="-9" dirty="0">
                <a:solidFill>
                  <a:srgbClr val="0000FF"/>
                </a:solidFill>
                <a:latin typeface="Arial"/>
                <a:cs typeface="Arial"/>
                <a:hlinkClick r:id="rId3"/>
              </a:rPr>
              <a:t>g</a:t>
            </a:r>
            <a:r>
              <a:rPr lang="en-US" sz="1000" u="sng" dirty="0">
                <a:solidFill>
                  <a:srgbClr val="0000FF"/>
                </a:solidFill>
                <a:latin typeface="Arial"/>
                <a:cs typeface="Arial"/>
                <a:hlinkClick r:id="rId3"/>
              </a:rPr>
              <a:t>o</a:t>
            </a:r>
            <a:r>
              <a:rPr lang="en-US" sz="1000" u="sng" spc="-9" dirty="0">
                <a:solidFill>
                  <a:srgbClr val="0000FF"/>
                </a:solidFill>
                <a:latin typeface="Arial"/>
                <a:cs typeface="Arial"/>
                <a:hlinkClick r:id="rId3"/>
              </a:rPr>
              <a:t>v</a:t>
            </a:r>
            <a:r>
              <a:rPr lang="en-US" sz="1000" u="sng" dirty="0">
                <a:solidFill>
                  <a:srgbClr val="0000FF"/>
                </a:solidFill>
                <a:latin typeface="Arial"/>
                <a:cs typeface="Arial"/>
                <a:hlinkClick r:id="rId3"/>
              </a:rPr>
              <a:t>/</a:t>
            </a:r>
            <a:r>
              <a:rPr lang="en-US" sz="1000" u="sng" spc="4" dirty="0">
                <a:solidFill>
                  <a:srgbClr val="0000FF"/>
                </a:solidFill>
                <a:latin typeface="Arial"/>
                <a:cs typeface="Arial"/>
                <a:hlinkClick r:id="rId3"/>
              </a:rPr>
              <a:t>i</a:t>
            </a:r>
            <a:r>
              <a:rPr lang="en-US" sz="1000" u="sng" dirty="0">
                <a:solidFill>
                  <a:srgbClr val="0000FF"/>
                </a:solidFill>
                <a:latin typeface="Arial"/>
                <a:cs typeface="Arial"/>
                <a:hlinkClick r:id="rId3"/>
              </a:rPr>
              <a:t>nh</a:t>
            </a:r>
            <a:r>
              <a:rPr lang="en-US" sz="1000" u="sng" spc="-9" dirty="0">
                <a:solidFill>
                  <a:srgbClr val="0000FF"/>
                </a:solidFill>
                <a:latin typeface="Arial"/>
                <a:cs typeface="Arial"/>
                <a:hlinkClick r:id="rId3"/>
              </a:rPr>
              <a:t>q</a:t>
            </a:r>
            <a:r>
              <a:rPr lang="en-US" sz="1000" u="sng" dirty="0">
                <a:solidFill>
                  <a:srgbClr val="0000FF"/>
                </a:solidFill>
                <a:latin typeface="Arial"/>
                <a:cs typeface="Arial"/>
                <a:hlinkClick r:id="rId3"/>
              </a:rPr>
              <a:t>rdr/</a:t>
            </a:r>
            <a:r>
              <a:rPr lang="en-US" sz="1000" u="sng" spc="4" dirty="0">
                <a:solidFill>
                  <a:srgbClr val="0000FF"/>
                </a:solidFill>
                <a:latin typeface="Arial"/>
                <a:cs typeface="Arial"/>
                <a:hlinkClick r:id="rId3"/>
              </a:rPr>
              <a:t>s</a:t>
            </a:r>
            <a:r>
              <a:rPr lang="en-US" sz="1000" u="sng" dirty="0">
                <a:solidFill>
                  <a:srgbClr val="0000FF"/>
                </a:solidFill>
                <a:latin typeface="Arial"/>
                <a:cs typeface="Arial"/>
                <a:hlinkClick r:id="rId3"/>
              </a:rPr>
              <a:t>t</a:t>
            </a:r>
            <a:r>
              <a:rPr lang="en-US" sz="1000" u="sng" spc="-9" dirty="0">
                <a:solidFill>
                  <a:srgbClr val="0000FF"/>
                </a:solidFill>
                <a:latin typeface="Arial"/>
                <a:cs typeface="Arial"/>
                <a:hlinkClick r:id="rId3"/>
              </a:rPr>
              <a:t>a</a:t>
            </a:r>
            <a:r>
              <a:rPr lang="en-US" sz="1000" u="sng" dirty="0">
                <a:solidFill>
                  <a:srgbClr val="0000FF"/>
                </a:solidFill>
                <a:latin typeface="Arial"/>
                <a:cs typeface="Arial"/>
                <a:hlinkClick r:id="rId3"/>
              </a:rPr>
              <a:t>te</a:t>
            </a:r>
            <a:r>
              <a:rPr lang="en-US" sz="1000" u="sng" spc="-9" dirty="0">
                <a:solidFill>
                  <a:srgbClr val="0000FF"/>
                </a:solidFill>
                <a:latin typeface="Arial"/>
                <a:cs typeface="Arial"/>
                <a:hlinkClick r:id="rId3"/>
              </a:rPr>
              <a:t>/</a:t>
            </a:r>
            <a:r>
              <a:rPr lang="en-US" sz="1000" u="sng" spc="4" dirty="0">
                <a:solidFill>
                  <a:srgbClr val="0000FF"/>
                </a:solidFill>
                <a:latin typeface="Arial"/>
                <a:cs typeface="Arial"/>
                <a:hlinkClick r:id="rId3"/>
              </a:rPr>
              <a:t>s</a:t>
            </a:r>
            <a:r>
              <a:rPr lang="en-US" sz="1000" u="sng" dirty="0">
                <a:solidFill>
                  <a:srgbClr val="0000FF"/>
                </a:solidFill>
                <a:latin typeface="Arial"/>
                <a:cs typeface="Arial"/>
                <a:hlinkClick r:id="rId3"/>
              </a:rPr>
              <a:t>el</a:t>
            </a:r>
            <a:r>
              <a:rPr lang="en-US" sz="1000" u="sng" spc="-9" dirty="0">
                <a:solidFill>
                  <a:srgbClr val="0000FF"/>
                </a:solidFill>
                <a:latin typeface="Arial"/>
                <a:cs typeface="Arial"/>
                <a:hlinkClick r:id="rId3"/>
              </a:rPr>
              <a:t>e</a:t>
            </a:r>
            <a:r>
              <a:rPr lang="en-US" sz="1000" u="sng" spc="4" dirty="0">
                <a:solidFill>
                  <a:srgbClr val="0000FF"/>
                </a:solidFill>
                <a:latin typeface="Arial"/>
                <a:cs typeface="Arial"/>
                <a:hlinkClick r:id="rId3"/>
              </a:rPr>
              <a:t>c</a:t>
            </a:r>
            <a:r>
              <a:rPr lang="en-US" sz="1000" u="sng" dirty="0">
                <a:solidFill>
                  <a:srgbClr val="0000FF"/>
                </a:solidFill>
                <a:latin typeface="Arial"/>
                <a:cs typeface="Arial"/>
                <a:hlinkClick r:id="rId3"/>
              </a:rPr>
              <a:t>t</a:t>
            </a:r>
            <a:r>
              <a:rPr lang="en-US" sz="1000" spc="18" dirty="0">
                <a:solidFill>
                  <a:srgbClr val="0000FF"/>
                </a:solidFill>
                <a:latin typeface="Arial"/>
                <a:cs typeface="Arial"/>
                <a:hlinkClick r:id="rId3"/>
              </a:rPr>
              <a:t> </a:t>
            </a:r>
            <a:r>
              <a:rPr lang="en-US" sz="1000" spc="-9" dirty="0">
                <a:latin typeface="Arial"/>
                <a:cs typeface="Arial"/>
              </a:rPr>
              <a:t>f</a:t>
            </a:r>
            <a:r>
              <a:rPr lang="en-US" sz="1000" dirty="0">
                <a:latin typeface="Arial"/>
                <a:cs typeface="Arial"/>
              </a:rPr>
              <a:t>or </a:t>
            </a:r>
            <a:r>
              <a:rPr lang="en-US" sz="1000" spc="-4" dirty="0">
                <a:latin typeface="Arial"/>
                <a:cs typeface="Arial"/>
              </a:rPr>
              <a:t>m</a:t>
            </a:r>
            <a:r>
              <a:rPr lang="en-US" sz="1000" dirty="0">
                <a:latin typeface="Arial"/>
                <a:cs typeface="Arial"/>
              </a:rPr>
              <a:t>ore deta</a:t>
            </a:r>
            <a:r>
              <a:rPr lang="en-US" sz="1000" spc="-9" dirty="0">
                <a:latin typeface="Arial"/>
                <a:cs typeface="Arial"/>
              </a:rPr>
              <a:t>i</a:t>
            </a:r>
            <a:r>
              <a:rPr lang="en-US" sz="1000" dirty="0">
                <a:latin typeface="Arial"/>
                <a:cs typeface="Arial"/>
              </a:rPr>
              <a:t>led</a:t>
            </a:r>
            <a:r>
              <a:rPr lang="en-US" sz="1000" spc="-9" dirty="0">
                <a:latin typeface="Arial"/>
                <a:cs typeface="Arial"/>
              </a:rPr>
              <a:t> </a:t>
            </a:r>
            <a:r>
              <a:rPr lang="en-US" sz="1000" spc="4" dirty="0">
                <a:latin typeface="Arial"/>
                <a:cs typeface="Arial"/>
              </a:rPr>
              <a:t>m</a:t>
            </a:r>
            <a:r>
              <a:rPr lang="en-US" sz="1000" dirty="0">
                <a:latin typeface="Arial"/>
                <a:cs typeface="Arial"/>
              </a:rPr>
              <a:t>e</a:t>
            </a:r>
            <a:r>
              <a:rPr lang="en-US" sz="1000" spc="-9" dirty="0">
                <a:latin typeface="Arial"/>
                <a:cs typeface="Arial"/>
              </a:rPr>
              <a:t>t</a:t>
            </a:r>
            <a:r>
              <a:rPr lang="en-US" sz="1000" dirty="0">
                <a:latin typeface="Arial"/>
                <a:cs typeface="Arial"/>
              </a:rPr>
              <a:t>ho</a:t>
            </a:r>
            <a:r>
              <a:rPr lang="en-US" sz="1000" spc="-9" dirty="0">
                <a:latin typeface="Arial"/>
                <a:cs typeface="Arial"/>
              </a:rPr>
              <a:t>d</a:t>
            </a:r>
            <a:r>
              <a:rPr lang="en-US" sz="1000" spc="4" dirty="0">
                <a:latin typeface="Arial"/>
                <a:cs typeface="Arial"/>
              </a:rPr>
              <a:t>s</a:t>
            </a:r>
            <a:r>
              <a:rPr lang="en-US" sz="1000" dirty="0">
                <a:latin typeface="Arial"/>
                <a:cs typeface="Arial"/>
              </a:rPr>
              <a:t>.</a:t>
            </a:r>
          </a:p>
          <a:p>
            <a:endParaRPr lang="en-US" sz="1100" b="1" dirty="0"/>
          </a:p>
          <a:p>
            <a:pPr marL="171450" indent="-171450">
              <a:lnSpc>
                <a:spcPct val="120000"/>
              </a:lnSpc>
              <a:buFont typeface="Arial" panose="020B0604020202020204" pitchFamily="34" charset="0"/>
              <a:buChar char="•"/>
            </a:pPr>
            <a:r>
              <a:rPr lang="en-US" sz="1300" b="1" dirty="0">
                <a:cs typeface="Times New Roman" panose="02020603050405020304" pitchFamily="18" charset="0"/>
              </a:rPr>
              <a:t>Geographic </a:t>
            </a:r>
            <a:r>
              <a:rPr lang="en-US" sz="1300" b="1" dirty="0" smtClean="0">
                <a:cs typeface="Times New Roman" panose="02020603050405020304" pitchFamily="18" charset="0"/>
              </a:rPr>
              <a:t>Disparities:</a:t>
            </a:r>
            <a:endParaRPr lang="en-US" sz="1300" b="1" dirty="0">
              <a:cs typeface="Times New Roman" panose="02020603050405020304" pitchFamily="18" charset="0"/>
            </a:endParaRPr>
          </a:p>
          <a:p>
            <a:pPr marL="347472" lvl="0" indent="-182880">
              <a:lnSpc>
                <a:spcPct val="120000"/>
              </a:lnSpc>
              <a:buFont typeface="Arial" panose="020B0604020202020204" pitchFamily="34" charset="0"/>
              <a:buChar char="•"/>
            </a:pPr>
            <a:r>
              <a:rPr lang="en-US" sz="1300" dirty="0">
                <a:cs typeface="Times New Roman" panose="02020603050405020304" pitchFamily="18" charset="0"/>
              </a:rPr>
              <a:t>There was significant variation in </a:t>
            </a:r>
            <a:r>
              <a:rPr lang="en-US" sz="1300" dirty="0" smtClean="0">
                <a:cs typeface="Times New Roman" panose="02020603050405020304" pitchFamily="18" charset="0"/>
              </a:rPr>
              <a:t>overall quality </a:t>
            </a:r>
            <a:r>
              <a:rPr lang="en-US" sz="1300" dirty="0">
                <a:cs typeface="Times New Roman" panose="02020603050405020304" pitchFamily="18" charset="0"/>
              </a:rPr>
              <a:t>among </a:t>
            </a:r>
            <a:r>
              <a:rPr lang="en-US" sz="1300" dirty="0" smtClean="0">
                <a:cs typeface="Times New Roman" panose="02020603050405020304" pitchFamily="18" charset="0"/>
              </a:rPr>
              <a:t>States</a:t>
            </a:r>
            <a:r>
              <a:rPr lang="en-US" sz="1300" dirty="0">
                <a:cs typeface="Times New Roman" panose="02020603050405020304" pitchFamily="18" charset="0"/>
              </a:rPr>
              <a:t>. </a:t>
            </a:r>
            <a:r>
              <a:rPr lang="en-US" sz="1300" dirty="0" smtClean="0">
                <a:cs typeface="Times New Roman" panose="02020603050405020304" pitchFamily="18" charset="0"/>
              </a:rPr>
              <a:t>States </a:t>
            </a:r>
            <a:r>
              <a:rPr lang="en-US" sz="1300" dirty="0">
                <a:cs typeface="Times New Roman" panose="02020603050405020304" pitchFamily="18" charset="0"/>
              </a:rPr>
              <a:t>in the New England, Middle Atlantic, West North Central, and Mountain census divisions tended to have higher overall quality (blue and green) while </a:t>
            </a:r>
            <a:r>
              <a:rPr lang="en-US" sz="1300" dirty="0" smtClean="0">
                <a:cs typeface="Times New Roman" panose="02020603050405020304" pitchFamily="18" charset="0"/>
              </a:rPr>
              <a:t>States </a:t>
            </a:r>
            <a:r>
              <a:rPr lang="en-US" sz="1300" dirty="0">
                <a:cs typeface="Times New Roman" panose="02020603050405020304" pitchFamily="18" charset="0"/>
              </a:rPr>
              <a:t>in the South census region tended to have lower quality (yellow and red</a:t>
            </a:r>
            <a:r>
              <a:rPr lang="en-US" sz="1300" dirty="0" smtClean="0">
                <a:cs typeface="Times New Roman" panose="02020603050405020304" pitchFamily="18" charset="0"/>
              </a:rPr>
              <a:t>).</a:t>
            </a:r>
          </a:p>
          <a:p>
            <a:pPr marL="347472" lvl="0" indent="-182880">
              <a:lnSpc>
                <a:spcPct val="120000"/>
              </a:lnSpc>
              <a:buFont typeface="Arial" panose="020B0604020202020204" pitchFamily="34" charset="0"/>
              <a:buChar char="•"/>
            </a:pPr>
            <a:r>
              <a:rPr lang="en-US" sz="1300" dirty="0" smtClean="0">
                <a:cs typeface="Times New Roman" panose="02020603050405020304" pitchFamily="18" charset="0"/>
              </a:rPr>
              <a:t>There was also significant variation among States in quality for Hispanics.  Hispanics tended to receive higher quality care in States </a:t>
            </a:r>
            <a:r>
              <a:rPr lang="en-US" sz="1300" dirty="0">
                <a:cs typeface="Times New Roman" panose="02020603050405020304" pitchFamily="18" charset="0"/>
              </a:rPr>
              <a:t>in the South </a:t>
            </a:r>
            <a:r>
              <a:rPr lang="en-US" sz="1300" dirty="0" smtClean="0">
                <a:cs typeface="Times New Roman" panose="02020603050405020304" pitchFamily="18" charset="0"/>
              </a:rPr>
              <a:t>Atlantic and East </a:t>
            </a:r>
            <a:r>
              <a:rPr lang="en-US" sz="1300" dirty="0">
                <a:cs typeface="Times New Roman" panose="02020603050405020304" pitchFamily="18" charset="0"/>
              </a:rPr>
              <a:t>South </a:t>
            </a:r>
            <a:r>
              <a:rPr lang="en-US" sz="1300" dirty="0" smtClean="0">
                <a:cs typeface="Times New Roman" panose="02020603050405020304" pitchFamily="18" charset="0"/>
              </a:rPr>
              <a:t>Central census </a:t>
            </a:r>
            <a:r>
              <a:rPr lang="en-US" sz="1300" dirty="0">
                <a:cs typeface="Times New Roman" panose="02020603050405020304" pitchFamily="18" charset="0"/>
              </a:rPr>
              <a:t>divisions </a:t>
            </a:r>
            <a:r>
              <a:rPr lang="en-US" sz="1300" dirty="0" smtClean="0">
                <a:cs typeface="Times New Roman" panose="02020603050405020304" pitchFamily="18" charset="0"/>
              </a:rPr>
              <a:t>(</a:t>
            </a:r>
            <a:r>
              <a:rPr lang="en-US" sz="1300" dirty="0">
                <a:cs typeface="Times New Roman" panose="02020603050405020304" pitchFamily="18" charset="0"/>
              </a:rPr>
              <a:t>blue and green) </a:t>
            </a:r>
            <a:r>
              <a:rPr lang="en-US" sz="1300" dirty="0" smtClean="0">
                <a:cs typeface="Times New Roman" panose="02020603050405020304" pitchFamily="18" charset="0"/>
              </a:rPr>
              <a:t>and lower quality care in States </a:t>
            </a:r>
            <a:r>
              <a:rPr lang="en-US" sz="1300" dirty="0">
                <a:cs typeface="Times New Roman" panose="02020603050405020304" pitchFamily="18" charset="0"/>
              </a:rPr>
              <a:t>in the </a:t>
            </a:r>
            <a:r>
              <a:rPr lang="en-US" sz="1300" dirty="0" smtClean="0">
                <a:cs typeface="Times New Roman" panose="02020603050405020304" pitchFamily="18" charset="0"/>
              </a:rPr>
              <a:t>New England, Middle Atlantic, and West South Central census </a:t>
            </a:r>
            <a:r>
              <a:rPr lang="en-US" sz="1300" dirty="0">
                <a:cs typeface="Times New Roman" panose="02020603050405020304" pitchFamily="18" charset="0"/>
              </a:rPr>
              <a:t>divisions </a:t>
            </a:r>
            <a:r>
              <a:rPr lang="en-US" sz="1300" dirty="0" smtClean="0">
                <a:cs typeface="Times New Roman" panose="02020603050405020304" pitchFamily="18" charset="0"/>
              </a:rPr>
              <a:t>(</a:t>
            </a:r>
            <a:r>
              <a:rPr lang="en-US" sz="1300" dirty="0">
                <a:cs typeface="Times New Roman" panose="02020603050405020304" pitchFamily="18" charset="0"/>
              </a:rPr>
              <a:t>yellow and red</a:t>
            </a:r>
            <a:r>
              <a:rPr lang="en-US" sz="1300" dirty="0" smtClean="0">
                <a:cs typeface="Times New Roman" panose="02020603050405020304" pitchFamily="18" charset="0"/>
              </a:rPr>
              <a:t>).</a:t>
            </a:r>
          </a:p>
          <a:p>
            <a:pPr marL="347472" lvl="0" indent="-182880">
              <a:lnSpc>
                <a:spcPct val="120000"/>
              </a:lnSpc>
              <a:buFont typeface="Arial" panose="020B0604020202020204" pitchFamily="34" charset="0"/>
              <a:buChar char="•"/>
            </a:pPr>
            <a:r>
              <a:rPr lang="en-US" sz="1300" dirty="0" smtClean="0">
                <a:cs typeface="Times New Roman" panose="02020603050405020304" pitchFamily="18" charset="0"/>
              </a:rPr>
              <a:t>The </a:t>
            </a:r>
            <a:r>
              <a:rPr lang="en-US" sz="1300" dirty="0">
                <a:cs typeface="Times New Roman" panose="02020603050405020304" pitchFamily="18" charset="0"/>
              </a:rPr>
              <a:t>variation in </a:t>
            </a:r>
            <a:r>
              <a:rPr lang="en-US" sz="1300" dirty="0" smtClean="0">
                <a:cs typeface="Times New Roman" panose="02020603050405020304" pitchFamily="18" charset="0"/>
              </a:rPr>
              <a:t>State </a:t>
            </a:r>
            <a:r>
              <a:rPr lang="en-US" sz="1300" dirty="0">
                <a:cs typeface="Times New Roman" panose="02020603050405020304" pitchFamily="18" charset="0"/>
              </a:rPr>
              <a:t>performance on </a:t>
            </a:r>
            <a:r>
              <a:rPr lang="en-US" sz="1300" dirty="0" smtClean="0">
                <a:cs typeface="Times New Roman" panose="02020603050405020304" pitchFamily="18" charset="0"/>
              </a:rPr>
              <a:t>overall quality </a:t>
            </a:r>
            <a:r>
              <a:rPr lang="en-US" sz="1300" dirty="0">
                <a:cs typeface="Times New Roman" panose="02020603050405020304" pitchFamily="18" charset="0"/>
              </a:rPr>
              <a:t>and </a:t>
            </a:r>
            <a:r>
              <a:rPr lang="en-US" sz="1300" dirty="0" smtClean="0">
                <a:cs typeface="Times New Roman" panose="02020603050405020304" pitchFamily="18" charset="0"/>
              </a:rPr>
              <a:t>among specific priority populations may </a:t>
            </a:r>
            <a:r>
              <a:rPr lang="en-US" sz="1300" dirty="0">
                <a:cs typeface="Times New Roman" panose="02020603050405020304" pitchFamily="18" charset="0"/>
              </a:rPr>
              <a:t>point to differential strategies for improvement</a:t>
            </a:r>
            <a:r>
              <a:rPr lang="en-US" sz="1300" dirty="0" smtClean="0">
                <a:cs typeface="Times New Roman" panose="02020603050405020304" pitchFamily="18" charset="0"/>
              </a:rPr>
              <a:t>.  States with high overall quality but poor quality for Hispanics might target this population for support; States with low overall quality and high quality for Hispanics might seek to improve care for everyone.</a:t>
            </a:r>
          </a:p>
          <a:p>
            <a:pPr marL="347472" lvl="0" indent="-182880">
              <a:lnSpc>
                <a:spcPct val="120000"/>
              </a:lnSpc>
              <a:buFont typeface="Arial" panose="020B0604020202020204" pitchFamily="34" charset="0"/>
              <a:buChar char="•"/>
            </a:pPr>
            <a:r>
              <a:rPr lang="en-US" sz="1300" dirty="0" smtClean="0">
                <a:cs typeface="Times New Roman" panose="02020603050405020304" pitchFamily="18" charset="0"/>
              </a:rPr>
              <a:t>The </a:t>
            </a:r>
            <a:r>
              <a:rPr lang="en-US" sz="1300" dirty="0">
                <a:cs typeface="Times New Roman" panose="02020603050405020304" pitchFamily="18" charset="0"/>
              </a:rPr>
              <a:t>State Snapshots tool (</a:t>
            </a:r>
            <a:r>
              <a:rPr lang="en-US" sz="1300" u="sng" dirty="0">
                <a:cs typeface="Times New Roman" panose="02020603050405020304" pitchFamily="18" charset="0"/>
                <a:hlinkClick r:id="rId3"/>
              </a:rPr>
              <a:t>http://nhqrnet.ahrq.gov/inhqrdr/state/select</a:t>
            </a:r>
            <a:r>
              <a:rPr lang="en-US" sz="1300" dirty="0">
                <a:cs typeface="Times New Roman" panose="02020603050405020304" pitchFamily="18" charset="0"/>
              </a:rPr>
              <a:t>), part of the QDR </a:t>
            </a:r>
            <a:r>
              <a:rPr lang="en-US" sz="1300" dirty="0" smtClean="0">
                <a:cs typeface="Times New Roman" panose="02020603050405020304" pitchFamily="18" charset="0"/>
              </a:rPr>
              <a:t>Web site</a:t>
            </a:r>
            <a:r>
              <a:rPr lang="en-US" sz="1300" dirty="0">
                <a:cs typeface="Times New Roman" panose="02020603050405020304" pitchFamily="18" charset="0"/>
              </a:rPr>
              <a:t>, focuses on variation across </a:t>
            </a:r>
            <a:r>
              <a:rPr lang="en-US" sz="1300" dirty="0" smtClean="0">
                <a:cs typeface="Times New Roman" panose="02020603050405020304" pitchFamily="18" charset="0"/>
              </a:rPr>
              <a:t>States </a:t>
            </a:r>
            <a:r>
              <a:rPr lang="en-US" sz="1300" dirty="0">
                <a:cs typeface="Times New Roman" panose="02020603050405020304" pitchFamily="18" charset="0"/>
              </a:rPr>
              <a:t>and helps </a:t>
            </a:r>
            <a:r>
              <a:rPr lang="en-US" sz="1300" dirty="0" smtClean="0">
                <a:cs typeface="Times New Roman" panose="02020603050405020304" pitchFamily="18" charset="0"/>
              </a:rPr>
              <a:t>State </a:t>
            </a:r>
            <a:r>
              <a:rPr lang="en-US" sz="1300" dirty="0">
                <a:cs typeface="Times New Roman" panose="02020603050405020304" pitchFamily="18" charset="0"/>
              </a:rPr>
              <a:t>health leaders, researchers, and consumers understand the status of health care in individual </a:t>
            </a:r>
            <a:r>
              <a:rPr lang="en-US" sz="1300" dirty="0" smtClean="0">
                <a:cs typeface="Times New Roman" panose="02020603050405020304" pitchFamily="18" charset="0"/>
              </a:rPr>
              <a:t>States </a:t>
            </a:r>
            <a:r>
              <a:rPr lang="en-US" sz="1300" dirty="0">
                <a:cs typeface="Times New Roman" panose="02020603050405020304" pitchFamily="18" charset="0"/>
              </a:rPr>
              <a:t>and the District of Columbia. It is based on more than 100 QDR measures for which </a:t>
            </a:r>
            <a:r>
              <a:rPr lang="en-US" sz="1300" dirty="0" smtClean="0">
                <a:cs typeface="Times New Roman" panose="02020603050405020304" pitchFamily="18" charset="0"/>
              </a:rPr>
              <a:t>State </a:t>
            </a:r>
            <a:r>
              <a:rPr lang="en-US" sz="1300" dirty="0">
                <a:cs typeface="Times New Roman" panose="02020603050405020304" pitchFamily="18" charset="0"/>
              </a:rPr>
              <a:t>estimates are possible. </a:t>
            </a:r>
            <a:endParaRPr lang="en-US" sz="1300" dirty="0">
              <a:cs typeface="Arial"/>
            </a:endParaRPr>
          </a:p>
          <a:p>
            <a:pPr>
              <a:lnSpc>
                <a:spcPct val="120000"/>
              </a:lnSpc>
            </a:pPr>
            <a:endParaRPr lang="en-US" dirty="0"/>
          </a:p>
        </p:txBody>
      </p:sp>
      <p:sp>
        <p:nvSpPr>
          <p:cNvPr id="4" name="Slide Number Placeholder 3"/>
          <p:cNvSpPr>
            <a:spLocks noGrp="1"/>
          </p:cNvSpPr>
          <p:nvPr>
            <p:ph type="sldNum" sz="quarter" idx="10"/>
          </p:nvPr>
        </p:nvSpPr>
        <p:spPr/>
        <p:txBody>
          <a:bodyPr/>
          <a:lstStyle/>
          <a:p>
            <a:fld id="{B3EF0EEC-1D1B-4067-A962-C742C5F9CB51}" type="slidenum">
              <a:rPr lang="en-US" smtClean="0"/>
              <a:t>20</a:t>
            </a:fld>
            <a:endParaRPr lang="en-US"/>
          </a:p>
        </p:txBody>
      </p:sp>
    </p:spTree>
    <p:extLst>
      <p:ext uri="{BB962C8B-B14F-4D97-AF65-F5344CB8AC3E}">
        <p14:creationId xmlns:p14="http://schemas.microsoft.com/office/powerpoint/2010/main" val="933458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21</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b="1" dirty="0" smtClean="0"/>
              <a:t>Overall Rate: </a:t>
            </a:r>
            <a:r>
              <a:rPr lang="en-US" dirty="0" smtClean="0"/>
              <a:t> In 2011, the postoperative sepsis rate was 16.4 per 1,000 adult discharges with an elective operating room procedure. </a:t>
            </a:r>
            <a:endParaRPr lang="en-US" b="1" dirty="0" smtClean="0"/>
          </a:p>
          <a:p>
            <a:pPr marL="171450" indent="-171450">
              <a:buFont typeface="Arial" panose="020B0604020202020204" pitchFamily="34" charset="0"/>
              <a:buChar char="•"/>
            </a:pPr>
            <a:r>
              <a:rPr lang="en-US" b="1" dirty="0" smtClean="0"/>
              <a:t>Trends: </a:t>
            </a:r>
            <a:r>
              <a:rPr lang="en-US" dirty="0" smtClean="0"/>
              <a:t>From 2008 through 2011, there were no statistically significant changes overall or for any racial/ethnic group</a:t>
            </a:r>
            <a:r>
              <a:rPr lang="en-US" baseline="0" dirty="0" smtClean="0"/>
              <a:t> in </a:t>
            </a:r>
            <a:r>
              <a:rPr lang="en-US" dirty="0" smtClean="0"/>
              <a:t>the rate of postoperative sepsis. </a:t>
            </a:r>
          </a:p>
          <a:p>
            <a:pPr marL="171450" indent="-171450">
              <a:buFont typeface="Arial" panose="020B0604020202020204" pitchFamily="34" charset="0"/>
              <a:buChar char="•"/>
            </a:pPr>
            <a:r>
              <a:rPr lang="en-US" b="1" dirty="0" smtClean="0"/>
              <a:t>Groups With Disparities:  </a:t>
            </a:r>
          </a:p>
          <a:p>
            <a:pPr marL="347472" indent="-182880">
              <a:buFont typeface="Arial" panose="020B0604020202020204" pitchFamily="34" charset="0"/>
              <a:buChar char="•"/>
            </a:pPr>
            <a:r>
              <a:rPr lang="en-US" dirty="0" smtClean="0"/>
              <a:t>In all years, Hispanic patients and Black patients had higher rates of postoperative sepsis than their White counterparts.</a:t>
            </a:r>
          </a:p>
          <a:p>
            <a:pPr marL="347472" indent="-182880">
              <a:buFont typeface="Arial" panose="020B0604020202020204" pitchFamily="34" charset="0"/>
              <a:buChar char="•"/>
            </a:pPr>
            <a:r>
              <a:rPr lang="en-US" dirty="0" smtClean="0"/>
              <a:t>In 2009 and 2011, Hispanic men had higher rates of postoperative sepsis than Hispanic women.</a:t>
            </a:r>
          </a:p>
          <a:p>
            <a:endParaRPr lang="en-US" dirty="0" smtClean="0"/>
          </a:p>
        </p:txBody>
      </p:sp>
      <p:sp>
        <p:nvSpPr>
          <p:cNvPr id="4" name="Slide Number Placeholder 3"/>
          <p:cNvSpPr>
            <a:spLocks noGrp="1"/>
          </p:cNvSpPr>
          <p:nvPr>
            <p:ph type="sldNum" sz="quarter" idx="10"/>
          </p:nvPr>
        </p:nvSpPr>
        <p:spPr/>
        <p:txBody>
          <a:bodyPr/>
          <a:lstStyle/>
          <a:p>
            <a:fld id="{C0F596C6-1807-4ED1-A2A6-17F710C0A29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b="1" dirty="0" smtClean="0"/>
              <a:t>Groups With Disparities: </a:t>
            </a:r>
            <a:r>
              <a:rPr lang="en-US" dirty="0" smtClean="0"/>
              <a:t>From January 2009 through December 2011 combined, there were no statistically significant differences by language spoken in rates of postoperative sepsis.</a:t>
            </a:r>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p:txBody>
          <a:bodyPr>
            <a:normAutofit/>
          </a:bodyPr>
          <a:lstStyle/>
          <a:p>
            <a:pPr marL="171450" lvl="1" indent="-171450" defTabSz="931774">
              <a:buFont typeface="Arial" panose="020B0604020202020204" pitchFamily="34" charset="0"/>
              <a:buChar char="•"/>
              <a:defRPr/>
            </a:pPr>
            <a:r>
              <a:rPr lang="en-US" b="1" dirty="0" smtClean="0"/>
              <a:t>Importance:</a:t>
            </a:r>
            <a:r>
              <a:rPr lang="en-US" dirty="0" smtClean="0"/>
              <a:t> Residents who are restrained daily can become weak, lose their ability to go to the bathroom by themselves, and develop pressure ulcers or other medical conditions. </a:t>
            </a:r>
          </a:p>
          <a:p>
            <a:pPr marL="171450" indent="-171450">
              <a:buFont typeface="Arial" panose="020B0604020202020204" pitchFamily="34" charset="0"/>
              <a:buChar char="•"/>
              <a:defRPr/>
            </a:pPr>
            <a:r>
              <a:rPr lang="en-US" b="1" dirty="0" smtClean="0"/>
              <a:t>Overall Rate: </a:t>
            </a:r>
            <a:r>
              <a:rPr lang="en-US" dirty="0" smtClean="0"/>
              <a:t> In 2012, the percentage of  long-stay nursing home residents who were physically restrained on a daily basis was 1.9%.  </a:t>
            </a:r>
            <a:endParaRPr lang="en-US" b="1" dirty="0" smtClean="0"/>
          </a:p>
          <a:p>
            <a:pPr marL="171450" indent="-171450">
              <a:buFont typeface="Arial" panose="020B0604020202020204" pitchFamily="34" charset="0"/>
              <a:buChar char="•"/>
              <a:defRPr/>
            </a:pPr>
            <a:r>
              <a:rPr lang="en-US" b="1" dirty="0" smtClean="0"/>
              <a:t>Groups With Disparities:  </a:t>
            </a:r>
          </a:p>
          <a:p>
            <a:pPr marL="347472" indent="-182880">
              <a:buFont typeface="Arial" panose="020B0604020202020204" pitchFamily="34" charset="0"/>
              <a:buChar char="•"/>
              <a:defRPr/>
            </a:pPr>
            <a:r>
              <a:rPr lang="en-US" dirty="0" smtClean="0"/>
              <a:t>In 2012, Asians, Native Hawaiians and Other Pacific Islanders, and Hispanics had higher rates of daily restraint use compared with Whites.</a:t>
            </a:r>
          </a:p>
          <a:p>
            <a:pPr marL="347472" indent="-182880">
              <a:buFont typeface="Arial" panose="020B0604020202020204" pitchFamily="34" charset="0"/>
              <a:buChar char="•"/>
              <a:defRPr/>
            </a:pPr>
            <a:r>
              <a:rPr lang="en-US" dirty="0" smtClean="0"/>
              <a:t>Blacks and American Indians and Alaska Natives had lower rates of daily restraint use compared with Whites. </a:t>
            </a:r>
          </a:p>
          <a:p>
            <a:pPr marL="171450" indent="-171450">
              <a:buFont typeface="Arial" panose="020B0604020202020204" pitchFamily="34" charset="0"/>
              <a:buChar char="•"/>
              <a:defRPr/>
            </a:pPr>
            <a:r>
              <a:rPr lang="en-US" b="1" dirty="0" smtClean="0"/>
              <a:t>Achievable Benchmark: </a:t>
            </a:r>
            <a:r>
              <a:rPr lang="en-US" dirty="0" smtClean="0"/>
              <a:t> </a:t>
            </a:r>
          </a:p>
          <a:p>
            <a:pPr marL="347472" lvl="2" indent="-182880">
              <a:buFont typeface="Arial" panose="020B0604020202020204" pitchFamily="34" charset="0"/>
              <a:buChar char="•"/>
              <a:defRPr/>
            </a:pPr>
            <a:r>
              <a:rPr lang="en-US" dirty="0" smtClean="0"/>
              <a:t>In </a:t>
            </a:r>
            <a:r>
              <a:rPr lang="en-US" dirty="0"/>
              <a:t>2011, the top 5 State achievable benchmark for restraint use was </a:t>
            </a:r>
            <a:r>
              <a:rPr lang="en-US" dirty="0" smtClean="0"/>
              <a:t>0.7%. The </a:t>
            </a:r>
            <a:r>
              <a:rPr lang="en-US" dirty="0"/>
              <a:t>States that contributed to the achievable benchmark </a:t>
            </a:r>
            <a:r>
              <a:rPr lang="en-US" dirty="0" smtClean="0"/>
              <a:t>are </a:t>
            </a:r>
            <a:r>
              <a:rPr lang="en-US" dirty="0"/>
              <a:t>Kansas, Maine, Nebraska, New Hampshire, and Vermont.</a:t>
            </a:r>
          </a:p>
          <a:p>
            <a:pPr marL="347472" indent="-182880">
              <a:buFont typeface="Arial" panose="020B0604020202020204" pitchFamily="34" charset="0"/>
              <a:buChar char="•"/>
              <a:defRPr/>
            </a:pPr>
            <a:r>
              <a:rPr lang="en-US" dirty="0" smtClean="0"/>
              <a:t>No group has achieved the benchmark. </a:t>
            </a: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25</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Trends: </a:t>
            </a:r>
            <a:r>
              <a:rPr lang="en-US" sz="1200" kern="1200" baseline="0" dirty="0" smtClean="0">
                <a:solidFill>
                  <a:schemeClr val="tx1"/>
                </a:solidFill>
                <a:effectLst/>
                <a:latin typeface="+mn-lt"/>
                <a:ea typeface="+mn-ea"/>
                <a:cs typeface="+mn-cs"/>
              </a:rPr>
              <a:t>From 2002 to 2012, the percentage of adults who reported poor communication with health providers significantly decreased for Whites, Hispanics, and all </a:t>
            </a:r>
            <a:r>
              <a:rPr lang="en-US" sz="1200" b="1" kern="1200" baseline="0" dirty="0" smtClean="0">
                <a:solidFill>
                  <a:schemeClr val="tx1"/>
                </a:solidFill>
                <a:effectLst/>
                <a:latin typeface="+mn-lt"/>
                <a:ea typeface="+mn-ea"/>
                <a:cs typeface="+mn-cs"/>
              </a:rPr>
              <a:t>income</a:t>
            </a:r>
            <a:r>
              <a:rPr lang="en-US" sz="1200" kern="1200" baseline="0" dirty="0" smtClean="0">
                <a:solidFill>
                  <a:schemeClr val="tx1"/>
                </a:solidFill>
                <a:effectLst/>
                <a:latin typeface="+mn-lt"/>
                <a:ea typeface="+mn-ea"/>
                <a:cs typeface="+mn-cs"/>
              </a:rPr>
              <a:t> groups. There were no statistically significant changes among Blacks.</a:t>
            </a:r>
          </a:p>
          <a:p>
            <a:pPr marL="171450" lvl="0" indent="-171450">
              <a:buFont typeface="Arial" panose="020B0604020202020204" pitchFamily="34" charset="0"/>
              <a:buChar char="•"/>
            </a:pPr>
            <a:r>
              <a:rPr lang="en-US" b="1" dirty="0" smtClean="0"/>
              <a:t>Groups With Disparities:</a:t>
            </a:r>
            <a:endParaRPr lang="en-US" sz="1200" b="1" kern="1200" baseline="0" dirty="0" smtClean="0">
              <a:solidFill>
                <a:schemeClr val="tx1"/>
              </a:solidFill>
              <a:effectLst/>
            </a:endParaRPr>
          </a:p>
          <a:p>
            <a:pPr marL="347472" lvl="0" indent="-182880">
              <a:buFont typeface="Arial" panose="020B0604020202020204" pitchFamily="34" charset="0"/>
              <a:buChar char="•"/>
            </a:pPr>
            <a:r>
              <a:rPr lang="en-US" sz="1200" kern="1200" baseline="0" dirty="0" smtClean="0">
                <a:solidFill>
                  <a:schemeClr val="tx1"/>
                </a:solidFill>
                <a:effectLst/>
                <a:latin typeface="+mn-lt"/>
                <a:ea typeface="+mn-ea"/>
                <a:cs typeface="+mn-cs"/>
              </a:rPr>
              <a:t>In all</a:t>
            </a:r>
            <a:r>
              <a:rPr lang="en-US" sz="1200" kern="1200" dirty="0" smtClean="0">
                <a:solidFill>
                  <a:schemeClr val="tx1"/>
                </a:solidFill>
                <a:effectLst/>
                <a:latin typeface="+mn-lt"/>
                <a:ea typeface="+mn-ea"/>
                <a:cs typeface="+mn-cs"/>
              </a:rPr>
              <a:t> years</a:t>
            </a:r>
            <a:r>
              <a:rPr lang="en-US" sz="1200" kern="1200" baseline="0" dirty="0" smtClean="0">
                <a:solidFill>
                  <a:schemeClr val="tx1"/>
                </a:solidFill>
                <a:effectLst/>
                <a:latin typeface="+mn-lt"/>
                <a:ea typeface="+mn-ea"/>
                <a:cs typeface="+mn-cs"/>
              </a:rPr>
              <a:t>, Hispanics  </a:t>
            </a:r>
            <a:r>
              <a:rPr lang="en-US" dirty="0"/>
              <a:t>were significantly more likely than </a:t>
            </a:r>
            <a:r>
              <a:rPr lang="en-US" dirty="0" smtClean="0"/>
              <a:t>Whites to </a:t>
            </a:r>
            <a:r>
              <a:rPr lang="en-US" dirty="0"/>
              <a:t>have poor communication with their health </a:t>
            </a:r>
            <a:r>
              <a:rPr lang="en-US" dirty="0" smtClean="0"/>
              <a:t>providers.</a:t>
            </a:r>
            <a:r>
              <a:rPr lang="en-US" sz="1200" kern="1200" baseline="0" dirty="0" smtClean="0">
                <a:solidFill>
                  <a:schemeClr val="tx1"/>
                </a:solidFill>
                <a:effectLst/>
                <a:latin typeface="+mn-lt"/>
                <a:ea typeface="+mn-ea"/>
                <a:cs typeface="+mn-cs"/>
              </a:rPr>
              <a:t> </a:t>
            </a:r>
          </a:p>
          <a:p>
            <a:pPr marL="347472" indent="-182880">
              <a:buFont typeface="Arial" panose="020B0604020202020204" pitchFamily="34" charset="0"/>
              <a:buChar char="•"/>
            </a:pPr>
            <a:r>
              <a:rPr lang="en-US" dirty="0"/>
              <a:t>In all </a:t>
            </a:r>
            <a:r>
              <a:rPr lang="en-US" dirty="0" smtClean="0"/>
              <a:t>years except 2006, Blacks </a:t>
            </a:r>
            <a:r>
              <a:rPr lang="en-US" dirty="0"/>
              <a:t>were significantly more likely than Whites to have poor communication with their health providers. </a:t>
            </a:r>
            <a:endParaRPr lang="en-US" sz="1200" kern="1200" baseline="0" dirty="0" smtClean="0">
              <a:solidFill>
                <a:schemeClr val="tx1"/>
              </a:solidFill>
              <a:effectLst/>
              <a:latin typeface="+mn-lt"/>
              <a:ea typeface="+mn-ea"/>
              <a:cs typeface="+mn-cs"/>
            </a:endParaRPr>
          </a:p>
          <a:p>
            <a:pPr marL="347472" indent="-182880">
              <a:buFont typeface="Arial" panose="020B0604020202020204" pitchFamily="34" charset="0"/>
              <a:buChar char="•"/>
            </a:pPr>
            <a:r>
              <a:rPr lang="en-US" dirty="0" smtClean="0"/>
              <a:t>In all years except 2003, poor Hispanics </a:t>
            </a:r>
            <a:r>
              <a:rPr lang="en-US" dirty="0"/>
              <a:t>were significantly more likely than </a:t>
            </a:r>
            <a:r>
              <a:rPr lang="en-US" dirty="0" smtClean="0"/>
              <a:t>high-income Hispanics </a:t>
            </a:r>
            <a:r>
              <a:rPr lang="en-US" dirty="0"/>
              <a:t>to have poor communication with their health providers. </a:t>
            </a:r>
          </a:p>
          <a:p>
            <a:pPr marL="171450" lvl="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171450" indent="-171450">
              <a:buFont typeface="Courier New" panose="02070309020205020404" pitchFamily="49" charset="0"/>
              <a:buChar char="o"/>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26</a:t>
            </a:fld>
            <a:endParaRPr lang="en-US" dirty="0"/>
          </a:p>
        </p:txBody>
      </p:sp>
    </p:spTree>
    <p:extLst>
      <p:ext uri="{BB962C8B-B14F-4D97-AF65-F5344CB8AC3E}">
        <p14:creationId xmlns:p14="http://schemas.microsoft.com/office/powerpoint/2010/main" val="1224262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Trends: </a:t>
            </a:r>
            <a:r>
              <a:rPr lang="en-US" sz="1200" kern="1200" baseline="0" dirty="0" smtClean="0">
                <a:solidFill>
                  <a:schemeClr val="tx1"/>
                </a:solidFill>
                <a:effectLst/>
                <a:latin typeface="+mn-lt"/>
                <a:ea typeface="+mn-ea"/>
                <a:cs typeface="+mn-cs"/>
              </a:rPr>
              <a:t>From 2002 to 2012, the percentage</a:t>
            </a:r>
            <a:r>
              <a:rPr lang="en-US" sz="1200" kern="1200" dirty="0" smtClean="0">
                <a:solidFill>
                  <a:schemeClr val="tx1"/>
                </a:solidFill>
                <a:effectLst/>
                <a:latin typeface="+mn-lt"/>
                <a:ea typeface="+mn-ea"/>
                <a:cs typeface="+mn-cs"/>
              </a:rPr>
              <a:t> of children whose parents reported poor</a:t>
            </a:r>
            <a:r>
              <a:rPr lang="en-US" sz="1200" kern="1200" baseline="0" dirty="0" smtClean="0">
                <a:solidFill>
                  <a:schemeClr val="tx1"/>
                </a:solidFill>
                <a:effectLst/>
                <a:latin typeface="+mn-lt"/>
                <a:ea typeface="+mn-ea"/>
                <a:cs typeface="+mn-cs"/>
              </a:rPr>
              <a:t> communication with health providers significantly decreased for all racial/ethnic groups and both language groups.  </a:t>
            </a:r>
          </a:p>
          <a:p>
            <a:pPr marL="347472" lvl="0" indent="-182880">
              <a:buFont typeface="Arial" panose="020B0604020202020204" pitchFamily="34" charset="0"/>
              <a:buChar char="•"/>
            </a:pPr>
            <a:r>
              <a:rPr lang="en-US" sz="1200" kern="1200" baseline="0" dirty="0" smtClean="0">
                <a:solidFill>
                  <a:schemeClr val="tx1"/>
                </a:solidFill>
                <a:effectLst/>
                <a:latin typeface="+mn-lt"/>
                <a:ea typeface="+mn-ea"/>
                <a:cs typeface="+mn-cs"/>
              </a:rPr>
              <a:t>Ethnicity: </a:t>
            </a:r>
          </a:p>
          <a:p>
            <a:pPr marL="628650" lvl="1" indent="-171450">
              <a:buFont typeface="Arial" panose="020B0604020202020204" pitchFamily="34" charset="0"/>
              <a:buChar char="•"/>
            </a:pPr>
            <a:r>
              <a:rPr lang="en-US" dirty="0"/>
              <a:t>Whites: 5.6% to 3.3%</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Blacks: 7.1% to 4.1%</a:t>
            </a:r>
          </a:p>
          <a:p>
            <a:pPr marL="628650" lvl="1" indent="-171450">
              <a:buFont typeface="Arial" panose="020B0604020202020204" pitchFamily="34" charset="0"/>
              <a:buChar char="•"/>
            </a:pPr>
            <a:r>
              <a:rPr lang="en-US" dirty="0" smtClean="0"/>
              <a:t>Hispanics</a:t>
            </a:r>
            <a:r>
              <a:rPr lang="en-US" dirty="0"/>
              <a:t>: 10.2% to 4.8%</a:t>
            </a:r>
          </a:p>
          <a:p>
            <a:pPr marL="347472" lvl="1" indent="-182880">
              <a:buFont typeface="Arial" panose="020B0604020202020204" pitchFamily="34" charset="0"/>
              <a:buChar char="•"/>
            </a:pPr>
            <a:endParaRPr lang="en-US" sz="1200" kern="1200" dirty="0" smtClean="0">
              <a:solidFill>
                <a:schemeClr val="tx1"/>
              </a:solidFill>
              <a:effectLst/>
              <a:latin typeface="+mn-lt"/>
              <a:ea typeface="+mn-ea"/>
              <a:cs typeface="+mn-cs"/>
            </a:endParaRPr>
          </a:p>
          <a:p>
            <a:pPr marL="347472" lvl="1" indent="-182880">
              <a:buFont typeface="Arial" panose="020B0604020202020204" pitchFamily="34" charset="0"/>
              <a:buChar char="•"/>
            </a:pPr>
            <a:r>
              <a:rPr lang="en-US" sz="1200" kern="1200" dirty="0" smtClean="0">
                <a:solidFill>
                  <a:schemeClr val="tx1"/>
                </a:solidFill>
                <a:effectLst/>
                <a:latin typeface="+mn-lt"/>
                <a:ea typeface="+mn-ea"/>
                <a:cs typeface="+mn-cs"/>
              </a:rPr>
              <a:t>Preferred language: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English: 6.3% to 3.5%</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Other:</a:t>
            </a:r>
            <a:r>
              <a:rPr lang="en-US" sz="1200" kern="1200" baseline="0" dirty="0" smtClean="0">
                <a:solidFill>
                  <a:schemeClr val="tx1"/>
                </a:solidFill>
                <a:effectLst/>
                <a:latin typeface="+mn-lt"/>
                <a:ea typeface="+mn-ea"/>
                <a:cs typeface="+mn-cs"/>
              </a:rPr>
              <a:t> 11.7</a:t>
            </a:r>
            <a:r>
              <a:rPr lang="en-US" sz="1200" kern="1200" dirty="0" smtClean="0">
                <a:solidFill>
                  <a:schemeClr val="tx1"/>
                </a:solidFill>
                <a:effectLst/>
                <a:latin typeface="+mn-lt"/>
                <a:ea typeface="+mn-ea"/>
                <a:cs typeface="+mn-cs"/>
              </a:rPr>
              <a:t>% to 4.7%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smtClean="0">
                <a:solidFill>
                  <a:schemeClr val="tx1"/>
                </a:solidFill>
                <a:effectLst/>
                <a:latin typeface="+mn-lt"/>
                <a:ea typeface="+mn-ea"/>
                <a:cs typeface="+mn-cs"/>
              </a:rPr>
              <a:t>Groups With Disparities: </a:t>
            </a:r>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In 2012, parents of Hispanic children were significantly more likely to report poor communication compared with parents of White children.  </a:t>
            </a:r>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Also in 2012, there were no statistically significant differences between Blacks and Whites or by preferred language.</a:t>
            </a:r>
            <a:endParaRPr lang="en-US" sz="1200" kern="1200" dirty="0" smtClean="0">
              <a:solidFill>
                <a:schemeClr val="tx1"/>
              </a:solidFill>
              <a:effectLst/>
              <a:latin typeface="+mn-lt"/>
              <a:ea typeface="+mn-ea"/>
              <a:cs typeface="+mn-cs"/>
            </a:endParaRPr>
          </a:p>
          <a:p>
            <a:pPr marL="457200" lvl="1" indent="0">
              <a:buFont typeface="Courier New" panose="02070309020205020404" pitchFamily="49" charset="0"/>
              <a:buNone/>
            </a:pPr>
            <a:endParaRPr lang="en-US" dirty="0" smtClean="0"/>
          </a:p>
          <a:p>
            <a:pPr marL="628650" lvl="1" indent="-171450">
              <a:buFont typeface="Courier New" panose="02070309020205020404" pitchFamily="49" charset="0"/>
              <a:buChar char="o"/>
            </a:pPr>
            <a:endParaRPr lang="en-US" dirty="0" smtClean="0"/>
          </a:p>
          <a:p>
            <a:pPr marL="628650" lvl="1" indent="-171450">
              <a:buFont typeface="Courier New" panose="02070309020205020404" pitchFamily="49" charset="0"/>
              <a:buChar char="o"/>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t>27</a:t>
            </a:fld>
            <a:endParaRPr lang="en-US" dirty="0"/>
          </a:p>
        </p:txBody>
      </p:sp>
    </p:spTree>
    <p:extLst>
      <p:ext uri="{BB962C8B-B14F-4D97-AF65-F5344CB8AC3E}">
        <p14:creationId xmlns:p14="http://schemas.microsoft.com/office/powerpoint/2010/main" val="997412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baseline="0" dirty="0" smtClean="0"/>
              <a:t>Groups With Disparities:</a:t>
            </a:r>
          </a:p>
          <a:p>
            <a:pPr marL="347472" indent="-182880">
              <a:buFont typeface="Arial" panose="020B0604020202020204" pitchFamily="34" charset="0"/>
              <a:buChar char="•"/>
            </a:pPr>
            <a:r>
              <a:rPr lang="en-US" baseline="0" dirty="0" smtClean="0"/>
              <a:t>In 2013, compared with English speakers, adults speaking Spanish or another language at home were significantly less likely to:</a:t>
            </a:r>
          </a:p>
          <a:p>
            <a:pPr marL="804672" lvl="2" indent="-182880">
              <a:buFont typeface="Arial" panose="020B0604020202020204" pitchFamily="34" charset="0"/>
              <a:buChar char="•"/>
            </a:pPr>
            <a:r>
              <a:rPr lang="en-US" baseline="0" dirty="0" smtClean="0"/>
              <a:t>Always be informed about when their provider would arrive.</a:t>
            </a:r>
          </a:p>
          <a:p>
            <a:pPr marL="804672" lvl="2" indent="-182880">
              <a:buFont typeface="Arial" panose="020B0604020202020204" pitchFamily="34" charset="0"/>
              <a:buChar char="•"/>
            </a:pPr>
            <a:r>
              <a:rPr lang="en-US" baseline="0" dirty="0" smtClean="0"/>
              <a:t>Always have things explained in a way that was easy to understand.</a:t>
            </a:r>
          </a:p>
          <a:p>
            <a:pPr marL="804672" lvl="2" indent="-182880">
              <a:buFont typeface="Arial" panose="020B0604020202020204" pitchFamily="34" charset="0"/>
              <a:buChar char="•"/>
            </a:pPr>
            <a:r>
              <a:rPr lang="en-US" baseline="0" dirty="0" smtClean="0"/>
              <a:t>Always be treated as gently as possible.</a:t>
            </a:r>
          </a:p>
          <a:p>
            <a:pPr marL="804672" lvl="2" indent="-182880">
              <a:buFont typeface="Arial" panose="020B0604020202020204" pitchFamily="34" charset="0"/>
              <a:buChar char="•"/>
            </a:pPr>
            <a:r>
              <a:rPr lang="en-US" baseline="0" dirty="0" smtClean="0"/>
              <a:t>Always be treated with courtesy and respect.</a:t>
            </a:r>
          </a:p>
          <a:p>
            <a:pPr marL="347472" lvl="0" indent="-182880">
              <a:buFont typeface="Arial" panose="020B0604020202020204" pitchFamily="34" charset="0"/>
              <a:buChar char="•"/>
            </a:pPr>
            <a:endParaRPr lang="en-US" baseline="0" dirty="0" smtClean="0"/>
          </a:p>
          <a:p>
            <a:pPr marL="347472" lvl="0" indent="-182880">
              <a:buFont typeface="Arial" panose="020B0604020202020204" pitchFamily="34" charset="0"/>
              <a:buChar char="•"/>
            </a:pPr>
            <a:r>
              <a:rPr lang="en-US" baseline="0" dirty="0" smtClean="0"/>
              <a:t>Adults speaking a language other than English or Spanish were significantly less likely than English- and Spanish-speaking adults to always have the provider listen carefully to them.</a:t>
            </a:r>
          </a:p>
          <a:p>
            <a:pPr marL="347472" lvl="0" indent="-182880">
              <a:buFont typeface="Arial" panose="020B0604020202020204" pitchFamily="34" charset="0"/>
              <a:buChar char="•"/>
            </a:pPr>
            <a:r>
              <a:rPr lang="en-US" baseline="0" dirty="0" smtClean="0"/>
              <a:t>Adults speaking Spanish at home were significantly more likely than English-speaking adults to report that the provider always listened carefully to them.</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28</a:t>
            </a:fld>
            <a:endParaRPr lang="en-US" dirty="0"/>
          </a:p>
        </p:txBody>
      </p:sp>
    </p:spTree>
    <p:extLst>
      <p:ext uri="{BB962C8B-B14F-4D97-AF65-F5344CB8AC3E}">
        <p14:creationId xmlns:p14="http://schemas.microsoft.com/office/powerpoint/2010/main" val="4271731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baseline="0" dirty="0" smtClean="0"/>
              <a:t>Groups With Disparities:</a:t>
            </a:r>
          </a:p>
          <a:p>
            <a:pPr marL="347472" indent="-182880">
              <a:buFont typeface="Arial" panose="020B0604020202020204" pitchFamily="34" charset="0"/>
              <a:buChar char="•"/>
            </a:pPr>
            <a:r>
              <a:rPr lang="en-US" baseline="0" dirty="0" smtClean="0"/>
              <a:t>In 2013, among home health care patients, compared with Whites:</a:t>
            </a:r>
          </a:p>
          <a:p>
            <a:pPr marL="804672" lvl="2" indent="-182880">
              <a:buFont typeface="Arial" panose="020B0604020202020204" pitchFamily="34" charset="0"/>
              <a:buChar char="•"/>
            </a:pPr>
            <a:r>
              <a:rPr lang="en-US" baseline="0" dirty="0" smtClean="0"/>
              <a:t>Asians, American Indians and Alaska Natives (AI/ANs), and Hispanics were significantly less likely to always be informed about when their provider would arrive. </a:t>
            </a:r>
          </a:p>
          <a:p>
            <a:pPr marL="804672" lvl="2" indent="-182880">
              <a:buFont typeface="Arial" panose="020B0604020202020204" pitchFamily="34" charset="0"/>
              <a:buChar char="•"/>
            </a:pPr>
            <a:r>
              <a:rPr lang="en-US" baseline="0" dirty="0" smtClean="0"/>
              <a:t>Asians, Native Hawaiians and Other Pacific Islanders (NHOPIs), AI/ANs, and Hispanics were significantly less likely to always have things explained in a way that was easy to understand.</a:t>
            </a:r>
          </a:p>
          <a:p>
            <a:pPr marL="804672" lvl="2" indent="-182880">
              <a:buFont typeface="Arial" panose="020B0604020202020204" pitchFamily="34" charset="0"/>
              <a:buChar char="•"/>
            </a:pPr>
            <a:r>
              <a:rPr lang="en-US" baseline="0" dirty="0" smtClean="0"/>
              <a:t>Asians, NHOPIs, and AI/ANs were significantly less likely to always be listened to carefully.</a:t>
            </a:r>
          </a:p>
          <a:p>
            <a:pPr marL="804672" lvl="2" indent="-182880">
              <a:buFont typeface="Arial" panose="020B0604020202020204" pitchFamily="34" charset="0"/>
              <a:buChar char="•"/>
            </a:pPr>
            <a:r>
              <a:rPr lang="en-US" baseline="0" dirty="0" smtClean="0"/>
              <a:t>Blacks, Asians, NHOPIs, AI/ANs, and Hispanics were significantly less likely to always be treated as gently as possible.</a:t>
            </a:r>
          </a:p>
          <a:p>
            <a:pPr marL="804672" lvl="2" indent="-182880">
              <a:buFont typeface="Arial" panose="020B0604020202020204" pitchFamily="34" charset="0"/>
              <a:buChar char="•"/>
            </a:pPr>
            <a:r>
              <a:rPr lang="en-US" baseline="0" dirty="0" smtClean="0"/>
              <a:t>Blacks, Asians, NHOPIs, AI/ANs, and Hispanics were significantly less likely to always be treated with courtesy and respect.</a:t>
            </a:r>
          </a:p>
          <a:p>
            <a:pPr marL="914400" lvl="2" indent="0">
              <a:buFont typeface="Courier New" panose="02070309020205020404" pitchFamily="49" charset="0"/>
              <a:buNone/>
            </a:pPr>
            <a:endParaRPr lang="en-US" baseline="0" dirty="0" smtClean="0"/>
          </a:p>
          <a:p>
            <a:pPr marL="1085850" lvl="2" indent="-171450">
              <a:buFont typeface="Courier New" panose="02070309020205020404" pitchFamily="49" charset="0"/>
              <a:buChar char="o"/>
            </a:pPr>
            <a:endParaRPr lang="en-US" baseline="0" dirty="0" smtClean="0"/>
          </a:p>
          <a:p>
            <a:pPr marL="1085850" lvl="2" indent="-171450">
              <a:buFont typeface="Courier New" panose="02070309020205020404" pitchFamily="49" charset="0"/>
              <a:buChar char="o"/>
            </a:pPr>
            <a:endParaRPr lang="en-US" baseline="0" dirty="0" smtClean="0"/>
          </a:p>
          <a:p>
            <a:pPr marL="1085850" lvl="2" indent="-171450">
              <a:buFont typeface="Courier New" panose="02070309020205020404" pitchFamily="49" charset="0"/>
              <a:buChar char="o"/>
            </a:pPr>
            <a:endParaRPr lang="en-US" baseline="0" dirty="0" smtClean="0"/>
          </a:p>
          <a:p>
            <a:pPr marL="1085850" lvl="2" indent="-171450">
              <a:buFont typeface="Courier New" panose="02070309020205020404" pitchFamily="49" charset="0"/>
              <a:buChar char="o"/>
            </a:pPr>
            <a:endParaRPr lang="en-US" baseline="0" dirty="0" smtClean="0"/>
          </a:p>
          <a:p>
            <a:pPr marL="914400" lvl="2" indent="0">
              <a:buFont typeface="Courier New" panose="02070309020205020404" pitchFamily="49" charset="0"/>
              <a:buNone/>
            </a:pPr>
            <a:endParaRPr lang="en-US" baseline="0"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t>29</a:t>
            </a:fld>
            <a:endParaRPr lang="en-US" dirty="0"/>
          </a:p>
        </p:txBody>
      </p:sp>
    </p:spTree>
    <p:extLst>
      <p:ext uri="{BB962C8B-B14F-4D97-AF65-F5344CB8AC3E}">
        <p14:creationId xmlns:p14="http://schemas.microsoft.com/office/powerpoint/2010/main" val="4271731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701040" y="5257801"/>
            <a:ext cx="5608320" cy="3341370"/>
          </a:xfrm>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a:t>
            </a:fld>
            <a:endParaRPr lang="en-US"/>
          </a:p>
        </p:txBody>
      </p:sp>
    </p:spTree>
    <p:extLst>
      <p:ext uri="{BB962C8B-B14F-4D97-AF65-F5344CB8AC3E}">
        <p14:creationId xmlns:p14="http://schemas.microsoft.com/office/powerpoint/2010/main" val="909043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b="1" dirty="0" smtClean="0"/>
              <a:t>Trends: </a:t>
            </a:r>
            <a:r>
              <a:rPr lang="en-US" dirty="0" smtClean="0"/>
              <a:t>Significant </a:t>
            </a:r>
            <a:r>
              <a:rPr lang="en-US" dirty="0"/>
              <a:t>improvements were observed from 2002 to 2012: </a:t>
            </a:r>
            <a:endParaRPr lang="en-US" dirty="0" smtClean="0"/>
          </a:p>
          <a:p>
            <a:pPr marL="347472" lvl="1" indent="-182880">
              <a:buFont typeface="Arial" panose="020B0604020202020204" pitchFamily="34" charset="0"/>
              <a:buChar char="•"/>
            </a:pPr>
            <a:r>
              <a:rPr lang="en-US" dirty="0" smtClean="0"/>
              <a:t>Total: 21.9% to 12.7%</a:t>
            </a:r>
            <a:endParaRPr lang="en-US" dirty="0"/>
          </a:p>
          <a:p>
            <a:pPr marL="347472" lvl="1" indent="-182880">
              <a:buFont typeface="Arial" panose="020B0604020202020204" pitchFamily="34" charset="0"/>
              <a:buChar char="•"/>
              <a:defRPr/>
            </a:pPr>
            <a:r>
              <a:rPr lang="en-US" dirty="0"/>
              <a:t>Whites: 19.9% to 11.5%</a:t>
            </a:r>
          </a:p>
          <a:p>
            <a:pPr marL="347472" lvl="1" indent="-182880">
              <a:buFont typeface="Arial" panose="020B0604020202020204" pitchFamily="34" charset="0"/>
              <a:buChar char="•"/>
              <a:defRPr/>
            </a:pPr>
            <a:r>
              <a:rPr lang="en-US" dirty="0"/>
              <a:t>Blacks: 26.4% to 16.4%</a:t>
            </a:r>
          </a:p>
          <a:p>
            <a:pPr marL="347472" lvl="1" indent="-182880">
              <a:buFont typeface="Arial" panose="020B0604020202020204" pitchFamily="34" charset="0"/>
              <a:buChar char="•"/>
              <a:defRPr/>
            </a:pPr>
            <a:r>
              <a:rPr lang="en-US" dirty="0"/>
              <a:t>Hispanics: 27.6% to 14.5</a:t>
            </a:r>
            <a:r>
              <a:rPr lang="en-US" dirty="0" smtClean="0"/>
              <a:t>%</a:t>
            </a:r>
          </a:p>
          <a:p>
            <a:pPr marL="171450" indent="-171450">
              <a:buFont typeface="Arial" panose="020B0604020202020204" pitchFamily="34" charset="0"/>
              <a:buChar char="•"/>
              <a:defRPr/>
            </a:pPr>
            <a:r>
              <a:rPr lang="en-US" b="1" dirty="0" smtClean="0"/>
              <a:t>Groups With Disparities:</a:t>
            </a:r>
            <a:endParaRPr lang="en-US" b="1" dirty="0"/>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all years, Blacks were significantly less likely than Whites to be involved in their treatment decisions. </a:t>
            </a:r>
          </a:p>
          <a:p>
            <a:pPr marL="347472" indent="-182880">
              <a:buFont typeface="Arial" panose="020B0604020202020204" pitchFamily="34" charset="0"/>
              <a:buChar char="•"/>
              <a:defRPr/>
            </a:pPr>
            <a:r>
              <a:rPr lang="en-US" dirty="0" smtClean="0"/>
              <a:t>In all years except 2004 and 2006, Hispanics </a:t>
            </a:r>
            <a:r>
              <a:rPr lang="en-US" dirty="0"/>
              <a:t>were significantly less likely than Whites to be involved in their treatment decisions. </a:t>
            </a:r>
          </a:p>
          <a:p>
            <a:pPr marL="347472"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457200" lvl="1" indent="0">
              <a:buFont typeface="Courier New" panose="02070309020205020404" pitchFamily="49"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t>30</a:t>
            </a:fld>
            <a:endParaRPr lang="en-US" dirty="0"/>
          </a:p>
        </p:txBody>
      </p:sp>
    </p:spTree>
    <p:extLst>
      <p:ext uri="{BB962C8B-B14F-4D97-AF65-F5344CB8AC3E}">
        <p14:creationId xmlns:p14="http://schemas.microsoft.com/office/powerpoint/2010/main" val="3407367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701040" y="5345430"/>
            <a:ext cx="5608320" cy="3950970"/>
          </a:xfrm>
        </p:spPr>
        <p:txBody>
          <a:bodyPr>
            <a:normAutofit/>
          </a:bodyPr>
          <a:lstStyle/>
          <a:p>
            <a:pPr marL="171450" lvl="1" indent="-171450">
              <a:buFont typeface="Arial" panose="020B0604020202020204" pitchFamily="34" charset="0"/>
              <a:buChar char="•"/>
            </a:pPr>
            <a:r>
              <a:rPr lang="en-US" b="1" dirty="0" smtClean="0"/>
              <a:t>Help for Anxiety or Sadness:</a:t>
            </a:r>
          </a:p>
          <a:p>
            <a:pPr marL="347472" lvl="1" indent="-182880">
              <a:buFont typeface="Arial" panose="020B0604020202020204" pitchFamily="34" charset="0"/>
              <a:buChar char="•"/>
            </a:pPr>
            <a:r>
              <a:rPr lang="en-US" b="1" dirty="0" smtClean="0"/>
              <a:t>Trends:</a:t>
            </a:r>
            <a:r>
              <a:rPr lang="en-US" dirty="0" smtClean="0"/>
              <a:t> From</a:t>
            </a:r>
            <a:r>
              <a:rPr lang="en-US" baseline="0" dirty="0" smtClean="0"/>
              <a:t> 2008 to 2013, there were no statistically significant changes by race/ethnicity in the percentage of hospice patients who received the right amount of help for feelings of anxiety or sadness.</a:t>
            </a:r>
          </a:p>
          <a:p>
            <a:pPr marL="347472" lvl="1" indent="-182880">
              <a:buFont typeface="Arial" panose="020B0604020202020204" pitchFamily="34" charset="0"/>
              <a:buChar char="•"/>
            </a:pPr>
            <a:r>
              <a:rPr lang="en-US" b="1" baseline="0" dirty="0" smtClean="0"/>
              <a:t>Groups</a:t>
            </a:r>
            <a:r>
              <a:rPr lang="en-US" b="1" dirty="0" smtClean="0"/>
              <a:t> With Disparities:</a:t>
            </a:r>
            <a:r>
              <a:rPr lang="en-US" dirty="0" smtClean="0"/>
              <a:t> </a:t>
            </a:r>
            <a:r>
              <a:rPr lang="en-US" baseline="0" dirty="0" smtClean="0"/>
              <a:t>In 2013, Hispanics and Blacks were significantly less likely than Whites to receive the right amount of help for feelings of anxiety or sadness. </a:t>
            </a:r>
          </a:p>
          <a:p>
            <a:pPr marL="171450" indent="-171450">
              <a:buFont typeface="Arial" panose="020B0604020202020204" pitchFamily="34" charset="0"/>
              <a:buChar char="•"/>
            </a:pPr>
            <a:r>
              <a:rPr lang="en-US" b="1" baseline="0" dirty="0" smtClean="0"/>
              <a:t>Care Consistent</a:t>
            </a:r>
            <a:r>
              <a:rPr lang="en-US" b="1" dirty="0" smtClean="0"/>
              <a:t> With Stated Wishes:</a:t>
            </a:r>
            <a:endParaRPr lang="en-US" b="1" baseline="0" dirty="0" smtClean="0"/>
          </a:p>
          <a:p>
            <a:pPr marL="347472" lvl="1" indent="-182880">
              <a:buFont typeface="Arial" panose="020B0604020202020204" pitchFamily="34" charset="0"/>
              <a:buChar char="•"/>
            </a:pPr>
            <a:r>
              <a:rPr lang="en-US" b="1" dirty="0" smtClean="0"/>
              <a:t>Trends:</a:t>
            </a:r>
            <a:r>
              <a:rPr lang="en-US" dirty="0" smtClean="0"/>
              <a:t> From </a:t>
            </a:r>
            <a:r>
              <a:rPr lang="en-US" dirty="0"/>
              <a:t>2008 to 2013, the percentage of hospice patients age 65 and over who received care consistent with their stated end-of-life wishes significantly improved from </a:t>
            </a:r>
            <a:r>
              <a:rPr lang="en-US" b="0" dirty="0" smtClean="0"/>
              <a:t>94.4% </a:t>
            </a:r>
            <a:r>
              <a:rPr lang="en-US" b="0" dirty="0"/>
              <a:t>to </a:t>
            </a:r>
            <a:r>
              <a:rPr lang="en-US" b="0" dirty="0" smtClean="0"/>
              <a:t>95.1% </a:t>
            </a:r>
            <a:r>
              <a:rPr lang="en-US" dirty="0" smtClean="0"/>
              <a:t>(data not shown). From </a:t>
            </a:r>
            <a:r>
              <a:rPr lang="en-US" dirty="0"/>
              <a:t>2008 to 2013, White (94.7% to 95.6%) and Black (87.8% to 89.9%) hospice patients showed significant improvement, whereas Hispanics showed no statistically significant changes during this period.</a:t>
            </a:r>
          </a:p>
          <a:p>
            <a:pPr marL="347472" lvl="1" indent="-182880">
              <a:buFont typeface="Arial" panose="020B0604020202020204" pitchFamily="34" charset="0"/>
              <a:buChar char="•"/>
            </a:pPr>
            <a:r>
              <a:rPr lang="en-US" b="1" dirty="0"/>
              <a:t>Groups </a:t>
            </a:r>
            <a:r>
              <a:rPr lang="en-US" b="1" dirty="0" smtClean="0"/>
              <a:t>With </a:t>
            </a:r>
            <a:r>
              <a:rPr lang="en-US" b="1" dirty="0"/>
              <a:t>Disparities:</a:t>
            </a:r>
            <a:r>
              <a:rPr lang="en-US" dirty="0"/>
              <a:t> </a:t>
            </a:r>
            <a:r>
              <a:rPr lang="en-US" dirty="0" smtClean="0"/>
              <a:t>In </a:t>
            </a:r>
            <a:r>
              <a:rPr lang="en-US" dirty="0"/>
              <a:t>2013, Black and Hispanic hospice patients were significantly less likely than White patients to receive care consistent with their stated end-of-life wishes.</a:t>
            </a:r>
          </a:p>
          <a:p>
            <a:pPr marL="171450" lvl="1" indent="-171450">
              <a:buFont typeface="Arial" panose="020B0604020202020204" pitchFamily="34" charset="0"/>
              <a:buChar char="•"/>
            </a:pPr>
            <a:endParaRPr lang="en-US" baseline="0" dirty="0" smtClean="0"/>
          </a:p>
          <a:p>
            <a:pPr marL="171450" lvl="1" indent="-171450">
              <a:buFont typeface="Arial" panose="020B0604020202020204" pitchFamily="34" charset="0"/>
              <a:buChar char="•"/>
            </a:pPr>
            <a:endParaRPr lang="en-US" baseline="0" dirty="0" smtClean="0"/>
          </a:p>
          <a:p>
            <a:pPr marL="0" lvl="1"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t>31</a:t>
            </a:fld>
            <a:endParaRPr lang="en-US" dirty="0"/>
          </a:p>
        </p:txBody>
      </p:sp>
    </p:spTree>
    <p:extLst>
      <p:ext uri="{BB962C8B-B14F-4D97-AF65-F5344CB8AC3E}">
        <p14:creationId xmlns:p14="http://schemas.microsoft.com/office/powerpoint/2010/main" val="3407367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740D667-AF4E-435D-B4F7-9F37FA290CCE}" type="slidenum">
              <a:rPr lang="en-US" altLang="en-US"/>
              <a:pPr/>
              <a:t>32</a:t>
            </a:fld>
            <a:endParaRPr lang="en-US" altLang="en-US"/>
          </a:p>
        </p:txBody>
      </p:sp>
      <p:sp>
        <p:nvSpPr>
          <p:cNvPr id="16385" name="Rectangle 1"/>
          <p:cNvSpPr txBox="1">
            <a:spLocks noGrp="1" noRot="1" noChangeAspect="1" noChangeArrowheads="1"/>
          </p:cNvSpPr>
          <p:nvPr>
            <p:ph type="sldImg"/>
          </p:nvPr>
        </p:nvSpPr>
        <p:spPr bwMode="auto">
          <a:xfrm>
            <a:off x="484632" y="694944"/>
            <a:ext cx="6043788" cy="4535424"/>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p:cNvSpPr txBox="1">
            <a:spLocks noGrp="1" noChangeArrowheads="1"/>
          </p:cNvSpPr>
          <p:nvPr>
            <p:ph type="body" idx="1"/>
          </p:nvPr>
        </p:nvSpPr>
        <p:spPr bwMode="auto">
          <a:xfrm>
            <a:off x="701613" y="5486400"/>
            <a:ext cx="5607175" cy="31101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33</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a:xfrm>
            <a:off x="322623" y="5257800"/>
            <a:ext cx="6365152" cy="3810000"/>
          </a:xfrm>
        </p:spPr>
        <p:txBody>
          <a:bodyPr/>
          <a:lstStyle/>
          <a:p>
            <a:pPr marL="171450" indent="-171450">
              <a:buFont typeface="Arial" panose="020B0604020202020204" pitchFamily="34" charset="0"/>
              <a:buChar char="•"/>
            </a:pPr>
            <a:r>
              <a:rPr lang="en-US" b="1" baseline="0" dirty="0" smtClean="0"/>
              <a:t>Groups With Disparities: </a:t>
            </a:r>
            <a:r>
              <a:rPr lang="en-US" baseline="0" dirty="0" smtClean="0"/>
              <a:t>In 2012, in all income groups, rates of potentially avoidable hospitalizations for all conditions were higher for Blacks than Whites. </a:t>
            </a:r>
          </a:p>
          <a:p>
            <a:pPr marL="171450" indent="-171450">
              <a:buFont typeface="Arial" panose="020B0604020202020204" pitchFamily="34" charset="0"/>
              <a:buChar char="•"/>
            </a:pPr>
            <a:r>
              <a:rPr lang="en-US" b="1" dirty="0" smtClean="0"/>
              <a:t>Achievable Benchmark:</a:t>
            </a:r>
            <a:endParaRPr lang="en-US" b="1" baseline="0" dirty="0" smtClean="0"/>
          </a:p>
          <a:p>
            <a:pPr marL="347472" lvl="2" indent="-182880">
              <a:buFont typeface="Arial" panose="020B0604020202020204" pitchFamily="34" charset="0"/>
              <a:buChar char="•"/>
            </a:pPr>
            <a:r>
              <a:rPr lang="en-US" dirty="0" smtClean="0"/>
              <a:t>In 2011, the top 4 State achievable</a:t>
            </a:r>
            <a:r>
              <a:rPr lang="en-US" baseline="0" dirty="0" smtClean="0"/>
              <a:t> benchmark for all potentially avoidable hospitalizations was 939 per 100,000 population. </a:t>
            </a:r>
            <a:r>
              <a:rPr lang="en-US" dirty="0"/>
              <a:t>%. The States that contributed to the achievable benchmark are </a:t>
            </a:r>
            <a:r>
              <a:rPr lang="en-US" dirty="0" smtClean="0"/>
              <a:t>Hawaii, Oregon, Utah, and Washington.</a:t>
            </a:r>
            <a:endParaRPr lang="en-US" baseline="0" dirty="0" smtClean="0"/>
          </a:p>
          <a:p>
            <a:pPr marL="347472" indent="-182880">
              <a:buFont typeface="Arial" panose="020B0604020202020204" pitchFamily="34" charset="0"/>
              <a:buChar char="•"/>
            </a:pPr>
            <a:r>
              <a:rPr lang="en-US" baseline="0" dirty="0" smtClean="0"/>
              <a:t>The overall achievable benchmark could not be attained for 13 years.  </a:t>
            </a:r>
          </a:p>
          <a:p>
            <a:pPr marL="347472" indent="-182880">
              <a:buFont typeface="Arial" panose="020B0604020202020204" pitchFamily="34" charset="0"/>
              <a:buChar char="•"/>
            </a:pPr>
            <a:r>
              <a:rPr lang="en-US" baseline="0" dirty="0" smtClean="0"/>
              <a:t>Hispanics in the highest income quartile have already achieved the benchmark.</a:t>
            </a:r>
          </a:p>
        </p:txBody>
      </p:sp>
      <p:sp>
        <p:nvSpPr>
          <p:cNvPr id="4" name="Slide Number Placeholder 3"/>
          <p:cNvSpPr>
            <a:spLocks noGrp="1"/>
          </p:cNvSpPr>
          <p:nvPr>
            <p:ph type="sldNum" sz="quarter" idx="10"/>
          </p:nvPr>
        </p:nvSpPr>
        <p:spPr/>
        <p:txBody>
          <a:bodyPr/>
          <a:lstStyle/>
          <a:p>
            <a:fld id="{DBA85441-B8FD-4482-B224-ED4712CDF87E}" type="slidenum">
              <a:rPr lang="en-US" smtClean="0"/>
              <a:t>34</a:t>
            </a:fld>
            <a:endParaRPr lang="en-US" dirty="0"/>
          </a:p>
        </p:txBody>
      </p:sp>
    </p:spTree>
    <p:extLst>
      <p:ext uri="{BB962C8B-B14F-4D97-AF65-F5344CB8AC3E}">
        <p14:creationId xmlns:p14="http://schemas.microsoft.com/office/powerpoint/2010/main" val="38904928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3736" indent="-171450">
              <a:buFont typeface="Arial" panose="020B0604020202020204" pitchFamily="34" charset="0"/>
              <a:buChar char="•"/>
            </a:pPr>
            <a:r>
              <a:rPr lang="en-US" b="1" dirty="0" smtClean="0"/>
              <a:t>Trends:</a:t>
            </a:r>
          </a:p>
          <a:p>
            <a:pPr marL="340974" indent="-179460">
              <a:buFont typeface="Arial" panose="020B0604020202020204" pitchFamily="34" charset="0"/>
              <a:buChar char="•"/>
            </a:pPr>
            <a:r>
              <a:rPr lang="en-US" dirty="0" smtClean="0"/>
              <a:t>From 2008 to 2013, the percentage of Hispanic patients who reported that it was very important to be able to get their medical information electronically increased from 57.1% to 60.2%, the percentage for Black patients increased from 54.1% to 67.2%, and</a:t>
            </a:r>
            <a:r>
              <a:rPr lang="en-US" baseline="0" dirty="0" smtClean="0"/>
              <a:t> </a:t>
            </a:r>
            <a:r>
              <a:rPr lang="en-US" dirty="0" smtClean="0"/>
              <a:t>the percentage for White patients increased from 58.8% to 66.4%.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Groups With Disparities:</a:t>
            </a:r>
          </a:p>
          <a:p>
            <a:pPr marL="347472" indent="-182880">
              <a:buFont typeface="Arial" panose="020B0604020202020204" pitchFamily="34" charset="0"/>
              <a:buChar char="•"/>
            </a:pPr>
            <a:r>
              <a:rPr lang="en-US" dirty="0" smtClean="0"/>
              <a:t>In 2013, Hispanic patients were less likely than White, Black, and Asian patients to report that it was very important to be able to get their medical information electronically.</a:t>
            </a:r>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35</a:t>
            </a:fld>
            <a:endParaRPr lang="en-US"/>
          </a:p>
        </p:txBody>
      </p:sp>
    </p:spTree>
    <p:extLst>
      <p:ext uri="{BB962C8B-B14F-4D97-AF65-F5344CB8AC3E}">
        <p14:creationId xmlns:p14="http://schemas.microsoft.com/office/powerpoint/2010/main" val="507742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7395638-E518-4847-B958-55870105C542}" type="slidenum">
              <a:rPr lang="en-US" altLang="en-US"/>
              <a:pPr/>
              <a:t>36</a:t>
            </a:fld>
            <a:endParaRPr lang="en-US" altLang="en-US"/>
          </a:p>
        </p:txBody>
      </p:sp>
      <p:sp>
        <p:nvSpPr>
          <p:cNvPr id="18433" name="Rectangle 1"/>
          <p:cNvSpPr txBox="1">
            <a:spLocks noGrp="1" noRot="1" noChangeAspect="1" noChangeArrowheads="1"/>
          </p:cNvSpPr>
          <p:nvPr>
            <p:ph type="sldImg"/>
          </p:nvPr>
        </p:nvSpPr>
        <p:spPr bwMode="auto">
          <a:xfrm>
            <a:off x="484632" y="694944"/>
            <a:ext cx="6043792" cy="4535424"/>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p:cNvSpPr txBox="1">
            <a:spLocks noGrp="1" noChangeArrowheads="1"/>
          </p:cNvSpPr>
          <p:nvPr>
            <p:ph type="body" idx="1"/>
          </p:nvPr>
        </p:nvSpPr>
        <p:spPr bwMode="auto">
          <a:xfrm>
            <a:off x="701613" y="5562600"/>
            <a:ext cx="5607175" cy="30339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Most measures of Effective Treatment tracked in the QDR relate to priorities of the Heckler Report.  Here, we illustrate effective treatment of conditions that were not priorities of the Heckler Report:</a:t>
            </a:r>
          </a:p>
          <a:p>
            <a:pPr marL="347472" indent="-182880">
              <a:buFont typeface="Arial" panose="020B0604020202020204" pitchFamily="34" charset="0"/>
              <a:buChar char="•"/>
            </a:pPr>
            <a:r>
              <a:rPr lang="en-US" dirty="0" smtClean="0"/>
              <a:t>Chronic kidney diseases</a:t>
            </a:r>
          </a:p>
          <a:p>
            <a:pPr marL="347472" indent="-182880">
              <a:buFont typeface="Arial" panose="020B0604020202020204" pitchFamily="34" charset="0"/>
              <a:buChar char="•"/>
            </a:pPr>
            <a:r>
              <a:rPr lang="en-US" dirty="0" smtClean="0"/>
              <a:t>Musculoskeletal diseases</a:t>
            </a:r>
          </a:p>
          <a:p>
            <a:pPr marL="347472" indent="-182880">
              <a:buFont typeface="Arial" panose="020B0604020202020204" pitchFamily="34" charset="0"/>
              <a:buChar char="•"/>
            </a:pPr>
            <a:r>
              <a:rPr lang="en-US" dirty="0" smtClean="0"/>
              <a:t>Respiratory diseases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37</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57200" y="5257800"/>
            <a:ext cx="6096000" cy="3341370"/>
          </a:xfrm>
        </p:spPr>
        <p:txBody>
          <a:bodyPr>
            <a:normAutofit lnSpcReduction="10000"/>
          </a:bodyPr>
          <a:lstStyle/>
          <a:p>
            <a:pPr marL="171450" indent="-171450">
              <a:buFont typeface="Arial" panose="020B0604020202020204" pitchFamily="34" charset="0"/>
              <a:buChar char="•"/>
            </a:pPr>
            <a:r>
              <a:rPr lang="en-US" b="1" dirty="0" smtClean="0"/>
              <a:t>Importance:</a:t>
            </a:r>
          </a:p>
          <a:p>
            <a:pPr marL="342900" lvl="1" indent="-182880">
              <a:buFont typeface="Arial" panose="020B0604020202020204" pitchFamily="34" charset="0"/>
              <a:buChar char="•"/>
            </a:pPr>
            <a:r>
              <a:rPr lang="en-US" dirty="0" smtClean="0"/>
              <a:t>Early </a:t>
            </a:r>
            <a:r>
              <a:rPr lang="en-US" dirty="0"/>
              <a:t>referral to a nephrologist is important for patients with progressive chronic kidney disease who are approaching kidney failure. </a:t>
            </a:r>
            <a:endParaRPr lang="en-US" dirty="0" smtClean="0"/>
          </a:p>
          <a:p>
            <a:pPr marL="342900" lvl="1" indent="-182880">
              <a:buFont typeface="Arial" panose="020B0604020202020204" pitchFamily="34" charset="0"/>
              <a:buChar char="•"/>
            </a:pPr>
            <a:r>
              <a:rPr lang="en-US" dirty="0" smtClean="0"/>
              <a:t>Patients </a:t>
            </a:r>
            <a:r>
              <a:rPr lang="en-US" dirty="0"/>
              <a:t>who begin nephrology care more than a year before kidney failure are less likely to begin dialysis with a catheter, experience infections related to vascular access, or die during the months after dialysis initiation (USRDS, </a:t>
            </a:r>
            <a:r>
              <a:rPr lang="en-US" dirty="0" smtClean="0"/>
              <a:t>2013*). </a:t>
            </a:r>
          </a:p>
          <a:p>
            <a:pPr marL="171450" indent="-171450">
              <a:buFont typeface="Arial" panose="020B0604020202020204" pitchFamily="34" charset="0"/>
              <a:buChar char="•"/>
            </a:pPr>
            <a:r>
              <a:rPr lang="en-US" b="1" dirty="0" smtClean="0"/>
              <a:t>Trends: </a:t>
            </a:r>
            <a:r>
              <a:rPr lang="en-US" dirty="0" smtClean="0"/>
              <a:t>The percentage </a:t>
            </a:r>
            <a:r>
              <a:rPr lang="en-US" dirty="0"/>
              <a:t>of new end stage renal disease (ESRD) patients who began nephrology care at least 12 months prior to initiation of renal replacement </a:t>
            </a:r>
            <a:r>
              <a:rPr lang="en-US" dirty="0" smtClean="0"/>
              <a:t>therapy improved overall and among Whites but there were no statistically significant improvements among Hispanics and Blacks.</a:t>
            </a:r>
          </a:p>
          <a:p>
            <a:pPr marL="171450" indent="-171450">
              <a:buFont typeface="Arial" panose="020B0604020202020204" pitchFamily="34" charset="0"/>
              <a:buChar char="•"/>
            </a:pPr>
            <a:r>
              <a:rPr lang="en-US" b="1" dirty="0" smtClean="0"/>
              <a:t>Groups With Disparities: </a:t>
            </a:r>
            <a:r>
              <a:rPr lang="en-US" dirty="0" smtClean="0"/>
              <a:t>In all years, the percentage of new ESRD patients who began nephrology care at least 12 months prior to initiation of renal replacement therapy was higher Whites than for Hispanics.</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  U.S. Renal Data System. USRDS 2013 annual data report: atlas of chronic kidney disease and end-stage renal disease in the United States. Bethesda, MD: National Institutes of Health, National Institute of Diabetes and Digestive and Kidney Diseases; 2013. Available at: http://www.usrds.org/atlas.aspx . Accessed September 19, 2015.</a:t>
            </a:r>
          </a:p>
        </p:txBody>
      </p:sp>
      <p:sp>
        <p:nvSpPr>
          <p:cNvPr id="4" name="Slide Number Placeholder 3"/>
          <p:cNvSpPr>
            <a:spLocks noGrp="1"/>
          </p:cNvSpPr>
          <p:nvPr>
            <p:ph type="sldNum" sz="quarter" idx="10"/>
          </p:nvPr>
        </p:nvSpPr>
        <p:spPr/>
        <p:txBody>
          <a:bodyPr/>
          <a:lstStyle/>
          <a:p>
            <a:fld id="{E70E7EC0-D47B-461F-A069-1AF30F543FB1}" type="slidenum">
              <a:rPr lang="en-US" smtClean="0"/>
              <a:t>38</a:t>
            </a:fld>
            <a:endParaRPr lang="en-US"/>
          </a:p>
        </p:txBody>
      </p:sp>
    </p:spTree>
    <p:extLst>
      <p:ext uri="{BB962C8B-B14F-4D97-AF65-F5344CB8AC3E}">
        <p14:creationId xmlns:p14="http://schemas.microsoft.com/office/powerpoint/2010/main" val="1949493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Trends: </a:t>
            </a:r>
          </a:p>
          <a:p>
            <a:pPr marL="347472" lvl="0" indent="-182880">
              <a:buFont typeface="Arial" panose="020B0604020202020204" pitchFamily="34" charset="0"/>
              <a:buChar char="•"/>
            </a:pPr>
            <a:r>
              <a:rPr lang="en-US" sz="1200" kern="1200" dirty="0" smtClean="0">
                <a:solidFill>
                  <a:schemeClr val="tx1"/>
                </a:solidFill>
                <a:effectLst/>
                <a:latin typeface="+mn-lt"/>
                <a:ea typeface="+mn-ea"/>
                <a:cs typeface="+mn-cs"/>
              </a:rPr>
              <a:t>In 2012, 72.1% of adults with chronic joint symptoms reported seeing a doctor or other health professional for joint symptoms.</a:t>
            </a:r>
          </a:p>
          <a:p>
            <a:pPr marL="347472" lvl="0" indent="-182880">
              <a:buFont typeface="Arial" panose="020B0604020202020204" pitchFamily="34" charset="0"/>
              <a:buChar char="•"/>
            </a:pPr>
            <a:r>
              <a:rPr lang="en-US" dirty="0" smtClean="0"/>
              <a:t>There were no statistically significant improvements overall or among any racial/ethnic group.</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p>
          <a:p>
            <a:pPr marL="347472" indent="-182880">
              <a:buFont typeface="Arial" panose="020B0604020202020204" pitchFamily="34" charset="0"/>
              <a:buChar char="•"/>
            </a:pPr>
            <a:r>
              <a:rPr lang="en-US" kern="1200" dirty="0" smtClean="0">
                <a:solidFill>
                  <a:schemeClr val="tx1"/>
                </a:solidFill>
                <a:effectLst/>
                <a:latin typeface="+mn-lt"/>
                <a:ea typeface="+mn-ea"/>
                <a:cs typeface="+mn-cs"/>
              </a:rPr>
              <a:t>In all years, Hispanics were less likely than Whites to report seeing a doctor or other health professional for joint symptoms.</a:t>
            </a:r>
          </a:p>
          <a:p>
            <a:pPr marL="347472" indent="-182880">
              <a:buFont typeface="Arial" panose="020B0604020202020204" pitchFamily="34" charset="0"/>
              <a:buChar char="•"/>
            </a:pPr>
            <a:r>
              <a:rPr lang="en-US" kern="1200" dirty="0" smtClean="0">
                <a:solidFill>
                  <a:schemeClr val="tx1"/>
                </a:solidFill>
                <a:effectLst/>
                <a:latin typeface="+mn-lt"/>
                <a:ea typeface="+mn-ea"/>
                <a:cs typeface="+mn-cs"/>
              </a:rPr>
              <a:t>In all years, </a:t>
            </a:r>
            <a:r>
              <a:rPr lang="en-US" dirty="0"/>
              <a:t>uninsured </a:t>
            </a:r>
            <a:r>
              <a:rPr lang="en-US" dirty="0" smtClean="0"/>
              <a:t>Hispanics were </a:t>
            </a:r>
            <a:r>
              <a:rPr lang="en-US" dirty="0"/>
              <a:t>less likely than </a:t>
            </a:r>
            <a:r>
              <a:rPr lang="en-US" dirty="0" smtClean="0"/>
              <a:t>privately insured Hispanics </a:t>
            </a:r>
            <a:r>
              <a:rPr lang="en-US" dirty="0"/>
              <a:t>to report seeing a doctor or other health professional for joint symptoms.</a:t>
            </a:r>
          </a:p>
          <a:p>
            <a:pPr marL="171450" indent="-171450">
              <a:buFont typeface="Arial" panose="020B0604020202020204" pitchFamily="34" charset="0"/>
              <a:buChar char="•"/>
            </a:pPr>
            <a:endParaRPr lang="en-US"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39</a:t>
            </a:fld>
            <a:endParaRPr lang="en-US"/>
          </a:p>
        </p:txBody>
      </p:sp>
    </p:spTree>
    <p:extLst>
      <p:ext uri="{BB962C8B-B14F-4D97-AF65-F5344CB8AC3E}">
        <p14:creationId xmlns:p14="http://schemas.microsoft.com/office/powerpoint/2010/main" val="1516782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4</a:t>
            </a:fld>
            <a:endParaRPr lang="en-US"/>
          </a:p>
        </p:txBody>
      </p:sp>
    </p:spTree>
    <p:extLst>
      <p:ext uri="{BB962C8B-B14F-4D97-AF65-F5344CB8AC3E}">
        <p14:creationId xmlns:p14="http://schemas.microsoft.com/office/powerpoint/2010/main" val="1466157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p>
          <a:p>
            <a:pPr marL="347472" indent="-182880">
              <a:buFont typeface="Arial" panose="020B0604020202020204" pitchFamily="34" charset="0"/>
              <a:buChar char="•"/>
            </a:pPr>
            <a:r>
              <a:rPr lang="en-US" kern="1200" dirty="0" smtClean="0">
                <a:solidFill>
                  <a:schemeClr val="tx1"/>
                </a:solidFill>
                <a:effectLst/>
                <a:latin typeface="+mn-lt"/>
                <a:ea typeface="+mn-ea"/>
                <a:cs typeface="+mn-cs"/>
              </a:rPr>
              <a:t>There is considerable variation among Hispanic groups in completion of treatment for tuberculosis.</a:t>
            </a:r>
          </a:p>
          <a:p>
            <a:pPr marL="347472" lvl="2" indent="-182880">
              <a:buFont typeface="Arial" panose="020B0604020202020204" pitchFamily="34" charset="0"/>
              <a:buChar char="•"/>
            </a:pPr>
            <a:r>
              <a:rPr lang="en-US" kern="1200" dirty="0" smtClean="0">
                <a:solidFill>
                  <a:schemeClr val="tx1"/>
                </a:solidFill>
                <a:effectLst/>
                <a:latin typeface="+mn-lt"/>
                <a:ea typeface="+mn-ea"/>
                <a:cs typeface="+mn-cs"/>
              </a:rPr>
              <a:t>Most groups are far from the 2008 top 4 State achievable benchmark of 94%</a:t>
            </a:r>
            <a:r>
              <a:rPr lang="en-US" dirty="0" smtClean="0"/>
              <a:t>. </a:t>
            </a:r>
            <a:r>
              <a:rPr lang="en-US" dirty="0"/>
              <a:t>The States that contributed to the achievable benchmark are </a:t>
            </a:r>
            <a:r>
              <a:rPr lang="en-US" dirty="0" smtClean="0"/>
              <a:t>Colorado, Kansas</a:t>
            </a:r>
            <a:r>
              <a:rPr lang="en-US" dirty="0"/>
              <a:t>, </a:t>
            </a:r>
            <a:r>
              <a:rPr lang="en-US" dirty="0" smtClean="0"/>
              <a:t>Mississippi, and Oregon.</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40</a:t>
            </a:fld>
            <a:endParaRPr lang="en-US"/>
          </a:p>
        </p:txBody>
      </p:sp>
    </p:spTree>
    <p:extLst>
      <p:ext uri="{BB962C8B-B14F-4D97-AF65-F5344CB8AC3E}">
        <p14:creationId xmlns:p14="http://schemas.microsoft.com/office/powerpoint/2010/main" val="31650762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41</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533400" y="5257800"/>
            <a:ext cx="5943600" cy="3505200"/>
          </a:xfrm>
        </p:spPr>
        <p:txBody>
          <a:bodyPr>
            <a:normAutofit/>
          </a:bodyPr>
          <a:lstStyle/>
          <a:p>
            <a:pPr marL="171450" indent="-171450">
              <a:buFont typeface="Arial" panose="020B0604020202020204" pitchFamily="34" charset="0"/>
              <a:buChar char="•"/>
            </a:pPr>
            <a:r>
              <a:rPr lang="en-US" b="1" dirty="0" smtClean="0"/>
              <a:t>Trends</a:t>
            </a:r>
            <a:r>
              <a:rPr lang="en-US" dirty="0" smtClean="0"/>
              <a:t>: </a:t>
            </a:r>
          </a:p>
          <a:p>
            <a:pPr marL="347472" indent="-182880">
              <a:buFont typeface="Arial" panose="020B0604020202020204" pitchFamily="34" charset="0"/>
              <a:buChar char="•"/>
            </a:pPr>
            <a:r>
              <a:rPr lang="en-US" dirty="0" smtClean="0"/>
              <a:t>Overall, the percentage</a:t>
            </a:r>
            <a:r>
              <a:rPr lang="en-US" baseline="0" dirty="0" smtClean="0"/>
              <a:t> of children ages 0-17 years who had a well-child visit (as distinct from a symptom-driven visit) in the last 12 months increased from 71% in 2000 to 83% in 2013. </a:t>
            </a:r>
          </a:p>
          <a:p>
            <a:pPr marL="347472" indent="-182880">
              <a:buFont typeface="Arial" panose="020B0604020202020204" pitchFamily="34" charset="0"/>
              <a:buChar char="•"/>
            </a:pPr>
            <a:r>
              <a:rPr lang="en-US" b="0" baseline="0" dirty="0" smtClean="0"/>
              <a:t>From 2000 to 2013, the percentage of children who had a well-child visit increased significantly for Whites (71.3% to 83.3%), Blacks (75.4% to 87.8%), and Hispanics (65.3% to 79%). </a:t>
            </a:r>
          </a:p>
          <a:p>
            <a:pPr marL="171450" indent="-171450">
              <a:buFont typeface="Arial" panose="020B0604020202020204" pitchFamily="34" charset="0"/>
              <a:buChar char="•"/>
            </a:pPr>
            <a:r>
              <a:rPr lang="en-US" b="1" dirty="0" smtClean="0"/>
              <a:t>Groups With Disparities: </a:t>
            </a:r>
          </a:p>
          <a:p>
            <a:pPr marL="347472" indent="-182880">
              <a:buFont typeface="Arial"/>
              <a:buChar char="•"/>
            </a:pPr>
            <a:r>
              <a:rPr lang="en-US" dirty="0"/>
              <a:t>In all years, Hispanic children were less likely than White children to have had at least one well-child visit during the year. </a:t>
            </a:r>
          </a:p>
          <a:p>
            <a:pPr marL="347472" indent="-182880">
              <a:buFont typeface="Arial"/>
              <a:buChar char="•"/>
            </a:pPr>
            <a:r>
              <a:rPr lang="en-US" b="0" dirty="0" smtClean="0"/>
              <a:t>In all years except 2006 and 2011, Black children were more likely than White children to have at least one well-child visit. </a:t>
            </a:r>
          </a:p>
          <a:p>
            <a:pPr marL="347472" indent="-182880">
              <a:buFont typeface="Arial"/>
              <a:buChar char="•"/>
            </a:pPr>
            <a:r>
              <a:rPr lang="en-US" b="0" dirty="0" smtClean="0"/>
              <a:t>There</a:t>
            </a:r>
            <a:r>
              <a:rPr lang="en-US" b="0" baseline="0" dirty="0" smtClean="0"/>
              <a:t> were no statistically significant changes in disparities over time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42</a:t>
            </a:fld>
            <a:endParaRPr lang="en-US" dirty="0"/>
          </a:p>
        </p:txBody>
      </p:sp>
    </p:spTree>
    <p:extLst>
      <p:ext uri="{BB962C8B-B14F-4D97-AF65-F5344CB8AC3E}">
        <p14:creationId xmlns:p14="http://schemas.microsoft.com/office/powerpoint/2010/main" val="3018613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596C6-1807-4ED1-A2A6-17F710C0A291}" type="slidenum">
              <a:rPr lang="en-US" smtClean="0"/>
              <a:pPr/>
              <a:t>43</a:t>
            </a:fld>
            <a:endParaRPr lang="en-US"/>
          </a:p>
        </p:txBody>
      </p:sp>
    </p:spTree>
    <p:extLst>
      <p:ext uri="{BB962C8B-B14F-4D97-AF65-F5344CB8AC3E}">
        <p14:creationId xmlns:p14="http://schemas.microsoft.com/office/powerpoint/2010/main" val="8352117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57200" y="5257800"/>
            <a:ext cx="6172200" cy="3810000"/>
          </a:xfrm>
        </p:spPr>
        <p:txBody>
          <a:bodyPr>
            <a:normAutofit/>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Trends:</a:t>
            </a:r>
            <a:r>
              <a:rPr lang="en-US" sz="1200" kern="1200" dirty="0" smtClean="0">
                <a:solidFill>
                  <a:schemeClr val="tx1"/>
                </a:solidFill>
                <a:effectLst/>
                <a:latin typeface="+mn-lt"/>
                <a:ea typeface="+mn-ea"/>
                <a:cs typeface="+mn-cs"/>
              </a:rPr>
              <a:t> </a:t>
            </a:r>
          </a:p>
          <a:p>
            <a:pPr marL="347472" lvl="0" indent="-182880">
              <a:buFont typeface="Arial" panose="020B0604020202020204" pitchFamily="34" charset="0"/>
              <a:buChar char="•"/>
            </a:pPr>
            <a:r>
              <a:rPr lang="en-US" dirty="0" smtClean="0"/>
              <a:t>F</a:t>
            </a:r>
            <a:r>
              <a:rPr lang="en-US" sz="1200" kern="1200" dirty="0" smtClean="0">
                <a:solidFill>
                  <a:schemeClr val="tx1"/>
                </a:solidFill>
                <a:effectLst/>
                <a:latin typeface="+mn-lt"/>
                <a:ea typeface="+mn-ea"/>
                <a:cs typeface="+mn-cs"/>
              </a:rPr>
              <a:t>rom 2009</a:t>
            </a:r>
            <a:r>
              <a:rPr lang="en-US" sz="1200" kern="1200" baseline="0" dirty="0" smtClean="0">
                <a:solidFill>
                  <a:schemeClr val="tx1"/>
                </a:solidFill>
                <a:effectLst/>
                <a:latin typeface="+mn-lt"/>
                <a:ea typeface="+mn-ea"/>
                <a:cs typeface="+mn-cs"/>
              </a:rPr>
              <a:t> to 20</a:t>
            </a:r>
            <a:r>
              <a:rPr lang="en-US" sz="1200" kern="1200" dirty="0" smtClean="0">
                <a:solidFill>
                  <a:schemeClr val="tx1"/>
                </a:solidFill>
                <a:effectLst/>
                <a:latin typeface="+mn-lt"/>
                <a:ea typeface="+mn-ea"/>
                <a:cs typeface="+mn-cs"/>
              </a:rPr>
              <a:t>12, the percentage of children ages</a:t>
            </a:r>
            <a:r>
              <a:rPr lang="en-US" sz="1200" kern="1200" baseline="0" dirty="0" smtClean="0">
                <a:solidFill>
                  <a:schemeClr val="tx1"/>
                </a:solidFill>
                <a:effectLst/>
                <a:latin typeface="+mn-lt"/>
                <a:ea typeface="+mn-ea"/>
                <a:cs typeface="+mn-cs"/>
              </a:rPr>
              <a:t> 19-35 months who received the 4:3:1:3:3:1:4 vaccination series improved from 44.3% to 68.4%.</a:t>
            </a:r>
          </a:p>
          <a:p>
            <a:pPr marL="347472" indent="-182880">
              <a:buFont typeface="Arial" panose="020B0604020202020204" pitchFamily="34" charset="0"/>
              <a:buChar char="•"/>
            </a:pPr>
            <a:r>
              <a:rPr lang="en-US" dirty="0"/>
              <a:t>From 2009 to 2012, the percentage of children who received all recommended vaccinations improved for Blacks (39.6% to 64.8%), Hispanics (45.9% to 67.8%), and Whites (45.2% to 69.3%).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r>
              <a:rPr lang="en-US" sz="1200" kern="1200" dirty="0" smtClean="0">
                <a:solidFill>
                  <a:schemeClr val="tx1"/>
                </a:solidFill>
                <a:effectLst/>
                <a:latin typeface="+mn-lt"/>
                <a:ea typeface="+mn-ea"/>
                <a:cs typeface="+mn-cs"/>
              </a:rPr>
              <a:t> </a:t>
            </a:r>
          </a:p>
          <a:p>
            <a:pPr marL="347472" indent="-182880">
              <a:buFont typeface="Arial" panose="020B0604020202020204" pitchFamily="34" charset="0"/>
              <a:buChar char="•"/>
            </a:pPr>
            <a:r>
              <a:rPr lang="en-US" kern="1200" dirty="0" smtClean="0">
                <a:effectLst/>
                <a:latin typeface="+mn-lt"/>
                <a:ea typeface="+mn-ea"/>
                <a:cs typeface="+mn-cs"/>
              </a:rPr>
              <a:t>In 2012, </a:t>
            </a:r>
            <a:r>
              <a:rPr lang="en-US" b="0" kern="1200" dirty="0" smtClean="0">
                <a:effectLst/>
                <a:latin typeface="+mn-lt"/>
                <a:ea typeface="+mn-ea"/>
                <a:cs typeface="+mn-cs"/>
              </a:rPr>
              <a:t>there were no statistically significant</a:t>
            </a:r>
            <a:r>
              <a:rPr lang="en-US" b="0" kern="1200" baseline="0" dirty="0" smtClean="0">
                <a:effectLst/>
                <a:latin typeface="+mn-lt"/>
                <a:ea typeface="+mn-ea"/>
                <a:cs typeface="+mn-cs"/>
              </a:rPr>
              <a:t> differences between </a:t>
            </a:r>
            <a:r>
              <a:rPr lang="en-US" b="0" kern="1200" dirty="0" smtClean="0">
                <a:effectLst/>
                <a:latin typeface="+mn-lt"/>
                <a:ea typeface="+mn-ea"/>
                <a:cs typeface="+mn-cs"/>
              </a:rPr>
              <a:t>Hispanic</a:t>
            </a:r>
            <a:r>
              <a:rPr lang="en-US" b="0" kern="1200" baseline="0" dirty="0" smtClean="0">
                <a:effectLst/>
                <a:latin typeface="+mn-lt"/>
                <a:ea typeface="+mn-ea"/>
                <a:cs typeface="+mn-cs"/>
              </a:rPr>
              <a:t> children and White children in the percentage who received all recommended vaccines, </a:t>
            </a:r>
            <a:r>
              <a:rPr lang="en-US" kern="1200" baseline="0" dirty="0" smtClean="0">
                <a:effectLst/>
                <a:latin typeface="+mn-lt"/>
                <a:ea typeface="+mn-ea"/>
                <a:cs typeface="+mn-cs"/>
              </a:rPr>
              <a:t>while Black children were less likely than White children to receive all recommended vaccines. </a:t>
            </a:r>
          </a:p>
          <a:p>
            <a:pPr marL="171450" indent="-171450">
              <a:buFont typeface="Arial" panose="020B0604020202020204" pitchFamily="34" charset="0"/>
              <a:buChar char="•"/>
            </a:pPr>
            <a:r>
              <a:rPr lang="en-US" b="1" dirty="0" smtClean="0"/>
              <a:t>Achievable Benchmark:</a:t>
            </a:r>
            <a:endParaRPr lang="en-US" b="1" kern="1200" baseline="0" dirty="0" smtClean="0">
              <a:effectLst/>
            </a:endParaRPr>
          </a:p>
          <a:p>
            <a:pPr marL="347472" indent="-182880">
              <a:buFont typeface="Arial" panose="020B0604020202020204" pitchFamily="34" charset="0"/>
              <a:buChar char="•"/>
            </a:pPr>
            <a:r>
              <a:rPr lang="en-US" kern="1200" dirty="0" smtClean="0">
                <a:effectLst/>
                <a:latin typeface="+mn-lt"/>
                <a:ea typeface="+mn-ea"/>
                <a:cs typeface="+mn-cs"/>
              </a:rPr>
              <a:t>The 2012 top 5 State achievable benchmark</a:t>
            </a:r>
            <a:r>
              <a:rPr lang="en-US" kern="1200" baseline="0" dirty="0" smtClean="0">
                <a:effectLst/>
                <a:latin typeface="+mn-lt"/>
                <a:ea typeface="+mn-ea"/>
                <a:cs typeface="+mn-cs"/>
              </a:rPr>
              <a:t> was 72%. </a:t>
            </a:r>
            <a:r>
              <a:rPr lang="en-US" kern="1200" dirty="0" smtClean="0">
                <a:effectLst/>
                <a:latin typeface="+mn-lt"/>
                <a:ea typeface="+mn-ea"/>
                <a:cs typeface="+mn-cs"/>
              </a:rPr>
              <a:t>The top 5 States that contributed to the achievable benchmark are </a:t>
            </a:r>
            <a:r>
              <a:rPr lang="en-US" b="0" i="0" u="none" strike="noStrike" kern="1200" dirty="0" smtClean="0">
                <a:effectLst/>
                <a:latin typeface="+mn-lt"/>
                <a:ea typeface="+mn-ea"/>
                <a:cs typeface="+mn-cs"/>
              </a:rPr>
              <a:t>Louisiana, Maryland,</a:t>
            </a:r>
            <a:r>
              <a:rPr lang="en-US" dirty="0" smtClean="0"/>
              <a:t> </a:t>
            </a:r>
            <a:r>
              <a:rPr lang="en-US" b="0" i="0" u="none" strike="noStrike" kern="1200" dirty="0" smtClean="0">
                <a:effectLst/>
                <a:latin typeface="+mn-lt"/>
                <a:ea typeface="+mn-ea"/>
                <a:cs typeface="+mn-cs"/>
              </a:rPr>
              <a:t>Massachusetts,</a:t>
            </a:r>
            <a:r>
              <a:rPr lang="en-US" dirty="0" smtClean="0"/>
              <a:t> </a:t>
            </a:r>
            <a:r>
              <a:rPr lang="en-US" b="0" i="0" u="none" strike="noStrike" kern="1200" dirty="0" smtClean="0">
                <a:effectLst/>
                <a:latin typeface="+mn-lt"/>
                <a:ea typeface="+mn-ea"/>
                <a:cs typeface="+mn-cs"/>
              </a:rPr>
              <a:t>New Hampshire,</a:t>
            </a:r>
            <a:r>
              <a:rPr lang="en-US" dirty="0" smtClean="0"/>
              <a:t> </a:t>
            </a:r>
            <a:r>
              <a:rPr lang="en-US" b="0" i="0" u="none" strike="noStrike" kern="1200" dirty="0" smtClean="0">
                <a:effectLst/>
                <a:latin typeface="+mn-lt"/>
                <a:ea typeface="+mn-ea"/>
                <a:cs typeface="+mn-cs"/>
              </a:rPr>
              <a:t>and</a:t>
            </a:r>
            <a:r>
              <a:rPr lang="en-US" dirty="0" smtClean="0"/>
              <a:t> </a:t>
            </a:r>
            <a:r>
              <a:rPr lang="en-US" b="0" i="0" u="none" strike="noStrike" kern="1200" dirty="0" smtClean="0">
                <a:effectLst/>
                <a:latin typeface="+mn-lt"/>
                <a:ea typeface="+mn-ea"/>
                <a:cs typeface="+mn-cs"/>
              </a:rPr>
              <a:t>Ohio. </a:t>
            </a:r>
            <a:endParaRPr lang="en-US" kern="1200" dirty="0" smtClean="0">
              <a:effectLst/>
              <a:latin typeface="+mn-lt"/>
              <a:ea typeface="+mn-ea"/>
              <a:cs typeface="+mn-cs"/>
            </a:endParaRPr>
          </a:p>
          <a:p>
            <a:pPr marL="347472" indent="-182880">
              <a:buFont typeface="Arial" panose="020B0604020202020204" pitchFamily="34" charset="0"/>
              <a:buChar char="•"/>
              <a:defRPr/>
            </a:pPr>
            <a:r>
              <a:rPr lang="en-US" kern="1200" baseline="0" dirty="0" smtClean="0">
                <a:effectLst/>
                <a:latin typeface="+mn-lt"/>
                <a:ea typeface="+mn-ea"/>
                <a:cs typeface="+mn-cs"/>
              </a:rPr>
              <a:t>White, Black, and Hispanic children could achieve the benchmark within a year. </a:t>
            </a:r>
            <a:endParaRPr lang="en-US" kern="1200" dirty="0" smtClean="0">
              <a:effectLst/>
              <a:latin typeface="+mn-lt"/>
              <a:ea typeface="+mn-ea"/>
              <a:cs typeface="+mn-cs"/>
            </a:endParaRPr>
          </a:p>
          <a:p>
            <a:pPr marL="171450" lvl="0" indent="-171450">
              <a:buFont typeface="Arial" panose="020B0604020202020204" pitchFamily="34" charset="0"/>
              <a:buChar char="•"/>
            </a:pPr>
            <a:endParaRPr lang="en-US" sz="1200" kern="1200" dirty="0" smtClean="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t>44</a:t>
            </a:fld>
            <a:endParaRPr lang="en-US" dirty="0"/>
          </a:p>
        </p:txBody>
      </p:sp>
    </p:spTree>
    <p:extLst>
      <p:ext uri="{BB962C8B-B14F-4D97-AF65-F5344CB8AC3E}">
        <p14:creationId xmlns:p14="http://schemas.microsoft.com/office/powerpoint/2010/main" val="36639780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345430"/>
            <a:ext cx="6400800" cy="3569970"/>
          </a:xfrm>
        </p:spPr>
        <p:txBody>
          <a:bodyPr>
            <a:normAutofit/>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Advice About Exercise:</a:t>
            </a:r>
          </a:p>
          <a:p>
            <a:pPr marL="347472" lvl="0" indent="-182880">
              <a:buFont typeface="Arial" panose="020B0604020202020204" pitchFamily="34" charset="0"/>
              <a:buChar char="•"/>
            </a:pPr>
            <a:r>
              <a:rPr lang="en-US" sz="1200" b="1" kern="1200" dirty="0" smtClean="0">
                <a:solidFill>
                  <a:schemeClr val="tx1"/>
                </a:solidFill>
                <a:effectLst/>
                <a:latin typeface="+mn-lt"/>
                <a:ea typeface="+mn-ea"/>
                <a:cs typeface="+mn-cs"/>
              </a:rPr>
              <a:t>Overall Rate: </a:t>
            </a: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2012, overall,</a:t>
            </a:r>
            <a:r>
              <a:rPr lang="en-US" sz="1200" kern="1200" baseline="0" dirty="0" smtClean="0">
                <a:solidFill>
                  <a:schemeClr val="tx1"/>
                </a:solidFill>
                <a:effectLst/>
                <a:latin typeface="+mn-lt"/>
                <a:ea typeface="+mn-ea"/>
                <a:cs typeface="+mn-cs"/>
              </a:rPr>
              <a:t> 59.3% of </a:t>
            </a:r>
            <a:r>
              <a:rPr lang="en-US" sz="1200" kern="1200" dirty="0" smtClean="0">
                <a:solidFill>
                  <a:schemeClr val="tx1"/>
                </a:solidFill>
                <a:effectLst/>
                <a:latin typeface="+mn-lt"/>
                <a:ea typeface="+mn-ea"/>
                <a:cs typeface="+mn-cs"/>
              </a:rPr>
              <a:t>adults with obesity </a:t>
            </a:r>
            <a:r>
              <a:rPr lang="en-US" sz="1200" kern="1200" baseline="0" dirty="0" smtClean="0">
                <a:solidFill>
                  <a:schemeClr val="tx1"/>
                </a:solidFill>
                <a:effectLst/>
                <a:latin typeface="+mn-lt"/>
                <a:ea typeface="+mn-ea"/>
                <a:cs typeface="+mn-cs"/>
              </a:rPr>
              <a:t>had</a:t>
            </a:r>
            <a:r>
              <a:rPr lang="en-US" sz="1200" kern="1200" dirty="0" smtClean="0">
                <a:solidFill>
                  <a:schemeClr val="tx1"/>
                </a:solidFill>
                <a:effectLst/>
                <a:latin typeface="+mn-lt"/>
                <a:ea typeface="+mn-ea"/>
                <a:cs typeface="+mn-cs"/>
              </a:rPr>
              <a:t> ever received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advice from a health provider to exercise more.</a:t>
            </a:r>
          </a:p>
          <a:p>
            <a:pPr marL="347472" lvl="0" indent="-182880">
              <a:buFont typeface="Arial" panose="020B0604020202020204" pitchFamily="34" charset="0"/>
              <a:buChar char="•"/>
            </a:pPr>
            <a:r>
              <a:rPr lang="en-US" sz="1200" b="1" kern="1200" dirty="0" smtClean="0">
                <a:solidFill>
                  <a:schemeClr val="tx1"/>
                </a:solidFill>
                <a:effectLst/>
                <a:latin typeface="+mn-lt"/>
                <a:ea typeface="+mn-ea"/>
                <a:cs typeface="+mn-cs"/>
              </a:rPr>
              <a:t>Trends: </a:t>
            </a:r>
            <a:r>
              <a:rPr lang="en-US" sz="1200" kern="1200" dirty="0" smtClean="0">
                <a:solidFill>
                  <a:schemeClr val="tx1"/>
                </a:solidFill>
                <a:effectLst/>
                <a:latin typeface="+mn-lt"/>
                <a:ea typeface="+mn-ea"/>
                <a:cs typeface="+mn-cs"/>
              </a:rPr>
              <a:t>From 2002 to 2012, the percentage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obese adults who ever received advice from a health provider to exercise more improved for Blacks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55.8%</a:t>
            </a:r>
            <a:r>
              <a:rPr lang="en-US" sz="1200" kern="1200" baseline="0" dirty="0" smtClean="0">
                <a:solidFill>
                  <a:schemeClr val="tx1"/>
                </a:solidFill>
                <a:effectLst/>
                <a:latin typeface="+mn-lt"/>
                <a:ea typeface="+mn-ea"/>
                <a:cs typeface="+mn-cs"/>
              </a:rPr>
              <a:t> to 62.4%) and Hispanics (</a:t>
            </a:r>
            <a:r>
              <a:rPr lang="en-US" sz="1200" kern="1200" dirty="0" smtClean="0">
                <a:solidFill>
                  <a:schemeClr val="tx1"/>
                </a:solidFill>
                <a:effectLst/>
                <a:latin typeface="+mn-lt"/>
                <a:ea typeface="+mn-ea"/>
                <a:cs typeface="+mn-cs"/>
              </a:rPr>
              <a:t>from 45.9% to 55.9%).</a:t>
            </a:r>
          </a:p>
          <a:p>
            <a:pPr marL="347472" lvl="0" indent="-18288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 </a:t>
            </a:r>
            <a:r>
              <a:rPr lang="en-US" sz="1200" kern="1200" dirty="0" smtClean="0">
                <a:solidFill>
                  <a:schemeClr val="tx1"/>
                </a:solidFill>
                <a:effectLst/>
                <a:latin typeface="+mn-lt"/>
                <a:ea typeface="+mn-ea"/>
                <a:cs typeface="+mn-cs"/>
              </a:rPr>
              <a:t>In 7 of 11 years, Hispanic adults with obesity were less likely to ever receive advice from a health provider to exercise more compared with White adults with obesity. The disparity</a:t>
            </a:r>
            <a:r>
              <a:rPr lang="en-US" sz="1200" kern="1200" baseline="0" dirty="0" smtClean="0">
                <a:solidFill>
                  <a:schemeClr val="tx1"/>
                </a:solidFill>
                <a:effectLst/>
                <a:latin typeface="+mn-lt"/>
                <a:ea typeface="+mn-ea"/>
                <a:cs typeface="+mn-cs"/>
              </a:rPr>
              <a:t> has narrowed between obese Hispanic adults and obese White adults.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Advice About Healthy</a:t>
            </a:r>
            <a:r>
              <a:rPr lang="en-US" sz="1200" b="1" kern="1200" baseline="0" dirty="0" smtClean="0">
                <a:solidFill>
                  <a:schemeClr val="tx1"/>
                </a:solidFill>
                <a:effectLst/>
                <a:latin typeface="+mn-lt"/>
                <a:ea typeface="+mn-ea"/>
                <a:cs typeface="+mn-cs"/>
              </a:rPr>
              <a:t> Eating:</a:t>
            </a:r>
            <a:endParaRPr lang="en-US" sz="1200" b="1" kern="1200" dirty="0" smtClean="0">
              <a:solidFill>
                <a:schemeClr val="tx1"/>
              </a:solidFill>
              <a:effectLst/>
              <a:latin typeface="+mn-lt"/>
              <a:ea typeface="+mn-ea"/>
              <a:cs typeface="+mn-cs"/>
            </a:endParaRPr>
          </a:p>
          <a:p>
            <a:pPr marL="347472" lvl="0" indent="-182880">
              <a:buFont typeface="Arial" panose="020B0604020202020204" pitchFamily="34" charset="0"/>
              <a:buChar char="•"/>
            </a:pPr>
            <a:r>
              <a:rPr lang="en-US" b="1" dirty="0" smtClean="0"/>
              <a:t>Overall Rate: </a:t>
            </a:r>
            <a:r>
              <a:rPr lang="en-US" dirty="0" smtClean="0"/>
              <a:t>In </a:t>
            </a:r>
            <a:r>
              <a:rPr lang="en-US" dirty="0"/>
              <a:t>2012, overall, 50.2% of adults with obesity were reported to have ever received advice from a health provider about eating fewer high-fat or high-cholesterol foods.</a:t>
            </a:r>
          </a:p>
          <a:p>
            <a:pPr marL="347472" lvl="0" indent="-182880">
              <a:buFont typeface="Arial" panose="020B0604020202020204" pitchFamily="34" charset="0"/>
              <a:buChar char="•"/>
            </a:pPr>
            <a:r>
              <a:rPr lang="en-US" b="1" dirty="0" smtClean="0"/>
              <a:t>Trends: </a:t>
            </a:r>
            <a:r>
              <a:rPr lang="en-US" dirty="0" smtClean="0"/>
              <a:t>From </a:t>
            </a:r>
            <a:r>
              <a:rPr lang="en-US" dirty="0"/>
              <a:t>2002 to 2012, the percentage of adults with obesity who ever received advice about healthy eating improved for Blacks (from 46.7% to 52.3%) and Hispanics (from 38.6% to 50.2%).</a:t>
            </a:r>
          </a:p>
          <a:p>
            <a:pPr marL="347472" lvl="0" indent="-182880">
              <a:buFont typeface="Arial" panose="020B0604020202020204" pitchFamily="34" charset="0"/>
              <a:buChar char="•"/>
            </a:pPr>
            <a:r>
              <a:rPr lang="en-US" b="1" dirty="0" smtClean="0"/>
              <a:t>Groups With Disparities: </a:t>
            </a:r>
            <a:r>
              <a:rPr lang="en-US" dirty="0" smtClean="0"/>
              <a:t>In </a:t>
            </a:r>
            <a:r>
              <a:rPr lang="en-US" dirty="0"/>
              <a:t>4 of 11 years, the percentage of Hispanic adults with obesity who ever received advice about healthy eating was lower compared with White adults with obesity. The disparity between obese Hispanic and White adults has narrowed</a:t>
            </a:r>
            <a:r>
              <a:rPr lang="en-US" dirty="0" smtClean="0"/>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t>45</a:t>
            </a:fld>
            <a:endParaRPr lang="en-US"/>
          </a:p>
        </p:txBody>
      </p:sp>
    </p:spTree>
    <p:extLst>
      <p:ext uri="{BB962C8B-B14F-4D97-AF65-F5344CB8AC3E}">
        <p14:creationId xmlns:p14="http://schemas.microsoft.com/office/powerpoint/2010/main" val="29339169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E180644-B12D-4345-B585-56C9D6284D2A}" type="slidenum">
              <a:rPr lang="en-US" altLang="en-US"/>
              <a:pPr/>
              <a:t>46</a:t>
            </a:fld>
            <a:endParaRPr lang="en-US" altLang="en-US"/>
          </a:p>
        </p:txBody>
      </p:sp>
      <p:sp>
        <p:nvSpPr>
          <p:cNvPr id="19457" name="Rectangle 1"/>
          <p:cNvSpPr txBox="1">
            <a:spLocks noGrp="1" noRot="1" noChangeAspect="1" noChangeArrowheads="1"/>
          </p:cNvSpPr>
          <p:nvPr>
            <p:ph type="sldImg"/>
          </p:nvPr>
        </p:nvSpPr>
        <p:spPr bwMode="auto">
          <a:xfrm>
            <a:off x="484632" y="694944"/>
            <a:ext cx="6043792" cy="4535424"/>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701613" y="5486400"/>
            <a:ext cx="5607175" cy="31101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345430"/>
            <a:ext cx="6400800" cy="3950970"/>
          </a:xfrm>
        </p:spPr>
        <p:txBody>
          <a:bodyPr>
            <a:normAutofit/>
          </a:bodyPr>
          <a:lstStyle/>
          <a:p>
            <a:pPr marL="171450" indent="-171450">
              <a:buFont typeface="Arial" panose="020B0604020202020204" pitchFamily="34" charset="0"/>
              <a:buChar char="•"/>
            </a:pPr>
            <a:r>
              <a:rPr lang="en-US" b="1" dirty="0" smtClean="0"/>
              <a:t>Importance: </a:t>
            </a:r>
            <a:r>
              <a:rPr lang="en-US" dirty="0" smtClean="0"/>
              <a:t>Hospitals are important sites for ensuring people receive needed immunizations, including pneumococcal and influenza immunizations.</a:t>
            </a:r>
          </a:p>
          <a:p>
            <a:pPr marL="171450" indent="-171450">
              <a:buFont typeface="Arial" panose="020B0604020202020204" pitchFamily="34" charset="0"/>
              <a:buChar char="•"/>
            </a:pPr>
            <a:r>
              <a:rPr lang="en-US" b="1" dirty="0" smtClean="0"/>
              <a:t>Pneumococcal Immunization:</a:t>
            </a:r>
          </a:p>
          <a:p>
            <a:pPr marL="347472" indent="-182880">
              <a:buFont typeface="Arial" panose="020B0604020202020204" pitchFamily="34" charset="0"/>
              <a:buChar char="•"/>
            </a:pPr>
            <a:r>
              <a:rPr lang="en-US" b="1" dirty="0" smtClean="0"/>
              <a:t>Overall Rate: </a:t>
            </a:r>
            <a:r>
              <a:rPr lang="en-US" dirty="0" smtClean="0"/>
              <a:t>In 2012, 89% of hospital patients received pneumococcal immunization.</a:t>
            </a:r>
            <a:endParaRPr lang="en-US" b="1" dirty="0" smtClean="0"/>
          </a:p>
          <a:p>
            <a:pPr marL="347472" indent="-182880">
              <a:buFont typeface="Arial" panose="020B0604020202020204" pitchFamily="34" charset="0"/>
              <a:buChar char="•"/>
            </a:pPr>
            <a:r>
              <a:rPr lang="en-US" b="1" dirty="0" smtClean="0"/>
              <a:t>Groups With </a:t>
            </a:r>
            <a:r>
              <a:rPr lang="en-US" b="1" dirty="0"/>
              <a:t>Disparities</a:t>
            </a:r>
            <a:r>
              <a:rPr lang="en-US" dirty="0"/>
              <a:t>: </a:t>
            </a:r>
            <a:r>
              <a:rPr lang="en-US" dirty="0" smtClean="0"/>
              <a:t>In </a:t>
            </a:r>
            <a:r>
              <a:rPr lang="en-US" dirty="0"/>
              <a:t>2012, the percentage of hospital patients who received pneumococcal immunization was </a:t>
            </a:r>
            <a:r>
              <a:rPr lang="en-US" dirty="0" smtClean="0"/>
              <a:t>lower among Blacks, Asians, AI/ANs, and Hispanics </a:t>
            </a:r>
            <a:r>
              <a:rPr lang="en-US" dirty="0"/>
              <a:t>compared </a:t>
            </a:r>
            <a:r>
              <a:rPr lang="en-US" dirty="0" smtClean="0"/>
              <a:t>with Whites.</a:t>
            </a:r>
          </a:p>
          <a:p>
            <a:pPr marL="347472" indent="-182880">
              <a:buFont typeface="Arial" panose="020B0604020202020204" pitchFamily="34" charset="0"/>
              <a:buChar char="•"/>
            </a:pPr>
            <a:r>
              <a:rPr lang="en-US" b="1" dirty="0"/>
              <a:t>Achievable Benchmark: </a:t>
            </a:r>
            <a:r>
              <a:rPr lang="en-US" dirty="0"/>
              <a:t>The 2012 top 5 State achievable benchmark was 93%. The top 5 States that contributed to the achievable benchmark are </a:t>
            </a:r>
            <a:r>
              <a:rPr lang="en-US" dirty="0" smtClean="0"/>
              <a:t>Delaware, </a:t>
            </a:r>
            <a:r>
              <a:rPr lang="en-US" dirty="0"/>
              <a:t>Florida, </a:t>
            </a:r>
            <a:r>
              <a:rPr lang="en-US" dirty="0" smtClean="0"/>
              <a:t>Ohio, </a:t>
            </a:r>
            <a:r>
              <a:rPr lang="en-US" dirty="0"/>
              <a:t>South Carolina, </a:t>
            </a:r>
            <a:r>
              <a:rPr lang="en-US" dirty="0" smtClean="0"/>
              <a:t>and West Virginia.  All groups were below the benchmark.</a:t>
            </a:r>
          </a:p>
          <a:p>
            <a:pPr marL="171450" indent="-171450">
              <a:buFont typeface="Arial" panose="020B0604020202020204" pitchFamily="34" charset="0"/>
              <a:buChar char="•"/>
            </a:pPr>
            <a:r>
              <a:rPr lang="en-US" b="1" dirty="0" smtClean="0"/>
              <a:t>Influenza Immunization:</a:t>
            </a:r>
          </a:p>
          <a:p>
            <a:pPr marL="347472" indent="-182880">
              <a:buFont typeface="Arial" panose="020B0604020202020204" pitchFamily="34" charset="0"/>
              <a:buChar char="•"/>
            </a:pPr>
            <a:r>
              <a:rPr lang="en-US" b="1" dirty="0"/>
              <a:t>Overall Rate: </a:t>
            </a:r>
            <a:r>
              <a:rPr lang="en-US" dirty="0"/>
              <a:t>in 2012, 87.2% of hospital patients received influenza immunization. </a:t>
            </a:r>
          </a:p>
          <a:p>
            <a:pPr marL="347472" indent="-182880">
              <a:buFont typeface="Arial" panose="020B0604020202020204" pitchFamily="34" charset="0"/>
              <a:buChar char="•"/>
            </a:pPr>
            <a:r>
              <a:rPr lang="en-US" b="1" dirty="0"/>
              <a:t>Groups With Disparities:</a:t>
            </a:r>
            <a:r>
              <a:rPr lang="en-US" dirty="0"/>
              <a:t> </a:t>
            </a:r>
            <a:r>
              <a:rPr lang="en-US" dirty="0" smtClean="0"/>
              <a:t> In </a:t>
            </a:r>
            <a:r>
              <a:rPr lang="en-US" dirty="0"/>
              <a:t>2012, the percentage of hospital patients who received influenza immunization was </a:t>
            </a:r>
            <a:r>
              <a:rPr lang="en-US" dirty="0" smtClean="0"/>
              <a:t>lower among </a:t>
            </a:r>
            <a:r>
              <a:rPr lang="en-US" dirty="0"/>
              <a:t>Blacks, Asians, AI/ANs, and Hispanics compared with Whites.</a:t>
            </a:r>
          </a:p>
          <a:p>
            <a:pPr marL="347472" indent="-182880">
              <a:buFont typeface="Arial" panose="020B0604020202020204" pitchFamily="34" charset="0"/>
              <a:buChar char="•"/>
            </a:pPr>
            <a:r>
              <a:rPr lang="en-US" b="1" dirty="0"/>
              <a:t>Achievable Benchmark: </a:t>
            </a:r>
            <a:r>
              <a:rPr lang="en-US" dirty="0" smtClean="0"/>
              <a:t>The </a:t>
            </a:r>
            <a:r>
              <a:rPr lang="en-US" dirty="0"/>
              <a:t>2012 top 5 State achievable benchmark was 93%. The top 5 States that contributed to the achievable benchmark are Delaware, Maryland, New Hampshire, South Carolina, and West Virginia. </a:t>
            </a:r>
            <a:r>
              <a:rPr lang="en-US" dirty="0" smtClean="0"/>
              <a:t>All </a:t>
            </a:r>
            <a:r>
              <a:rPr lang="en-US" dirty="0"/>
              <a:t>groups were below the benchmark.</a:t>
            </a:r>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47</a:t>
            </a:fld>
            <a:endParaRPr lang="en-US"/>
          </a:p>
        </p:txBody>
      </p:sp>
    </p:spTree>
    <p:extLst>
      <p:ext uri="{BB962C8B-B14F-4D97-AF65-F5344CB8AC3E}">
        <p14:creationId xmlns:p14="http://schemas.microsoft.com/office/powerpoint/2010/main" val="42400357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228600" y="5257800"/>
            <a:ext cx="6629400" cy="4038600"/>
          </a:xfrm>
        </p:spPr>
        <p:txBody>
          <a:bodyPr>
            <a:normAutofit fontScale="92500"/>
          </a:bodyPr>
          <a:lstStyle/>
          <a:p>
            <a:pPr marL="171450" indent="-171450">
              <a:buFont typeface="Arial" panose="020B0604020202020204" pitchFamily="34" charset="0"/>
              <a:buChar char="•"/>
            </a:pPr>
            <a:r>
              <a:rPr lang="en-US" b="1" dirty="0" smtClean="0"/>
              <a:t>Importance</a:t>
            </a:r>
            <a:r>
              <a:rPr lang="en-US" dirty="0" smtClean="0"/>
              <a:t>: </a:t>
            </a:r>
            <a:r>
              <a:rPr lang="en-US" dirty="0"/>
              <a:t>Many patients who receive home health care are recovering from an injury or illness and may have difficulty walking or moving around safely. Maintaining and improving functional status, such as </a:t>
            </a:r>
            <a:r>
              <a:rPr lang="en-US" dirty="0" smtClean="0"/>
              <a:t>patients’ </a:t>
            </a:r>
            <a:r>
              <a:rPr lang="en-US" dirty="0"/>
              <a:t>ability to </a:t>
            </a:r>
            <a:r>
              <a:rPr lang="en-US" dirty="0" smtClean="0"/>
              <a:t>ambulate, improves </a:t>
            </a:r>
            <a:r>
              <a:rPr lang="en-US" dirty="0"/>
              <a:t>quality of life and allows them to </a:t>
            </a:r>
            <a:r>
              <a:rPr lang="en-US" dirty="0" smtClean="0"/>
              <a:t>stay at home </a:t>
            </a:r>
            <a:r>
              <a:rPr lang="en-US" dirty="0"/>
              <a:t>as long as </a:t>
            </a:r>
            <a:r>
              <a:rPr lang="en-US" dirty="0" smtClean="0"/>
              <a:t>possible. Getting </a:t>
            </a:r>
            <a:r>
              <a:rPr lang="en-US" dirty="0"/>
              <a:t>better at walking or moving around may be a sign that their health status is improving. Shortness of breath interferes with </a:t>
            </a:r>
            <a:r>
              <a:rPr lang="en-US" dirty="0" smtClean="0"/>
              <a:t>activities such as walking and </a:t>
            </a:r>
            <a:r>
              <a:rPr lang="en-US" dirty="0"/>
              <a:t>is an important health status indicator. </a:t>
            </a:r>
            <a:endParaRPr lang="en-US" dirty="0" smtClean="0"/>
          </a:p>
          <a:p>
            <a:pPr marL="171450" indent="-171450">
              <a:buFont typeface="Arial" panose="020B0604020202020204" pitchFamily="34" charset="0"/>
              <a:buChar char="•"/>
            </a:pPr>
            <a:r>
              <a:rPr lang="en-US" b="1" dirty="0" smtClean="0"/>
              <a:t>Improved Movement:</a:t>
            </a:r>
            <a:endParaRPr lang="en-US" b="1" dirty="0"/>
          </a:p>
          <a:p>
            <a:pPr marL="347472" indent="-182880">
              <a:buFont typeface="Arial" panose="020B0604020202020204" pitchFamily="34" charset="0"/>
              <a:buChar char="•"/>
            </a:pPr>
            <a:r>
              <a:rPr lang="en-US" b="1" dirty="0" smtClean="0"/>
              <a:t>Overall Rate</a:t>
            </a:r>
            <a:r>
              <a:rPr lang="en-US" dirty="0" smtClean="0"/>
              <a:t>: In 2012, 59.7% of </a:t>
            </a:r>
            <a:r>
              <a:rPr lang="en-US" dirty="0"/>
              <a:t>home health </a:t>
            </a:r>
            <a:r>
              <a:rPr lang="en-US" dirty="0" smtClean="0"/>
              <a:t>patients </a:t>
            </a:r>
            <a:r>
              <a:rPr lang="en-US" dirty="0"/>
              <a:t>showed improvement </a:t>
            </a:r>
            <a:r>
              <a:rPr lang="en-US" dirty="0" smtClean="0"/>
              <a:t>in walking </a:t>
            </a:r>
            <a:r>
              <a:rPr lang="en-US" dirty="0"/>
              <a:t>or moving </a:t>
            </a:r>
            <a:r>
              <a:rPr lang="en-US" dirty="0" smtClean="0"/>
              <a:t>around.</a:t>
            </a:r>
          </a:p>
          <a:p>
            <a:pPr marL="347472" indent="-182880">
              <a:buFont typeface="Arial" panose="020B0604020202020204" pitchFamily="34" charset="0"/>
              <a:buChar char="•"/>
            </a:pPr>
            <a:r>
              <a:rPr lang="en-US" b="1" dirty="0" smtClean="0"/>
              <a:t>Groups With Disparities: </a:t>
            </a:r>
            <a:r>
              <a:rPr lang="en-US" dirty="0" smtClean="0"/>
              <a:t>In </a:t>
            </a:r>
            <a:r>
              <a:rPr lang="en-US" dirty="0"/>
              <a:t>all years, Hispanic home health patients </a:t>
            </a:r>
            <a:r>
              <a:rPr lang="en-US" dirty="0" smtClean="0"/>
              <a:t>were </a:t>
            </a:r>
            <a:r>
              <a:rPr lang="en-US" dirty="0"/>
              <a:t>less likely than White home health patients to get better at walking or moving </a:t>
            </a:r>
            <a:r>
              <a:rPr lang="en-US" dirty="0" smtClean="0"/>
              <a:t>around. In </a:t>
            </a:r>
            <a:r>
              <a:rPr lang="en-US" dirty="0"/>
              <a:t>2011 and 2012, Black home </a:t>
            </a:r>
            <a:r>
              <a:rPr lang="en-US" dirty="0" smtClean="0"/>
              <a:t>health  patients </a:t>
            </a:r>
            <a:r>
              <a:rPr lang="en-US" dirty="0"/>
              <a:t>were less likely than White patients to get better at walking or moving around</a:t>
            </a:r>
            <a:r>
              <a:rPr lang="en-US" dirty="0" smtClean="0"/>
              <a:t>.</a:t>
            </a:r>
          </a:p>
          <a:p>
            <a:pPr marL="347472" lvl="1" indent="-182880">
              <a:buFont typeface="Arial" panose="020B0604020202020204" pitchFamily="34" charset="0"/>
              <a:buChar char="•"/>
            </a:pPr>
            <a:r>
              <a:rPr lang="en-US" b="1" dirty="0" smtClean="0"/>
              <a:t>Achievable Benchmark: </a:t>
            </a:r>
            <a:r>
              <a:rPr lang="en-US" b="0" i="0" u="none" strike="noStrike" kern="1200" baseline="0" dirty="0" smtClean="0">
                <a:solidFill>
                  <a:schemeClr val="tx1"/>
                </a:solidFill>
                <a:latin typeface="+mn-lt"/>
                <a:ea typeface="+mn-ea"/>
                <a:cs typeface="+mn-cs"/>
              </a:rPr>
              <a:t>The 2010 top 5 State achievable benchmark was 62.5%. </a:t>
            </a:r>
            <a:r>
              <a:rPr lang="en-US" dirty="0"/>
              <a:t>The top 5 States that contributed to the achievable benchmark are Maine, Missouri, New Jersey, South Carolina, and Utah. </a:t>
            </a:r>
            <a:r>
              <a:rPr lang="en-US" dirty="0" smtClean="0"/>
              <a:t>No</a:t>
            </a:r>
            <a:r>
              <a:rPr lang="en-US" baseline="0" dirty="0" smtClean="0"/>
              <a:t> group has achieved the benchmark</a:t>
            </a:r>
            <a:r>
              <a:rPr lang="en-US" b="1" baseline="0" dirty="0" smtClean="0"/>
              <a:t>. </a:t>
            </a:r>
            <a:r>
              <a:rPr lang="en-US" b="0" i="0" u="none" strike="noStrike" kern="1200" baseline="0" dirty="0" smtClean="0">
                <a:solidFill>
                  <a:schemeClr val="tx1"/>
                </a:solidFill>
                <a:latin typeface="+mn-lt"/>
                <a:ea typeface="+mn-ea"/>
                <a:cs typeface="+mn-cs"/>
              </a:rPr>
              <a:t>Data are insufficient to determine time to benchmark.</a:t>
            </a:r>
          </a:p>
          <a:p>
            <a:pPr marL="171450" lvl="1" indent="-171450">
              <a:buFont typeface="Arial" panose="020B0604020202020204" pitchFamily="34" charset="0"/>
              <a:buChar char="•"/>
            </a:pPr>
            <a:r>
              <a:rPr lang="en-US" b="1" dirty="0" smtClean="0"/>
              <a:t>Decreased Shortness of Breath:</a:t>
            </a:r>
            <a:endParaRPr lang="en-US" b="1" i="0" u="none" strike="noStrike" kern="1200" baseline="0" dirty="0" smtClean="0">
              <a:solidFill>
                <a:schemeClr val="tx1"/>
              </a:solidFill>
            </a:endParaRPr>
          </a:p>
          <a:p>
            <a:pPr marL="347472" lvl="0" indent="-182880">
              <a:buFont typeface="Arial" panose="020B0604020202020204" pitchFamily="34" charset="0"/>
              <a:buChar char="•"/>
            </a:pPr>
            <a:r>
              <a:rPr lang="en-US" b="1" dirty="0"/>
              <a:t>Overall Rate:</a:t>
            </a:r>
            <a:r>
              <a:rPr lang="en-US" dirty="0"/>
              <a:t> In  2012, 64.2% of home health patients had less shortness of breath. </a:t>
            </a:r>
          </a:p>
          <a:p>
            <a:pPr marL="347472" indent="-182880">
              <a:buFont typeface="Arial" panose="020B0604020202020204" pitchFamily="34" charset="0"/>
              <a:buChar char="•"/>
            </a:pPr>
            <a:r>
              <a:rPr lang="en-US" b="1" dirty="0"/>
              <a:t>Groups With </a:t>
            </a:r>
            <a:r>
              <a:rPr lang="en-US" b="1" dirty="0" smtClean="0"/>
              <a:t>Disparities: </a:t>
            </a:r>
            <a:r>
              <a:rPr lang="en-US" dirty="0" smtClean="0"/>
              <a:t>In </a:t>
            </a:r>
            <a:r>
              <a:rPr lang="en-US" dirty="0"/>
              <a:t>all years, Hispanics were less likely than Whites to show improvement in shortness of breath.           </a:t>
            </a:r>
          </a:p>
          <a:p>
            <a:pPr marL="347472" indent="-182880">
              <a:buFont typeface="Arial" panose="020B0604020202020204" pitchFamily="34" charset="0"/>
              <a:buChar char="•"/>
            </a:pPr>
            <a:r>
              <a:rPr lang="en-US" b="1" dirty="0"/>
              <a:t>Achievable </a:t>
            </a:r>
            <a:r>
              <a:rPr lang="en-US" b="1" dirty="0" smtClean="0"/>
              <a:t>Benchmark: </a:t>
            </a:r>
            <a:r>
              <a:rPr lang="en-US" dirty="0" smtClean="0"/>
              <a:t>The </a:t>
            </a:r>
            <a:r>
              <a:rPr lang="en-US" dirty="0"/>
              <a:t>2010 top 5 State achievable benchmark was 70.7%. The top 5 States that contributed to the achievable benchmark are District of Columbia, Hawaii, Maryland, New Jersey, and South </a:t>
            </a:r>
            <a:r>
              <a:rPr lang="en-US" dirty="0" smtClean="0"/>
              <a:t>Carolina. No </a:t>
            </a:r>
            <a:r>
              <a:rPr lang="en-US" dirty="0"/>
              <a:t>group has achieved the benchmark. </a:t>
            </a:r>
            <a:r>
              <a:rPr lang="en-US" dirty="0" smtClean="0"/>
              <a:t> Data </a:t>
            </a:r>
            <a:r>
              <a:rPr lang="en-US" dirty="0"/>
              <a:t>are insufficient to determine time to benchmark. </a:t>
            </a:r>
          </a:p>
          <a:p>
            <a:pPr marL="0" lvl="1"/>
            <a:endParaRPr lang="en-US"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48</a:t>
            </a:fld>
            <a:endParaRPr lang="en-US"/>
          </a:p>
        </p:txBody>
      </p:sp>
    </p:spTree>
    <p:extLst>
      <p:ext uri="{BB962C8B-B14F-4D97-AF65-F5344CB8AC3E}">
        <p14:creationId xmlns:p14="http://schemas.microsoft.com/office/powerpoint/2010/main" val="7506978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Importance</a:t>
            </a:r>
            <a:r>
              <a:rPr lang="en-US" dirty="0" smtClean="0"/>
              <a:t>: </a:t>
            </a:r>
            <a:r>
              <a:rPr lang="en-US" dirty="0"/>
              <a:t>Patients who have </a:t>
            </a:r>
            <a:r>
              <a:rPr lang="en-US" dirty="0" smtClean="0"/>
              <a:t>problems </a:t>
            </a:r>
            <a:r>
              <a:rPr lang="en-US" dirty="0"/>
              <a:t>taking their medications as prescribed are </a:t>
            </a:r>
            <a:r>
              <a:rPr lang="en-US" dirty="0" smtClean="0"/>
              <a:t>at </a:t>
            </a:r>
            <a:r>
              <a:rPr lang="en-US" dirty="0"/>
              <a:t>risk for adverse </a:t>
            </a:r>
            <a:r>
              <a:rPr lang="en-US" dirty="0" smtClean="0"/>
              <a:t>outcomes, including lack </a:t>
            </a:r>
            <a:r>
              <a:rPr lang="en-US" dirty="0"/>
              <a:t>of </a:t>
            </a:r>
            <a:r>
              <a:rPr lang="en-US" dirty="0" smtClean="0"/>
              <a:t>improvement, worsening of disease, serious </a:t>
            </a:r>
            <a:r>
              <a:rPr lang="en-US" dirty="0"/>
              <a:t>side </a:t>
            </a:r>
            <a:r>
              <a:rPr lang="en-US" dirty="0" smtClean="0"/>
              <a:t>effects, and death. </a:t>
            </a:r>
          </a:p>
          <a:p>
            <a:pPr marL="171450" indent="-171450">
              <a:buFont typeface="Arial" panose="020B0604020202020204" pitchFamily="34" charset="0"/>
              <a:buChar char="•"/>
            </a:pPr>
            <a:r>
              <a:rPr lang="en-US" b="1" dirty="0" smtClean="0"/>
              <a:t>Overall Rate: </a:t>
            </a:r>
            <a:r>
              <a:rPr lang="en-US" dirty="0" smtClean="0"/>
              <a:t>In </a:t>
            </a:r>
            <a:r>
              <a:rPr lang="en-US" dirty="0"/>
              <a:t>2012</a:t>
            </a:r>
            <a:r>
              <a:rPr lang="en-US" dirty="0" smtClean="0"/>
              <a:t>, 49.7</a:t>
            </a:r>
            <a:r>
              <a:rPr lang="en-US" dirty="0"/>
              <a:t>% of home health </a:t>
            </a:r>
            <a:r>
              <a:rPr lang="en-US" dirty="0" smtClean="0"/>
              <a:t>patients </a:t>
            </a:r>
            <a:r>
              <a:rPr lang="en-US" dirty="0"/>
              <a:t>got better at taking their medications, compared </a:t>
            </a:r>
            <a:r>
              <a:rPr lang="en-US" dirty="0" smtClean="0"/>
              <a:t>with </a:t>
            </a:r>
            <a:r>
              <a:rPr lang="en-US" dirty="0"/>
              <a:t>47.3% in 2011 and 46.2% in </a:t>
            </a:r>
            <a:r>
              <a:rPr lang="en-US" dirty="0" smtClean="0"/>
              <a:t>2010 </a:t>
            </a:r>
            <a:r>
              <a:rPr lang="en-US" b="0" dirty="0" smtClean="0"/>
              <a:t>(data not shown).</a:t>
            </a:r>
          </a:p>
          <a:p>
            <a:pPr marL="171450" indent="-171450">
              <a:buFont typeface="Arial" panose="020B0604020202020204" pitchFamily="34" charset="0"/>
              <a:buChar char="•"/>
            </a:pPr>
            <a:r>
              <a:rPr lang="en-US" b="1" dirty="0" smtClean="0"/>
              <a:t>Groups with Disparities: </a:t>
            </a:r>
            <a:r>
              <a:rPr lang="en-US" dirty="0" smtClean="0"/>
              <a:t>In </a:t>
            </a:r>
            <a:r>
              <a:rPr lang="en-US" dirty="0"/>
              <a:t>2012, Hispanic home health </a:t>
            </a:r>
            <a:r>
              <a:rPr lang="en-US" dirty="0" smtClean="0"/>
              <a:t>patients in </a:t>
            </a:r>
            <a:r>
              <a:rPr lang="en-US" dirty="0"/>
              <a:t>all age groups were less likely than Whites and Blacks to get better at taking their </a:t>
            </a:r>
            <a:r>
              <a:rPr lang="en-US" dirty="0" smtClean="0"/>
              <a:t>medications.</a:t>
            </a:r>
          </a:p>
          <a:p>
            <a:pPr marL="171450" indent="-171450">
              <a:buFont typeface="Arial" panose="020B0604020202020204" pitchFamily="34" charset="0"/>
              <a:buChar char="•"/>
            </a:pPr>
            <a:r>
              <a:rPr lang="en-US" b="1" dirty="0" smtClean="0"/>
              <a:t>Achievable Benchmark:</a:t>
            </a:r>
            <a:endParaRPr lang="en-US" dirty="0"/>
          </a:p>
          <a:p>
            <a:pPr marL="347472" indent="-182880">
              <a:buFont typeface="Arial" panose="020B0604020202020204" pitchFamily="34" charset="0"/>
              <a:buChar char="•"/>
            </a:pPr>
            <a:r>
              <a:rPr lang="en-US" dirty="0" smtClean="0"/>
              <a:t>The 2010 </a:t>
            </a:r>
            <a:r>
              <a:rPr lang="en-US" dirty="0"/>
              <a:t>top 5 State achievable benchmark was </a:t>
            </a:r>
            <a:r>
              <a:rPr lang="en-US" dirty="0" smtClean="0"/>
              <a:t>53.5%. </a:t>
            </a:r>
            <a:r>
              <a:rPr lang="en-US" dirty="0"/>
              <a:t>The top 5 States that contributed to the achievable benchmark are District of Columbia, Illinois, New Jersey, North Dakota, and South Carolina. </a:t>
            </a:r>
          </a:p>
          <a:p>
            <a:pPr marL="347472" indent="-182880">
              <a:buFont typeface="Arial" panose="020B0604020202020204" pitchFamily="34" charset="0"/>
              <a:buChar char="•"/>
            </a:pPr>
            <a:r>
              <a:rPr lang="en-US" dirty="0" smtClean="0"/>
              <a:t>In </a:t>
            </a:r>
            <a:r>
              <a:rPr lang="en-US" dirty="0"/>
              <a:t>2012, </a:t>
            </a:r>
            <a:r>
              <a:rPr lang="en-US" dirty="0" smtClean="0"/>
              <a:t>White and Black </a:t>
            </a:r>
            <a:r>
              <a:rPr lang="en-US" dirty="0"/>
              <a:t>home health </a:t>
            </a:r>
            <a:r>
              <a:rPr lang="en-US" dirty="0" smtClean="0"/>
              <a:t>patients ages </a:t>
            </a:r>
            <a:r>
              <a:rPr lang="en-US" dirty="0"/>
              <a:t>0-64 </a:t>
            </a:r>
            <a:r>
              <a:rPr lang="en-US" dirty="0" smtClean="0"/>
              <a:t>and 65-74 had </a:t>
            </a:r>
            <a:r>
              <a:rPr lang="en-US" dirty="0"/>
              <a:t>a rate </a:t>
            </a:r>
            <a:r>
              <a:rPr lang="en-US" dirty="0" smtClean="0"/>
              <a:t>higher </a:t>
            </a:r>
            <a:r>
              <a:rPr lang="en-US" dirty="0"/>
              <a:t>than the benchmark. </a:t>
            </a:r>
            <a:endParaRPr lang="en-US" dirty="0" smtClean="0"/>
          </a:p>
          <a:p>
            <a:pPr marL="347472" indent="-182880">
              <a:buFont typeface="Arial" panose="020B0604020202020204" pitchFamily="34" charset="0"/>
              <a:buChar char="•"/>
            </a:pPr>
            <a:r>
              <a:rPr lang="en-US" dirty="0" smtClean="0"/>
              <a:t>Data </a:t>
            </a:r>
            <a:r>
              <a:rPr lang="en-US" dirty="0"/>
              <a:t>are insufficient to determine time to </a:t>
            </a:r>
            <a:r>
              <a:rPr lang="en-US" dirty="0" smtClean="0"/>
              <a:t>benchmark for other groups. </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49</a:t>
            </a:fld>
            <a:endParaRPr lang="en-US"/>
          </a:p>
        </p:txBody>
      </p:sp>
    </p:spTree>
    <p:extLst>
      <p:ext uri="{BB962C8B-B14F-4D97-AF65-F5344CB8AC3E}">
        <p14:creationId xmlns:p14="http://schemas.microsoft.com/office/powerpoint/2010/main" val="1794183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5</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50</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267960"/>
            <a:ext cx="5608320" cy="4028440"/>
          </a:xfrm>
        </p:spPr>
        <p:txBody>
          <a:bodyPr/>
          <a:lstStyle/>
          <a:p>
            <a:pPr marL="171450" lvl="0" indent="-171450">
              <a:buFont typeface="Arial" panose="020B0604020202020204" pitchFamily="34" charset="0"/>
              <a:buChar char="•"/>
            </a:pPr>
            <a:r>
              <a:rPr lang="en-US" b="1" dirty="0"/>
              <a:t>Importance:</a:t>
            </a:r>
            <a:r>
              <a:rPr lang="en-US" dirty="0"/>
              <a:t>  </a:t>
            </a:r>
            <a:r>
              <a:rPr lang="en-US" dirty="0" smtClean="0"/>
              <a:t>High-quality </a:t>
            </a:r>
            <a:r>
              <a:rPr lang="en-US" dirty="0"/>
              <a:t>health care is facilitated by having a regular provider, but some Americans may not be able to afford one</a:t>
            </a:r>
            <a:r>
              <a:rPr lang="en-US" dirty="0" smtClean="0"/>
              <a:t>.</a:t>
            </a:r>
          </a:p>
          <a:p>
            <a:pPr marL="171450" indent="-171450">
              <a:buFont typeface="Arial" panose="020B0604020202020204" pitchFamily="34" charset="0"/>
              <a:buChar char="•"/>
            </a:pPr>
            <a:r>
              <a:rPr lang="en-US" b="1" dirty="0"/>
              <a:t>Overall </a:t>
            </a:r>
            <a:r>
              <a:rPr lang="en-US" b="1" dirty="0" smtClean="0"/>
              <a:t>Rate:</a:t>
            </a:r>
            <a:r>
              <a:rPr lang="en-US" dirty="0" smtClean="0"/>
              <a:t> </a:t>
            </a:r>
            <a:r>
              <a:rPr lang="en-US" dirty="0"/>
              <a:t>In 2012, </a:t>
            </a:r>
            <a:r>
              <a:rPr lang="en-US" dirty="0" smtClean="0"/>
              <a:t>20.2% </a:t>
            </a:r>
            <a:r>
              <a:rPr lang="en-US" dirty="0"/>
              <a:t>of people </a:t>
            </a:r>
            <a:r>
              <a:rPr lang="en-US" dirty="0" smtClean="0"/>
              <a:t>without a usual source of care indicated a financial or insurance reason for not having a source of care.</a:t>
            </a:r>
          </a:p>
          <a:p>
            <a:pPr marL="171450" indent="-171450">
              <a:buFont typeface="Arial" panose="020B0604020202020204" pitchFamily="34" charset="0"/>
              <a:buChar char="•"/>
            </a:pPr>
            <a:r>
              <a:rPr lang="en-US" b="1" dirty="0" smtClean="0"/>
              <a:t>Trends:</a:t>
            </a:r>
            <a:endParaRPr lang="en-US" b="1" dirty="0"/>
          </a:p>
          <a:p>
            <a:pPr marL="347472" indent="-182880">
              <a:buFont typeface="Arial" panose="020B0604020202020204" pitchFamily="34" charset="0"/>
              <a:buChar char="•"/>
            </a:pPr>
            <a:r>
              <a:rPr lang="en-US" dirty="0" smtClean="0"/>
              <a:t>The </a:t>
            </a:r>
            <a:r>
              <a:rPr lang="en-US" dirty="0"/>
              <a:t>overall </a:t>
            </a:r>
            <a:r>
              <a:rPr lang="en-US" dirty="0" smtClean="0"/>
              <a:t>percentage </a:t>
            </a:r>
            <a:r>
              <a:rPr lang="en-US" dirty="0"/>
              <a:t>worsened </a:t>
            </a:r>
            <a:r>
              <a:rPr lang="en-US" dirty="0" smtClean="0"/>
              <a:t>from 2002 to 2010 and then leveled off.</a:t>
            </a:r>
          </a:p>
          <a:p>
            <a:pPr marL="347472" indent="-182880">
              <a:buFont typeface="Arial" panose="020B0604020202020204" pitchFamily="34" charset="0"/>
              <a:buChar char="•"/>
            </a:pPr>
            <a:r>
              <a:rPr lang="en-US" dirty="0" smtClean="0"/>
              <a:t>The percentage worsened among Blacks and Hispanics.</a:t>
            </a:r>
          </a:p>
          <a:p>
            <a:pPr marL="171450" indent="-171450">
              <a:buFont typeface="Arial" panose="020B0604020202020204" pitchFamily="34" charset="0"/>
              <a:buChar char="•"/>
            </a:pPr>
            <a:r>
              <a:rPr lang="en-US" b="1" dirty="0" smtClean="0"/>
              <a:t>Groups With </a:t>
            </a:r>
            <a:r>
              <a:rPr lang="en-US" b="1" dirty="0"/>
              <a:t>Disparities</a:t>
            </a:r>
            <a:r>
              <a:rPr lang="en-US" b="1" dirty="0" smtClean="0"/>
              <a:t>:</a:t>
            </a:r>
            <a:r>
              <a:rPr lang="en-US" dirty="0" smtClean="0"/>
              <a:t> In all years, the percentage of </a:t>
            </a:r>
            <a:r>
              <a:rPr lang="en-US" dirty="0"/>
              <a:t>people without a usual source of </a:t>
            </a:r>
            <a:r>
              <a:rPr lang="en-US" dirty="0" smtClean="0"/>
              <a:t>care who </a:t>
            </a:r>
            <a:r>
              <a:rPr lang="en-US" dirty="0"/>
              <a:t>indicated a financial or insurance reason for not having a source of </a:t>
            </a:r>
            <a:r>
              <a:rPr lang="en-US" dirty="0" smtClean="0"/>
              <a:t>care was higher: </a:t>
            </a:r>
          </a:p>
          <a:p>
            <a:pPr marL="347472" indent="-182880">
              <a:buFont typeface="Arial" panose="020B0604020202020204" pitchFamily="34" charset="0"/>
              <a:buChar char="•"/>
            </a:pPr>
            <a:r>
              <a:rPr lang="en-US" dirty="0" smtClean="0"/>
              <a:t>Among Hispanics compared with Whites.</a:t>
            </a:r>
          </a:p>
          <a:p>
            <a:pPr marL="347472" indent="-182880">
              <a:buFont typeface="Arial" panose="020B0604020202020204" pitchFamily="34" charset="0"/>
              <a:buChar char="•"/>
            </a:pPr>
            <a:r>
              <a:rPr lang="en-US" dirty="0" smtClean="0"/>
              <a:t>Among uninsured Hispanics compared with privately insured Hispanics.</a:t>
            </a:r>
          </a:p>
          <a:p>
            <a:pPr marL="347472" indent="-182880">
              <a:buFont typeface="Arial" panose="020B0604020202020204" pitchFamily="34" charset="0"/>
              <a:buChar char="•"/>
            </a:pPr>
            <a:r>
              <a:rPr lang="en-US" dirty="0" smtClean="0"/>
              <a:t>Among </a:t>
            </a:r>
            <a:r>
              <a:rPr lang="en-US" dirty="0"/>
              <a:t>publicly </a:t>
            </a:r>
            <a:r>
              <a:rPr lang="en-US" dirty="0" smtClean="0"/>
              <a:t>insured Hispanics </a:t>
            </a:r>
            <a:r>
              <a:rPr lang="en-US" dirty="0"/>
              <a:t>compared with privately insured Hispanics (except in 2004</a:t>
            </a:r>
            <a:r>
              <a:rPr lang="en-US" dirty="0" smtClean="0"/>
              <a:t>).</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51</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5C4D3CA-5166-4A28-8E39-33C8A0F3D259}" type="slidenum">
              <a:rPr lang="en-US" altLang="en-US"/>
              <a:pPr/>
              <a:t>52</a:t>
            </a:fld>
            <a:endParaRPr lang="en-US" altLang="en-US"/>
          </a:p>
        </p:txBody>
      </p:sp>
      <p:sp>
        <p:nvSpPr>
          <p:cNvPr id="20481" name="Rectangle 1"/>
          <p:cNvSpPr txBox="1">
            <a:spLocks noGrp="1" noRot="1" noChangeAspect="1" noChangeArrowheads="1"/>
          </p:cNvSpPr>
          <p:nvPr>
            <p:ph type="sldImg"/>
          </p:nvPr>
        </p:nvSpPr>
        <p:spPr bwMode="auto">
          <a:xfrm>
            <a:off x="484632" y="694944"/>
            <a:ext cx="6043792" cy="4535424"/>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Grp="1" noChangeArrowheads="1"/>
          </p:cNvSpPr>
          <p:nvPr>
            <p:ph type="body" idx="1"/>
          </p:nvPr>
        </p:nvSpPr>
        <p:spPr bwMode="auto">
          <a:xfrm>
            <a:off x="701613" y="5410200"/>
            <a:ext cx="5607175" cy="31863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365125"/>
            <a:ext cx="6048375" cy="4535488"/>
          </a:xfrm>
        </p:spPr>
      </p:sp>
      <p:sp>
        <p:nvSpPr>
          <p:cNvPr id="3" name="Notes Placeholder 2"/>
          <p:cNvSpPr>
            <a:spLocks noGrp="1"/>
          </p:cNvSpPr>
          <p:nvPr>
            <p:ph type="body" idx="1"/>
          </p:nvPr>
        </p:nvSpPr>
        <p:spPr>
          <a:xfrm>
            <a:off x="304800" y="5029199"/>
            <a:ext cx="6400799" cy="3774209"/>
          </a:xfrm>
        </p:spPr>
        <p:txBody>
          <a:bodyPr>
            <a:normAutofit lnSpcReduction="10000"/>
          </a:bodyPr>
          <a:lstStyle/>
          <a:p>
            <a:pPr marR="246220"/>
            <a:r>
              <a:rPr lang="en-US" sz="900" b="1" dirty="0">
                <a:latin typeface="Arial" panose="020B0604020202020204" pitchFamily="34" charset="0"/>
                <a:cs typeface="Arial" panose="020B0604020202020204" pitchFamily="34" charset="0"/>
              </a:rPr>
              <a:t>Key: </a:t>
            </a:r>
            <a:r>
              <a:rPr lang="en-US" sz="900" dirty="0">
                <a:latin typeface="Arial" panose="020B0604020202020204" pitchFamily="34" charset="0"/>
                <a:cs typeface="Arial" panose="020B0604020202020204" pitchFamily="34" charset="0"/>
              </a:rPr>
              <a:t>AI/AN = American Indian or Alaska Native; n = number of measures.</a:t>
            </a:r>
            <a:endParaRPr lang="en-US" sz="900" b="1" dirty="0">
              <a:latin typeface="Arial" panose="020B0604020202020204" pitchFamily="34" charset="0"/>
              <a:cs typeface="Arial" panose="020B0604020202020204" pitchFamily="34" charset="0"/>
            </a:endParaRPr>
          </a:p>
          <a:p>
            <a:pPr marR="246220"/>
            <a:r>
              <a:rPr lang="en-US" sz="900" b="1" dirty="0">
                <a:latin typeface="Arial" panose="020B0604020202020204" pitchFamily="34" charset="0"/>
                <a:cs typeface="Arial" panose="020B0604020202020204" pitchFamily="34" charset="0"/>
              </a:rPr>
              <a:t>Note:</a:t>
            </a:r>
            <a:r>
              <a:rPr lang="en-US" sz="900" b="1"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Poor </a:t>
            </a:r>
            <a:r>
              <a:rPr lang="en-US" sz="900" spc="5"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nd</a:t>
            </a:r>
            <a:r>
              <a:rPr lang="en-US" sz="900" spc="-9"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es fa</a:t>
            </a:r>
            <a:r>
              <a:rPr lang="en-US" sz="900" spc="-9"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ily</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nc</a:t>
            </a:r>
            <a:r>
              <a:rPr lang="en-US" sz="900" dirty="0">
                <a:latin typeface="Arial" panose="020B0604020202020204" pitchFamily="34" charset="0"/>
                <a:cs typeface="Arial" panose="020B0604020202020204" pitchFamily="34" charset="0"/>
              </a:rPr>
              <a:t>o</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le</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an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he </a:t>
            </a:r>
            <a:r>
              <a:rPr lang="en-US" sz="900" dirty="0" smtClean="0">
                <a:latin typeface="Arial" panose="020B0604020202020204" pitchFamily="34" charset="0"/>
                <a:cs typeface="Arial" panose="020B0604020202020204" pitchFamily="34" charset="0"/>
              </a:rPr>
              <a:t>Feder</a:t>
            </a:r>
            <a:r>
              <a:rPr lang="en-US" sz="900" spc="-9" dirty="0" smtClean="0">
                <a:latin typeface="Arial" panose="020B0604020202020204" pitchFamily="34" charset="0"/>
                <a:cs typeface="Arial" panose="020B0604020202020204" pitchFamily="34" charset="0"/>
              </a:rPr>
              <a:t>a</a:t>
            </a:r>
            <a:r>
              <a:rPr lang="en-US" sz="900" dirty="0" smtClean="0">
                <a:latin typeface="Arial" panose="020B0604020202020204" pitchFamily="34" charset="0"/>
                <a:cs typeface="Arial" panose="020B0604020202020204" pitchFamily="34" charset="0"/>
              </a:rPr>
              <a:t>l </a:t>
            </a:r>
            <a:r>
              <a:rPr lang="en-US" sz="900" dirty="0">
                <a:latin typeface="Arial" panose="020B0604020202020204" pitchFamily="34" charset="0"/>
                <a:cs typeface="Arial" panose="020B0604020202020204" pitchFamily="34" charset="0"/>
              </a:rPr>
              <a:t>po</a:t>
            </a:r>
            <a:r>
              <a:rPr lang="en-US" sz="900" spc="-18"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erty</a:t>
            </a:r>
            <a:r>
              <a:rPr lang="en-US" sz="900" spc="-5"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el; H</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gh </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o</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in</a:t>
            </a:r>
            <a:r>
              <a:rPr lang="en-US" sz="900" spc="-9" dirty="0">
                <a:latin typeface="Arial" panose="020B0604020202020204" pitchFamily="34" charset="0"/>
                <a:cs typeface="Arial" panose="020B0604020202020204" pitchFamily="34" charset="0"/>
              </a:rPr>
              <a:t>d</a:t>
            </a:r>
            <a:r>
              <a:rPr lang="en-US" sz="900"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es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f</a:t>
            </a:r>
            <a:r>
              <a:rPr lang="en-US" sz="900" spc="-9"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m</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ly</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n</a:t>
            </a:r>
            <a:r>
              <a:rPr lang="en-US" sz="900" spc="-9"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o</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four t</a:t>
            </a:r>
            <a:r>
              <a:rPr lang="en-US" sz="900" spc="5" dirty="0">
                <a:latin typeface="Arial" panose="020B0604020202020204" pitchFamily="34" charset="0"/>
                <a:cs typeface="Arial" panose="020B0604020202020204" pitchFamily="34" charset="0"/>
              </a:rPr>
              <a:t>im</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e </a:t>
            </a:r>
            <a:r>
              <a:rPr lang="en-US" sz="900" dirty="0" smtClean="0">
                <a:latin typeface="Arial" panose="020B0604020202020204" pitchFamily="34" charset="0"/>
                <a:cs typeface="Arial" panose="020B0604020202020204" pitchFamily="34" charset="0"/>
              </a:rPr>
              <a:t>F</a:t>
            </a:r>
            <a:r>
              <a:rPr lang="en-US" sz="900" spc="-9" dirty="0" smtClean="0">
                <a:latin typeface="Arial" panose="020B0604020202020204" pitchFamily="34" charset="0"/>
                <a:cs typeface="Arial" panose="020B0604020202020204" pitchFamily="34" charset="0"/>
              </a:rPr>
              <a:t>e</a:t>
            </a:r>
            <a:r>
              <a:rPr lang="en-US" sz="900" dirty="0" smtClean="0">
                <a:latin typeface="Arial" panose="020B0604020202020204" pitchFamily="34" charset="0"/>
                <a:cs typeface="Arial" panose="020B0604020202020204" pitchFamily="34" charset="0"/>
              </a:rPr>
              <a:t>der</a:t>
            </a:r>
            <a:r>
              <a:rPr lang="en-US" sz="900" spc="-9" dirty="0" smtClean="0">
                <a:latin typeface="Arial" panose="020B0604020202020204" pitchFamily="34" charset="0"/>
                <a:cs typeface="Arial" panose="020B0604020202020204" pitchFamily="34" charset="0"/>
              </a:rPr>
              <a:t>a</a:t>
            </a:r>
            <a:r>
              <a:rPr lang="en-US" sz="900" dirty="0" smtClean="0">
                <a:latin typeface="Arial" panose="020B0604020202020204" pitchFamily="34" charset="0"/>
                <a:cs typeface="Arial" panose="020B0604020202020204" pitchFamily="34" charset="0"/>
              </a:rPr>
              <a:t>l </a:t>
            </a:r>
            <a:r>
              <a:rPr lang="en-US" sz="900" dirty="0">
                <a:latin typeface="Arial" panose="020B0604020202020204" pitchFamily="34" charset="0"/>
                <a:cs typeface="Arial" panose="020B0604020202020204" pitchFamily="34" charset="0"/>
              </a:rPr>
              <a:t>po</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erty</a:t>
            </a:r>
            <a:r>
              <a:rPr lang="en-US" sz="900" spc="-5"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ve</a:t>
            </a:r>
            <a:r>
              <a:rPr lang="en-US" sz="900" dirty="0">
                <a:latin typeface="Arial" panose="020B0604020202020204" pitchFamily="34" charset="0"/>
                <a:cs typeface="Arial" panose="020B0604020202020204" pitchFamily="34" charset="0"/>
              </a:rPr>
              <a:t>l</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or gre</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ter.</a:t>
            </a:r>
            <a:r>
              <a:rPr lang="en-US" sz="900" spc="18"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N</a:t>
            </a:r>
            <a:r>
              <a:rPr lang="en-US" sz="900" spc="-9" dirty="0">
                <a:latin typeface="Arial" panose="020B0604020202020204" pitchFamily="34" charset="0"/>
                <a:cs typeface="Arial" panose="020B0604020202020204" pitchFamily="34" charset="0"/>
              </a:rPr>
              <a:t>u</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be</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of</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m</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su</a:t>
            </a:r>
            <a:r>
              <a:rPr lang="en-US" sz="900" dirty="0">
                <a:latin typeface="Arial" panose="020B0604020202020204" pitchFamily="34" charset="0"/>
                <a:cs typeface="Arial" panose="020B0604020202020204" pitchFamily="34" charset="0"/>
              </a:rPr>
              <a:t>res</a:t>
            </a:r>
            <a:r>
              <a:rPr lang="en-US" sz="900" spc="5" dirty="0">
                <a:latin typeface="Arial" panose="020B0604020202020204" pitchFamily="34" charset="0"/>
                <a:cs typeface="Arial" panose="020B0604020202020204" pitchFamily="34" charset="0"/>
              </a:rPr>
              <a:t> </a:t>
            </a:r>
            <a:r>
              <a:rPr lang="en-US" sz="900" spc="-9" dirty="0">
                <a:latin typeface="Arial" panose="020B0604020202020204" pitchFamily="34" charset="0"/>
                <a:cs typeface="Arial" panose="020B0604020202020204" pitchFamily="34" charset="0"/>
              </a:rPr>
              <a:t>d</a:t>
            </a:r>
            <a:r>
              <a:rPr lang="en-US" sz="900" dirty="0">
                <a:latin typeface="Arial" panose="020B0604020202020204" pitchFamily="34" charset="0"/>
                <a:cs typeface="Arial" panose="020B0604020202020204" pitchFamily="34" charset="0"/>
              </a:rPr>
              <a:t>iffer</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r</a:t>
            </a:r>
            <a:r>
              <a:rPr lang="en-US" sz="900" spc="-9" dirty="0">
                <a:latin typeface="Arial" panose="020B0604020202020204" pitchFamily="34" charset="0"/>
                <a:cs typeface="Arial" panose="020B0604020202020204" pitchFamily="34" charset="0"/>
              </a:rPr>
              <a:t>o</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gr</a:t>
            </a:r>
            <a:r>
              <a:rPr lang="en-US" sz="900" spc="-9" dirty="0">
                <a:latin typeface="Arial" panose="020B0604020202020204" pitchFamily="34" charset="0"/>
                <a:cs typeface="Arial" panose="020B0604020202020204" pitchFamily="34" charset="0"/>
              </a:rPr>
              <a:t>o</a:t>
            </a:r>
            <a:r>
              <a:rPr lang="en-US" sz="900" dirty="0">
                <a:latin typeface="Arial" panose="020B0604020202020204" pitchFamily="34" charset="0"/>
                <a:cs typeface="Arial" panose="020B0604020202020204" pitchFamily="34" charset="0"/>
              </a:rPr>
              <a:t>ups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b</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u</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 of</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p</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e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z</a:t>
            </a:r>
            <a:r>
              <a:rPr lang="en-US" sz="900" dirty="0">
                <a:latin typeface="Arial" panose="020B0604020202020204" pitchFamily="34" charset="0"/>
                <a:cs typeface="Arial" panose="020B0604020202020204" pitchFamily="34" charset="0"/>
              </a:rPr>
              <a:t>e li</a:t>
            </a:r>
            <a:r>
              <a:rPr lang="en-US" sz="900" spc="-9"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itat</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o</a:t>
            </a:r>
            <a:r>
              <a:rPr lang="en-US" sz="900" spc="-9"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a:t>
            </a:r>
            <a:r>
              <a:rPr lang="en-US" sz="900" spc="5" dirty="0">
                <a:latin typeface="Arial" panose="020B0604020202020204" pitchFamily="34" charset="0"/>
                <a:cs typeface="Arial" panose="020B0604020202020204" pitchFamily="34" charset="0"/>
              </a:rPr>
              <a:t> </a:t>
            </a:r>
            <a:r>
              <a:rPr lang="en-US" sz="900" spc="-18"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ea</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ur</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th</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t </a:t>
            </a:r>
            <a:r>
              <a:rPr lang="en-US" sz="900" spc="-9"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h</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 an o</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er</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ll </a:t>
            </a:r>
            <a:r>
              <a:rPr lang="en-US" sz="900" spc="-9" dirty="0">
                <a:latin typeface="Arial" panose="020B0604020202020204" pitchFamily="34" charset="0"/>
                <a:cs typeface="Arial" panose="020B0604020202020204" pitchFamily="34" charset="0"/>
              </a:rPr>
              <a:t>p</a:t>
            </a:r>
            <a:r>
              <a:rPr lang="en-US" sz="900" dirty="0">
                <a:latin typeface="Arial" panose="020B0604020202020204" pitchFamily="34" charset="0"/>
                <a:cs typeface="Arial" panose="020B0604020202020204" pitchFamily="34" charset="0"/>
              </a:rPr>
              <a:t>erfo</a:t>
            </a:r>
            <a:r>
              <a:rPr lang="en-US" sz="900" spc="-14" dirty="0">
                <a:latin typeface="Arial" panose="020B0604020202020204" pitchFamily="34" charset="0"/>
                <a:cs typeface="Arial" panose="020B0604020202020204" pitchFamily="34" charset="0"/>
              </a:rPr>
              <a:t>r</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nc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l</a:t>
            </a:r>
            <a:r>
              <a:rPr lang="en-US" sz="900" spc="-9" dirty="0">
                <a:latin typeface="Arial" panose="020B0604020202020204" pitchFamily="34" charset="0"/>
                <a:cs typeface="Arial" panose="020B0604020202020204" pitchFamily="34" charset="0"/>
              </a:rPr>
              <a:t>ev</a:t>
            </a:r>
            <a:r>
              <a:rPr lang="en-US" sz="900" dirty="0">
                <a:latin typeface="Arial" panose="020B0604020202020204" pitchFamily="34" charset="0"/>
                <a:cs typeface="Arial" panose="020B0604020202020204" pitchFamily="34" charset="0"/>
              </a:rPr>
              <a:t>el of 9</a:t>
            </a:r>
            <a:r>
              <a:rPr lang="en-US" sz="900" spc="-9" dirty="0">
                <a:latin typeface="Arial" panose="020B0604020202020204" pitchFamily="34" charset="0"/>
                <a:cs typeface="Arial" panose="020B0604020202020204" pitchFamily="34" charset="0"/>
              </a:rPr>
              <a:t>5</a:t>
            </a:r>
            <a:r>
              <a:rPr lang="en-US" sz="900" dirty="0">
                <a:latin typeface="Arial" panose="020B0604020202020204" pitchFamily="34" charset="0"/>
                <a:cs typeface="Arial" panose="020B0604020202020204" pitchFamily="34" charset="0"/>
              </a:rPr>
              <a:t>% or</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bet</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er</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are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not </a:t>
            </a:r>
            <a:r>
              <a:rPr lang="en-US" sz="900" spc="-14" dirty="0">
                <a:latin typeface="Arial" panose="020B0604020202020204" pitchFamily="34" charset="0"/>
                <a:cs typeface="Arial" panose="020B0604020202020204" pitchFamily="34" charset="0"/>
              </a:rPr>
              <a:t>r</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ported</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in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he Q</a:t>
            </a:r>
            <a:r>
              <a:rPr lang="en-US" sz="900" spc="-5" dirty="0">
                <a:latin typeface="Arial" panose="020B0604020202020204" pitchFamily="34" charset="0"/>
                <a:cs typeface="Arial" panose="020B0604020202020204" pitchFamily="34" charset="0"/>
              </a:rPr>
              <a:t>D</a:t>
            </a:r>
            <a:r>
              <a:rPr lang="en-US" sz="900" dirty="0">
                <a:latin typeface="Arial" panose="020B0604020202020204" pitchFamily="34" charset="0"/>
                <a:cs typeface="Arial" panose="020B0604020202020204" pitchFamily="34" charset="0"/>
              </a:rPr>
              <a:t>R</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n</a:t>
            </a:r>
            <a:r>
              <a:rPr lang="en-US" sz="900" dirty="0">
                <a:latin typeface="Arial" panose="020B0604020202020204" pitchFamily="34" charset="0"/>
                <a:cs typeface="Arial" panose="020B0604020202020204" pitchFamily="34" charset="0"/>
              </a:rPr>
              <a:t>d are not </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uded</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n</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th</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 </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nal</a:t>
            </a:r>
            <a:r>
              <a:rPr lang="en-US" sz="900" spc="-9" dirty="0">
                <a:latin typeface="Arial" panose="020B0604020202020204" pitchFamily="34" charset="0"/>
                <a:cs typeface="Arial" panose="020B0604020202020204" pitchFamily="34" charset="0"/>
              </a:rPr>
              <a:t>ys</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 Be</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u</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d</a:t>
            </a:r>
            <a:r>
              <a:rPr lang="en-US" sz="900" spc="-9"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pa</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it</a:t>
            </a:r>
            <a:r>
              <a:rPr lang="en-US" sz="900" spc="5"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 t</a:t>
            </a:r>
            <a:r>
              <a:rPr lang="en-US" sz="900" spc="-9" dirty="0">
                <a:latin typeface="Arial" panose="020B0604020202020204" pitchFamily="34" charset="0"/>
                <a:cs typeface="Arial" panose="020B0604020202020204" pitchFamily="34" charset="0"/>
              </a:rPr>
              <a:t>y</a:t>
            </a:r>
            <a:r>
              <a:rPr lang="en-US" sz="900" dirty="0">
                <a:latin typeface="Arial" panose="020B0604020202020204" pitchFamily="34" charset="0"/>
                <a:cs typeface="Arial" panose="020B0604020202020204" pitchFamily="34" charset="0"/>
              </a:rPr>
              <a:t>p</a:t>
            </a:r>
            <a:r>
              <a:rPr lang="en-US" sz="900" spc="-9" dirty="0">
                <a:latin typeface="Arial" panose="020B0604020202020204" pitchFamily="34" charset="0"/>
                <a:cs typeface="Arial" panose="020B0604020202020204" pitchFamily="34" charset="0"/>
              </a:rPr>
              <a:t>ic</a:t>
            </a:r>
            <a:r>
              <a:rPr lang="en-US" sz="900" dirty="0">
                <a:latin typeface="Arial" panose="020B0604020202020204" pitchFamily="34" charset="0"/>
                <a:cs typeface="Arial" panose="020B0604020202020204" pitchFamily="34" charset="0"/>
              </a:rPr>
              <a:t>ally</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m</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nat</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d </a:t>
            </a:r>
            <a:r>
              <a:rPr lang="en-US" sz="900" spc="-14" dirty="0">
                <a:latin typeface="Arial" panose="020B0604020202020204" pitchFamily="34" charset="0"/>
                <a:cs typeface="Arial" panose="020B0604020202020204" pitchFamily="34" charset="0"/>
              </a:rPr>
              <a:t>w</a:t>
            </a:r>
            <a:r>
              <a:rPr lang="en-US" sz="900" dirty="0">
                <a:latin typeface="Arial" panose="020B0604020202020204" pitchFamily="34" charset="0"/>
                <a:cs typeface="Arial" panose="020B0604020202020204" pitchFamily="34" charset="0"/>
              </a:rPr>
              <a:t>hen o</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era</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l </a:t>
            </a:r>
            <a:r>
              <a:rPr lang="en-US" sz="900" spc="-9" dirty="0">
                <a:latin typeface="Arial" panose="020B0604020202020204" pitchFamily="34" charset="0"/>
                <a:cs typeface="Arial" panose="020B0604020202020204" pitchFamily="34" charset="0"/>
              </a:rPr>
              <a:t>pe</a:t>
            </a:r>
            <a:r>
              <a:rPr lang="en-US" sz="900" dirty="0">
                <a:latin typeface="Arial" panose="020B0604020202020204" pitchFamily="34" charset="0"/>
                <a:cs typeface="Arial" panose="020B0604020202020204" pitchFamily="34" charset="0"/>
              </a:rPr>
              <a:t>rfor</a:t>
            </a:r>
            <a:r>
              <a:rPr lang="en-US" sz="900" spc="5" dirty="0">
                <a:latin typeface="Arial" panose="020B0604020202020204" pitchFamily="34" charset="0"/>
                <a:cs typeface="Arial" panose="020B0604020202020204" pitchFamily="34" charset="0"/>
              </a:rPr>
              <a:t>m</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re</a:t>
            </a:r>
            <a:r>
              <a:rPr lang="en-US" sz="900" spc="-9"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h</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9</a:t>
            </a:r>
            <a:r>
              <a:rPr lang="en-US" sz="900" spc="-9" dirty="0">
                <a:latin typeface="Arial" panose="020B0604020202020204" pitchFamily="34" charset="0"/>
                <a:cs typeface="Arial" panose="020B0604020202020204" pitchFamily="34" charset="0"/>
              </a:rPr>
              <a:t>5</a:t>
            </a:r>
            <a:r>
              <a:rPr lang="en-US" sz="900" dirty="0">
                <a:latin typeface="Arial" panose="020B0604020202020204" pitchFamily="34" charset="0"/>
                <a:cs typeface="Arial" panose="020B0604020202020204" pitchFamily="34" charset="0"/>
              </a:rPr>
              <a:t>%, our a</a:t>
            </a:r>
            <a:r>
              <a:rPr lang="en-US" sz="900" spc="-9" dirty="0">
                <a:latin typeface="Arial" panose="020B0604020202020204" pitchFamily="34" charset="0"/>
                <a:cs typeface="Arial" panose="020B0604020202020204" pitchFamily="34" charset="0"/>
              </a:rPr>
              <a:t>n</a:t>
            </a:r>
            <a:r>
              <a:rPr lang="en-US" sz="900" dirty="0">
                <a:latin typeface="Arial" panose="020B0604020202020204" pitchFamily="34" charset="0"/>
                <a:cs typeface="Arial" panose="020B0604020202020204" pitchFamily="34" charset="0"/>
              </a:rPr>
              <a:t>al</a:t>
            </a:r>
            <a:r>
              <a:rPr lang="en-US" sz="900" spc="-9" dirty="0">
                <a:latin typeface="Arial" panose="020B0604020202020204" pitchFamily="34" charset="0"/>
                <a:cs typeface="Arial" panose="020B0604020202020204" pitchFamily="34" charset="0"/>
              </a:rPr>
              <a:t>y</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ay</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er</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t</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te t</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e</a:t>
            </a:r>
            <a:r>
              <a:rPr lang="en-US" sz="900" spc="14"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pe</a:t>
            </a:r>
            <a:r>
              <a:rPr lang="en-US" sz="900" spc="-14" dirty="0">
                <a:latin typeface="Arial" panose="020B0604020202020204" pitchFamily="34" charset="0"/>
                <a:cs typeface="Arial" panose="020B0604020202020204" pitchFamily="34" charset="0"/>
              </a:rPr>
              <a:t>r</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en</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age</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of </a:t>
            </a:r>
            <a:r>
              <a:rPr lang="en-US" sz="900" spc="-9"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ea</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ur</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e</a:t>
            </a:r>
            <a:r>
              <a:rPr lang="en-US" sz="900" spc="-18" dirty="0">
                <a:latin typeface="Arial" panose="020B0604020202020204" pitchFamily="34" charset="0"/>
                <a:cs typeface="Arial" panose="020B0604020202020204" pitchFamily="34" charset="0"/>
              </a:rPr>
              <a:t>x</a:t>
            </a:r>
            <a:r>
              <a:rPr lang="en-US" sz="900" dirty="0">
                <a:latin typeface="Arial" panose="020B0604020202020204" pitchFamily="34" charset="0"/>
                <a:cs typeface="Arial" panose="020B0604020202020204" pitchFamily="34" charset="0"/>
              </a:rPr>
              <a:t>hibit</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ng </a:t>
            </a:r>
            <a:r>
              <a:rPr lang="en-US" sz="900" spc="-9" dirty="0">
                <a:latin typeface="Arial" panose="020B0604020202020204" pitchFamily="34" charset="0"/>
                <a:cs typeface="Arial" panose="020B0604020202020204" pitchFamily="34" charset="0"/>
              </a:rPr>
              <a:t>d</a:t>
            </a:r>
            <a:r>
              <a:rPr lang="en-US" sz="900"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pari</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a:t>
            </a:r>
          </a:p>
          <a:p>
            <a:endParaRPr lang="en-US" sz="900" spc="-9" dirty="0" smtClean="0">
              <a:latin typeface="Arial" panose="020B0604020202020204" pitchFamily="34" charset="0"/>
              <a:cs typeface="Arial" panose="020B0604020202020204" pitchFamily="34" charset="0"/>
            </a:endParaRPr>
          </a:p>
          <a:p>
            <a:r>
              <a:rPr lang="en-US" sz="900" spc="-9" dirty="0" smtClean="0">
                <a:latin typeface="Arial" panose="020B0604020202020204" pitchFamily="34" charset="0"/>
                <a:cs typeface="Arial" panose="020B0604020202020204" pitchFamily="34" charset="0"/>
              </a:rPr>
              <a:t>T</a:t>
            </a:r>
            <a:r>
              <a:rPr lang="en-US" sz="900" dirty="0" smtClean="0">
                <a:latin typeface="Arial" panose="020B0604020202020204" pitchFamily="34" charset="0"/>
                <a:cs typeface="Arial" panose="020B0604020202020204" pitchFamily="34" charset="0"/>
              </a:rPr>
              <a:t>he </a:t>
            </a:r>
            <a:r>
              <a:rPr lang="en-US" sz="900" dirty="0">
                <a:latin typeface="Arial" panose="020B0604020202020204" pitchFamily="34" charset="0"/>
                <a:cs typeface="Arial" panose="020B0604020202020204" pitchFamily="34" charset="0"/>
              </a:rPr>
              <a:t>relat</a:t>
            </a:r>
            <a:r>
              <a:rPr lang="en-US" sz="900" spc="5"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dif</a:t>
            </a:r>
            <a:r>
              <a:rPr lang="en-US" sz="900" spc="-9" dirty="0">
                <a:latin typeface="Arial" panose="020B0604020202020204" pitchFamily="34" charset="0"/>
                <a:cs typeface="Arial" panose="020B0604020202020204" pitchFamily="34" charset="0"/>
              </a:rPr>
              <a:t>f</a:t>
            </a:r>
            <a:r>
              <a:rPr lang="en-US" sz="900" dirty="0">
                <a:latin typeface="Arial" panose="020B0604020202020204" pitchFamily="34" charset="0"/>
                <a:cs typeface="Arial" panose="020B0604020202020204" pitchFamily="34" charset="0"/>
              </a:rPr>
              <a:t>ere</a:t>
            </a:r>
            <a:r>
              <a:rPr lang="en-US" sz="900" spc="-9"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 </a:t>
            </a:r>
            <a:r>
              <a:rPr lang="en-US" sz="900" spc="-9" dirty="0">
                <a:latin typeface="Arial" panose="020B0604020202020204" pitchFamily="34" charset="0"/>
                <a:cs typeface="Arial" panose="020B0604020202020204" pitchFamily="34" charset="0"/>
              </a:rPr>
              <a:t>b</a:t>
            </a:r>
            <a:r>
              <a:rPr lang="en-US" sz="900" dirty="0">
                <a:latin typeface="Arial" panose="020B0604020202020204" pitchFamily="34" charset="0"/>
                <a:cs typeface="Arial" panose="020B0604020202020204" pitchFamily="34" charset="0"/>
              </a:rPr>
              <a:t>et</a:t>
            </a:r>
            <a:r>
              <a:rPr lang="en-US" sz="900" spc="-14" dirty="0">
                <a:latin typeface="Arial" panose="020B0604020202020204" pitchFamily="34" charset="0"/>
                <a:cs typeface="Arial" panose="020B0604020202020204" pitchFamily="34" charset="0"/>
              </a:rPr>
              <a:t>w</a:t>
            </a:r>
            <a:r>
              <a:rPr lang="en-US" sz="900" dirty="0">
                <a:latin typeface="Arial" panose="020B0604020202020204" pitchFamily="34" charset="0"/>
                <a:cs typeface="Arial" panose="020B0604020202020204" pitchFamily="34" charset="0"/>
              </a:rPr>
              <a:t>een a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el</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t</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d gr</a:t>
            </a:r>
            <a:r>
              <a:rPr lang="en-US" sz="900" spc="-9" dirty="0">
                <a:latin typeface="Arial" panose="020B0604020202020204" pitchFamily="34" charset="0"/>
                <a:cs typeface="Arial" panose="020B0604020202020204" pitchFamily="34" charset="0"/>
              </a:rPr>
              <a:t>o</a:t>
            </a:r>
            <a:r>
              <a:rPr lang="en-US" sz="900" dirty="0">
                <a:latin typeface="Arial" panose="020B0604020202020204" pitchFamily="34" charset="0"/>
                <a:cs typeface="Arial" panose="020B0604020202020204" pitchFamily="34" charset="0"/>
              </a:rPr>
              <a:t>up </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nd </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r</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f</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ren</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gro</a:t>
            </a:r>
            <a:r>
              <a:rPr lang="en-US" sz="900" spc="-9" dirty="0">
                <a:latin typeface="Arial" panose="020B0604020202020204" pitchFamily="34" charset="0"/>
                <a:cs typeface="Arial" panose="020B0604020202020204" pitchFamily="34" charset="0"/>
              </a:rPr>
              <a:t>u</a:t>
            </a:r>
            <a:r>
              <a:rPr lang="en-US" sz="900" dirty="0">
                <a:latin typeface="Arial" panose="020B0604020202020204" pitchFamily="34" charset="0"/>
                <a:cs typeface="Arial" panose="020B0604020202020204" pitchFamily="34" charset="0"/>
              </a:rPr>
              <a:t>p </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spc="-9" dirty="0">
                <a:latin typeface="Arial" panose="020B0604020202020204" pitchFamily="34" charset="0"/>
                <a:cs typeface="Arial" panose="020B0604020202020204" pitchFamily="34" charset="0"/>
              </a:rPr>
              <a:t>u</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ed</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to </a:t>
            </a:r>
            <a:r>
              <a:rPr lang="en-US" sz="900" spc="-9"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di</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p</a:t>
            </a:r>
            <a:r>
              <a:rPr lang="en-US" sz="900" dirty="0">
                <a:latin typeface="Arial" panose="020B0604020202020204" pitchFamily="34" charset="0"/>
                <a:cs typeface="Arial" panose="020B0604020202020204" pitchFamily="34" charset="0"/>
              </a:rPr>
              <a:t>ari</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ie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a:t>
            </a:r>
          </a:p>
          <a:p>
            <a:pPr marL="391538" marR="59813" indent="-171450">
              <a:buFont typeface="Arial" panose="020B0604020202020204" pitchFamily="34" charset="0"/>
              <a:buChar char="•"/>
              <a:tabLst>
                <a:tab pos="429143" algn="l"/>
              </a:tabLst>
            </a:pPr>
            <a:r>
              <a:rPr lang="en-US" sz="900" b="1" dirty="0">
                <a:latin typeface="Arial" panose="020B0604020202020204" pitchFamily="34" charset="0"/>
                <a:cs typeface="Arial" panose="020B0604020202020204" pitchFamily="34" charset="0"/>
              </a:rPr>
              <a:t>Bett</a:t>
            </a:r>
            <a:r>
              <a:rPr lang="en-US" sz="900" b="1" spc="5" dirty="0">
                <a:latin typeface="Arial" panose="020B0604020202020204" pitchFamily="34" charset="0"/>
                <a:cs typeface="Arial" panose="020B0604020202020204" pitchFamily="34" charset="0"/>
              </a:rPr>
              <a:t>e</a:t>
            </a:r>
            <a:r>
              <a:rPr lang="en-US" sz="900" b="1" dirty="0">
                <a:latin typeface="Arial" panose="020B0604020202020204" pitchFamily="34" charset="0"/>
                <a:cs typeface="Arial" panose="020B0604020202020204" pitchFamily="34" charset="0"/>
              </a:rPr>
              <a:t>r </a:t>
            </a:r>
            <a:r>
              <a:rPr lang="en-US" sz="900" dirty="0">
                <a:latin typeface="Arial" panose="020B0604020202020204" pitchFamily="34" charset="0"/>
                <a:cs typeface="Arial" panose="020B0604020202020204" pitchFamily="34" charset="0"/>
              </a:rPr>
              <a:t>= Po</a:t>
            </a:r>
            <a:r>
              <a:rPr lang="en-US" sz="900" spc="-9" dirty="0">
                <a:latin typeface="Arial" panose="020B0604020202020204" pitchFamily="34" charset="0"/>
                <a:cs typeface="Arial" panose="020B0604020202020204" pitchFamily="34" charset="0"/>
              </a:rPr>
              <a:t>p</a:t>
            </a:r>
            <a:r>
              <a:rPr lang="en-US" sz="900" dirty="0">
                <a:latin typeface="Arial" panose="020B0604020202020204" pitchFamily="34" charset="0"/>
                <a:cs typeface="Arial" panose="020B0604020202020204" pitchFamily="34" charset="0"/>
              </a:rPr>
              <a:t>ula</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ion</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had</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bet</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er</a:t>
            </a:r>
            <a:r>
              <a:rPr lang="en-US" sz="900" spc="-14"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to</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 th</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n re</a:t>
            </a:r>
            <a:r>
              <a:rPr lang="en-US" sz="900" spc="-9" dirty="0">
                <a:latin typeface="Arial" panose="020B0604020202020204" pitchFamily="34" charset="0"/>
                <a:cs typeface="Arial" panose="020B0604020202020204" pitchFamily="34" charset="0"/>
              </a:rPr>
              <a:t>f</a:t>
            </a:r>
            <a:r>
              <a:rPr lang="en-US" sz="900" dirty="0">
                <a:latin typeface="Arial" panose="020B0604020202020204" pitchFamily="34" charset="0"/>
                <a:cs typeface="Arial" panose="020B0604020202020204" pitchFamily="34" charset="0"/>
              </a:rPr>
              <a:t>ere</a:t>
            </a:r>
            <a:r>
              <a:rPr lang="en-US" sz="900" spc="-9"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group.</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Diffe</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are</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ta</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ti</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ally</a:t>
            </a:r>
            <a:r>
              <a:rPr lang="en-US" sz="900" spc="-18"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g</a:t>
            </a:r>
            <a:r>
              <a:rPr lang="en-US" sz="900" dirty="0">
                <a:latin typeface="Arial" panose="020B0604020202020204" pitchFamily="34" charset="0"/>
                <a:cs typeface="Arial" panose="020B0604020202020204" pitchFamily="34" charset="0"/>
              </a:rPr>
              <a:t>nif</a:t>
            </a:r>
            <a:r>
              <a:rPr lang="en-US" sz="900" spc="-9"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n</a:t>
            </a:r>
            <a:r>
              <a:rPr lang="en-US" sz="900" spc="46"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 are</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q</a:t>
            </a:r>
            <a:r>
              <a:rPr lang="en-US" sz="900" dirty="0">
                <a:latin typeface="Arial" panose="020B0604020202020204" pitchFamily="34" charset="0"/>
                <a:cs typeface="Arial" panose="020B0604020202020204" pitchFamily="34" charset="0"/>
              </a:rPr>
              <a:t>ual</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to or</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lar</a:t>
            </a:r>
            <a:r>
              <a:rPr lang="en-US" sz="900" spc="-9" dirty="0">
                <a:latin typeface="Arial" panose="020B0604020202020204" pitchFamily="34" charset="0"/>
                <a:cs typeface="Arial" panose="020B0604020202020204" pitchFamily="34" charset="0"/>
              </a:rPr>
              <a:t>g</a:t>
            </a:r>
            <a:r>
              <a:rPr lang="en-US" sz="900" dirty="0">
                <a:latin typeface="Arial" panose="020B0604020202020204" pitchFamily="34" charset="0"/>
                <a:cs typeface="Arial" panose="020B0604020202020204" pitchFamily="34" charset="0"/>
              </a:rPr>
              <a:t>er t</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an </a:t>
            </a:r>
            <a:r>
              <a:rPr lang="en-US" sz="900" spc="-9" dirty="0">
                <a:latin typeface="Arial" panose="020B0604020202020204" pitchFamily="34" charset="0"/>
                <a:cs typeface="Arial" panose="020B0604020202020204" pitchFamily="34" charset="0"/>
              </a:rPr>
              <a:t>10</a:t>
            </a:r>
            <a:r>
              <a:rPr lang="en-US" sz="900" dirty="0">
                <a:latin typeface="Arial" panose="020B0604020202020204" pitchFamily="34" charset="0"/>
                <a:cs typeface="Arial" panose="020B0604020202020204" pitchFamily="34" charset="0"/>
              </a:rPr>
              <a:t>%, and</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fa</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or</a:t>
            </a:r>
            <a:r>
              <a:rPr lang="en-US" sz="900" spc="18" dirty="0">
                <a:latin typeface="Arial" panose="020B0604020202020204" pitchFamily="34" charset="0"/>
                <a:cs typeface="Arial" panose="020B0604020202020204" pitchFamily="34" charset="0"/>
              </a:rPr>
              <a:t>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he</a:t>
            </a:r>
            <a:r>
              <a:rPr lang="en-US" sz="900" spc="5" dirty="0">
                <a:latin typeface="Arial" panose="020B0604020202020204" pitchFamily="34" charset="0"/>
                <a:cs typeface="Arial" panose="020B0604020202020204" pitchFamily="34" charset="0"/>
              </a:rPr>
              <a:t> </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el</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t</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d</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gr</a:t>
            </a:r>
            <a:r>
              <a:rPr lang="en-US" sz="900" spc="-9" dirty="0">
                <a:latin typeface="Arial" panose="020B0604020202020204" pitchFamily="34" charset="0"/>
                <a:cs typeface="Arial" panose="020B0604020202020204" pitchFamily="34" charset="0"/>
              </a:rPr>
              <a:t>ou</a:t>
            </a:r>
            <a:r>
              <a:rPr lang="en-US" sz="900" dirty="0">
                <a:latin typeface="Arial" panose="020B0604020202020204" pitchFamily="34" charset="0"/>
                <a:cs typeface="Arial" panose="020B0604020202020204" pitchFamily="34" charset="0"/>
              </a:rPr>
              <a:t>p.</a:t>
            </a:r>
          </a:p>
          <a:p>
            <a:pPr marL="391538" marR="11614" indent="-171450">
              <a:buFont typeface="Arial" panose="020B0604020202020204" pitchFamily="34" charset="0"/>
              <a:buChar char="•"/>
              <a:tabLst>
                <a:tab pos="429143" algn="l"/>
              </a:tabLst>
            </a:pPr>
            <a:r>
              <a:rPr lang="en-US" sz="900" b="1" dirty="0">
                <a:latin typeface="Arial" panose="020B0604020202020204" pitchFamily="34" charset="0"/>
                <a:cs typeface="Arial" panose="020B0604020202020204" pitchFamily="34" charset="0"/>
              </a:rPr>
              <a:t>Same</a:t>
            </a:r>
            <a:r>
              <a:rPr lang="en-US" sz="900" b="1"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 </a:t>
            </a:r>
            <a:r>
              <a:rPr lang="en-US" sz="900" spc="-14" dirty="0">
                <a:latin typeface="Arial" panose="020B0604020202020204" pitchFamily="34" charset="0"/>
                <a:cs typeface="Arial" panose="020B0604020202020204" pitchFamily="34" charset="0"/>
              </a:rPr>
              <a:t>P</a:t>
            </a:r>
            <a:r>
              <a:rPr lang="en-US" sz="900" dirty="0">
                <a:latin typeface="Arial" panose="020B0604020202020204" pitchFamily="34" charset="0"/>
                <a:cs typeface="Arial" panose="020B0604020202020204" pitchFamily="34" charset="0"/>
              </a:rPr>
              <a:t>op</a:t>
            </a:r>
            <a:r>
              <a:rPr lang="en-US" sz="900" spc="-9" dirty="0">
                <a:latin typeface="Arial" panose="020B0604020202020204" pitchFamily="34" charset="0"/>
                <a:cs typeface="Arial" panose="020B0604020202020204" pitchFamily="34" charset="0"/>
              </a:rPr>
              <a:t>u</a:t>
            </a:r>
            <a:r>
              <a:rPr lang="en-US" sz="900" dirty="0">
                <a:latin typeface="Arial" panose="020B0604020202020204" pitchFamily="34" charset="0"/>
                <a:cs typeface="Arial" panose="020B0604020202020204" pitchFamily="34" charset="0"/>
              </a:rPr>
              <a:t>lat</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on </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nd r</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fer</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group</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had</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ab</a:t>
            </a:r>
            <a:r>
              <a:rPr lang="en-US" sz="900" spc="-9" dirty="0">
                <a:latin typeface="Arial" panose="020B0604020202020204" pitchFamily="34" charset="0"/>
                <a:cs typeface="Arial" panose="020B0604020202020204" pitchFamily="34" charset="0"/>
              </a:rPr>
              <a:t>o</a:t>
            </a:r>
            <a:r>
              <a:rPr lang="en-US" sz="900" dirty="0">
                <a:latin typeface="Arial" panose="020B0604020202020204" pitchFamily="34" charset="0"/>
                <a:cs typeface="Arial" panose="020B0604020202020204" pitchFamily="34" charset="0"/>
              </a:rPr>
              <a:t>ut t</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e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to</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 Dif</a:t>
            </a:r>
            <a:r>
              <a:rPr lang="en-US" sz="900" spc="-9" dirty="0">
                <a:latin typeface="Arial" panose="020B0604020202020204" pitchFamily="34" charset="0"/>
                <a:cs typeface="Arial" panose="020B0604020202020204" pitchFamily="34" charset="0"/>
              </a:rPr>
              <a:t>f</a:t>
            </a:r>
            <a:r>
              <a:rPr lang="en-US" sz="900" dirty="0">
                <a:latin typeface="Arial" panose="020B0604020202020204" pitchFamily="34" charset="0"/>
                <a:cs typeface="Arial" panose="020B0604020202020204" pitchFamily="34" charset="0"/>
              </a:rPr>
              <a:t>ere</a:t>
            </a:r>
            <a:r>
              <a:rPr lang="en-US" sz="900" spc="-9"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 not</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ta</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ally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ig</a:t>
            </a:r>
            <a:r>
              <a:rPr lang="en-US" sz="900" spc="-9" dirty="0">
                <a:latin typeface="Arial" panose="020B0604020202020204" pitchFamily="34" charset="0"/>
                <a:cs typeface="Arial" panose="020B0604020202020204" pitchFamily="34" charset="0"/>
              </a:rPr>
              <a:t>n</a:t>
            </a:r>
            <a:r>
              <a:rPr lang="en-US" sz="900" dirty="0">
                <a:latin typeface="Arial" panose="020B0604020202020204" pitchFamily="34" charset="0"/>
                <a:cs typeface="Arial" panose="020B0604020202020204" pitchFamily="34" charset="0"/>
              </a:rPr>
              <a:t>if</a:t>
            </a:r>
            <a:r>
              <a:rPr lang="en-US" sz="900" spc="-9"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ant</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or</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 </a:t>
            </a:r>
            <a:r>
              <a:rPr lang="en-US" sz="900" spc="-9"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ler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han</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10%.</a:t>
            </a:r>
          </a:p>
          <a:p>
            <a:pPr marL="391538" marR="31358" indent="-171450">
              <a:buFont typeface="Arial" panose="020B0604020202020204" pitchFamily="34" charset="0"/>
              <a:buChar char="•"/>
              <a:tabLst>
                <a:tab pos="429143" algn="l"/>
              </a:tabLst>
            </a:pPr>
            <a:r>
              <a:rPr lang="en-US" sz="900" b="1" dirty="0">
                <a:latin typeface="Arial" panose="020B0604020202020204" pitchFamily="34" charset="0"/>
                <a:cs typeface="Arial" panose="020B0604020202020204" pitchFamily="34" charset="0"/>
              </a:rPr>
              <a:t>Worse</a:t>
            </a:r>
            <a:r>
              <a:rPr lang="en-US" sz="900" b="1"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 </a:t>
            </a:r>
            <a:r>
              <a:rPr lang="en-US" sz="900" spc="-14" dirty="0">
                <a:latin typeface="Arial" panose="020B0604020202020204" pitchFamily="34" charset="0"/>
                <a:cs typeface="Arial" panose="020B0604020202020204" pitchFamily="34" charset="0"/>
              </a:rPr>
              <a:t>P</a:t>
            </a:r>
            <a:r>
              <a:rPr lang="en-US" sz="900" dirty="0">
                <a:latin typeface="Arial" panose="020B0604020202020204" pitchFamily="34" charset="0"/>
                <a:cs typeface="Arial" panose="020B0604020202020204" pitchFamily="34" charset="0"/>
              </a:rPr>
              <a:t>opu</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at</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on </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ad </a:t>
            </a:r>
            <a:r>
              <a:rPr lang="en-US" sz="900" spc="-14" dirty="0">
                <a:latin typeface="Arial" panose="020B0604020202020204" pitchFamily="34" charset="0"/>
                <a:cs typeface="Arial" panose="020B0604020202020204" pitchFamily="34" charset="0"/>
              </a:rPr>
              <a:t>w</a:t>
            </a:r>
            <a:r>
              <a:rPr lang="en-US" sz="900" dirty="0">
                <a:latin typeface="Arial" panose="020B0604020202020204" pitchFamily="34" charset="0"/>
                <a:cs typeface="Arial" panose="020B0604020202020204" pitchFamily="34" charset="0"/>
              </a:rPr>
              <a:t>or</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 a</a:t>
            </a:r>
            <a:r>
              <a:rPr lang="en-US" sz="900" spc="-9" dirty="0">
                <a:latin typeface="Arial" panose="020B0604020202020204" pitchFamily="34" charset="0"/>
                <a:cs typeface="Arial" panose="020B0604020202020204" pitchFamily="34" charset="0"/>
              </a:rPr>
              <a:t>c</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o </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are t</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an </a:t>
            </a:r>
            <a:r>
              <a:rPr lang="en-US" sz="900" spc="-9"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efer</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n</a:t>
            </a:r>
            <a:r>
              <a:rPr lang="en-US" sz="900" spc="-9"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 gro</a:t>
            </a:r>
            <a:r>
              <a:rPr lang="en-US" sz="900" spc="-9" dirty="0">
                <a:latin typeface="Arial" panose="020B0604020202020204" pitchFamily="34" charset="0"/>
                <a:cs typeface="Arial" panose="020B0604020202020204" pitchFamily="34" charset="0"/>
              </a:rPr>
              <a:t>u</a:t>
            </a:r>
            <a:r>
              <a:rPr lang="en-US" sz="900" dirty="0">
                <a:latin typeface="Arial" panose="020B0604020202020204" pitchFamily="34" charset="0"/>
                <a:cs typeface="Arial" panose="020B0604020202020204" pitchFamily="34" charset="0"/>
              </a:rPr>
              <a:t>p. Dif</a:t>
            </a:r>
            <a:r>
              <a:rPr lang="en-US" sz="900" spc="-9" dirty="0">
                <a:latin typeface="Arial" panose="020B0604020202020204" pitchFamily="34" charset="0"/>
                <a:cs typeface="Arial" panose="020B0604020202020204" pitchFamily="34" charset="0"/>
              </a:rPr>
              <a:t>f</a:t>
            </a:r>
            <a:r>
              <a:rPr lang="en-US" sz="900" dirty="0">
                <a:latin typeface="Arial" panose="020B0604020202020204" pitchFamily="34" charset="0"/>
                <a:cs typeface="Arial" panose="020B0604020202020204" pitchFamily="34" charset="0"/>
              </a:rPr>
              <a:t>ere</a:t>
            </a:r>
            <a:r>
              <a:rPr lang="en-US" sz="900" spc="-9"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are</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t</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t</a:t>
            </a:r>
            <a:r>
              <a:rPr lang="en-US" sz="900" spc="5"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st</a:t>
            </a:r>
            <a:r>
              <a:rPr lang="en-US" sz="900" dirty="0">
                <a:latin typeface="Arial" panose="020B0604020202020204" pitchFamily="34" charset="0"/>
                <a:cs typeface="Arial" panose="020B0604020202020204" pitchFamily="34" charset="0"/>
              </a:rPr>
              <a:t>i</a:t>
            </a:r>
            <a:r>
              <a:rPr lang="en-US" sz="900" spc="41"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ly</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i</a:t>
            </a:r>
            <a:r>
              <a:rPr lang="en-US" sz="900" dirty="0">
                <a:latin typeface="Arial" panose="020B0604020202020204" pitchFamily="34" charset="0"/>
                <a:cs typeface="Arial" panose="020B0604020202020204" pitchFamily="34" charset="0"/>
              </a:rPr>
              <a:t>gni</a:t>
            </a:r>
            <a:r>
              <a:rPr lang="en-US" sz="900" spc="-9" dirty="0">
                <a:latin typeface="Arial" panose="020B0604020202020204" pitchFamily="34" charset="0"/>
                <a:cs typeface="Arial" panose="020B0604020202020204" pitchFamily="34" charset="0"/>
              </a:rPr>
              <a:t>f</a:t>
            </a:r>
            <a:r>
              <a:rPr lang="en-US" sz="900"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a</a:t>
            </a:r>
            <a:r>
              <a:rPr lang="en-US" sz="900" dirty="0">
                <a:latin typeface="Arial" panose="020B0604020202020204" pitchFamily="34" charset="0"/>
                <a:cs typeface="Arial" panose="020B0604020202020204" pitchFamily="34" charset="0"/>
              </a:rPr>
              <a:t>nt, are</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q</a:t>
            </a:r>
            <a:r>
              <a:rPr lang="en-US" sz="900" dirty="0">
                <a:latin typeface="Arial" panose="020B0604020202020204" pitchFamily="34" charset="0"/>
                <a:cs typeface="Arial" panose="020B0604020202020204" pitchFamily="34" charset="0"/>
              </a:rPr>
              <a:t>ual</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to or</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lar</a:t>
            </a:r>
            <a:r>
              <a:rPr lang="en-US" sz="900" spc="-9" dirty="0">
                <a:latin typeface="Arial" panose="020B0604020202020204" pitchFamily="34" charset="0"/>
                <a:cs typeface="Arial" panose="020B0604020202020204" pitchFamily="34" charset="0"/>
              </a:rPr>
              <a:t>g</a:t>
            </a:r>
            <a:r>
              <a:rPr lang="en-US" sz="900" dirty="0">
                <a:latin typeface="Arial" panose="020B0604020202020204" pitchFamily="34" charset="0"/>
                <a:cs typeface="Arial" panose="020B0604020202020204" pitchFamily="34" charset="0"/>
              </a:rPr>
              <a:t>er t</a:t>
            </a:r>
            <a:r>
              <a:rPr lang="en-US" sz="900" spc="-9"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an </a:t>
            </a:r>
            <a:r>
              <a:rPr lang="en-US" sz="900" spc="-9" dirty="0">
                <a:latin typeface="Arial" panose="020B0604020202020204" pitchFamily="34" charset="0"/>
                <a:cs typeface="Arial" panose="020B0604020202020204" pitchFamily="34" charset="0"/>
              </a:rPr>
              <a:t>10</a:t>
            </a:r>
            <a:r>
              <a:rPr lang="en-US" sz="900" dirty="0">
                <a:latin typeface="Arial" panose="020B0604020202020204" pitchFamily="34" charset="0"/>
                <a:cs typeface="Arial" panose="020B0604020202020204" pitchFamily="34" charset="0"/>
              </a:rPr>
              <a:t>%, and</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fa</a:t>
            </a:r>
            <a:r>
              <a:rPr lang="en-US" sz="900" spc="-9" dirty="0">
                <a:latin typeface="Arial" panose="020B0604020202020204" pitchFamily="34" charset="0"/>
                <a:cs typeface="Arial" panose="020B0604020202020204" pitchFamily="34" charset="0"/>
              </a:rPr>
              <a:t>v</a:t>
            </a:r>
            <a:r>
              <a:rPr lang="en-US" sz="900" dirty="0">
                <a:latin typeface="Arial" panose="020B0604020202020204" pitchFamily="34" charset="0"/>
                <a:cs typeface="Arial" panose="020B0604020202020204" pitchFamily="34" charset="0"/>
              </a:rPr>
              <a:t>or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he</a:t>
            </a:r>
            <a:r>
              <a:rPr lang="en-US" sz="900" spc="18"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re</a:t>
            </a:r>
            <a:r>
              <a:rPr lang="en-US" sz="900" spc="-9" dirty="0">
                <a:latin typeface="Arial" panose="020B0604020202020204" pitchFamily="34" charset="0"/>
                <a:cs typeface="Arial" panose="020B0604020202020204" pitchFamily="34" charset="0"/>
              </a:rPr>
              <a:t>f</a:t>
            </a:r>
            <a:r>
              <a:rPr lang="en-US" sz="900" dirty="0">
                <a:latin typeface="Arial" panose="020B0604020202020204" pitchFamily="34" charset="0"/>
                <a:cs typeface="Arial" panose="020B0604020202020204" pitchFamily="34" charset="0"/>
              </a:rPr>
              <a:t>ere</a:t>
            </a:r>
            <a:r>
              <a:rPr lang="en-US" sz="900" spc="-9" dirty="0">
                <a:latin typeface="Arial" panose="020B0604020202020204" pitchFamily="34" charset="0"/>
                <a:cs typeface="Arial" panose="020B0604020202020204" pitchFamily="34" charset="0"/>
              </a:rPr>
              <a:t>n</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gr</a:t>
            </a:r>
            <a:r>
              <a:rPr lang="en-US" sz="900" spc="-9" dirty="0">
                <a:latin typeface="Arial" panose="020B0604020202020204" pitchFamily="34" charset="0"/>
                <a:cs typeface="Arial" panose="020B0604020202020204" pitchFamily="34" charset="0"/>
              </a:rPr>
              <a:t>o</a:t>
            </a:r>
            <a:r>
              <a:rPr lang="en-US" sz="900" dirty="0">
                <a:latin typeface="Arial" panose="020B0604020202020204" pitchFamily="34" charset="0"/>
                <a:cs typeface="Arial" panose="020B0604020202020204" pitchFamily="34" charset="0"/>
              </a:rPr>
              <a:t>up.</a:t>
            </a:r>
          </a:p>
          <a:p>
            <a:r>
              <a:rPr lang="en-US" sz="900" b="1" dirty="0">
                <a:latin typeface="Arial" panose="020B0604020202020204" pitchFamily="34" charset="0"/>
                <a:cs typeface="Arial" panose="020B0604020202020204" pitchFamily="34" charset="0"/>
              </a:rPr>
              <a:t>Example:</a:t>
            </a:r>
            <a:r>
              <a:rPr lang="en-US" sz="900" b="1"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Co</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pared</a:t>
            </a:r>
            <a:r>
              <a:rPr lang="en-US" sz="900" spc="-9" dirty="0">
                <a:latin typeface="Arial" panose="020B0604020202020204" pitchFamily="34" charset="0"/>
                <a:cs typeface="Arial" panose="020B0604020202020204" pitchFamily="34" charset="0"/>
              </a:rPr>
              <a:t> </a:t>
            </a:r>
            <a:r>
              <a:rPr lang="en-US" sz="900" spc="-14" dirty="0">
                <a:latin typeface="Arial" panose="020B0604020202020204" pitchFamily="34" charset="0"/>
                <a:cs typeface="Arial" panose="020B0604020202020204" pitchFamily="34" charset="0"/>
              </a:rPr>
              <a:t>w</a:t>
            </a:r>
            <a:r>
              <a:rPr lang="en-US" sz="900" dirty="0">
                <a:latin typeface="Arial" panose="020B0604020202020204" pitchFamily="34" charset="0"/>
                <a:cs typeface="Arial" panose="020B0604020202020204" pitchFamily="34" charset="0"/>
              </a:rPr>
              <a:t>ith</a:t>
            </a:r>
            <a:r>
              <a:rPr lang="en-US" sz="900" spc="-18" dirty="0">
                <a:latin typeface="Arial" panose="020B0604020202020204" pitchFamily="34" charset="0"/>
                <a:cs typeface="Arial" panose="020B0604020202020204" pitchFamily="34" charset="0"/>
              </a:rPr>
              <a:t> </a:t>
            </a:r>
            <a:r>
              <a:rPr lang="en-US" sz="900" spc="32" dirty="0">
                <a:latin typeface="Arial" panose="020B0604020202020204" pitchFamily="34" charset="0"/>
                <a:cs typeface="Arial" panose="020B0604020202020204" pitchFamily="34" charset="0"/>
              </a:rPr>
              <a:t>W</a:t>
            </a:r>
            <a:r>
              <a:rPr lang="en-US" sz="900" spc="-9" dirty="0">
                <a:latin typeface="Arial" panose="020B0604020202020204" pitchFamily="34" charset="0"/>
                <a:cs typeface="Arial" panose="020B0604020202020204" pitchFamily="34" charset="0"/>
              </a:rPr>
              <a:t>hi</a:t>
            </a:r>
            <a:r>
              <a:rPr lang="en-US" sz="900" dirty="0">
                <a:latin typeface="Arial" panose="020B0604020202020204" pitchFamily="34" charset="0"/>
                <a:cs typeface="Arial" panose="020B0604020202020204" pitchFamily="34" charset="0"/>
              </a:rPr>
              <a:t>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 H</a:t>
            </a:r>
            <a:r>
              <a:rPr lang="en-US" sz="900" spc="-9"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p</a:t>
            </a:r>
            <a:r>
              <a:rPr lang="en-US" sz="900" dirty="0">
                <a:latin typeface="Arial" panose="020B0604020202020204" pitchFamily="34" charset="0"/>
                <a:cs typeface="Arial" panose="020B0604020202020204" pitchFamily="34" charset="0"/>
              </a:rPr>
              <a:t>an</a:t>
            </a:r>
            <a:r>
              <a:rPr lang="en-US" sz="900" spc="-9"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had </a:t>
            </a:r>
            <a:r>
              <a:rPr lang="en-US" sz="900" spc="-14" dirty="0">
                <a:latin typeface="Arial" panose="020B0604020202020204" pitchFamily="34" charset="0"/>
                <a:cs typeface="Arial" panose="020B0604020202020204" pitchFamily="34" charset="0"/>
              </a:rPr>
              <a:t>w</a:t>
            </a:r>
            <a:r>
              <a:rPr lang="en-US" sz="900" dirty="0">
                <a:latin typeface="Arial" panose="020B0604020202020204" pitchFamily="34" charset="0"/>
                <a:cs typeface="Arial" panose="020B0604020202020204" pitchFamily="34" charset="0"/>
              </a:rPr>
              <a:t>or</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c</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o </a:t>
            </a:r>
            <a:r>
              <a:rPr lang="en-US" sz="900" spc="-5"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are </a:t>
            </a:r>
            <a:r>
              <a:rPr lang="en-US" sz="900" spc="-9" dirty="0">
                <a:latin typeface="Arial" panose="020B0604020202020204" pitchFamily="34" charset="0"/>
                <a:cs typeface="Arial" panose="020B0604020202020204" pitchFamily="34" charset="0"/>
              </a:rPr>
              <a:t>o</a:t>
            </a:r>
            <a:r>
              <a:rPr lang="en-US" sz="900" dirty="0">
                <a:latin typeface="Arial" panose="020B0604020202020204" pitchFamily="34" charset="0"/>
                <a:cs typeface="Arial" panose="020B0604020202020204" pitchFamily="34" charset="0"/>
              </a:rPr>
              <a:t>n 14</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of </a:t>
            </a:r>
            <a:r>
              <a:rPr lang="en-US" sz="900" spc="-9" dirty="0">
                <a:latin typeface="Arial" panose="020B0604020202020204" pitchFamily="34" charset="0"/>
                <a:cs typeface="Arial" panose="020B0604020202020204" pitchFamily="34" charset="0"/>
              </a:rPr>
              <a:t>t</a:t>
            </a:r>
            <a:r>
              <a:rPr lang="en-US" sz="900" dirty="0">
                <a:latin typeface="Arial" panose="020B0604020202020204" pitchFamily="34" charset="0"/>
                <a:cs typeface="Arial" panose="020B0604020202020204" pitchFamily="34" charset="0"/>
              </a:rPr>
              <a:t>he </a:t>
            </a:r>
            <a:r>
              <a:rPr lang="en-US" sz="900" spc="-9"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1 a</a:t>
            </a:r>
            <a:r>
              <a:rPr lang="en-US" sz="900" spc="-9" dirty="0">
                <a:latin typeface="Arial" panose="020B0604020202020204" pitchFamily="34" charset="0"/>
                <a:cs typeface="Arial" panose="020B0604020202020204" pitchFamily="34" charset="0"/>
              </a:rPr>
              <a:t>cc</a:t>
            </a:r>
            <a:r>
              <a:rPr lang="en-US" sz="900"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m</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u</a:t>
            </a:r>
            <a:r>
              <a:rPr lang="en-US" sz="900" spc="-14" dirty="0">
                <a:latin typeface="Arial" panose="020B0604020202020204" pitchFamily="34" charset="0"/>
                <a:cs typeface="Arial" panose="020B0604020202020204" pitchFamily="34" charset="0"/>
              </a:rPr>
              <a:t>r</a:t>
            </a:r>
            <a:r>
              <a:rPr lang="en-US" sz="900"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a:t>
            </a:r>
            <a:r>
              <a:rPr lang="en-US" sz="900" spc="-9" dirty="0">
                <a:latin typeface="Arial" panose="020B0604020202020204" pitchFamily="34" charset="0"/>
                <a:cs typeface="Arial" panose="020B0604020202020204" pitchFamily="34" charset="0"/>
              </a:rPr>
              <a:t> </a:t>
            </a:r>
            <a:r>
              <a:rPr lang="en-US" sz="900" spc="5"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i</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i</a:t>
            </a:r>
            <a:r>
              <a:rPr lang="en-US" sz="900" spc="-9" dirty="0">
                <a:latin typeface="Arial" panose="020B0604020202020204" pitchFamily="34" charset="0"/>
                <a:cs typeface="Arial" panose="020B0604020202020204" pitchFamily="34" charset="0"/>
              </a:rPr>
              <a:t>l</a:t>
            </a:r>
            <a:r>
              <a:rPr lang="en-US" sz="900" dirty="0">
                <a:latin typeface="Arial" panose="020B0604020202020204" pitchFamily="34" charset="0"/>
                <a:cs typeface="Arial" panose="020B0604020202020204" pitchFamily="34" charset="0"/>
              </a:rPr>
              <a:t>ar a</a:t>
            </a:r>
            <a:r>
              <a:rPr lang="en-US" sz="900" spc="5" dirty="0">
                <a:latin typeface="Arial" panose="020B0604020202020204" pitchFamily="34" charset="0"/>
                <a:cs typeface="Arial" panose="020B0604020202020204" pitchFamily="34" charset="0"/>
              </a:rPr>
              <a:t>c</a:t>
            </a:r>
            <a:r>
              <a:rPr lang="en-US" sz="900" spc="-9"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e</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on</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4 </a:t>
            </a:r>
            <a:r>
              <a:rPr lang="en-US" sz="900" spc="-5" dirty="0">
                <a:latin typeface="Arial" panose="020B0604020202020204" pitchFamily="34" charset="0"/>
                <a:cs typeface="Arial" panose="020B0604020202020204" pitchFamily="34" charset="0"/>
              </a:rPr>
              <a:t>m</a:t>
            </a:r>
            <a:r>
              <a:rPr lang="en-US" sz="900" dirty="0">
                <a:latin typeface="Arial" panose="020B0604020202020204" pitchFamily="34" charset="0"/>
                <a:cs typeface="Arial" panose="020B0604020202020204" pitchFamily="34" charset="0"/>
              </a:rPr>
              <a:t>ea</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ur</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 a</a:t>
            </a:r>
            <a:r>
              <a:rPr lang="en-US" sz="900" spc="-9" dirty="0">
                <a:latin typeface="Arial" panose="020B0604020202020204" pitchFamily="34" charset="0"/>
                <a:cs typeface="Arial" panose="020B0604020202020204" pitchFamily="34" charset="0"/>
              </a:rPr>
              <a:t>n</a:t>
            </a:r>
            <a:r>
              <a:rPr lang="en-US" sz="900" dirty="0">
                <a:latin typeface="Arial" panose="020B0604020202020204" pitchFamily="34" charset="0"/>
                <a:cs typeface="Arial" panose="020B0604020202020204" pitchFamily="34" charset="0"/>
              </a:rPr>
              <a:t>d b</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tter </a:t>
            </a:r>
            <a:r>
              <a:rPr lang="en-US" sz="900" spc="-9" dirty="0">
                <a:latin typeface="Arial" panose="020B0604020202020204" pitchFamily="34" charset="0"/>
                <a:cs typeface="Arial" panose="020B0604020202020204" pitchFamily="34" charset="0"/>
              </a:rPr>
              <a:t>a</a:t>
            </a:r>
            <a:r>
              <a:rPr lang="en-US" sz="900" spc="5" dirty="0">
                <a:latin typeface="Arial" panose="020B0604020202020204" pitchFamily="34" charset="0"/>
                <a:cs typeface="Arial" panose="020B0604020202020204" pitchFamily="34" charset="0"/>
              </a:rPr>
              <a:t>cc</a:t>
            </a:r>
            <a:r>
              <a:rPr lang="en-US" sz="900" spc="-9" dirty="0">
                <a:latin typeface="Arial" panose="020B0604020202020204" pitchFamily="34" charset="0"/>
                <a:cs typeface="Arial" panose="020B0604020202020204" pitchFamily="34" charset="0"/>
              </a:rPr>
              <a:t>e</a:t>
            </a:r>
            <a:r>
              <a:rPr lang="en-US" sz="900" spc="5"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s</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on</a:t>
            </a:r>
            <a:r>
              <a:rPr lang="en-US" sz="900" spc="-9"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3 </a:t>
            </a:r>
            <a:r>
              <a:rPr lang="en-US" sz="900" spc="5" dirty="0">
                <a:latin typeface="Arial" panose="020B0604020202020204" pitchFamily="34" charset="0"/>
                <a:cs typeface="Arial" panose="020B0604020202020204" pitchFamily="34" charset="0"/>
              </a:rPr>
              <a:t>m</a:t>
            </a:r>
            <a:r>
              <a:rPr lang="en-US" sz="900" spc="-9" dirty="0">
                <a:latin typeface="Arial" panose="020B0604020202020204" pitchFamily="34" charset="0"/>
                <a:cs typeface="Arial" panose="020B0604020202020204" pitchFamily="34" charset="0"/>
              </a:rPr>
              <a:t>e</a:t>
            </a:r>
            <a:r>
              <a:rPr lang="en-US" sz="900" dirty="0">
                <a:latin typeface="Arial" panose="020B0604020202020204" pitchFamily="34" charset="0"/>
                <a:cs typeface="Arial" panose="020B0604020202020204" pitchFamily="34" charset="0"/>
              </a:rPr>
              <a:t>a</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ure</a:t>
            </a:r>
            <a:r>
              <a:rPr lang="en-US" sz="900" spc="-9"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a:t>
            </a:r>
          </a:p>
          <a:p>
            <a:endParaRPr lang="en-US"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1" dirty="0" smtClean="0">
                <a:cs typeface="Times New Roman" panose="02020603050405020304" pitchFamily="18" charset="0"/>
              </a:rPr>
              <a:t>Groups With Dispa</a:t>
            </a:r>
            <a:r>
              <a:rPr lang="en-US" b="1" spc="-5" dirty="0" smtClean="0">
                <a:cs typeface="Times New Roman" panose="02020603050405020304" pitchFamily="18" charset="0"/>
              </a:rPr>
              <a:t>r</a:t>
            </a:r>
            <a:r>
              <a:rPr lang="en-US" b="1" dirty="0" smtClean="0">
                <a:cs typeface="Times New Roman" panose="02020603050405020304" pitchFamily="18" charset="0"/>
              </a:rPr>
              <a:t>ities:</a:t>
            </a:r>
            <a:endParaRPr lang="en-US" dirty="0" smtClean="0">
              <a:cs typeface="Times New Roman" panose="02020603050405020304" pitchFamily="18" charset="0"/>
            </a:endParaRPr>
          </a:p>
          <a:p>
            <a:pPr marL="347472" marR="277578" indent="-182880">
              <a:buFont typeface="Arial" panose="020B0604020202020204" pitchFamily="34" charset="0"/>
              <a:buChar char="•"/>
              <a:tabLst>
                <a:tab pos="220088" algn="l"/>
              </a:tabLst>
            </a:pPr>
            <a:r>
              <a:rPr lang="en-US" dirty="0" smtClean="0">
                <a:cs typeface="Times New Roman" panose="02020603050405020304" pitchFamily="18" charset="0"/>
              </a:rPr>
              <a:t>People in poor households experienced the largest number of disparities, followed by Hispanics and Blacks.</a:t>
            </a:r>
          </a:p>
          <a:p>
            <a:pPr marL="347472" marR="277578" indent="-182880">
              <a:buFont typeface="Arial" panose="020B0604020202020204" pitchFamily="34" charset="0"/>
              <a:buChar char="•"/>
              <a:tabLst>
                <a:tab pos="220088" algn="l"/>
              </a:tabLst>
            </a:pPr>
            <a:r>
              <a:rPr lang="en-US" spc="-18" dirty="0" smtClean="0">
                <a:cs typeface="Times New Roman" panose="02020603050405020304" pitchFamily="18" charset="0"/>
              </a:rPr>
              <a:t>I</a:t>
            </a:r>
            <a:r>
              <a:rPr lang="en-US" dirty="0" smtClean="0">
                <a:cs typeface="Times New Roman" panose="02020603050405020304" pitchFamily="18" charset="0"/>
              </a:rPr>
              <a:t>n </a:t>
            </a:r>
            <a:r>
              <a:rPr lang="en-US" dirty="0">
                <a:cs typeface="Times New Roman" panose="02020603050405020304" pitchFamily="18" charset="0"/>
              </a:rPr>
              <a:t>2012,</a:t>
            </a:r>
            <a:r>
              <a:rPr lang="en-US" spc="-5" dirty="0">
                <a:cs typeface="Times New Roman" panose="02020603050405020304" pitchFamily="18" charset="0"/>
              </a:rPr>
              <a:t> </a:t>
            </a:r>
            <a:r>
              <a:rPr lang="en-US" spc="9" dirty="0">
                <a:cs typeface="Times New Roman" panose="02020603050405020304" pitchFamily="18" charset="0"/>
              </a:rPr>
              <a:t>p</a:t>
            </a:r>
            <a:r>
              <a:rPr lang="en-US" spc="-5" dirty="0">
                <a:cs typeface="Times New Roman" panose="02020603050405020304" pitchFamily="18" charset="0"/>
              </a:rPr>
              <a:t>e</a:t>
            </a:r>
            <a:r>
              <a:rPr lang="en-US" dirty="0">
                <a:cs typeface="Times New Roman" panose="02020603050405020304" pitchFamily="18" charset="0"/>
              </a:rPr>
              <a:t>ople</a:t>
            </a:r>
            <a:r>
              <a:rPr lang="en-US" spc="-5" dirty="0">
                <a:cs typeface="Times New Roman" panose="02020603050405020304" pitchFamily="18" charset="0"/>
              </a:rPr>
              <a:t> </a:t>
            </a:r>
            <a:r>
              <a:rPr lang="en-US" dirty="0">
                <a:cs typeface="Times New Roman" panose="02020603050405020304" pitchFamily="18" charset="0"/>
              </a:rPr>
              <a:t>in poor </a:t>
            </a:r>
            <a:r>
              <a:rPr lang="en-US" spc="5" dirty="0">
                <a:cs typeface="Times New Roman" panose="02020603050405020304" pitchFamily="18" charset="0"/>
              </a:rPr>
              <a:t>h</a:t>
            </a:r>
            <a:r>
              <a:rPr lang="en-US" dirty="0">
                <a:cs typeface="Times New Roman" panose="02020603050405020304" pitchFamily="18" charset="0"/>
              </a:rPr>
              <a:t>ouse</a:t>
            </a:r>
            <a:r>
              <a:rPr lang="en-US" spc="-5" dirty="0">
                <a:cs typeface="Times New Roman" panose="02020603050405020304" pitchFamily="18" charset="0"/>
              </a:rPr>
              <a:t>h</a:t>
            </a:r>
            <a:r>
              <a:rPr lang="en-US" dirty="0">
                <a:cs typeface="Times New Roman" panose="02020603050405020304" pitchFamily="18" charset="0"/>
              </a:rPr>
              <a:t>olds</a:t>
            </a:r>
            <a:r>
              <a:rPr lang="en-US" spc="5" dirty="0">
                <a:cs typeface="Times New Roman" panose="02020603050405020304" pitchFamily="18" charset="0"/>
              </a:rPr>
              <a:t> </a:t>
            </a:r>
            <a:r>
              <a:rPr lang="en-US" dirty="0">
                <a:cs typeface="Times New Roman" panose="02020603050405020304" pitchFamily="18" charset="0"/>
              </a:rPr>
              <a:t>h</a:t>
            </a:r>
            <a:r>
              <a:rPr lang="en-US" spc="-5" dirty="0">
                <a:cs typeface="Times New Roman" panose="02020603050405020304" pitchFamily="18" charset="0"/>
              </a:rPr>
              <a:t>a</a:t>
            </a:r>
            <a:r>
              <a:rPr lang="en-US" dirty="0">
                <a:cs typeface="Times New Roman" panose="02020603050405020304" pitchFamily="18" charset="0"/>
              </a:rPr>
              <a:t>d wo</a:t>
            </a:r>
            <a:r>
              <a:rPr lang="en-US" spc="-9" dirty="0">
                <a:cs typeface="Times New Roman" panose="02020603050405020304" pitchFamily="18" charset="0"/>
              </a:rPr>
              <a:t>r</a:t>
            </a:r>
            <a:r>
              <a:rPr lang="en-US" dirty="0">
                <a:cs typeface="Times New Roman" panose="02020603050405020304" pitchFamily="18" charset="0"/>
              </a:rPr>
              <a:t>se</a:t>
            </a:r>
            <a:r>
              <a:rPr lang="en-US" spc="5" dirty="0">
                <a:cs typeface="Times New Roman" panose="02020603050405020304" pitchFamily="18" charset="0"/>
              </a:rPr>
              <a:t> </a:t>
            </a:r>
            <a:r>
              <a:rPr lang="en-US" spc="-5" dirty="0">
                <a:cs typeface="Times New Roman" panose="02020603050405020304" pitchFamily="18" charset="0"/>
              </a:rPr>
              <a:t>ac</a:t>
            </a:r>
            <a:r>
              <a:rPr lang="en-US" spc="5" dirty="0">
                <a:cs typeface="Times New Roman" panose="02020603050405020304" pitchFamily="18" charset="0"/>
              </a:rPr>
              <a:t>c</a:t>
            </a:r>
            <a:r>
              <a:rPr lang="en-US" spc="-5" dirty="0">
                <a:cs typeface="Times New Roman" panose="02020603050405020304" pitchFamily="18" charset="0"/>
              </a:rPr>
              <a:t>e</a:t>
            </a:r>
            <a:r>
              <a:rPr lang="en-US" dirty="0">
                <a:cs typeface="Times New Roman" panose="02020603050405020304" pitchFamily="18" charset="0"/>
              </a:rPr>
              <a:t>ss to </a:t>
            </a:r>
            <a:r>
              <a:rPr lang="en-US" spc="-5" dirty="0">
                <a:cs typeface="Times New Roman" panose="02020603050405020304" pitchFamily="18" charset="0"/>
              </a:rPr>
              <a:t>ca</a:t>
            </a:r>
            <a:r>
              <a:rPr lang="en-US" dirty="0">
                <a:cs typeface="Times New Roman" panose="02020603050405020304" pitchFamily="18" charset="0"/>
              </a:rPr>
              <a:t>re</a:t>
            </a:r>
            <a:r>
              <a:rPr lang="en-US" spc="-5" dirty="0">
                <a:cs typeface="Times New Roman" panose="02020603050405020304" pitchFamily="18" charset="0"/>
              </a:rPr>
              <a:t> </a:t>
            </a:r>
            <a:r>
              <a:rPr lang="en-US" dirty="0">
                <a:cs typeface="Times New Roman" panose="02020603050405020304" pitchFamily="18" charset="0"/>
              </a:rPr>
              <a:t>t</a:t>
            </a:r>
            <a:r>
              <a:rPr lang="en-US" spc="9" dirty="0">
                <a:cs typeface="Times New Roman" panose="02020603050405020304" pitchFamily="18" charset="0"/>
              </a:rPr>
              <a:t>h</a:t>
            </a:r>
            <a:r>
              <a:rPr lang="en-US" spc="-5" dirty="0">
                <a:cs typeface="Times New Roman" panose="02020603050405020304" pitchFamily="18" charset="0"/>
              </a:rPr>
              <a:t>a</a:t>
            </a:r>
            <a:r>
              <a:rPr lang="en-US" dirty="0">
                <a:cs typeface="Times New Roman" panose="02020603050405020304" pitchFamily="18" charset="0"/>
              </a:rPr>
              <a:t>n p</a:t>
            </a:r>
            <a:r>
              <a:rPr lang="en-US" spc="-5" dirty="0">
                <a:cs typeface="Times New Roman" panose="02020603050405020304" pitchFamily="18" charset="0"/>
              </a:rPr>
              <a:t>e</a:t>
            </a:r>
            <a:r>
              <a:rPr lang="en-US" dirty="0">
                <a:cs typeface="Times New Roman" panose="02020603050405020304" pitchFamily="18" charset="0"/>
              </a:rPr>
              <a:t>ople in</a:t>
            </a:r>
            <a:r>
              <a:rPr lang="en-US" spc="9" dirty="0">
                <a:cs typeface="Times New Roman" panose="02020603050405020304" pitchFamily="18" charset="0"/>
              </a:rPr>
              <a:t> </a:t>
            </a:r>
            <a:r>
              <a:rPr lang="en-US" dirty="0">
                <a:cs typeface="Times New Roman" panose="02020603050405020304" pitchFamily="18" charset="0"/>
              </a:rPr>
              <a:t>hi</a:t>
            </a:r>
            <a:r>
              <a:rPr lang="en-US" spc="-9" dirty="0">
                <a:cs typeface="Times New Roman" panose="02020603050405020304" pitchFamily="18" charset="0"/>
              </a:rPr>
              <a:t>g</a:t>
            </a:r>
            <a:r>
              <a:rPr lang="en-US" dirty="0">
                <a:cs typeface="Times New Roman" panose="02020603050405020304" pitchFamily="18" charset="0"/>
              </a:rPr>
              <a:t>h</a:t>
            </a:r>
            <a:r>
              <a:rPr lang="en-US" spc="-5" dirty="0">
                <a:cs typeface="Times New Roman" panose="02020603050405020304" pitchFamily="18" charset="0"/>
              </a:rPr>
              <a:t>-</a:t>
            </a:r>
            <a:r>
              <a:rPr lang="en-US" dirty="0">
                <a:cs typeface="Times New Roman" panose="02020603050405020304" pitchFamily="18" charset="0"/>
              </a:rPr>
              <a:t>income hous</a:t>
            </a:r>
            <a:r>
              <a:rPr lang="en-US" spc="-5" dirty="0">
                <a:cs typeface="Times New Roman" panose="02020603050405020304" pitchFamily="18" charset="0"/>
              </a:rPr>
              <a:t>e</a:t>
            </a:r>
            <a:r>
              <a:rPr lang="en-US" dirty="0">
                <a:cs typeface="Times New Roman" panose="02020603050405020304" pitchFamily="18" charset="0"/>
              </a:rPr>
              <a:t>holds on </a:t>
            </a:r>
            <a:r>
              <a:rPr lang="en-US" spc="-5" dirty="0">
                <a:cs typeface="Times New Roman" panose="02020603050405020304" pitchFamily="18" charset="0"/>
              </a:rPr>
              <a:t>a</a:t>
            </a:r>
            <a:r>
              <a:rPr lang="en-US" dirty="0">
                <a:cs typeface="Times New Roman" panose="02020603050405020304" pitchFamily="18" charset="0"/>
              </a:rPr>
              <a:t>ll </a:t>
            </a:r>
            <a:r>
              <a:rPr lang="en-US" spc="-5" dirty="0">
                <a:cs typeface="Times New Roman" panose="02020603050405020304" pitchFamily="18" charset="0"/>
              </a:rPr>
              <a:t>ac</a:t>
            </a:r>
            <a:r>
              <a:rPr lang="en-US" spc="5" dirty="0">
                <a:cs typeface="Times New Roman" panose="02020603050405020304" pitchFamily="18" charset="0"/>
              </a:rPr>
              <a:t>c</a:t>
            </a:r>
            <a:r>
              <a:rPr lang="en-US" spc="-5" dirty="0">
                <a:cs typeface="Times New Roman" panose="02020603050405020304" pitchFamily="18" charset="0"/>
              </a:rPr>
              <a:t>e</a:t>
            </a:r>
            <a:r>
              <a:rPr lang="en-US" dirty="0">
                <a:cs typeface="Times New Roman" panose="02020603050405020304" pitchFamily="18" charset="0"/>
              </a:rPr>
              <a:t>ss m</a:t>
            </a:r>
            <a:r>
              <a:rPr lang="en-US" spc="-5" dirty="0">
                <a:cs typeface="Times New Roman" panose="02020603050405020304" pitchFamily="18" charset="0"/>
              </a:rPr>
              <a:t>ea</a:t>
            </a:r>
            <a:r>
              <a:rPr lang="en-US" dirty="0">
                <a:cs typeface="Times New Roman" panose="02020603050405020304" pitchFamily="18" charset="0"/>
              </a:rPr>
              <a:t>sur</a:t>
            </a:r>
            <a:r>
              <a:rPr lang="en-US" spc="-9" dirty="0">
                <a:cs typeface="Times New Roman" panose="02020603050405020304" pitchFamily="18" charset="0"/>
              </a:rPr>
              <a:t>e</a:t>
            </a:r>
            <a:r>
              <a:rPr lang="en-US" dirty="0">
                <a:cs typeface="Times New Roman" panose="02020603050405020304" pitchFamily="18" charset="0"/>
              </a:rPr>
              <a:t>s</a:t>
            </a:r>
            <a:r>
              <a:rPr lang="en-US" spc="5" dirty="0">
                <a:cs typeface="Times New Roman" panose="02020603050405020304" pitchFamily="18" charset="0"/>
              </a:rPr>
              <a:t> (</a:t>
            </a:r>
            <a:r>
              <a:rPr lang="en-US" dirty="0">
                <a:cs typeface="Times New Roman" panose="02020603050405020304" pitchFamily="18" charset="0"/>
              </a:rPr>
              <a:t>g</a:t>
            </a:r>
            <a:r>
              <a:rPr lang="en-US" spc="-5" dirty="0">
                <a:cs typeface="Times New Roman" panose="02020603050405020304" pitchFamily="18" charset="0"/>
              </a:rPr>
              <a:t>ree</a:t>
            </a:r>
            <a:r>
              <a:rPr lang="en-US" spc="9" dirty="0">
                <a:cs typeface="Times New Roman" panose="02020603050405020304" pitchFamily="18" charset="0"/>
              </a:rPr>
              <a:t>n</a:t>
            </a:r>
            <a:r>
              <a:rPr lang="en-US" spc="-5" dirty="0" smtClean="0">
                <a:cs typeface="Times New Roman" panose="02020603050405020304" pitchFamily="18" charset="0"/>
              </a:rPr>
              <a:t>)</a:t>
            </a:r>
            <a:r>
              <a:rPr lang="en-US" dirty="0" smtClean="0">
                <a:cs typeface="Times New Roman" panose="02020603050405020304" pitchFamily="18" charset="0"/>
              </a:rPr>
              <a:t>.</a:t>
            </a:r>
          </a:p>
          <a:p>
            <a:pPr marL="347472" marR="277578" indent="-182880">
              <a:buFont typeface="Arial" panose="020B0604020202020204" pitchFamily="34" charset="0"/>
              <a:buChar char="•"/>
              <a:tabLst>
                <a:tab pos="220088" algn="l"/>
              </a:tabLst>
            </a:pPr>
            <a:r>
              <a:rPr lang="en-US" spc="-9" dirty="0" smtClean="0">
                <a:cs typeface="Times New Roman" panose="02020603050405020304" pitchFamily="18" charset="0"/>
              </a:rPr>
              <a:t>B</a:t>
            </a:r>
            <a:r>
              <a:rPr lang="en-US" dirty="0" smtClean="0">
                <a:cs typeface="Times New Roman" panose="02020603050405020304" pitchFamily="18" charset="0"/>
              </a:rPr>
              <a:t>la</a:t>
            </a:r>
            <a:r>
              <a:rPr lang="en-US" spc="-9" dirty="0" smtClean="0">
                <a:cs typeface="Times New Roman" panose="02020603050405020304" pitchFamily="18" charset="0"/>
              </a:rPr>
              <a:t>c</a:t>
            </a:r>
            <a:r>
              <a:rPr lang="en-US" dirty="0" smtClean="0">
                <a:cs typeface="Times New Roman" panose="02020603050405020304" pitchFamily="18" charset="0"/>
              </a:rPr>
              <a:t>ks </a:t>
            </a:r>
            <a:r>
              <a:rPr lang="en-US" spc="9" dirty="0">
                <a:cs typeface="Times New Roman" panose="02020603050405020304" pitchFamily="18" charset="0"/>
              </a:rPr>
              <a:t>h</a:t>
            </a:r>
            <a:r>
              <a:rPr lang="en-US" spc="-5" dirty="0">
                <a:cs typeface="Times New Roman" panose="02020603050405020304" pitchFamily="18" charset="0"/>
              </a:rPr>
              <a:t>a</a:t>
            </a:r>
            <a:r>
              <a:rPr lang="en-US" dirty="0">
                <a:cs typeface="Times New Roman" panose="02020603050405020304" pitchFamily="18" charset="0"/>
              </a:rPr>
              <a:t>d wo</a:t>
            </a:r>
            <a:r>
              <a:rPr lang="en-US" spc="-9" dirty="0">
                <a:cs typeface="Times New Roman" panose="02020603050405020304" pitchFamily="18" charset="0"/>
              </a:rPr>
              <a:t>r</a:t>
            </a:r>
            <a:r>
              <a:rPr lang="en-US" dirty="0">
                <a:cs typeface="Times New Roman" panose="02020603050405020304" pitchFamily="18" charset="0"/>
              </a:rPr>
              <a:t>se</a:t>
            </a:r>
            <a:r>
              <a:rPr lang="en-US" spc="5" dirty="0">
                <a:cs typeface="Times New Roman" panose="02020603050405020304" pitchFamily="18" charset="0"/>
              </a:rPr>
              <a:t> </a:t>
            </a:r>
            <a:r>
              <a:rPr lang="en-US" spc="-5" dirty="0">
                <a:cs typeface="Times New Roman" panose="02020603050405020304" pitchFamily="18" charset="0"/>
              </a:rPr>
              <a:t>a</a:t>
            </a:r>
            <a:r>
              <a:rPr lang="en-US" spc="5" dirty="0">
                <a:cs typeface="Times New Roman" panose="02020603050405020304" pitchFamily="18" charset="0"/>
              </a:rPr>
              <a:t>c</a:t>
            </a:r>
            <a:r>
              <a:rPr lang="en-US" spc="-5" dirty="0">
                <a:cs typeface="Times New Roman" panose="02020603050405020304" pitchFamily="18" charset="0"/>
              </a:rPr>
              <a:t>ce</a:t>
            </a:r>
            <a:r>
              <a:rPr lang="en-US" dirty="0">
                <a:cs typeface="Times New Roman" panose="02020603050405020304" pitchFamily="18" charset="0"/>
              </a:rPr>
              <a:t>ss</a:t>
            </a:r>
            <a:r>
              <a:rPr lang="en-US" spc="9" dirty="0">
                <a:cs typeface="Times New Roman" panose="02020603050405020304" pitchFamily="18" charset="0"/>
              </a:rPr>
              <a:t> </a:t>
            </a:r>
            <a:r>
              <a:rPr lang="en-US" dirty="0">
                <a:cs typeface="Times New Roman" panose="02020603050405020304" pitchFamily="18" charset="0"/>
              </a:rPr>
              <a:t>to c</a:t>
            </a:r>
            <a:r>
              <a:rPr lang="en-US" spc="-9" dirty="0">
                <a:cs typeface="Times New Roman" panose="02020603050405020304" pitchFamily="18" charset="0"/>
              </a:rPr>
              <a:t>a</a:t>
            </a:r>
            <a:r>
              <a:rPr lang="en-US" dirty="0">
                <a:cs typeface="Times New Roman" panose="02020603050405020304" pitchFamily="18" charset="0"/>
              </a:rPr>
              <a:t>re</a:t>
            </a:r>
            <a:r>
              <a:rPr lang="en-US" spc="-9" dirty="0">
                <a:cs typeface="Times New Roman" panose="02020603050405020304" pitchFamily="18" charset="0"/>
              </a:rPr>
              <a:t> </a:t>
            </a:r>
            <a:r>
              <a:rPr lang="en-US" dirty="0">
                <a:cs typeface="Times New Roman" panose="02020603050405020304" pitchFamily="18" charset="0"/>
              </a:rPr>
              <a:t>than Whit</a:t>
            </a:r>
            <a:r>
              <a:rPr lang="en-US" spc="-5" dirty="0">
                <a:cs typeface="Times New Roman" panose="02020603050405020304" pitchFamily="18" charset="0"/>
              </a:rPr>
              <a:t>e</a:t>
            </a:r>
            <a:r>
              <a:rPr lang="en-US" dirty="0">
                <a:cs typeface="Times New Roman" panose="02020603050405020304" pitchFamily="18" charset="0"/>
              </a:rPr>
              <a:t>s for </a:t>
            </a:r>
            <a:r>
              <a:rPr lang="en-US" spc="5" dirty="0">
                <a:cs typeface="Times New Roman" panose="02020603050405020304" pitchFamily="18" charset="0"/>
              </a:rPr>
              <a:t>a</a:t>
            </a:r>
            <a:r>
              <a:rPr lang="en-US" dirty="0">
                <a:cs typeface="Times New Roman" panose="02020603050405020304" pitchFamily="18" charset="0"/>
              </a:rPr>
              <a:t>bout half</a:t>
            </a:r>
            <a:r>
              <a:rPr lang="en-US" spc="-5" dirty="0">
                <a:cs typeface="Times New Roman" panose="02020603050405020304" pitchFamily="18" charset="0"/>
              </a:rPr>
              <a:t> </a:t>
            </a:r>
            <a:r>
              <a:rPr lang="en-US" dirty="0">
                <a:cs typeface="Times New Roman" panose="02020603050405020304" pitchFamily="18" charset="0"/>
              </a:rPr>
              <a:t>of </a:t>
            </a:r>
            <a:r>
              <a:rPr lang="en-US" spc="-9" dirty="0">
                <a:cs typeface="Times New Roman" panose="02020603050405020304" pitchFamily="18" charset="0"/>
              </a:rPr>
              <a:t>a</a:t>
            </a:r>
            <a:r>
              <a:rPr lang="en-US" spc="5" dirty="0">
                <a:cs typeface="Times New Roman" panose="02020603050405020304" pitchFamily="18" charset="0"/>
              </a:rPr>
              <a:t>c</a:t>
            </a:r>
            <a:r>
              <a:rPr lang="en-US" spc="-5" dirty="0">
                <a:cs typeface="Times New Roman" panose="02020603050405020304" pitchFamily="18" charset="0"/>
              </a:rPr>
              <a:t>ce</a:t>
            </a:r>
            <a:r>
              <a:rPr lang="en-US" dirty="0">
                <a:cs typeface="Times New Roman" panose="02020603050405020304" pitchFamily="18" charset="0"/>
              </a:rPr>
              <a:t>ss </a:t>
            </a:r>
            <a:r>
              <a:rPr lang="en-US" dirty="0" smtClean="0">
                <a:cs typeface="Times New Roman" panose="02020603050405020304" pitchFamily="18" charset="0"/>
              </a:rPr>
              <a:t>m</a:t>
            </a:r>
            <a:r>
              <a:rPr lang="en-US" spc="5" dirty="0" smtClean="0">
                <a:cs typeface="Times New Roman" panose="02020603050405020304" pitchFamily="18" charset="0"/>
              </a:rPr>
              <a:t>e</a:t>
            </a:r>
            <a:r>
              <a:rPr lang="en-US" spc="-5" dirty="0" smtClean="0">
                <a:cs typeface="Times New Roman" panose="02020603050405020304" pitchFamily="18" charset="0"/>
              </a:rPr>
              <a:t>a</a:t>
            </a:r>
            <a:r>
              <a:rPr lang="en-US" dirty="0" smtClean="0">
                <a:cs typeface="Times New Roman" panose="02020603050405020304" pitchFamily="18" charset="0"/>
              </a:rPr>
              <a:t>sur</a:t>
            </a:r>
            <a:r>
              <a:rPr lang="en-US" spc="-9" dirty="0" smtClean="0">
                <a:cs typeface="Times New Roman" panose="02020603050405020304" pitchFamily="18" charset="0"/>
              </a:rPr>
              <a:t>e</a:t>
            </a:r>
            <a:r>
              <a:rPr lang="en-US" dirty="0" smtClean="0">
                <a:cs typeface="Times New Roman" panose="02020603050405020304" pitchFamily="18" charset="0"/>
              </a:rPr>
              <a:t>s.</a:t>
            </a:r>
          </a:p>
          <a:p>
            <a:pPr marL="347472" marR="277578" indent="-182880">
              <a:buFont typeface="Arial" panose="020B0604020202020204" pitchFamily="34" charset="0"/>
              <a:buChar char="•"/>
              <a:tabLst>
                <a:tab pos="220088" algn="l"/>
              </a:tabLst>
            </a:pPr>
            <a:r>
              <a:rPr lang="en-US" dirty="0" smtClean="0">
                <a:cs typeface="Times New Roman" panose="02020603050405020304" pitchFamily="18" charset="0"/>
              </a:rPr>
              <a:t>Hisp</a:t>
            </a:r>
            <a:r>
              <a:rPr lang="en-US" spc="-5" dirty="0" smtClean="0">
                <a:cs typeface="Times New Roman" panose="02020603050405020304" pitchFamily="18" charset="0"/>
              </a:rPr>
              <a:t>a</a:t>
            </a:r>
            <a:r>
              <a:rPr lang="en-US" dirty="0" smtClean="0">
                <a:cs typeface="Times New Roman" panose="02020603050405020304" pitchFamily="18" charset="0"/>
              </a:rPr>
              <a:t>nics </a:t>
            </a:r>
            <a:r>
              <a:rPr lang="en-US" dirty="0">
                <a:cs typeface="Times New Roman" panose="02020603050405020304" pitchFamily="18" charset="0"/>
              </a:rPr>
              <a:t>h</a:t>
            </a:r>
            <a:r>
              <a:rPr lang="en-US" spc="-9" dirty="0">
                <a:cs typeface="Times New Roman" panose="02020603050405020304" pitchFamily="18" charset="0"/>
              </a:rPr>
              <a:t>a</a:t>
            </a:r>
            <a:r>
              <a:rPr lang="en-US" dirty="0">
                <a:cs typeface="Times New Roman" panose="02020603050405020304" pitchFamily="18" charset="0"/>
              </a:rPr>
              <a:t>d wo</a:t>
            </a:r>
            <a:r>
              <a:rPr lang="en-US" spc="-9" dirty="0">
                <a:cs typeface="Times New Roman" panose="02020603050405020304" pitchFamily="18" charset="0"/>
              </a:rPr>
              <a:t>r</a:t>
            </a:r>
            <a:r>
              <a:rPr lang="en-US" spc="9" dirty="0">
                <a:cs typeface="Times New Roman" panose="02020603050405020304" pitchFamily="18" charset="0"/>
              </a:rPr>
              <a:t>s</a:t>
            </a:r>
            <a:r>
              <a:rPr lang="en-US" dirty="0">
                <a:cs typeface="Times New Roman" panose="02020603050405020304" pitchFamily="18" charset="0"/>
              </a:rPr>
              <a:t>e</a:t>
            </a:r>
            <a:r>
              <a:rPr lang="en-US" spc="-5" dirty="0">
                <a:cs typeface="Times New Roman" panose="02020603050405020304" pitchFamily="18" charset="0"/>
              </a:rPr>
              <a:t> a</a:t>
            </a:r>
            <a:r>
              <a:rPr lang="en-US" spc="5" dirty="0">
                <a:cs typeface="Times New Roman" panose="02020603050405020304" pitchFamily="18" charset="0"/>
              </a:rPr>
              <a:t>cc</a:t>
            </a:r>
            <a:r>
              <a:rPr lang="en-US" spc="-5" dirty="0">
                <a:cs typeface="Times New Roman" panose="02020603050405020304" pitchFamily="18" charset="0"/>
              </a:rPr>
              <a:t>e</a:t>
            </a:r>
            <a:r>
              <a:rPr lang="en-US" dirty="0">
                <a:cs typeface="Times New Roman" panose="02020603050405020304" pitchFamily="18" charset="0"/>
              </a:rPr>
              <a:t>ss to </a:t>
            </a:r>
            <a:r>
              <a:rPr lang="en-US" spc="-5" dirty="0">
                <a:cs typeface="Times New Roman" panose="02020603050405020304" pitchFamily="18" charset="0"/>
              </a:rPr>
              <a:t>ca</a:t>
            </a:r>
            <a:r>
              <a:rPr lang="en-US" dirty="0">
                <a:cs typeface="Times New Roman" panose="02020603050405020304" pitchFamily="18" charset="0"/>
              </a:rPr>
              <a:t>re</a:t>
            </a:r>
            <a:r>
              <a:rPr lang="en-US" spc="-9" dirty="0">
                <a:cs typeface="Times New Roman" panose="02020603050405020304" pitchFamily="18" charset="0"/>
              </a:rPr>
              <a:t> </a:t>
            </a:r>
            <a:r>
              <a:rPr lang="en-US" dirty="0">
                <a:cs typeface="Times New Roman" panose="02020603050405020304" pitchFamily="18" charset="0"/>
              </a:rPr>
              <a:t>t</a:t>
            </a:r>
            <a:r>
              <a:rPr lang="en-US" spc="9" dirty="0">
                <a:cs typeface="Times New Roman" panose="02020603050405020304" pitchFamily="18" charset="0"/>
              </a:rPr>
              <a:t>h</a:t>
            </a:r>
            <a:r>
              <a:rPr lang="en-US" spc="-5" dirty="0">
                <a:cs typeface="Times New Roman" panose="02020603050405020304" pitchFamily="18" charset="0"/>
              </a:rPr>
              <a:t>a</a:t>
            </a:r>
            <a:r>
              <a:rPr lang="en-US" dirty="0">
                <a:cs typeface="Times New Roman" panose="02020603050405020304" pitchFamily="18" charset="0"/>
              </a:rPr>
              <a:t>n </a:t>
            </a:r>
            <a:r>
              <a:rPr lang="en-US" spc="5" dirty="0">
                <a:cs typeface="Times New Roman" panose="02020603050405020304" pitchFamily="18" charset="0"/>
              </a:rPr>
              <a:t>W</a:t>
            </a:r>
            <a:r>
              <a:rPr lang="en-US" dirty="0">
                <a:cs typeface="Times New Roman" panose="02020603050405020304" pitchFamily="18" charset="0"/>
              </a:rPr>
              <a:t>hit</a:t>
            </a:r>
            <a:r>
              <a:rPr lang="en-US" spc="-5" dirty="0">
                <a:cs typeface="Times New Roman" panose="02020603050405020304" pitchFamily="18" charset="0"/>
              </a:rPr>
              <a:t>e</a:t>
            </a:r>
            <a:r>
              <a:rPr lang="en-US" dirty="0">
                <a:cs typeface="Times New Roman" panose="02020603050405020304" pitchFamily="18" charset="0"/>
              </a:rPr>
              <a:t>s</a:t>
            </a:r>
            <a:r>
              <a:rPr lang="en-US" spc="9" dirty="0">
                <a:cs typeface="Times New Roman" panose="02020603050405020304" pitchFamily="18" charset="0"/>
              </a:rPr>
              <a:t> </a:t>
            </a:r>
            <a:r>
              <a:rPr lang="en-US" dirty="0">
                <a:cs typeface="Times New Roman" panose="02020603050405020304" pitchFamily="18" charset="0"/>
              </a:rPr>
              <a:t>for</a:t>
            </a:r>
            <a:r>
              <a:rPr lang="en-US" spc="-9" dirty="0">
                <a:cs typeface="Times New Roman" panose="02020603050405020304" pitchFamily="18" charset="0"/>
              </a:rPr>
              <a:t> </a:t>
            </a:r>
            <a:r>
              <a:rPr lang="en-US" dirty="0">
                <a:cs typeface="Times New Roman" panose="02020603050405020304" pitchFamily="18" charset="0"/>
              </a:rPr>
              <a:t>two</a:t>
            </a:r>
            <a:r>
              <a:rPr lang="en-US" spc="-5" dirty="0">
                <a:cs typeface="Times New Roman" panose="02020603050405020304" pitchFamily="18" charset="0"/>
              </a:rPr>
              <a:t>-</a:t>
            </a:r>
            <a:r>
              <a:rPr lang="en-US" dirty="0">
                <a:cs typeface="Times New Roman" panose="02020603050405020304" pitchFamily="18" charset="0"/>
              </a:rPr>
              <a:t>thirds of</a:t>
            </a:r>
            <a:r>
              <a:rPr lang="en-US" spc="-9" dirty="0">
                <a:cs typeface="Times New Roman" panose="02020603050405020304" pitchFamily="18" charset="0"/>
              </a:rPr>
              <a:t> </a:t>
            </a:r>
            <a:r>
              <a:rPr lang="en-US" spc="5" dirty="0">
                <a:cs typeface="Times New Roman" panose="02020603050405020304" pitchFamily="18" charset="0"/>
              </a:rPr>
              <a:t>a</a:t>
            </a:r>
            <a:r>
              <a:rPr lang="en-US" spc="-5" dirty="0">
                <a:cs typeface="Times New Roman" panose="02020603050405020304" pitchFamily="18" charset="0"/>
              </a:rPr>
              <a:t>cce</a:t>
            </a:r>
            <a:r>
              <a:rPr lang="en-US" dirty="0">
                <a:cs typeface="Times New Roman" panose="02020603050405020304" pitchFamily="18" charset="0"/>
              </a:rPr>
              <a:t>ss </a:t>
            </a:r>
            <a:r>
              <a:rPr lang="en-US" spc="14" dirty="0" smtClean="0">
                <a:cs typeface="Times New Roman" panose="02020603050405020304" pitchFamily="18" charset="0"/>
              </a:rPr>
              <a:t>m</a:t>
            </a:r>
            <a:r>
              <a:rPr lang="en-US" spc="-5" dirty="0" smtClean="0">
                <a:cs typeface="Times New Roman" panose="02020603050405020304" pitchFamily="18" charset="0"/>
              </a:rPr>
              <a:t>ea</a:t>
            </a:r>
            <a:r>
              <a:rPr lang="en-US" dirty="0" smtClean="0">
                <a:cs typeface="Times New Roman" panose="02020603050405020304" pitchFamily="18" charset="0"/>
              </a:rPr>
              <a:t>sur</a:t>
            </a:r>
            <a:r>
              <a:rPr lang="en-US" spc="-9" dirty="0" smtClean="0">
                <a:cs typeface="Times New Roman" panose="02020603050405020304" pitchFamily="18" charset="0"/>
              </a:rPr>
              <a:t>e</a:t>
            </a:r>
            <a:r>
              <a:rPr lang="en-US" dirty="0" smtClean="0">
                <a:cs typeface="Times New Roman" panose="02020603050405020304" pitchFamily="18" charset="0"/>
              </a:rPr>
              <a:t>s.</a:t>
            </a:r>
          </a:p>
          <a:p>
            <a:pPr marL="347472" marR="277578" indent="-182880">
              <a:buFont typeface="Arial" panose="020B0604020202020204" pitchFamily="34" charset="0"/>
              <a:buChar char="•"/>
              <a:tabLst>
                <a:tab pos="220088" algn="l"/>
              </a:tabLst>
            </a:pPr>
            <a:r>
              <a:rPr lang="en-US" dirty="0" smtClean="0">
                <a:cs typeface="Times New Roman" panose="02020603050405020304" pitchFamily="18" charset="0"/>
              </a:rPr>
              <a:t>Asi</a:t>
            </a:r>
            <a:r>
              <a:rPr lang="en-US" spc="-5" dirty="0" smtClean="0">
                <a:cs typeface="Times New Roman" panose="02020603050405020304" pitchFamily="18" charset="0"/>
              </a:rPr>
              <a:t>a</a:t>
            </a:r>
            <a:r>
              <a:rPr lang="en-US" dirty="0" smtClean="0">
                <a:cs typeface="Times New Roman" panose="02020603050405020304" pitchFamily="18" charset="0"/>
              </a:rPr>
              <a:t>ns </a:t>
            </a:r>
            <a:r>
              <a:rPr lang="en-US" dirty="0">
                <a:cs typeface="Times New Roman" panose="02020603050405020304" pitchFamily="18" charset="0"/>
              </a:rPr>
              <a:t>a</a:t>
            </a:r>
            <a:r>
              <a:rPr lang="en-US" spc="-5" dirty="0">
                <a:cs typeface="Times New Roman" panose="02020603050405020304" pitchFamily="18" charset="0"/>
              </a:rPr>
              <a:t>n</a:t>
            </a:r>
            <a:r>
              <a:rPr lang="en-US" dirty="0">
                <a:cs typeface="Times New Roman" panose="02020603050405020304" pitchFamily="18" charset="0"/>
              </a:rPr>
              <a:t>d</a:t>
            </a:r>
            <a:r>
              <a:rPr lang="en-US" spc="-5" dirty="0">
                <a:cs typeface="Times New Roman" panose="02020603050405020304" pitchFamily="18" charset="0"/>
              </a:rPr>
              <a:t> </a:t>
            </a:r>
            <a:r>
              <a:rPr lang="en-US" dirty="0">
                <a:cs typeface="Times New Roman" panose="02020603050405020304" pitchFamily="18" charset="0"/>
              </a:rPr>
              <a:t>Am</a:t>
            </a:r>
            <a:r>
              <a:rPr lang="en-US" spc="-5" dirty="0">
                <a:cs typeface="Times New Roman" panose="02020603050405020304" pitchFamily="18" charset="0"/>
              </a:rPr>
              <a:t>e</a:t>
            </a:r>
            <a:r>
              <a:rPr lang="en-US" dirty="0">
                <a:cs typeface="Times New Roman" panose="02020603050405020304" pitchFamily="18" charset="0"/>
              </a:rPr>
              <a:t>r</a:t>
            </a:r>
            <a:r>
              <a:rPr lang="en-US" spc="5" dirty="0">
                <a:cs typeface="Times New Roman" panose="02020603050405020304" pitchFamily="18" charset="0"/>
              </a:rPr>
              <a:t>i</a:t>
            </a:r>
            <a:r>
              <a:rPr lang="en-US" spc="-5" dirty="0">
                <a:cs typeface="Times New Roman" panose="02020603050405020304" pitchFamily="18" charset="0"/>
              </a:rPr>
              <a:t>ca</a:t>
            </a:r>
            <a:r>
              <a:rPr lang="en-US" dirty="0">
                <a:cs typeface="Times New Roman" panose="02020603050405020304" pitchFamily="18" charset="0"/>
              </a:rPr>
              <a:t>n</a:t>
            </a:r>
            <a:r>
              <a:rPr lang="en-US" spc="9" dirty="0">
                <a:cs typeface="Times New Roman" panose="02020603050405020304" pitchFamily="18" charset="0"/>
              </a:rPr>
              <a:t> </a:t>
            </a:r>
            <a:r>
              <a:rPr lang="en-US" spc="-18" dirty="0">
                <a:cs typeface="Times New Roman" panose="02020603050405020304" pitchFamily="18" charset="0"/>
              </a:rPr>
              <a:t>I</a:t>
            </a:r>
            <a:r>
              <a:rPr lang="en-US" dirty="0">
                <a:cs typeface="Times New Roman" panose="02020603050405020304" pitchFamily="18" charset="0"/>
              </a:rPr>
              <a:t>n</a:t>
            </a:r>
            <a:r>
              <a:rPr lang="en-US" spc="9" dirty="0">
                <a:cs typeface="Times New Roman" panose="02020603050405020304" pitchFamily="18" charset="0"/>
              </a:rPr>
              <a:t>d</a:t>
            </a:r>
            <a:r>
              <a:rPr lang="en-US" dirty="0">
                <a:cs typeface="Times New Roman" panose="02020603050405020304" pitchFamily="18" charset="0"/>
              </a:rPr>
              <a:t>ians </a:t>
            </a:r>
            <a:r>
              <a:rPr lang="en-US" spc="-9" dirty="0">
                <a:cs typeface="Times New Roman" panose="02020603050405020304" pitchFamily="18" charset="0"/>
              </a:rPr>
              <a:t>a</a:t>
            </a:r>
            <a:r>
              <a:rPr lang="en-US" dirty="0">
                <a:cs typeface="Times New Roman" panose="02020603050405020304" pitchFamily="18" charset="0"/>
              </a:rPr>
              <a:t>nd Al</a:t>
            </a:r>
            <a:r>
              <a:rPr lang="en-US" spc="-5" dirty="0">
                <a:cs typeface="Times New Roman" panose="02020603050405020304" pitchFamily="18" charset="0"/>
              </a:rPr>
              <a:t>a</a:t>
            </a:r>
            <a:r>
              <a:rPr lang="en-US" dirty="0">
                <a:cs typeface="Times New Roman" panose="02020603050405020304" pitchFamily="18" charset="0"/>
              </a:rPr>
              <a:t>ska N</a:t>
            </a:r>
            <a:r>
              <a:rPr lang="en-US" spc="-5" dirty="0">
                <a:cs typeface="Times New Roman" panose="02020603050405020304" pitchFamily="18" charset="0"/>
              </a:rPr>
              <a:t>a</a:t>
            </a:r>
            <a:r>
              <a:rPr lang="en-US" dirty="0">
                <a:cs typeface="Times New Roman" panose="02020603050405020304" pitchFamily="18" charset="0"/>
              </a:rPr>
              <a:t>tiv</a:t>
            </a:r>
            <a:r>
              <a:rPr lang="en-US" spc="-5" dirty="0">
                <a:cs typeface="Times New Roman" panose="02020603050405020304" pitchFamily="18" charset="0"/>
              </a:rPr>
              <a:t>e</a:t>
            </a:r>
            <a:r>
              <a:rPr lang="en-US" dirty="0">
                <a:cs typeface="Times New Roman" panose="02020603050405020304" pitchFamily="18" charset="0"/>
              </a:rPr>
              <a:t>s</a:t>
            </a:r>
            <a:r>
              <a:rPr lang="en-US" spc="18" dirty="0">
                <a:cs typeface="Times New Roman" panose="02020603050405020304" pitchFamily="18" charset="0"/>
              </a:rPr>
              <a:t> </a:t>
            </a:r>
            <a:r>
              <a:rPr lang="en-US" dirty="0">
                <a:cs typeface="Times New Roman" panose="02020603050405020304" pitchFamily="18" charset="0"/>
              </a:rPr>
              <a:t>h</a:t>
            </a:r>
            <a:r>
              <a:rPr lang="en-US" spc="-5" dirty="0">
                <a:cs typeface="Times New Roman" panose="02020603050405020304" pitchFamily="18" charset="0"/>
              </a:rPr>
              <a:t>a</a:t>
            </a:r>
            <a:r>
              <a:rPr lang="en-US" dirty="0">
                <a:cs typeface="Times New Roman" panose="02020603050405020304" pitchFamily="18" charset="0"/>
              </a:rPr>
              <a:t>d wo</a:t>
            </a:r>
            <a:r>
              <a:rPr lang="en-US" spc="-9" dirty="0">
                <a:cs typeface="Times New Roman" panose="02020603050405020304" pitchFamily="18" charset="0"/>
              </a:rPr>
              <a:t>r</a:t>
            </a:r>
            <a:r>
              <a:rPr lang="en-US" dirty="0">
                <a:cs typeface="Times New Roman" panose="02020603050405020304" pitchFamily="18" charset="0"/>
              </a:rPr>
              <a:t>se</a:t>
            </a:r>
            <a:r>
              <a:rPr lang="en-US" spc="5" dirty="0">
                <a:cs typeface="Times New Roman" panose="02020603050405020304" pitchFamily="18" charset="0"/>
              </a:rPr>
              <a:t> </a:t>
            </a:r>
            <a:r>
              <a:rPr lang="en-US" spc="-5" dirty="0">
                <a:cs typeface="Times New Roman" panose="02020603050405020304" pitchFamily="18" charset="0"/>
              </a:rPr>
              <a:t>ac</a:t>
            </a:r>
            <a:r>
              <a:rPr lang="en-US" spc="5" dirty="0">
                <a:cs typeface="Times New Roman" panose="02020603050405020304" pitchFamily="18" charset="0"/>
              </a:rPr>
              <a:t>c</a:t>
            </a:r>
            <a:r>
              <a:rPr lang="en-US" spc="-5" dirty="0">
                <a:cs typeface="Times New Roman" panose="02020603050405020304" pitchFamily="18" charset="0"/>
              </a:rPr>
              <a:t>e</a:t>
            </a:r>
            <a:r>
              <a:rPr lang="en-US" dirty="0">
                <a:cs typeface="Times New Roman" panose="02020603050405020304" pitchFamily="18" charset="0"/>
              </a:rPr>
              <a:t>ss to </a:t>
            </a:r>
            <a:r>
              <a:rPr lang="en-US" spc="-5" dirty="0">
                <a:cs typeface="Times New Roman" panose="02020603050405020304" pitchFamily="18" charset="0"/>
              </a:rPr>
              <a:t>c</a:t>
            </a:r>
            <a:r>
              <a:rPr lang="en-US" spc="5" dirty="0">
                <a:cs typeface="Times New Roman" panose="02020603050405020304" pitchFamily="18" charset="0"/>
              </a:rPr>
              <a:t>a</a:t>
            </a:r>
            <a:r>
              <a:rPr lang="en-US" dirty="0">
                <a:cs typeface="Times New Roman" panose="02020603050405020304" pitchFamily="18" charset="0"/>
              </a:rPr>
              <a:t>re than Whit</a:t>
            </a:r>
            <a:r>
              <a:rPr lang="en-US" spc="-5" dirty="0">
                <a:cs typeface="Times New Roman" panose="02020603050405020304" pitchFamily="18" charset="0"/>
              </a:rPr>
              <a:t>e</a:t>
            </a:r>
            <a:r>
              <a:rPr lang="en-US" dirty="0">
                <a:cs typeface="Times New Roman" panose="02020603050405020304" pitchFamily="18" charset="0"/>
              </a:rPr>
              <a:t>s for </a:t>
            </a:r>
            <a:r>
              <a:rPr lang="en-US" spc="-5" dirty="0">
                <a:cs typeface="Times New Roman" panose="02020603050405020304" pitchFamily="18" charset="0"/>
              </a:rPr>
              <a:t>a</a:t>
            </a:r>
            <a:r>
              <a:rPr lang="en-US" dirty="0">
                <a:cs typeface="Times New Roman" panose="02020603050405020304" pitchFamily="18" charset="0"/>
              </a:rPr>
              <a:t>bout on</a:t>
            </a:r>
            <a:r>
              <a:rPr lang="en-US" spc="-5" dirty="0">
                <a:cs typeface="Times New Roman" panose="02020603050405020304" pitchFamily="18" charset="0"/>
              </a:rPr>
              <a:t>e-</a:t>
            </a:r>
            <a:r>
              <a:rPr lang="en-US" dirty="0">
                <a:cs typeface="Times New Roman" panose="02020603050405020304" pitchFamily="18" charset="0"/>
              </a:rPr>
              <a:t>third of</a:t>
            </a:r>
            <a:r>
              <a:rPr lang="en-US" spc="-9" dirty="0">
                <a:cs typeface="Times New Roman" panose="02020603050405020304" pitchFamily="18" charset="0"/>
              </a:rPr>
              <a:t> </a:t>
            </a:r>
            <a:r>
              <a:rPr lang="en-US" spc="5" dirty="0">
                <a:cs typeface="Times New Roman" panose="02020603050405020304" pitchFamily="18" charset="0"/>
              </a:rPr>
              <a:t>a</a:t>
            </a:r>
            <a:r>
              <a:rPr lang="en-US" spc="-5" dirty="0">
                <a:cs typeface="Times New Roman" panose="02020603050405020304" pitchFamily="18" charset="0"/>
              </a:rPr>
              <a:t>c</a:t>
            </a:r>
            <a:r>
              <a:rPr lang="en-US" spc="5" dirty="0">
                <a:cs typeface="Times New Roman" panose="02020603050405020304" pitchFamily="18" charset="0"/>
              </a:rPr>
              <a:t>c</a:t>
            </a:r>
            <a:r>
              <a:rPr lang="en-US" spc="-5" dirty="0">
                <a:cs typeface="Times New Roman" panose="02020603050405020304" pitchFamily="18" charset="0"/>
              </a:rPr>
              <a:t>e</a:t>
            </a:r>
            <a:r>
              <a:rPr lang="en-US" dirty="0">
                <a:cs typeface="Times New Roman" panose="02020603050405020304" pitchFamily="18" charset="0"/>
              </a:rPr>
              <a:t>ss m</a:t>
            </a:r>
            <a:r>
              <a:rPr lang="en-US" spc="-5" dirty="0">
                <a:cs typeface="Times New Roman" panose="02020603050405020304" pitchFamily="18" charset="0"/>
              </a:rPr>
              <a:t>ea</a:t>
            </a:r>
            <a:r>
              <a:rPr lang="en-US" dirty="0">
                <a:cs typeface="Times New Roman" panose="02020603050405020304" pitchFamily="18" charset="0"/>
              </a:rPr>
              <a:t>sur</a:t>
            </a:r>
            <a:r>
              <a:rPr lang="en-US" spc="-9" dirty="0">
                <a:cs typeface="Times New Roman" panose="02020603050405020304" pitchFamily="18" charset="0"/>
              </a:rPr>
              <a:t>e</a:t>
            </a:r>
            <a:r>
              <a:rPr lang="en-US" dirty="0">
                <a:cs typeface="Times New Roman" panose="02020603050405020304" pitchFamily="18" charset="0"/>
              </a:rPr>
              <a:t>s.</a:t>
            </a:r>
            <a:endParaRPr lang="en-US" dirty="0" smtClean="0">
              <a:cs typeface="Times New Roman" panose="02020603050405020304" pitchFamily="18" charset="0"/>
            </a:endParaRPr>
          </a:p>
          <a:p>
            <a:endParaRPr lang="en-US"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3EF0EEC-1D1B-4067-A962-C742C5F9CB51}" type="slidenum">
              <a:rPr lang="en-US" smtClean="0"/>
              <a:t>6</a:t>
            </a:fld>
            <a:endParaRPr lang="en-US"/>
          </a:p>
        </p:txBody>
      </p:sp>
    </p:spTree>
    <p:extLst>
      <p:ext uri="{BB962C8B-B14F-4D97-AF65-F5344CB8AC3E}">
        <p14:creationId xmlns:p14="http://schemas.microsoft.com/office/powerpoint/2010/main" val="2276938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410200"/>
            <a:ext cx="6400800" cy="3188970"/>
          </a:xfrm>
        </p:spPr>
        <p:txBody>
          <a:bodyPr>
            <a:normAutofit/>
          </a:bodyPr>
          <a:lstStyle/>
          <a:p>
            <a:r>
              <a:rPr lang="en-US" sz="900" b="1" dirty="0">
                <a:latin typeface="Arial"/>
                <a:cs typeface="Arial"/>
              </a:rPr>
              <a:t>K</a:t>
            </a:r>
            <a:r>
              <a:rPr lang="en-US" sz="900" b="1" spc="23" dirty="0">
                <a:latin typeface="Arial"/>
                <a:cs typeface="Arial"/>
              </a:rPr>
              <a:t>e</a:t>
            </a:r>
            <a:r>
              <a:rPr lang="en-US" sz="900" b="1" spc="-32" dirty="0">
                <a:latin typeface="Arial"/>
                <a:cs typeface="Arial"/>
              </a:rPr>
              <a:t>y</a:t>
            </a:r>
            <a:r>
              <a:rPr lang="en-US" sz="900" b="1" dirty="0">
                <a:latin typeface="Arial"/>
                <a:cs typeface="Arial"/>
              </a:rPr>
              <a:t>:</a:t>
            </a:r>
            <a:r>
              <a:rPr lang="en-US" sz="900" b="1" spc="-9" dirty="0">
                <a:latin typeface="Arial"/>
                <a:cs typeface="Arial"/>
              </a:rPr>
              <a:t> </a:t>
            </a:r>
            <a:r>
              <a:rPr lang="en-US" sz="900" dirty="0">
                <a:latin typeface="Arial"/>
                <a:cs typeface="Arial"/>
              </a:rPr>
              <a:t>AI/AN = A</a:t>
            </a:r>
            <a:r>
              <a:rPr lang="en-US" sz="900" spc="5" dirty="0">
                <a:latin typeface="Arial"/>
                <a:cs typeface="Arial"/>
              </a:rPr>
              <a:t>m</a:t>
            </a:r>
            <a:r>
              <a:rPr lang="en-US" sz="900" dirty="0">
                <a:latin typeface="Arial"/>
                <a:cs typeface="Arial"/>
              </a:rPr>
              <a:t>eri</a:t>
            </a:r>
            <a:r>
              <a:rPr lang="en-US" sz="900" spc="5" dirty="0">
                <a:latin typeface="Arial"/>
                <a:cs typeface="Arial"/>
              </a:rPr>
              <a:t>c</a:t>
            </a:r>
            <a:r>
              <a:rPr lang="en-US" sz="900" dirty="0">
                <a:latin typeface="Arial"/>
                <a:cs typeface="Arial"/>
              </a:rPr>
              <a:t>an</a:t>
            </a:r>
            <a:r>
              <a:rPr lang="en-US" sz="900" spc="-9" dirty="0">
                <a:latin typeface="Arial"/>
                <a:cs typeface="Arial"/>
              </a:rPr>
              <a:t> </a:t>
            </a:r>
            <a:r>
              <a:rPr lang="en-US" sz="900" dirty="0">
                <a:latin typeface="Arial"/>
                <a:cs typeface="Arial"/>
              </a:rPr>
              <a:t>In</a:t>
            </a:r>
            <a:r>
              <a:rPr lang="en-US" sz="900" spc="-9" dirty="0">
                <a:latin typeface="Arial"/>
                <a:cs typeface="Arial"/>
              </a:rPr>
              <a:t>d</a:t>
            </a:r>
            <a:r>
              <a:rPr lang="en-US" sz="900" dirty="0">
                <a:latin typeface="Arial"/>
                <a:cs typeface="Arial"/>
              </a:rPr>
              <a:t>ian</a:t>
            </a:r>
            <a:r>
              <a:rPr lang="en-US" sz="900" spc="-9" dirty="0">
                <a:latin typeface="Arial"/>
                <a:cs typeface="Arial"/>
              </a:rPr>
              <a:t> </a:t>
            </a:r>
            <a:r>
              <a:rPr lang="en-US" sz="900" dirty="0">
                <a:latin typeface="Arial"/>
                <a:cs typeface="Arial"/>
              </a:rPr>
              <a:t>or</a:t>
            </a:r>
            <a:r>
              <a:rPr lang="en-US" sz="900" spc="9" dirty="0">
                <a:latin typeface="Arial"/>
                <a:cs typeface="Arial"/>
              </a:rPr>
              <a:t> </a:t>
            </a:r>
            <a:r>
              <a:rPr lang="en-US" sz="900" dirty="0">
                <a:latin typeface="Arial"/>
                <a:cs typeface="Arial"/>
              </a:rPr>
              <a:t>Al</a:t>
            </a:r>
            <a:r>
              <a:rPr lang="en-US" sz="900" spc="-9" dirty="0">
                <a:latin typeface="Arial"/>
                <a:cs typeface="Arial"/>
              </a:rPr>
              <a:t>a</a:t>
            </a:r>
            <a:r>
              <a:rPr lang="en-US" sz="900" spc="5" dirty="0">
                <a:latin typeface="Arial"/>
                <a:cs typeface="Arial"/>
              </a:rPr>
              <a:t>s</a:t>
            </a:r>
            <a:r>
              <a:rPr lang="en-US" sz="900" spc="-9" dirty="0">
                <a:latin typeface="Arial"/>
                <a:cs typeface="Arial"/>
              </a:rPr>
              <a:t>k</a:t>
            </a:r>
            <a:r>
              <a:rPr lang="en-US" sz="900" dirty="0">
                <a:latin typeface="Arial"/>
                <a:cs typeface="Arial"/>
              </a:rPr>
              <a:t>a Nat</a:t>
            </a:r>
            <a:r>
              <a:rPr lang="en-US" sz="900" spc="5" dirty="0">
                <a:latin typeface="Arial"/>
                <a:cs typeface="Arial"/>
              </a:rPr>
              <a:t>i</a:t>
            </a:r>
            <a:r>
              <a:rPr lang="en-US" sz="900" spc="-9" dirty="0">
                <a:latin typeface="Arial"/>
                <a:cs typeface="Arial"/>
              </a:rPr>
              <a:t>v</a:t>
            </a:r>
            <a:r>
              <a:rPr lang="en-US" sz="900" dirty="0">
                <a:latin typeface="Arial"/>
                <a:cs typeface="Arial"/>
              </a:rPr>
              <a:t>e;</a:t>
            </a:r>
            <a:r>
              <a:rPr lang="en-US" sz="900" spc="-9" dirty="0">
                <a:latin typeface="Arial"/>
                <a:cs typeface="Arial"/>
              </a:rPr>
              <a:t> </a:t>
            </a:r>
            <a:r>
              <a:rPr lang="en-US" sz="900" dirty="0">
                <a:latin typeface="Arial"/>
                <a:cs typeface="Arial"/>
              </a:rPr>
              <a:t>n = </a:t>
            </a:r>
            <a:r>
              <a:rPr lang="en-US" sz="900" spc="-9" dirty="0">
                <a:latin typeface="Arial"/>
                <a:cs typeface="Arial"/>
              </a:rPr>
              <a:t>n</a:t>
            </a:r>
            <a:r>
              <a:rPr lang="en-US" sz="900" dirty="0">
                <a:latin typeface="Arial"/>
                <a:cs typeface="Arial"/>
              </a:rPr>
              <a:t>u</a:t>
            </a:r>
            <a:r>
              <a:rPr lang="en-US" sz="900" spc="-9" dirty="0">
                <a:latin typeface="Arial"/>
                <a:cs typeface="Arial"/>
              </a:rPr>
              <a:t>m</a:t>
            </a:r>
            <a:r>
              <a:rPr lang="en-US" sz="900" dirty="0">
                <a:latin typeface="Arial"/>
                <a:cs typeface="Arial"/>
              </a:rPr>
              <a:t>ber</a:t>
            </a:r>
            <a:r>
              <a:rPr lang="en-US" sz="900" spc="-9" dirty="0">
                <a:latin typeface="Arial"/>
                <a:cs typeface="Arial"/>
              </a:rPr>
              <a:t> </a:t>
            </a:r>
            <a:r>
              <a:rPr lang="en-US" sz="900" dirty="0">
                <a:latin typeface="Arial"/>
                <a:cs typeface="Arial"/>
              </a:rPr>
              <a:t>of </a:t>
            </a:r>
            <a:r>
              <a:rPr lang="en-US" sz="900" spc="5" dirty="0">
                <a:latin typeface="Arial"/>
                <a:cs typeface="Arial"/>
              </a:rPr>
              <a:t>m</a:t>
            </a:r>
            <a:r>
              <a:rPr lang="en-US" sz="900" spc="-9" dirty="0">
                <a:latin typeface="Arial"/>
                <a:cs typeface="Arial"/>
              </a:rPr>
              <a:t>e</a:t>
            </a:r>
            <a:r>
              <a:rPr lang="en-US" sz="900" dirty="0">
                <a:latin typeface="Arial"/>
                <a:cs typeface="Arial"/>
              </a:rPr>
              <a:t>a</a:t>
            </a:r>
            <a:r>
              <a:rPr lang="en-US" sz="900" spc="5" dirty="0">
                <a:latin typeface="Arial"/>
                <a:cs typeface="Arial"/>
              </a:rPr>
              <a:t>s</a:t>
            </a:r>
            <a:r>
              <a:rPr lang="en-US" sz="900" spc="-9" dirty="0">
                <a:latin typeface="Arial"/>
                <a:cs typeface="Arial"/>
              </a:rPr>
              <a:t>u</a:t>
            </a:r>
            <a:r>
              <a:rPr lang="en-US" sz="900" dirty="0">
                <a:latin typeface="Arial"/>
                <a:cs typeface="Arial"/>
              </a:rPr>
              <a:t>re</a:t>
            </a:r>
            <a:r>
              <a:rPr lang="en-US" sz="900" spc="5" dirty="0">
                <a:latin typeface="Arial"/>
                <a:cs typeface="Arial"/>
              </a:rPr>
              <a:t>s</a:t>
            </a:r>
            <a:r>
              <a:rPr lang="en-US" sz="900" dirty="0">
                <a:latin typeface="Arial"/>
                <a:cs typeface="Arial"/>
              </a:rPr>
              <a:t>.</a:t>
            </a:r>
          </a:p>
          <a:p>
            <a:pPr marR="265964"/>
            <a:r>
              <a:rPr lang="en-US" sz="900" b="1" dirty="0">
                <a:latin typeface="Arial"/>
                <a:cs typeface="Arial"/>
              </a:rPr>
              <a:t>Note:</a:t>
            </a:r>
            <a:r>
              <a:rPr lang="en-US" sz="900" b="1" spc="-9" dirty="0">
                <a:latin typeface="Arial"/>
                <a:cs typeface="Arial"/>
              </a:rPr>
              <a:t> </a:t>
            </a:r>
            <a:r>
              <a:rPr lang="en-US" sz="900" dirty="0">
                <a:latin typeface="Arial"/>
                <a:cs typeface="Arial"/>
              </a:rPr>
              <a:t>Poor </a:t>
            </a:r>
            <a:r>
              <a:rPr lang="en-US" sz="900" spc="5" dirty="0">
                <a:latin typeface="Arial"/>
                <a:cs typeface="Arial"/>
              </a:rPr>
              <a:t>i</a:t>
            </a:r>
            <a:r>
              <a:rPr lang="en-US" sz="900" dirty="0">
                <a:latin typeface="Arial"/>
                <a:cs typeface="Arial"/>
              </a:rPr>
              <a:t>nd</a:t>
            </a:r>
            <a:r>
              <a:rPr lang="en-US" sz="900" spc="-9" dirty="0">
                <a:latin typeface="Arial"/>
                <a:cs typeface="Arial"/>
              </a:rPr>
              <a:t>i</a:t>
            </a:r>
            <a:r>
              <a:rPr lang="en-US" sz="900" spc="5" dirty="0">
                <a:latin typeface="Arial"/>
                <a:cs typeface="Arial"/>
              </a:rPr>
              <a:t>c</a:t>
            </a:r>
            <a:r>
              <a:rPr lang="en-US" sz="900" dirty="0">
                <a:latin typeface="Arial"/>
                <a:cs typeface="Arial"/>
              </a:rPr>
              <a:t>a</a:t>
            </a:r>
            <a:r>
              <a:rPr lang="en-US" sz="900" spc="-9" dirty="0">
                <a:latin typeface="Arial"/>
                <a:cs typeface="Arial"/>
              </a:rPr>
              <a:t>t</a:t>
            </a:r>
            <a:r>
              <a:rPr lang="en-US" sz="900" dirty="0">
                <a:latin typeface="Arial"/>
                <a:cs typeface="Arial"/>
              </a:rPr>
              <a:t>es</a:t>
            </a:r>
            <a:r>
              <a:rPr lang="en-US" sz="900" spc="-5" dirty="0">
                <a:latin typeface="Arial"/>
                <a:cs typeface="Arial"/>
              </a:rPr>
              <a:t> </a:t>
            </a:r>
            <a:r>
              <a:rPr lang="en-US" sz="900" dirty="0">
                <a:latin typeface="Arial"/>
                <a:cs typeface="Arial"/>
              </a:rPr>
              <a:t>fa</a:t>
            </a:r>
            <a:r>
              <a:rPr lang="en-US" sz="900" spc="-9" dirty="0">
                <a:latin typeface="Arial"/>
                <a:cs typeface="Arial"/>
              </a:rPr>
              <a:t>m</a:t>
            </a:r>
            <a:r>
              <a:rPr lang="en-US" sz="900" dirty="0">
                <a:latin typeface="Arial"/>
                <a:cs typeface="Arial"/>
              </a:rPr>
              <a:t>ily</a:t>
            </a:r>
            <a:r>
              <a:rPr lang="en-US" sz="900" spc="-9" dirty="0">
                <a:latin typeface="Arial"/>
                <a:cs typeface="Arial"/>
              </a:rPr>
              <a:t> </a:t>
            </a:r>
            <a:r>
              <a:rPr lang="en-US" sz="900" spc="5" dirty="0">
                <a:latin typeface="Arial"/>
                <a:cs typeface="Arial"/>
              </a:rPr>
              <a:t>i</a:t>
            </a:r>
            <a:r>
              <a:rPr lang="en-US" sz="900" spc="-9" dirty="0">
                <a:latin typeface="Arial"/>
                <a:cs typeface="Arial"/>
              </a:rPr>
              <a:t>nc</a:t>
            </a:r>
            <a:r>
              <a:rPr lang="en-US" sz="900" dirty="0">
                <a:latin typeface="Arial"/>
                <a:cs typeface="Arial"/>
              </a:rPr>
              <a:t>o</a:t>
            </a:r>
            <a:r>
              <a:rPr lang="en-US" sz="900" spc="5" dirty="0">
                <a:latin typeface="Arial"/>
                <a:cs typeface="Arial"/>
              </a:rPr>
              <a:t>m</a:t>
            </a:r>
            <a:r>
              <a:rPr lang="en-US" sz="900" dirty="0">
                <a:latin typeface="Arial"/>
                <a:cs typeface="Arial"/>
              </a:rPr>
              <a:t>e</a:t>
            </a:r>
            <a:r>
              <a:rPr lang="en-US" sz="900" spc="-9" dirty="0">
                <a:latin typeface="Arial"/>
                <a:cs typeface="Arial"/>
              </a:rPr>
              <a:t> </a:t>
            </a:r>
            <a:r>
              <a:rPr lang="en-US" sz="900" dirty="0">
                <a:latin typeface="Arial"/>
                <a:cs typeface="Arial"/>
              </a:rPr>
              <a:t>le</a:t>
            </a:r>
            <a:r>
              <a:rPr lang="en-US" sz="900" spc="-9" dirty="0">
                <a:latin typeface="Arial"/>
                <a:cs typeface="Arial"/>
              </a:rPr>
              <a:t>s</a:t>
            </a:r>
            <a:r>
              <a:rPr lang="en-US" sz="900" dirty="0">
                <a:latin typeface="Arial"/>
                <a:cs typeface="Arial"/>
              </a:rPr>
              <a:t>s</a:t>
            </a:r>
            <a:r>
              <a:rPr lang="en-US" sz="900" spc="5" dirty="0">
                <a:latin typeface="Arial"/>
                <a:cs typeface="Arial"/>
              </a:rPr>
              <a:t> </a:t>
            </a:r>
            <a:r>
              <a:rPr lang="en-US" sz="900" dirty="0">
                <a:latin typeface="Arial"/>
                <a:cs typeface="Arial"/>
              </a:rPr>
              <a:t>t</a:t>
            </a:r>
            <a:r>
              <a:rPr lang="en-US" sz="900" spc="-9" dirty="0">
                <a:latin typeface="Arial"/>
                <a:cs typeface="Arial"/>
              </a:rPr>
              <a:t>h</a:t>
            </a:r>
            <a:r>
              <a:rPr lang="en-US" sz="900" dirty="0">
                <a:latin typeface="Arial"/>
                <a:cs typeface="Arial"/>
              </a:rPr>
              <a:t>an </a:t>
            </a:r>
            <a:r>
              <a:rPr lang="en-US" sz="900" spc="-9" dirty="0">
                <a:latin typeface="Arial"/>
                <a:cs typeface="Arial"/>
              </a:rPr>
              <a:t>t</a:t>
            </a:r>
            <a:r>
              <a:rPr lang="en-US" sz="900" dirty="0">
                <a:latin typeface="Arial"/>
                <a:cs typeface="Arial"/>
              </a:rPr>
              <a:t>he </a:t>
            </a:r>
            <a:r>
              <a:rPr lang="en-US" sz="900" dirty="0" smtClean="0">
                <a:latin typeface="Arial"/>
                <a:cs typeface="Arial"/>
              </a:rPr>
              <a:t>Feder</a:t>
            </a:r>
            <a:r>
              <a:rPr lang="en-US" sz="900" spc="-9" dirty="0" smtClean="0">
                <a:latin typeface="Arial"/>
                <a:cs typeface="Arial"/>
              </a:rPr>
              <a:t>a</a:t>
            </a:r>
            <a:r>
              <a:rPr lang="en-US" sz="900" dirty="0" smtClean="0">
                <a:latin typeface="Arial"/>
                <a:cs typeface="Arial"/>
              </a:rPr>
              <a:t>l </a:t>
            </a:r>
            <a:r>
              <a:rPr lang="en-US" sz="900" dirty="0">
                <a:latin typeface="Arial"/>
                <a:cs typeface="Arial"/>
              </a:rPr>
              <a:t>po</a:t>
            </a:r>
            <a:r>
              <a:rPr lang="en-US" sz="900" spc="-18" dirty="0">
                <a:latin typeface="Arial"/>
                <a:cs typeface="Arial"/>
              </a:rPr>
              <a:t>v</a:t>
            </a:r>
            <a:r>
              <a:rPr lang="en-US" sz="900" dirty="0">
                <a:latin typeface="Arial"/>
                <a:cs typeface="Arial"/>
              </a:rPr>
              <a:t>erty</a:t>
            </a:r>
            <a:r>
              <a:rPr lang="en-US" sz="900" spc="-5" dirty="0">
                <a:latin typeface="Arial"/>
                <a:cs typeface="Arial"/>
              </a:rPr>
              <a:t> </a:t>
            </a:r>
            <a:r>
              <a:rPr lang="en-US" sz="900" spc="5" dirty="0">
                <a:latin typeface="Arial"/>
                <a:cs typeface="Arial"/>
              </a:rPr>
              <a:t>l</a:t>
            </a:r>
            <a:r>
              <a:rPr lang="en-US" sz="900" dirty="0">
                <a:latin typeface="Arial"/>
                <a:cs typeface="Arial"/>
              </a:rPr>
              <a:t>e</a:t>
            </a:r>
            <a:r>
              <a:rPr lang="en-US" sz="900" spc="-9" dirty="0">
                <a:latin typeface="Arial"/>
                <a:cs typeface="Arial"/>
              </a:rPr>
              <a:t>v</a:t>
            </a:r>
            <a:r>
              <a:rPr lang="en-US" sz="900" dirty="0">
                <a:latin typeface="Arial"/>
                <a:cs typeface="Arial"/>
              </a:rPr>
              <a:t>el; H</a:t>
            </a:r>
            <a:r>
              <a:rPr lang="en-US" sz="900" spc="-9" dirty="0">
                <a:latin typeface="Arial"/>
                <a:cs typeface="Arial"/>
              </a:rPr>
              <a:t>i</a:t>
            </a:r>
            <a:r>
              <a:rPr lang="en-US" sz="900" dirty="0">
                <a:latin typeface="Arial"/>
                <a:cs typeface="Arial"/>
              </a:rPr>
              <a:t>gh </a:t>
            </a:r>
            <a:r>
              <a:rPr lang="en-US" sz="900" spc="-9" dirty="0">
                <a:latin typeface="Arial"/>
                <a:cs typeface="Arial"/>
              </a:rPr>
              <a:t>I</a:t>
            </a:r>
            <a:r>
              <a:rPr lang="en-US" sz="900" dirty="0">
                <a:latin typeface="Arial"/>
                <a:cs typeface="Arial"/>
              </a:rPr>
              <a:t>n</a:t>
            </a:r>
            <a:r>
              <a:rPr lang="en-US" sz="900" spc="5" dirty="0">
                <a:latin typeface="Arial"/>
                <a:cs typeface="Arial"/>
              </a:rPr>
              <a:t>c</a:t>
            </a:r>
            <a:r>
              <a:rPr lang="en-US" sz="900" spc="-9" dirty="0">
                <a:latin typeface="Arial"/>
                <a:cs typeface="Arial"/>
              </a:rPr>
              <a:t>o</a:t>
            </a:r>
            <a:r>
              <a:rPr lang="en-US" sz="900" spc="5" dirty="0">
                <a:latin typeface="Arial"/>
                <a:cs typeface="Arial"/>
              </a:rPr>
              <a:t>m</a:t>
            </a:r>
            <a:r>
              <a:rPr lang="en-US" sz="900" dirty="0">
                <a:latin typeface="Arial"/>
                <a:cs typeface="Arial"/>
              </a:rPr>
              <a:t>e</a:t>
            </a:r>
            <a:r>
              <a:rPr lang="en-US" sz="900" spc="-9" dirty="0">
                <a:latin typeface="Arial"/>
                <a:cs typeface="Arial"/>
              </a:rPr>
              <a:t> </a:t>
            </a:r>
            <a:r>
              <a:rPr lang="en-US" sz="900" dirty="0">
                <a:latin typeface="Arial"/>
                <a:cs typeface="Arial"/>
              </a:rPr>
              <a:t>in</a:t>
            </a:r>
            <a:r>
              <a:rPr lang="en-US" sz="900" spc="-9" dirty="0">
                <a:latin typeface="Arial"/>
                <a:cs typeface="Arial"/>
              </a:rPr>
              <a:t>d</a:t>
            </a:r>
            <a:r>
              <a:rPr lang="en-US" sz="900" dirty="0">
                <a:latin typeface="Arial"/>
                <a:cs typeface="Arial"/>
              </a:rPr>
              <a:t>i</a:t>
            </a:r>
            <a:r>
              <a:rPr lang="en-US" sz="900" spc="5" dirty="0">
                <a:latin typeface="Arial"/>
                <a:cs typeface="Arial"/>
              </a:rPr>
              <a:t>c</a:t>
            </a:r>
            <a:r>
              <a:rPr lang="en-US" sz="900" dirty="0">
                <a:latin typeface="Arial"/>
                <a:cs typeface="Arial"/>
              </a:rPr>
              <a:t>a</a:t>
            </a:r>
            <a:r>
              <a:rPr lang="en-US" sz="900" spc="-9" dirty="0">
                <a:latin typeface="Arial"/>
                <a:cs typeface="Arial"/>
              </a:rPr>
              <a:t>t</a:t>
            </a:r>
            <a:r>
              <a:rPr lang="en-US" sz="900" dirty="0">
                <a:latin typeface="Arial"/>
                <a:cs typeface="Arial"/>
              </a:rPr>
              <a:t>es</a:t>
            </a:r>
            <a:r>
              <a:rPr lang="en-US" sz="900" spc="5" dirty="0">
                <a:latin typeface="Arial"/>
                <a:cs typeface="Arial"/>
              </a:rPr>
              <a:t> </a:t>
            </a:r>
            <a:r>
              <a:rPr lang="en-US" sz="900" dirty="0">
                <a:latin typeface="Arial"/>
                <a:cs typeface="Arial"/>
              </a:rPr>
              <a:t>f</a:t>
            </a:r>
            <a:r>
              <a:rPr lang="en-US" sz="900" spc="-9" dirty="0">
                <a:latin typeface="Arial"/>
                <a:cs typeface="Arial"/>
              </a:rPr>
              <a:t>a</a:t>
            </a:r>
            <a:r>
              <a:rPr lang="en-US" sz="900" spc="5" dirty="0">
                <a:latin typeface="Arial"/>
                <a:cs typeface="Arial"/>
              </a:rPr>
              <a:t>m</a:t>
            </a:r>
            <a:r>
              <a:rPr lang="en-US" sz="900" spc="-9" dirty="0">
                <a:latin typeface="Arial"/>
                <a:cs typeface="Arial"/>
              </a:rPr>
              <a:t>i</a:t>
            </a:r>
            <a:r>
              <a:rPr lang="en-US" sz="900" dirty="0">
                <a:latin typeface="Arial"/>
                <a:cs typeface="Arial"/>
              </a:rPr>
              <a:t>ly</a:t>
            </a:r>
            <a:r>
              <a:rPr lang="en-US" sz="900" spc="-9" dirty="0">
                <a:latin typeface="Arial"/>
                <a:cs typeface="Arial"/>
              </a:rPr>
              <a:t> </a:t>
            </a:r>
            <a:r>
              <a:rPr lang="en-US" sz="900" spc="5" dirty="0">
                <a:latin typeface="Arial"/>
                <a:cs typeface="Arial"/>
              </a:rPr>
              <a:t>i</a:t>
            </a:r>
            <a:r>
              <a:rPr lang="en-US" sz="900" dirty="0">
                <a:latin typeface="Arial"/>
                <a:cs typeface="Arial"/>
              </a:rPr>
              <a:t>n</a:t>
            </a:r>
            <a:r>
              <a:rPr lang="en-US" sz="900" spc="-9" dirty="0">
                <a:latin typeface="Arial"/>
                <a:cs typeface="Arial"/>
              </a:rPr>
              <a:t>c</a:t>
            </a:r>
            <a:r>
              <a:rPr lang="en-US" sz="900" dirty="0">
                <a:latin typeface="Arial"/>
                <a:cs typeface="Arial"/>
              </a:rPr>
              <a:t>o</a:t>
            </a:r>
            <a:r>
              <a:rPr lang="en-US" sz="900" spc="5" dirty="0">
                <a:latin typeface="Arial"/>
                <a:cs typeface="Arial"/>
              </a:rPr>
              <a:t>m</a:t>
            </a:r>
            <a:r>
              <a:rPr lang="en-US" sz="900" dirty="0">
                <a:latin typeface="Arial"/>
                <a:cs typeface="Arial"/>
              </a:rPr>
              <a:t>e</a:t>
            </a:r>
            <a:r>
              <a:rPr lang="en-US" sz="900" spc="-9" dirty="0">
                <a:latin typeface="Arial"/>
                <a:cs typeface="Arial"/>
              </a:rPr>
              <a:t> </a:t>
            </a:r>
            <a:r>
              <a:rPr lang="en-US" sz="900" dirty="0">
                <a:latin typeface="Arial"/>
                <a:cs typeface="Arial"/>
              </a:rPr>
              <a:t>four t</a:t>
            </a:r>
            <a:r>
              <a:rPr lang="en-US" sz="900" spc="5" dirty="0">
                <a:latin typeface="Arial"/>
                <a:cs typeface="Arial"/>
              </a:rPr>
              <a:t>im</a:t>
            </a:r>
            <a:r>
              <a:rPr lang="en-US" sz="900" spc="-9" dirty="0">
                <a:latin typeface="Arial"/>
                <a:cs typeface="Arial"/>
              </a:rPr>
              <a:t>e</a:t>
            </a:r>
            <a:r>
              <a:rPr lang="en-US" sz="900" dirty="0">
                <a:latin typeface="Arial"/>
                <a:cs typeface="Arial"/>
              </a:rPr>
              <a:t>s</a:t>
            </a:r>
            <a:r>
              <a:rPr lang="en-US" sz="900" spc="5" dirty="0">
                <a:latin typeface="Arial"/>
                <a:cs typeface="Arial"/>
              </a:rPr>
              <a:t> </a:t>
            </a:r>
            <a:r>
              <a:rPr lang="en-US" sz="900" dirty="0">
                <a:latin typeface="Arial"/>
                <a:cs typeface="Arial"/>
              </a:rPr>
              <a:t>t</a:t>
            </a:r>
            <a:r>
              <a:rPr lang="en-US" sz="900" spc="-9" dirty="0">
                <a:latin typeface="Arial"/>
                <a:cs typeface="Arial"/>
              </a:rPr>
              <a:t>h</a:t>
            </a:r>
            <a:r>
              <a:rPr lang="en-US" sz="900" dirty="0">
                <a:latin typeface="Arial"/>
                <a:cs typeface="Arial"/>
              </a:rPr>
              <a:t>e </a:t>
            </a:r>
            <a:r>
              <a:rPr lang="en-US" sz="900" dirty="0" smtClean="0">
                <a:latin typeface="Arial"/>
                <a:cs typeface="Arial"/>
              </a:rPr>
              <a:t>F</a:t>
            </a:r>
            <a:r>
              <a:rPr lang="en-US" sz="900" spc="-9" dirty="0" smtClean="0">
                <a:latin typeface="Arial"/>
                <a:cs typeface="Arial"/>
              </a:rPr>
              <a:t>e</a:t>
            </a:r>
            <a:r>
              <a:rPr lang="en-US" sz="900" dirty="0" smtClean="0">
                <a:latin typeface="Arial"/>
                <a:cs typeface="Arial"/>
              </a:rPr>
              <a:t>der</a:t>
            </a:r>
            <a:r>
              <a:rPr lang="en-US" sz="900" spc="-9" dirty="0" smtClean="0">
                <a:latin typeface="Arial"/>
                <a:cs typeface="Arial"/>
              </a:rPr>
              <a:t>a</a:t>
            </a:r>
            <a:r>
              <a:rPr lang="en-US" sz="900" dirty="0" smtClean="0">
                <a:latin typeface="Arial"/>
                <a:cs typeface="Arial"/>
              </a:rPr>
              <a:t>l </a:t>
            </a:r>
            <a:r>
              <a:rPr lang="en-US" sz="900" dirty="0">
                <a:latin typeface="Arial"/>
                <a:cs typeface="Arial"/>
              </a:rPr>
              <a:t>po</a:t>
            </a:r>
            <a:r>
              <a:rPr lang="en-US" sz="900" spc="-9" dirty="0">
                <a:latin typeface="Arial"/>
                <a:cs typeface="Arial"/>
              </a:rPr>
              <a:t>v</a:t>
            </a:r>
            <a:r>
              <a:rPr lang="en-US" sz="900" dirty="0">
                <a:latin typeface="Arial"/>
                <a:cs typeface="Arial"/>
              </a:rPr>
              <a:t>erty</a:t>
            </a:r>
            <a:r>
              <a:rPr lang="en-US" sz="900" spc="-5" dirty="0">
                <a:latin typeface="Arial"/>
                <a:cs typeface="Arial"/>
              </a:rPr>
              <a:t> </a:t>
            </a:r>
            <a:r>
              <a:rPr lang="en-US" sz="900" spc="5" dirty="0">
                <a:latin typeface="Arial"/>
                <a:cs typeface="Arial"/>
              </a:rPr>
              <a:t>l</a:t>
            </a:r>
            <a:r>
              <a:rPr lang="en-US" sz="900" dirty="0">
                <a:latin typeface="Arial"/>
                <a:cs typeface="Arial"/>
              </a:rPr>
              <a:t>e</a:t>
            </a:r>
            <a:r>
              <a:rPr lang="en-US" sz="900" spc="-9" dirty="0">
                <a:latin typeface="Arial"/>
                <a:cs typeface="Arial"/>
              </a:rPr>
              <a:t>ve</a:t>
            </a:r>
            <a:r>
              <a:rPr lang="en-US" sz="900" dirty="0">
                <a:latin typeface="Arial"/>
                <a:cs typeface="Arial"/>
              </a:rPr>
              <a:t>l</a:t>
            </a:r>
            <a:r>
              <a:rPr lang="en-US" sz="900" spc="-9" dirty="0">
                <a:latin typeface="Arial"/>
                <a:cs typeface="Arial"/>
              </a:rPr>
              <a:t> </a:t>
            </a:r>
            <a:r>
              <a:rPr lang="en-US" sz="900" dirty="0">
                <a:latin typeface="Arial"/>
                <a:cs typeface="Arial"/>
              </a:rPr>
              <a:t>or gre</a:t>
            </a:r>
            <a:r>
              <a:rPr lang="en-US" sz="900" spc="-9" dirty="0">
                <a:latin typeface="Arial"/>
                <a:cs typeface="Arial"/>
              </a:rPr>
              <a:t>a</a:t>
            </a:r>
            <a:r>
              <a:rPr lang="en-US" sz="900" dirty="0">
                <a:latin typeface="Arial"/>
                <a:cs typeface="Arial"/>
              </a:rPr>
              <a:t>ter.</a:t>
            </a:r>
            <a:r>
              <a:rPr lang="en-US" sz="900" spc="18" dirty="0">
                <a:latin typeface="Arial"/>
                <a:cs typeface="Arial"/>
              </a:rPr>
              <a:t> </a:t>
            </a:r>
            <a:r>
              <a:rPr lang="en-US" sz="900" dirty="0">
                <a:latin typeface="Arial"/>
                <a:cs typeface="Arial"/>
              </a:rPr>
              <a:t>N</a:t>
            </a:r>
            <a:r>
              <a:rPr lang="en-US" sz="900" spc="-9" dirty="0">
                <a:latin typeface="Arial"/>
                <a:cs typeface="Arial"/>
              </a:rPr>
              <a:t>u</a:t>
            </a:r>
            <a:r>
              <a:rPr lang="en-US" sz="900" spc="5" dirty="0">
                <a:latin typeface="Arial"/>
                <a:cs typeface="Arial"/>
              </a:rPr>
              <a:t>m</a:t>
            </a:r>
            <a:r>
              <a:rPr lang="en-US" sz="900" dirty="0">
                <a:latin typeface="Arial"/>
                <a:cs typeface="Arial"/>
              </a:rPr>
              <a:t>be</a:t>
            </a:r>
            <a:r>
              <a:rPr lang="en-US" sz="900" spc="-14" dirty="0">
                <a:latin typeface="Arial"/>
                <a:cs typeface="Arial"/>
              </a:rPr>
              <a:t>r</a:t>
            </a:r>
            <a:r>
              <a:rPr lang="en-US" sz="900" dirty="0">
                <a:latin typeface="Arial"/>
                <a:cs typeface="Arial"/>
              </a:rPr>
              <a:t>s</a:t>
            </a:r>
            <a:r>
              <a:rPr lang="en-US" sz="900" spc="5" dirty="0">
                <a:latin typeface="Arial"/>
                <a:cs typeface="Arial"/>
              </a:rPr>
              <a:t> </a:t>
            </a:r>
            <a:r>
              <a:rPr lang="en-US" sz="900" dirty="0">
                <a:latin typeface="Arial"/>
                <a:cs typeface="Arial"/>
              </a:rPr>
              <a:t>of</a:t>
            </a:r>
            <a:r>
              <a:rPr lang="en-US" sz="900" spc="-9" dirty="0">
                <a:latin typeface="Arial"/>
                <a:cs typeface="Arial"/>
              </a:rPr>
              <a:t> </a:t>
            </a:r>
            <a:r>
              <a:rPr lang="en-US" sz="900" spc="5" dirty="0">
                <a:latin typeface="Arial"/>
                <a:cs typeface="Arial"/>
              </a:rPr>
              <a:t>m</a:t>
            </a:r>
            <a:r>
              <a:rPr lang="en-US" sz="900" spc="-9" dirty="0">
                <a:latin typeface="Arial"/>
                <a:cs typeface="Arial"/>
              </a:rPr>
              <a:t>e</a:t>
            </a:r>
            <a:r>
              <a:rPr lang="en-US" sz="900" dirty="0">
                <a:latin typeface="Arial"/>
                <a:cs typeface="Arial"/>
              </a:rPr>
              <a:t>a</a:t>
            </a:r>
            <a:r>
              <a:rPr lang="en-US" sz="900" spc="-9" dirty="0">
                <a:latin typeface="Arial"/>
                <a:cs typeface="Arial"/>
              </a:rPr>
              <a:t>su</a:t>
            </a:r>
            <a:r>
              <a:rPr lang="en-US" sz="900" dirty="0">
                <a:latin typeface="Arial"/>
                <a:cs typeface="Arial"/>
              </a:rPr>
              <a:t>res</a:t>
            </a:r>
            <a:r>
              <a:rPr lang="en-US" sz="900" spc="5" dirty="0">
                <a:latin typeface="Arial"/>
                <a:cs typeface="Arial"/>
              </a:rPr>
              <a:t> </a:t>
            </a:r>
            <a:r>
              <a:rPr lang="en-US" sz="900" spc="-9" dirty="0">
                <a:latin typeface="Arial"/>
                <a:cs typeface="Arial"/>
              </a:rPr>
              <a:t>d</a:t>
            </a:r>
            <a:r>
              <a:rPr lang="en-US" sz="900" dirty="0">
                <a:latin typeface="Arial"/>
                <a:cs typeface="Arial"/>
              </a:rPr>
              <a:t>iffer</a:t>
            </a:r>
            <a:r>
              <a:rPr lang="en-US" sz="900" spc="-9" dirty="0">
                <a:latin typeface="Arial"/>
                <a:cs typeface="Arial"/>
              </a:rPr>
              <a:t> </a:t>
            </a:r>
            <a:r>
              <a:rPr lang="en-US" sz="900" dirty="0">
                <a:latin typeface="Arial"/>
                <a:cs typeface="Arial"/>
              </a:rPr>
              <a:t>a</a:t>
            </a:r>
            <a:r>
              <a:rPr lang="en-US" sz="900" spc="5" dirty="0">
                <a:latin typeface="Arial"/>
                <a:cs typeface="Arial"/>
              </a:rPr>
              <a:t>c</a:t>
            </a:r>
            <a:r>
              <a:rPr lang="en-US" sz="900" dirty="0">
                <a:latin typeface="Arial"/>
                <a:cs typeface="Arial"/>
              </a:rPr>
              <a:t>r</a:t>
            </a:r>
            <a:r>
              <a:rPr lang="en-US" sz="900" spc="-9" dirty="0">
                <a:latin typeface="Arial"/>
                <a:cs typeface="Arial"/>
              </a:rPr>
              <a:t>o</a:t>
            </a:r>
            <a:r>
              <a:rPr lang="en-US" sz="900" spc="5" dirty="0">
                <a:latin typeface="Arial"/>
                <a:cs typeface="Arial"/>
              </a:rPr>
              <a:t>s</a:t>
            </a:r>
            <a:r>
              <a:rPr lang="en-US" sz="900" dirty="0">
                <a:latin typeface="Arial"/>
                <a:cs typeface="Arial"/>
              </a:rPr>
              <a:t>s</a:t>
            </a:r>
            <a:r>
              <a:rPr lang="en-US" sz="900" spc="-9" dirty="0">
                <a:latin typeface="Arial"/>
                <a:cs typeface="Arial"/>
              </a:rPr>
              <a:t> </a:t>
            </a:r>
            <a:r>
              <a:rPr lang="en-US" sz="900" dirty="0">
                <a:latin typeface="Arial"/>
                <a:cs typeface="Arial"/>
              </a:rPr>
              <a:t>gr</a:t>
            </a:r>
            <a:r>
              <a:rPr lang="en-US" sz="900" spc="-9" dirty="0">
                <a:latin typeface="Arial"/>
                <a:cs typeface="Arial"/>
              </a:rPr>
              <a:t>o</a:t>
            </a:r>
            <a:r>
              <a:rPr lang="en-US" sz="900" dirty="0">
                <a:latin typeface="Arial"/>
                <a:cs typeface="Arial"/>
              </a:rPr>
              <a:t>ups</a:t>
            </a:r>
            <a:r>
              <a:rPr lang="en-US" sz="900" spc="-5" dirty="0">
                <a:latin typeface="Arial"/>
                <a:cs typeface="Arial"/>
              </a:rPr>
              <a:t> </a:t>
            </a:r>
            <a:r>
              <a:rPr lang="en-US" sz="900" dirty="0">
                <a:latin typeface="Arial"/>
                <a:cs typeface="Arial"/>
              </a:rPr>
              <a:t>b</a:t>
            </a:r>
            <a:r>
              <a:rPr lang="en-US" sz="900" spc="-9" dirty="0">
                <a:latin typeface="Arial"/>
                <a:cs typeface="Arial"/>
              </a:rPr>
              <a:t>e</a:t>
            </a:r>
            <a:r>
              <a:rPr lang="en-US" sz="900" spc="5" dirty="0">
                <a:latin typeface="Arial"/>
                <a:cs typeface="Arial"/>
              </a:rPr>
              <a:t>c</a:t>
            </a:r>
            <a:r>
              <a:rPr lang="en-US" sz="900" dirty="0">
                <a:latin typeface="Arial"/>
                <a:cs typeface="Arial"/>
              </a:rPr>
              <a:t>a</a:t>
            </a:r>
            <a:r>
              <a:rPr lang="en-US" sz="900" spc="-9" dirty="0">
                <a:latin typeface="Arial"/>
                <a:cs typeface="Arial"/>
              </a:rPr>
              <a:t>u</a:t>
            </a:r>
            <a:r>
              <a:rPr lang="en-US" sz="900" spc="5" dirty="0">
                <a:latin typeface="Arial"/>
                <a:cs typeface="Arial"/>
              </a:rPr>
              <a:t>s</a:t>
            </a:r>
            <a:r>
              <a:rPr lang="en-US" sz="900" dirty="0">
                <a:latin typeface="Arial"/>
                <a:cs typeface="Arial"/>
              </a:rPr>
              <a:t>e of</a:t>
            </a:r>
            <a:r>
              <a:rPr lang="en-US" sz="900" spc="-9" dirty="0">
                <a:latin typeface="Arial"/>
                <a:cs typeface="Arial"/>
              </a:rPr>
              <a:t> </a:t>
            </a:r>
            <a:r>
              <a:rPr lang="en-US" sz="900" spc="5" dirty="0">
                <a:latin typeface="Arial"/>
                <a:cs typeface="Arial"/>
              </a:rPr>
              <a:t>s</a:t>
            </a:r>
            <a:r>
              <a:rPr lang="en-US" sz="900" spc="-9" dirty="0">
                <a:latin typeface="Arial"/>
                <a:cs typeface="Arial"/>
              </a:rPr>
              <a:t>a</a:t>
            </a:r>
            <a:r>
              <a:rPr lang="en-US" sz="900" spc="5" dirty="0">
                <a:latin typeface="Arial"/>
                <a:cs typeface="Arial"/>
              </a:rPr>
              <a:t>m</a:t>
            </a:r>
            <a:r>
              <a:rPr lang="en-US" sz="900" dirty="0">
                <a:latin typeface="Arial"/>
                <a:cs typeface="Arial"/>
              </a:rPr>
              <a:t>p</a:t>
            </a:r>
            <a:r>
              <a:rPr lang="en-US" sz="900" spc="-9" dirty="0">
                <a:latin typeface="Arial"/>
                <a:cs typeface="Arial"/>
              </a:rPr>
              <a:t>l</a:t>
            </a:r>
            <a:r>
              <a:rPr lang="en-US" sz="900" dirty="0">
                <a:latin typeface="Arial"/>
                <a:cs typeface="Arial"/>
              </a:rPr>
              <a:t>e </a:t>
            </a:r>
            <a:r>
              <a:rPr lang="en-US" sz="900" spc="-5" dirty="0">
                <a:latin typeface="Arial"/>
                <a:cs typeface="Arial"/>
              </a:rPr>
              <a:t>s</a:t>
            </a:r>
            <a:r>
              <a:rPr lang="en-US" sz="900" dirty="0">
                <a:latin typeface="Arial"/>
                <a:cs typeface="Arial"/>
              </a:rPr>
              <a:t>i</a:t>
            </a:r>
            <a:r>
              <a:rPr lang="en-US" sz="900" spc="-9" dirty="0">
                <a:latin typeface="Arial"/>
                <a:cs typeface="Arial"/>
              </a:rPr>
              <a:t>z</a:t>
            </a:r>
            <a:r>
              <a:rPr lang="en-US" sz="900" dirty="0">
                <a:latin typeface="Arial"/>
                <a:cs typeface="Arial"/>
              </a:rPr>
              <a:t>e li</a:t>
            </a:r>
            <a:r>
              <a:rPr lang="en-US" sz="900" spc="-9" dirty="0">
                <a:latin typeface="Arial"/>
                <a:cs typeface="Arial"/>
              </a:rPr>
              <a:t>m</a:t>
            </a:r>
            <a:r>
              <a:rPr lang="en-US" sz="900" dirty="0">
                <a:latin typeface="Arial"/>
                <a:cs typeface="Arial"/>
              </a:rPr>
              <a:t>itat</a:t>
            </a:r>
            <a:r>
              <a:rPr lang="en-US" sz="900" spc="-9" dirty="0">
                <a:latin typeface="Arial"/>
                <a:cs typeface="Arial"/>
              </a:rPr>
              <a:t>i</a:t>
            </a:r>
            <a:r>
              <a:rPr lang="en-US" sz="900" dirty="0">
                <a:latin typeface="Arial"/>
                <a:cs typeface="Arial"/>
              </a:rPr>
              <a:t>o</a:t>
            </a:r>
            <a:r>
              <a:rPr lang="en-US" sz="900" spc="-9" dirty="0">
                <a:latin typeface="Arial"/>
                <a:cs typeface="Arial"/>
              </a:rPr>
              <a:t>n</a:t>
            </a:r>
            <a:r>
              <a:rPr lang="en-US" sz="900" spc="5" dirty="0">
                <a:latin typeface="Arial"/>
                <a:cs typeface="Arial"/>
              </a:rPr>
              <a:t>s</a:t>
            </a:r>
            <a:r>
              <a:rPr lang="en-US" sz="900" dirty="0">
                <a:latin typeface="Arial"/>
                <a:cs typeface="Arial"/>
              </a:rPr>
              <a:t>.</a:t>
            </a:r>
            <a:r>
              <a:rPr lang="en-US" sz="900" spc="5" dirty="0">
                <a:latin typeface="Arial"/>
                <a:cs typeface="Arial"/>
              </a:rPr>
              <a:t> </a:t>
            </a:r>
            <a:r>
              <a:rPr lang="en-US" sz="900" dirty="0">
                <a:latin typeface="Arial"/>
                <a:cs typeface="Arial"/>
              </a:rPr>
              <a:t>For</a:t>
            </a:r>
            <a:r>
              <a:rPr lang="en-US" sz="900" spc="-14" dirty="0">
                <a:latin typeface="Arial"/>
                <a:cs typeface="Arial"/>
              </a:rPr>
              <a:t> </a:t>
            </a:r>
            <a:r>
              <a:rPr lang="en-US" sz="900" dirty="0">
                <a:latin typeface="Arial"/>
                <a:cs typeface="Arial"/>
              </a:rPr>
              <a:t>the </a:t>
            </a:r>
            <a:r>
              <a:rPr lang="en-US" sz="900" spc="-5" dirty="0">
                <a:latin typeface="Arial"/>
                <a:cs typeface="Arial"/>
              </a:rPr>
              <a:t>v</a:t>
            </a:r>
            <a:r>
              <a:rPr lang="en-US" sz="900" spc="-9" dirty="0">
                <a:latin typeface="Arial"/>
                <a:cs typeface="Arial"/>
              </a:rPr>
              <a:t>a</a:t>
            </a:r>
            <a:r>
              <a:rPr lang="en-US" sz="900" spc="5" dirty="0">
                <a:latin typeface="Arial"/>
                <a:cs typeface="Arial"/>
              </a:rPr>
              <a:t>s</a:t>
            </a:r>
            <a:r>
              <a:rPr lang="en-US" sz="900" dirty="0">
                <a:latin typeface="Arial"/>
                <a:cs typeface="Arial"/>
              </a:rPr>
              <a:t>t</a:t>
            </a:r>
            <a:r>
              <a:rPr lang="en-US" sz="900" spc="-9" dirty="0">
                <a:latin typeface="Arial"/>
                <a:cs typeface="Arial"/>
              </a:rPr>
              <a:t> </a:t>
            </a:r>
            <a:r>
              <a:rPr lang="en-US" sz="900" spc="5" dirty="0">
                <a:latin typeface="Arial"/>
                <a:cs typeface="Arial"/>
              </a:rPr>
              <a:t>m</a:t>
            </a:r>
            <a:r>
              <a:rPr lang="en-US" sz="900" dirty="0">
                <a:latin typeface="Arial"/>
                <a:cs typeface="Arial"/>
              </a:rPr>
              <a:t>ajo</a:t>
            </a:r>
            <a:r>
              <a:rPr lang="en-US" sz="900" spc="-14" dirty="0">
                <a:latin typeface="Arial"/>
                <a:cs typeface="Arial"/>
              </a:rPr>
              <a:t>r</a:t>
            </a:r>
            <a:r>
              <a:rPr lang="en-US" sz="900" dirty="0">
                <a:latin typeface="Arial"/>
                <a:cs typeface="Arial"/>
              </a:rPr>
              <a:t>i</a:t>
            </a:r>
            <a:r>
              <a:rPr lang="en-US" sz="900" spc="-9" dirty="0">
                <a:latin typeface="Arial"/>
                <a:cs typeface="Arial"/>
              </a:rPr>
              <a:t>t</a:t>
            </a:r>
            <a:r>
              <a:rPr lang="en-US" sz="900" dirty="0">
                <a:latin typeface="Arial"/>
                <a:cs typeface="Arial"/>
              </a:rPr>
              <a:t>y</a:t>
            </a:r>
            <a:r>
              <a:rPr lang="en-US" sz="900" spc="-9" dirty="0">
                <a:latin typeface="Arial"/>
                <a:cs typeface="Arial"/>
              </a:rPr>
              <a:t> </a:t>
            </a:r>
            <a:r>
              <a:rPr lang="en-US" sz="900" dirty="0">
                <a:latin typeface="Arial"/>
                <a:cs typeface="Arial"/>
              </a:rPr>
              <a:t>of </a:t>
            </a:r>
            <a:r>
              <a:rPr lang="en-US" sz="900" spc="5" dirty="0">
                <a:latin typeface="Arial"/>
                <a:cs typeface="Arial"/>
              </a:rPr>
              <a:t>m</a:t>
            </a:r>
            <a:r>
              <a:rPr lang="en-US" sz="900" dirty="0">
                <a:latin typeface="Arial"/>
                <a:cs typeface="Arial"/>
              </a:rPr>
              <a:t>e</a:t>
            </a:r>
            <a:r>
              <a:rPr lang="en-US" sz="900" spc="-9" dirty="0">
                <a:latin typeface="Arial"/>
                <a:cs typeface="Arial"/>
              </a:rPr>
              <a:t>a</a:t>
            </a:r>
            <a:r>
              <a:rPr lang="en-US" sz="900" spc="5" dirty="0">
                <a:latin typeface="Arial"/>
                <a:cs typeface="Arial"/>
              </a:rPr>
              <a:t>s</a:t>
            </a:r>
            <a:r>
              <a:rPr lang="en-US" sz="900" dirty="0">
                <a:latin typeface="Arial"/>
                <a:cs typeface="Arial"/>
              </a:rPr>
              <a:t>ur</a:t>
            </a:r>
            <a:r>
              <a:rPr lang="en-US" sz="900" spc="-9" dirty="0">
                <a:latin typeface="Arial"/>
                <a:cs typeface="Arial"/>
              </a:rPr>
              <a:t>e</a:t>
            </a:r>
            <a:r>
              <a:rPr lang="en-US" sz="900" spc="5" dirty="0">
                <a:latin typeface="Arial"/>
                <a:cs typeface="Arial"/>
              </a:rPr>
              <a:t>s</a:t>
            </a:r>
            <a:r>
              <a:rPr lang="en-US" sz="900" dirty="0">
                <a:latin typeface="Arial"/>
                <a:cs typeface="Arial"/>
              </a:rPr>
              <a:t>, t</a:t>
            </a:r>
            <a:r>
              <a:rPr lang="en-US" sz="900" spc="-9" dirty="0">
                <a:latin typeface="Arial"/>
                <a:cs typeface="Arial"/>
              </a:rPr>
              <a:t>r</a:t>
            </a:r>
            <a:r>
              <a:rPr lang="en-US" sz="900" dirty="0">
                <a:latin typeface="Arial"/>
                <a:cs typeface="Arial"/>
              </a:rPr>
              <a:t>end</a:t>
            </a:r>
            <a:r>
              <a:rPr lang="en-US" sz="900" spc="-9" dirty="0">
                <a:latin typeface="Arial"/>
                <a:cs typeface="Arial"/>
              </a:rPr>
              <a:t> </a:t>
            </a:r>
            <a:r>
              <a:rPr lang="en-US" sz="900" dirty="0">
                <a:latin typeface="Arial"/>
                <a:cs typeface="Arial"/>
              </a:rPr>
              <a:t>data</a:t>
            </a:r>
            <a:r>
              <a:rPr lang="en-US" sz="900" spc="-9" dirty="0">
                <a:latin typeface="Arial"/>
                <a:cs typeface="Arial"/>
              </a:rPr>
              <a:t> </a:t>
            </a:r>
            <a:r>
              <a:rPr lang="en-US" sz="900" dirty="0">
                <a:latin typeface="Arial"/>
                <a:cs typeface="Arial"/>
              </a:rPr>
              <a:t>are</a:t>
            </a:r>
            <a:r>
              <a:rPr lang="en-US" sz="900" spc="-9" dirty="0">
                <a:latin typeface="Arial"/>
                <a:cs typeface="Arial"/>
              </a:rPr>
              <a:t> </a:t>
            </a:r>
            <a:r>
              <a:rPr lang="en-US" sz="900" dirty="0">
                <a:latin typeface="Arial"/>
                <a:cs typeface="Arial"/>
              </a:rPr>
              <a:t>a</a:t>
            </a:r>
            <a:r>
              <a:rPr lang="en-US" sz="900" spc="-9" dirty="0">
                <a:latin typeface="Arial"/>
                <a:cs typeface="Arial"/>
              </a:rPr>
              <a:t>v</a:t>
            </a:r>
            <a:r>
              <a:rPr lang="en-US" sz="900" dirty="0">
                <a:latin typeface="Arial"/>
                <a:cs typeface="Arial"/>
              </a:rPr>
              <a:t>ai</a:t>
            </a:r>
            <a:r>
              <a:rPr lang="en-US" sz="900" spc="27" dirty="0">
                <a:latin typeface="Arial"/>
                <a:cs typeface="Arial"/>
              </a:rPr>
              <a:t>l</a:t>
            </a:r>
            <a:r>
              <a:rPr lang="en-US" sz="900" dirty="0">
                <a:latin typeface="Arial"/>
                <a:cs typeface="Arial"/>
              </a:rPr>
              <a:t>a</a:t>
            </a:r>
            <a:r>
              <a:rPr lang="en-US" sz="900" spc="-9" dirty="0">
                <a:latin typeface="Arial"/>
                <a:cs typeface="Arial"/>
              </a:rPr>
              <a:t>b</a:t>
            </a:r>
            <a:r>
              <a:rPr lang="en-US" sz="900" dirty="0">
                <a:latin typeface="Arial"/>
                <a:cs typeface="Arial"/>
              </a:rPr>
              <a:t>le f</a:t>
            </a:r>
            <a:r>
              <a:rPr lang="en-US" sz="900" spc="-14" dirty="0">
                <a:latin typeface="Arial"/>
                <a:cs typeface="Arial"/>
              </a:rPr>
              <a:t>r</a:t>
            </a:r>
            <a:r>
              <a:rPr lang="en-US" sz="900" dirty="0">
                <a:latin typeface="Arial"/>
                <a:cs typeface="Arial"/>
              </a:rPr>
              <a:t>om</a:t>
            </a:r>
            <a:r>
              <a:rPr lang="en-US" sz="900" spc="-5" dirty="0">
                <a:latin typeface="Arial"/>
                <a:cs typeface="Arial"/>
              </a:rPr>
              <a:t> </a:t>
            </a:r>
            <a:r>
              <a:rPr lang="en-US" sz="900" dirty="0">
                <a:latin typeface="Arial"/>
                <a:cs typeface="Arial"/>
              </a:rPr>
              <a:t>200</a:t>
            </a:r>
            <a:r>
              <a:rPr lang="en-US" sz="900" spc="9" dirty="0">
                <a:latin typeface="Arial"/>
                <a:cs typeface="Arial"/>
              </a:rPr>
              <a:t>1</a:t>
            </a:r>
            <a:r>
              <a:rPr lang="en-US" sz="900" spc="-14" dirty="0">
                <a:latin typeface="Arial"/>
                <a:cs typeface="Arial"/>
              </a:rPr>
              <a:t>-</a:t>
            </a:r>
            <a:r>
              <a:rPr lang="en-US" sz="900" dirty="0">
                <a:latin typeface="Arial"/>
                <a:cs typeface="Arial"/>
              </a:rPr>
              <a:t>20</a:t>
            </a:r>
            <a:r>
              <a:rPr lang="en-US" sz="900" spc="-9" dirty="0">
                <a:latin typeface="Arial"/>
                <a:cs typeface="Arial"/>
              </a:rPr>
              <a:t>0</a:t>
            </a:r>
            <a:r>
              <a:rPr lang="en-US" sz="900" dirty="0">
                <a:latin typeface="Arial"/>
                <a:cs typeface="Arial"/>
              </a:rPr>
              <a:t>2 to</a:t>
            </a:r>
            <a:r>
              <a:rPr lang="en-US" sz="900" spc="-5" dirty="0">
                <a:latin typeface="Arial"/>
                <a:cs typeface="Arial"/>
              </a:rPr>
              <a:t> </a:t>
            </a:r>
            <a:r>
              <a:rPr lang="en-US" sz="900" spc="-9" dirty="0">
                <a:latin typeface="Arial"/>
                <a:cs typeface="Arial"/>
              </a:rPr>
              <a:t>2</a:t>
            </a:r>
            <a:r>
              <a:rPr lang="en-US" sz="900" dirty="0">
                <a:latin typeface="Arial"/>
                <a:cs typeface="Arial"/>
              </a:rPr>
              <a:t>01</a:t>
            </a:r>
            <a:r>
              <a:rPr lang="en-US" sz="900" spc="5" dirty="0">
                <a:latin typeface="Arial"/>
                <a:cs typeface="Arial"/>
              </a:rPr>
              <a:t>2</a:t>
            </a:r>
            <a:r>
              <a:rPr lang="en-US" sz="900" dirty="0">
                <a:latin typeface="Arial"/>
                <a:cs typeface="Arial"/>
              </a:rPr>
              <a:t>.</a:t>
            </a:r>
          </a:p>
          <a:p>
            <a:pPr marR="11614"/>
            <a:endParaRPr lang="en-US" sz="900" dirty="0" smtClean="0">
              <a:latin typeface="Arial"/>
              <a:cs typeface="Arial"/>
            </a:endParaRPr>
          </a:p>
          <a:p>
            <a:pPr marR="11614"/>
            <a:r>
              <a:rPr lang="en-US" sz="900" dirty="0" smtClean="0">
                <a:latin typeface="Arial"/>
                <a:cs typeface="Arial"/>
              </a:rPr>
              <a:t>For </a:t>
            </a:r>
            <a:r>
              <a:rPr lang="en-US" sz="900" dirty="0">
                <a:latin typeface="Arial"/>
                <a:cs typeface="Arial"/>
              </a:rPr>
              <a:t>e</a:t>
            </a:r>
            <a:r>
              <a:rPr lang="en-US" sz="900" spc="-9" dirty="0">
                <a:latin typeface="Arial"/>
                <a:cs typeface="Arial"/>
              </a:rPr>
              <a:t>a</a:t>
            </a:r>
            <a:r>
              <a:rPr lang="en-US" sz="900" spc="5" dirty="0">
                <a:latin typeface="Arial"/>
                <a:cs typeface="Arial"/>
              </a:rPr>
              <a:t>c</a:t>
            </a:r>
            <a:r>
              <a:rPr lang="en-US" sz="900" dirty="0">
                <a:latin typeface="Arial"/>
                <a:cs typeface="Arial"/>
              </a:rPr>
              <a:t>h</a:t>
            </a:r>
            <a:r>
              <a:rPr lang="en-US" sz="900" spc="-9" dirty="0">
                <a:latin typeface="Arial"/>
                <a:cs typeface="Arial"/>
              </a:rPr>
              <a:t> </a:t>
            </a:r>
            <a:r>
              <a:rPr lang="en-US" sz="900" spc="5" dirty="0">
                <a:latin typeface="Arial"/>
                <a:cs typeface="Arial"/>
              </a:rPr>
              <a:t>m</a:t>
            </a:r>
            <a:r>
              <a:rPr lang="en-US" sz="900" dirty="0">
                <a:latin typeface="Arial"/>
                <a:cs typeface="Arial"/>
              </a:rPr>
              <a:t>e</a:t>
            </a:r>
            <a:r>
              <a:rPr lang="en-US" sz="900" spc="-9" dirty="0">
                <a:latin typeface="Arial"/>
                <a:cs typeface="Arial"/>
              </a:rPr>
              <a:t>a</a:t>
            </a:r>
            <a:r>
              <a:rPr lang="en-US" sz="900" spc="5" dirty="0">
                <a:latin typeface="Arial"/>
                <a:cs typeface="Arial"/>
              </a:rPr>
              <a:t>s</a:t>
            </a:r>
            <a:r>
              <a:rPr lang="en-US" sz="900" dirty="0">
                <a:latin typeface="Arial"/>
                <a:cs typeface="Arial"/>
              </a:rPr>
              <a:t>ur</a:t>
            </a:r>
            <a:r>
              <a:rPr lang="en-US" sz="900" spc="-9" dirty="0">
                <a:latin typeface="Arial"/>
                <a:cs typeface="Arial"/>
              </a:rPr>
              <a:t>e</a:t>
            </a:r>
            <a:r>
              <a:rPr lang="en-US" sz="900" dirty="0">
                <a:latin typeface="Arial"/>
                <a:cs typeface="Arial"/>
              </a:rPr>
              <a:t>, a</a:t>
            </a:r>
            <a:r>
              <a:rPr lang="en-US" sz="900" spc="-9" dirty="0">
                <a:latin typeface="Arial"/>
                <a:cs typeface="Arial"/>
              </a:rPr>
              <a:t>v</a:t>
            </a:r>
            <a:r>
              <a:rPr lang="en-US" sz="900" dirty="0">
                <a:latin typeface="Arial"/>
                <a:cs typeface="Arial"/>
              </a:rPr>
              <a:t>era</a:t>
            </a:r>
            <a:r>
              <a:rPr lang="en-US" sz="900" spc="-9" dirty="0">
                <a:latin typeface="Arial"/>
                <a:cs typeface="Arial"/>
              </a:rPr>
              <a:t>g</a:t>
            </a:r>
            <a:r>
              <a:rPr lang="en-US" sz="900" dirty="0">
                <a:latin typeface="Arial"/>
                <a:cs typeface="Arial"/>
              </a:rPr>
              <a:t>e </a:t>
            </a:r>
            <a:r>
              <a:rPr lang="en-US" sz="900" spc="-9" dirty="0">
                <a:latin typeface="Arial"/>
                <a:cs typeface="Arial"/>
              </a:rPr>
              <a:t>a</a:t>
            </a:r>
            <a:r>
              <a:rPr lang="en-US" sz="900" dirty="0">
                <a:latin typeface="Arial"/>
                <a:cs typeface="Arial"/>
              </a:rPr>
              <a:t>nnual</a:t>
            </a:r>
            <a:r>
              <a:rPr lang="en-US" sz="900" spc="-9" dirty="0">
                <a:latin typeface="Arial"/>
                <a:cs typeface="Arial"/>
              </a:rPr>
              <a:t> </a:t>
            </a:r>
            <a:r>
              <a:rPr lang="en-US" sz="900" dirty="0">
                <a:latin typeface="Arial"/>
                <a:cs typeface="Arial"/>
              </a:rPr>
              <a:t>pe</a:t>
            </a:r>
            <a:r>
              <a:rPr lang="en-US" sz="900" spc="-14" dirty="0">
                <a:latin typeface="Arial"/>
                <a:cs typeface="Arial"/>
              </a:rPr>
              <a:t>r</a:t>
            </a:r>
            <a:r>
              <a:rPr lang="en-US" sz="900" spc="5" dirty="0">
                <a:latin typeface="Arial"/>
                <a:cs typeface="Arial"/>
              </a:rPr>
              <a:t>c</a:t>
            </a:r>
            <a:r>
              <a:rPr lang="en-US" sz="900" dirty="0">
                <a:latin typeface="Arial"/>
                <a:cs typeface="Arial"/>
              </a:rPr>
              <a:t>en</a:t>
            </a:r>
            <a:r>
              <a:rPr lang="en-US" sz="900" spc="-9" dirty="0">
                <a:latin typeface="Arial"/>
                <a:cs typeface="Arial"/>
              </a:rPr>
              <a:t>t</a:t>
            </a:r>
            <a:r>
              <a:rPr lang="en-US" sz="900" dirty="0">
                <a:latin typeface="Arial"/>
                <a:cs typeface="Arial"/>
              </a:rPr>
              <a:t>age</a:t>
            </a:r>
            <a:r>
              <a:rPr lang="en-US" sz="900" spc="-9" dirty="0">
                <a:latin typeface="Arial"/>
                <a:cs typeface="Arial"/>
              </a:rPr>
              <a:t> </a:t>
            </a:r>
            <a:r>
              <a:rPr lang="en-US" sz="900" spc="5" dirty="0">
                <a:latin typeface="Arial"/>
                <a:cs typeface="Arial"/>
              </a:rPr>
              <a:t>c</a:t>
            </a:r>
            <a:r>
              <a:rPr lang="en-US" sz="900" spc="-9" dirty="0">
                <a:latin typeface="Arial"/>
                <a:cs typeface="Arial"/>
              </a:rPr>
              <a:t>h</a:t>
            </a:r>
            <a:r>
              <a:rPr lang="en-US" sz="900" dirty="0">
                <a:latin typeface="Arial"/>
                <a:cs typeface="Arial"/>
              </a:rPr>
              <a:t>ang</a:t>
            </a:r>
            <a:r>
              <a:rPr lang="en-US" sz="900" spc="-9" dirty="0">
                <a:latin typeface="Arial"/>
                <a:cs typeface="Arial"/>
              </a:rPr>
              <a:t>e</a:t>
            </a:r>
            <a:r>
              <a:rPr lang="en-US" sz="900" dirty="0">
                <a:latin typeface="Arial"/>
                <a:cs typeface="Arial"/>
              </a:rPr>
              <a:t>s</a:t>
            </a:r>
            <a:r>
              <a:rPr lang="en-US" sz="900" spc="5" dirty="0">
                <a:latin typeface="Arial"/>
                <a:cs typeface="Arial"/>
              </a:rPr>
              <a:t> </a:t>
            </a:r>
            <a:r>
              <a:rPr lang="en-US" sz="900" spc="-14" dirty="0">
                <a:latin typeface="Arial"/>
                <a:cs typeface="Arial"/>
              </a:rPr>
              <a:t>w</a:t>
            </a:r>
            <a:r>
              <a:rPr lang="en-US" sz="900" dirty="0">
                <a:latin typeface="Arial"/>
                <a:cs typeface="Arial"/>
              </a:rPr>
              <a:t>ere </a:t>
            </a:r>
            <a:r>
              <a:rPr lang="en-US" sz="900" spc="5" dirty="0">
                <a:latin typeface="Arial"/>
                <a:cs typeface="Arial"/>
              </a:rPr>
              <a:t>c</a:t>
            </a:r>
            <a:r>
              <a:rPr lang="en-US" sz="900" spc="-9" dirty="0">
                <a:latin typeface="Arial"/>
                <a:cs typeface="Arial"/>
              </a:rPr>
              <a:t>a</a:t>
            </a:r>
            <a:r>
              <a:rPr lang="en-US" sz="900" dirty="0">
                <a:latin typeface="Arial"/>
                <a:cs typeface="Arial"/>
              </a:rPr>
              <a:t>l</a:t>
            </a:r>
            <a:r>
              <a:rPr lang="en-US" sz="900" spc="5" dirty="0">
                <a:latin typeface="Arial"/>
                <a:cs typeface="Arial"/>
              </a:rPr>
              <a:t>c</a:t>
            </a:r>
            <a:r>
              <a:rPr lang="en-US" sz="900" spc="-9" dirty="0">
                <a:latin typeface="Arial"/>
                <a:cs typeface="Arial"/>
              </a:rPr>
              <a:t>u</a:t>
            </a:r>
            <a:r>
              <a:rPr lang="en-US" sz="900" dirty="0">
                <a:latin typeface="Arial"/>
                <a:cs typeface="Arial"/>
              </a:rPr>
              <a:t>lat</a:t>
            </a:r>
            <a:r>
              <a:rPr lang="en-US" sz="900" spc="-9" dirty="0">
                <a:latin typeface="Arial"/>
                <a:cs typeface="Arial"/>
              </a:rPr>
              <a:t>e</a:t>
            </a:r>
            <a:r>
              <a:rPr lang="en-US" sz="900" dirty="0">
                <a:latin typeface="Arial"/>
                <a:cs typeface="Arial"/>
              </a:rPr>
              <a:t>d for</a:t>
            </a:r>
            <a:r>
              <a:rPr lang="en-US" sz="900" spc="-14" dirty="0">
                <a:latin typeface="Arial"/>
                <a:cs typeface="Arial"/>
              </a:rPr>
              <a:t> </a:t>
            </a:r>
            <a:r>
              <a:rPr lang="en-US" sz="900" spc="5" dirty="0">
                <a:latin typeface="Arial"/>
                <a:cs typeface="Arial"/>
              </a:rPr>
              <a:t>s</a:t>
            </a:r>
            <a:r>
              <a:rPr lang="en-US" sz="900" spc="-9" dirty="0">
                <a:latin typeface="Arial"/>
                <a:cs typeface="Arial"/>
              </a:rPr>
              <a:t>e</a:t>
            </a:r>
            <a:r>
              <a:rPr lang="en-US" sz="900" dirty="0">
                <a:latin typeface="Arial"/>
                <a:cs typeface="Arial"/>
              </a:rPr>
              <a:t>le</a:t>
            </a:r>
            <a:r>
              <a:rPr lang="en-US" sz="900" spc="-9" dirty="0">
                <a:latin typeface="Arial"/>
                <a:cs typeface="Arial"/>
              </a:rPr>
              <a:t>c</a:t>
            </a:r>
            <a:r>
              <a:rPr lang="en-US" sz="900" dirty="0">
                <a:latin typeface="Arial"/>
                <a:cs typeface="Arial"/>
              </a:rPr>
              <a:t>t p</a:t>
            </a:r>
            <a:r>
              <a:rPr lang="en-US" sz="900" spc="-9" dirty="0">
                <a:latin typeface="Arial"/>
                <a:cs typeface="Arial"/>
              </a:rPr>
              <a:t>o</a:t>
            </a:r>
            <a:r>
              <a:rPr lang="en-US" sz="900" dirty="0">
                <a:latin typeface="Arial"/>
                <a:cs typeface="Arial"/>
              </a:rPr>
              <a:t>pul</a:t>
            </a:r>
            <a:r>
              <a:rPr lang="en-US" sz="900" spc="-9" dirty="0">
                <a:latin typeface="Arial"/>
                <a:cs typeface="Arial"/>
              </a:rPr>
              <a:t>at</a:t>
            </a:r>
            <a:r>
              <a:rPr lang="en-US" sz="900" dirty="0">
                <a:latin typeface="Arial"/>
                <a:cs typeface="Arial"/>
              </a:rPr>
              <a:t>ions</a:t>
            </a:r>
            <a:r>
              <a:rPr lang="en-US" sz="900" spc="-9" dirty="0">
                <a:latin typeface="Arial"/>
                <a:cs typeface="Arial"/>
              </a:rPr>
              <a:t> </a:t>
            </a:r>
            <a:r>
              <a:rPr lang="en-US" sz="900" dirty="0">
                <a:latin typeface="Arial"/>
                <a:cs typeface="Arial"/>
              </a:rPr>
              <a:t>and</a:t>
            </a:r>
            <a:r>
              <a:rPr lang="en-US" sz="900" spc="37" dirty="0">
                <a:latin typeface="Arial"/>
                <a:cs typeface="Arial"/>
              </a:rPr>
              <a:t> </a:t>
            </a:r>
            <a:r>
              <a:rPr lang="en-US" sz="900" dirty="0">
                <a:latin typeface="Arial"/>
                <a:cs typeface="Arial"/>
              </a:rPr>
              <a:t>refe</a:t>
            </a:r>
            <a:r>
              <a:rPr lang="en-US" sz="900" spc="-14" dirty="0">
                <a:latin typeface="Arial"/>
                <a:cs typeface="Arial"/>
              </a:rPr>
              <a:t>r</a:t>
            </a:r>
            <a:r>
              <a:rPr lang="en-US" sz="900" dirty="0">
                <a:latin typeface="Arial"/>
                <a:cs typeface="Arial"/>
              </a:rPr>
              <a:t>en</a:t>
            </a:r>
            <a:r>
              <a:rPr lang="en-US" sz="900" spc="-9" dirty="0">
                <a:latin typeface="Arial"/>
                <a:cs typeface="Arial"/>
              </a:rPr>
              <a:t>c</a:t>
            </a:r>
            <a:r>
              <a:rPr lang="en-US" sz="900" dirty="0">
                <a:latin typeface="Arial"/>
                <a:cs typeface="Arial"/>
              </a:rPr>
              <a:t>e gr</a:t>
            </a:r>
            <a:r>
              <a:rPr lang="en-US" sz="900" spc="-9" dirty="0">
                <a:latin typeface="Arial"/>
                <a:cs typeface="Arial"/>
              </a:rPr>
              <a:t>o</a:t>
            </a:r>
            <a:r>
              <a:rPr lang="en-US" sz="900" dirty="0">
                <a:latin typeface="Arial"/>
                <a:cs typeface="Arial"/>
              </a:rPr>
              <a:t>u</a:t>
            </a:r>
            <a:r>
              <a:rPr lang="en-US" sz="900" spc="-9" dirty="0">
                <a:latin typeface="Arial"/>
                <a:cs typeface="Arial"/>
              </a:rPr>
              <a:t>p</a:t>
            </a:r>
            <a:r>
              <a:rPr lang="en-US" sz="900" spc="5" dirty="0">
                <a:latin typeface="Arial"/>
                <a:cs typeface="Arial"/>
              </a:rPr>
              <a:t>s</a:t>
            </a:r>
            <a:r>
              <a:rPr lang="en-US" sz="900" dirty="0">
                <a:latin typeface="Arial"/>
                <a:cs typeface="Arial"/>
              </a:rPr>
              <a:t>. </a:t>
            </a:r>
            <a:r>
              <a:rPr lang="en-US" sz="900" spc="-18" dirty="0">
                <a:latin typeface="Arial"/>
                <a:cs typeface="Arial"/>
              </a:rPr>
              <a:t>M</a:t>
            </a:r>
            <a:r>
              <a:rPr lang="en-US" sz="900" dirty="0">
                <a:latin typeface="Arial"/>
                <a:cs typeface="Arial"/>
              </a:rPr>
              <a:t>ea</a:t>
            </a:r>
            <a:r>
              <a:rPr lang="en-US" sz="900" spc="5" dirty="0">
                <a:latin typeface="Arial"/>
                <a:cs typeface="Arial"/>
              </a:rPr>
              <a:t>s</a:t>
            </a:r>
            <a:r>
              <a:rPr lang="en-US" sz="900" dirty="0">
                <a:latin typeface="Arial"/>
                <a:cs typeface="Arial"/>
              </a:rPr>
              <a:t>ures</a:t>
            </a:r>
            <a:r>
              <a:rPr lang="en-US" sz="900" spc="5" dirty="0">
                <a:latin typeface="Arial"/>
                <a:cs typeface="Arial"/>
              </a:rPr>
              <a:t> </a:t>
            </a:r>
            <a:r>
              <a:rPr lang="en-US" sz="900" dirty="0">
                <a:latin typeface="Arial"/>
                <a:cs typeface="Arial"/>
              </a:rPr>
              <a:t>are</a:t>
            </a:r>
            <a:r>
              <a:rPr lang="en-US" sz="900" spc="-9" dirty="0">
                <a:latin typeface="Arial"/>
                <a:cs typeface="Arial"/>
              </a:rPr>
              <a:t> </a:t>
            </a:r>
            <a:r>
              <a:rPr lang="en-US" sz="900" dirty="0">
                <a:latin typeface="Arial"/>
                <a:cs typeface="Arial"/>
              </a:rPr>
              <a:t>a</a:t>
            </a:r>
            <a:r>
              <a:rPr lang="en-US" sz="900" spc="-9" dirty="0">
                <a:latin typeface="Arial"/>
                <a:cs typeface="Arial"/>
              </a:rPr>
              <a:t>l</a:t>
            </a:r>
            <a:r>
              <a:rPr lang="en-US" sz="900" dirty="0">
                <a:latin typeface="Arial"/>
                <a:cs typeface="Arial"/>
              </a:rPr>
              <a:t>ign</a:t>
            </a:r>
            <a:r>
              <a:rPr lang="en-US" sz="900" spc="-9" dirty="0">
                <a:latin typeface="Arial"/>
                <a:cs typeface="Arial"/>
              </a:rPr>
              <a:t>e</a:t>
            </a:r>
            <a:r>
              <a:rPr lang="en-US" sz="900" dirty="0">
                <a:latin typeface="Arial"/>
                <a:cs typeface="Arial"/>
              </a:rPr>
              <a:t>d </a:t>
            </a:r>
            <a:r>
              <a:rPr lang="en-US" sz="900" spc="-5" dirty="0">
                <a:latin typeface="Arial"/>
                <a:cs typeface="Arial"/>
              </a:rPr>
              <a:t>s</a:t>
            </a:r>
            <a:r>
              <a:rPr lang="en-US" sz="900" dirty="0">
                <a:latin typeface="Arial"/>
                <a:cs typeface="Arial"/>
              </a:rPr>
              <a:t>o t</a:t>
            </a:r>
            <a:r>
              <a:rPr lang="en-US" sz="900" spc="-9" dirty="0">
                <a:latin typeface="Arial"/>
                <a:cs typeface="Arial"/>
              </a:rPr>
              <a:t>h</a:t>
            </a:r>
            <a:r>
              <a:rPr lang="en-US" sz="900" dirty="0">
                <a:latin typeface="Arial"/>
                <a:cs typeface="Arial"/>
              </a:rPr>
              <a:t>at</a:t>
            </a:r>
            <a:r>
              <a:rPr lang="en-US" sz="900" spc="-9" dirty="0">
                <a:latin typeface="Arial"/>
                <a:cs typeface="Arial"/>
              </a:rPr>
              <a:t> </a:t>
            </a:r>
            <a:r>
              <a:rPr lang="en-US" sz="900" dirty="0">
                <a:latin typeface="Arial"/>
                <a:cs typeface="Arial"/>
              </a:rPr>
              <a:t>po</a:t>
            </a:r>
            <a:r>
              <a:rPr lang="en-US" sz="900" spc="5" dirty="0">
                <a:latin typeface="Arial"/>
                <a:cs typeface="Arial"/>
              </a:rPr>
              <a:t>s</a:t>
            </a:r>
            <a:r>
              <a:rPr lang="en-US" sz="900" spc="-9" dirty="0">
                <a:latin typeface="Arial"/>
                <a:cs typeface="Arial"/>
              </a:rPr>
              <a:t>i</a:t>
            </a:r>
            <a:r>
              <a:rPr lang="en-US" sz="900" dirty="0">
                <a:latin typeface="Arial"/>
                <a:cs typeface="Arial"/>
              </a:rPr>
              <a:t>t</a:t>
            </a:r>
            <a:r>
              <a:rPr lang="en-US" sz="900" spc="5" dirty="0">
                <a:latin typeface="Arial"/>
                <a:cs typeface="Arial"/>
              </a:rPr>
              <a:t>i</a:t>
            </a:r>
            <a:r>
              <a:rPr lang="en-US" sz="900" spc="-9" dirty="0">
                <a:latin typeface="Arial"/>
                <a:cs typeface="Arial"/>
              </a:rPr>
              <a:t>v</a:t>
            </a:r>
            <a:r>
              <a:rPr lang="en-US" sz="900" dirty="0">
                <a:latin typeface="Arial"/>
                <a:cs typeface="Arial"/>
              </a:rPr>
              <a:t>e ra</a:t>
            </a:r>
            <a:r>
              <a:rPr lang="en-US" sz="900" spc="-9" dirty="0">
                <a:latin typeface="Arial"/>
                <a:cs typeface="Arial"/>
              </a:rPr>
              <a:t>t</a:t>
            </a:r>
            <a:r>
              <a:rPr lang="en-US" sz="900" dirty="0">
                <a:latin typeface="Arial"/>
                <a:cs typeface="Arial"/>
              </a:rPr>
              <a:t>es</a:t>
            </a:r>
            <a:r>
              <a:rPr lang="en-US" sz="900" spc="-5" dirty="0">
                <a:latin typeface="Arial"/>
                <a:cs typeface="Arial"/>
              </a:rPr>
              <a:t> </a:t>
            </a:r>
            <a:r>
              <a:rPr lang="en-US" sz="900" dirty="0">
                <a:latin typeface="Arial"/>
                <a:cs typeface="Arial"/>
              </a:rPr>
              <a:t>ind</a:t>
            </a:r>
            <a:r>
              <a:rPr lang="en-US" sz="900" spc="-9" dirty="0">
                <a:latin typeface="Arial"/>
                <a:cs typeface="Arial"/>
              </a:rPr>
              <a:t>i</a:t>
            </a:r>
            <a:r>
              <a:rPr lang="en-US" sz="900" spc="5" dirty="0">
                <a:latin typeface="Arial"/>
                <a:cs typeface="Arial"/>
              </a:rPr>
              <a:t>c</a:t>
            </a:r>
            <a:r>
              <a:rPr lang="en-US" sz="900" dirty="0">
                <a:latin typeface="Arial"/>
                <a:cs typeface="Arial"/>
              </a:rPr>
              <a:t>a</a:t>
            </a:r>
            <a:r>
              <a:rPr lang="en-US" sz="900" spc="-9" dirty="0">
                <a:latin typeface="Arial"/>
                <a:cs typeface="Arial"/>
              </a:rPr>
              <a:t>t</a:t>
            </a:r>
            <a:r>
              <a:rPr lang="en-US" sz="900" dirty="0">
                <a:latin typeface="Arial"/>
                <a:cs typeface="Arial"/>
              </a:rPr>
              <a:t>e </a:t>
            </a:r>
            <a:r>
              <a:rPr lang="en-US" sz="900" spc="-9" dirty="0">
                <a:latin typeface="Arial"/>
                <a:cs typeface="Arial"/>
              </a:rPr>
              <a:t>i</a:t>
            </a:r>
            <a:r>
              <a:rPr lang="en-US" sz="900" spc="5" dirty="0">
                <a:latin typeface="Arial"/>
                <a:cs typeface="Arial"/>
              </a:rPr>
              <a:t>m</a:t>
            </a:r>
            <a:r>
              <a:rPr lang="en-US" sz="900" dirty="0">
                <a:latin typeface="Arial"/>
                <a:cs typeface="Arial"/>
              </a:rPr>
              <a:t>pro</a:t>
            </a:r>
            <a:r>
              <a:rPr lang="en-US" sz="900" spc="-9" dirty="0">
                <a:latin typeface="Arial"/>
                <a:cs typeface="Arial"/>
              </a:rPr>
              <a:t>ve</a:t>
            </a:r>
            <a:r>
              <a:rPr lang="en-US" sz="900" spc="5" dirty="0">
                <a:latin typeface="Arial"/>
                <a:cs typeface="Arial"/>
              </a:rPr>
              <a:t>m</a:t>
            </a:r>
            <a:r>
              <a:rPr lang="en-US" sz="900" dirty="0">
                <a:latin typeface="Arial"/>
                <a:cs typeface="Arial"/>
              </a:rPr>
              <a:t>ent</a:t>
            </a:r>
            <a:r>
              <a:rPr lang="en-US" sz="900" spc="-9" dirty="0">
                <a:latin typeface="Arial"/>
                <a:cs typeface="Arial"/>
              </a:rPr>
              <a:t> </a:t>
            </a:r>
            <a:r>
              <a:rPr lang="en-US" sz="900" dirty="0">
                <a:latin typeface="Arial"/>
                <a:cs typeface="Arial"/>
              </a:rPr>
              <a:t>in </a:t>
            </a:r>
            <a:r>
              <a:rPr lang="en-US" sz="900" spc="-9" dirty="0">
                <a:latin typeface="Arial"/>
                <a:cs typeface="Arial"/>
              </a:rPr>
              <a:t>a</a:t>
            </a:r>
            <a:r>
              <a:rPr lang="en-US" sz="900" spc="5" dirty="0">
                <a:latin typeface="Arial"/>
                <a:cs typeface="Arial"/>
              </a:rPr>
              <a:t>c</a:t>
            </a:r>
            <a:r>
              <a:rPr lang="en-US" sz="900" spc="-9" dirty="0">
                <a:latin typeface="Arial"/>
                <a:cs typeface="Arial"/>
              </a:rPr>
              <a:t>c</a:t>
            </a:r>
            <a:r>
              <a:rPr lang="en-US" sz="900" dirty="0">
                <a:latin typeface="Arial"/>
                <a:cs typeface="Arial"/>
              </a:rPr>
              <a:t>e</a:t>
            </a:r>
            <a:r>
              <a:rPr lang="en-US" sz="900" spc="-9" dirty="0">
                <a:latin typeface="Arial"/>
                <a:cs typeface="Arial"/>
              </a:rPr>
              <a:t>s</a:t>
            </a:r>
            <a:r>
              <a:rPr lang="en-US" sz="900" dirty="0">
                <a:latin typeface="Arial"/>
                <a:cs typeface="Arial"/>
              </a:rPr>
              <a:t>s</a:t>
            </a:r>
            <a:r>
              <a:rPr lang="en-US" sz="900" spc="5" dirty="0">
                <a:latin typeface="Arial"/>
                <a:cs typeface="Arial"/>
              </a:rPr>
              <a:t> </a:t>
            </a:r>
            <a:r>
              <a:rPr lang="en-US" sz="900" dirty="0">
                <a:latin typeface="Arial"/>
                <a:cs typeface="Arial"/>
              </a:rPr>
              <a:t>to</a:t>
            </a:r>
            <a:r>
              <a:rPr lang="en-US" sz="900" spc="-9" dirty="0">
                <a:latin typeface="Arial"/>
                <a:cs typeface="Arial"/>
              </a:rPr>
              <a:t> </a:t>
            </a:r>
            <a:r>
              <a:rPr lang="en-US" sz="900" spc="5" dirty="0">
                <a:latin typeface="Arial"/>
                <a:cs typeface="Arial"/>
              </a:rPr>
              <a:t>c</a:t>
            </a:r>
            <a:r>
              <a:rPr lang="en-US" sz="900" dirty="0">
                <a:latin typeface="Arial"/>
                <a:cs typeface="Arial"/>
              </a:rPr>
              <a:t>a</a:t>
            </a:r>
            <a:r>
              <a:rPr lang="en-US" sz="900" spc="-14" dirty="0">
                <a:latin typeface="Arial"/>
                <a:cs typeface="Arial"/>
              </a:rPr>
              <a:t>r</a:t>
            </a:r>
            <a:r>
              <a:rPr lang="en-US" sz="900" dirty="0">
                <a:latin typeface="Arial"/>
                <a:cs typeface="Arial"/>
              </a:rPr>
              <a:t>e. Dif</a:t>
            </a:r>
            <a:r>
              <a:rPr lang="en-US" sz="900" spc="-9" dirty="0">
                <a:latin typeface="Arial"/>
                <a:cs typeface="Arial"/>
              </a:rPr>
              <a:t>f</a:t>
            </a:r>
            <a:r>
              <a:rPr lang="en-US" sz="900" dirty="0">
                <a:latin typeface="Arial"/>
                <a:cs typeface="Arial"/>
              </a:rPr>
              <a:t>er</a:t>
            </a:r>
            <a:r>
              <a:rPr lang="en-US" sz="900" spc="-9" dirty="0">
                <a:latin typeface="Arial"/>
                <a:cs typeface="Arial"/>
              </a:rPr>
              <a:t>e</a:t>
            </a:r>
            <a:r>
              <a:rPr lang="en-US" sz="900" dirty="0">
                <a:latin typeface="Arial"/>
                <a:cs typeface="Arial"/>
              </a:rPr>
              <a:t>n</a:t>
            </a:r>
            <a:r>
              <a:rPr lang="en-US" sz="900" spc="5" dirty="0">
                <a:latin typeface="Arial"/>
                <a:cs typeface="Arial"/>
              </a:rPr>
              <a:t>c</a:t>
            </a:r>
            <a:r>
              <a:rPr lang="en-US" sz="900" spc="-9" dirty="0">
                <a:latin typeface="Arial"/>
                <a:cs typeface="Arial"/>
              </a:rPr>
              <a:t>e</a:t>
            </a:r>
            <a:r>
              <a:rPr lang="en-US" sz="900" dirty="0">
                <a:latin typeface="Arial"/>
                <a:cs typeface="Arial"/>
              </a:rPr>
              <a:t>s</a:t>
            </a:r>
            <a:r>
              <a:rPr lang="en-US" sz="900" spc="5" dirty="0">
                <a:latin typeface="Arial"/>
                <a:cs typeface="Arial"/>
              </a:rPr>
              <a:t> i</a:t>
            </a:r>
            <a:r>
              <a:rPr lang="en-US" sz="900" dirty="0">
                <a:latin typeface="Arial"/>
                <a:cs typeface="Arial"/>
              </a:rPr>
              <a:t>n</a:t>
            </a:r>
            <a:r>
              <a:rPr lang="en-US" sz="900" spc="-9" dirty="0">
                <a:latin typeface="Arial"/>
                <a:cs typeface="Arial"/>
              </a:rPr>
              <a:t> </a:t>
            </a:r>
            <a:r>
              <a:rPr lang="en-US" sz="900" dirty="0">
                <a:latin typeface="Arial"/>
                <a:cs typeface="Arial"/>
              </a:rPr>
              <a:t>rat</a:t>
            </a:r>
            <a:r>
              <a:rPr lang="en-US" sz="900" spc="-9" dirty="0">
                <a:latin typeface="Arial"/>
                <a:cs typeface="Arial"/>
              </a:rPr>
              <a:t>e</a:t>
            </a:r>
            <a:r>
              <a:rPr lang="en-US" sz="900" dirty="0">
                <a:latin typeface="Arial"/>
                <a:cs typeface="Arial"/>
              </a:rPr>
              <a:t>s</a:t>
            </a:r>
            <a:r>
              <a:rPr lang="en-US" sz="900" spc="5" dirty="0">
                <a:latin typeface="Arial"/>
                <a:cs typeface="Arial"/>
              </a:rPr>
              <a:t> </a:t>
            </a:r>
            <a:r>
              <a:rPr lang="en-US" sz="900" dirty="0">
                <a:latin typeface="Arial"/>
                <a:cs typeface="Arial"/>
              </a:rPr>
              <a:t>b</a:t>
            </a:r>
            <a:r>
              <a:rPr lang="en-US" sz="900" spc="-9" dirty="0">
                <a:latin typeface="Arial"/>
                <a:cs typeface="Arial"/>
              </a:rPr>
              <a:t>e</a:t>
            </a:r>
            <a:r>
              <a:rPr lang="en-US" sz="900" dirty="0">
                <a:latin typeface="Arial"/>
                <a:cs typeface="Arial"/>
              </a:rPr>
              <a:t>t</a:t>
            </a:r>
            <a:r>
              <a:rPr lang="en-US" sz="900" spc="-14" dirty="0">
                <a:latin typeface="Arial"/>
                <a:cs typeface="Arial"/>
              </a:rPr>
              <a:t>w</a:t>
            </a:r>
            <a:r>
              <a:rPr lang="en-US" sz="900" dirty="0">
                <a:latin typeface="Arial"/>
                <a:cs typeface="Arial"/>
              </a:rPr>
              <a:t>een grou</a:t>
            </a:r>
            <a:r>
              <a:rPr lang="en-US" sz="900" spc="-9" dirty="0">
                <a:latin typeface="Arial"/>
                <a:cs typeface="Arial"/>
              </a:rPr>
              <a:t>p</a:t>
            </a:r>
            <a:r>
              <a:rPr lang="en-US" sz="900" dirty="0">
                <a:latin typeface="Arial"/>
                <a:cs typeface="Arial"/>
              </a:rPr>
              <a:t>s</a:t>
            </a:r>
            <a:r>
              <a:rPr lang="en-US" sz="900" spc="5" dirty="0">
                <a:latin typeface="Arial"/>
                <a:cs typeface="Arial"/>
              </a:rPr>
              <a:t> </a:t>
            </a:r>
            <a:r>
              <a:rPr lang="en-US" sz="900" spc="-14" dirty="0">
                <a:latin typeface="Arial"/>
                <a:cs typeface="Arial"/>
              </a:rPr>
              <a:t>w</a:t>
            </a:r>
            <a:r>
              <a:rPr lang="en-US" sz="900" dirty="0">
                <a:latin typeface="Arial"/>
                <a:cs typeface="Arial"/>
              </a:rPr>
              <a:t>ere u</a:t>
            </a:r>
            <a:r>
              <a:rPr lang="en-US" sz="900" spc="5" dirty="0">
                <a:latin typeface="Arial"/>
                <a:cs typeface="Arial"/>
              </a:rPr>
              <a:t>s</a:t>
            </a:r>
            <a:r>
              <a:rPr lang="en-US" sz="900" spc="-9" dirty="0">
                <a:latin typeface="Arial"/>
                <a:cs typeface="Arial"/>
              </a:rPr>
              <a:t>e</a:t>
            </a:r>
            <a:r>
              <a:rPr lang="en-US" sz="900" dirty="0">
                <a:latin typeface="Arial"/>
                <a:cs typeface="Arial"/>
              </a:rPr>
              <a:t>d</a:t>
            </a:r>
            <a:r>
              <a:rPr lang="en-US" sz="900" spc="9" dirty="0">
                <a:latin typeface="Arial"/>
                <a:cs typeface="Arial"/>
              </a:rPr>
              <a:t> </a:t>
            </a:r>
            <a:r>
              <a:rPr lang="en-US" sz="900" dirty="0">
                <a:latin typeface="Arial"/>
                <a:cs typeface="Arial"/>
              </a:rPr>
              <a:t>to</a:t>
            </a:r>
            <a:r>
              <a:rPr lang="en-US" sz="900" spc="-5" dirty="0">
                <a:latin typeface="Arial"/>
                <a:cs typeface="Arial"/>
              </a:rPr>
              <a:t> </a:t>
            </a:r>
            <a:r>
              <a:rPr lang="en-US" sz="900" dirty="0">
                <a:latin typeface="Arial"/>
                <a:cs typeface="Arial"/>
              </a:rPr>
              <a:t>a</a:t>
            </a:r>
            <a:r>
              <a:rPr lang="en-US" sz="900" spc="-9" dirty="0">
                <a:latin typeface="Arial"/>
                <a:cs typeface="Arial"/>
              </a:rPr>
              <a:t>s</a:t>
            </a:r>
            <a:r>
              <a:rPr lang="en-US" sz="900" spc="5" dirty="0">
                <a:latin typeface="Arial"/>
                <a:cs typeface="Arial"/>
              </a:rPr>
              <a:t>s</a:t>
            </a:r>
            <a:r>
              <a:rPr lang="en-US" sz="900" spc="-9" dirty="0">
                <a:latin typeface="Arial"/>
                <a:cs typeface="Arial"/>
              </a:rPr>
              <a:t>e</a:t>
            </a:r>
            <a:r>
              <a:rPr lang="en-US" sz="900" spc="5" dirty="0">
                <a:latin typeface="Arial"/>
                <a:cs typeface="Arial"/>
              </a:rPr>
              <a:t>s</a:t>
            </a:r>
            <a:r>
              <a:rPr lang="en-US" sz="900" dirty="0">
                <a:latin typeface="Arial"/>
                <a:cs typeface="Arial"/>
              </a:rPr>
              <a:t>s</a:t>
            </a:r>
            <a:r>
              <a:rPr lang="en-US" sz="900" spc="5" dirty="0">
                <a:latin typeface="Arial"/>
                <a:cs typeface="Arial"/>
              </a:rPr>
              <a:t> </a:t>
            </a:r>
            <a:r>
              <a:rPr lang="en-US" sz="900" dirty="0">
                <a:latin typeface="Arial"/>
                <a:cs typeface="Arial"/>
              </a:rPr>
              <a:t>t</a:t>
            </a:r>
            <a:r>
              <a:rPr lang="en-US" sz="900" spc="-14" dirty="0">
                <a:latin typeface="Arial"/>
                <a:cs typeface="Arial"/>
              </a:rPr>
              <a:t>r</a:t>
            </a:r>
            <a:r>
              <a:rPr lang="en-US" sz="900" dirty="0">
                <a:latin typeface="Arial"/>
                <a:cs typeface="Arial"/>
              </a:rPr>
              <a:t>ends</a:t>
            </a:r>
            <a:r>
              <a:rPr lang="en-US" sz="900" spc="-9" dirty="0">
                <a:latin typeface="Arial"/>
                <a:cs typeface="Arial"/>
              </a:rPr>
              <a:t> </a:t>
            </a:r>
            <a:r>
              <a:rPr lang="en-US" sz="900" spc="5" dirty="0">
                <a:latin typeface="Arial"/>
                <a:cs typeface="Arial"/>
              </a:rPr>
              <a:t>i</a:t>
            </a:r>
            <a:r>
              <a:rPr lang="en-US" sz="900" dirty="0">
                <a:latin typeface="Arial"/>
                <a:cs typeface="Arial"/>
              </a:rPr>
              <a:t>n</a:t>
            </a:r>
            <a:r>
              <a:rPr lang="en-US" sz="900" spc="-9" dirty="0">
                <a:latin typeface="Arial"/>
                <a:cs typeface="Arial"/>
              </a:rPr>
              <a:t> </a:t>
            </a:r>
            <a:r>
              <a:rPr lang="en-US" sz="900" dirty="0">
                <a:latin typeface="Arial"/>
                <a:cs typeface="Arial"/>
              </a:rPr>
              <a:t>di</a:t>
            </a:r>
            <a:r>
              <a:rPr lang="en-US" sz="900" spc="-9" dirty="0">
                <a:latin typeface="Arial"/>
                <a:cs typeface="Arial"/>
              </a:rPr>
              <a:t>s</a:t>
            </a:r>
            <a:r>
              <a:rPr lang="en-US" sz="900" dirty="0">
                <a:latin typeface="Arial"/>
                <a:cs typeface="Arial"/>
              </a:rPr>
              <a:t>par</a:t>
            </a:r>
            <a:r>
              <a:rPr lang="en-US" sz="900" spc="-9" dirty="0">
                <a:latin typeface="Arial"/>
                <a:cs typeface="Arial"/>
              </a:rPr>
              <a:t>i</a:t>
            </a:r>
            <a:r>
              <a:rPr lang="en-US" sz="900" dirty="0">
                <a:latin typeface="Arial"/>
                <a:cs typeface="Arial"/>
              </a:rPr>
              <a:t>t</a:t>
            </a:r>
            <a:r>
              <a:rPr lang="en-US" sz="900" spc="5" dirty="0">
                <a:latin typeface="Arial"/>
                <a:cs typeface="Arial"/>
              </a:rPr>
              <a:t>i</a:t>
            </a:r>
            <a:r>
              <a:rPr lang="en-US" sz="900" spc="-9" dirty="0">
                <a:latin typeface="Arial"/>
                <a:cs typeface="Arial"/>
              </a:rPr>
              <a:t>e</a:t>
            </a:r>
            <a:r>
              <a:rPr lang="en-US" sz="900" spc="5" dirty="0">
                <a:latin typeface="Arial"/>
                <a:cs typeface="Arial"/>
              </a:rPr>
              <a:t>s</a:t>
            </a:r>
            <a:r>
              <a:rPr lang="en-US" sz="900" dirty="0">
                <a:latin typeface="Arial"/>
                <a:cs typeface="Arial"/>
              </a:rPr>
              <a:t>.</a:t>
            </a:r>
          </a:p>
          <a:p>
            <a:pPr marL="391538" marR="115560" indent="-171450">
              <a:buFont typeface="Arial" panose="020B0604020202020204" pitchFamily="34" charset="0"/>
              <a:buChar char="•"/>
              <a:tabLst>
                <a:tab pos="429143" algn="l"/>
              </a:tabLst>
            </a:pPr>
            <a:r>
              <a:rPr lang="en-US" sz="900" b="1" dirty="0">
                <a:latin typeface="Arial"/>
                <a:cs typeface="Arial"/>
              </a:rPr>
              <a:t>Worsening</a:t>
            </a:r>
            <a:r>
              <a:rPr lang="en-US" sz="900" b="1" spc="-5" dirty="0">
                <a:latin typeface="Arial"/>
                <a:cs typeface="Arial"/>
              </a:rPr>
              <a:t> </a:t>
            </a:r>
            <a:r>
              <a:rPr lang="en-US" sz="900" dirty="0">
                <a:latin typeface="Arial"/>
                <a:cs typeface="Arial"/>
              </a:rPr>
              <a:t>= D</a:t>
            </a:r>
            <a:r>
              <a:rPr lang="en-US" sz="900" spc="-9" dirty="0">
                <a:latin typeface="Arial"/>
                <a:cs typeface="Arial"/>
              </a:rPr>
              <a:t>i</a:t>
            </a:r>
            <a:r>
              <a:rPr lang="en-US" sz="900" spc="5" dirty="0">
                <a:latin typeface="Arial"/>
                <a:cs typeface="Arial"/>
              </a:rPr>
              <a:t>s</a:t>
            </a:r>
            <a:r>
              <a:rPr lang="en-US" sz="900" dirty="0">
                <a:latin typeface="Arial"/>
                <a:cs typeface="Arial"/>
              </a:rPr>
              <a:t>pa</a:t>
            </a:r>
            <a:r>
              <a:rPr lang="en-US" sz="900" spc="-14" dirty="0">
                <a:latin typeface="Arial"/>
                <a:cs typeface="Arial"/>
              </a:rPr>
              <a:t>r</a:t>
            </a:r>
            <a:r>
              <a:rPr lang="en-US" sz="900" dirty="0">
                <a:latin typeface="Arial"/>
                <a:cs typeface="Arial"/>
              </a:rPr>
              <a:t>it</a:t>
            </a:r>
            <a:r>
              <a:rPr lang="en-US" sz="900" spc="5" dirty="0">
                <a:latin typeface="Arial"/>
                <a:cs typeface="Arial"/>
              </a:rPr>
              <a:t>i</a:t>
            </a:r>
            <a:r>
              <a:rPr lang="en-US" sz="900" spc="-9" dirty="0">
                <a:latin typeface="Arial"/>
                <a:cs typeface="Arial"/>
              </a:rPr>
              <a:t>e</a:t>
            </a:r>
            <a:r>
              <a:rPr lang="en-US" sz="900" dirty="0">
                <a:latin typeface="Arial"/>
                <a:cs typeface="Arial"/>
              </a:rPr>
              <a:t>s</a:t>
            </a:r>
            <a:r>
              <a:rPr lang="en-US" sz="900" spc="5" dirty="0">
                <a:latin typeface="Arial"/>
                <a:cs typeface="Arial"/>
              </a:rPr>
              <a:t> </a:t>
            </a:r>
            <a:r>
              <a:rPr lang="en-US" sz="900" dirty="0">
                <a:latin typeface="Arial"/>
                <a:cs typeface="Arial"/>
              </a:rPr>
              <a:t>a</a:t>
            </a:r>
            <a:r>
              <a:rPr lang="en-US" sz="900" spc="-14" dirty="0">
                <a:latin typeface="Arial"/>
                <a:cs typeface="Arial"/>
              </a:rPr>
              <a:t>r</a:t>
            </a:r>
            <a:r>
              <a:rPr lang="en-US" sz="900" dirty="0">
                <a:latin typeface="Arial"/>
                <a:cs typeface="Arial"/>
              </a:rPr>
              <a:t>e </a:t>
            </a:r>
            <a:r>
              <a:rPr lang="en-US" sz="900" spc="-9" dirty="0">
                <a:latin typeface="Arial"/>
                <a:cs typeface="Arial"/>
              </a:rPr>
              <a:t>g</a:t>
            </a:r>
            <a:r>
              <a:rPr lang="en-US" sz="900" dirty="0">
                <a:latin typeface="Arial"/>
                <a:cs typeface="Arial"/>
              </a:rPr>
              <a:t>etti</a:t>
            </a:r>
            <a:r>
              <a:rPr lang="en-US" sz="900" spc="-9" dirty="0">
                <a:latin typeface="Arial"/>
                <a:cs typeface="Arial"/>
              </a:rPr>
              <a:t>n</a:t>
            </a:r>
            <a:r>
              <a:rPr lang="en-US" sz="900" dirty="0">
                <a:latin typeface="Arial"/>
                <a:cs typeface="Arial"/>
              </a:rPr>
              <a:t>g </a:t>
            </a:r>
            <a:r>
              <a:rPr lang="en-US" sz="900" spc="5" dirty="0">
                <a:latin typeface="Arial"/>
                <a:cs typeface="Arial"/>
              </a:rPr>
              <a:t>l</a:t>
            </a:r>
            <a:r>
              <a:rPr lang="en-US" sz="900" dirty="0">
                <a:latin typeface="Arial"/>
                <a:cs typeface="Arial"/>
              </a:rPr>
              <a:t>a</a:t>
            </a:r>
            <a:r>
              <a:rPr lang="en-US" sz="900" spc="-14" dirty="0">
                <a:latin typeface="Arial"/>
                <a:cs typeface="Arial"/>
              </a:rPr>
              <a:t>r</a:t>
            </a:r>
            <a:r>
              <a:rPr lang="en-US" sz="900" dirty="0">
                <a:latin typeface="Arial"/>
                <a:cs typeface="Arial"/>
              </a:rPr>
              <a:t>ger. D</a:t>
            </a:r>
            <a:r>
              <a:rPr lang="en-US" sz="900" spc="-9" dirty="0">
                <a:latin typeface="Arial"/>
                <a:cs typeface="Arial"/>
              </a:rPr>
              <a:t>i</a:t>
            </a:r>
            <a:r>
              <a:rPr lang="en-US" sz="900" dirty="0">
                <a:latin typeface="Arial"/>
                <a:cs typeface="Arial"/>
              </a:rPr>
              <a:t>ffer</a:t>
            </a:r>
            <a:r>
              <a:rPr lang="en-US" sz="900" spc="-9" dirty="0">
                <a:latin typeface="Arial"/>
                <a:cs typeface="Arial"/>
              </a:rPr>
              <a:t>e</a:t>
            </a:r>
            <a:r>
              <a:rPr lang="en-US" sz="900" dirty="0">
                <a:latin typeface="Arial"/>
                <a:cs typeface="Arial"/>
              </a:rPr>
              <a:t>n</a:t>
            </a:r>
            <a:r>
              <a:rPr lang="en-US" sz="900" spc="5" dirty="0">
                <a:latin typeface="Arial"/>
                <a:cs typeface="Arial"/>
              </a:rPr>
              <a:t>c</a:t>
            </a:r>
            <a:r>
              <a:rPr lang="en-US" sz="900" spc="-9" dirty="0">
                <a:latin typeface="Arial"/>
                <a:cs typeface="Arial"/>
              </a:rPr>
              <a:t>e</a:t>
            </a:r>
            <a:r>
              <a:rPr lang="en-US" sz="900" dirty="0">
                <a:latin typeface="Arial"/>
                <a:cs typeface="Arial"/>
              </a:rPr>
              <a:t>s</a:t>
            </a:r>
            <a:r>
              <a:rPr lang="en-US" sz="900" spc="5" dirty="0">
                <a:latin typeface="Arial"/>
                <a:cs typeface="Arial"/>
              </a:rPr>
              <a:t> </a:t>
            </a:r>
            <a:r>
              <a:rPr lang="en-US" sz="900" spc="-9" dirty="0">
                <a:latin typeface="Arial"/>
                <a:cs typeface="Arial"/>
              </a:rPr>
              <a:t>i</a:t>
            </a:r>
            <a:r>
              <a:rPr lang="en-US" sz="900" dirty="0">
                <a:latin typeface="Arial"/>
                <a:cs typeface="Arial"/>
              </a:rPr>
              <a:t>n ra</a:t>
            </a:r>
            <a:r>
              <a:rPr lang="en-US" sz="900" spc="-9" dirty="0">
                <a:latin typeface="Arial"/>
                <a:cs typeface="Arial"/>
              </a:rPr>
              <a:t>t</a:t>
            </a:r>
            <a:r>
              <a:rPr lang="en-US" sz="900" dirty="0">
                <a:latin typeface="Arial"/>
                <a:cs typeface="Arial"/>
              </a:rPr>
              <a:t>es</a:t>
            </a:r>
            <a:r>
              <a:rPr lang="en-US" sz="900" spc="5" dirty="0">
                <a:latin typeface="Arial"/>
                <a:cs typeface="Arial"/>
              </a:rPr>
              <a:t> </a:t>
            </a:r>
            <a:r>
              <a:rPr lang="en-US" sz="900" spc="-9" dirty="0">
                <a:latin typeface="Arial"/>
                <a:cs typeface="Arial"/>
              </a:rPr>
              <a:t>b</a:t>
            </a:r>
            <a:r>
              <a:rPr lang="en-US" sz="900" dirty="0">
                <a:latin typeface="Arial"/>
                <a:cs typeface="Arial"/>
              </a:rPr>
              <a:t>et</a:t>
            </a:r>
            <a:r>
              <a:rPr lang="en-US" sz="900" spc="-14" dirty="0">
                <a:latin typeface="Arial"/>
                <a:cs typeface="Arial"/>
              </a:rPr>
              <a:t>w</a:t>
            </a:r>
            <a:r>
              <a:rPr lang="en-US" sz="900" dirty="0">
                <a:latin typeface="Arial"/>
                <a:cs typeface="Arial"/>
              </a:rPr>
              <a:t>een g</a:t>
            </a:r>
            <a:r>
              <a:rPr lang="en-US" sz="900" spc="27" dirty="0">
                <a:latin typeface="Arial"/>
                <a:cs typeface="Arial"/>
              </a:rPr>
              <a:t>r</a:t>
            </a:r>
            <a:r>
              <a:rPr lang="en-US" sz="900" dirty="0">
                <a:latin typeface="Arial"/>
                <a:cs typeface="Arial"/>
              </a:rPr>
              <a:t>o</a:t>
            </a:r>
            <a:r>
              <a:rPr lang="en-US" sz="900" spc="-9" dirty="0">
                <a:latin typeface="Arial"/>
                <a:cs typeface="Arial"/>
              </a:rPr>
              <a:t>u</a:t>
            </a:r>
            <a:r>
              <a:rPr lang="en-US" sz="900" dirty="0">
                <a:latin typeface="Arial"/>
                <a:cs typeface="Arial"/>
              </a:rPr>
              <a:t>ps</a:t>
            </a:r>
            <a:r>
              <a:rPr lang="en-US" sz="900" spc="-5" dirty="0">
                <a:latin typeface="Arial"/>
                <a:cs typeface="Arial"/>
              </a:rPr>
              <a:t> </a:t>
            </a:r>
            <a:r>
              <a:rPr lang="en-US" sz="900" dirty="0">
                <a:latin typeface="Arial"/>
                <a:cs typeface="Arial"/>
              </a:rPr>
              <a:t>are</a:t>
            </a:r>
            <a:r>
              <a:rPr lang="en-US" sz="900" spc="-9" dirty="0">
                <a:latin typeface="Arial"/>
                <a:cs typeface="Arial"/>
              </a:rPr>
              <a:t> </a:t>
            </a:r>
            <a:r>
              <a:rPr lang="en-US" sz="900" spc="5" dirty="0">
                <a:latin typeface="Arial"/>
                <a:cs typeface="Arial"/>
              </a:rPr>
              <a:t>s</a:t>
            </a:r>
            <a:r>
              <a:rPr lang="en-US" sz="900" dirty="0">
                <a:latin typeface="Arial"/>
                <a:cs typeface="Arial"/>
              </a:rPr>
              <a:t>ta</a:t>
            </a:r>
            <a:r>
              <a:rPr lang="en-US" sz="900" spc="-9" dirty="0">
                <a:latin typeface="Arial"/>
                <a:cs typeface="Arial"/>
              </a:rPr>
              <a:t>t</a:t>
            </a:r>
            <a:r>
              <a:rPr lang="en-US" sz="900" dirty="0">
                <a:latin typeface="Arial"/>
                <a:cs typeface="Arial"/>
              </a:rPr>
              <a:t>i</a:t>
            </a:r>
            <a:r>
              <a:rPr lang="en-US" sz="900" spc="5" dirty="0">
                <a:latin typeface="Arial"/>
                <a:cs typeface="Arial"/>
              </a:rPr>
              <a:t>s</a:t>
            </a:r>
            <a:r>
              <a:rPr lang="en-US" sz="900" spc="-9" dirty="0">
                <a:latin typeface="Arial"/>
                <a:cs typeface="Arial"/>
              </a:rPr>
              <a:t>ti</a:t>
            </a:r>
            <a:r>
              <a:rPr lang="en-US" sz="900" spc="5" dirty="0">
                <a:latin typeface="Arial"/>
                <a:cs typeface="Arial"/>
              </a:rPr>
              <a:t>c</a:t>
            </a:r>
            <a:r>
              <a:rPr lang="en-US" sz="900" dirty="0">
                <a:latin typeface="Arial"/>
                <a:cs typeface="Arial"/>
              </a:rPr>
              <a:t>ally</a:t>
            </a:r>
            <a:r>
              <a:rPr lang="en-US" sz="900" spc="-18" dirty="0">
                <a:latin typeface="Arial"/>
                <a:cs typeface="Arial"/>
              </a:rPr>
              <a:t> </a:t>
            </a:r>
            <a:r>
              <a:rPr lang="en-US" sz="900" spc="5" dirty="0">
                <a:latin typeface="Arial"/>
                <a:cs typeface="Arial"/>
              </a:rPr>
              <a:t>s</a:t>
            </a:r>
            <a:r>
              <a:rPr lang="en-US" sz="900" dirty="0">
                <a:latin typeface="Arial"/>
                <a:cs typeface="Arial"/>
              </a:rPr>
              <a:t>i</a:t>
            </a:r>
            <a:r>
              <a:rPr lang="en-US" sz="900" spc="-9" dirty="0">
                <a:latin typeface="Arial"/>
                <a:cs typeface="Arial"/>
              </a:rPr>
              <a:t>g</a:t>
            </a:r>
            <a:r>
              <a:rPr lang="en-US" sz="900" dirty="0">
                <a:latin typeface="Arial"/>
                <a:cs typeface="Arial"/>
              </a:rPr>
              <a:t>nif</a:t>
            </a:r>
            <a:r>
              <a:rPr lang="en-US" sz="900" spc="-9" dirty="0">
                <a:latin typeface="Arial"/>
                <a:cs typeface="Arial"/>
              </a:rPr>
              <a:t>i</a:t>
            </a:r>
            <a:r>
              <a:rPr lang="en-US" sz="900" spc="5" dirty="0">
                <a:latin typeface="Arial"/>
                <a:cs typeface="Arial"/>
              </a:rPr>
              <a:t>c</a:t>
            </a:r>
            <a:r>
              <a:rPr lang="en-US" sz="900" dirty="0">
                <a:latin typeface="Arial"/>
                <a:cs typeface="Arial"/>
              </a:rPr>
              <a:t>a</a:t>
            </a:r>
            <a:r>
              <a:rPr lang="en-US" sz="900" spc="-9" dirty="0">
                <a:latin typeface="Arial"/>
                <a:cs typeface="Arial"/>
              </a:rPr>
              <a:t>n</a:t>
            </a:r>
            <a:r>
              <a:rPr lang="en-US" sz="900" dirty="0">
                <a:latin typeface="Arial"/>
                <a:cs typeface="Arial"/>
              </a:rPr>
              <a:t>t and re</a:t>
            </a:r>
            <a:r>
              <a:rPr lang="en-US" sz="900" spc="-9" dirty="0">
                <a:latin typeface="Arial"/>
                <a:cs typeface="Arial"/>
              </a:rPr>
              <a:t>f</a:t>
            </a:r>
            <a:r>
              <a:rPr lang="en-US" sz="900" dirty="0">
                <a:latin typeface="Arial"/>
                <a:cs typeface="Arial"/>
              </a:rPr>
              <a:t>ere</a:t>
            </a:r>
            <a:r>
              <a:rPr lang="en-US" sz="900" spc="-9" dirty="0">
                <a:latin typeface="Arial"/>
                <a:cs typeface="Arial"/>
              </a:rPr>
              <a:t>n</a:t>
            </a:r>
            <a:r>
              <a:rPr lang="en-US" sz="900" spc="5" dirty="0">
                <a:latin typeface="Arial"/>
                <a:cs typeface="Arial"/>
              </a:rPr>
              <a:t>c</a:t>
            </a:r>
            <a:r>
              <a:rPr lang="en-US" sz="900" dirty="0">
                <a:latin typeface="Arial"/>
                <a:cs typeface="Arial"/>
              </a:rPr>
              <a:t>e</a:t>
            </a:r>
            <a:r>
              <a:rPr lang="en-US" sz="900" spc="-9" dirty="0">
                <a:latin typeface="Arial"/>
                <a:cs typeface="Arial"/>
              </a:rPr>
              <a:t> </a:t>
            </a:r>
            <a:r>
              <a:rPr lang="en-US" sz="900" dirty="0">
                <a:latin typeface="Arial"/>
                <a:cs typeface="Arial"/>
              </a:rPr>
              <a:t>group</a:t>
            </a:r>
            <a:r>
              <a:rPr lang="en-US" sz="900" spc="-9" dirty="0">
                <a:latin typeface="Arial"/>
                <a:cs typeface="Arial"/>
              </a:rPr>
              <a:t> </a:t>
            </a:r>
            <a:r>
              <a:rPr lang="en-US" sz="900" dirty="0">
                <a:latin typeface="Arial"/>
                <a:cs typeface="Arial"/>
              </a:rPr>
              <a:t>rat</a:t>
            </a:r>
            <a:r>
              <a:rPr lang="en-US" sz="900" spc="-9" dirty="0">
                <a:latin typeface="Arial"/>
                <a:cs typeface="Arial"/>
              </a:rPr>
              <a:t>e</a:t>
            </a:r>
            <a:r>
              <a:rPr lang="en-US" sz="900" dirty="0">
                <a:latin typeface="Arial"/>
                <a:cs typeface="Arial"/>
              </a:rPr>
              <a:t>s</a:t>
            </a:r>
            <a:r>
              <a:rPr lang="en-US" sz="900" spc="5" dirty="0">
                <a:latin typeface="Arial"/>
                <a:cs typeface="Arial"/>
              </a:rPr>
              <a:t> </a:t>
            </a:r>
            <a:r>
              <a:rPr lang="en-US" sz="900" dirty="0">
                <a:latin typeface="Arial"/>
                <a:cs typeface="Arial"/>
              </a:rPr>
              <a:t>e</a:t>
            </a:r>
            <a:r>
              <a:rPr lang="en-US" sz="900" spc="-18" dirty="0">
                <a:latin typeface="Arial"/>
                <a:cs typeface="Arial"/>
              </a:rPr>
              <a:t>x</a:t>
            </a:r>
            <a:r>
              <a:rPr lang="en-US" sz="900" spc="5" dirty="0">
                <a:latin typeface="Arial"/>
                <a:cs typeface="Arial"/>
              </a:rPr>
              <a:t>c</a:t>
            </a:r>
            <a:r>
              <a:rPr lang="en-US" sz="900" dirty="0">
                <a:latin typeface="Arial"/>
                <a:cs typeface="Arial"/>
              </a:rPr>
              <a:t>eed </a:t>
            </a:r>
            <a:r>
              <a:rPr lang="en-US" sz="900" spc="-9" dirty="0">
                <a:latin typeface="Arial"/>
                <a:cs typeface="Arial"/>
              </a:rPr>
              <a:t>p</a:t>
            </a:r>
            <a:r>
              <a:rPr lang="en-US" sz="900" dirty="0">
                <a:latin typeface="Arial"/>
                <a:cs typeface="Arial"/>
              </a:rPr>
              <a:t>opu</a:t>
            </a:r>
            <a:r>
              <a:rPr lang="en-US" sz="900" spc="-9" dirty="0">
                <a:latin typeface="Arial"/>
                <a:cs typeface="Arial"/>
              </a:rPr>
              <a:t>l</a:t>
            </a:r>
            <a:r>
              <a:rPr lang="en-US" sz="900" dirty="0">
                <a:latin typeface="Arial"/>
                <a:cs typeface="Arial"/>
              </a:rPr>
              <a:t>at</a:t>
            </a:r>
            <a:r>
              <a:rPr lang="en-US" sz="900" spc="-9" dirty="0">
                <a:latin typeface="Arial"/>
                <a:cs typeface="Arial"/>
              </a:rPr>
              <a:t>i</a:t>
            </a:r>
            <a:r>
              <a:rPr lang="en-US" sz="900" dirty="0">
                <a:latin typeface="Arial"/>
                <a:cs typeface="Arial"/>
              </a:rPr>
              <a:t>on ra</a:t>
            </a:r>
            <a:r>
              <a:rPr lang="en-US" sz="900" spc="-9" dirty="0">
                <a:latin typeface="Arial"/>
                <a:cs typeface="Arial"/>
              </a:rPr>
              <a:t>t</a:t>
            </a:r>
            <a:r>
              <a:rPr lang="en-US" sz="900" dirty="0">
                <a:latin typeface="Arial"/>
                <a:cs typeface="Arial"/>
              </a:rPr>
              <a:t>es</a:t>
            </a:r>
            <a:r>
              <a:rPr lang="en-US" sz="900" spc="-5" dirty="0">
                <a:latin typeface="Arial"/>
                <a:cs typeface="Arial"/>
              </a:rPr>
              <a:t> </a:t>
            </a:r>
            <a:r>
              <a:rPr lang="en-US" sz="900" dirty="0">
                <a:latin typeface="Arial"/>
                <a:cs typeface="Arial"/>
              </a:rPr>
              <a:t>by</a:t>
            </a:r>
            <a:r>
              <a:rPr lang="en-US" sz="900" spc="-9" dirty="0">
                <a:latin typeface="Arial"/>
                <a:cs typeface="Arial"/>
              </a:rPr>
              <a:t> </a:t>
            </a:r>
            <a:r>
              <a:rPr lang="en-US" sz="900" dirty="0">
                <a:latin typeface="Arial"/>
                <a:cs typeface="Arial"/>
              </a:rPr>
              <a:t>at </a:t>
            </a:r>
            <a:r>
              <a:rPr lang="en-US" sz="900" spc="-9" dirty="0">
                <a:latin typeface="Arial"/>
                <a:cs typeface="Arial"/>
              </a:rPr>
              <a:t>l</a:t>
            </a:r>
            <a:r>
              <a:rPr lang="en-US" sz="900" dirty="0">
                <a:latin typeface="Arial"/>
                <a:cs typeface="Arial"/>
              </a:rPr>
              <a:t>ea</a:t>
            </a:r>
            <a:r>
              <a:rPr lang="en-US" sz="900" spc="-9" dirty="0">
                <a:latin typeface="Arial"/>
                <a:cs typeface="Arial"/>
              </a:rPr>
              <a:t>s</a:t>
            </a:r>
            <a:r>
              <a:rPr lang="en-US" sz="900" dirty="0">
                <a:latin typeface="Arial"/>
                <a:cs typeface="Arial"/>
              </a:rPr>
              <a:t>t 1% </a:t>
            </a:r>
            <a:r>
              <a:rPr lang="en-US" sz="900" spc="-9" dirty="0">
                <a:latin typeface="Arial"/>
                <a:cs typeface="Arial"/>
              </a:rPr>
              <a:t>p</a:t>
            </a:r>
            <a:r>
              <a:rPr lang="en-US" sz="900" dirty="0">
                <a:latin typeface="Arial"/>
                <a:cs typeface="Arial"/>
              </a:rPr>
              <a:t>er </a:t>
            </a:r>
            <a:r>
              <a:rPr lang="en-US" sz="900" spc="-5" dirty="0">
                <a:latin typeface="Arial"/>
                <a:cs typeface="Arial"/>
              </a:rPr>
              <a:t>y</a:t>
            </a:r>
            <a:r>
              <a:rPr lang="en-US" sz="900" dirty="0">
                <a:latin typeface="Arial"/>
                <a:cs typeface="Arial"/>
              </a:rPr>
              <a:t>ear.</a:t>
            </a:r>
          </a:p>
          <a:p>
            <a:pPr marL="391538" marR="437853" indent="-171450">
              <a:buFont typeface="Arial" panose="020B0604020202020204" pitchFamily="34" charset="0"/>
              <a:buChar char="•"/>
              <a:tabLst>
                <a:tab pos="429143" algn="l"/>
              </a:tabLst>
            </a:pPr>
            <a:r>
              <a:rPr lang="en-US" sz="900" b="1" dirty="0">
                <a:latin typeface="Arial"/>
                <a:cs typeface="Arial"/>
              </a:rPr>
              <a:t>No Ch</a:t>
            </a:r>
            <a:r>
              <a:rPr lang="en-US" sz="900" b="1" spc="5" dirty="0">
                <a:latin typeface="Arial"/>
                <a:cs typeface="Arial"/>
              </a:rPr>
              <a:t>a</a:t>
            </a:r>
            <a:r>
              <a:rPr lang="en-US" sz="900" b="1" dirty="0">
                <a:latin typeface="Arial"/>
                <a:cs typeface="Arial"/>
              </a:rPr>
              <a:t>nge</a:t>
            </a:r>
            <a:r>
              <a:rPr lang="en-US" sz="900" b="1" spc="5" dirty="0">
                <a:latin typeface="Arial"/>
                <a:cs typeface="Arial"/>
              </a:rPr>
              <a:t> </a:t>
            </a:r>
            <a:r>
              <a:rPr lang="en-US" sz="900" dirty="0">
                <a:latin typeface="Arial"/>
                <a:cs typeface="Arial"/>
              </a:rPr>
              <a:t>=</a:t>
            </a:r>
            <a:r>
              <a:rPr lang="en-US" sz="900" spc="-9" dirty="0">
                <a:latin typeface="Arial"/>
                <a:cs typeface="Arial"/>
              </a:rPr>
              <a:t> </a:t>
            </a:r>
            <a:r>
              <a:rPr lang="en-US" sz="900" dirty="0">
                <a:latin typeface="Arial"/>
                <a:cs typeface="Arial"/>
              </a:rPr>
              <a:t>Di</a:t>
            </a:r>
            <a:r>
              <a:rPr lang="en-US" sz="900" spc="-9" dirty="0">
                <a:latin typeface="Arial"/>
                <a:cs typeface="Arial"/>
              </a:rPr>
              <a:t>s</a:t>
            </a:r>
            <a:r>
              <a:rPr lang="en-US" sz="900" dirty="0">
                <a:latin typeface="Arial"/>
                <a:cs typeface="Arial"/>
              </a:rPr>
              <a:t>pari</a:t>
            </a:r>
            <a:r>
              <a:rPr lang="en-US" sz="900" spc="-9" dirty="0">
                <a:latin typeface="Arial"/>
                <a:cs typeface="Arial"/>
              </a:rPr>
              <a:t>t</a:t>
            </a:r>
            <a:r>
              <a:rPr lang="en-US" sz="900" dirty="0">
                <a:latin typeface="Arial"/>
                <a:cs typeface="Arial"/>
              </a:rPr>
              <a:t>i</a:t>
            </a:r>
            <a:r>
              <a:rPr lang="en-US" sz="900" spc="-9" dirty="0">
                <a:latin typeface="Arial"/>
                <a:cs typeface="Arial"/>
              </a:rPr>
              <a:t>e</a:t>
            </a:r>
            <a:r>
              <a:rPr lang="en-US" sz="900" dirty="0">
                <a:latin typeface="Arial"/>
                <a:cs typeface="Arial"/>
              </a:rPr>
              <a:t>s</a:t>
            </a:r>
            <a:r>
              <a:rPr lang="en-US" sz="900" spc="5" dirty="0">
                <a:latin typeface="Arial"/>
                <a:cs typeface="Arial"/>
              </a:rPr>
              <a:t> </a:t>
            </a:r>
            <a:r>
              <a:rPr lang="en-US" sz="900" dirty="0">
                <a:latin typeface="Arial"/>
                <a:cs typeface="Arial"/>
              </a:rPr>
              <a:t>are</a:t>
            </a:r>
            <a:r>
              <a:rPr lang="en-US" sz="900" spc="-9" dirty="0">
                <a:latin typeface="Arial"/>
                <a:cs typeface="Arial"/>
              </a:rPr>
              <a:t> n</a:t>
            </a:r>
            <a:r>
              <a:rPr lang="en-US" sz="900" dirty="0">
                <a:latin typeface="Arial"/>
                <a:cs typeface="Arial"/>
              </a:rPr>
              <a:t>ot </a:t>
            </a:r>
            <a:r>
              <a:rPr lang="en-US" sz="900" spc="5" dirty="0">
                <a:latin typeface="Arial"/>
                <a:cs typeface="Arial"/>
              </a:rPr>
              <a:t>c</a:t>
            </a:r>
            <a:r>
              <a:rPr lang="en-US" sz="900" spc="-9" dirty="0">
                <a:latin typeface="Arial"/>
                <a:cs typeface="Arial"/>
              </a:rPr>
              <a:t>h</a:t>
            </a:r>
            <a:r>
              <a:rPr lang="en-US" sz="900" dirty="0">
                <a:latin typeface="Arial"/>
                <a:cs typeface="Arial"/>
              </a:rPr>
              <a:t>an</a:t>
            </a:r>
            <a:r>
              <a:rPr lang="en-US" sz="900" spc="-9" dirty="0">
                <a:latin typeface="Arial"/>
                <a:cs typeface="Arial"/>
              </a:rPr>
              <a:t>g</a:t>
            </a:r>
            <a:r>
              <a:rPr lang="en-US" sz="900" dirty="0">
                <a:latin typeface="Arial"/>
                <a:cs typeface="Arial"/>
              </a:rPr>
              <a:t>ing. </a:t>
            </a:r>
            <a:r>
              <a:rPr lang="en-US" sz="900" spc="-14" dirty="0">
                <a:latin typeface="Arial"/>
                <a:cs typeface="Arial"/>
              </a:rPr>
              <a:t>D</a:t>
            </a:r>
            <a:r>
              <a:rPr lang="en-US" sz="900" dirty="0">
                <a:latin typeface="Arial"/>
                <a:cs typeface="Arial"/>
              </a:rPr>
              <a:t>iffe</a:t>
            </a:r>
            <a:r>
              <a:rPr lang="en-US" sz="900" spc="-14" dirty="0">
                <a:latin typeface="Arial"/>
                <a:cs typeface="Arial"/>
              </a:rPr>
              <a:t>r</a:t>
            </a:r>
            <a:r>
              <a:rPr lang="en-US" sz="900" dirty="0">
                <a:latin typeface="Arial"/>
                <a:cs typeface="Arial"/>
              </a:rPr>
              <a:t>en</a:t>
            </a:r>
            <a:r>
              <a:rPr lang="en-US" sz="900" spc="-9" dirty="0">
                <a:latin typeface="Arial"/>
                <a:cs typeface="Arial"/>
              </a:rPr>
              <a:t>c</a:t>
            </a:r>
            <a:r>
              <a:rPr lang="en-US" sz="900" dirty="0">
                <a:latin typeface="Arial"/>
                <a:cs typeface="Arial"/>
              </a:rPr>
              <a:t>es</a:t>
            </a:r>
            <a:r>
              <a:rPr lang="en-US" sz="900" spc="-5" dirty="0">
                <a:latin typeface="Arial"/>
                <a:cs typeface="Arial"/>
              </a:rPr>
              <a:t> </a:t>
            </a:r>
            <a:r>
              <a:rPr lang="en-US" sz="900" dirty="0">
                <a:latin typeface="Arial"/>
                <a:cs typeface="Arial"/>
              </a:rPr>
              <a:t>in r</a:t>
            </a:r>
            <a:r>
              <a:rPr lang="en-US" sz="900" spc="-9" dirty="0">
                <a:latin typeface="Arial"/>
                <a:cs typeface="Arial"/>
              </a:rPr>
              <a:t>at</a:t>
            </a:r>
            <a:r>
              <a:rPr lang="en-US" sz="900" dirty="0">
                <a:latin typeface="Arial"/>
                <a:cs typeface="Arial"/>
              </a:rPr>
              <a:t>es</a:t>
            </a:r>
            <a:r>
              <a:rPr lang="en-US" sz="900" spc="5" dirty="0">
                <a:latin typeface="Arial"/>
                <a:cs typeface="Arial"/>
              </a:rPr>
              <a:t> </a:t>
            </a:r>
            <a:r>
              <a:rPr lang="en-US" sz="900" spc="-9" dirty="0">
                <a:latin typeface="Arial"/>
                <a:cs typeface="Arial"/>
              </a:rPr>
              <a:t>b</a:t>
            </a:r>
            <a:r>
              <a:rPr lang="en-US" sz="900" dirty="0">
                <a:latin typeface="Arial"/>
                <a:cs typeface="Arial"/>
              </a:rPr>
              <a:t>et</a:t>
            </a:r>
            <a:r>
              <a:rPr lang="en-US" sz="900" spc="-14" dirty="0">
                <a:latin typeface="Arial"/>
                <a:cs typeface="Arial"/>
              </a:rPr>
              <a:t>w</a:t>
            </a:r>
            <a:r>
              <a:rPr lang="en-US" sz="900" dirty="0">
                <a:latin typeface="Arial"/>
                <a:cs typeface="Arial"/>
              </a:rPr>
              <a:t>een gro</a:t>
            </a:r>
            <a:r>
              <a:rPr lang="en-US" sz="900" spc="-9" dirty="0">
                <a:latin typeface="Arial"/>
                <a:cs typeface="Arial"/>
              </a:rPr>
              <a:t>u</a:t>
            </a:r>
            <a:r>
              <a:rPr lang="en-US" sz="900" dirty="0">
                <a:latin typeface="Arial"/>
                <a:cs typeface="Arial"/>
              </a:rPr>
              <a:t>ps</a:t>
            </a:r>
            <a:r>
              <a:rPr lang="en-US" sz="900" spc="-5" dirty="0">
                <a:latin typeface="Arial"/>
                <a:cs typeface="Arial"/>
              </a:rPr>
              <a:t> </a:t>
            </a:r>
            <a:r>
              <a:rPr lang="en-US" sz="900" dirty="0">
                <a:latin typeface="Arial"/>
                <a:cs typeface="Arial"/>
              </a:rPr>
              <a:t>are </a:t>
            </a:r>
            <a:r>
              <a:rPr lang="en-US" sz="900" spc="-9" dirty="0">
                <a:latin typeface="Arial"/>
                <a:cs typeface="Arial"/>
              </a:rPr>
              <a:t>n</a:t>
            </a:r>
            <a:r>
              <a:rPr lang="en-US" sz="900" dirty="0">
                <a:latin typeface="Arial"/>
                <a:cs typeface="Arial"/>
              </a:rPr>
              <a:t>ot </a:t>
            </a:r>
            <a:r>
              <a:rPr lang="en-US" sz="900" spc="-9" dirty="0">
                <a:latin typeface="Arial"/>
                <a:cs typeface="Arial"/>
              </a:rPr>
              <a:t>s</a:t>
            </a:r>
            <a:r>
              <a:rPr lang="en-US" sz="900" dirty="0">
                <a:latin typeface="Arial"/>
                <a:cs typeface="Arial"/>
              </a:rPr>
              <a:t>t</a:t>
            </a:r>
            <a:r>
              <a:rPr lang="en-US" sz="900" spc="-9" dirty="0">
                <a:latin typeface="Arial"/>
                <a:cs typeface="Arial"/>
              </a:rPr>
              <a:t>a</a:t>
            </a:r>
            <a:r>
              <a:rPr lang="en-US" sz="900" dirty="0">
                <a:latin typeface="Arial"/>
                <a:cs typeface="Arial"/>
              </a:rPr>
              <a:t>t</a:t>
            </a:r>
            <a:r>
              <a:rPr lang="en-US" sz="900" spc="5" dirty="0">
                <a:latin typeface="Arial"/>
                <a:cs typeface="Arial"/>
              </a:rPr>
              <a:t>is</a:t>
            </a:r>
            <a:r>
              <a:rPr lang="en-US" sz="900" dirty="0">
                <a:latin typeface="Arial"/>
                <a:cs typeface="Arial"/>
              </a:rPr>
              <a:t>t</a:t>
            </a:r>
            <a:r>
              <a:rPr lang="en-US" sz="900" spc="-9" dirty="0">
                <a:latin typeface="Arial"/>
                <a:cs typeface="Arial"/>
              </a:rPr>
              <a:t>i</a:t>
            </a:r>
            <a:r>
              <a:rPr lang="en-US" sz="900" spc="5" dirty="0">
                <a:latin typeface="Arial"/>
                <a:cs typeface="Arial"/>
              </a:rPr>
              <a:t>c</a:t>
            </a:r>
            <a:r>
              <a:rPr lang="en-US" sz="900" spc="-9" dirty="0">
                <a:latin typeface="Arial"/>
                <a:cs typeface="Arial"/>
              </a:rPr>
              <a:t>a</a:t>
            </a:r>
            <a:r>
              <a:rPr lang="en-US" sz="900" dirty="0">
                <a:latin typeface="Arial"/>
                <a:cs typeface="Arial"/>
              </a:rPr>
              <a:t>lly </a:t>
            </a:r>
            <a:r>
              <a:rPr lang="en-US" sz="900" spc="5" dirty="0">
                <a:latin typeface="Arial"/>
                <a:cs typeface="Arial"/>
              </a:rPr>
              <a:t>s</a:t>
            </a:r>
            <a:r>
              <a:rPr lang="en-US" sz="900" dirty="0">
                <a:latin typeface="Arial"/>
                <a:cs typeface="Arial"/>
              </a:rPr>
              <a:t>ig</a:t>
            </a:r>
            <a:r>
              <a:rPr lang="en-US" sz="900" spc="-9" dirty="0">
                <a:latin typeface="Arial"/>
                <a:cs typeface="Arial"/>
              </a:rPr>
              <a:t>n</a:t>
            </a:r>
            <a:r>
              <a:rPr lang="en-US" sz="900" dirty="0">
                <a:latin typeface="Arial"/>
                <a:cs typeface="Arial"/>
              </a:rPr>
              <a:t>if</a:t>
            </a:r>
            <a:r>
              <a:rPr lang="en-US" sz="900" spc="-9" dirty="0">
                <a:latin typeface="Arial"/>
                <a:cs typeface="Arial"/>
              </a:rPr>
              <a:t>i</a:t>
            </a:r>
            <a:r>
              <a:rPr lang="en-US" sz="900" spc="5" dirty="0">
                <a:latin typeface="Arial"/>
                <a:cs typeface="Arial"/>
              </a:rPr>
              <a:t>c</a:t>
            </a:r>
            <a:r>
              <a:rPr lang="en-US" sz="900" dirty="0">
                <a:latin typeface="Arial"/>
                <a:cs typeface="Arial"/>
              </a:rPr>
              <a:t>ant</a:t>
            </a:r>
            <a:r>
              <a:rPr lang="en-US" sz="900" spc="-9" dirty="0">
                <a:latin typeface="Arial"/>
                <a:cs typeface="Arial"/>
              </a:rPr>
              <a:t> </a:t>
            </a:r>
            <a:r>
              <a:rPr lang="en-US" sz="900" dirty="0">
                <a:latin typeface="Arial"/>
                <a:cs typeface="Arial"/>
              </a:rPr>
              <a:t>or </a:t>
            </a:r>
            <a:r>
              <a:rPr lang="en-US" sz="900" spc="-9" dirty="0">
                <a:latin typeface="Arial"/>
                <a:cs typeface="Arial"/>
              </a:rPr>
              <a:t>d</a:t>
            </a:r>
            <a:r>
              <a:rPr lang="en-US" sz="900" dirty="0">
                <a:latin typeface="Arial"/>
                <a:cs typeface="Arial"/>
              </a:rPr>
              <a:t>iffer</a:t>
            </a:r>
            <a:r>
              <a:rPr lang="en-US" sz="900" spc="-14" dirty="0">
                <a:latin typeface="Arial"/>
                <a:cs typeface="Arial"/>
              </a:rPr>
              <a:t> </a:t>
            </a:r>
            <a:r>
              <a:rPr lang="en-US" sz="900" dirty="0">
                <a:latin typeface="Arial"/>
                <a:cs typeface="Arial"/>
              </a:rPr>
              <a:t>by</a:t>
            </a:r>
            <a:r>
              <a:rPr lang="en-US" sz="900" spc="-9" dirty="0">
                <a:latin typeface="Arial"/>
                <a:cs typeface="Arial"/>
              </a:rPr>
              <a:t> </a:t>
            </a:r>
            <a:r>
              <a:rPr lang="en-US" sz="900" spc="5" dirty="0">
                <a:latin typeface="Arial"/>
                <a:cs typeface="Arial"/>
              </a:rPr>
              <a:t>l</a:t>
            </a:r>
            <a:r>
              <a:rPr lang="en-US" sz="900" spc="-9" dirty="0">
                <a:latin typeface="Arial"/>
                <a:cs typeface="Arial"/>
              </a:rPr>
              <a:t>e</a:t>
            </a:r>
            <a:r>
              <a:rPr lang="en-US" sz="900" spc="5" dirty="0">
                <a:latin typeface="Arial"/>
                <a:cs typeface="Arial"/>
              </a:rPr>
              <a:t>s</a:t>
            </a:r>
            <a:r>
              <a:rPr lang="en-US" sz="900" dirty="0">
                <a:latin typeface="Arial"/>
                <a:cs typeface="Arial"/>
              </a:rPr>
              <a:t>s</a:t>
            </a:r>
            <a:r>
              <a:rPr lang="en-US" sz="900" spc="5" dirty="0">
                <a:latin typeface="Arial"/>
                <a:cs typeface="Arial"/>
              </a:rPr>
              <a:t> </a:t>
            </a:r>
            <a:r>
              <a:rPr lang="en-US" sz="900" spc="-9" dirty="0">
                <a:latin typeface="Arial"/>
                <a:cs typeface="Arial"/>
              </a:rPr>
              <a:t>t</a:t>
            </a:r>
            <a:r>
              <a:rPr lang="en-US" sz="900" dirty="0">
                <a:latin typeface="Arial"/>
                <a:cs typeface="Arial"/>
              </a:rPr>
              <a:t>h</a:t>
            </a:r>
            <a:r>
              <a:rPr lang="en-US" sz="900" spc="-9" dirty="0">
                <a:latin typeface="Arial"/>
                <a:cs typeface="Arial"/>
              </a:rPr>
              <a:t>a</a:t>
            </a:r>
            <a:r>
              <a:rPr lang="en-US" sz="900" dirty="0">
                <a:latin typeface="Arial"/>
                <a:cs typeface="Arial"/>
              </a:rPr>
              <a:t>n 1% </a:t>
            </a:r>
            <a:r>
              <a:rPr lang="en-US" sz="900" spc="-9" dirty="0">
                <a:latin typeface="Arial"/>
                <a:cs typeface="Arial"/>
              </a:rPr>
              <a:t>p</a:t>
            </a:r>
            <a:r>
              <a:rPr lang="en-US" sz="900" dirty="0">
                <a:latin typeface="Arial"/>
                <a:cs typeface="Arial"/>
              </a:rPr>
              <a:t>er </a:t>
            </a:r>
            <a:r>
              <a:rPr lang="en-US" sz="900" spc="-5" dirty="0">
                <a:latin typeface="Arial"/>
                <a:cs typeface="Arial"/>
              </a:rPr>
              <a:t>y</a:t>
            </a:r>
            <a:r>
              <a:rPr lang="en-US" sz="900" dirty="0">
                <a:latin typeface="Arial"/>
                <a:cs typeface="Arial"/>
              </a:rPr>
              <a:t>ea</a:t>
            </a:r>
            <a:r>
              <a:rPr lang="en-US" sz="900" spc="14" dirty="0">
                <a:latin typeface="Arial"/>
                <a:cs typeface="Arial"/>
              </a:rPr>
              <a:t>r</a:t>
            </a:r>
            <a:r>
              <a:rPr lang="en-US" sz="900" dirty="0">
                <a:latin typeface="Arial"/>
                <a:cs typeface="Arial"/>
              </a:rPr>
              <a:t>.</a:t>
            </a:r>
          </a:p>
          <a:p>
            <a:pPr marL="391538" marR="80718" indent="-171450">
              <a:buFont typeface="Arial" panose="020B0604020202020204" pitchFamily="34" charset="0"/>
              <a:buChar char="•"/>
              <a:tabLst>
                <a:tab pos="429143" algn="l"/>
              </a:tabLst>
            </a:pPr>
            <a:r>
              <a:rPr lang="en-US" sz="900" b="1" dirty="0">
                <a:latin typeface="Arial"/>
                <a:cs typeface="Arial"/>
              </a:rPr>
              <a:t>Impro</a:t>
            </a:r>
            <a:r>
              <a:rPr lang="en-US" sz="900" b="1" spc="-9" dirty="0">
                <a:latin typeface="Arial"/>
                <a:cs typeface="Arial"/>
              </a:rPr>
              <a:t>v</a:t>
            </a:r>
            <a:r>
              <a:rPr lang="en-US" sz="900" b="1" dirty="0">
                <a:latin typeface="Arial"/>
                <a:cs typeface="Arial"/>
              </a:rPr>
              <a:t>ing</a:t>
            </a:r>
            <a:r>
              <a:rPr lang="en-US" sz="900" b="1" spc="5" dirty="0">
                <a:latin typeface="Arial"/>
                <a:cs typeface="Arial"/>
              </a:rPr>
              <a:t> </a:t>
            </a:r>
            <a:r>
              <a:rPr lang="en-US" sz="900" dirty="0">
                <a:latin typeface="Arial"/>
                <a:cs typeface="Arial"/>
              </a:rPr>
              <a:t>= D</a:t>
            </a:r>
            <a:r>
              <a:rPr lang="en-US" sz="900" spc="-9" dirty="0">
                <a:latin typeface="Arial"/>
                <a:cs typeface="Arial"/>
              </a:rPr>
              <a:t>i</a:t>
            </a:r>
            <a:r>
              <a:rPr lang="en-US" sz="900" spc="5" dirty="0">
                <a:latin typeface="Arial"/>
                <a:cs typeface="Arial"/>
              </a:rPr>
              <a:t>s</a:t>
            </a:r>
            <a:r>
              <a:rPr lang="en-US" sz="900" dirty="0">
                <a:latin typeface="Arial"/>
                <a:cs typeface="Arial"/>
              </a:rPr>
              <a:t>pa</a:t>
            </a:r>
            <a:r>
              <a:rPr lang="en-US" sz="900" spc="-14" dirty="0">
                <a:latin typeface="Arial"/>
                <a:cs typeface="Arial"/>
              </a:rPr>
              <a:t>r</a:t>
            </a:r>
            <a:r>
              <a:rPr lang="en-US" sz="900" dirty="0">
                <a:latin typeface="Arial"/>
                <a:cs typeface="Arial"/>
              </a:rPr>
              <a:t>it</a:t>
            </a:r>
            <a:r>
              <a:rPr lang="en-US" sz="900" spc="5" dirty="0">
                <a:latin typeface="Arial"/>
                <a:cs typeface="Arial"/>
              </a:rPr>
              <a:t>i</a:t>
            </a:r>
            <a:r>
              <a:rPr lang="en-US" sz="900" spc="-9" dirty="0">
                <a:latin typeface="Arial"/>
                <a:cs typeface="Arial"/>
              </a:rPr>
              <a:t>e</a:t>
            </a:r>
            <a:r>
              <a:rPr lang="en-US" sz="900" dirty="0">
                <a:latin typeface="Arial"/>
                <a:cs typeface="Arial"/>
              </a:rPr>
              <a:t>s</a:t>
            </a:r>
            <a:r>
              <a:rPr lang="en-US" sz="900" spc="5" dirty="0">
                <a:latin typeface="Arial"/>
                <a:cs typeface="Arial"/>
              </a:rPr>
              <a:t> </a:t>
            </a:r>
            <a:r>
              <a:rPr lang="en-US" sz="900" dirty="0">
                <a:latin typeface="Arial"/>
                <a:cs typeface="Arial"/>
              </a:rPr>
              <a:t>a</a:t>
            </a:r>
            <a:r>
              <a:rPr lang="en-US" sz="900" spc="-14" dirty="0">
                <a:latin typeface="Arial"/>
                <a:cs typeface="Arial"/>
              </a:rPr>
              <a:t>r</a:t>
            </a:r>
            <a:r>
              <a:rPr lang="en-US" sz="900" dirty="0">
                <a:latin typeface="Arial"/>
                <a:cs typeface="Arial"/>
              </a:rPr>
              <a:t>e </a:t>
            </a:r>
            <a:r>
              <a:rPr lang="en-US" sz="900" spc="-9" dirty="0">
                <a:latin typeface="Arial"/>
                <a:cs typeface="Arial"/>
              </a:rPr>
              <a:t>g</a:t>
            </a:r>
            <a:r>
              <a:rPr lang="en-US" sz="900" dirty="0">
                <a:latin typeface="Arial"/>
                <a:cs typeface="Arial"/>
              </a:rPr>
              <a:t>etti</a:t>
            </a:r>
            <a:r>
              <a:rPr lang="en-US" sz="900" spc="-9" dirty="0">
                <a:latin typeface="Arial"/>
                <a:cs typeface="Arial"/>
              </a:rPr>
              <a:t>n</a:t>
            </a:r>
            <a:r>
              <a:rPr lang="en-US" sz="900" dirty="0">
                <a:latin typeface="Arial"/>
                <a:cs typeface="Arial"/>
              </a:rPr>
              <a:t>g </a:t>
            </a:r>
            <a:r>
              <a:rPr lang="en-US" sz="900" spc="-5" dirty="0">
                <a:latin typeface="Arial"/>
                <a:cs typeface="Arial"/>
              </a:rPr>
              <a:t>s</a:t>
            </a:r>
            <a:r>
              <a:rPr lang="en-US" sz="900" spc="5" dirty="0">
                <a:latin typeface="Arial"/>
                <a:cs typeface="Arial"/>
              </a:rPr>
              <a:t>m</a:t>
            </a:r>
            <a:r>
              <a:rPr lang="en-US" sz="900" dirty="0">
                <a:latin typeface="Arial"/>
                <a:cs typeface="Arial"/>
              </a:rPr>
              <a:t>a</a:t>
            </a:r>
            <a:r>
              <a:rPr lang="en-US" sz="900" spc="-9" dirty="0">
                <a:latin typeface="Arial"/>
                <a:cs typeface="Arial"/>
              </a:rPr>
              <a:t>l</a:t>
            </a:r>
            <a:r>
              <a:rPr lang="en-US" sz="900" dirty="0">
                <a:latin typeface="Arial"/>
                <a:cs typeface="Arial"/>
              </a:rPr>
              <a:t>ler.</a:t>
            </a:r>
            <a:r>
              <a:rPr lang="en-US" sz="900" spc="18" dirty="0">
                <a:latin typeface="Arial"/>
                <a:cs typeface="Arial"/>
              </a:rPr>
              <a:t> </a:t>
            </a:r>
            <a:r>
              <a:rPr lang="en-US" sz="900" dirty="0">
                <a:latin typeface="Arial"/>
                <a:cs typeface="Arial"/>
              </a:rPr>
              <a:t>D</a:t>
            </a:r>
            <a:r>
              <a:rPr lang="en-US" sz="900" spc="-9" dirty="0">
                <a:latin typeface="Arial"/>
                <a:cs typeface="Arial"/>
              </a:rPr>
              <a:t>i</a:t>
            </a:r>
            <a:r>
              <a:rPr lang="en-US" sz="900" dirty="0">
                <a:latin typeface="Arial"/>
                <a:cs typeface="Arial"/>
              </a:rPr>
              <a:t>ffer</a:t>
            </a:r>
            <a:r>
              <a:rPr lang="en-US" sz="900" spc="-9" dirty="0">
                <a:latin typeface="Arial"/>
                <a:cs typeface="Arial"/>
              </a:rPr>
              <a:t>e</a:t>
            </a:r>
            <a:r>
              <a:rPr lang="en-US" sz="900" dirty="0">
                <a:latin typeface="Arial"/>
                <a:cs typeface="Arial"/>
              </a:rPr>
              <a:t>n</a:t>
            </a:r>
            <a:r>
              <a:rPr lang="en-US" sz="900" spc="5" dirty="0">
                <a:latin typeface="Arial"/>
                <a:cs typeface="Arial"/>
              </a:rPr>
              <a:t>c</a:t>
            </a:r>
            <a:r>
              <a:rPr lang="en-US" sz="900" spc="-9" dirty="0">
                <a:latin typeface="Arial"/>
                <a:cs typeface="Arial"/>
              </a:rPr>
              <a:t>e</a:t>
            </a:r>
            <a:r>
              <a:rPr lang="en-US" sz="900" dirty="0">
                <a:latin typeface="Arial"/>
                <a:cs typeface="Arial"/>
              </a:rPr>
              <a:t>s</a:t>
            </a:r>
            <a:r>
              <a:rPr lang="en-US" sz="900" spc="5" dirty="0">
                <a:latin typeface="Arial"/>
                <a:cs typeface="Arial"/>
              </a:rPr>
              <a:t> </a:t>
            </a:r>
            <a:r>
              <a:rPr lang="en-US" sz="900" spc="-9" dirty="0">
                <a:latin typeface="Arial"/>
                <a:cs typeface="Arial"/>
              </a:rPr>
              <a:t>i</a:t>
            </a:r>
            <a:r>
              <a:rPr lang="en-US" sz="900" dirty="0">
                <a:latin typeface="Arial"/>
                <a:cs typeface="Arial"/>
              </a:rPr>
              <a:t>n </a:t>
            </a:r>
            <a:r>
              <a:rPr lang="en-US" sz="900" spc="-9" dirty="0">
                <a:latin typeface="Arial"/>
                <a:cs typeface="Arial"/>
              </a:rPr>
              <a:t>r</a:t>
            </a:r>
            <a:r>
              <a:rPr lang="en-US" sz="900" dirty="0">
                <a:latin typeface="Arial"/>
                <a:cs typeface="Arial"/>
              </a:rPr>
              <a:t>ates</a:t>
            </a:r>
            <a:r>
              <a:rPr lang="en-US" sz="900" spc="-5" dirty="0">
                <a:latin typeface="Arial"/>
                <a:cs typeface="Arial"/>
              </a:rPr>
              <a:t> </a:t>
            </a:r>
            <a:r>
              <a:rPr lang="en-US" sz="900" dirty="0">
                <a:latin typeface="Arial"/>
                <a:cs typeface="Arial"/>
              </a:rPr>
              <a:t>bet</a:t>
            </a:r>
            <a:r>
              <a:rPr lang="en-US" sz="900" spc="-14" dirty="0">
                <a:latin typeface="Arial"/>
                <a:cs typeface="Arial"/>
              </a:rPr>
              <a:t>w</a:t>
            </a:r>
            <a:r>
              <a:rPr lang="en-US" sz="900" dirty="0">
                <a:latin typeface="Arial"/>
                <a:cs typeface="Arial"/>
              </a:rPr>
              <a:t>een g</a:t>
            </a:r>
            <a:r>
              <a:rPr lang="en-US" sz="900" spc="-14" dirty="0">
                <a:latin typeface="Arial"/>
                <a:cs typeface="Arial"/>
              </a:rPr>
              <a:t>r</a:t>
            </a:r>
            <a:r>
              <a:rPr lang="en-US" sz="900" dirty="0">
                <a:latin typeface="Arial"/>
                <a:cs typeface="Arial"/>
              </a:rPr>
              <a:t>ou</a:t>
            </a:r>
            <a:r>
              <a:rPr lang="en-US" sz="900" spc="-9" dirty="0">
                <a:latin typeface="Arial"/>
                <a:cs typeface="Arial"/>
              </a:rPr>
              <a:t>p</a:t>
            </a:r>
            <a:r>
              <a:rPr lang="en-US" sz="900" dirty="0">
                <a:latin typeface="Arial"/>
                <a:cs typeface="Arial"/>
              </a:rPr>
              <a:t>s</a:t>
            </a:r>
            <a:r>
              <a:rPr lang="en-US" sz="900" spc="5" dirty="0">
                <a:latin typeface="Arial"/>
                <a:cs typeface="Arial"/>
              </a:rPr>
              <a:t> </a:t>
            </a:r>
            <a:r>
              <a:rPr lang="en-US" sz="900" dirty="0">
                <a:latin typeface="Arial"/>
                <a:cs typeface="Arial"/>
              </a:rPr>
              <a:t>are</a:t>
            </a:r>
            <a:r>
              <a:rPr lang="en-US" sz="900" spc="-9" dirty="0">
                <a:latin typeface="Arial"/>
                <a:cs typeface="Arial"/>
              </a:rPr>
              <a:t> </a:t>
            </a:r>
            <a:r>
              <a:rPr lang="en-US" sz="900" spc="5" dirty="0">
                <a:latin typeface="Arial"/>
                <a:cs typeface="Arial"/>
              </a:rPr>
              <a:t>s</a:t>
            </a:r>
            <a:r>
              <a:rPr lang="en-US" sz="900" dirty="0">
                <a:latin typeface="Arial"/>
                <a:cs typeface="Arial"/>
              </a:rPr>
              <a:t>t</a:t>
            </a:r>
            <a:r>
              <a:rPr lang="en-US" sz="900" spc="-9" dirty="0">
                <a:latin typeface="Arial"/>
                <a:cs typeface="Arial"/>
              </a:rPr>
              <a:t>a</a:t>
            </a:r>
            <a:r>
              <a:rPr lang="en-US" sz="900" dirty="0">
                <a:latin typeface="Arial"/>
                <a:cs typeface="Arial"/>
              </a:rPr>
              <a:t>t</a:t>
            </a:r>
            <a:r>
              <a:rPr lang="en-US" sz="900" spc="5" dirty="0">
                <a:latin typeface="Arial"/>
                <a:cs typeface="Arial"/>
              </a:rPr>
              <a:t>i</a:t>
            </a:r>
            <a:r>
              <a:rPr lang="en-US" sz="900" spc="-9" dirty="0">
                <a:latin typeface="Arial"/>
                <a:cs typeface="Arial"/>
              </a:rPr>
              <a:t>s</a:t>
            </a:r>
            <a:r>
              <a:rPr lang="en-US" sz="900" dirty="0">
                <a:latin typeface="Arial"/>
                <a:cs typeface="Arial"/>
              </a:rPr>
              <a:t>t</a:t>
            </a:r>
            <a:r>
              <a:rPr lang="en-US" sz="900" spc="5" dirty="0">
                <a:latin typeface="Arial"/>
                <a:cs typeface="Arial"/>
              </a:rPr>
              <a:t>ic</a:t>
            </a:r>
            <a:r>
              <a:rPr lang="en-US" sz="900" spc="-9" dirty="0">
                <a:latin typeface="Arial"/>
                <a:cs typeface="Arial"/>
              </a:rPr>
              <a:t>a</a:t>
            </a:r>
            <a:r>
              <a:rPr lang="en-US" sz="900" dirty="0">
                <a:latin typeface="Arial"/>
                <a:cs typeface="Arial"/>
              </a:rPr>
              <a:t>lly</a:t>
            </a:r>
            <a:r>
              <a:rPr lang="en-US" sz="900" spc="-9" dirty="0">
                <a:latin typeface="Arial"/>
                <a:cs typeface="Arial"/>
              </a:rPr>
              <a:t> </a:t>
            </a:r>
            <a:r>
              <a:rPr lang="en-US" sz="900" spc="5" dirty="0">
                <a:latin typeface="Arial"/>
                <a:cs typeface="Arial"/>
              </a:rPr>
              <a:t>s</a:t>
            </a:r>
            <a:r>
              <a:rPr lang="en-US" sz="900" spc="-9" dirty="0">
                <a:latin typeface="Arial"/>
                <a:cs typeface="Arial"/>
              </a:rPr>
              <a:t>i</a:t>
            </a:r>
            <a:r>
              <a:rPr lang="en-US" sz="900" dirty="0">
                <a:latin typeface="Arial"/>
                <a:cs typeface="Arial"/>
              </a:rPr>
              <a:t>gn</a:t>
            </a:r>
            <a:r>
              <a:rPr lang="en-US" sz="900" spc="-9" dirty="0">
                <a:latin typeface="Arial"/>
                <a:cs typeface="Arial"/>
              </a:rPr>
              <a:t>i</a:t>
            </a:r>
            <a:r>
              <a:rPr lang="en-US" sz="900" dirty="0">
                <a:latin typeface="Arial"/>
                <a:cs typeface="Arial"/>
              </a:rPr>
              <a:t>f</a:t>
            </a:r>
            <a:r>
              <a:rPr lang="en-US" sz="900" spc="5" dirty="0">
                <a:latin typeface="Arial"/>
                <a:cs typeface="Arial"/>
              </a:rPr>
              <a:t>i</a:t>
            </a:r>
            <a:r>
              <a:rPr lang="en-US" sz="900" spc="-9" dirty="0">
                <a:latin typeface="Arial"/>
                <a:cs typeface="Arial"/>
              </a:rPr>
              <a:t>c</a:t>
            </a:r>
            <a:r>
              <a:rPr lang="en-US" sz="900" dirty="0">
                <a:latin typeface="Arial"/>
                <a:cs typeface="Arial"/>
              </a:rPr>
              <a:t>ant and </a:t>
            </a:r>
            <a:r>
              <a:rPr lang="en-US" sz="900" spc="-9" dirty="0">
                <a:latin typeface="Arial"/>
                <a:cs typeface="Arial"/>
              </a:rPr>
              <a:t>p</a:t>
            </a:r>
            <a:r>
              <a:rPr lang="en-US" sz="900" dirty="0">
                <a:latin typeface="Arial"/>
                <a:cs typeface="Arial"/>
              </a:rPr>
              <a:t>opu</a:t>
            </a:r>
            <a:r>
              <a:rPr lang="en-US" sz="900" spc="-9" dirty="0">
                <a:latin typeface="Arial"/>
                <a:cs typeface="Arial"/>
              </a:rPr>
              <a:t>l</a:t>
            </a:r>
            <a:r>
              <a:rPr lang="en-US" sz="900" dirty="0">
                <a:latin typeface="Arial"/>
                <a:cs typeface="Arial"/>
              </a:rPr>
              <a:t>at</a:t>
            </a:r>
            <a:r>
              <a:rPr lang="en-US" sz="900" spc="-9" dirty="0">
                <a:latin typeface="Arial"/>
                <a:cs typeface="Arial"/>
              </a:rPr>
              <a:t>i</a:t>
            </a:r>
            <a:r>
              <a:rPr lang="en-US" sz="900" dirty="0">
                <a:latin typeface="Arial"/>
                <a:cs typeface="Arial"/>
              </a:rPr>
              <a:t>on ra</a:t>
            </a:r>
            <a:r>
              <a:rPr lang="en-US" sz="900" spc="-9" dirty="0">
                <a:latin typeface="Arial"/>
                <a:cs typeface="Arial"/>
              </a:rPr>
              <a:t>t</a:t>
            </a:r>
            <a:r>
              <a:rPr lang="en-US" sz="900" dirty="0">
                <a:latin typeface="Arial"/>
                <a:cs typeface="Arial"/>
              </a:rPr>
              <a:t>es</a:t>
            </a:r>
            <a:r>
              <a:rPr lang="en-US" sz="900" spc="-5" dirty="0">
                <a:latin typeface="Arial"/>
                <a:cs typeface="Arial"/>
              </a:rPr>
              <a:t> </a:t>
            </a:r>
            <a:r>
              <a:rPr lang="en-US" sz="900" dirty="0">
                <a:latin typeface="Arial"/>
                <a:cs typeface="Arial"/>
              </a:rPr>
              <a:t>e</a:t>
            </a:r>
            <a:r>
              <a:rPr lang="en-US" sz="900" spc="-18" dirty="0">
                <a:latin typeface="Arial"/>
                <a:cs typeface="Arial"/>
              </a:rPr>
              <a:t>x</a:t>
            </a:r>
            <a:r>
              <a:rPr lang="en-US" sz="900" spc="5" dirty="0">
                <a:latin typeface="Arial"/>
                <a:cs typeface="Arial"/>
              </a:rPr>
              <a:t>c</a:t>
            </a:r>
            <a:r>
              <a:rPr lang="en-US" sz="900" dirty="0">
                <a:latin typeface="Arial"/>
                <a:cs typeface="Arial"/>
              </a:rPr>
              <a:t>eed </a:t>
            </a:r>
            <a:r>
              <a:rPr lang="en-US" sz="900" spc="-9" dirty="0">
                <a:latin typeface="Arial"/>
                <a:cs typeface="Arial"/>
              </a:rPr>
              <a:t>r</a:t>
            </a:r>
            <a:r>
              <a:rPr lang="en-US" sz="900" dirty="0">
                <a:latin typeface="Arial"/>
                <a:cs typeface="Arial"/>
              </a:rPr>
              <a:t>efere</a:t>
            </a:r>
            <a:r>
              <a:rPr lang="en-US" sz="900" spc="-9" dirty="0">
                <a:latin typeface="Arial"/>
                <a:cs typeface="Arial"/>
              </a:rPr>
              <a:t>n</a:t>
            </a:r>
            <a:r>
              <a:rPr lang="en-US" sz="900" spc="5" dirty="0">
                <a:latin typeface="Arial"/>
                <a:cs typeface="Arial"/>
              </a:rPr>
              <a:t>c</a:t>
            </a:r>
            <a:r>
              <a:rPr lang="en-US" sz="900" dirty="0">
                <a:latin typeface="Arial"/>
                <a:cs typeface="Arial"/>
              </a:rPr>
              <a:t>e</a:t>
            </a:r>
            <a:r>
              <a:rPr lang="en-US" sz="900" spc="-9" dirty="0">
                <a:latin typeface="Arial"/>
                <a:cs typeface="Arial"/>
              </a:rPr>
              <a:t> </a:t>
            </a:r>
            <a:r>
              <a:rPr lang="en-US" sz="900" dirty="0">
                <a:latin typeface="Arial"/>
                <a:cs typeface="Arial"/>
              </a:rPr>
              <a:t>group</a:t>
            </a:r>
            <a:r>
              <a:rPr lang="en-US" sz="900" spc="-9" dirty="0">
                <a:latin typeface="Arial"/>
                <a:cs typeface="Arial"/>
              </a:rPr>
              <a:t> </a:t>
            </a:r>
            <a:r>
              <a:rPr lang="en-US" sz="900" dirty="0">
                <a:latin typeface="Arial"/>
                <a:cs typeface="Arial"/>
              </a:rPr>
              <a:t>rat</a:t>
            </a:r>
            <a:r>
              <a:rPr lang="en-US" sz="900" spc="-9" dirty="0">
                <a:latin typeface="Arial"/>
                <a:cs typeface="Arial"/>
              </a:rPr>
              <a:t>e</a:t>
            </a:r>
            <a:r>
              <a:rPr lang="en-US" sz="900" dirty="0">
                <a:latin typeface="Arial"/>
                <a:cs typeface="Arial"/>
              </a:rPr>
              <a:t>s</a:t>
            </a:r>
            <a:r>
              <a:rPr lang="en-US" sz="900" spc="5" dirty="0">
                <a:latin typeface="Arial"/>
                <a:cs typeface="Arial"/>
              </a:rPr>
              <a:t> </a:t>
            </a:r>
            <a:r>
              <a:rPr lang="en-US" sz="900" dirty="0">
                <a:latin typeface="Arial"/>
                <a:cs typeface="Arial"/>
              </a:rPr>
              <a:t>by</a:t>
            </a:r>
            <a:r>
              <a:rPr lang="en-US" sz="900" spc="-9" dirty="0">
                <a:latin typeface="Arial"/>
                <a:cs typeface="Arial"/>
              </a:rPr>
              <a:t> </a:t>
            </a:r>
            <a:r>
              <a:rPr lang="en-US" sz="900" dirty="0">
                <a:latin typeface="Arial"/>
                <a:cs typeface="Arial"/>
              </a:rPr>
              <a:t>at</a:t>
            </a:r>
            <a:r>
              <a:rPr lang="en-US" sz="900" spc="-9" dirty="0">
                <a:latin typeface="Arial"/>
                <a:cs typeface="Arial"/>
              </a:rPr>
              <a:t> </a:t>
            </a:r>
            <a:r>
              <a:rPr lang="en-US" sz="900" spc="5" dirty="0">
                <a:latin typeface="Arial"/>
                <a:cs typeface="Arial"/>
              </a:rPr>
              <a:t>l</a:t>
            </a:r>
            <a:r>
              <a:rPr lang="en-US" sz="900" dirty="0">
                <a:latin typeface="Arial"/>
                <a:cs typeface="Arial"/>
              </a:rPr>
              <a:t>e</a:t>
            </a:r>
            <a:r>
              <a:rPr lang="en-US" sz="900" spc="-9" dirty="0">
                <a:latin typeface="Arial"/>
                <a:cs typeface="Arial"/>
              </a:rPr>
              <a:t>a</a:t>
            </a:r>
            <a:r>
              <a:rPr lang="en-US" sz="900" spc="5" dirty="0">
                <a:latin typeface="Arial"/>
                <a:cs typeface="Arial"/>
              </a:rPr>
              <a:t>s</a:t>
            </a:r>
            <a:r>
              <a:rPr lang="en-US" sz="900" dirty="0">
                <a:latin typeface="Arial"/>
                <a:cs typeface="Arial"/>
              </a:rPr>
              <a:t>t 1%</a:t>
            </a:r>
            <a:r>
              <a:rPr lang="en-US" sz="900" spc="-9" dirty="0">
                <a:latin typeface="Arial"/>
                <a:cs typeface="Arial"/>
              </a:rPr>
              <a:t> </a:t>
            </a:r>
            <a:r>
              <a:rPr lang="en-US" sz="900" dirty="0">
                <a:latin typeface="Arial"/>
                <a:cs typeface="Arial"/>
              </a:rPr>
              <a:t>per </a:t>
            </a:r>
            <a:r>
              <a:rPr lang="en-US" sz="900" spc="-5" dirty="0">
                <a:latin typeface="Arial"/>
                <a:cs typeface="Arial"/>
              </a:rPr>
              <a:t>y</a:t>
            </a:r>
            <a:r>
              <a:rPr lang="en-US" sz="900" dirty="0">
                <a:latin typeface="Arial"/>
                <a:cs typeface="Arial"/>
              </a:rPr>
              <a:t>ea</a:t>
            </a:r>
            <a:r>
              <a:rPr lang="en-US" sz="900" spc="-14" dirty="0">
                <a:latin typeface="Arial"/>
                <a:cs typeface="Arial"/>
              </a:rPr>
              <a:t>r</a:t>
            </a:r>
            <a:r>
              <a:rPr lang="en-US" sz="900" dirty="0">
                <a:latin typeface="Arial"/>
                <a:cs typeface="Arial"/>
              </a:rPr>
              <a:t>.</a:t>
            </a:r>
          </a:p>
          <a:p>
            <a:pPr marL="11614"/>
            <a:endParaRPr lang="en-US" b="1"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1" dirty="0" smtClean="0">
                <a:cs typeface="Times New Roman" panose="02020603050405020304" pitchFamily="18" charset="0"/>
              </a:rPr>
              <a:t>Dispa</a:t>
            </a:r>
            <a:r>
              <a:rPr lang="en-US" b="1" spc="-5" dirty="0">
                <a:cs typeface="Times New Roman" panose="02020603050405020304" pitchFamily="18" charset="0"/>
              </a:rPr>
              <a:t>r</a:t>
            </a:r>
            <a:r>
              <a:rPr lang="en-US" b="1" dirty="0">
                <a:cs typeface="Times New Roman" panose="02020603050405020304" pitchFamily="18" charset="0"/>
              </a:rPr>
              <a:t>ity</a:t>
            </a:r>
            <a:r>
              <a:rPr lang="en-US" b="1" spc="-5" dirty="0">
                <a:cs typeface="Times New Roman" panose="02020603050405020304" pitchFamily="18" charset="0"/>
              </a:rPr>
              <a:t> </a:t>
            </a:r>
            <a:r>
              <a:rPr lang="en-US" b="1" dirty="0" smtClean="0">
                <a:cs typeface="Times New Roman" panose="02020603050405020304" pitchFamily="18" charset="0"/>
              </a:rPr>
              <a:t>T</a:t>
            </a:r>
            <a:r>
              <a:rPr lang="en-US" b="1" spc="-5" dirty="0" smtClean="0">
                <a:cs typeface="Times New Roman" panose="02020603050405020304" pitchFamily="18" charset="0"/>
              </a:rPr>
              <a:t>re</a:t>
            </a:r>
            <a:r>
              <a:rPr lang="en-US" b="1" dirty="0" smtClean="0">
                <a:cs typeface="Times New Roman" panose="02020603050405020304" pitchFamily="18" charset="0"/>
              </a:rPr>
              <a:t>nds:</a:t>
            </a:r>
            <a:endParaRPr lang="en-US" dirty="0" smtClean="0">
              <a:cs typeface="Times New Roman" panose="02020603050405020304" pitchFamily="18" charset="0"/>
            </a:endParaRPr>
          </a:p>
          <a:p>
            <a:pPr marL="347472" marR="73169" indent="-182880">
              <a:buFont typeface="Arial" panose="020B0604020202020204" pitchFamily="34" charset="0"/>
              <a:buChar char="•"/>
              <a:tabLst>
                <a:tab pos="220088" algn="l"/>
              </a:tabLst>
            </a:pPr>
            <a:r>
              <a:rPr lang="en-US" dirty="0" smtClean="0">
                <a:cs typeface="Times New Roman" panose="02020603050405020304" pitchFamily="18" charset="0"/>
              </a:rPr>
              <a:t>Th</a:t>
            </a:r>
            <a:r>
              <a:rPr lang="en-US" spc="-5" dirty="0" smtClean="0">
                <a:cs typeface="Times New Roman" panose="02020603050405020304" pitchFamily="18" charset="0"/>
              </a:rPr>
              <a:t>r</a:t>
            </a:r>
            <a:r>
              <a:rPr lang="en-US" dirty="0" smtClean="0">
                <a:cs typeface="Times New Roman" panose="02020603050405020304" pitchFamily="18" charset="0"/>
              </a:rPr>
              <a:t>ou</a:t>
            </a:r>
            <a:r>
              <a:rPr lang="en-US" spc="-14" dirty="0" smtClean="0">
                <a:cs typeface="Times New Roman" panose="02020603050405020304" pitchFamily="18" charset="0"/>
              </a:rPr>
              <a:t>g</a:t>
            </a:r>
            <a:r>
              <a:rPr lang="en-US" dirty="0" smtClean="0">
                <a:cs typeface="Times New Roman" panose="02020603050405020304" pitchFamily="18" charset="0"/>
              </a:rPr>
              <a:t>h </a:t>
            </a:r>
            <a:r>
              <a:rPr lang="en-US" dirty="0">
                <a:cs typeface="Times New Roman" panose="02020603050405020304" pitchFamily="18" charset="0"/>
              </a:rPr>
              <a:t>2012, most dis</a:t>
            </a:r>
            <a:r>
              <a:rPr lang="en-US" spc="9" dirty="0">
                <a:cs typeface="Times New Roman" panose="02020603050405020304" pitchFamily="18" charset="0"/>
              </a:rPr>
              <a:t>p</a:t>
            </a:r>
            <a:r>
              <a:rPr lang="en-US" spc="-5" dirty="0">
                <a:cs typeface="Times New Roman" panose="02020603050405020304" pitchFamily="18" charset="0"/>
              </a:rPr>
              <a:t>a</a:t>
            </a:r>
            <a:r>
              <a:rPr lang="en-US" dirty="0">
                <a:cs typeface="Times New Roman" panose="02020603050405020304" pitchFamily="18" charset="0"/>
              </a:rPr>
              <a:t>rities in a</a:t>
            </a:r>
            <a:r>
              <a:rPr lang="en-US" spc="-9" dirty="0">
                <a:cs typeface="Times New Roman" panose="02020603050405020304" pitchFamily="18" charset="0"/>
              </a:rPr>
              <a:t>c</a:t>
            </a:r>
            <a:r>
              <a:rPr lang="en-US" spc="5" dirty="0">
                <a:cs typeface="Times New Roman" panose="02020603050405020304" pitchFamily="18" charset="0"/>
              </a:rPr>
              <a:t>c</a:t>
            </a:r>
            <a:r>
              <a:rPr lang="en-US" spc="-5" dirty="0">
                <a:cs typeface="Times New Roman" panose="02020603050405020304" pitchFamily="18" charset="0"/>
              </a:rPr>
              <a:t>e</a:t>
            </a:r>
            <a:r>
              <a:rPr lang="en-US" dirty="0">
                <a:cs typeface="Times New Roman" panose="02020603050405020304" pitchFamily="18" charset="0"/>
              </a:rPr>
              <a:t>ss to </a:t>
            </a:r>
            <a:r>
              <a:rPr lang="en-US" spc="-5" dirty="0">
                <a:cs typeface="Times New Roman" panose="02020603050405020304" pitchFamily="18" charset="0"/>
              </a:rPr>
              <a:t>ca</a:t>
            </a:r>
            <a:r>
              <a:rPr lang="en-US" spc="5" dirty="0">
                <a:cs typeface="Times New Roman" panose="02020603050405020304" pitchFamily="18" charset="0"/>
              </a:rPr>
              <a:t>r</a:t>
            </a:r>
            <a:r>
              <a:rPr lang="en-US" dirty="0">
                <a:cs typeface="Times New Roman" panose="02020603050405020304" pitchFamily="18" charset="0"/>
              </a:rPr>
              <a:t>e </a:t>
            </a:r>
            <a:r>
              <a:rPr lang="en-US" spc="5" dirty="0">
                <a:cs typeface="Times New Roman" panose="02020603050405020304" pitchFamily="18" charset="0"/>
              </a:rPr>
              <a:t>r</a:t>
            </a:r>
            <a:r>
              <a:rPr lang="en-US" spc="-5" dirty="0">
                <a:cs typeface="Times New Roman" panose="02020603050405020304" pitchFamily="18" charset="0"/>
              </a:rPr>
              <a:t>e</a:t>
            </a:r>
            <a:r>
              <a:rPr lang="en-US" dirty="0">
                <a:cs typeface="Times New Roman" panose="02020603050405020304" pitchFamily="18" charset="0"/>
              </a:rPr>
              <a:t>lat</a:t>
            </a:r>
            <a:r>
              <a:rPr lang="en-US" spc="-5" dirty="0">
                <a:cs typeface="Times New Roman" panose="02020603050405020304" pitchFamily="18" charset="0"/>
              </a:rPr>
              <a:t>e</a:t>
            </a:r>
            <a:r>
              <a:rPr lang="en-US" dirty="0">
                <a:cs typeface="Times New Roman" panose="02020603050405020304" pitchFamily="18" charset="0"/>
              </a:rPr>
              <a:t>d to ra</a:t>
            </a:r>
            <a:r>
              <a:rPr lang="en-US" spc="-5" dirty="0">
                <a:cs typeface="Times New Roman" panose="02020603050405020304" pitchFamily="18" charset="0"/>
              </a:rPr>
              <a:t>ce</a:t>
            </a:r>
            <a:r>
              <a:rPr lang="en-US" dirty="0">
                <a:cs typeface="Times New Roman" panose="02020603050405020304" pitchFamily="18" charset="0"/>
              </a:rPr>
              <a:t>, </a:t>
            </a:r>
            <a:r>
              <a:rPr lang="en-US" spc="-5" dirty="0">
                <a:cs typeface="Times New Roman" panose="02020603050405020304" pitchFamily="18" charset="0"/>
              </a:rPr>
              <a:t>e</a:t>
            </a:r>
            <a:r>
              <a:rPr lang="en-US" dirty="0">
                <a:cs typeface="Times New Roman" panose="02020603050405020304" pitchFamily="18" charset="0"/>
              </a:rPr>
              <a:t>thni</a:t>
            </a:r>
            <a:r>
              <a:rPr lang="en-US" spc="-5" dirty="0">
                <a:cs typeface="Times New Roman" panose="02020603050405020304" pitchFamily="18" charset="0"/>
              </a:rPr>
              <a:t>c</a:t>
            </a:r>
            <a:r>
              <a:rPr lang="en-US" dirty="0">
                <a:cs typeface="Times New Roman" panose="02020603050405020304" pitchFamily="18" charset="0"/>
              </a:rPr>
              <a:t>i</a:t>
            </a:r>
            <a:r>
              <a:rPr lang="en-US" spc="23" dirty="0">
                <a:cs typeface="Times New Roman" panose="02020603050405020304" pitchFamily="18" charset="0"/>
              </a:rPr>
              <a:t>t</a:t>
            </a:r>
            <a:r>
              <a:rPr lang="en-US" spc="-23" dirty="0">
                <a:cs typeface="Times New Roman" panose="02020603050405020304" pitchFamily="18" charset="0"/>
              </a:rPr>
              <a:t>y</a:t>
            </a:r>
            <a:r>
              <a:rPr lang="en-US" dirty="0">
                <a:cs typeface="Times New Roman" panose="02020603050405020304" pitchFamily="18" charset="0"/>
              </a:rPr>
              <a:t>,</a:t>
            </a:r>
            <a:r>
              <a:rPr lang="en-US" spc="9" dirty="0">
                <a:cs typeface="Times New Roman" panose="02020603050405020304" pitchFamily="18" charset="0"/>
              </a:rPr>
              <a:t> </a:t>
            </a:r>
            <a:r>
              <a:rPr lang="en-US" dirty="0">
                <a:cs typeface="Times New Roman" panose="02020603050405020304" pitchFamily="18" charset="0"/>
              </a:rPr>
              <a:t>or</a:t>
            </a:r>
            <a:r>
              <a:rPr lang="en-US" spc="-5" dirty="0">
                <a:cs typeface="Times New Roman" panose="02020603050405020304" pitchFamily="18" charset="0"/>
              </a:rPr>
              <a:t> </a:t>
            </a:r>
            <a:r>
              <a:rPr lang="en-US" dirty="0">
                <a:cs typeface="Times New Roman" panose="02020603050405020304" pitchFamily="18" charset="0"/>
              </a:rPr>
              <a:t>income</a:t>
            </a:r>
            <a:r>
              <a:rPr lang="en-US" spc="-5" dirty="0">
                <a:cs typeface="Times New Roman" panose="02020603050405020304" pitchFamily="18" charset="0"/>
              </a:rPr>
              <a:t> </a:t>
            </a:r>
            <a:r>
              <a:rPr lang="en-US" dirty="0">
                <a:cs typeface="Times New Roman" panose="02020603050405020304" pitchFamily="18" charset="0"/>
              </a:rPr>
              <a:t>show</a:t>
            </a:r>
            <a:r>
              <a:rPr lang="en-US" spc="-9" dirty="0">
                <a:cs typeface="Times New Roman" panose="02020603050405020304" pitchFamily="18" charset="0"/>
              </a:rPr>
              <a:t>e</a:t>
            </a:r>
            <a:r>
              <a:rPr lang="en-US" dirty="0">
                <a:cs typeface="Times New Roman" panose="02020603050405020304" pitchFamily="18" charset="0"/>
              </a:rPr>
              <a:t>d no si</a:t>
            </a:r>
            <a:r>
              <a:rPr lang="en-US" spc="-14" dirty="0">
                <a:cs typeface="Times New Roman" panose="02020603050405020304" pitchFamily="18" charset="0"/>
              </a:rPr>
              <a:t>g</a:t>
            </a:r>
            <a:r>
              <a:rPr lang="en-US" dirty="0">
                <a:cs typeface="Times New Roman" panose="02020603050405020304" pitchFamily="18" charset="0"/>
              </a:rPr>
              <a:t>nifi</a:t>
            </a:r>
            <a:r>
              <a:rPr lang="en-US" spc="-5" dirty="0">
                <a:cs typeface="Times New Roman" panose="02020603050405020304" pitchFamily="18" charset="0"/>
              </a:rPr>
              <a:t>ca</a:t>
            </a:r>
            <a:r>
              <a:rPr lang="en-US" dirty="0">
                <a:cs typeface="Times New Roman" panose="02020603050405020304" pitchFamily="18" charset="0"/>
              </a:rPr>
              <a:t>nt</a:t>
            </a:r>
            <a:r>
              <a:rPr lang="en-US" spc="9" dirty="0">
                <a:cs typeface="Times New Roman" panose="02020603050405020304" pitchFamily="18" charset="0"/>
              </a:rPr>
              <a:t> </a:t>
            </a:r>
            <a:r>
              <a:rPr lang="en-US" spc="-5" dirty="0">
                <a:cs typeface="Times New Roman" panose="02020603050405020304" pitchFamily="18" charset="0"/>
              </a:rPr>
              <a:t>c</a:t>
            </a:r>
            <a:r>
              <a:rPr lang="en-US" dirty="0">
                <a:cs typeface="Times New Roman" panose="02020603050405020304" pitchFamily="18" charset="0"/>
              </a:rPr>
              <a:t>h</a:t>
            </a:r>
            <a:r>
              <a:rPr lang="en-US" spc="-5" dirty="0">
                <a:cs typeface="Times New Roman" panose="02020603050405020304" pitchFamily="18" charset="0"/>
              </a:rPr>
              <a:t>a</a:t>
            </a:r>
            <a:r>
              <a:rPr lang="en-US" spc="9" dirty="0">
                <a:cs typeface="Times New Roman" panose="02020603050405020304" pitchFamily="18" charset="0"/>
              </a:rPr>
              <a:t>n</a:t>
            </a:r>
            <a:r>
              <a:rPr lang="en-US" spc="-14" dirty="0">
                <a:cs typeface="Times New Roman" panose="02020603050405020304" pitchFamily="18" charset="0"/>
              </a:rPr>
              <a:t>g</a:t>
            </a:r>
            <a:r>
              <a:rPr lang="en-US" dirty="0">
                <a:cs typeface="Times New Roman" panose="02020603050405020304" pitchFamily="18" charset="0"/>
              </a:rPr>
              <a:t>e</a:t>
            </a:r>
            <a:r>
              <a:rPr lang="en-US" spc="9" dirty="0">
                <a:cs typeface="Times New Roman" panose="02020603050405020304" pitchFamily="18" charset="0"/>
              </a:rPr>
              <a:t> </a:t>
            </a:r>
            <a:r>
              <a:rPr lang="en-US" dirty="0">
                <a:cs typeface="Times New Roman" panose="02020603050405020304" pitchFamily="18" charset="0"/>
              </a:rPr>
              <a:t>(blu</a:t>
            </a:r>
            <a:r>
              <a:rPr lang="en-US" spc="-9" dirty="0">
                <a:cs typeface="Times New Roman" panose="02020603050405020304" pitchFamily="18" charset="0"/>
              </a:rPr>
              <a:t>e</a:t>
            </a:r>
            <a:r>
              <a:rPr lang="en-US" spc="-5" dirty="0">
                <a:cs typeface="Times New Roman" panose="02020603050405020304" pitchFamily="18" charset="0"/>
              </a:rPr>
              <a:t>)</a:t>
            </a:r>
            <a:r>
              <a:rPr lang="en-US" dirty="0">
                <a:cs typeface="Times New Roman" panose="02020603050405020304" pitchFamily="18" charset="0"/>
              </a:rPr>
              <a:t>, n</a:t>
            </a:r>
            <a:r>
              <a:rPr lang="en-US" spc="-5" dirty="0">
                <a:cs typeface="Times New Roman" panose="02020603050405020304" pitchFamily="18" charset="0"/>
              </a:rPr>
              <a:t>e</a:t>
            </a:r>
            <a:r>
              <a:rPr lang="en-US" dirty="0">
                <a:cs typeface="Times New Roman" panose="02020603050405020304" pitchFamily="18" charset="0"/>
              </a:rPr>
              <a:t>ith</a:t>
            </a:r>
            <a:r>
              <a:rPr lang="en-US" spc="-5" dirty="0">
                <a:cs typeface="Times New Roman" panose="02020603050405020304" pitchFamily="18" charset="0"/>
              </a:rPr>
              <a:t>e</a:t>
            </a:r>
            <a:r>
              <a:rPr lang="en-US" dirty="0">
                <a:cs typeface="Times New Roman" panose="02020603050405020304" pitchFamily="18" charset="0"/>
              </a:rPr>
              <a:t>r</a:t>
            </a:r>
            <a:r>
              <a:rPr lang="en-US" spc="5" dirty="0">
                <a:cs typeface="Times New Roman" panose="02020603050405020304" pitchFamily="18" charset="0"/>
              </a:rPr>
              <a:t> </a:t>
            </a:r>
            <a:r>
              <a:rPr lang="en-US" dirty="0">
                <a:cs typeface="Times New Roman" panose="02020603050405020304" pitchFamily="18" charset="0"/>
              </a:rPr>
              <a:t>g</a:t>
            </a:r>
            <a:r>
              <a:rPr lang="en-US" spc="-5" dirty="0">
                <a:cs typeface="Times New Roman" panose="02020603050405020304" pitchFamily="18" charset="0"/>
              </a:rPr>
              <a:t>e</a:t>
            </a:r>
            <a:r>
              <a:rPr lang="en-US" dirty="0">
                <a:cs typeface="Times New Roman" panose="02020603050405020304" pitchFamily="18" charset="0"/>
              </a:rPr>
              <a:t>tting</a:t>
            </a:r>
            <a:r>
              <a:rPr lang="en-US" spc="-9" dirty="0">
                <a:cs typeface="Times New Roman" panose="02020603050405020304" pitchFamily="18" charset="0"/>
              </a:rPr>
              <a:t> </a:t>
            </a:r>
            <a:r>
              <a:rPr lang="en-US" dirty="0">
                <a:cs typeface="Times New Roman" panose="02020603050405020304" pitchFamily="18" charset="0"/>
              </a:rPr>
              <a:t>smal</a:t>
            </a:r>
            <a:r>
              <a:rPr lang="en-US" spc="9" dirty="0">
                <a:cs typeface="Times New Roman" panose="02020603050405020304" pitchFamily="18" charset="0"/>
              </a:rPr>
              <a:t>l</a:t>
            </a:r>
            <a:r>
              <a:rPr lang="en-US" spc="-5" dirty="0">
                <a:cs typeface="Times New Roman" panose="02020603050405020304" pitchFamily="18" charset="0"/>
              </a:rPr>
              <a:t>e</a:t>
            </a:r>
            <a:r>
              <a:rPr lang="en-US" dirty="0">
                <a:cs typeface="Times New Roman" panose="02020603050405020304" pitchFamily="18" charset="0"/>
              </a:rPr>
              <a:t>r nor</a:t>
            </a:r>
            <a:r>
              <a:rPr lang="en-US" spc="-9" dirty="0">
                <a:cs typeface="Times New Roman" panose="02020603050405020304" pitchFamily="18" charset="0"/>
              </a:rPr>
              <a:t> </a:t>
            </a:r>
            <a:r>
              <a:rPr lang="en-US" smtClean="0">
                <a:cs typeface="Times New Roman" panose="02020603050405020304" pitchFamily="18" charset="0"/>
              </a:rPr>
              <a:t>larg</a:t>
            </a:r>
            <a:r>
              <a:rPr lang="en-US" spc="-5" smtClean="0">
                <a:cs typeface="Times New Roman" panose="02020603050405020304" pitchFamily="18" charset="0"/>
              </a:rPr>
              <a:t>e</a:t>
            </a:r>
            <a:r>
              <a:rPr lang="en-US" smtClean="0">
                <a:cs typeface="Times New Roman" panose="02020603050405020304" pitchFamily="18" charset="0"/>
              </a:rPr>
              <a:t>r.</a:t>
            </a:r>
          </a:p>
          <a:p>
            <a:pPr marL="347472" marR="73169" indent="-182880">
              <a:buFont typeface="Arial" panose="020B0604020202020204" pitchFamily="34" charset="0"/>
              <a:buChar char="•"/>
              <a:tabLst>
                <a:tab pos="220088" algn="l"/>
              </a:tabLst>
            </a:pPr>
            <a:r>
              <a:rPr lang="en-US" spc="-18" smtClean="0">
                <a:cs typeface="Times New Roman" panose="02020603050405020304" pitchFamily="18" charset="0"/>
              </a:rPr>
              <a:t>I</a:t>
            </a:r>
            <a:r>
              <a:rPr lang="en-US" smtClean="0">
                <a:cs typeface="Times New Roman" panose="02020603050405020304" pitchFamily="18" charset="0"/>
              </a:rPr>
              <a:t>n</a:t>
            </a:r>
            <a:r>
              <a:rPr lang="en-US" spc="9" smtClean="0">
                <a:cs typeface="Times New Roman" panose="02020603050405020304" pitchFamily="18" charset="0"/>
              </a:rPr>
              <a:t> </a:t>
            </a:r>
            <a:r>
              <a:rPr lang="en-US" dirty="0">
                <a:cs typeface="Times New Roman" panose="02020603050405020304" pitchFamily="18" charset="0"/>
              </a:rPr>
              <a:t>four</a:t>
            </a:r>
            <a:r>
              <a:rPr lang="en-US" spc="-9" dirty="0">
                <a:cs typeface="Times New Roman" panose="02020603050405020304" pitchFamily="18" charset="0"/>
              </a:rPr>
              <a:t> </a:t>
            </a:r>
            <a:r>
              <a:rPr lang="en-US" dirty="0">
                <a:cs typeface="Times New Roman" panose="02020603050405020304" pitchFamily="18" charset="0"/>
              </a:rPr>
              <a:t>of the five</a:t>
            </a:r>
            <a:r>
              <a:rPr lang="en-US" spc="-9" dirty="0">
                <a:cs typeface="Times New Roman" panose="02020603050405020304" pitchFamily="18" charset="0"/>
              </a:rPr>
              <a:t> </a:t>
            </a:r>
            <a:r>
              <a:rPr lang="en-US" spc="-5" dirty="0">
                <a:cs typeface="Times New Roman" panose="02020603050405020304" pitchFamily="18" charset="0"/>
              </a:rPr>
              <a:t>c</a:t>
            </a:r>
            <a:r>
              <a:rPr lang="en-US" dirty="0">
                <a:cs typeface="Times New Roman" panose="02020603050405020304" pitchFamily="18" charset="0"/>
              </a:rPr>
              <a:t>omp</a:t>
            </a:r>
            <a:r>
              <a:rPr lang="en-US" spc="5" dirty="0">
                <a:cs typeface="Times New Roman" panose="02020603050405020304" pitchFamily="18" charset="0"/>
              </a:rPr>
              <a:t>a</a:t>
            </a:r>
            <a:r>
              <a:rPr lang="en-US" dirty="0">
                <a:cs typeface="Times New Roman" panose="02020603050405020304" pitchFamily="18" charset="0"/>
              </a:rPr>
              <a:t>risons shown </a:t>
            </a:r>
            <a:r>
              <a:rPr lang="en-US" spc="-5" dirty="0">
                <a:cs typeface="Times New Roman" panose="02020603050405020304" pitchFamily="18" charset="0"/>
              </a:rPr>
              <a:t>a</a:t>
            </a:r>
            <a:r>
              <a:rPr lang="en-US" dirty="0">
                <a:cs typeface="Times New Roman" panose="02020603050405020304" pitchFamily="18" charset="0"/>
              </a:rPr>
              <a:t>bove, the</a:t>
            </a:r>
            <a:r>
              <a:rPr lang="en-US" spc="5" dirty="0">
                <a:cs typeface="Times New Roman" panose="02020603050405020304" pitchFamily="18" charset="0"/>
              </a:rPr>
              <a:t> </a:t>
            </a:r>
            <a:r>
              <a:rPr lang="en-US" dirty="0">
                <a:cs typeface="Times New Roman" panose="02020603050405020304" pitchFamily="18" charset="0"/>
              </a:rPr>
              <a:t>number</a:t>
            </a:r>
            <a:r>
              <a:rPr lang="en-US" spc="-9" dirty="0">
                <a:cs typeface="Times New Roman" panose="02020603050405020304" pitchFamily="18" charset="0"/>
              </a:rPr>
              <a:t> </a:t>
            </a:r>
            <a:r>
              <a:rPr lang="en-US" dirty="0">
                <a:cs typeface="Times New Roman" panose="02020603050405020304" pitchFamily="18" charset="0"/>
              </a:rPr>
              <a:t>of disp</a:t>
            </a:r>
            <a:r>
              <a:rPr lang="en-US" spc="-5" dirty="0">
                <a:cs typeface="Times New Roman" panose="02020603050405020304" pitchFamily="18" charset="0"/>
              </a:rPr>
              <a:t>a</a:t>
            </a:r>
            <a:r>
              <a:rPr lang="en-US" dirty="0">
                <a:cs typeface="Times New Roman" panose="02020603050405020304" pitchFamily="18" charset="0"/>
              </a:rPr>
              <a:t>rities th</a:t>
            </a:r>
            <a:r>
              <a:rPr lang="en-US" spc="5" dirty="0">
                <a:cs typeface="Times New Roman" panose="02020603050405020304" pitchFamily="18" charset="0"/>
              </a:rPr>
              <a:t>a</a:t>
            </a:r>
            <a:r>
              <a:rPr lang="en-US" dirty="0">
                <a:cs typeface="Times New Roman" panose="02020603050405020304" pitchFamily="18" charset="0"/>
              </a:rPr>
              <a:t>t w</a:t>
            </a:r>
            <a:r>
              <a:rPr lang="en-US" spc="-5" dirty="0">
                <a:cs typeface="Times New Roman" panose="02020603050405020304" pitchFamily="18" charset="0"/>
              </a:rPr>
              <a:t>e</a:t>
            </a:r>
            <a:r>
              <a:rPr lang="en-US" dirty="0">
                <a:cs typeface="Times New Roman" panose="02020603050405020304" pitchFamily="18" charset="0"/>
              </a:rPr>
              <a:t>re</a:t>
            </a:r>
            <a:r>
              <a:rPr lang="en-US" spc="-5" dirty="0">
                <a:cs typeface="Times New Roman" panose="02020603050405020304" pitchFamily="18" charset="0"/>
              </a:rPr>
              <a:t> </a:t>
            </a:r>
            <a:r>
              <a:rPr lang="en-US" dirty="0">
                <a:cs typeface="Times New Roman" panose="02020603050405020304" pitchFamily="18" charset="0"/>
              </a:rPr>
              <a:t>imp</a:t>
            </a:r>
            <a:r>
              <a:rPr lang="en-US" spc="-5" dirty="0">
                <a:cs typeface="Times New Roman" panose="02020603050405020304" pitchFamily="18" charset="0"/>
              </a:rPr>
              <a:t>r</a:t>
            </a:r>
            <a:r>
              <a:rPr lang="en-US" dirty="0">
                <a:cs typeface="Times New Roman" panose="02020603050405020304" pitchFamily="18" charset="0"/>
              </a:rPr>
              <a:t>ovi</a:t>
            </a:r>
            <a:r>
              <a:rPr lang="en-US" spc="9" dirty="0">
                <a:cs typeface="Times New Roman" panose="02020603050405020304" pitchFamily="18" charset="0"/>
              </a:rPr>
              <a:t>n</a:t>
            </a:r>
            <a:r>
              <a:rPr lang="en-US" dirty="0">
                <a:cs typeface="Times New Roman" panose="02020603050405020304" pitchFamily="18" charset="0"/>
              </a:rPr>
              <a:t>g (bl</a:t>
            </a:r>
            <a:r>
              <a:rPr lang="en-US" spc="-9" dirty="0">
                <a:cs typeface="Times New Roman" panose="02020603050405020304" pitchFamily="18" charset="0"/>
              </a:rPr>
              <a:t>a</a:t>
            </a:r>
            <a:r>
              <a:rPr lang="en-US" spc="-5" dirty="0">
                <a:cs typeface="Times New Roman" panose="02020603050405020304" pitchFamily="18" charset="0"/>
              </a:rPr>
              <a:t>c</a:t>
            </a:r>
            <a:r>
              <a:rPr lang="en-US" dirty="0">
                <a:cs typeface="Times New Roman" panose="02020603050405020304" pitchFamily="18" charset="0"/>
              </a:rPr>
              <a:t>k)</a:t>
            </a:r>
            <a:r>
              <a:rPr lang="en-US" spc="5" dirty="0">
                <a:cs typeface="Times New Roman" panose="02020603050405020304" pitchFamily="18" charset="0"/>
              </a:rPr>
              <a:t> </a:t>
            </a:r>
            <a:r>
              <a:rPr lang="en-US" spc="-5" dirty="0">
                <a:cs typeface="Times New Roman" panose="02020603050405020304" pitchFamily="18" charset="0"/>
              </a:rPr>
              <a:t>e</a:t>
            </a:r>
            <a:r>
              <a:rPr lang="en-US" spc="9" dirty="0">
                <a:cs typeface="Times New Roman" panose="02020603050405020304" pitchFamily="18" charset="0"/>
              </a:rPr>
              <a:t>x</a:t>
            </a:r>
            <a:r>
              <a:rPr lang="en-US" spc="-5" dirty="0">
                <a:cs typeface="Times New Roman" panose="02020603050405020304" pitchFamily="18" charset="0"/>
              </a:rPr>
              <a:t>cee</a:t>
            </a:r>
            <a:r>
              <a:rPr lang="en-US" dirty="0">
                <a:cs typeface="Times New Roman" panose="02020603050405020304" pitchFamily="18" charset="0"/>
              </a:rPr>
              <a:t>d</a:t>
            </a:r>
            <a:r>
              <a:rPr lang="en-US" spc="-5" dirty="0">
                <a:cs typeface="Times New Roman" panose="02020603050405020304" pitchFamily="18" charset="0"/>
              </a:rPr>
              <a:t>e</a:t>
            </a:r>
            <a:r>
              <a:rPr lang="en-US" dirty="0">
                <a:cs typeface="Times New Roman" panose="02020603050405020304" pitchFamily="18" charset="0"/>
              </a:rPr>
              <a:t>d the n</a:t>
            </a:r>
            <a:r>
              <a:rPr lang="en-US" spc="5" dirty="0">
                <a:cs typeface="Times New Roman" panose="02020603050405020304" pitchFamily="18" charset="0"/>
              </a:rPr>
              <a:t>u</a:t>
            </a:r>
            <a:r>
              <a:rPr lang="en-US" dirty="0">
                <a:cs typeface="Times New Roman" panose="02020603050405020304" pitchFamily="18" charset="0"/>
              </a:rPr>
              <a:t>mber</a:t>
            </a:r>
            <a:r>
              <a:rPr lang="en-US" spc="-9" dirty="0">
                <a:cs typeface="Times New Roman" panose="02020603050405020304" pitchFamily="18" charset="0"/>
              </a:rPr>
              <a:t> </a:t>
            </a:r>
            <a:r>
              <a:rPr lang="en-US" dirty="0">
                <a:cs typeface="Times New Roman" panose="02020603050405020304" pitchFamily="18" charset="0"/>
              </a:rPr>
              <a:t>of disp</a:t>
            </a:r>
            <a:r>
              <a:rPr lang="en-US" spc="-5" dirty="0">
                <a:cs typeface="Times New Roman" panose="02020603050405020304" pitchFamily="18" charset="0"/>
              </a:rPr>
              <a:t>a</a:t>
            </a:r>
            <a:r>
              <a:rPr lang="en-US" dirty="0">
                <a:cs typeface="Times New Roman" panose="02020603050405020304" pitchFamily="18" charset="0"/>
              </a:rPr>
              <a:t>rities that </a:t>
            </a:r>
            <a:r>
              <a:rPr lang="en-US" spc="5" dirty="0">
                <a:cs typeface="Times New Roman" panose="02020603050405020304" pitchFamily="18" charset="0"/>
              </a:rPr>
              <a:t>w</a:t>
            </a:r>
            <a:r>
              <a:rPr lang="en-US" spc="-5" dirty="0">
                <a:cs typeface="Times New Roman" panose="02020603050405020304" pitchFamily="18" charset="0"/>
              </a:rPr>
              <a:t>e</a:t>
            </a:r>
            <a:r>
              <a:rPr lang="en-US" dirty="0">
                <a:cs typeface="Times New Roman" panose="02020603050405020304" pitchFamily="18" charset="0"/>
              </a:rPr>
              <a:t>re </a:t>
            </a:r>
            <a:r>
              <a:rPr lang="en-US" spc="-5" dirty="0">
                <a:cs typeface="Times New Roman" panose="02020603050405020304" pitchFamily="18" charset="0"/>
              </a:rPr>
              <a:t>ge</a:t>
            </a:r>
            <a:r>
              <a:rPr lang="en-US" dirty="0">
                <a:cs typeface="Times New Roman" panose="02020603050405020304" pitchFamily="18" charset="0"/>
              </a:rPr>
              <a:t>tti</a:t>
            </a:r>
            <a:r>
              <a:rPr lang="en-US" spc="9" dirty="0">
                <a:cs typeface="Times New Roman" panose="02020603050405020304" pitchFamily="18" charset="0"/>
              </a:rPr>
              <a:t>n</a:t>
            </a:r>
            <a:r>
              <a:rPr lang="en-US" dirty="0">
                <a:cs typeface="Times New Roman" panose="02020603050405020304" pitchFamily="18" charset="0"/>
              </a:rPr>
              <a:t>g</a:t>
            </a:r>
            <a:r>
              <a:rPr lang="en-US" spc="-9" dirty="0">
                <a:cs typeface="Times New Roman" panose="02020603050405020304" pitchFamily="18" charset="0"/>
              </a:rPr>
              <a:t> </a:t>
            </a:r>
            <a:r>
              <a:rPr lang="en-US" dirty="0">
                <a:cs typeface="Times New Roman" panose="02020603050405020304" pitchFamily="18" charset="0"/>
              </a:rPr>
              <a:t>wo</a:t>
            </a:r>
            <a:r>
              <a:rPr lang="en-US" spc="-9" dirty="0">
                <a:cs typeface="Times New Roman" panose="02020603050405020304" pitchFamily="18" charset="0"/>
              </a:rPr>
              <a:t>r</a:t>
            </a:r>
            <a:r>
              <a:rPr lang="en-US" spc="9" dirty="0">
                <a:cs typeface="Times New Roman" panose="02020603050405020304" pitchFamily="18" charset="0"/>
              </a:rPr>
              <a:t>s</a:t>
            </a:r>
            <a:r>
              <a:rPr lang="en-US" dirty="0">
                <a:cs typeface="Times New Roman" panose="02020603050405020304" pitchFamily="18" charset="0"/>
              </a:rPr>
              <a:t>e</a:t>
            </a:r>
            <a:r>
              <a:rPr lang="en-US" spc="-5" dirty="0">
                <a:cs typeface="Times New Roman" panose="02020603050405020304" pitchFamily="18" charset="0"/>
              </a:rPr>
              <a:t> </a:t>
            </a:r>
            <a:r>
              <a:rPr lang="en-US" spc="5" dirty="0">
                <a:cs typeface="Times New Roman" panose="02020603050405020304" pitchFamily="18" charset="0"/>
              </a:rPr>
              <a:t>(</a:t>
            </a:r>
            <a:r>
              <a:rPr lang="en-US" spc="-14" dirty="0">
                <a:cs typeface="Times New Roman" panose="02020603050405020304" pitchFamily="18" charset="0"/>
              </a:rPr>
              <a:t>g</a:t>
            </a:r>
            <a:r>
              <a:rPr lang="en-US" spc="5" dirty="0">
                <a:cs typeface="Times New Roman" panose="02020603050405020304" pitchFamily="18" charset="0"/>
              </a:rPr>
              <a:t>r</a:t>
            </a:r>
            <a:r>
              <a:rPr lang="en-US" spc="-5" dirty="0">
                <a:cs typeface="Times New Roman" panose="02020603050405020304" pitchFamily="18" charset="0"/>
              </a:rPr>
              <a:t>ee</a:t>
            </a:r>
            <a:r>
              <a:rPr lang="en-US" dirty="0">
                <a:cs typeface="Times New Roman" panose="02020603050405020304" pitchFamily="18" charset="0"/>
              </a:rPr>
              <a:t>n</a:t>
            </a:r>
            <a:r>
              <a:rPr lang="en-US" spc="9" dirty="0">
                <a:cs typeface="Times New Roman" panose="02020603050405020304" pitchFamily="18" charset="0"/>
              </a:rPr>
              <a:t>)</a:t>
            </a:r>
            <a:r>
              <a:rPr lang="en-US" dirty="0">
                <a:cs typeface="Times New Roman" panose="02020603050405020304" pitchFamily="18" charset="0"/>
              </a:rPr>
              <a:t>.</a:t>
            </a:r>
            <a:endParaRPr lang="en-US" dirty="0" smtClean="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3EF0EEC-1D1B-4067-A962-C742C5F9CB51}" type="slidenum">
              <a:rPr lang="en-US" smtClean="0"/>
              <a:t>7</a:t>
            </a:fld>
            <a:endParaRPr lang="en-US"/>
          </a:p>
        </p:txBody>
      </p:sp>
    </p:spTree>
    <p:extLst>
      <p:ext uri="{BB962C8B-B14F-4D97-AF65-F5344CB8AC3E}">
        <p14:creationId xmlns:p14="http://schemas.microsoft.com/office/powerpoint/2010/main" val="1709875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SzPct val="100000"/>
              <a:buFont typeface="Arial" panose="020B0604020202020204" pitchFamily="34" charset="0"/>
              <a:buChar char="•"/>
            </a:pPr>
            <a:r>
              <a:rPr lang="en-US" b="1" dirty="0" smtClean="0"/>
              <a:t>Trends: </a:t>
            </a:r>
            <a:r>
              <a:rPr lang="en-US" baseline="0" dirty="0" smtClean="0"/>
              <a:t>All racial/ethnic groups displayed a decrease from 2013 Q4 to 2014 Q2:</a:t>
            </a:r>
          </a:p>
          <a:p>
            <a:pPr marL="347472" lvl="1" indent="-182880">
              <a:buSzPct val="100000"/>
              <a:buFont typeface="Arial" panose="020B0604020202020204" pitchFamily="34" charset="0"/>
              <a:buChar char="•"/>
            </a:pPr>
            <a:r>
              <a:rPr lang="en-US" baseline="0" dirty="0" smtClean="0"/>
              <a:t>White: 14.0% to 11.1%</a:t>
            </a:r>
          </a:p>
          <a:p>
            <a:pPr marL="347472" lvl="1" indent="-182880">
              <a:buSzPct val="100000"/>
              <a:buFont typeface="Arial" panose="020B0604020202020204" pitchFamily="34" charset="0"/>
              <a:buChar char="•"/>
            </a:pPr>
            <a:r>
              <a:rPr lang="en-US" baseline="0" dirty="0" smtClean="0"/>
              <a:t>Black: 24.6% to 15.9%</a:t>
            </a:r>
          </a:p>
          <a:p>
            <a:pPr marL="347472" lvl="1" indent="-182880">
              <a:buSzPct val="100000"/>
              <a:buFont typeface="Arial" panose="020B0604020202020204" pitchFamily="34" charset="0"/>
              <a:buChar char="•"/>
            </a:pPr>
            <a:r>
              <a:rPr lang="en-US" baseline="0" dirty="0" smtClean="0"/>
              <a:t>Hispanic: 40.3% to 33.2%</a:t>
            </a:r>
          </a:p>
          <a:p>
            <a:pPr marL="171450" lvl="1" indent="-171450">
              <a:buSzPct val="100000"/>
              <a:buFont typeface="Arial" panose="020B0604020202020204" pitchFamily="34" charset="0"/>
              <a:buChar char="•"/>
            </a:pPr>
            <a:r>
              <a:rPr lang="en-US" b="1" baseline="0" dirty="0" smtClean="0"/>
              <a:t>Groups</a:t>
            </a:r>
            <a:r>
              <a:rPr lang="en-US" b="1" dirty="0" smtClean="0"/>
              <a:t> With Disparities: </a:t>
            </a:r>
            <a:r>
              <a:rPr lang="en-US" b="0" dirty="0" smtClean="0"/>
              <a:t>H</a:t>
            </a:r>
            <a:r>
              <a:rPr lang="en-US" dirty="0" smtClean="0"/>
              <a:t>ispanic </a:t>
            </a:r>
            <a:r>
              <a:rPr lang="en-US" dirty="0"/>
              <a:t>adults ages 18-64 were significantly more likely </a:t>
            </a:r>
            <a:r>
              <a:rPr lang="en-US" dirty="0" smtClean="0"/>
              <a:t>than Whites to </a:t>
            </a:r>
            <a:r>
              <a:rPr lang="en-US" dirty="0"/>
              <a:t>be uninsured from January 2010 to June 2014. The percentage peaked in the second quarter of 2010 at 44.9%, then significantly decreased to 33.2% for the second quarter of 2014.</a:t>
            </a:r>
          </a:p>
          <a:p>
            <a:pPr marL="171450" indent="-171450">
              <a:buSzPct val="10000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t>8</a:t>
            </a:fld>
            <a:endParaRPr lang="en-US" dirty="0"/>
          </a:p>
        </p:txBody>
      </p:sp>
    </p:spTree>
    <p:extLst>
      <p:ext uri="{BB962C8B-B14F-4D97-AF65-F5344CB8AC3E}">
        <p14:creationId xmlns:p14="http://schemas.microsoft.com/office/powerpoint/2010/main" val="3077079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Groups With Disparities:</a:t>
            </a:r>
          </a:p>
          <a:p>
            <a:pPr marL="347472" indent="-182880">
              <a:buFont typeface="Arial" panose="020B0604020202020204" pitchFamily="34" charset="0"/>
              <a:buChar char="•"/>
            </a:pPr>
            <a:r>
              <a:rPr lang="en-US" dirty="0" smtClean="0"/>
              <a:t>From January to June 2014, after adjustment</a:t>
            </a:r>
            <a:r>
              <a:rPr lang="en-US" baseline="0" dirty="0" smtClean="0"/>
              <a:t> for age and sex, the percentage of people with a usual place to go for medical care was 82.2% for Hispanics, 89.3% for Whites, and 86.5% for Blacks.</a:t>
            </a:r>
          </a:p>
          <a:p>
            <a:pPr marL="347472" indent="-182880">
              <a:buFont typeface="Arial" panose="020B0604020202020204" pitchFamily="34" charset="0"/>
              <a:buChar char="•"/>
            </a:pPr>
            <a:r>
              <a:rPr lang="en-US" baseline="0" dirty="0" smtClean="0"/>
              <a:t>In both years, Hispanics were less likely to have a usual place to go for medical care compared with Blacks and Whites.</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9</a:t>
            </a:fld>
            <a:endParaRPr lang="en-US" dirty="0"/>
          </a:p>
        </p:txBody>
      </p:sp>
    </p:spTree>
    <p:extLst>
      <p:ext uri="{BB962C8B-B14F-4D97-AF65-F5344CB8AC3E}">
        <p14:creationId xmlns:p14="http://schemas.microsoft.com/office/powerpoint/2010/main" val="61793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Part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6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6" name="Slide Number Placeholder 5"/>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ctr">
              <a:defRPr sz="2200" b="1" cap="all"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6" name="Slide Number Placeholder 5"/>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bphc.hrsa.gov/uds/datasnapshot.aspx?year=2013"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innovations.ahrq.gov/profiles/mobile-outreach-program-enhances-access-culturally-competent-dental-mental-and-physica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rchive.ahrq.gov/research/findings/nhqrdr/2014chartbooks/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32.xml.rels><?xml version="1.0" encoding="UTF-8" standalone="yes"?>
<Relationships xmlns="http://schemas.openxmlformats.org/package/2006/relationships"><Relationship Id="rId3" Type="http://schemas.openxmlformats.org/officeDocument/2006/relationships/hyperlink" Target="https://innovations.ahrq.gov/profiles/hospice-revamps-staffing-and-services-offer-culturally-competent-care-and-outreach-hispanic"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hints.cancer.gov/"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innovations.ahrq.gov/profiles/health-plan-financed-nurse-led-care-coordination-improves-quality-care-and-reduces-cost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http://www.usrds.org/2014/view/v2_02.aspx" TargetMode="External"/></Relationships>
</file>

<file path=ppt/slides/_rels/slide3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chart" Target="../charts/char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ideo" Target="https://www.youtube.com/embed/viS1ps0r4K0?rel=0" TargetMode="External"/><Relationship Id="rId5" Type="http://schemas.openxmlformats.org/officeDocument/2006/relationships/image" Target="../media/image5.png"/><Relationship Id="rId4" Type="http://schemas.openxmlformats.org/officeDocument/2006/relationships/hyperlink" Target="https://youtu.be/viS1ps0r4K0" TargetMode="External"/></Relationships>
</file>

<file path=ppt/slides/_rels/slide4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chart" Target="../charts/chart36.xml"/></Relationships>
</file>

<file path=ppt/slides/_rels/slide46.xml.rels><?xml version="1.0" encoding="UTF-8" standalone="yes"?>
<Relationships xmlns="http://schemas.openxmlformats.org/package/2006/relationships"><Relationship Id="rId3" Type="http://schemas.openxmlformats.org/officeDocument/2006/relationships/hyperlink" Target="https://innovations.ahrq.gov/profiles/weight-management-program-incorporates-mental-health-and-chronic-disease-education-and"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chart" Target="../charts/chart38.xml"/></Relationships>
</file>

<file path=ppt/slides/_rels/slide4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chart" Target="../charts/chart40.xml"/></Relationships>
</file>

<file path=ppt/slides/_rels/slide4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chart" Target="../charts/chart43.xml"/></Relationships>
</file>

<file path=ppt/slides/_rels/slide52.xml.rels><?xml version="1.0" encoding="UTF-8" standalone="yes"?>
<Relationships xmlns="http://schemas.openxmlformats.org/package/2006/relationships"><Relationship Id="rId3" Type="http://schemas.openxmlformats.org/officeDocument/2006/relationships/hyperlink" Target="https://innovations.ahrq.gov/profiles/24-hour-bilingual-nurse-line-provides-advice-and-interpreter-services-plan-members-leadin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 3: </a:t>
            </a:r>
            <a:r>
              <a:rPr lang="en-US" dirty="0" smtClean="0"/>
              <a:t>Trends </a:t>
            </a:r>
            <a:r>
              <a:rPr lang="en-US" dirty="0"/>
              <a:t>in Access </a:t>
            </a:r>
            <a:r>
              <a:rPr lang="en-US" dirty="0" smtClean="0"/>
              <a:t>and </a:t>
            </a:r>
            <a:r>
              <a:rPr lang="en-US" dirty="0"/>
              <a:t>Priorities of the National Quality </a:t>
            </a:r>
            <a:r>
              <a:rPr lang="en-US" dirty="0" smtClean="0"/>
              <a:t>Strategy</a:t>
            </a:r>
            <a:endParaRPr lang="en-US" dirty="0"/>
          </a:p>
        </p:txBody>
      </p:sp>
      <p:sp>
        <p:nvSpPr>
          <p:cNvPr id="5" name="Content Placeholder 4"/>
          <p:cNvSpPr>
            <a:spLocks noGrp="1"/>
          </p:cNvSpPr>
          <p:nvPr>
            <p:ph type="body" idx="1"/>
          </p:nvPr>
        </p:nvSpPr>
        <p:spPr/>
        <p:txBody>
          <a:bodyPr>
            <a:normAutofit/>
          </a:bodyPr>
          <a:lstStyle/>
          <a:p>
            <a:r>
              <a:rPr lang="en-US" dirty="0"/>
              <a:t>National Healthcare Quality and Disparities Report</a:t>
            </a:r>
          </a:p>
          <a:p>
            <a:r>
              <a:rPr lang="en-US" dirty="0" err="1" smtClean="0"/>
              <a:t>Chartbook</a:t>
            </a:r>
            <a:r>
              <a:rPr lang="en-US" dirty="0" smtClean="0"/>
              <a:t> on Health Care for Hispanics</a:t>
            </a:r>
            <a:endParaRPr lang="en-US" dirty="0"/>
          </a:p>
        </p:txBody>
      </p:sp>
    </p:spTree>
    <p:extLst>
      <p:ext uri="{BB962C8B-B14F-4D97-AF65-F5344CB8AC3E}">
        <p14:creationId xmlns:p14="http://schemas.microsoft.com/office/powerpoint/2010/main" val="2147053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Adults who needed care right away for an illness, injury, or condition in the last 12 months who sometimes or never got care as soon as wanted, by race/ethnicity and by insurance (ages 18-64) among Hispanics, 2002-2012</a:t>
            </a:r>
            <a:endParaRPr lang="en-US" sz="1800" dirty="0"/>
          </a:p>
        </p:txBody>
      </p:sp>
      <p:sp>
        <p:nvSpPr>
          <p:cNvPr id="5" name="Rectangle 4"/>
          <p:cNvSpPr/>
          <p:nvPr/>
        </p:nvSpPr>
        <p:spPr>
          <a:xfrm>
            <a:off x="457200" y="5852160"/>
            <a:ext cx="8229600" cy="246221"/>
          </a:xfrm>
          <a:prstGeom prst="rect">
            <a:avLst/>
          </a:prstGeom>
        </p:spPr>
        <p:txBody>
          <a:bodyPr wrap="square">
            <a:spAutoFit/>
          </a:bodyPr>
          <a:lstStyle/>
          <a:p>
            <a:r>
              <a:rPr lang="en-US" sz="1000" b="1" dirty="0" smtClean="0"/>
              <a:t>Source</a:t>
            </a:r>
            <a:r>
              <a:rPr lang="en-US" sz="1000" b="1" dirty="0"/>
              <a:t>:</a:t>
            </a:r>
            <a:r>
              <a:rPr lang="en-US" sz="1000" dirty="0"/>
              <a:t> Agency for Healthcare Research and Quality, Medical Expenditure Panel Survey, 2002-2012</a:t>
            </a:r>
            <a:r>
              <a:rPr lang="en-US" sz="1000" dirty="0" smtClean="0"/>
              <a:t>.</a:t>
            </a:r>
            <a:endParaRPr lang="en-US" sz="1000" dirty="0"/>
          </a:p>
        </p:txBody>
      </p:sp>
      <p:graphicFrame>
        <p:nvGraphicFramePr>
          <p:cNvPr id="9" name="Object 10"/>
          <p:cNvGraphicFramePr>
            <a:graphicFrameLocks/>
          </p:cNvGraphicFramePr>
          <p:nvPr>
            <p:extLst>
              <p:ext uri="{D42A27DB-BD31-4B8C-83A1-F6EECF244321}">
                <p14:modId xmlns:p14="http://schemas.microsoft.com/office/powerpoint/2010/main" val="572342970"/>
              </p:ext>
            </p:extLst>
          </p:nvPr>
        </p:nvGraphicFramePr>
        <p:xfrm>
          <a:off x="4572000" y="1463040"/>
          <a:ext cx="4114800" cy="4206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315499708"/>
              </p:ext>
            </p:extLst>
          </p:nvPr>
        </p:nvGraphicFramePr>
        <p:xfrm>
          <a:off x="457200" y="1463040"/>
          <a:ext cx="4114800" cy="4206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7213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Children who needed care right away for an illness, injury, or condition in the last 12 months who sometimes or never got care as soon as wanted, by race/ethnicity and language spoken at home, 2002-2012</a:t>
            </a:r>
            <a:endParaRPr lang="en-US" sz="1800" dirty="0"/>
          </a:p>
        </p:txBody>
      </p:sp>
      <p:graphicFrame>
        <p:nvGraphicFramePr>
          <p:cNvPr id="4" name="Chart 3"/>
          <p:cNvGraphicFramePr/>
          <p:nvPr>
            <p:extLst>
              <p:ext uri="{D42A27DB-BD31-4B8C-83A1-F6EECF244321}">
                <p14:modId xmlns:p14="http://schemas.microsoft.com/office/powerpoint/2010/main" val="1608666843"/>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16217762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457200" y="5760720"/>
            <a:ext cx="8229600" cy="400110"/>
          </a:xfrm>
          <a:prstGeom prst="rect">
            <a:avLst/>
          </a:prstGeom>
        </p:spPr>
        <p:txBody>
          <a:bodyPr wrap="square">
            <a:spAutoFit/>
          </a:bodyPr>
          <a:lstStyle/>
          <a:p>
            <a:r>
              <a:rPr lang="en-US" sz="1000" b="1" dirty="0" smtClean="0"/>
              <a:t>Source</a:t>
            </a:r>
            <a:r>
              <a:rPr lang="en-US" sz="1000" b="1" dirty="0"/>
              <a:t>: </a:t>
            </a:r>
            <a:r>
              <a:rPr lang="en-US" sz="1000" dirty="0"/>
              <a:t>Agency for Healthcare Research and Quality, Medical Expenditure Panel Survey, 2002-2012</a:t>
            </a:r>
            <a:r>
              <a:rPr lang="en-US" sz="1000" dirty="0" smtClean="0"/>
              <a:t>.</a:t>
            </a:r>
          </a:p>
          <a:p>
            <a:r>
              <a:rPr lang="en-US" sz="1000" b="1" dirty="0" smtClean="0"/>
              <a:t>Note:</a:t>
            </a:r>
            <a:r>
              <a:rPr lang="en-US" sz="1000" dirty="0" smtClean="0"/>
              <a:t> For 2010, data for Other did not meet the criteria for statistical reliability.</a:t>
            </a:r>
            <a:endParaRPr lang="en-US" sz="1000" dirty="0"/>
          </a:p>
        </p:txBody>
      </p:sp>
    </p:spTree>
    <p:extLst>
      <p:ext uri="{BB962C8B-B14F-4D97-AF65-F5344CB8AC3E}">
        <p14:creationId xmlns:p14="http://schemas.microsoft.com/office/powerpoint/2010/main" val="927163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Characteristics of HRSA-supported health center population versus U.S. population, 2013</a:t>
            </a:r>
            <a:endParaRPr lang="en-US" sz="2000" dirty="0"/>
          </a:p>
        </p:txBody>
      </p:sp>
      <p:graphicFrame>
        <p:nvGraphicFramePr>
          <p:cNvPr id="4" name="Chart 3"/>
          <p:cNvGraphicFramePr/>
          <p:nvPr>
            <p:extLst>
              <p:ext uri="{D42A27DB-BD31-4B8C-83A1-F6EECF244321}">
                <p14:modId xmlns:p14="http://schemas.microsoft.com/office/powerpoint/2010/main" val="4000599960"/>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57199" y="5669280"/>
            <a:ext cx="8229600" cy="707886"/>
          </a:xfrm>
          <a:prstGeom prst="rect">
            <a:avLst/>
          </a:prstGeom>
        </p:spPr>
        <p:txBody>
          <a:bodyPr wrap="square">
            <a:spAutoFit/>
          </a:bodyPr>
          <a:lstStyle/>
          <a:p>
            <a:r>
              <a:rPr lang="en-US" sz="1000" b="1" dirty="0"/>
              <a:t>Key:</a:t>
            </a:r>
            <a:r>
              <a:rPr lang="en-US" sz="1000" dirty="0"/>
              <a:t> AI/AN = American Indian or Alaska Native; NHOPI = Native Hawaiian or Other Pacific Islander; FPL = Federal poverty level. </a:t>
            </a:r>
          </a:p>
          <a:p>
            <a:r>
              <a:rPr lang="en-US" sz="1000" b="1" dirty="0" smtClean="0"/>
              <a:t>Source</a:t>
            </a:r>
            <a:r>
              <a:rPr lang="en-US" sz="1000" b="1" dirty="0"/>
              <a:t>:</a:t>
            </a:r>
            <a:r>
              <a:rPr lang="en-US" sz="1000" dirty="0"/>
              <a:t> Health Resources and Services Administration, Bureau of Primary Health Care, Uniform Data System, 2013. </a:t>
            </a:r>
            <a:r>
              <a:rPr lang="en-US" sz="1000" u="sng" dirty="0">
                <a:hlinkClick r:id="rId4"/>
              </a:rPr>
              <a:t>http://bphc.hrsa.gov/uds/datasnapshot.aspx?year=2013</a:t>
            </a:r>
            <a:endParaRPr lang="en-US" sz="1000" dirty="0"/>
          </a:p>
          <a:p>
            <a:r>
              <a:rPr lang="en-US" sz="1000" b="1" dirty="0"/>
              <a:t>Note:</a:t>
            </a:r>
            <a:r>
              <a:rPr lang="en-US" sz="1000" dirty="0"/>
              <a:t> Racial groups include Hispanics and non-Hispanics. Health center population </a:t>
            </a:r>
            <a:r>
              <a:rPr lang="en-US" sz="1000" dirty="0" smtClean="0"/>
              <a:t>only includes data from 1,202 </a:t>
            </a:r>
            <a:r>
              <a:rPr lang="en-US" sz="1000" dirty="0"/>
              <a:t>program </a:t>
            </a:r>
            <a:r>
              <a:rPr lang="en-US" sz="1000" dirty="0" smtClean="0"/>
              <a:t>grantees.</a:t>
            </a:r>
            <a:endParaRPr lang="en-US" sz="1000" dirty="0"/>
          </a:p>
        </p:txBody>
      </p:sp>
    </p:spTree>
    <p:extLst>
      <p:ext uri="{BB962C8B-B14F-4D97-AF65-F5344CB8AC3E}">
        <p14:creationId xmlns:p14="http://schemas.microsoft.com/office/powerpoint/2010/main" val="1931957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p:txBody>
          <a:bodyPr>
            <a:normAutofit fontScale="90000"/>
          </a:bodyPr>
          <a:lstStyle/>
          <a:p>
            <a:r>
              <a:rPr lang="en-US" altLang="en-US" dirty="0" smtClean="0"/>
              <a:t>AHRQ Health Care Innovations in Access to Health Care</a:t>
            </a:r>
            <a:endParaRPr lang="en-US" altLang="en-US" dirty="0">
              <a:hlinkClick r:id="rId3"/>
            </a:endParaRPr>
          </a:p>
        </p:txBody>
      </p:sp>
      <p:sp>
        <p:nvSpPr>
          <p:cNvPr id="7170" name="Rectangle 2"/>
          <p:cNvSpPr>
            <a:spLocks noGrp="1" noChangeArrowheads="1"/>
          </p:cNvSpPr>
          <p:nvPr>
            <p:ph type="body" idx="1"/>
          </p:nvPr>
        </p:nvSpPr>
        <p:spPr/>
        <p:txBody>
          <a:bodyPr>
            <a:normAutofit fontScale="92500" lnSpcReduction="20000"/>
          </a:bodyPr>
          <a:lstStyle/>
          <a:p>
            <a:pPr marL="0" indent="0">
              <a:buNone/>
            </a:pPr>
            <a:r>
              <a:rPr lang="en-US" altLang="en-US" dirty="0" err="1" smtClean="0">
                <a:hlinkClick r:id="rId3"/>
              </a:rPr>
              <a:t>Salud</a:t>
            </a:r>
            <a:r>
              <a:rPr lang="en-US" altLang="en-US" dirty="0" smtClean="0">
                <a:hlinkClick r:id="rId3"/>
              </a:rPr>
              <a:t> Mobile Outreach Program</a:t>
            </a:r>
          </a:p>
          <a:p>
            <a:r>
              <a:rPr lang="en-US" altLang="en-US" dirty="0" smtClean="0"/>
              <a:t>Location</a:t>
            </a:r>
            <a:r>
              <a:rPr lang="en-US" altLang="en-US" dirty="0"/>
              <a:t>: </a:t>
            </a:r>
            <a:r>
              <a:rPr lang="en-US" altLang="en-US" dirty="0" smtClean="0"/>
              <a:t>Primarily </a:t>
            </a:r>
            <a:r>
              <a:rPr lang="en-US" altLang="en-US" dirty="0"/>
              <a:t>in rural areas of northern </a:t>
            </a:r>
            <a:r>
              <a:rPr lang="en-US" altLang="en-US" dirty="0" smtClean="0"/>
              <a:t>Colorado</a:t>
            </a:r>
          </a:p>
          <a:p>
            <a:r>
              <a:rPr lang="en-US" altLang="en-US" dirty="0" smtClean="0"/>
              <a:t>Population: Mexican </a:t>
            </a:r>
            <a:r>
              <a:rPr lang="en-US" altLang="en-US" dirty="0"/>
              <a:t>immigrants, many of whom are poor, uninsured, and monolingual with limited </a:t>
            </a:r>
            <a:r>
              <a:rPr lang="en-US" altLang="en-US" dirty="0" smtClean="0"/>
              <a:t>education </a:t>
            </a:r>
          </a:p>
          <a:p>
            <a:r>
              <a:rPr lang="en-US" altLang="en-US" dirty="0" smtClean="0"/>
              <a:t>Intervention: Reduce health disparities by providing medical and dental care, referrals, and patient education.</a:t>
            </a:r>
          </a:p>
          <a:p>
            <a:r>
              <a:rPr lang="en-US" altLang="en-US" dirty="0" smtClean="0"/>
              <a:t>Outcomes: Enhanced access to needed medical care and education in a population who had no other way to access such services. </a:t>
            </a:r>
            <a:endParaRPr lang="en-US" altLang="en-US" dirty="0"/>
          </a:p>
        </p:txBody>
      </p:sp>
    </p:spTree>
    <p:extLst>
      <p:ext uri="{BB962C8B-B14F-4D97-AF65-F5344CB8AC3E}">
        <p14:creationId xmlns:p14="http://schemas.microsoft.com/office/powerpoint/2010/main" val="12801268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National Quality Strategy Priorities</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smtClean="0"/>
              <a:t>National Healthcare Quality and Disparities Report</a:t>
            </a:r>
          </a:p>
          <a:p>
            <a:r>
              <a:rPr lang="en-US" dirty="0" err="1" smtClean="0"/>
              <a:t>Chartbook</a:t>
            </a:r>
            <a:r>
              <a:rPr lang="en-US" dirty="0" smtClean="0"/>
              <a:t> on Health Care for Hispanics</a:t>
            </a:r>
          </a:p>
          <a:p>
            <a:r>
              <a:rPr lang="en-US" dirty="0" smtClean="0"/>
              <a:t>Part 3: Trends </a:t>
            </a:r>
            <a:r>
              <a:rPr lang="en-US" dirty="0"/>
              <a:t>in Access and Priorities of the </a:t>
            </a:r>
            <a:endParaRPr lang="en-US" dirty="0" smtClean="0"/>
          </a:p>
          <a:p>
            <a:r>
              <a:rPr lang="en-US" dirty="0" smtClean="0"/>
              <a:t>National </a:t>
            </a:r>
            <a:r>
              <a:rPr lang="en-US" dirty="0"/>
              <a:t>Quality Strategy</a:t>
            </a:r>
          </a:p>
        </p:txBody>
      </p:sp>
    </p:spTree>
    <p:extLst>
      <p:ext uri="{BB962C8B-B14F-4D97-AF65-F5344CB8AC3E}">
        <p14:creationId xmlns:p14="http://schemas.microsoft.com/office/powerpoint/2010/main" val="504561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QUALITY: Through 2012, most measures of health care quality for Hispanics improved</a:t>
            </a:r>
            <a:endParaRPr lang="en-US" sz="2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11607879"/>
              </p:ext>
            </p:extLst>
          </p:nvPr>
        </p:nvGraphicFramePr>
        <p:xfrm>
          <a:off x="457200" y="1463040"/>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760720"/>
            <a:ext cx="8229600" cy="877163"/>
          </a:xfrm>
          <a:prstGeom prst="rect">
            <a:avLst/>
          </a:prstGeom>
          <a:noFill/>
        </p:spPr>
        <p:txBody>
          <a:bodyPr wrap="square" rtlCol="0">
            <a:spAutoFit/>
          </a:bodyPr>
          <a:lstStyle/>
          <a:p>
            <a:r>
              <a:rPr lang="en-US" sz="1000" b="1" dirty="0" smtClean="0"/>
              <a:t>Key: n </a:t>
            </a:r>
            <a:r>
              <a:rPr lang="en-US" sz="1000" dirty="0" smtClean="0"/>
              <a:t>= number </a:t>
            </a:r>
            <a:r>
              <a:rPr lang="en-US" sz="1000" dirty="0"/>
              <a:t>of </a:t>
            </a:r>
            <a:r>
              <a:rPr lang="en-US" sz="1000" dirty="0" smtClean="0"/>
              <a:t>measures</a:t>
            </a:r>
          </a:p>
          <a:p>
            <a:r>
              <a:rPr lang="en-US" sz="1000" b="1" dirty="0" smtClean="0"/>
              <a:t>Improving</a:t>
            </a:r>
            <a:r>
              <a:rPr lang="en-US" sz="1000" dirty="0" smtClean="0"/>
              <a:t> = Quality is going in a positive direction at an average annual rate greater than 1 percent per year</a:t>
            </a:r>
          </a:p>
          <a:p>
            <a:r>
              <a:rPr lang="en-US" sz="1000" b="1" dirty="0" smtClean="0"/>
              <a:t>No Change </a:t>
            </a:r>
            <a:r>
              <a:rPr lang="en-US" sz="1000" dirty="0" smtClean="0"/>
              <a:t>= Quality is not changing or is changing at an average annual rate less than 1 percent per year</a:t>
            </a:r>
          </a:p>
          <a:p>
            <a:r>
              <a:rPr lang="en-US" sz="1000" b="1" dirty="0" smtClean="0"/>
              <a:t>Worsening</a:t>
            </a:r>
            <a:r>
              <a:rPr lang="en-US" sz="1000" dirty="0" smtClean="0"/>
              <a:t> = Quality is going in a negative direction at an average annual rate greater than 1 percent per year</a:t>
            </a:r>
          </a:p>
          <a:p>
            <a:endParaRPr lang="en-US" sz="1100" b="1" dirty="0"/>
          </a:p>
        </p:txBody>
      </p:sp>
    </p:spTree>
    <p:extLst>
      <p:ext uri="{BB962C8B-B14F-4D97-AF65-F5344CB8AC3E}">
        <p14:creationId xmlns:p14="http://schemas.microsoft.com/office/powerpoint/2010/main" val="686730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61181" y="3294351"/>
            <a:ext cx="6996953" cy="2542309"/>
          </a:xfrm>
          <a:prstGeom prst="rect">
            <a:avLst/>
          </a:prstGeom>
        </p:spPr>
        <p:txBody>
          <a:bodyPr vert="horz" wrap="square" lIns="0" tIns="0" rIns="0" bIns="0" rtlCol="0">
            <a:noAutofit/>
          </a:bodyPr>
          <a:lstStyle/>
          <a:p>
            <a:pPr marL="11396"/>
            <a:endParaRPr sz="1100" dirty="0">
              <a:latin typeface="Times New Roman"/>
              <a:cs typeface="Times New Roman"/>
            </a:endParaRPr>
          </a:p>
        </p:txBody>
      </p:sp>
      <p:sp>
        <p:nvSpPr>
          <p:cNvPr id="78" name="Title 77"/>
          <p:cNvSpPr>
            <a:spLocks noGrp="1"/>
          </p:cNvSpPr>
          <p:nvPr>
            <p:ph type="title"/>
          </p:nvPr>
        </p:nvSpPr>
        <p:spPr/>
        <p:txBody>
          <a:bodyPr>
            <a:noAutofit/>
          </a:bodyPr>
          <a:lstStyle/>
          <a:p>
            <a:r>
              <a:rPr lang="en-US" sz="2200" dirty="0" smtClean="0"/>
              <a:t>QUALITY DISPARITIES: Disparities remained prevalent across a broad spectrum of quality measures</a:t>
            </a:r>
            <a:endParaRPr lang="en-US" sz="2200" dirty="0"/>
          </a:p>
        </p:txBody>
      </p:sp>
      <p:graphicFrame>
        <p:nvGraphicFramePr>
          <p:cNvPr id="82" name="Object 1"/>
          <p:cNvGraphicFramePr>
            <a:graphicFrameLocks/>
          </p:cNvGraphicFramePr>
          <p:nvPr>
            <p:extLst>
              <p:ext uri="{D42A27DB-BD31-4B8C-83A1-F6EECF244321}">
                <p14:modId xmlns:p14="http://schemas.microsoft.com/office/powerpoint/2010/main" val="76342598"/>
              </p:ext>
            </p:extLst>
          </p:nvPr>
        </p:nvGraphicFramePr>
        <p:xfrm>
          <a:off x="457200" y="1463040"/>
          <a:ext cx="8229600" cy="512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2594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61181" y="3294351"/>
            <a:ext cx="6996953" cy="2542309"/>
          </a:xfrm>
          <a:prstGeom prst="rect">
            <a:avLst/>
          </a:prstGeom>
        </p:spPr>
        <p:txBody>
          <a:bodyPr vert="horz" wrap="square" lIns="0" tIns="0" rIns="0" bIns="0" rtlCol="0">
            <a:noAutofit/>
          </a:bodyPr>
          <a:lstStyle/>
          <a:p>
            <a:pPr marL="11396"/>
            <a:endParaRPr sz="1100" dirty="0">
              <a:latin typeface="Times New Roman"/>
              <a:cs typeface="Times New Roman"/>
            </a:endParaRPr>
          </a:p>
        </p:txBody>
      </p:sp>
      <p:sp>
        <p:nvSpPr>
          <p:cNvPr id="78" name="Title 77"/>
          <p:cNvSpPr>
            <a:spLocks noGrp="1"/>
          </p:cNvSpPr>
          <p:nvPr>
            <p:ph type="title"/>
          </p:nvPr>
        </p:nvSpPr>
        <p:spPr/>
        <p:txBody>
          <a:bodyPr>
            <a:normAutofit fontScale="90000"/>
          </a:bodyPr>
          <a:lstStyle/>
          <a:p>
            <a:r>
              <a:rPr lang="en-US" sz="2400" dirty="0" smtClean="0"/>
              <a:t>QUALITY DISPARITIES: Hispanics received poorer quality of care across many NQS priorities</a:t>
            </a:r>
            <a:endParaRPr lang="en-US" dirty="0"/>
          </a:p>
        </p:txBody>
      </p:sp>
      <p:graphicFrame>
        <p:nvGraphicFramePr>
          <p:cNvPr id="82" name="Object 1"/>
          <p:cNvGraphicFramePr>
            <a:graphicFrameLocks/>
          </p:cNvGraphicFramePr>
          <p:nvPr>
            <p:extLst>
              <p:ext uri="{D42A27DB-BD31-4B8C-83A1-F6EECF244321}">
                <p14:modId xmlns:p14="http://schemas.microsoft.com/office/powerpoint/2010/main" val="4183853914"/>
              </p:ext>
            </p:extLst>
          </p:nvPr>
        </p:nvGraphicFramePr>
        <p:xfrm>
          <a:off x="457199" y="1463040"/>
          <a:ext cx="8229600" cy="512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1911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p:cNvSpPr>
            <a:spLocks noGrp="1"/>
          </p:cNvSpPr>
          <p:nvPr>
            <p:ph type="title"/>
          </p:nvPr>
        </p:nvSpPr>
        <p:spPr/>
        <p:txBody>
          <a:bodyPr>
            <a:noAutofit/>
          </a:bodyPr>
          <a:lstStyle/>
          <a:p>
            <a:r>
              <a:rPr lang="en-US" sz="2000" dirty="0" smtClean="0"/>
              <a:t>QUALITY DISPARITIES: Through 2012, some disparities were getting smaller but most were not improving across a broad spectrum of quality measures</a:t>
            </a:r>
            <a:endParaRPr lang="en-US" sz="2000" dirty="0"/>
          </a:p>
        </p:txBody>
      </p:sp>
      <p:graphicFrame>
        <p:nvGraphicFramePr>
          <p:cNvPr id="84" name="Chart 83"/>
          <p:cNvGraphicFramePr>
            <a:graphicFrameLocks/>
          </p:cNvGraphicFramePr>
          <p:nvPr>
            <p:extLst>
              <p:ext uri="{D42A27DB-BD31-4B8C-83A1-F6EECF244321}">
                <p14:modId xmlns:p14="http://schemas.microsoft.com/office/powerpoint/2010/main" val="594985309"/>
              </p:ext>
            </p:extLst>
          </p:nvPr>
        </p:nvGraphicFramePr>
        <p:xfrm>
          <a:off x="457200" y="1463040"/>
          <a:ext cx="8229600" cy="512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7394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1066800"/>
          </a:xfrm>
        </p:spPr>
        <p:txBody>
          <a:bodyPr>
            <a:noAutofit/>
          </a:bodyPr>
          <a:lstStyle/>
          <a:p>
            <a:r>
              <a:rPr lang="en-US" sz="2600" dirty="0" smtClean="0"/>
              <a:t>QUALITY DISPARITIES: Several quality measures showed elimination or widening of Hispanic-White disparities</a:t>
            </a:r>
            <a:endParaRPr lang="en-US" sz="2600" dirty="0"/>
          </a:p>
        </p:txBody>
      </p:sp>
      <p:sp>
        <p:nvSpPr>
          <p:cNvPr id="3" name="Content Placeholder 2"/>
          <p:cNvSpPr>
            <a:spLocks noGrp="1"/>
          </p:cNvSpPr>
          <p:nvPr>
            <p:ph idx="1"/>
          </p:nvPr>
        </p:nvSpPr>
        <p:spPr/>
        <p:txBody>
          <a:bodyPr/>
          <a:lstStyle/>
          <a:p>
            <a:r>
              <a:rPr lang="en-US" sz="2600" dirty="0" smtClean="0"/>
              <a:t>One quality measure showed elimination of a Hispanic-White disparity:</a:t>
            </a:r>
          </a:p>
          <a:p>
            <a:pPr lvl="1"/>
            <a:r>
              <a:rPr lang="en-US" dirty="0" smtClean="0"/>
              <a:t>Adults with obesity who ever received advice from a health professional about eating fewer high-fat foods</a:t>
            </a:r>
          </a:p>
          <a:p>
            <a:r>
              <a:rPr lang="en-US" sz="2600" dirty="0" smtClean="0"/>
              <a:t>Two quality measures showed widening of Hispanic-White disparities:</a:t>
            </a:r>
          </a:p>
          <a:p>
            <a:pPr lvl="1"/>
            <a:r>
              <a:rPr lang="en-US" dirty="0" smtClean="0"/>
              <a:t>Hospice patients who received care consistent with their stated end-of-life wishes</a:t>
            </a:r>
          </a:p>
          <a:p>
            <a:pPr lvl="1"/>
            <a:r>
              <a:rPr lang="en-US" dirty="0" smtClean="0"/>
              <a:t>Hospice patients who received the right amount of medicine for pain management</a:t>
            </a:r>
          </a:p>
        </p:txBody>
      </p:sp>
    </p:spTree>
    <p:extLst>
      <p:ext uri="{BB962C8B-B14F-4D97-AF65-F5344CB8AC3E}">
        <p14:creationId xmlns:p14="http://schemas.microsoft.com/office/powerpoint/2010/main" val="1007506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2014 QDR Chartbooks</a:t>
            </a:r>
            <a:endParaRPr lang="en-US" dirty="0"/>
          </a:p>
        </p:txBody>
      </p:sp>
      <p:sp>
        <p:nvSpPr>
          <p:cNvPr id="3" name="Content Placeholder 2"/>
          <p:cNvSpPr>
            <a:spLocks noGrp="1"/>
          </p:cNvSpPr>
          <p:nvPr>
            <p:ph idx="1"/>
          </p:nvPr>
        </p:nvSpPr>
        <p:spPr/>
        <p:txBody>
          <a:bodyPr>
            <a:normAutofit lnSpcReduction="10000"/>
          </a:bodyPr>
          <a:lstStyle/>
          <a:p>
            <a:r>
              <a:rPr lang="en-US" dirty="0" smtClean="0"/>
              <a:t>2014 QDR supported by a series of related </a:t>
            </a:r>
            <a:r>
              <a:rPr lang="en-US" dirty="0" err="1" smtClean="0"/>
              <a:t>chartbooks</a:t>
            </a:r>
            <a:r>
              <a:rPr lang="en-US" dirty="0" smtClean="0"/>
              <a:t> that:</a:t>
            </a:r>
          </a:p>
          <a:p>
            <a:pPr lvl="1"/>
            <a:r>
              <a:rPr lang="en-US" dirty="0" smtClean="0"/>
              <a:t>Present information on individual measures </a:t>
            </a:r>
          </a:p>
          <a:p>
            <a:pPr lvl="1"/>
            <a:r>
              <a:rPr lang="en-US" dirty="0" smtClean="0"/>
              <a:t>Are updated annually</a:t>
            </a:r>
          </a:p>
          <a:p>
            <a:pPr lvl="1"/>
            <a:r>
              <a:rPr lang="en-US" dirty="0" smtClean="0"/>
              <a:t>Are posted on the Web </a:t>
            </a:r>
            <a:r>
              <a:rPr lang="en-US" dirty="0" smtClean="0"/>
              <a:t>(</a:t>
            </a:r>
            <a:r>
              <a:rPr lang="en-US" dirty="0">
                <a:hlinkClick r:id="rId3"/>
              </a:rPr>
              <a:t>https://</a:t>
            </a:r>
            <a:r>
              <a:rPr lang="en-US" dirty="0" smtClean="0">
                <a:hlinkClick r:id="rId3"/>
              </a:rPr>
              <a:t>archive.ahrq.gov/research/findings/nhqrdr/2014chartbooks/index.html</a:t>
            </a:r>
            <a:r>
              <a:rPr lang="en-US" dirty="0" smtClean="0"/>
              <a:t>)</a:t>
            </a:r>
            <a:endParaRPr lang="en-US" dirty="0" smtClean="0"/>
          </a:p>
          <a:p>
            <a:r>
              <a:rPr lang="en-US" dirty="0" smtClean="0"/>
              <a:t>Order and topics of </a:t>
            </a:r>
            <a:r>
              <a:rPr lang="en-US" dirty="0" err="1" smtClean="0"/>
              <a:t>chartbooks</a:t>
            </a:r>
            <a:r>
              <a:rPr lang="en-US" dirty="0" smtClean="0"/>
              <a:t>:</a:t>
            </a:r>
          </a:p>
          <a:p>
            <a:pPr lvl="1"/>
            <a:r>
              <a:rPr lang="en-US" dirty="0" smtClean="0"/>
              <a:t>Access to care</a:t>
            </a:r>
          </a:p>
          <a:p>
            <a:pPr lvl="1"/>
            <a:r>
              <a:rPr lang="en-US" dirty="0" smtClean="0"/>
              <a:t>Priorities of the National Quality Strategy</a:t>
            </a:r>
          </a:p>
          <a:p>
            <a:pPr lvl="1"/>
            <a:r>
              <a:rPr lang="en-US" dirty="0" smtClean="0"/>
              <a:t>Access and quality of care for priority populations</a:t>
            </a:r>
          </a:p>
          <a:p>
            <a:endParaRPr lang="en-US" dirty="0"/>
          </a:p>
        </p:txBody>
      </p:sp>
    </p:spTree>
    <p:extLst>
      <p:ext uri="{BB962C8B-B14F-4D97-AF65-F5344CB8AC3E}">
        <p14:creationId xmlns:p14="http://schemas.microsoft.com/office/powerpoint/2010/main" val="3161775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1800" dirty="0"/>
              <a:t>QUALITY DISPARITIES: Overall quality </a:t>
            </a:r>
            <a:r>
              <a:rPr lang="en-US" sz="1800" dirty="0" smtClean="0"/>
              <a:t>and quality among Hispanics varied </a:t>
            </a:r>
            <a:r>
              <a:rPr lang="en-US" sz="1800" dirty="0"/>
              <a:t>widely across </a:t>
            </a:r>
            <a:r>
              <a:rPr lang="en-US" sz="1800" dirty="0" smtClean="0"/>
              <a:t>States </a:t>
            </a:r>
            <a:r>
              <a:rPr lang="en-US" sz="1800" dirty="0"/>
              <a:t>and often </a:t>
            </a:r>
            <a:r>
              <a:rPr lang="en-US" sz="1800" dirty="0" smtClean="0"/>
              <a:t>did not match</a:t>
            </a:r>
            <a:endParaRPr lang="en-US" sz="18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7549" b="10818"/>
          <a:stretch/>
        </p:blipFill>
        <p:spPr bwMode="auto">
          <a:xfrm>
            <a:off x="761093" y="1479176"/>
            <a:ext cx="4344307" cy="2581835"/>
          </a:xfrm>
          <a:prstGeom prst="rect">
            <a:avLst/>
          </a:prstGeom>
          <a:noFill/>
          <a:ln>
            <a:noFill/>
          </a:ln>
          <a:extLst>
            <a:ext uri="{53640926-AAD7-44D8-BBD7-CCE9431645EC}">
              <a14:shadowObscured xmlns:a14="http://schemas.microsoft.com/office/drawing/2010/main"/>
            </a:ext>
          </a:extLst>
        </p:spPr>
      </p:pic>
      <p:sp>
        <p:nvSpPr>
          <p:cNvPr id="11" name="TextBox 10"/>
          <p:cNvSpPr txBox="1"/>
          <p:nvPr/>
        </p:nvSpPr>
        <p:spPr>
          <a:xfrm>
            <a:off x="6126480" y="1843478"/>
            <a:ext cx="2560320" cy="359858"/>
          </a:xfrm>
          <a:prstGeom prst="rect">
            <a:avLst/>
          </a:prstGeom>
          <a:noFill/>
        </p:spPr>
        <p:txBody>
          <a:bodyPr wrap="square" lIns="82058" tIns="41029" rIns="82058" bIns="41029" rtlCol="0">
            <a:spAutoFit/>
          </a:bodyPr>
          <a:lstStyle/>
          <a:p>
            <a:pPr algn="ctr"/>
            <a:r>
              <a:rPr lang="en-US" dirty="0" smtClean="0"/>
              <a:t>Overall Quality</a:t>
            </a:r>
            <a:endParaRPr lang="en-US"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6118" b="12173"/>
          <a:stretch/>
        </p:blipFill>
        <p:spPr>
          <a:xfrm>
            <a:off x="762000" y="4061011"/>
            <a:ext cx="4343400" cy="2661719"/>
          </a:xfrm>
          <a:prstGeom prst="rect">
            <a:avLst/>
          </a:prstGeom>
        </p:spPr>
      </p:pic>
      <p:sp>
        <p:nvSpPr>
          <p:cNvPr id="13" name="TextBox 12"/>
          <p:cNvSpPr txBox="1"/>
          <p:nvPr/>
        </p:nvSpPr>
        <p:spPr>
          <a:xfrm>
            <a:off x="5943600" y="5022124"/>
            <a:ext cx="2743200" cy="359858"/>
          </a:xfrm>
          <a:prstGeom prst="rect">
            <a:avLst/>
          </a:prstGeom>
          <a:noFill/>
        </p:spPr>
        <p:txBody>
          <a:bodyPr wrap="square" lIns="82058" tIns="41029" rIns="82058" bIns="41029" rtlCol="0">
            <a:spAutoFit/>
          </a:bodyPr>
          <a:lstStyle/>
          <a:p>
            <a:pPr algn="ctr"/>
            <a:r>
              <a:rPr lang="en-US" dirty="0" smtClean="0"/>
              <a:t>Quality Among Hispanics</a:t>
            </a:r>
            <a:endParaRPr lang="en-US" dirty="0"/>
          </a:p>
        </p:txBody>
      </p:sp>
      <p:pic>
        <p:nvPicPr>
          <p:cNvPr id="3074"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126480" y="2209572"/>
            <a:ext cx="2560320" cy="82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126480" y="5395565"/>
            <a:ext cx="2560320" cy="82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008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NQS Priority: Patient Safety</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a:t>National Healthcare Quality and Disparities Report</a:t>
            </a:r>
          </a:p>
          <a:p>
            <a:r>
              <a:rPr lang="en-US" dirty="0" err="1"/>
              <a:t>Chartbook</a:t>
            </a:r>
            <a:r>
              <a:rPr lang="en-US" dirty="0"/>
              <a:t> on Health Care for Hispanics</a:t>
            </a:r>
          </a:p>
          <a:p>
            <a:r>
              <a:rPr lang="en-US" dirty="0"/>
              <a:t>Part 3: Trends in Access and Priorities of the </a:t>
            </a:r>
          </a:p>
          <a:p>
            <a:r>
              <a:rPr lang="en-US" dirty="0"/>
              <a:t>National Quality Strategy</a:t>
            </a:r>
          </a:p>
        </p:txBody>
      </p:sp>
    </p:spTree>
    <p:extLst>
      <p:ext uri="{BB962C8B-B14F-4D97-AF65-F5344CB8AC3E}">
        <p14:creationId xmlns:p14="http://schemas.microsoft.com/office/powerpoint/2010/main" val="3556181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Postoperative sepsis per 1,000 adult discharges with an elective operating room procedure, by race/ethnicity and  among Hispanics, by sex, 2008-2011</a:t>
            </a:r>
            <a:endParaRPr lang="en-US" sz="2000"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1604805288"/>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394960"/>
            <a:ext cx="8229600" cy="1169551"/>
          </a:xfrm>
          <a:prstGeom prst="rect">
            <a:avLst/>
          </a:prstGeom>
          <a:noFill/>
        </p:spPr>
        <p:txBody>
          <a:bodyPr wrap="square" rtlCol="0">
            <a:spAutoFit/>
          </a:bodyPr>
          <a:lstStyle/>
          <a:p>
            <a:r>
              <a:rPr lang="en-US" sz="1000" b="1" dirty="0"/>
              <a:t>Source: </a:t>
            </a:r>
            <a:r>
              <a:rPr lang="en-US" sz="1000" dirty="0"/>
              <a:t>Agency for Healthcare Research and Quality (AHRQ</a:t>
            </a:r>
            <a:r>
              <a:rPr lang="en-US" sz="1000" dirty="0" smtClean="0"/>
              <a:t>), Healthcare </a:t>
            </a:r>
            <a:r>
              <a:rPr lang="en-US" sz="1000" dirty="0"/>
              <a:t>Cost and Utilization Project, State </a:t>
            </a:r>
            <a:r>
              <a:rPr lang="en-US" sz="1000" dirty="0" smtClean="0"/>
              <a:t>Inpatient </a:t>
            </a:r>
            <a:r>
              <a:rPr lang="fr-FR" sz="1000" dirty="0" err="1" smtClean="0"/>
              <a:t>Databases</a:t>
            </a:r>
            <a:r>
              <a:rPr lang="fr-FR" sz="1000" dirty="0"/>
              <a:t>, 2008‐2011 </a:t>
            </a:r>
            <a:r>
              <a:rPr lang="fr-FR" sz="1000" dirty="0" err="1"/>
              <a:t>disparities</a:t>
            </a:r>
            <a:r>
              <a:rPr lang="fr-FR" sz="1000" dirty="0"/>
              <a:t> </a:t>
            </a:r>
            <a:r>
              <a:rPr lang="fr-FR" sz="1000" dirty="0" err="1"/>
              <a:t>analysis</a:t>
            </a:r>
            <a:r>
              <a:rPr lang="fr-FR" sz="1000" dirty="0"/>
              <a:t> files; </a:t>
            </a:r>
            <a:r>
              <a:rPr lang="fr-FR" sz="1000" dirty="0" smtClean="0"/>
              <a:t>2008‐2011 </a:t>
            </a:r>
            <a:r>
              <a:rPr lang="en-US" sz="1000" dirty="0" smtClean="0"/>
              <a:t>Nationwide </a:t>
            </a:r>
            <a:r>
              <a:rPr lang="en-US" sz="1000" dirty="0"/>
              <a:t>Inpatient Sample; and AHRQ Quality </a:t>
            </a:r>
            <a:r>
              <a:rPr lang="en-US" sz="1000" dirty="0" smtClean="0"/>
              <a:t>Indicators, modified </a:t>
            </a:r>
            <a:r>
              <a:rPr lang="en-US" sz="1000" dirty="0"/>
              <a:t>version 4.4.</a:t>
            </a:r>
          </a:p>
          <a:p>
            <a:r>
              <a:rPr lang="en-US" sz="1000" b="1" dirty="0" smtClean="0">
                <a:latin typeface="Arial" panose="020B0604020202020204" pitchFamily="34" charset="0"/>
                <a:cs typeface="Arial" panose="020B0604020202020204" pitchFamily="34" charset="0"/>
              </a:rPr>
              <a:t>Denominator: </a:t>
            </a:r>
            <a:r>
              <a:rPr lang="en-US" sz="1000" dirty="0" smtClean="0">
                <a:latin typeface="Arial" panose="020B0604020202020204" pitchFamily="34" charset="0"/>
                <a:cs typeface="Arial" panose="020B0604020202020204" pitchFamily="34" charset="0"/>
              </a:rPr>
              <a:t>All elective hospital surgical discharges for patients age 18 years and over with length of stay of 4 or more days, excluding patients admitted for infection, those with cancer or immunocompromised states, those with obstetric conditions, and admissions specifically for sepsis.</a:t>
            </a:r>
          </a:p>
          <a:p>
            <a:r>
              <a:rPr lang="en-US" sz="1000" b="1" dirty="0" smtClean="0">
                <a:latin typeface="Arial" panose="020B0604020202020204" pitchFamily="34" charset="0"/>
                <a:cs typeface="Arial" panose="020B0604020202020204" pitchFamily="34" charset="0"/>
              </a:rPr>
              <a:t>Note:</a:t>
            </a:r>
            <a:r>
              <a:rPr lang="en-US" sz="1000" dirty="0" smtClean="0">
                <a:latin typeface="Arial" panose="020B0604020202020204" pitchFamily="34" charset="0"/>
                <a:cs typeface="Arial" panose="020B0604020202020204" pitchFamily="34" charset="0"/>
              </a:rPr>
              <a:t> Acute care hospitalizations only. For this measure, lower rates are better. Rates are adjusted by age, sex, age-sex interactions, comorbidities, major diagnostic category, diagnosis-related group , and transfers into the hospital. </a:t>
            </a:r>
            <a:endParaRPr lang="en-US" dirty="0">
              <a:latin typeface="Arial" panose="020B0604020202020204" pitchFamily="34" charset="0"/>
              <a:cs typeface="Arial" panose="020B0604020202020204" pitchFamily="34"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3041207702"/>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5967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Postoperative sepsis per 1,000 adult discharges with an elective operating room procedure, by patient language, California, 2009-2011 (combined)</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7846457"/>
              </p:ext>
            </p:extLst>
          </p:nvPr>
        </p:nvGraphicFramePr>
        <p:xfrm>
          <a:off x="457200" y="1463040"/>
          <a:ext cx="8229600" cy="28346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4572000"/>
            <a:ext cx="8229600" cy="1908215"/>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Key:</a:t>
            </a:r>
            <a:r>
              <a:rPr lang="en-US" sz="1000" dirty="0" smtClean="0">
                <a:latin typeface="Arial" panose="020B0604020202020204" pitchFamily="34" charset="0"/>
                <a:cs typeface="Arial" panose="020B0604020202020204" pitchFamily="34" charset="0"/>
              </a:rPr>
              <a:t> API = Asian and Pacific Islander; languages include  Chinese, Hindi, Japanese, Korean, Tagalog, Thai, Vietnamese, Lao, Mandarin, Cantonese, Hmong, Ilocano, </a:t>
            </a:r>
            <a:r>
              <a:rPr lang="en-US" sz="1000" dirty="0" err="1" smtClean="0">
                <a:latin typeface="Arial" panose="020B0604020202020204" pitchFamily="34" charset="0"/>
                <a:cs typeface="Arial" panose="020B0604020202020204" pitchFamily="34" charset="0"/>
              </a:rPr>
              <a:t>Iu</a:t>
            </a:r>
            <a:r>
              <a:rPr lang="en-US" sz="1000" dirty="0" smtClean="0">
                <a:latin typeface="Arial" panose="020B0604020202020204" pitchFamily="34" charset="0"/>
                <a:cs typeface="Arial" panose="020B0604020202020204" pitchFamily="34" charset="0"/>
              </a:rPr>
              <a:t> Mien, Indonesian, Mon-Khmer, Tonga, Urdu, Burmese, Telugu, Bengali, Tamil, Gujarati, Panjabi, Malayalam, Marathi, Kannada, Chamorro, Fijian, Filipino, Central Khmer, Mongolian, Nepali, Sinhala, and Samoan.</a:t>
            </a:r>
            <a:endParaRPr lang="en-US" sz="1000" b="1" dirty="0" smtClean="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Source:</a:t>
            </a:r>
            <a:r>
              <a:rPr lang="en-US" sz="1000" dirty="0" smtClean="0">
                <a:latin typeface="Arial" panose="020B0604020202020204" pitchFamily="34" charset="0"/>
                <a:cs typeface="Arial" panose="020B0604020202020204" pitchFamily="34" charset="0"/>
              </a:rPr>
              <a:t> Agency for Healthcare Research and Quality (AHRQ), Healthcare Cost and Utilization Project, State Inpatient Databases, California, 2009-2011, and AHRQ Quality Indicators, version 4.5 with the use of indication of diagnoses being present on admission and day of procedure. </a:t>
            </a:r>
          </a:p>
          <a:p>
            <a:r>
              <a:rPr lang="en-US" sz="1000" b="1" dirty="0" smtClean="0">
                <a:latin typeface="Arial" panose="020B0604020202020204" pitchFamily="34" charset="0"/>
                <a:cs typeface="Arial" panose="020B0604020202020204" pitchFamily="34" charset="0"/>
              </a:rPr>
              <a:t>Denominator: </a:t>
            </a:r>
            <a:r>
              <a:rPr lang="en-US" sz="1000" dirty="0" smtClean="0">
                <a:latin typeface="Arial" panose="020B0604020202020204" pitchFamily="34" charset="0"/>
                <a:cs typeface="Arial" panose="020B0604020202020204" pitchFamily="34" charset="0"/>
              </a:rPr>
              <a:t>All elective hospital surgical discharges for patients age 18 years and over with length of stay of 4 or more days, excluding patients admitted for infection, those with cancer or immunocompromised states, those with obstetric conditions, and admissions specifically for sepsis.</a:t>
            </a:r>
          </a:p>
          <a:p>
            <a:r>
              <a:rPr lang="en-US" sz="1000" b="1" dirty="0" smtClean="0">
                <a:latin typeface="Arial" panose="020B0604020202020204" pitchFamily="34" charset="0"/>
                <a:cs typeface="Arial" panose="020B0604020202020204" pitchFamily="34" charset="0"/>
              </a:rPr>
              <a:t>Note:</a:t>
            </a:r>
            <a:r>
              <a:rPr lang="en-US" sz="1000" dirty="0" smtClean="0">
                <a:latin typeface="Arial" panose="020B0604020202020204" pitchFamily="34" charset="0"/>
                <a:cs typeface="Arial" panose="020B0604020202020204" pitchFamily="34" charset="0"/>
              </a:rPr>
              <a:t> Acute care hospitalizations only. For this measure, lower rates are better. Rates are adjusted by age, sex, age-sex interactions, comorbidities, major diagnostic category, diagnosis-related group, and transfers into the hospital.</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4034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Long-stay nursing home residents experiencing use of restraints, by race/ethnicity, 2011-2012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4513944"/>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760720"/>
            <a:ext cx="8229600" cy="707886"/>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Key:</a:t>
            </a:r>
            <a:r>
              <a:rPr lang="en-US" sz="1000" dirty="0" smtClean="0">
                <a:latin typeface="Arial" panose="020B0604020202020204" pitchFamily="34" charset="0"/>
                <a:cs typeface="Arial" panose="020B0604020202020204" pitchFamily="34" charset="0"/>
              </a:rPr>
              <a:t> NHOPI = Native Hawaiian or Other Pacific Islander; AI/AN = American Indian or Alaska Native.</a:t>
            </a:r>
          </a:p>
          <a:p>
            <a:r>
              <a:rPr lang="en-US" sz="1000" b="1" dirty="0" smtClean="0">
                <a:latin typeface="Arial" panose="020B0604020202020204" pitchFamily="34" charset="0"/>
                <a:cs typeface="Arial" panose="020B0604020202020204" pitchFamily="34" charset="0"/>
              </a:rPr>
              <a:t>Source: </a:t>
            </a:r>
            <a:r>
              <a:rPr lang="en-US" sz="1000" dirty="0" smtClean="0">
                <a:latin typeface="Arial" panose="020B0604020202020204" pitchFamily="34" charset="0"/>
                <a:cs typeface="Arial" panose="020B0604020202020204" pitchFamily="34" charset="0"/>
              </a:rPr>
              <a:t>Centers for Medicare &amp; Medicaid Services, Minimum Data Set 3.0, 2014.   </a:t>
            </a:r>
            <a:endParaRPr lang="en-US" sz="1000" dirty="0" smtClean="0">
              <a:solidFill>
                <a:srgbClr val="FF0000"/>
              </a:solidFill>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Denominator:</a:t>
            </a:r>
            <a:r>
              <a:rPr lang="en-US" sz="1000" dirty="0" smtClean="0">
                <a:latin typeface="Arial" panose="020B0604020202020204" pitchFamily="34" charset="0"/>
                <a:cs typeface="Arial" panose="020B0604020202020204" pitchFamily="34" charset="0"/>
              </a:rPr>
              <a:t>  Long-stay residents, who are defined as having a cumulative stay greater than 100 days.</a:t>
            </a:r>
          </a:p>
          <a:p>
            <a:r>
              <a:rPr lang="en-US" sz="1000" b="1" dirty="0" smtClean="0">
                <a:latin typeface="Arial" panose="020B0604020202020204" pitchFamily="34" charset="0"/>
                <a:cs typeface="Arial" panose="020B0604020202020204" pitchFamily="34" charset="0"/>
              </a:rPr>
              <a:t>Note:</a:t>
            </a:r>
            <a:r>
              <a:rPr lang="en-US" sz="1000" dirty="0" smtClean="0">
                <a:latin typeface="Arial" panose="020B0604020202020204" pitchFamily="34" charset="0"/>
                <a:cs typeface="Arial" panose="020B0604020202020204" pitchFamily="34" charset="0"/>
              </a:rPr>
              <a:t> For this measure, lower rates are better.  </a:t>
            </a:r>
            <a:endParaRPr lang="en-US" dirty="0">
              <a:latin typeface="Arial" panose="020B0604020202020204" pitchFamily="34" charset="0"/>
              <a:cs typeface="Arial" panose="020B0604020202020204" pitchFamily="34" charset="0"/>
            </a:endParaRPr>
          </a:p>
        </p:txBody>
      </p:sp>
      <p:sp>
        <p:nvSpPr>
          <p:cNvPr id="8" name="Text Box 2"/>
          <p:cNvSpPr txBox="1">
            <a:spLocks noChangeArrowheads="1"/>
          </p:cNvSpPr>
          <p:nvPr/>
        </p:nvSpPr>
        <p:spPr bwMode="auto">
          <a:xfrm>
            <a:off x="2112264" y="3746500"/>
            <a:ext cx="914400" cy="7315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cs typeface="Arial" pitchFamily="34" charset="0"/>
              </a:rPr>
              <a:t>2011 Achievable Benchmark: 0.7%</a:t>
            </a:r>
          </a:p>
        </p:txBody>
      </p:sp>
      <p:cxnSp>
        <p:nvCxnSpPr>
          <p:cNvPr id="10" name="AutoShape 3"/>
          <p:cNvCxnSpPr>
            <a:cxnSpLocks noChangeShapeType="1"/>
          </p:cNvCxnSpPr>
          <p:nvPr/>
        </p:nvCxnSpPr>
        <p:spPr bwMode="auto">
          <a:xfrm>
            <a:off x="1371600" y="4572000"/>
            <a:ext cx="7223760" cy="6350"/>
          </a:xfrm>
          <a:prstGeom prst="straightConnector1">
            <a:avLst/>
          </a:prstGeom>
          <a:noFill/>
          <a:ln w="19050">
            <a:solidFill>
              <a:srgbClr val="FF0000"/>
            </a:solidFill>
            <a:prstDash val="dash"/>
            <a:round/>
            <a:headEnd/>
            <a:tailEnd/>
          </a:ln>
        </p:spPr>
      </p:cxnSp>
    </p:spTree>
    <p:extLst>
      <p:ext uri="{BB962C8B-B14F-4D97-AF65-F5344CB8AC3E}">
        <p14:creationId xmlns:p14="http://schemas.microsoft.com/office/powerpoint/2010/main" val="1000512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NQS Priority</a:t>
            </a:r>
            <a:r>
              <a:rPr lang="en-US" dirty="0"/>
              <a:t>: </a:t>
            </a:r>
            <a:r>
              <a:rPr lang="en-US" dirty="0" smtClean="0"/>
              <a:t>Person-Centered Care</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a:t>National Healthcare Quality and Disparities Report</a:t>
            </a:r>
          </a:p>
          <a:p>
            <a:r>
              <a:rPr lang="en-US" dirty="0" err="1"/>
              <a:t>Chartbook</a:t>
            </a:r>
            <a:r>
              <a:rPr lang="en-US" dirty="0"/>
              <a:t> on Health Care for Hispanics</a:t>
            </a:r>
          </a:p>
          <a:p>
            <a:r>
              <a:rPr lang="en-US" dirty="0"/>
              <a:t>Part 3: Trends in Access and Priorities of the </a:t>
            </a:r>
          </a:p>
          <a:p>
            <a:r>
              <a:rPr lang="en-US" dirty="0"/>
              <a:t>National Quality Strategy</a:t>
            </a:r>
          </a:p>
        </p:txBody>
      </p:sp>
    </p:spTree>
    <p:extLst>
      <p:ext uri="{BB962C8B-B14F-4D97-AF65-F5344CB8AC3E}">
        <p14:creationId xmlns:p14="http://schemas.microsoft.com/office/powerpoint/2010/main" val="81904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629400" cy="868362"/>
          </a:xfrm>
        </p:spPr>
        <p:txBody>
          <a:bodyPr>
            <a:noAutofit/>
          </a:bodyPr>
          <a:lstStyle/>
          <a:p>
            <a:r>
              <a:rPr lang="en-US" sz="1800" dirty="0" smtClean="0"/>
              <a:t>Adults who had a doctor’s office or clinic visit in the last 12 months who reported poor communication with health providers, by race/ethnicity and by income among Hispanics, 2002-2012</a:t>
            </a:r>
            <a:endParaRPr lang="en-US" sz="1800" dirty="0"/>
          </a:p>
        </p:txBody>
      </p:sp>
      <p:graphicFrame>
        <p:nvGraphicFramePr>
          <p:cNvPr id="4" name="Chart 3"/>
          <p:cNvGraphicFramePr/>
          <p:nvPr>
            <p:extLst>
              <p:ext uri="{D42A27DB-BD31-4B8C-83A1-F6EECF244321}">
                <p14:modId xmlns:p14="http://schemas.microsoft.com/office/powerpoint/2010/main" val="1522810207"/>
              </p:ext>
            </p:extLst>
          </p:nvPr>
        </p:nvGraphicFramePr>
        <p:xfrm>
          <a:off x="457200" y="1371600"/>
          <a:ext cx="41148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200" y="5669280"/>
            <a:ext cx="8229600" cy="707886"/>
          </a:xfrm>
          <a:prstGeom prst="rect">
            <a:avLst/>
          </a:prstGeom>
        </p:spPr>
        <p:txBody>
          <a:bodyPr wrap="square">
            <a:spAutoFit/>
          </a:bodyPr>
          <a:lstStyle/>
          <a:p>
            <a:r>
              <a:rPr lang="en-US" sz="1000" b="1" dirty="0" smtClean="0"/>
              <a:t>Source</a:t>
            </a:r>
            <a:r>
              <a:rPr lang="en-US" sz="1000" b="1" dirty="0"/>
              <a:t>: </a:t>
            </a:r>
            <a:r>
              <a:rPr lang="en-US" sz="1000" dirty="0"/>
              <a:t>Agency for Healthcare Research and Quality, Medical Expenditure Panel Survey, 2002-2012.</a:t>
            </a:r>
          </a:p>
          <a:p>
            <a:r>
              <a:rPr lang="en-US" sz="1000" b="1" dirty="0" smtClean="0"/>
              <a:t>Denominator</a:t>
            </a:r>
            <a:r>
              <a:rPr lang="en-US" sz="1000" b="1" dirty="0"/>
              <a:t>: </a:t>
            </a:r>
            <a:r>
              <a:rPr lang="en-US" sz="1000" dirty="0"/>
              <a:t>Civilian noninstitutionalized population age 18 and over who had a doctor’s office or clinic visit in the last 12 months</a:t>
            </a:r>
            <a:r>
              <a:rPr lang="en-US" sz="1000" dirty="0" smtClean="0"/>
              <a:t>.</a:t>
            </a:r>
          </a:p>
          <a:p>
            <a:r>
              <a:rPr lang="en-US" sz="1000" b="1" dirty="0"/>
              <a:t>Note: </a:t>
            </a:r>
            <a:r>
              <a:rPr lang="en-US" sz="1000" dirty="0"/>
              <a:t>For this measure, lower rates are better. </a:t>
            </a:r>
            <a:r>
              <a:rPr lang="en-US" sz="1000" dirty="0" smtClean="0"/>
              <a:t>Patients </a:t>
            </a:r>
            <a:r>
              <a:rPr lang="en-US" sz="1000" dirty="0"/>
              <a:t>who report that their health providers sometimes or never listened carefully, explained things clearly, showed respect for what they had to say, or spent enough time with them are considered to have poor </a:t>
            </a:r>
            <a:r>
              <a:rPr lang="en-US" sz="1000" dirty="0" smtClean="0"/>
              <a:t>communication.</a:t>
            </a:r>
            <a:endParaRPr lang="en-US" sz="1000" dirty="0"/>
          </a:p>
        </p:txBody>
      </p:sp>
      <p:graphicFrame>
        <p:nvGraphicFramePr>
          <p:cNvPr id="6" name="Chart 5"/>
          <p:cNvGraphicFramePr/>
          <p:nvPr>
            <p:extLst>
              <p:ext uri="{D42A27DB-BD31-4B8C-83A1-F6EECF244321}">
                <p14:modId xmlns:p14="http://schemas.microsoft.com/office/powerpoint/2010/main" val="120769106"/>
              </p:ext>
            </p:extLst>
          </p:nvPr>
        </p:nvGraphicFramePr>
        <p:xfrm>
          <a:off x="4572000" y="1371600"/>
          <a:ext cx="4114800" cy="4206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1667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Children who had a doctor’s office or clinic visit in the last 12 months whose parents reported poor communication with health providers, by </a:t>
            </a:r>
            <a:r>
              <a:rPr lang="en-US" sz="1800" dirty="0" smtClean="0"/>
              <a:t>race/ethnicity </a:t>
            </a:r>
            <a:r>
              <a:rPr lang="en-US" sz="1800" dirty="0"/>
              <a:t>and language spoken at home, 2002-2012</a:t>
            </a:r>
          </a:p>
        </p:txBody>
      </p:sp>
      <p:graphicFrame>
        <p:nvGraphicFramePr>
          <p:cNvPr id="4" name="Chart 3"/>
          <p:cNvGraphicFramePr/>
          <p:nvPr>
            <p:extLst>
              <p:ext uri="{D42A27DB-BD31-4B8C-83A1-F6EECF244321}">
                <p14:modId xmlns:p14="http://schemas.microsoft.com/office/powerpoint/2010/main" val="67780710"/>
              </p:ext>
            </p:extLst>
          </p:nvPr>
        </p:nvGraphicFramePr>
        <p:xfrm>
          <a:off x="457200" y="1463040"/>
          <a:ext cx="41148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200" y="5303520"/>
            <a:ext cx="8229600" cy="553998"/>
          </a:xfrm>
          <a:prstGeom prst="rect">
            <a:avLst/>
          </a:prstGeom>
        </p:spPr>
        <p:txBody>
          <a:bodyPr wrap="square">
            <a:spAutoFit/>
          </a:bodyPr>
          <a:lstStyle/>
          <a:p>
            <a:r>
              <a:rPr lang="en-US" sz="1000" b="1" dirty="0"/>
              <a:t>Source: </a:t>
            </a:r>
            <a:r>
              <a:rPr lang="en-US" sz="1000" dirty="0"/>
              <a:t>Agency for Healthcare Research and Quality, Medical Expenditure Panel Survey, 2002-2012.</a:t>
            </a:r>
          </a:p>
          <a:p>
            <a:r>
              <a:rPr lang="en-US" sz="1000" b="1" dirty="0" smtClean="0"/>
              <a:t>Note</a:t>
            </a:r>
            <a:r>
              <a:rPr lang="en-US" sz="1000" b="1" dirty="0"/>
              <a:t>: </a:t>
            </a:r>
            <a:r>
              <a:rPr lang="en-US" sz="1000" dirty="0"/>
              <a:t>For this measure, lower rates are better. </a:t>
            </a:r>
            <a:r>
              <a:rPr lang="en-US" sz="1000" dirty="0" smtClean="0"/>
              <a:t>Parents </a:t>
            </a:r>
            <a:r>
              <a:rPr lang="en-US" sz="1000" dirty="0"/>
              <a:t>who report that their child’s health providers sometimes or never listened carefully, explained things clearly, showed respect for what they had to say, or spent enough time with them are considered to have poor </a:t>
            </a:r>
            <a:r>
              <a:rPr lang="en-US" sz="1000" dirty="0" smtClean="0"/>
              <a:t>communication.</a:t>
            </a:r>
            <a:endParaRPr lang="en-US" sz="1000" dirty="0"/>
          </a:p>
        </p:txBody>
      </p:sp>
      <p:graphicFrame>
        <p:nvGraphicFramePr>
          <p:cNvPr id="8" name="Chart 7"/>
          <p:cNvGraphicFramePr/>
          <p:nvPr>
            <p:extLst>
              <p:ext uri="{D42A27DB-BD31-4B8C-83A1-F6EECF244321}">
                <p14:modId xmlns:p14="http://schemas.microsoft.com/office/powerpoint/2010/main" val="3088443047"/>
              </p:ext>
            </p:extLst>
          </p:nvPr>
        </p:nvGraphicFramePr>
        <p:xfrm>
          <a:off x="4572000" y="1463040"/>
          <a:ext cx="411480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3556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Provider-patient communication among adults receiving home health care, by language spoken at home, 2013</a:t>
            </a:r>
          </a:p>
        </p:txBody>
      </p:sp>
      <p:sp>
        <p:nvSpPr>
          <p:cNvPr id="4" name="Content Placeholder 2"/>
          <p:cNvSpPr>
            <a:spLocks noGrp="1"/>
          </p:cNvSpPr>
          <p:nvPr>
            <p:ph idx="1"/>
          </p:nvPr>
        </p:nvSpPr>
        <p:spPr/>
        <p:txBody>
          <a:bodyPr/>
          <a:lstStyle/>
          <a:p>
            <a:pPr lvl="1"/>
            <a:endParaRPr lang="en-US" dirty="0" smtClean="0"/>
          </a:p>
          <a:p>
            <a:pPr lvl="1"/>
            <a:endParaRPr lang="en-US" dirty="0"/>
          </a:p>
        </p:txBody>
      </p:sp>
      <p:sp>
        <p:nvSpPr>
          <p:cNvPr id="7" name="Rectangle 6"/>
          <p:cNvSpPr/>
          <p:nvPr/>
        </p:nvSpPr>
        <p:spPr>
          <a:xfrm>
            <a:off x="457200" y="5669280"/>
            <a:ext cx="8229600" cy="707886"/>
          </a:xfrm>
          <a:prstGeom prst="rect">
            <a:avLst/>
          </a:prstGeom>
        </p:spPr>
        <p:txBody>
          <a:bodyPr wrap="square">
            <a:spAutoFit/>
          </a:bodyPr>
          <a:lstStyle/>
          <a:p>
            <a:r>
              <a:rPr lang="en-US" sz="1000" b="1" dirty="0" smtClean="0"/>
              <a:t>Source</a:t>
            </a:r>
            <a:r>
              <a:rPr lang="en-US" sz="1000" b="1" dirty="0"/>
              <a:t>: </a:t>
            </a:r>
            <a:r>
              <a:rPr lang="en-US" sz="1000" dirty="0"/>
              <a:t>Centers for Medicare &amp; Medicaid Services, Home Health Care CAHPS (Consumer Assessment of Healthcare Providers and Systems) Survey, </a:t>
            </a:r>
            <a:r>
              <a:rPr lang="en-US" sz="1000" dirty="0" smtClean="0"/>
              <a:t>2013.</a:t>
            </a:r>
            <a:endParaRPr lang="en-US" sz="1000" dirty="0"/>
          </a:p>
          <a:p>
            <a:r>
              <a:rPr lang="en-US" sz="1000" b="1" dirty="0" smtClean="0"/>
              <a:t>Denominator: </a:t>
            </a:r>
            <a:r>
              <a:rPr lang="en-US" sz="1000" dirty="0" smtClean="0"/>
              <a:t>Adults </a:t>
            </a:r>
            <a:r>
              <a:rPr lang="en-US" sz="1000" dirty="0"/>
              <a:t>who had at least two visits from a Medicare-certified home health agency during a 2-month look-back period. </a:t>
            </a:r>
            <a:endParaRPr lang="en-US" sz="1000" dirty="0" smtClean="0"/>
          </a:p>
          <a:p>
            <a:r>
              <a:rPr lang="en-US" sz="1000" b="1" dirty="0" smtClean="0"/>
              <a:t>Note: </a:t>
            </a:r>
            <a:r>
              <a:rPr lang="en-US" sz="1000" dirty="0" smtClean="0"/>
              <a:t>Patients </a:t>
            </a:r>
            <a:r>
              <a:rPr lang="en-US" sz="1000" dirty="0"/>
              <a:t>receiving hospice care and </a:t>
            </a:r>
            <a:r>
              <a:rPr lang="en-US" sz="1000" dirty="0" smtClean="0"/>
              <a:t>those who </a:t>
            </a:r>
            <a:r>
              <a:rPr lang="en-US" sz="1000" dirty="0"/>
              <a:t>had “maternity” as the primary reason for receiving home health care are excluded.</a:t>
            </a:r>
          </a:p>
        </p:txBody>
      </p:sp>
      <p:graphicFrame>
        <p:nvGraphicFramePr>
          <p:cNvPr id="8" name="Chart 7"/>
          <p:cNvGraphicFramePr/>
          <p:nvPr>
            <p:extLst>
              <p:ext uri="{D42A27DB-BD31-4B8C-83A1-F6EECF244321}">
                <p14:modId xmlns:p14="http://schemas.microsoft.com/office/powerpoint/2010/main" val="1505956171"/>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25806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000" dirty="0"/>
              <a:t>Provider-patient communication among adults receiving home health care, by </a:t>
            </a:r>
            <a:r>
              <a:rPr lang="en-US" sz="2000" dirty="0" smtClean="0"/>
              <a:t>race/ethnicity</a:t>
            </a:r>
            <a:r>
              <a:rPr lang="en-US" sz="2000" dirty="0"/>
              <a:t>, 2013</a:t>
            </a:r>
          </a:p>
        </p:txBody>
      </p:sp>
      <p:sp>
        <p:nvSpPr>
          <p:cNvPr id="4" name="Content Placeholder 2"/>
          <p:cNvSpPr>
            <a:spLocks noGrp="1"/>
          </p:cNvSpPr>
          <p:nvPr>
            <p:ph idx="1"/>
          </p:nvPr>
        </p:nvSpPr>
        <p:spPr/>
        <p:txBody>
          <a:bodyPr/>
          <a:lstStyle/>
          <a:p>
            <a:pPr lvl="1"/>
            <a:endParaRPr lang="en-US" dirty="0" smtClean="0"/>
          </a:p>
          <a:p>
            <a:pPr lvl="1"/>
            <a:endParaRPr lang="en-US" dirty="0"/>
          </a:p>
        </p:txBody>
      </p:sp>
      <p:graphicFrame>
        <p:nvGraphicFramePr>
          <p:cNvPr id="8" name="Chart 7"/>
          <p:cNvGraphicFramePr/>
          <p:nvPr>
            <p:extLst>
              <p:ext uri="{D42A27DB-BD31-4B8C-83A1-F6EECF244321}">
                <p14:modId xmlns:p14="http://schemas.microsoft.com/office/powerpoint/2010/main" val="3264507311"/>
              </p:ext>
            </p:extLst>
          </p:nvPr>
        </p:nvGraphicFramePr>
        <p:xfrm>
          <a:off x="457200" y="1463040"/>
          <a:ext cx="822960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57200" y="5577840"/>
            <a:ext cx="8229600" cy="861774"/>
          </a:xfrm>
          <a:prstGeom prst="rect">
            <a:avLst/>
          </a:prstGeom>
        </p:spPr>
        <p:txBody>
          <a:bodyPr wrap="square">
            <a:spAutoFit/>
          </a:bodyPr>
          <a:lstStyle/>
          <a:p>
            <a:r>
              <a:rPr lang="en-US" sz="1000" b="1" dirty="0"/>
              <a:t>Key: </a:t>
            </a:r>
            <a:r>
              <a:rPr lang="en-US" sz="1000" dirty="0"/>
              <a:t>NHOPI = Native Hawaiian or Other Pacific </a:t>
            </a:r>
            <a:r>
              <a:rPr lang="en-US" sz="1000" dirty="0" smtClean="0"/>
              <a:t>Islander; AI/AN </a:t>
            </a:r>
            <a:r>
              <a:rPr lang="en-US" sz="1000" dirty="0"/>
              <a:t>= American Indian or Alaska </a:t>
            </a:r>
            <a:r>
              <a:rPr lang="en-US" sz="1000" dirty="0" smtClean="0"/>
              <a:t>Native. </a:t>
            </a:r>
            <a:endParaRPr lang="en-US" sz="1000" dirty="0"/>
          </a:p>
          <a:p>
            <a:r>
              <a:rPr lang="en-US" sz="1000" b="1" dirty="0"/>
              <a:t>Source: </a:t>
            </a:r>
            <a:r>
              <a:rPr lang="en-US" sz="1000" dirty="0"/>
              <a:t>Centers for Medicare &amp; Medicaid Services, Home Health Care CAHPS (Consumer Assessment of Healthcare Providers and Systems</a:t>
            </a:r>
            <a:r>
              <a:rPr lang="en-US" sz="1000" dirty="0" smtClean="0"/>
              <a:t>) Survey, </a:t>
            </a:r>
            <a:r>
              <a:rPr lang="en-US" sz="1000" dirty="0"/>
              <a:t>2013.</a:t>
            </a:r>
          </a:p>
          <a:p>
            <a:r>
              <a:rPr lang="en-US" sz="1000" b="1" dirty="0" smtClean="0"/>
              <a:t>Denominator: </a:t>
            </a:r>
            <a:r>
              <a:rPr lang="en-US" sz="1000" dirty="0" smtClean="0"/>
              <a:t>Adults </a:t>
            </a:r>
            <a:r>
              <a:rPr lang="en-US" sz="1000" dirty="0"/>
              <a:t>who had at least two visits from a Medicare-certified home health agency during a 2-month look-back period. </a:t>
            </a:r>
            <a:endParaRPr lang="en-US" sz="1000" dirty="0" smtClean="0"/>
          </a:p>
          <a:p>
            <a:r>
              <a:rPr lang="en-US" sz="1000" b="1" dirty="0" smtClean="0"/>
              <a:t>Note</a:t>
            </a:r>
            <a:r>
              <a:rPr lang="en-US" sz="1000" b="1" dirty="0"/>
              <a:t>: </a:t>
            </a:r>
            <a:r>
              <a:rPr lang="en-US" sz="1000" dirty="0"/>
              <a:t>Patients receiving hospice care and </a:t>
            </a:r>
            <a:r>
              <a:rPr lang="en-US" sz="1000" dirty="0" smtClean="0"/>
              <a:t>those who </a:t>
            </a:r>
            <a:r>
              <a:rPr lang="en-US" sz="1000" dirty="0"/>
              <a:t>had “maternity” as the primary reason for receiving home health care are excluded</a:t>
            </a:r>
            <a:r>
              <a:rPr lang="en-US" sz="1000" dirty="0" smtClean="0"/>
              <a:t>.</a:t>
            </a:r>
          </a:p>
        </p:txBody>
      </p:sp>
    </p:spTree>
    <p:extLst>
      <p:ext uri="{BB962C8B-B14F-4D97-AF65-F5344CB8AC3E}">
        <p14:creationId xmlns:p14="http://schemas.microsoft.com/office/powerpoint/2010/main" val="1336056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smtClean="0"/>
              <a:t>Six </a:t>
            </a:r>
            <a:r>
              <a:rPr lang="en-US" sz="2700" dirty="0" err="1" smtClean="0"/>
              <a:t>Chartbooks</a:t>
            </a:r>
            <a:r>
              <a:rPr lang="en-US" sz="2700" dirty="0" smtClean="0"/>
              <a:t> Organized Around Priorities of the National Quality Strategy</a:t>
            </a:r>
            <a:endParaRPr lang="en-US" sz="2700" dirty="0"/>
          </a:p>
        </p:txBody>
      </p:sp>
      <p:sp>
        <p:nvSpPr>
          <p:cNvPr id="3" name="Content Placeholder 2"/>
          <p:cNvSpPr>
            <a:spLocks noGrp="1"/>
          </p:cNvSpPr>
          <p:nvPr>
            <p:ph idx="1"/>
          </p:nvPr>
        </p:nvSpPr>
        <p:spPr/>
        <p:txBody>
          <a:bodyPr>
            <a:normAutofit fontScale="77500" lnSpcReduction="20000"/>
          </a:bodyPr>
          <a:lstStyle/>
          <a:p>
            <a:pPr marL="514350" indent="-514350">
              <a:buSzPct val="100000"/>
              <a:buFont typeface="+mj-lt"/>
              <a:buAutoNum type="arabicPeriod"/>
            </a:pPr>
            <a:r>
              <a:rPr lang="en-US" dirty="0" smtClean="0"/>
              <a:t>Making care safer by reducing harm caused in the delivery of care.</a:t>
            </a:r>
          </a:p>
          <a:p>
            <a:pPr marL="514350" indent="-514350">
              <a:buSzPct val="100000"/>
              <a:buFont typeface="+mj-lt"/>
              <a:buAutoNum type="arabicPeriod"/>
            </a:pPr>
            <a:r>
              <a:rPr lang="en-US" dirty="0" smtClean="0"/>
              <a:t>Ensuring that each person and family is engaged as partners in their care.</a:t>
            </a:r>
          </a:p>
          <a:p>
            <a:pPr marL="514350" indent="-514350">
              <a:buSzPct val="100000"/>
              <a:buFont typeface="+mj-lt"/>
              <a:buAutoNum type="arabicPeriod"/>
            </a:pPr>
            <a:r>
              <a:rPr lang="en-US" dirty="0" smtClean="0"/>
              <a:t>Promoting effective communication and coordination of care.</a:t>
            </a:r>
          </a:p>
          <a:p>
            <a:pPr marL="514350" indent="-514350">
              <a:buSzPct val="100000"/>
              <a:buFont typeface="+mj-lt"/>
              <a:buAutoNum type="arabicPeriod"/>
            </a:pPr>
            <a:r>
              <a:rPr lang="en-US" dirty="0" smtClean="0"/>
              <a:t>Promoting the most effective prevention and treatment practices for the leading causes of mortality, starting with cardiovascular disease.</a:t>
            </a:r>
          </a:p>
          <a:p>
            <a:pPr marL="514350" indent="-514350">
              <a:buSzPct val="100000"/>
              <a:buFont typeface="+mj-lt"/>
              <a:buAutoNum type="arabicPeriod"/>
            </a:pPr>
            <a:r>
              <a:rPr lang="en-US" dirty="0" smtClean="0"/>
              <a:t>Working with communities to promote wide use of best practices to enable healthy living.</a:t>
            </a:r>
          </a:p>
          <a:p>
            <a:pPr marL="514350" indent="-514350">
              <a:buSzPct val="100000"/>
              <a:buFont typeface="+mj-lt"/>
              <a:buAutoNum type="arabicPeriod"/>
            </a:pPr>
            <a:r>
              <a:rPr lang="en-US" dirty="0" smtClean="0"/>
              <a:t>Making quality care more affordable for individuals, families, employers, and governments by developing and spreading new health care delivery models.</a:t>
            </a:r>
          </a:p>
          <a:p>
            <a:endParaRPr lang="en-US" dirty="0"/>
          </a:p>
        </p:txBody>
      </p:sp>
    </p:spTree>
    <p:extLst>
      <p:ext uri="{BB962C8B-B14F-4D97-AF65-F5344CB8AC3E}">
        <p14:creationId xmlns:p14="http://schemas.microsoft.com/office/powerpoint/2010/main" val="603635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People with a usual source of care whose health providers sometimes or never asked for the patient’s help to make treatment decisions, by race/ethnicity, 2002-2012</a:t>
            </a:r>
            <a:endParaRPr lang="en-US" sz="1800" dirty="0"/>
          </a:p>
        </p:txBody>
      </p:sp>
      <p:sp>
        <p:nvSpPr>
          <p:cNvPr id="6" name="Rectangle 5"/>
          <p:cNvSpPr/>
          <p:nvPr/>
        </p:nvSpPr>
        <p:spPr>
          <a:xfrm>
            <a:off x="457200" y="5852160"/>
            <a:ext cx="8229600" cy="400110"/>
          </a:xfrm>
          <a:prstGeom prst="rect">
            <a:avLst/>
          </a:prstGeom>
        </p:spPr>
        <p:txBody>
          <a:bodyPr wrap="square">
            <a:spAutoFit/>
          </a:bodyPr>
          <a:lstStyle/>
          <a:p>
            <a:r>
              <a:rPr lang="en-US" sz="1000" b="1" dirty="0"/>
              <a:t>Source: </a:t>
            </a:r>
            <a:r>
              <a:rPr lang="en-US" sz="1000" dirty="0"/>
              <a:t>Agency for Healthcare Research and Quality, </a:t>
            </a:r>
            <a:r>
              <a:rPr lang="en-US" sz="1000" dirty="0" smtClean="0"/>
              <a:t>Medical </a:t>
            </a:r>
            <a:r>
              <a:rPr lang="en-US" sz="1000" dirty="0"/>
              <a:t>Expenditure Panel </a:t>
            </a:r>
            <a:r>
              <a:rPr lang="en-US" sz="1000" dirty="0" smtClean="0"/>
              <a:t>Survey, 2002-2012.</a:t>
            </a:r>
            <a:endParaRPr lang="en-US" sz="1000" dirty="0"/>
          </a:p>
          <a:p>
            <a:r>
              <a:rPr lang="en-US" sz="1000" b="1" dirty="0" smtClean="0"/>
              <a:t>Note</a:t>
            </a:r>
            <a:r>
              <a:rPr lang="en-US" sz="1000" b="1" dirty="0"/>
              <a:t>: </a:t>
            </a:r>
            <a:r>
              <a:rPr lang="en-US" sz="1000" dirty="0"/>
              <a:t>For this measure, lower rates are better. </a:t>
            </a:r>
            <a:endParaRPr lang="en-US" sz="1000" dirty="0" smtClean="0"/>
          </a:p>
        </p:txBody>
      </p:sp>
      <p:graphicFrame>
        <p:nvGraphicFramePr>
          <p:cNvPr id="7" name="Chart 6"/>
          <p:cNvGraphicFramePr/>
          <p:nvPr>
            <p:extLst>
              <p:ext uri="{D42A27DB-BD31-4B8C-83A1-F6EECF244321}">
                <p14:modId xmlns:p14="http://schemas.microsoft.com/office/powerpoint/2010/main" val="543077916"/>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4128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5852160"/>
            <a:ext cx="8229600" cy="246221"/>
          </a:xfrm>
          <a:prstGeom prst="rect">
            <a:avLst/>
          </a:prstGeom>
        </p:spPr>
        <p:txBody>
          <a:bodyPr wrap="square">
            <a:spAutoFit/>
          </a:bodyPr>
          <a:lstStyle/>
          <a:p>
            <a:r>
              <a:rPr lang="en-US" sz="1000" b="1" dirty="0" smtClean="0"/>
              <a:t>Source</a:t>
            </a:r>
            <a:r>
              <a:rPr lang="en-US" sz="1000" b="1" dirty="0"/>
              <a:t>: </a:t>
            </a:r>
            <a:r>
              <a:rPr lang="en-US" sz="1000" dirty="0"/>
              <a:t>National Hospice and Palliative Care Organization, Family Evaluation of Hospice Care </a:t>
            </a:r>
            <a:r>
              <a:rPr lang="en-US" sz="1000" dirty="0" smtClean="0"/>
              <a:t>Survey, 2008-2013.</a:t>
            </a:r>
            <a:endParaRPr lang="en-US" sz="1000" dirty="0"/>
          </a:p>
        </p:txBody>
      </p:sp>
      <p:graphicFrame>
        <p:nvGraphicFramePr>
          <p:cNvPr id="7" name="Chart 6"/>
          <p:cNvGraphicFramePr/>
          <p:nvPr>
            <p:extLst>
              <p:ext uri="{D42A27DB-BD31-4B8C-83A1-F6EECF244321}">
                <p14:modId xmlns:p14="http://schemas.microsoft.com/office/powerpoint/2010/main" val="2571110613"/>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1600200" y="274638"/>
            <a:ext cx="70866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accent1"/>
                </a:solidFill>
                <a:latin typeface="+mj-lt"/>
                <a:ea typeface="+mj-ea"/>
                <a:cs typeface="+mj-cs"/>
              </a:defRPr>
            </a:lvl1pPr>
          </a:lstStyle>
          <a:p>
            <a:endParaRPr lang="en-US" sz="3200" dirty="0"/>
          </a:p>
        </p:txBody>
      </p:sp>
      <p:sp>
        <p:nvSpPr>
          <p:cNvPr id="2" name="Title 1"/>
          <p:cNvSpPr>
            <a:spLocks noGrp="1"/>
          </p:cNvSpPr>
          <p:nvPr>
            <p:ph type="title"/>
          </p:nvPr>
        </p:nvSpPr>
        <p:spPr>
          <a:xfrm>
            <a:off x="1600200" y="152400"/>
            <a:ext cx="7086600" cy="1143000"/>
          </a:xfrm>
        </p:spPr>
        <p:txBody>
          <a:bodyPr>
            <a:noAutofit/>
          </a:bodyPr>
          <a:lstStyle/>
          <a:p>
            <a:r>
              <a:rPr lang="en-US" sz="1800" dirty="0" smtClean="0"/>
              <a:t>Hospice patients who received the right amount of help for feelings of anxiety or sadness and who received care consistent with their stated end-of-life wishes, by race/ethnicity, 2008-2013</a:t>
            </a:r>
            <a:endParaRPr lang="en-US" sz="1800" dirty="0"/>
          </a:p>
        </p:txBody>
      </p:sp>
      <p:graphicFrame>
        <p:nvGraphicFramePr>
          <p:cNvPr id="9" name="Chart 8"/>
          <p:cNvGraphicFramePr/>
          <p:nvPr>
            <p:extLst>
              <p:ext uri="{D42A27DB-BD31-4B8C-83A1-F6EECF244321}">
                <p14:modId xmlns:p14="http://schemas.microsoft.com/office/powerpoint/2010/main" val="558824189"/>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44140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p:txBody>
          <a:bodyPr>
            <a:normAutofit fontScale="90000"/>
          </a:bodyPr>
          <a:lstStyle/>
          <a:p>
            <a:r>
              <a:rPr lang="en-US" altLang="en-US" smtClean="0"/>
              <a:t>AHRQ Health Care Innovations in Hospice Care</a:t>
            </a:r>
            <a:endParaRPr lang="en-US" altLang="en-US" dirty="0">
              <a:hlinkClick r:id="rId3"/>
            </a:endParaRPr>
          </a:p>
        </p:txBody>
      </p:sp>
      <p:sp>
        <p:nvSpPr>
          <p:cNvPr id="6146" name="Rectangle 2"/>
          <p:cNvSpPr>
            <a:spLocks noGrp="1" noChangeArrowheads="1"/>
          </p:cNvSpPr>
          <p:nvPr>
            <p:ph type="body" idx="1"/>
          </p:nvPr>
        </p:nvSpPr>
        <p:spPr>
          <a:xfrm>
            <a:off x="457200" y="1600200"/>
            <a:ext cx="8229600" cy="4724400"/>
          </a:xfrm>
        </p:spPr>
        <p:txBody>
          <a:bodyPr>
            <a:normAutofit fontScale="92500" lnSpcReduction="10000"/>
          </a:bodyPr>
          <a:lstStyle/>
          <a:p>
            <a:pPr marL="0" indent="0">
              <a:buNone/>
            </a:pPr>
            <a:r>
              <a:rPr lang="en-US" altLang="en-US" dirty="0" smtClean="0">
                <a:hlinkClick r:id="rId3"/>
              </a:rPr>
              <a:t>Hospice by the Sea, Inc.</a:t>
            </a:r>
            <a:endParaRPr lang="en-US" altLang="en-US" dirty="0" smtClean="0"/>
          </a:p>
          <a:p>
            <a:r>
              <a:rPr lang="en-US" altLang="en-US" dirty="0" smtClean="0"/>
              <a:t>Location: Boca Raton, Florida </a:t>
            </a:r>
          </a:p>
          <a:p>
            <a:r>
              <a:rPr lang="en-US" altLang="en-US" dirty="0" smtClean="0"/>
              <a:t>Population: Hispanic patients and families</a:t>
            </a:r>
          </a:p>
          <a:p>
            <a:r>
              <a:rPr lang="en-US" altLang="en-US" dirty="0" smtClean="0"/>
              <a:t>Intervention: </a:t>
            </a:r>
            <a:r>
              <a:rPr lang="en-US" altLang="en-US" dirty="0" err="1" smtClean="0"/>
              <a:t>Abriendo</a:t>
            </a:r>
            <a:r>
              <a:rPr lang="en-US" altLang="en-US" dirty="0" smtClean="0"/>
              <a:t> </a:t>
            </a:r>
            <a:r>
              <a:rPr lang="en-US" altLang="en-US" dirty="0" err="1" smtClean="0"/>
              <a:t>Puertas</a:t>
            </a:r>
            <a:r>
              <a:rPr lang="en-US" altLang="en-US" dirty="0" smtClean="0"/>
              <a:t> featured cultural competency training for all staff; a dedicated, bilingual care team; and outreach to educate local Hispanics and their physicians about the availability and purpose of hospice services. </a:t>
            </a:r>
          </a:p>
          <a:p>
            <a:r>
              <a:rPr lang="en-US" altLang="en-US" dirty="0" smtClean="0"/>
              <a:t>Outcomes: Enhanced awareness of, attitudes about, and willingness to accept hospice services among Hispanics, as well as improved cultural competency among staff.</a:t>
            </a:r>
            <a:endParaRPr lang="en-US" altLang="en-US" dirty="0"/>
          </a:p>
        </p:txBody>
      </p:sp>
    </p:spTree>
    <p:extLst>
      <p:ext uri="{BB962C8B-B14F-4D97-AF65-F5344CB8AC3E}">
        <p14:creationId xmlns:p14="http://schemas.microsoft.com/office/powerpoint/2010/main" val="525661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NQS Priority: </a:t>
            </a:r>
            <a:r>
              <a:rPr lang="en-US" dirty="0" smtClean="0"/>
              <a:t>Care Coordination</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a:t>National Healthcare Quality and Disparities Report</a:t>
            </a:r>
          </a:p>
          <a:p>
            <a:r>
              <a:rPr lang="en-US" dirty="0" err="1"/>
              <a:t>Chartbook</a:t>
            </a:r>
            <a:r>
              <a:rPr lang="en-US" dirty="0"/>
              <a:t> on Health Care for Hispanics</a:t>
            </a:r>
          </a:p>
          <a:p>
            <a:r>
              <a:rPr lang="en-US" dirty="0"/>
              <a:t>Part 3: Trends in Access and Priorities of the </a:t>
            </a:r>
          </a:p>
          <a:p>
            <a:r>
              <a:rPr lang="en-US" dirty="0"/>
              <a:t>National Quality Strategy</a:t>
            </a:r>
          </a:p>
        </p:txBody>
      </p:sp>
    </p:spTree>
    <p:extLst>
      <p:ext uri="{BB962C8B-B14F-4D97-AF65-F5344CB8AC3E}">
        <p14:creationId xmlns:p14="http://schemas.microsoft.com/office/powerpoint/2010/main" val="3471933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Potentially avoidable hospitalizations, by race/ethnicity, stratified by area income, 2012</a:t>
            </a:r>
            <a:endParaRPr lang="en-US" sz="20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748469779"/>
              </p:ext>
            </p:extLst>
          </p:nvPr>
        </p:nvGraphicFramePr>
        <p:xfrm>
          <a:off x="6096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57200" y="5852160"/>
            <a:ext cx="8229600" cy="400110"/>
          </a:xfrm>
          <a:prstGeom prst="rect">
            <a:avLst/>
          </a:prstGeom>
        </p:spPr>
        <p:txBody>
          <a:bodyPr wrap="square">
            <a:spAutoFit/>
          </a:bodyPr>
          <a:lstStyle/>
          <a:p>
            <a:r>
              <a:rPr lang="en-US" sz="1000" b="1" dirty="0"/>
              <a:t>Source: </a:t>
            </a:r>
            <a:r>
              <a:rPr lang="en-US" sz="1000" dirty="0"/>
              <a:t>Agency for Healthcare Research and Quality (AHRQ), </a:t>
            </a:r>
            <a:r>
              <a:rPr lang="en-US" sz="1000" dirty="0" smtClean="0"/>
              <a:t>Healthcare Cost </a:t>
            </a:r>
            <a:r>
              <a:rPr lang="en-US" sz="1000" dirty="0"/>
              <a:t>and Utilization Project, State Inpatient Databases, 2012 </a:t>
            </a:r>
            <a:r>
              <a:rPr lang="en-US" sz="1000" dirty="0" smtClean="0"/>
              <a:t>disparities analysis </a:t>
            </a:r>
            <a:r>
              <a:rPr lang="en-US" sz="1000" dirty="0"/>
              <a:t>file, </a:t>
            </a:r>
            <a:r>
              <a:rPr lang="en-US" sz="1000" dirty="0" smtClean="0"/>
              <a:t>2012 </a:t>
            </a:r>
            <a:r>
              <a:rPr lang="en-US" sz="1000" dirty="0"/>
              <a:t>quality analysis files, and AHRQ </a:t>
            </a:r>
            <a:r>
              <a:rPr lang="en-US" sz="1000" dirty="0" smtClean="0"/>
              <a:t>Quality Indicators</a:t>
            </a:r>
            <a:r>
              <a:rPr lang="en-US" sz="1000" dirty="0"/>
              <a:t>, modified version 4.4</a:t>
            </a:r>
            <a:r>
              <a:rPr lang="en-US" sz="1000" dirty="0" smtClean="0"/>
              <a:t>.</a:t>
            </a:r>
            <a:endParaRPr lang="en-US" sz="1000" dirty="0"/>
          </a:p>
        </p:txBody>
      </p:sp>
      <p:sp>
        <p:nvSpPr>
          <p:cNvPr id="4" name="TextBox 3"/>
          <p:cNvSpPr txBox="1"/>
          <p:nvPr/>
        </p:nvSpPr>
        <p:spPr>
          <a:xfrm>
            <a:off x="7543800" y="4025900"/>
            <a:ext cx="1143000" cy="707886"/>
          </a:xfrm>
          <a:prstGeom prst="rect">
            <a:avLst/>
          </a:prstGeom>
          <a:noFill/>
          <a:ln>
            <a:solidFill>
              <a:schemeClr val="tx1"/>
            </a:solidFill>
          </a:ln>
        </p:spPr>
        <p:txBody>
          <a:bodyPr wrap="square" rtlCol="0">
            <a:spAutoFit/>
          </a:bodyPr>
          <a:lstStyle/>
          <a:p>
            <a:r>
              <a:rPr lang="en-US" sz="1000" dirty="0" smtClean="0"/>
              <a:t>2011 Achievable Benchmark: 939 per 100,000 Population</a:t>
            </a:r>
            <a:endParaRPr lang="en-US" sz="1000" dirty="0"/>
          </a:p>
        </p:txBody>
      </p:sp>
    </p:spTree>
    <p:extLst>
      <p:ext uri="{BB962C8B-B14F-4D97-AF65-F5344CB8AC3E}">
        <p14:creationId xmlns:p14="http://schemas.microsoft.com/office/powerpoint/2010/main" val="23721534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858000" cy="868362"/>
          </a:xfrm>
        </p:spPr>
        <p:txBody>
          <a:bodyPr>
            <a:noAutofit/>
          </a:bodyPr>
          <a:lstStyle/>
          <a:p>
            <a:r>
              <a:rPr lang="en-US" sz="1800" dirty="0"/>
              <a:t>Patients who reported that it was </a:t>
            </a:r>
            <a:r>
              <a:rPr lang="en-US" sz="1800" dirty="0" smtClean="0"/>
              <a:t>very important </a:t>
            </a:r>
            <a:r>
              <a:rPr lang="en-US" sz="1800" dirty="0"/>
              <a:t>for them to </a:t>
            </a:r>
            <a:r>
              <a:rPr lang="en-US" sz="1800" dirty="0" smtClean="0"/>
              <a:t/>
            </a:r>
            <a:br>
              <a:rPr lang="en-US" sz="1800" dirty="0" smtClean="0"/>
            </a:br>
            <a:r>
              <a:rPr lang="en-US" sz="1800" dirty="0" smtClean="0"/>
              <a:t>get </a:t>
            </a:r>
            <a:r>
              <a:rPr lang="en-US" sz="1800" dirty="0"/>
              <a:t>their own medical information electronically, </a:t>
            </a:r>
            <a:r>
              <a:rPr lang="en-US" sz="1800" dirty="0" smtClean="0"/>
              <a:t>by race/ethnicity, 2008-2013</a:t>
            </a:r>
            <a:endParaRPr lang="en-US" sz="1800" dirty="0"/>
          </a:p>
        </p:txBody>
      </p:sp>
      <p:graphicFrame>
        <p:nvGraphicFramePr>
          <p:cNvPr id="4" name="Content Placeholder 9"/>
          <p:cNvGraphicFramePr>
            <a:graphicFrameLocks noGrp="1"/>
          </p:cNvGraphicFramePr>
          <p:nvPr>
            <p:ph idx="1"/>
            <p:extLst>
              <p:ext uri="{D42A27DB-BD31-4B8C-83A1-F6EECF244321}">
                <p14:modId xmlns:p14="http://schemas.microsoft.com/office/powerpoint/2010/main" val="4058318015"/>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972889"/>
            <a:ext cx="8305800" cy="400110"/>
          </a:xfrm>
          <a:prstGeom prst="rect">
            <a:avLst/>
          </a:prstGeom>
          <a:noFill/>
        </p:spPr>
        <p:txBody>
          <a:bodyPr wrap="square" rtlCol="0">
            <a:spAutoFit/>
          </a:bodyPr>
          <a:lstStyle/>
          <a:p>
            <a:r>
              <a:rPr lang="en-US" sz="1000" b="1" dirty="0"/>
              <a:t>Source</a:t>
            </a:r>
            <a:r>
              <a:rPr lang="en-US" sz="1000" dirty="0"/>
              <a:t>: Health Information National Trends Survey. Iterations included in this table are; HINTS 3, HINTS 4 Cycle 1, and HINTS 4 Cycle 2. </a:t>
            </a:r>
            <a:r>
              <a:rPr lang="en-US" sz="1000" dirty="0" smtClean="0"/>
              <a:t>Available </a:t>
            </a:r>
            <a:r>
              <a:rPr lang="en-US" sz="1000" dirty="0"/>
              <a:t>at  </a:t>
            </a:r>
            <a:r>
              <a:rPr lang="en-US" sz="1000" dirty="0">
                <a:hlinkClick r:id="rId4"/>
              </a:rPr>
              <a:t>http://hints.cancer.gov</a:t>
            </a:r>
            <a:r>
              <a:rPr lang="en-US" sz="1000" dirty="0" smtClean="0">
                <a:hlinkClick r:id="rId4"/>
              </a:rPr>
              <a:t>/</a:t>
            </a:r>
            <a:r>
              <a:rPr lang="en-US" sz="1000" dirty="0" smtClean="0"/>
              <a:t>. </a:t>
            </a:r>
            <a:endParaRPr lang="en-US" sz="1000" dirty="0"/>
          </a:p>
        </p:txBody>
      </p:sp>
    </p:spTree>
    <p:extLst>
      <p:ext uri="{BB962C8B-B14F-4D97-AF65-F5344CB8AC3E}">
        <p14:creationId xmlns:p14="http://schemas.microsoft.com/office/powerpoint/2010/main" val="21863332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p:txBody>
          <a:bodyPr>
            <a:normAutofit fontScale="90000"/>
          </a:bodyPr>
          <a:lstStyle/>
          <a:p>
            <a:r>
              <a:rPr lang="en-US" altLang="en-US" smtClean="0"/>
              <a:t>AHRQ Health Care Innovations in Care Coordination</a:t>
            </a:r>
            <a:endParaRPr lang="en-US" altLang="en-US" dirty="0">
              <a:hlinkClick r:id="rId3"/>
            </a:endParaRPr>
          </a:p>
        </p:txBody>
      </p:sp>
      <p:sp>
        <p:nvSpPr>
          <p:cNvPr id="8194" name="Rectangle 2"/>
          <p:cNvSpPr>
            <a:spLocks noGrp="1" noChangeArrowheads="1"/>
          </p:cNvSpPr>
          <p:nvPr>
            <p:ph type="body" idx="1"/>
          </p:nvPr>
        </p:nvSpPr>
        <p:spPr/>
        <p:txBody>
          <a:bodyPr>
            <a:normAutofit fontScale="92500" lnSpcReduction="10000"/>
          </a:bodyPr>
          <a:lstStyle/>
          <a:p>
            <a:pPr marL="0" indent="0">
              <a:buNone/>
            </a:pPr>
            <a:r>
              <a:rPr lang="en-US" altLang="en-US" dirty="0" err="1" smtClean="0">
                <a:hlinkClick r:id="rId3"/>
              </a:rPr>
              <a:t>Brightwood</a:t>
            </a:r>
            <a:r>
              <a:rPr lang="en-US" altLang="en-US" dirty="0" smtClean="0">
                <a:hlinkClick r:id="rId3"/>
              </a:rPr>
              <a:t> Health Center</a:t>
            </a:r>
          </a:p>
          <a:p>
            <a:r>
              <a:rPr lang="en-US" altLang="en-US" dirty="0" smtClean="0"/>
              <a:t>Location: Springfield, Massachusetts</a:t>
            </a:r>
          </a:p>
          <a:p>
            <a:r>
              <a:rPr lang="en-US" altLang="en-US" dirty="0" smtClean="0"/>
              <a:t>Population: Predominantly </a:t>
            </a:r>
            <a:r>
              <a:rPr lang="en-US" altLang="en-US" dirty="0"/>
              <a:t>Latino patients with chronic illnesses and </a:t>
            </a:r>
            <a:r>
              <a:rPr lang="en-US" altLang="en-US" dirty="0" smtClean="0"/>
              <a:t>disabilities</a:t>
            </a:r>
          </a:p>
          <a:p>
            <a:r>
              <a:rPr lang="en-US" altLang="en-US" dirty="0" smtClean="0"/>
              <a:t>Intervention: With funding from a per capita payment system, nurses at this community-based primary care clinic provide culturally competent care coordination. </a:t>
            </a:r>
          </a:p>
          <a:p>
            <a:r>
              <a:rPr lang="en-US" altLang="en-US" dirty="0" smtClean="0"/>
              <a:t>Outcomes: Improved the provision of recommended care processes, reduced health care costs, and enhanced self-management capabilities.</a:t>
            </a:r>
            <a:endParaRPr lang="en-US" altLang="en-US" dirty="0"/>
          </a:p>
        </p:txBody>
      </p:sp>
    </p:spTree>
    <p:extLst>
      <p:ext uri="{BB962C8B-B14F-4D97-AF65-F5344CB8AC3E}">
        <p14:creationId xmlns:p14="http://schemas.microsoft.com/office/powerpoint/2010/main" val="34562843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NQS Priority: </a:t>
            </a:r>
            <a:r>
              <a:rPr lang="en-US" dirty="0" smtClean="0"/>
              <a:t>Effective Treatment</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a:t>National Healthcare Quality and Disparities Report</a:t>
            </a:r>
          </a:p>
          <a:p>
            <a:r>
              <a:rPr lang="en-US" dirty="0" err="1"/>
              <a:t>Chartbook</a:t>
            </a:r>
            <a:r>
              <a:rPr lang="en-US" dirty="0"/>
              <a:t> on Health Care for Hispanics</a:t>
            </a:r>
          </a:p>
          <a:p>
            <a:r>
              <a:rPr lang="en-US" dirty="0"/>
              <a:t>Part 3: Trends in Access and Priorities of the </a:t>
            </a:r>
          </a:p>
          <a:p>
            <a:r>
              <a:rPr lang="en-US" dirty="0"/>
              <a:t>National Quality Strategy</a:t>
            </a:r>
          </a:p>
        </p:txBody>
      </p:sp>
    </p:spTree>
    <p:extLst>
      <p:ext uri="{BB962C8B-B14F-4D97-AF65-F5344CB8AC3E}">
        <p14:creationId xmlns:p14="http://schemas.microsoft.com/office/powerpoint/2010/main" val="38161043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629400" cy="868362"/>
          </a:xfrm>
        </p:spPr>
        <p:txBody>
          <a:bodyPr>
            <a:noAutofit/>
          </a:bodyPr>
          <a:lstStyle/>
          <a:p>
            <a:r>
              <a:rPr lang="en-US" sz="2000" dirty="0" smtClean="0"/>
              <a:t>Patients who saw a nephrologist at least 12 months prior to initiation of renal replacement therapy, by race/ethnicity, 2005-2012</a:t>
            </a:r>
            <a:endParaRPr lang="en-US" sz="2000" dirty="0"/>
          </a:p>
        </p:txBody>
      </p:sp>
      <p:graphicFrame>
        <p:nvGraphicFramePr>
          <p:cNvPr id="6" name="Object 35"/>
          <p:cNvGraphicFramePr>
            <a:graphicFrameLocks/>
          </p:cNvGraphicFramePr>
          <p:nvPr>
            <p:extLst>
              <p:ext uri="{D42A27DB-BD31-4B8C-83A1-F6EECF244321}">
                <p14:modId xmlns:p14="http://schemas.microsoft.com/office/powerpoint/2010/main" val="3023492492"/>
              </p:ext>
            </p:extLst>
          </p:nvPr>
        </p:nvGraphicFramePr>
        <p:xfrm>
          <a:off x="457200" y="1463039"/>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200" y="5669280"/>
            <a:ext cx="8229600" cy="553998"/>
          </a:xfrm>
          <a:prstGeom prst="rect">
            <a:avLst/>
          </a:prstGeom>
        </p:spPr>
        <p:txBody>
          <a:bodyPr wrap="square">
            <a:spAutoFit/>
          </a:bodyPr>
          <a:lstStyle/>
          <a:p>
            <a:r>
              <a:rPr lang="en-US" sz="1000" b="1" dirty="0" smtClean="0"/>
              <a:t>Source</a:t>
            </a:r>
            <a:r>
              <a:rPr lang="en-US" sz="1000" b="1" dirty="0"/>
              <a:t>:</a:t>
            </a:r>
            <a:r>
              <a:rPr lang="en-US" sz="1000" dirty="0"/>
              <a:t> </a:t>
            </a:r>
            <a:r>
              <a:rPr lang="en-US" sz="1000" dirty="0" smtClean="0"/>
              <a:t>U.S</a:t>
            </a:r>
            <a:r>
              <a:rPr lang="en-US" sz="1000" dirty="0"/>
              <a:t>. Renal Data System, </a:t>
            </a:r>
            <a:r>
              <a:rPr lang="en-US" sz="1000" dirty="0" smtClean="0"/>
              <a:t>2005-2012. </a:t>
            </a:r>
            <a:r>
              <a:rPr lang="en-US" sz="1000" dirty="0" smtClean="0">
                <a:hlinkClick r:id="rId4"/>
              </a:rPr>
              <a:t>http</a:t>
            </a:r>
            <a:r>
              <a:rPr lang="en-US" sz="1000" dirty="0">
                <a:hlinkClick r:id="rId4"/>
              </a:rPr>
              <a:t>://</a:t>
            </a:r>
            <a:r>
              <a:rPr lang="en-US" sz="1000" dirty="0" smtClean="0">
                <a:hlinkClick r:id="rId4"/>
              </a:rPr>
              <a:t>www.usrds.org/2014/view/v2_02.aspx</a:t>
            </a:r>
            <a:r>
              <a:rPr lang="en-US" sz="1000" dirty="0" smtClean="0"/>
              <a:t>.</a:t>
            </a:r>
          </a:p>
          <a:p>
            <a:r>
              <a:rPr lang="en-US" sz="1000" b="1" dirty="0" smtClean="0"/>
              <a:t>Note</a:t>
            </a:r>
            <a:r>
              <a:rPr lang="en-US" sz="1000" b="1" dirty="0"/>
              <a:t>: </a:t>
            </a:r>
            <a:r>
              <a:rPr lang="en-US" sz="1000" dirty="0" smtClean="0"/>
              <a:t>These charts use </a:t>
            </a:r>
            <a:r>
              <a:rPr lang="en-US" sz="1000" dirty="0"/>
              <a:t>data from the newest version of the </a:t>
            </a:r>
            <a:r>
              <a:rPr lang="en-US" sz="1000" dirty="0" smtClean="0"/>
              <a:t> ESRD Medical Evidence </a:t>
            </a:r>
            <a:r>
              <a:rPr lang="en-US" sz="1000" dirty="0"/>
              <a:t>CMS 2278 </a:t>
            </a:r>
            <a:r>
              <a:rPr lang="en-US" sz="1000" dirty="0" smtClean="0"/>
              <a:t> form</a:t>
            </a:r>
            <a:r>
              <a:rPr lang="en-US" sz="1000" dirty="0"/>
              <a:t>. The cohorts include incident </a:t>
            </a:r>
            <a:r>
              <a:rPr lang="en-US" sz="1000" dirty="0" smtClean="0"/>
              <a:t>hemodialysis </a:t>
            </a:r>
            <a:r>
              <a:rPr lang="en-US" sz="1000" dirty="0"/>
              <a:t>patients. </a:t>
            </a:r>
            <a:r>
              <a:rPr lang="en-US" sz="1000" dirty="0" smtClean="0"/>
              <a:t>Includes </a:t>
            </a:r>
            <a:r>
              <a:rPr lang="en-US" sz="1000" dirty="0"/>
              <a:t>only patients for whom it is known whether they saw a nephrologist prior to initiation.</a:t>
            </a:r>
          </a:p>
        </p:txBody>
      </p:sp>
    </p:spTree>
    <p:extLst>
      <p:ext uri="{BB962C8B-B14F-4D97-AF65-F5344CB8AC3E}">
        <p14:creationId xmlns:p14="http://schemas.microsoft.com/office/powerpoint/2010/main" val="1665894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Adults with chronic joint symptoms who have ever seen a doctor or other health professional for joint symptoms, by race/ethnicity and by insurance among Hispanics, 2009-2012</a:t>
            </a:r>
            <a:endParaRPr lang="en-US" sz="18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692072594"/>
              </p:ext>
            </p:extLst>
          </p:nvPr>
        </p:nvGraphicFramePr>
        <p:xfrm>
          <a:off x="457200" y="1600200"/>
          <a:ext cx="4114800" cy="4206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4"/>
          <p:cNvGraphicFramePr>
            <a:graphicFrameLocks noGrp="1"/>
          </p:cNvGraphicFramePr>
          <p:nvPr>
            <p:ph sz="half" idx="2"/>
            <p:extLst>
              <p:ext uri="{D42A27DB-BD31-4B8C-83A1-F6EECF244321}">
                <p14:modId xmlns:p14="http://schemas.microsoft.com/office/powerpoint/2010/main" val="2736045327"/>
              </p:ext>
            </p:extLst>
          </p:nvPr>
        </p:nvGraphicFramePr>
        <p:xfrm>
          <a:off x="4572000" y="1463040"/>
          <a:ext cx="4114800" cy="429768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943600"/>
            <a:ext cx="8229600" cy="246221"/>
          </a:xfrm>
          <a:prstGeom prst="rect">
            <a:avLst/>
          </a:prstGeom>
          <a:noFill/>
        </p:spPr>
        <p:txBody>
          <a:bodyPr wrap="square" rtlCol="0">
            <a:spAutoFit/>
          </a:bodyPr>
          <a:lstStyle/>
          <a:p>
            <a:r>
              <a:rPr lang="en-US" sz="1000" b="1" dirty="0" smtClean="0"/>
              <a:t>Source</a:t>
            </a:r>
            <a:r>
              <a:rPr lang="en-US" sz="1000" b="1" dirty="0"/>
              <a:t>:</a:t>
            </a:r>
            <a:r>
              <a:rPr lang="en-US" sz="1000" dirty="0"/>
              <a:t> Centers for Disease Control and Prevention, National Center for Health Statistics, National Health Interview </a:t>
            </a:r>
            <a:r>
              <a:rPr lang="en-US" sz="1000" dirty="0" smtClean="0"/>
              <a:t>Survey, 2009-2012.</a:t>
            </a:r>
            <a:endParaRPr lang="en-US" sz="1000" dirty="0"/>
          </a:p>
        </p:txBody>
      </p:sp>
    </p:spTree>
    <p:extLst>
      <p:ext uri="{BB962C8B-B14F-4D97-AF65-F5344CB8AC3E}">
        <p14:creationId xmlns:p14="http://schemas.microsoft.com/office/powerpoint/2010/main" val="272544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Other </a:t>
            </a:r>
            <a:r>
              <a:rPr lang="en-US" sz="2800" dirty="0" err="1" smtClean="0"/>
              <a:t>Chartbooks</a:t>
            </a:r>
            <a:r>
              <a:rPr lang="en-US" sz="2800" dirty="0" smtClean="0"/>
              <a:t> Organized Around AHRQ’s Priority Populations</a:t>
            </a:r>
            <a:endParaRPr lang="en-US" sz="2800" dirty="0"/>
          </a:p>
        </p:txBody>
      </p:sp>
      <p:sp>
        <p:nvSpPr>
          <p:cNvPr id="3" name="Content Placeholder 2"/>
          <p:cNvSpPr>
            <a:spLocks noGrp="1"/>
          </p:cNvSpPr>
          <p:nvPr>
            <p:ph idx="1"/>
          </p:nvPr>
        </p:nvSpPr>
        <p:spPr/>
        <p:txBody>
          <a:bodyPr>
            <a:normAutofit fontScale="92500" lnSpcReduction="10000"/>
          </a:bodyPr>
          <a:lstStyle/>
          <a:p>
            <a:r>
              <a:rPr lang="en-US" dirty="0" smtClean="0"/>
              <a:t>AHRQ’s priority populations, specified in the Healthcare Research and Quality Act of 1999 (Public Law 106-129):</a:t>
            </a:r>
          </a:p>
          <a:p>
            <a:pPr lvl="1"/>
            <a:r>
              <a:rPr lang="en-US" dirty="0" smtClean="0"/>
              <a:t>Racial and ethnic minority groups</a:t>
            </a:r>
          </a:p>
          <a:p>
            <a:pPr lvl="1"/>
            <a:r>
              <a:rPr lang="en-US" dirty="0" smtClean="0"/>
              <a:t>Low-income groups</a:t>
            </a:r>
          </a:p>
          <a:p>
            <a:pPr lvl="1"/>
            <a:r>
              <a:rPr lang="en-US" dirty="0" smtClean="0"/>
              <a:t>Women</a:t>
            </a:r>
          </a:p>
          <a:p>
            <a:pPr lvl="1"/>
            <a:r>
              <a:rPr lang="en-US" dirty="0" smtClean="0"/>
              <a:t>Children (under age 18)</a:t>
            </a:r>
          </a:p>
          <a:p>
            <a:pPr lvl="1"/>
            <a:r>
              <a:rPr lang="en-US" dirty="0" smtClean="0"/>
              <a:t>Older adults (age 65 and over)</a:t>
            </a:r>
          </a:p>
          <a:p>
            <a:pPr lvl="1"/>
            <a:r>
              <a:rPr lang="en-US" dirty="0" smtClean="0"/>
              <a:t>Residents of rural areas</a:t>
            </a:r>
          </a:p>
          <a:p>
            <a:pPr lvl="1"/>
            <a:r>
              <a:rPr lang="en-US" dirty="0" smtClean="0"/>
              <a:t>Individuals with special health care needs, including:</a:t>
            </a:r>
          </a:p>
          <a:p>
            <a:pPr lvl="2"/>
            <a:r>
              <a:rPr lang="en-US" dirty="0" smtClean="0"/>
              <a:t>Individuals with disabilities</a:t>
            </a:r>
          </a:p>
          <a:p>
            <a:pPr lvl="2"/>
            <a:r>
              <a:rPr lang="en-US" dirty="0" smtClean="0"/>
              <a:t>Individuals who need chronic care or end-of-life care</a:t>
            </a:r>
          </a:p>
          <a:p>
            <a:endParaRPr lang="en-US" dirty="0"/>
          </a:p>
        </p:txBody>
      </p:sp>
    </p:spTree>
    <p:extLst>
      <p:ext uri="{BB962C8B-B14F-4D97-AF65-F5344CB8AC3E}">
        <p14:creationId xmlns:p14="http://schemas.microsoft.com/office/powerpoint/2010/main" val="2671492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Patients with tuberculosis who completed a curative course of treatment within 1 year of initiation of treatment, by Hispanic group, 2008-2010</a:t>
            </a:r>
            <a:endParaRPr lang="en-US" sz="18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640368921"/>
              </p:ext>
            </p:extLst>
          </p:nvPr>
        </p:nvGraphicFramePr>
        <p:xfrm>
          <a:off x="457200" y="1463040"/>
          <a:ext cx="82296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5669280"/>
            <a:ext cx="8229600" cy="400110"/>
          </a:xfrm>
          <a:prstGeom prst="rect">
            <a:avLst/>
          </a:prstGeom>
          <a:noFill/>
        </p:spPr>
        <p:txBody>
          <a:bodyPr wrap="square" rtlCol="0">
            <a:spAutoFit/>
          </a:bodyPr>
          <a:lstStyle/>
          <a:p>
            <a:r>
              <a:rPr lang="en-US" sz="1000" b="1" dirty="0"/>
              <a:t>Source: </a:t>
            </a:r>
            <a:r>
              <a:rPr lang="en-US" sz="1000" dirty="0"/>
              <a:t>Centers for Disease Control and Prevention, National Tuberculosis Surveillance System, 2008-2010.</a:t>
            </a:r>
          </a:p>
          <a:p>
            <a:r>
              <a:rPr lang="en-US" sz="1000" b="1" dirty="0"/>
              <a:t>Denominator: </a:t>
            </a:r>
            <a:r>
              <a:rPr lang="en-US" sz="1000" dirty="0"/>
              <a:t>U.S. civilian noninstitutionalized population treated for tuberculosis.</a:t>
            </a:r>
            <a:endParaRPr lang="en-US" sz="1000" dirty="0">
              <a:effectLst/>
            </a:endParaRPr>
          </a:p>
        </p:txBody>
      </p:sp>
    </p:spTree>
    <p:extLst>
      <p:ext uri="{BB962C8B-B14F-4D97-AF65-F5344CB8AC3E}">
        <p14:creationId xmlns:p14="http://schemas.microsoft.com/office/powerpoint/2010/main" val="4241242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NQS Priority: </a:t>
            </a:r>
            <a:r>
              <a:rPr lang="en-US" dirty="0" smtClean="0"/>
              <a:t>Healthy Living</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a:t>National Healthcare Quality and Disparities Report</a:t>
            </a:r>
          </a:p>
          <a:p>
            <a:r>
              <a:rPr lang="en-US" dirty="0" err="1"/>
              <a:t>Chartbook</a:t>
            </a:r>
            <a:r>
              <a:rPr lang="en-US" dirty="0"/>
              <a:t> on Health Care for Hispanics</a:t>
            </a:r>
          </a:p>
          <a:p>
            <a:r>
              <a:rPr lang="en-US" dirty="0"/>
              <a:t>Part 3: Trends in Access and Priorities of the </a:t>
            </a:r>
          </a:p>
          <a:p>
            <a:r>
              <a:rPr lang="en-US" dirty="0"/>
              <a:t>National Quality Strategy</a:t>
            </a:r>
          </a:p>
        </p:txBody>
      </p:sp>
    </p:spTree>
    <p:extLst>
      <p:ext uri="{BB962C8B-B14F-4D97-AF65-F5344CB8AC3E}">
        <p14:creationId xmlns:p14="http://schemas.microsoft.com/office/powerpoint/2010/main" val="14858365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Children ages 0-17 with a well-child visit in the last 12 months, by race/ethnicity, 2000-2013</a:t>
            </a:r>
            <a:endParaRPr lang="en-US" sz="2000" dirty="0"/>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1675686978"/>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457200" y="5669280"/>
            <a:ext cx="8229600" cy="246221"/>
          </a:xfrm>
          <a:prstGeom prst="rect">
            <a:avLst/>
          </a:prstGeom>
        </p:spPr>
        <p:txBody>
          <a:bodyPr wrap="square">
            <a:spAutoFit/>
          </a:bodyPr>
          <a:lstStyle/>
          <a:p>
            <a:r>
              <a:rPr lang="en-US" sz="1000" b="1" dirty="0" smtClean="0"/>
              <a:t>Source</a:t>
            </a:r>
            <a:r>
              <a:rPr lang="en-US" sz="1000" b="1" dirty="0"/>
              <a:t>: </a:t>
            </a:r>
            <a:r>
              <a:rPr lang="en-US" sz="1000" dirty="0" smtClean="0"/>
              <a:t>Centers for Disease Control and Prevention, National Center for Health Statistics, National Health Interview Survey, 2000-2013.</a:t>
            </a:r>
          </a:p>
        </p:txBody>
      </p:sp>
    </p:spTree>
    <p:extLst>
      <p:ext uri="{BB962C8B-B14F-4D97-AF65-F5344CB8AC3E}">
        <p14:creationId xmlns:p14="http://schemas.microsoft.com/office/powerpoint/2010/main" val="28208080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543800" cy="868362"/>
          </a:xfrm>
        </p:spPr>
        <p:txBody>
          <a:bodyPr>
            <a:noAutofit/>
          </a:bodyPr>
          <a:lstStyle/>
          <a:p>
            <a:r>
              <a:rPr lang="en-US" sz="2800" dirty="0"/>
              <a:t>Prevention:  Receipt of Recommended Vaccinations by Young Children</a:t>
            </a:r>
          </a:p>
        </p:txBody>
      </p:sp>
      <p:sp>
        <p:nvSpPr>
          <p:cNvPr id="5" name="TextBox 4"/>
          <p:cNvSpPr txBox="1"/>
          <p:nvPr/>
        </p:nvSpPr>
        <p:spPr>
          <a:xfrm>
            <a:off x="1676400" y="1593285"/>
            <a:ext cx="5867400" cy="923330"/>
          </a:xfrm>
          <a:prstGeom prst="rect">
            <a:avLst/>
          </a:prstGeom>
          <a:noFill/>
        </p:spPr>
        <p:txBody>
          <a:bodyPr wrap="square" rtlCol="0">
            <a:spAutoFit/>
          </a:bodyPr>
          <a:lstStyle/>
          <a:p>
            <a:pPr algn="ctr"/>
            <a:r>
              <a:rPr lang="en-US" dirty="0"/>
              <a:t>The U.S. Surgeon General, Dr. </a:t>
            </a:r>
            <a:r>
              <a:rPr lang="en-US" dirty="0" err="1"/>
              <a:t>Vivek</a:t>
            </a:r>
            <a:r>
              <a:rPr lang="en-US" dirty="0"/>
              <a:t> H. Murthy, and Elmo want </a:t>
            </a:r>
            <a:r>
              <a:rPr lang="en-US" dirty="0" smtClean="0"/>
              <a:t>everyone </a:t>
            </a:r>
            <a:r>
              <a:rPr lang="en-US" dirty="0"/>
              <a:t>to stay healthy and get vaccinated</a:t>
            </a:r>
            <a:r>
              <a:rPr lang="en-US" dirty="0" smtClean="0"/>
              <a:t>!</a:t>
            </a:r>
          </a:p>
          <a:p>
            <a:pPr algn="ctr"/>
            <a:r>
              <a:rPr lang="en-US" dirty="0">
                <a:hlinkClick r:id="rId4"/>
              </a:rPr>
              <a:t>https://</a:t>
            </a:r>
            <a:r>
              <a:rPr lang="en-US" dirty="0" smtClean="0">
                <a:hlinkClick r:id="rId4"/>
              </a:rPr>
              <a:t>youtu.be/viS1ps0r4K0</a:t>
            </a:r>
            <a:r>
              <a:rPr lang="en-US" dirty="0" smtClean="0"/>
              <a:t> </a:t>
            </a:r>
            <a:endParaRPr lang="en-US" dirty="0"/>
          </a:p>
        </p:txBody>
      </p:sp>
      <p:pic>
        <p:nvPicPr>
          <p:cNvPr id="6" name="viS1ps0r4K0?rel=0"/>
          <p:cNvPicPr>
            <a:picLocks noGrp="1" noRot="1" noChangeAspect="1"/>
          </p:cNvPicPr>
          <p:nvPr>
            <p:ph idx="1"/>
            <a:videoFile r:link="rId1"/>
          </p:nvPr>
        </p:nvPicPr>
        <p:blipFill>
          <a:blip r:embed="rId5"/>
          <a:stretch>
            <a:fillRect/>
          </a:stretch>
        </p:blipFill>
        <p:spPr>
          <a:xfrm>
            <a:off x="1277620" y="2819400"/>
            <a:ext cx="6664960" cy="3749040"/>
          </a:xfrm>
          <a:prstGeom prst="rect">
            <a:avLst/>
          </a:prstGeom>
        </p:spPr>
      </p:pic>
    </p:spTree>
    <p:extLst>
      <p:ext uri="{BB962C8B-B14F-4D97-AF65-F5344CB8AC3E}">
        <p14:creationId xmlns:p14="http://schemas.microsoft.com/office/powerpoint/2010/main" val="18964060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Children ages 19-35 months who received the 4:3:1:3:3:1:4 vaccine series, by race/ethnicity, 2009-2012</a:t>
            </a:r>
            <a:endParaRPr lang="en-US" sz="2000" dirty="0"/>
          </a:p>
        </p:txBody>
      </p:sp>
      <p:graphicFrame>
        <p:nvGraphicFramePr>
          <p:cNvPr id="5" name="Chart 4"/>
          <p:cNvGraphicFramePr/>
          <p:nvPr>
            <p:extLst>
              <p:ext uri="{D42A27DB-BD31-4B8C-83A1-F6EECF244321}">
                <p14:modId xmlns:p14="http://schemas.microsoft.com/office/powerpoint/2010/main" val="2055147525"/>
              </p:ext>
            </p:extLst>
          </p:nvPr>
        </p:nvGraphicFramePr>
        <p:xfrm>
          <a:off x="457200" y="1463040"/>
          <a:ext cx="8229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303520"/>
            <a:ext cx="8229600" cy="1015663"/>
          </a:xfrm>
          <a:prstGeom prst="rect">
            <a:avLst/>
          </a:prstGeom>
          <a:noFill/>
        </p:spPr>
        <p:txBody>
          <a:bodyPr wrap="square" rtlCol="0">
            <a:spAutoFit/>
          </a:bodyPr>
          <a:lstStyle/>
          <a:p>
            <a:r>
              <a:rPr lang="en-US" sz="1000" b="1" dirty="0">
                <a:ea typeface="Times New Roman"/>
                <a:cs typeface="Times New Roman"/>
              </a:rPr>
              <a:t>Source: </a:t>
            </a:r>
            <a:r>
              <a:rPr lang="en-US" sz="1000" dirty="0">
                <a:ea typeface="Times New Roman"/>
                <a:cs typeface="Times New Roman"/>
              </a:rPr>
              <a:t>Centers for Disease Control and Prevention, National Center for Health Statistics and National Center for Immunization and Respiratory Diseases, National Immunization Survey, 2009-2012.</a:t>
            </a:r>
          </a:p>
          <a:p>
            <a:r>
              <a:rPr lang="en-US" sz="1000" b="1" dirty="0" smtClean="0">
                <a:ea typeface="Times New Roman"/>
                <a:cs typeface="Times New Roman"/>
              </a:rPr>
              <a:t>Note: </a:t>
            </a:r>
            <a:r>
              <a:rPr lang="en-US" sz="1000" dirty="0" smtClean="0">
                <a:ea typeface="Times New Roman"/>
                <a:cs typeface="Times New Roman"/>
              </a:rPr>
              <a:t>The 4:3:1:3:3:1:4 vaccine series </a:t>
            </a:r>
            <a:r>
              <a:rPr lang="en-US" sz="1000" dirty="0" smtClean="0"/>
              <a:t>refers </a:t>
            </a:r>
            <a:r>
              <a:rPr lang="en-US" sz="1000" dirty="0"/>
              <a:t>to 4 or more doses of diphtheria and tetanus toxoids and pertussis vaccine, or diphtheria and tetanus </a:t>
            </a:r>
            <a:r>
              <a:rPr lang="en-US" sz="1000" dirty="0" smtClean="0"/>
              <a:t>toxoids;</a:t>
            </a:r>
            <a:r>
              <a:rPr lang="en-US" sz="1000" dirty="0" smtClean="0">
                <a:ea typeface="Times New Roman"/>
                <a:cs typeface="Times New Roman"/>
              </a:rPr>
              <a:t> 3 or more doses of poliovirus vaccine; 1 or more doses of measles antigen-containing vaccine, including measles-mumps-rubella; 3 or more doses of </a:t>
            </a:r>
            <a:r>
              <a:rPr lang="en-US" sz="1000" i="1" dirty="0" smtClean="0">
                <a:ea typeface="Times New Roman"/>
                <a:cs typeface="Times New Roman"/>
              </a:rPr>
              <a:t>Haemophilus influenza </a:t>
            </a:r>
            <a:r>
              <a:rPr lang="en-US" sz="1000" dirty="0" smtClean="0">
                <a:ea typeface="Times New Roman"/>
                <a:cs typeface="Times New Roman"/>
              </a:rPr>
              <a:t>(</a:t>
            </a:r>
            <a:r>
              <a:rPr lang="en-US" sz="1000" dirty="0" err="1" smtClean="0">
                <a:ea typeface="Times New Roman"/>
                <a:cs typeface="Times New Roman"/>
              </a:rPr>
              <a:t>Hib</a:t>
            </a:r>
            <a:r>
              <a:rPr lang="en-US" sz="1000" dirty="0" smtClean="0">
                <a:ea typeface="Times New Roman"/>
                <a:cs typeface="Times New Roman"/>
              </a:rPr>
              <a:t>)</a:t>
            </a:r>
            <a:r>
              <a:rPr lang="en-US" sz="1000" i="1" dirty="0" smtClean="0">
                <a:ea typeface="Times New Roman"/>
                <a:cs typeface="Times New Roman"/>
              </a:rPr>
              <a:t> </a:t>
            </a:r>
            <a:r>
              <a:rPr lang="en-US" sz="1000" dirty="0" smtClean="0">
                <a:ea typeface="Times New Roman"/>
                <a:cs typeface="Times New Roman"/>
              </a:rPr>
              <a:t>type b vaccine; 3 or more doses of hepatitis B vaccine; 1 or more doses of varicella vaccine; and 4 or more doses of pneumococcal conjugate vaccine. Full </a:t>
            </a:r>
            <a:r>
              <a:rPr lang="en-US" sz="1000" dirty="0">
                <a:ea typeface="Times New Roman"/>
                <a:cs typeface="Times New Roman"/>
              </a:rPr>
              <a:t>series </a:t>
            </a:r>
            <a:r>
              <a:rPr lang="en-US" sz="1000" dirty="0" smtClean="0">
                <a:ea typeface="Times New Roman"/>
                <a:cs typeface="Times New Roman"/>
              </a:rPr>
              <a:t>of </a:t>
            </a:r>
            <a:r>
              <a:rPr lang="en-US" sz="1000" dirty="0" err="1" smtClean="0">
                <a:ea typeface="Times New Roman"/>
                <a:cs typeface="Times New Roman"/>
              </a:rPr>
              <a:t>Hib</a:t>
            </a:r>
            <a:r>
              <a:rPr lang="en-US" sz="1000" dirty="0" smtClean="0">
                <a:ea typeface="Times New Roman"/>
                <a:cs typeface="Times New Roman"/>
              </a:rPr>
              <a:t> vaccine </a:t>
            </a:r>
            <a:r>
              <a:rPr lang="en-US" sz="1000" dirty="0">
                <a:ea typeface="Times New Roman"/>
                <a:cs typeface="Times New Roman"/>
              </a:rPr>
              <a:t>is ≥3 or ≥4 doses, depending on brand </a:t>
            </a:r>
            <a:r>
              <a:rPr lang="en-US" sz="1000" dirty="0" smtClean="0">
                <a:ea typeface="Times New Roman"/>
                <a:cs typeface="Times New Roman"/>
              </a:rPr>
              <a:t>type.</a:t>
            </a:r>
          </a:p>
        </p:txBody>
      </p:sp>
    </p:spTree>
    <p:extLst>
      <p:ext uri="{BB962C8B-B14F-4D97-AF65-F5344CB8AC3E}">
        <p14:creationId xmlns:p14="http://schemas.microsoft.com/office/powerpoint/2010/main" val="34331553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8372" cy="868362"/>
          </a:xfrm>
        </p:spPr>
        <p:txBody>
          <a:bodyPr>
            <a:noAutofit/>
          </a:bodyPr>
          <a:lstStyle/>
          <a:p>
            <a:r>
              <a:rPr lang="en-US" sz="1800" dirty="0" smtClean="0"/>
              <a:t>Adults with obesity who ever received advice from a health provider to exercise more and who received advice to eat </a:t>
            </a:r>
            <a:r>
              <a:rPr lang="en-US" sz="1800" dirty="0"/>
              <a:t>fewer high-fat or high-cholesterol </a:t>
            </a:r>
            <a:r>
              <a:rPr lang="en-US" sz="1800" dirty="0" smtClean="0"/>
              <a:t>foods, by race/ethnicity, 2002-2012</a:t>
            </a:r>
            <a:endParaRPr lang="en-US" sz="18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964379765"/>
              </p:ext>
            </p:extLst>
          </p:nvPr>
        </p:nvGraphicFramePr>
        <p:xfrm>
          <a:off x="457200" y="1463040"/>
          <a:ext cx="41148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8972" y="5760720"/>
            <a:ext cx="8229600" cy="707886"/>
          </a:xfrm>
          <a:prstGeom prst="rect">
            <a:avLst/>
          </a:prstGeom>
          <a:noFill/>
        </p:spPr>
        <p:txBody>
          <a:bodyPr wrap="square" rtlCol="0">
            <a:spAutoFit/>
          </a:bodyPr>
          <a:lstStyle/>
          <a:p>
            <a:r>
              <a:rPr lang="en-US" sz="1000" b="1" dirty="0"/>
              <a:t>Source: </a:t>
            </a:r>
            <a:r>
              <a:rPr lang="en-US" sz="1000" dirty="0"/>
              <a:t>Agency for Healthcare Research and Quality, Medical Expenditure Panel Survey, </a:t>
            </a:r>
            <a:r>
              <a:rPr lang="en-US" sz="1000" dirty="0" smtClean="0"/>
              <a:t>2002-2012.</a:t>
            </a:r>
            <a:endParaRPr lang="en-US" sz="1000" dirty="0"/>
          </a:p>
          <a:p>
            <a:r>
              <a:rPr lang="en-US" sz="1000" b="1" dirty="0"/>
              <a:t>Denominator: </a:t>
            </a:r>
            <a:r>
              <a:rPr lang="en-US" sz="1000" dirty="0"/>
              <a:t>Civilian noninstitutionalized adults age 18 and over with obesity.</a:t>
            </a:r>
          </a:p>
          <a:p>
            <a:r>
              <a:rPr lang="en-US" sz="1000" b="1" dirty="0"/>
              <a:t>Note: </a:t>
            </a:r>
            <a:r>
              <a:rPr lang="en-US" sz="1000" dirty="0"/>
              <a:t>Estimates are age adjusted to the 2000 U.S. standard population using three age groups: 18-44, 45-64, and 65 and over. Obesity is defined as a body mass index of 30 or higher.</a:t>
            </a:r>
            <a:r>
              <a:rPr lang="en-US" sz="1000" b="1" dirty="0"/>
              <a:t> </a:t>
            </a:r>
            <a:endParaRPr lang="en-US" sz="1000" dirty="0"/>
          </a:p>
        </p:txBody>
      </p:sp>
      <p:graphicFrame>
        <p:nvGraphicFramePr>
          <p:cNvPr id="9" name="Content Placeholder 4"/>
          <p:cNvGraphicFramePr>
            <a:graphicFrameLocks noGrp="1"/>
          </p:cNvGraphicFramePr>
          <p:nvPr>
            <p:ph sz="half" idx="1"/>
            <p:extLst>
              <p:ext uri="{D42A27DB-BD31-4B8C-83A1-F6EECF244321}">
                <p14:modId xmlns:p14="http://schemas.microsoft.com/office/powerpoint/2010/main" val="1498935273"/>
              </p:ext>
            </p:extLst>
          </p:nvPr>
        </p:nvGraphicFramePr>
        <p:xfrm>
          <a:off x="4572000" y="1463040"/>
          <a:ext cx="4114800" cy="4206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659320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normAutofit fontScale="90000"/>
          </a:bodyPr>
          <a:lstStyle/>
          <a:p>
            <a:r>
              <a:rPr lang="en-US" altLang="en-US" smtClean="0"/>
              <a:t>AHRQ Health Care Innovations in Weight Management</a:t>
            </a:r>
            <a:endParaRPr lang="en-US" altLang="en-US" dirty="0"/>
          </a:p>
        </p:txBody>
      </p:sp>
      <p:sp>
        <p:nvSpPr>
          <p:cNvPr id="9218" name="Rectangle 2"/>
          <p:cNvSpPr>
            <a:spLocks noGrp="1" noChangeArrowheads="1"/>
          </p:cNvSpPr>
          <p:nvPr>
            <p:ph type="body" idx="1"/>
          </p:nvPr>
        </p:nvSpPr>
        <p:spPr/>
        <p:txBody>
          <a:bodyPr/>
          <a:lstStyle/>
          <a:p>
            <a:pPr marL="0" indent="0">
              <a:buNone/>
            </a:pPr>
            <a:r>
              <a:rPr lang="en-US" altLang="en-US" dirty="0" smtClean="0">
                <a:hlinkClick r:id="rId3"/>
              </a:rPr>
              <a:t>Lutheran Family Health Centers</a:t>
            </a:r>
            <a:r>
              <a:rPr lang="en-US" altLang="en-US" dirty="0" smtClean="0"/>
              <a:t> </a:t>
            </a:r>
          </a:p>
          <a:p>
            <a:r>
              <a:rPr lang="en-US" altLang="en-US" dirty="0" smtClean="0"/>
              <a:t>Location: Brooklyn, New York</a:t>
            </a:r>
          </a:p>
          <a:p>
            <a:r>
              <a:rPr lang="en-US" altLang="en-US" dirty="0" smtClean="0"/>
              <a:t>Population: Children in 3rd and 4th grades</a:t>
            </a:r>
          </a:p>
          <a:p>
            <a:r>
              <a:rPr lang="en-US" altLang="en-US" dirty="0" smtClean="0"/>
              <a:t>Intervention: With its school-based health program at PS 24, developed </a:t>
            </a:r>
            <a:r>
              <a:rPr lang="en-US" altLang="en-US" dirty="0" err="1" smtClean="0"/>
              <a:t>Cuerpo</a:t>
            </a:r>
            <a:r>
              <a:rPr lang="en-US" altLang="en-US" dirty="0" smtClean="0"/>
              <a:t> Sano/</a:t>
            </a:r>
            <a:r>
              <a:rPr lang="en-US" altLang="en-US" dirty="0" err="1" smtClean="0"/>
              <a:t>Mente</a:t>
            </a:r>
            <a:r>
              <a:rPr lang="en-US" altLang="en-US" dirty="0" smtClean="0"/>
              <a:t> Sana, a 36-week weight management program.</a:t>
            </a:r>
          </a:p>
          <a:p>
            <a:r>
              <a:rPr lang="en-US" altLang="en-US" dirty="0" smtClean="0"/>
              <a:t>Outcomes: Data on the program’s effectiveness are not yet available. </a:t>
            </a:r>
            <a:endParaRPr lang="en-US" altLang="en-US" dirty="0"/>
          </a:p>
        </p:txBody>
      </p:sp>
    </p:spTree>
    <p:extLst>
      <p:ext uri="{BB962C8B-B14F-4D97-AF65-F5344CB8AC3E}">
        <p14:creationId xmlns:p14="http://schemas.microsoft.com/office/powerpoint/2010/main" val="26537962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1800" dirty="0"/>
              <a:t>Hospital patients who received pneumococcal </a:t>
            </a:r>
            <a:r>
              <a:rPr lang="en-US" sz="1800" dirty="0" smtClean="0"/>
              <a:t>immunization and influenza immunization, by race/ethnicity, </a:t>
            </a:r>
            <a:r>
              <a:rPr lang="en-US" sz="1800" dirty="0"/>
              <a:t>2012</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9744254"/>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1920240" y="1981200"/>
            <a:ext cx="2103120" cy="274320"/>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2012 Achievable Benchmark: 93%</a:t>
            </a:r>
            <a:endParaRPr lang="en-US" sz="1000" dirty="0"/>
          </a:p>
        </p:txBody>
      </p:sp>
      <p:sp>
        <p:nvSpPr>
          <p:cNvPr id="6" name="Rectangle 5"/>
          <p:cNvSpPr/>
          <p:nvPr/>
        </p:nvSpPr>
        <p:spPr>
          <a:xfrm>
            <a:off x="457200" y="5669280"/>
            <a:ext cx="8229600" cy="707886"/>
          </a:xfrm>
          <a:prstGeom prst="rect">
            <a:avLst/>
          </a:prstGeom>
        </p:spPr>
        <p:txBody>
          <a:bodyPr wrap="square">
            <a:spAutoFit/>
          </a:bodyPr>
          <a:lstStyle/>
          <a:p>
            <a:r>
              <a:rPr lang="en-US" sz="1000" b="1" dirty="0" smtClean="0">
                <a:solidFill>
                  <a:prstClr val="black"/>
                </a:solidFill>
              </a:rPr>
              <a:t>Key:</a:t>
            </a:r>
            <a:r>
              <a:rPr lang="en-US" sz="1000" dirty="0" smtClean="0">
                <a:solidFill>
                  <a:prstClr val="black"/>
                </a:solidFill>
              </a:rPr>
              <a:t> </a:t>
            </a:r>
            <a:r>
              <a:rPr lang="en-US" sz="1000" b="1" dirty="0"/>
              <a:t>: </a:t>
            </a:r>
            <a:r>
              <a:rPr lang="en-US" sz="1000" dirty="0"/>
              <a:t>AI/AN = American Indian or Alaska Native</a:t>
            </a:r>
            <a:r>
              <a:rPr lang="en-US" sz="1000" dirty="0" smtClean="0"/>
              <a:t>.</a:t>
            </a:r>
            <a:endParaRPr lang="en-US" sz="1000" b="1" dirty="0" smtClean="0">
              <a:solidFill>
                <a:prstClr val="black"/>
              </a:solidFill>
            </a:endParaRPr>
          </a:p>
          <a:p>
            <a:pPr lvl="0"/>
            <a:r>
              <a:rPr lang="en-US" sz="1000" b="1" dirty="0" smtClean="0">
                <a:solidFill>
                  <a:prstClr val="black"/>
                </a:solidFill>
              </a:rPr>
              <a:t>Source</a:t>
            </a:r>
            <a:r>
              <a:rPr lang="en-US" sz="1000" b="1" dirty="0">
                <a:solidFill>
                  <a:prstClr val="black"/>
                </a:solidFill>
              </a:rPr>
              <a:t>:</a:t>
            </a:r>
            <a:r>
              <a:rPr lang="en-US" sz="1000" dirty="0">
                <a:solidFill>
                  <a:prstClr val="black"/>
                </a:solidFill>
              </a:rPr>
              <a:t> Centers for </a:t>
            </a:r>
            <a:r>
              <a:rPr lang="en-US" sz="1000" dirty="0" smtClean="0">
                <a:solidFill>
                  <a:prstClr val="black"/>
                </a:solidFill>
              </a:rPr>
              <a:t>Medicare &amp; Medicaid Services, Medicare Quality Improvement Organization Program, 2012.</a:t>
            </a:r>
            <a:endParaRPr lang="en-US" sz="1000" dirty="0">
              <a:solidFill>
                <a:prstClr val="black"/>
              </a:solidFill>
            </a:endParaRPr>
          </a:p>
          <a:p>
            <a:pPr lvl="0"/>
            <a:r>
              <a:rPr lang="en-US" sz="1000" b="1" dirty="0" smtClean="0">
                <a:solidFill>
                  <a:prstClr val="black"/>
                </a:solidFill>
              </a:rPr>
              <a:t>Denominator for Pneumococcal Immunization:</a:t>
            </a:r>
            <a:r>
              <a:rPr lang="en-US" sz="1000" dirty="0" smtClean="0">
                <a:solidFill>
                  <a:prstClr val="black"/>
                </a:solidFill>
              </a:rPr>
              <a:t> Discharged hospital patients age 65 and over or ages 6-64 with a high risk condition.</a:t>
            </a:r>
          </a:p>
          <a:p>
            <a:r>
              <a:rPr lang="en-US" sz="1000" b="1" dirty="0" smtClean="0">
                <a:solidFill>
                  <a:prstClr val="black"/>
                </a:solidFill>
              </a:rPr>
              <a:t>Denominator for Influenza Immunization:</a:t>
            </a:r>
            <a:r>
              <a:rPr lang="en-US" sz="1000" dirty="0" smtClean="0">
                <a:solidFill>
                  <a:prstClr val="black"/>
                </a:solidFill>
              </a:rPr>
              <a:t> </a:t>
            </a:r>
            <a:r>
              <a:rPr lang="en-US" sz="1000" dirty="0">
                <a:solidFill>
                  <a:prstClr val="black"/>
                </a:solidFill>
              </a:rPr>
              <a:t>Hospital patients discharged in October-March</a:t>
            </a:r>
            <a:r>
              <a:rPr lang="en-US" sz="1000" dirty="0" smtClean="0">
                <a:solidFill>
                  <a:prstClr val="black"/>
                </a:solidFill>
              </a:rPr>
              <a:t>.</a:t>
            </a:r>
            <a:endParaRPr lang="en-US" sz="1000" dirty="0">
              <a:solidFill>
                <a:prstClr val="black"/>
              </a:solidFill>
            </a:endParaRPr>
          </a:p>
        </p:txBody>
      </p:sp>
      <p:graphicFrame>
        <p:nvGraphicFramePr>
          <p:cNvPr id="9" name="Content Placeholder 6"/>
          <p:cNvGraphicFramePr>
            <a:graphicFrameLocks/>
          </p:cNvGraphicFramePr>
          <p:nvPr>
            <p:extLst>
              <p:ext uri="{D42A27DB-BD31-4B8C-83A1-F6EECF244321}">
                <p14:modId xmlns:p14="http://schemas.microsoft.com/office/powerpoint/2010/main" val="938829986"/>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1"/>
          <p:cNvSpPr txBox="1"/>
          <p:nvPr/>
        </p:nvSpPr>
        <p:spPr>
          <a:xfrm>
            <a:off x="6035040" y="1981200"/>
            <a:ext cx="2103120" cy="274320"/>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2012 Achievable Benchmark: 93%</a:t>
            </a:r>
            <a:endParaRPr lang="en-US" sz="1000" dirty="0"/>
          </a:p>
        </p:txBody>
      </p:sp>
    </p:spTree>
    <p:extLst>
      <p:ext uri="{BB962C8B-B14F-4D97-AF65-F5344CB8AC3E}">
        <p14:creationId xmlns:p14="http://schemas.microsoft.com/office/powerpoint/2010/main" val="36390574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Adult home health patients whose ability to move or walk around improved </a:t>
            </a:r>
            <a:r>
              <a:rPr lang="en-US" sz="2000" dirty="0"/>
              <a:t>and whose episodes of shortness of breath </a:t>
            </a:r>
            <a:r>
              <a:rPr lang="en-US" sz="2000" dirty="0" smtClean="0"/>
              <a:t>decreased, by race/ethnicity, 2010-2012</a:t>
            </a:r>
            <a:endParaRPr lang="en-US" sz="2000" dirty="0"/>
          </a:p>
        </p:txBody>
      </p:sp>
      <p:graphicFrame>
        <p:nvGraphicFramePr>
          <p:cNvPr id="13" name="Content Placeholder 5"/>
          <p:cNvGraphicFramePr>
            <a:graphicFrameLocks noGrp="1"/>
          </p:cNvGraphicFramePr>
          <p:nvPr>
            <p:ph sz="half" idx="2"/>
            <p:extLst>
              <p:ext uri="{D42A27DB-BD31-4B8C-83A1-F6EECF244321}">
                <p14:modId xmlns:p14="http://schemas.microsoft.com/office/powerpoint/2010/main" val="1192242607"/>
              </p:ext>
            </p:extLst>
          </p:nvPr>
        </p:nvGraphicFramePr>
        <p:xfrm>
          <a:off x="4572000" y="1463040"/>
          <a:ext cx="4114800" cy="4297680"/>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p:cNvCxnSpPr/>
          <p:nvPr/>
        </p:nvCxnSpPr>
        <p:spPr>
          <a:xfrm>
            <a:off x="5358384" y="2524442"/>
            <a:ext cx="329184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200" y="5852160"/>
            <a:ext cx="8229600" cy="553998"/>
          </a:xfrm>
          <a:prstGeom prst="rect">
            <a:avLst/>
          </a:prstGeom>
          <a:noFill/>
        </p:spPr>
        <p:txBody>
          <a:bodyPr wrap="square" rtlCol="0">
            <a:spAutoFit/>
          </a:bodyPr>
          <a:lstStyle/>
          <a:p>
            <a:r>
              <a:rPr lang="en-US" sz="1000" b="1" dirty="0"/>
              <a:t>Source: </a:t>
            </a:r>
            <a:r>
              <a:rPr lang="en-US" sz="1000" dirty="0"/>
              <a:t>Centers for Medicare &amp; Medicaid Services, Outcome and Assessment Information Set (OASIS), </a:t>
            </a:r>
            <a:r>
              <a:rPr lang="en-US" sz="1000" dirty="0" smtClean="0"/>
              <a:t>2010-2012. </a:t>
            </a:r>
            <a:endParaRPr lang="en-US" sz="1000" dirty="0"/>
          </a:p>
          <a:p>
            <a:r>
              <a:rPr lang="en-US" sz="1000" b="1" dirty="0"/>
              <a:t>Denominator: </a:t>
            </a:r>
            <a:r>
              <a:rPr lang="en-US" sz="1000" dirty="0"/>
              <a:t>Adult </a:t>
            </a:r>
            <a:r>
              <a:rPr lang="en-US" sz="1000" dirty="0" err="1"/>
              <a:t>nonmaternity</a:t>
            </a:r>
            <a:r>
              <a:rPr lang="en-US" sz="1000" dirty="0"/>
              <a:t> patients completing an episode of skilled home health care. </a:t>
            </a:r>
          </a:p>
          <a:p>
            <a:r>
              <a:rPr lang="en-US" sz="1000" b="1" dirty="0"/>
              <a:t>Note: </a:t>
            </a:r>
            <a:r>
              <a:rPr lang="en-US" sz="1000" dirty="0" smtClean="0"/>
              <a:t>Starting </a:t>
            </a:r>
            <a:r>
              <a:rPr lang="en-US" sz="1000" dirty="0"/>
              <a:t>January 1, 2010, the patient assessment instrument for home health agencies was changed to OASIS-C. </a:t>
            </a:r>
          </a:p>
        </p:txBody>
      </p:sp>
      <p:graphicFrame>
        <p:nvGraphicFramePr>
          <p:cNvPr id="18" name="Content Placeholder 5"/>
          <p:cNvGraphicFramePr>
            <a:graphicFrameLocks noGrp="1"/>
          </p:cNvGraphicFramePr>
          <p:nvPr>
            <p:ph sz="half" idx="2"/>
            <p:extLst>
              <p:ext uri="{D42A27DB-BD31-4B8C-83A1-F6EECF244321}">
                <p14:modId xmlns:p14="http://schemas.microsoft.com/office/powerpoint/2010/main" val="1616622556"/>
              </p:ext>
            </p:extLst>
          </p:nvPr>
        </p:nvGraphicFramePr>
        <p:xfrm>
          <a:off x="457200" y="1463040"/>
          <a:ext cx="4114800" cy="429768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828800" y="2651760"/>
            <a:ext cx="2103120" cy="209288"/>
          </a:xfrm>
          <a:prstGeom prst="rect">
            <a:avLst/>
          </a:prstGeom>
          <a:noFill/>
          <a:ln>
            <a:solidFill>
              <a:schemeClr val="tx1"/>
            </a:solidFill>
          </a:ln>
        </p:spPr>
        <p:txBody>
          <a:bodyPr wrap="square" lIns="27432" tIns="27432" rIns="27432" bIns="27432" rtlCol="0">
            <a:spAutoFit/>
          </a:bodyPr>
          <a:lstStyle/>
          <a:p>
            <a:r>
              <a:rPr lang="en-US" sz="1000" dirty="0" smtClean="0"/>
              <a:t>2010 Achievable Benchmark: 62.5%</a:t>
            </a:r>
            <a:endParaRPr lang="en-US" sz="1000" dirty="0"/>
          </a:p>
        </p:txBody>
      </p:sp>
      <p:cxnSp>
        <p:nvCxnSpPr>
          <p:cNvPr id="9" name="Straight Connector 8"/>
          <p:cNvCxnSpPr/>
          <p:nvPr/>
        </p:nvCxnSpPr>
        <p:spPr>
          <a:xfrm>
            <a:off x="1219200" y="2990713"/>
            <a:ext cx="329184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2"/>
          <p:cNvSpPr txBox="1"/>
          <p:nvPr/>
        </p:nvSpPr>
        <p:spPr>
          <a:xfrm>
            <a:off x="5852160" y="2247900"/>
            <a:ext cx="2286000" cy="246221"/>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latin typeface="Arial" panose="020B0604020202020204" pitchFamily="34" charset="0"/>
                <a:cs typeface="Arial" panose="020B0604020202020204" pitchFamily="34" charset="0"/>
              </a:rPr>
              <a:t>2010 Achievable Benchmark: 70.7% </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9628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Adult home health </a:t>
            </a:r>
            <a:r>
              <a:rPr lang="en-US" sz="1800" dirty="0" smtClean="0"/>
              <a:t>patients </a:t>
            </a:r>
            <a:r>
              <a:rPr lang="en-US" sz="1800" dirty="0"/>
              <a:t>whose management of oral medications </a:t>
            </a:r>
            <a:r>
              <a:rPr lang="en-US" sz="1800" dirty="0" smtClean="0"/>
              <a:t>improved, by age, stratified by race/ethnicity, 2012</a:t>
            </a:r>
            <a:endParaRPr lang="en-US" sz="1800" dirty="0"/>
          </a:p>
        </p:txBody>
      </p:sp>
      <p:sp>
        <p:nvSpPr>
          <p:cNvPr id="6" name="TextBox 5"/>
          <p:cNvSpPr txBox="1"/>
          <p:nvPr/>
        </p:nvSpPr>
        <p:spPr>
          <a:xfrm>
            <a:off x="457200" y="5760720"/>
            <a:ext cx="8229600" cy="246221"/>
          </a:xfrm>
          <a:prstGeom prst="rect">
            <a:avLst/>
          </a:prstGeom>
          <a:noFill/>
        </p:spPr>
        <p:txBody>
          <a:bodyPr wrap="square" rtlCol="0">
            <a:spAutoFit/>
          </a:bodyPr>
          <a:lstStyle/>
          <a:p>
            <a:r>
              <a:rPr lang="en-US" sz="1000" b="1" dirty="0" smtClean="0"/>
              <a:t>Source</a:t>
            </a:r>
            <a:r>
              <a:rPr lang="en-US" sz="1000" dirty="0" smtClean="0"/>
              <a:t>: </a:t>
            </a:r>
            <a:r>
              <a:rPr lang="en-US" sz="1000" dirty="0"/>
              <a:t>Centers for Medicare &amp; Medicaid Services, Outcome and Assessment Information </a:t>
            </a:r>
            <a:r>
              <a:rPr lang="en-US" sz="1000" dirty="0" smtClean="0"/>
              <a:t>Set, 2012.</a:t>
            </a:r>
            <a:endParaRPr lang="en-US" sz="1000" dirty="0"/>
          </a:p>
        </p:txBody>
      </p:sp>
      <p:graphicFrame>
        <p:nvGraphicFramePr>
          <p:cNvPr id="20" name="Content Placeholder 19"/>
          <p:cNvGraphicFramePr>
            <a:graphicFrameLocks noGrp="1"/>
          </p:cNvGraphicFramePr>
          <p:nvPr>
            <p:ph sz="half" idx="2"/>
            <p:extLst>
              <p:ext uri="{D42A27DB-BD31-4B8C-83A1-F6EECF244321}">
                <p14:modId xmlns:p14="http://schemas.microsoft.com/office/powerpoint/2010/main" val="2658661372"/>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2933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 to Health Care</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smtClean="0"/>
              <a:t>National Healthcare Quality and Disparities Report</a:t>
            </a:r>
          </a:p>
          <a:p>
            <a:r>
              <a:rPr lang="en-US" dirty="0" err="1" smtClean="0"/>
              <a:t>Chartbook</a:t>
            </a:r>
            <a:r>
              <a:rPr lang="en-US" dirty="0" smtClean="0"/>
              <a:t> on Health Care for Hispanics</a:t>
            </a:r>
          </a:p>
          <a:p>
            <a:r>
              <a:rPr lang="en-US" dirty="0" smtClean="0"/>
              <a:t>Part 3: </a:t>
            </a:r>
            <a:r>
              <a:rPr lang="en-US" dirty="0"/>
              <a:t>Trends in Access and Priorities of the </a:t>
            </a:r>
            <a:endParaRPr lang="en-US" dirty="0" smtClean="0"/>
          </a:p>
          <a:p>
            <a:r>
              <a:rPr lang="en-US" dirty="0" smtClean="0"/>
              <a:t>National </a:t>
            </a:r>
            <a:r>
              <a:rPr lang="en-US" dirty="0"/>
              <a:t>Quality Strategy</a:t>
            </a:r>
          </a:p>
        </p:txBody>
      </p:sp>
    </p:spTree>
    <p:extLst>
      <p:ext uri="{BB962C8B-B14F-4D97-AF65-F5344CB8AC3E}">
        <p14:creationId xmlns:p14="http://schemas.microsoft.com/office/powerpoint/2010/main" val="22125012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NQS Priority: </a:t>
            </a:r>
            <a:r>
              <a:rPr lang="en-US" dirty="0" smtClean="0"/>
              <a:t>Care affordability</a:t>
            </a:r>
            <a:endParaRPr lang="en-US" dirty="0"/>
          </a:p>
        </p:txBody>
      </p:sp>
      <p:sp>
        <p:nvSpPr>
          <p:cNvPr id="2" name="Text Placeholder 1"/>
          <p:cNvSpPr>
            <a:spLocks noGrp="1"/>
          </p:cNvSpPr>
          <p:nvPr>
            <p:ph type="body" idx="1"/>
          </p:nvPr>
        </p:nvSpPr>
        <p:spPr/>
        <p:txBody>
          <a:bodyPr>
            <a:normAutofit fontScale="92500" lnSpcReduction="10000"/>
          </a:bodyPr>
          <a:lstStyle/>
          <a:p>
            <a:r>
              <a:rPr lang="en-US" dirty="0"/>
              <a:t>National Healthcare Quality and Disparities Report</a:t>
            </a:r>
          </a:p>
          <a:p>
            <a:r>
              <a:rPr lang="en-US" dirty="0" err="1"/>
              <a:t>Chartbook</a:t>
            </a:r>
            <a:r>
              <a:rPr lang="en-US" dirty="0"/>
              <a:t> on Health Care for Hispanics</a:t>
            </a:r>
          </a:p>
          <a:p>
            <a:r>
              <a:rPr lang="en-US" dirty="0"/>
              <a:t>Part 3: Trends in Access and Priorities of the </a:t>
            </a:r>
          </a:p>
          <a:p>
            <a:r>
              <a:rPr lang="en-US" dirty="0"/>
              <a:t>National Quality Strategy</a:t>
            </a:r>
          </a:p>
        </p:txBody>
      </p:sp>
    </p:spTree>
    <p:extLst>
      <p:ext uri="{BB962C8B-B14F-4D97-AF65-F5344CB8AC3E}">
        <p14:creationId xmlns:p14="http://schemas.microsoft.com/office/powerpoint/2010/main" val="6510494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868362"/>
          </a:xfrm>
        </p:spPr>
        <p:txBody>
          <a:bodyPr>
            <a:noAutofit/>
          </a:bodyPr>
          <a:lstStyle/>
          <a:p>
            <a:r>
              <a:rPr lang="en-US" sz="1800" dirty="0"/>
              <a:t>People without a usual source of care who indicate a financial or insurance reason for not having a source of care, </a:t>
            </a:r>
            <a:r>
              <a:rPr lang="en-US" sz="1800" dirty="0" smtClean="0"/>
              <a:t>by race/ethnicity and by insurance among Hispanics, 2002-2012</a:t>
            </a:r>
            <a:endParaRPr lang="en-US" sz="1800" dirty="0"/>
          </a:p>
        </p:txBody>
      </p:sp>
      <p:sp>
        <p:nvSpPr>
          <p:cNvPr id="14" name="TextBox 13"/>
          <p:cNvSpPr txBox="1"/>
          <p:nvPr/>
        </p:nvSpPr>
        <p:spPr>
          <a:xfrm>
            <a:off x="457200" y="5852160"/>
            <a:ext cx="8229600" cy="553998"/>
          </a:xfrm>
          <a:prstGeom prst="rect">
            <a:avLst/>
          </a:prstGeom>
          <a:noFill/>
        </p:spPr>
        <p:txBody>
          <a:bodyPr wrap="none" rtlCol="0">
            <a:spAutoFit/>
          </a:bodyPr>
          <a:lstStyle/>
          <a:p>
            <a:r>
              <a:rPr lang="en-US" sz="1000" b="1" dirty="0" smtClean="0"/>
              <a:t>Source</a:t>
            </a:r>
            <a:r>
              <a:rPr lang="en-US" sz="1000" b="1" dirty="0"/>
              <a:t>:</a:t>
            </a:r>
            <a:r>
              <a:rPr lang="en-US" sz="1000" dirty="0"/>
              <a:t> Agency for Healthcare Research and Quality, Medical Expenditure Panel Survey, </a:t>
            </a:r>
            <a:r>
              <a:rPr lang="en-US" sz="1000" dirty="0" smtClean="0"/>
              <a:t>2002-2012.</a:t>
            </a:r>
            <a:endParaRPr lang="en-US" sz="1000" dirty="0"/>
          </a:p>
          <a:p>
            <a:r>
              <a:rPr lang="en-US" sz="1000" b="1" dirty="0"/>
              <a:t>Denominator:</a:t>
            </a:r>
            <a:r>
              <a:rPr lang="en-US" sz="1000" dirty="0"/>
              <a:t> Civilian </a:t>
            </a:r>
            <a:r>
              <a:rPr lang="en-US" sz="1000" dirty="0" err="1"/>
              <a:t>noninstitutionalized</a:t>
            </a:r>
            <a:r>
              <a:rPr lang="en-US" sz="1000" dirty="0"/>
              <a:t> population </a:t>
            </a:r>
            <a:r>
              <a:rPr lang="en-US" sz="1000" dirty="0" smtClean="0"/>
              <a:t>without a usual source of care.</a:t>
            </a:r>
            <a:endParaRPr lang="en-US" sz="1000" dirty="0"/>
          </a:p>
          <a:p>
            <a:r>
              <a:rPr lang="en-US" sz="1000" b="1" dirty="0"/>
              <a:t>Note:</a:t>
            </a:r>
            <a:r>
              <a:rPr lang="en-US" sz="1000" dirty="0"/>
              <a:t> For this measure, lower rates are better. </a:t>
            </a:r>
          </a:p>
        </p:txBody>
      </p:sp>
      <p:graphicFrame>
        <p:nvGraphicFramePr>
          <p:cNvPr id="6" name="Object 10"/>
          <p:cNvGraphicFramePr>
            <a:graphicFrameLocks/>
          </p:cNvGraphicFramePr>
          <p:nvPr>
            <p:extLst>
              <p:ext uri="{D42A27DB-BD31-4B8C-83A1-F6EECF244321}">
                <p14:modId xmlns:p14="http://schemas.microsoft.com/office/powerpoint/2010/main" val="126365261"/>
              </p:ext>
            </p:extLst>
          </p:nvPr>
        </p:nvGraphicFramePr>
        <p:xfrm>
          <a:off x="457200" y="1463040"/>
          <a:ext cx="4114800" cy="4206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10"/>
          <p:cNvGraphicFramePr>
            <a:graphicFrameLocks/>
          </p:cNvGraphicFramePr>
          <p:nvPr>
            <p:extLst>
              <p:ext uri="{D42A27DB-BD31-4B8C-83A1-F6EECF244321}">
                <p14:modId xmlns:p14="http://schemas.microsoft.com/office/powerpoint/2010/main" val="4039564720"/>
              </p:ext>
            </p:extLst>
          </p:nvPr>
        </p:nvGraphicFramePr>
        <p:xfrm>
          <a:off x="4572000" y="1463040"/>
          <a:ext cx="4114800" cy="4206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77966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normAutofit fontScale="90000"/>
          </a:bodyPr>
          <a:lstStyle/>
          <a:p>
            <a:r>
              <a:rPr lang="en-US" altLang="en-US" smtClean="0"/>
              <a:t>AHRQ Health Care Innovations in Reducing Costs</a:t>
            </a:r>
            <a:endParaRPr lang="en-US" altLang="en-US" dirty="0">
              <a:hlinkClick r:id="rId3"/>
            </a:endParaRPr>
          </a:p>
        </p:txBody>
      </p:sp>
      <p:sp>
        <p:nvSpPr>
          <p:cNvPr id="10242" name="Rectangle 2"/>
          <p:cNvSpPr>
            <a:spLocks noGrp="1" noChangeArrowheads="1"/>
          </p:cNvSpPr>
          <p:nvPr>
            <p:ph type="body" idx="1"/>
          </p:nvPr>
        </p:nvSpPr>
        <p:spPr/>
        <p:txBody>
          <a:bodyPr>
            <a:normAutofit fontScale="92500" lnSpcReduction="10000"/>
          </a:bodyPr>
          <a:lstStyle/>
          <a:p>
            <a:pPr marL="0" indent="0">
              <a:buNone/>
            </a:pPr>
            <a:r>
              <a:rPr lang="en-US" altLang="en-US" dirty="0" smtClean="0">
                <a:hlinkClick r:id="rId3"/>
              </a:rPr>
              <a:t>Molina Healthcare</a:t>
            </a:r>
            <a:endParaRPr lang="en-US" altLang="en-US" dirty="0" smtClean="0"/>
          </a:p>
          <a:p>
            <a:r>
              <a:rPr lang="en-US" altLang="en-US" dirty="0" smtClean="0"/>
              <a:t>Location: Long Beach, California</a:t>
            </a:r>
          </a:p>
          <a:p>
            <a:r>
              <a:rPr lang="en-US" altLang="en-US" dirty="0" smtClean="0"/>
              <a:t>Intervention: Instituted </a:t>
            </a:r>
            <a:r>
              <a:rPr lang="en-US" altLang="en-US" dirty="0" err="1" smtClean="0"/>
              <a:t>TeleSalud</a:t>
            </a:r>
            <a:r>
              <a:rPr lang="en-US" altLang="en-US" dirty="0" smtClean="0"/>
              <a:t>, a 24-hour bilingual advice line that provides callers with direct access to a registered nurse who can address their health and interpreter needs in their preferred language.</a:t>
            </a:r>
          </a:p>
          <a:p>
            <a:r>
              <a:rPr lang="en-US" altLang="en-US" dirty="0" smtClean="0"/>
              <a:t>Outcomes: Significantly increased the number of calls coming from Spanish-speaking members and has helped members to make wiser choices, leading to fewer </a:t>
            </a:r>
            <a:r>
              <a:rPr lang="en-US" altLang="en-US" smtClean="0"/>
              <a:t>emergency department </a:t>
            </a:r>
            <a:r>
              <a:rPr lang="en-US" altLang="en-US" dirty="0" smtClean="0"/>
              <a:t>visits and significant cost savings.</a:t>
            </a:r>
            <a:endParaRPr lang="en-US" altLang="en-US" dirty="0"/>
          </a:p>
        </p:txBody>
      </p:sp>
    </p:spTree>
    <p:extLst>
      <p:ext uri="{BB962C8B-B14F-4D97-AF65-F5344CB8AC3E}">
        <p14:creationId xmlns:p14="http://schemas.microsoft.com/office/powerpoint/2010/main" val="25535752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p:cNvSpPr>
            <a:spLocks noGrp="1"/>
          </p:cNvSpPr>
          <p:nvPr>
            <p:ph type="title"/>
          </p:nvPr>
        </p:nvSpPr>
        <p:spPr/>
        <p:txBody>
          <a:bodyPr>
            <a:noAutofit/>
          </a:bodyPr>
          <a:lstStyle/>
          <a:p>
            <a:r>
              <a:rPr lang="en-US" sz="2200" dirty="0"/>
              <a:t>ACCESS DISPARITIES: In 2012, disparities were observed across a broad spectrum of access measures</a:t>
            </a:r>
          </a:p>
        </p:txBody>
      </p:sp>
      <p:graphicFrame>
        <p:nvGraphicFramePr>
          <p:cNvPr id="74" name="Chart 73"/>
          <p:cNvGraphicFramePr>
            <a:graphicFrameLocks/>
          </p:cNvGraphicFramePr>
          <p:nvPr>
            <p:extLst>
              <p:ext uri="{D42A27DB-BD31-4B8C-83A1-F6EECF244321}">
                <p14:modId xmlns:p14="http://schemas.microsoft.com/office/powerpoint/2010/main" val="2813779716"/>
              </p:ext>
            </p:extLst>
          </p:nvPr>
        </p:nvGraphicFramePr>
        <p:xfrm>
          <a:off x="457200" y="1463040"/>
          <a:ext cx="8229600" cy="512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3045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61181" y="3306823"/>
            <a:ext cx="7013388" cy="1959119"/>
          </a:xfrm>
          <a:prstGeom prst="rect">
            <a:avLst/>
          </a:prstGeom>
        </p:spPr>
        <p:txBody>
          <a:bodyPr vert="horz" wrap="square" lIns="0" tIns="0" rIns="0" bIns="0" rtlCol="0">
            <a:noAutofit/>
          </a:bodyPr>
          <a:lstStyle/>
          <a:p>
            <a:pPr marL="11396"/>
            <a:endParaRPr sz="1100" dirty="0">
              <a:latin typeface="Times New Roman"/>
              <a:cs typeface="Times New Roman"/>
            </a:endParaRPr>
          </a:p>
        </p:txBody>
      </p:sp>
      <p:sp>
        <p:nvSpPr>
          <p:cNvPr id="78" name="Title 77"/>
          <p:cNvSpPr>
            <a:spLocks noGrp="1"/>
          </p:cNvSpPr>
          <p:nvPr>
            <p:ph type="title"/>
          </p:nvPr>
        </p:nvSpPr>
        <p:spPr/>
        <p:txBody>
          <a:bodyPr>
            <a:noAutofit/>
          </a:bodyPr>
          <a:lstStyle/>
          <a:p>
            <a:r>
              <a:rPr lang="en-US" sz="2000" dirty="0" smtClean="0"/>
              <a:t>ACCESS DISPARITIES: Through 2012, across a broad spectrum of access measures, some disparities were reduced but most did not improve</a:t>
            </a:r>
            <a:endParaRPr lang="en-US" sz="2000" dirty="0"/>
          </a:p>
        </p:txBody>
      </p:sp>
      <p:graphicFrame>
        <p:nvGraphicFramePr>
          <p:cNvPr id="82" name="Chart 81"/>
          <p:cNvGraphicFramePr>
            <a:graphicFrameLocks/>
          </p:cNvGraphicFramePr>
          <p:nvPr>
            <p:extLst>
              <p:ext uri="{D42A27DB-BD31-4B8C-83A1-F6EECF244321}">
                <p14:modId xmlns:p14="http://schemas.microsoft.com/office/powerpoint/2010/main" val="2625409815"/>
              </p:ext>
            </p:extLst>
          </p:nvPr>
        </p:nvGraphicFramePr>
        <p:xfrm>
          <a:off x="457200" y="1463040"/>
          <a:ext cx="8229600" cy="512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215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Adults ages 18-64 who were uninsured at the time of interview, by race/ethnicity, January 2010-June 2014</a:t>
            </a:r>
            <a:endParaRPr lang="en-US" sz="2000" dirty="0"/>
          </a:p>
        </p:txBody>
      </p:sp>
      <p:graphicFrame>
        <p:nvGraphicFramePr>
          <p:cNvPr id="4" name="Chart 3"/>
          <p:cNvGraphicFramePr/>
          <p:nvPr>
            <p:extLst>
              <p:ext uri="{D42A27DB-BD31-4B8C-83A1-F6EECF244321}">
                <p14:modId xmlns:p14="http://schemas.microsoft.com/office/powerpoint/2010/main" val="2095204232"/>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57200" y="5666380"/>
            <a:ext cx="8229600" cy="707886"/>
          </a:xfrm>
          <a:prstGeom prst="rect">
            <a:avLst/>
          </a:prstGeom>
        </p:spPr>
        <p:txBody>
          <a:bodyPr wrap="square">
            <a:spAutoFit/>
          </a:bodyPr>
          <a:lstStyle/>
          <a:p>
            <a:r>
              <a:rPr lang="en-US" sz="1000" b="1" dirty="0" smtClean="0"/>
              <a:t>Key: </a:t>
            </a:r>
            <a:r>
              <a:rPr lang="en-US" sz="1000" dirty="0" smtClean="0"/>
              <a:t>Q = quarter.</a:t>
            </a:r>
            <a:endParaRPr lang="en-US" sz="1000" b="1" dirty="0" smtClean="0"/>
          </a:p>
          <a:p>
            <a:r>
              <a:rPr lang="en-US" sz="1000" b="1" dirty="0" smtClean="0"/>
              <a:t>Source</a:t>
            </a:r>
            <a:r>
              <a:rPr lang="en-US" sz="1000" b="1" dirty="0"/>
              <a:t>:  </a:t>
            </a:r>
            <a:r>
              <a:rPr lang="en-US" sz="1000" dirty="0"/>
              <a:t>Centers for Disease Control and Prevention, National Center for Health </a:t>
            </a:r>
            <a:r>
              <a:rPr lang="en-US" sz="1000" dirty="0" smtClean="0"/>
              <a:t>Statistics, National </a:t>
            </a:r>
            <a:r>
              <a:rPr lang="en-US" sz="1000" dirty="0"/>
              <a:t>Health Interview Survey, 2010 </a:t>
            </a:r>
            <a:r>
              <a:rPr lang="en-US" sz="1000" dirty="0" smtClean="0"/>
              <a:t>-2014</a:t>
            </a:r>
            <a:r>
              <a:rPr lang="en-US" sz="1000" dirty="0"/>
              <a:t>, Family Core Component.</a:t>
            </a:r>
          </a:p>
          <a:p>
            <a:r>
              <a:rPr lang="en-US" sz="1000" b="1" dirty="0"/>
              <a:t>Note:</a:t>
            </a:r>
            <a:r>
              <a:rPr lang="en-US" sz="1000" dirty="0"/>
              <a:t> For this measure, lower rates are better. Data only available for 2014 quarters 1 and </a:t>
            </a:r>
            <a:r>
              <a:rPr lang="en-US" sz="1000" dirty="0" smtClean="0"/>
              <a:t>2.</a:t>
            </a:r>
            <a:endParaRPr lang="en-US" sz="1000" dirty="0"/>
          </a:p>
        </p:txBody>
      </p:sp>
    </p:spTree>
    <p:extLst>
      <p:ext uri="{BB962C8B-B14F-4D97-AF65-F5344CB8AC3E}">
        <p14:creationId xmlns:p14="http://schemas.microsoft.com/office/powerpoint/2010/main" val="2488609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Age-sex adjusted percentage of people of all ages with a usual place to go for medical care, by race/ethnicity, 2013 and January-June 2014</a:t>
            </a:r>
            <a:endParaRPr lang="en-US" sz="2000" dirty="0"/>
          </a:p>
        </p:txBody>
      </p:sp>
      <p:graphicFrame>
        <p:nvGraphicFramePr>
          <p:cNvPr id="4" name="Chart 3"/>
          <p:cNvGraphicFramePr/>
          <p:nvPr>
            <p:extLst>
              <p:ext uri="{D42A27DB-BD31-4B8C-83A1-F6EECF244321}">
                <p14:modId xmlns:p14="http://schemas.microsoft.com/office/powerpoint/2010/main" val="3583286833"/>
              </p:ext>
            </p:extLst>
          </p:nvPr>
        </p:nvGraphicFramePr>
        <p:xfrm>
          <a:off x="457200" y="1463040"/>
          <a:ext cx="8229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57200" y="5303520"/>
            <a:ext cx="8229600" cy="553998"/>
          </a:xfrm>
          <a:prstGeom prst="rect">
            <a:avLst/>
          </a:prstGeom>
        </p:spPr>
        <p:txBody>
          <a:bodyPr wrap="square">
            <a:spAutoFit/>
          </a:bodyPr>
          <a:lstStyle/>
          <a:p>
            <a:r>
              <a:rPr lang="en-US" sz="1000" b="1" dirty="0" smtClean="0"/>
              <a:t>Source:</a:t>
            </a:r>
            <a:r>
              <a:rPr lang="en-US" sz="1000" dirty="0" smtClean="0"/>
              <a:t> </a:t>
            </a:r>
            <a:r>
              <a:rPr lang="en-US" sz="1000" dirty="0"/>
              <a:t>Centers for Disease Control and Prevention, National Center for Health Statistics, National Health Interview Survey, 1997-2013 and January-June 2014, Combined Sample Adult and Sample Child Core Component.</a:t>
            </a:r>
          </a:p>
          <a:p>
            <a:r>
              <a:rPr lang="en-US" sz="1000" b="1" dirty="0" smtClean="0"/>
              <a:t>Note:</a:t>
            </a:r>
            <a:r>
              <a:rPr lang="en-US" sz="1000" dirty="0" smtClean="0"/>
              <a:t> Data </a:t>
            </a:r>
            <a:r>
              <a:rPr lang="en-US" sz="1000" dirty="0"/>
              <a:t>only available for  2014 quarters 1 and 2.</a:t>
            </a:r>
          </a:p>
        </p:txBody>
      </p:sp>
    </p:spTree>
    <p:extLst>
      <p:ext uri="{BB962C8B-B14F-4D97-AF65-F5344CB8AC3E}">
        <p14:creationId xmlns:p14="http://schemas.microsoft.com/office/powerpoint/2010/main" val="1192823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42735</TotalTime>
  <Words>8994</Words>
  <Application>Microsoft Office PowerPoint</Application>
  <PresentationFormat>On-screen Show (4:3)</PresentationFormat>
  <Paragraphs>593</Paragraphs>
  <Slides>52</Slides>
  <Notes>52</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52</vt:i4>
      </vt:variant>
    </vt:vector>
  </HeadingPairs>
  <TitlesOfParts>
    <vt:vector size="59" baseType="lpstr">
      <vt:lpstr>Arial</vt:lpstr>
      <vt:lpstr>Calibri</vt:lpstr>
      <vt:lpstr>Courier New</vt:lpstr>
      <vt:lpstr>Symbol</vt:lpstr>
      <vt:lpstr>Times New Roman</vt:lpstr>
      <vt:lpstr>2_Office Theme</vt:lpstr>
      <vt:lpstr>3_Office Theme</vt:lpstr>
      <vt:lpstr>Part 3: Trends in Access and Priorities of the National Quality Strategy</vt:lpstr>
      <vt:lpstr>2014 QDR Chartbooks</vt:lpstr>
      <vt:lpstr>Six Chartbooks Organized Around Priorities of the National Quality Strategy</vt:lpstr>
      <vt:lpstr>Other Chartbooks Organized Around AHRQ’s Priority Populations</vt:lpstr>
      <vt:lpstr>Access to Health Care</vt:lpstr>
      <vt:lpstr>ACCESS DISPARITIES: In 2012, disparities were observed across a broad spectrum of access measures</vt:lpstr>
      <vt:lpstr>ACCESS DISPARITIES: Through 2012, across a broad spectrum of access measures, some disparities were reduced but most did not improve</vt:lpstr>
      <vt:lpstr>Adults ages 18-64 who were uninsured at the time of interview, by race/ethnicity, January 2010-June 2014</vt:lpstr>
      <vt:lpstr>Age-sex adjusted percentage of people of all ages with a usual place to go for medical care, by race/ethnicity, 2013 and January-June 2014</vt:lpstr>
      <vt:lpstr>Adults who needed care right away for an illness, injury, or condition in the last 12 months who sometimes or never got care as soon as wanted, by race/ethnicity and by insurance (ages 18-64) among Hispanics, 2002-2012</vt:lpstr>
      <vt:lpstr>Children who needed care right away for an illness, injury, or condition in the last 12 months who sometimes or never got care as soon as wanted, by race/ethnicity and language spoken at home, 2002-2012</vt:lpstr>
      <vt:lpstr>Characteristics of HRSA-supported health center population versus U.S. population, 2013</vt:lpstr>
      <vt:lpstr>AHRQ Health Care Innovations in Access to Health Care</vt:lpstr>
      <vt:lpstr>National Quality Strategy Priorities</vt:lpstr>
      <vt:lpstr>QUALITY: Through 2012, most measures of health care quality for Hispanics improved</vt:lpstr>
      <vt:lpstr>QUALITY DISPARITIES: Disparities remained prevalent across a broad spectrum of quality measures</vt:lpstr>
      <vt:lpstr>QUALITY DISPARITIES: Hispanics received poorer quality of care across many NQS priorities</vt:lpstr>
      <vt:lpstr>QUALITY DISPARITIES: Through 2012, some disparities were getting smaller but most were not improving across a broad spectrum of quality measures</vt:lpstr>
      <vt:lpstr>QUALITY DISPARITIES: Several quality measures showed elimination or widening of Hispanic-White disparities</vt:lpstr>
      <vt:lpstr>QUALITY DISPARITIES: Overall quality and quality among Hispanics varied widely across States and often did not match</vt:lpstr>
      <vt:lpstr>NQS Priority: Patient Safety</vt:lpstr>
      <vt:lpstr>Postoperative sepsis per 1,000 adult discharges with an elective operating room procedure, by race/ethnicity and  among Hispanics, by sex, 2008-2011</vt:lpstr>
      <vt:lpstr>Postoperative sepsis per 1,000 adult discharges with an elective operating room procedure, by patient language, California, 2009-2011 (combined)</vt:lpstr>
      <vt:lpstr>Long-stay nursing home residents experiencing use of restraints, by race/ethnicity, 2011-2012 </vt:lpstr>
      <vt:lpstr>NQS Priority: Person-Centered Care</vt:lpstr>
      <vt:lpstr>Adults who had a doctor’s office or clinic visit in the last 12 months who reported poor communication with health providers, by race/ethnicity and by income among Hispanics, 2002-2012</vt:lpstr>
      <vt:lpstr>Children who had a doctor’s office or clinic visit in the last 12 months whose parents reported poor communication with health providers, by race/ethnicity and language spoken at home, 2002-2012</vt:lpstr>
      <vt:lpstr>Provider-patient communication among adults receiving home health care, by language spoken at home, 2013</vt:lpstr>
      <vt:lpstr>Provider-patient communication among adults receiving home health care, by race/ethnicity, 2013</vt:lpstr>
      <vt:lpstr>People with a usual source of care whose health providers sometimes or never asked for the patient’s help to make treatment decisions, by race/ethnicity, 2002-2012</vt:lpstr>
      <vt:lpstr>Hospice patients who received the right amount of help for feelings of anxiety or sadness and who received care consistent with their stated end-of-life wishes, by race/ethnicity, 2008-2013</vt:lpstr>
      <vt:lpstr>AHRQ Health Care Innovations in Hospice Care</vt:lpstr>
      <vt:lpstr>NQS Priority: Care Coordination</vt:lpstr>
      <vt:lpstr>Potentially avoidable hospitalizations, by race/ethnicity, stratified by area income, 2012</vt:lpstr>
      <vt:lpstr>Patients who reported that it was very important for them to  get their own medical information electronically, by race/ethnicity, 2008-2013</vt:lpstr>
      <vt:lpstr>AHRQ Health Care Innovations in Care Coordination</vt:lpstr>
      <vt:lpstr>NQS Priority: Effective Treatment</vt:lpstr>
      <vt:lpstr>Patients who saw a nephrologist at least 12 months prior to initiation of renal replacement therapy, by race/ethnicity, 2005-2012</vt:lpstr>
      <vt:lpstr>Adults with chronic joint symptoms who have ever seen a doctor or other health professional for joint symptoms, by race/ethnicity and by insurance among Hispanics, 2009-2012</vt:lpstr>
      <vt:lpstr>Patients with tuberculosis who completed a curative course of treatment within 1 year of initiation of treatment, by Hispanic group, 2008-2010</vt:lpstr>
      <vt:lpstr>NQS Priority: Healthy Living</vt:lpstr>
      <vt:lpstr>Children ages 0-17 with a well-child visit in the last 12 months, by race/ethnicity, 2000-2013</vt:lpstr>
      <vt:lpstr>Prevention:  Receipt of Recommended Vaccinations by Young Children</vt:lpstr>
      <vt:lpstr>Children ages 19-35 months who received the 4:3:1:3:3:1:4 vaccine series, by race/ethnicity, 2009-2012</vt:lpstr>
      <vt:lpstr>Adults with obesity who ever received advice from a health provider to exercise more and who received advice to eat fewer high-fat or high-cholesterol foods, by race/ethnicity, 2002-2012</vt:lpstr>
      <vt:lpstr>AHRQ Health Care Innovations in Weight Management</vt:lpstr>
      <vt:lpstr>Hospital patients who received pneumococcal immunization and influenza immunization, by race/ethnicity, 2012</vt:lpstr>
      <vt:lpstr>Adult home health patients whose ability to move or walk around improved and whose episodes of shortness of breath decreased, by race/ethnicity, 2010-2012</vt:lpstr>
      <vt:lpstr>Adult home health patients whose management of oral medications improved, by age, stratified by race/ethnicity, 2012</vt:lpstr>
      <vt:lpstr>NQS Priority: Care affordability</vt:lpstr>
      <vt:lpstr>People without a usual source of care who indicate a financial or insurance reason for not having a source of care, by race/ethnicity and by insurance among Hispanics, 2002-2012</vt:lpstr>
      <vt:lpstr>AHRQ Health Care Innovations in Reducing Costs</vt:lpstr>
    </vt:vector>
  </TitlesOfParts>
  <Company>Thomson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Standardized infection ratios for central line-associated bloodstream infections and surgical site infections, 2009–2012</dc:title>
  <dc:creator>u0131519</dc:creator>
  <cp:lastModifiedBy>Ramage, Kathryn (AHRQ/OC) (CTR)</cp:lastModifiedBy>
  <cp:revision>1357</cp:revision>
  <cp:lastPrinted>2015-03-30T13:39:58Z</cp:lastPrinted>
  <dcterms:created xsi:type="dcterms:W3CDTF">2014-10-06T19:28:36Z</dcterms:created>
  <dcterms:modified xsi:type="dcterms:W3CDTF">2020-03-26T17:34:13Z</dcterms:modified>
</cp:coreProperties>
</file>