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heme/themeOverride2.xml" ContentType="application/vnd.openxmlformats-officedocument.themeOverride+xml"/>
  <Override PartName="/ppt/notesSlides/notesSlide14.xml" ContentType="application/vnd.openxmlformats-officedocument.presentationml.notesSlide+xml"/>
  <Override PartName="/ppt/charts/chart4.xml" ContentType="application/vnd.openxmlformats-officedocument.drawingml.chart+xml"/>
  <Override PartName="/ppt/theme/themeOverride3.xml" ContentType="application/vnd.openxmlformats-officedocument.themeOverride+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8.xml" ContentType="application/vnd.openxmlformats-officedocument.drawingml.chart+xml"/>
  <Override PartName="/ppt/theme/themeOverride7.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charts/chart10.xml" ContentType="application/vnd.openxmlformats-officedocument.drawingml.chart+xml"/>
  <Override PartName="/ppt/theme/themeOverride9.xml" ContentType="application/vnd.openxmlformats-officedocument.themeOverride+xml"/>
  <Override PartName="/ppt/charts/chart11.xml" ContentType="application/vnd.openxmlformats-officedocument.drawingml.chart+xml"/>
  <Override PartName="/ppt/theme/themeOverride10.xml" ContentType="application/vnd.openxmlformats-officedocument.themeOverride+xml"/>
  <Override PartName="/ppt/notesSlides/notesSlide19.xml" ContentType="application/vnd.openxmlformats-officedocument.presentationml.notesSlide+xml"/>
  <Override PartName="/ppt/charts/chart12.xml" ContentType="application/vnd.openxmlformats-officedocument.drawingml.chart+xml"/>
  <Override PartName="/ppt/theme/themeOverride11.xml" ContentType="application/vnd.openxmlformats-officedocument.themeOverride+xml"/>
  <Override PartName="/ppt/charts/chart13.xml" ContentType="application/vnd.openxmlformats-officedocument.drawingml.chart+xml"/>
  <Override PartName="/ppt/theme/themeOverride12.xml" ContentType="application/vnd.openxmlformats-officedocument.themeOverride+xml"/>
  <Override PartName="/ppt/charts/chart14.xml" ContentType="application/vnd.openxmlformats-officedocument.drawingml.chart+xml"/>
  <Override PartName="/ppt/theme/themeOverride13.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5.xml" ContentType="application/vnd.openxmlformats-officedocument.drawingml.chart+xml"/>
  <Override PartName="/ppt/theme/themeOverride14.xml" ContentType="application/vnd.openxmlformats-officedocument.themeOverride+xml"/>
  <Override PartName="/ppt/charts/chart16.xml" ContentType="application/vnd.openxmlformats-officedocument.drawingml.chart+xml"/>
  <Override PartName="/ppt/theme/themeOverride15.xml" ContentType="application/vnd.openxmlformats-officedocument.themeOverride+xml"/>
  <Override PartName="/ppt/charts/chart17.xml" ContentType="application/vnd.openxmlformats-officedocument.drawingml.chart+xml"/>
  <Override PartName="/ppt/theme/themeOverride16.xml" ContentType="application/vnd.openxmlformats-officedocument.themeOverr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8.xml" ContentType="application/vnd.openxmlformats-officedocument.drawingml.chart+xml"/>
  <Override PartName="/ppt/theme/themeOverride17.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19.xml" ContentType="application/vnd.openxmlformats-officedocument.drawingml.chart+xml"/>
  <Override PartName="/ppt/theme/themeOverride18.xml" ContentType="application/vnd.openxmlformats-officedocument.themeOverride+xml"/>
  <Override PartName="/ppt/notesSlides/notesSlide27.xml" ContentType="application/vnd.openxmlformats-officedocument.presentationml.notesSlide+xml"/>
  <Override PartName="/ppt/charts/chart20.xml" ContentType="application/vnd.openxmlformats-officedocument.drawingml.chart+xml"/>
  <Override PartName="/ppt/theme/themeOverride19.xml" ContentType="application/vnd.openxmlformats-officedocument.themeOverride+xml"/>
  <Override PartName="/ppt/notesSlides/notesSlide28.xml" ContentType="application/vnd.openxmlformats-officedocument.presentationml.notesSlide+xml"/>
  <Override PartName="/ppt/charts/chart21.xml" ContentType="application/vnd.openxmlformats-officedocument.drawingml.chart+xml"/>
  <Override PartName="/ppt/theme/themeOverride20.xml" ContentType="application/vnd.openxmlformats-officedocument.themeOverride+xml"/>
  <Override PartName="/ppt/notesSlides/notesSlide29.xml" ContentType="application/vnd.openxmlformats-officedocument.presentationml.notesSlide+xml"/>
  <Override PartName="/ppt/charts/chart22.xml" ContentType="application/vnd.openxmlformats-officedocument.drawingml.chart+xml"/>
  <Override PartName="/ppt/theme/themeOverride21.xml" ContentType="application/vnd.openxmlformats-officedocument.themeOverride+xml"/>
  <Override PartName="/ppt/notesSlides/notesSlide30.xml" ContentType="application/vnd.openxmlformats-officedocument.presentationml.notesSlide+xml"/>
  <Override PartName="/ppt/charts/chart23.xml" ContentType="application/vnd.openxmlformats-officedocument.drawingml.chart+xml"/>
  <Override PartName="/ppt/theme/themeOverride22.xml" ContentType="application/vnd.openxmlformats-officedocument.themeOverride+xml"/>
  <Override PartName="/ppt/notesSlides/notesSlide31.xml" ContentType="application/vnd.openxmlformats-officedocument.presentationml.notesSlide+xml"/>
  <Override PartName="/ppt/charts/chart24.xml" ContentType="application/vnd.openxmlformats-officedocument.drawingml.chart+xml"/>
  <Override PartName="/ppt/theme/themeOverride23.xml" ContentType="application/vnd.openxmlformats-officedocument.themeOverr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25.xml" ContentType="application/vnd.openxmlformats-officedocument.drawingml.chart+xml"/>
  <Override PartName="/ppt/theme/themeOverride24.xml" ContentType="application/vnd.openxmlformats-officedocument.themeOverride+xml"/>
  <Override PartName="/ppt/notesSlides/notesSlide35.xml" ContentType="application/vnd.openxmlformats-officedocument.presentationml.notesSlide+xml"/>
  <Override PartName="/ppt/charts/chart26.xml" ContentType="application/vnd.openxmlformats-officedocument.drawingml.chart+xml"/>
  <Override PartName="/ppt/theme/themeOverride25.xml" ContentType="application/vnd.openxmlformats-officedocument.themeOverride+xml"/>
  <Override PartName="/ppt/notesSlides/notesSlide36.xml" ContentType="application/vnd.openxmlformats-officedocument.presentationml.notesSlide+xml"/>
  <Override PartName="/ppt/charts/chart27.xml" ContentType="application/vnd.openxmlformats-officedocument.drawingml.chart+xml"/>
  <Override PartName="/ppt/theme/themeOverride26.xml" ContentType="application/vnd.openxmlformats-officedocument.themeOverride+xml"/>
  <Override PartName="/ppt/notesSlides/notesSlide37.xml" ContentType="application/vnd.openxmlformats-officedocument.presentationml.notesSlide+xml"/>
  <Override PartName="/ppt/charts/chart28.xml" ContentType="application/vnd.openxmlformats-officedocument.drawingml.chart+xml"/>
  <Override PartName="/ppt/theme/themeOverride27.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9.xml" ContentType="application/vnd.openxmlformats-officedocument.drawingml.chart+xml"/>
  <Override PartName="/ppt/theme/themeOverride28.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30.xml" ContentType="application/vnd.openxmlformats-officedocument.drawingml.chart+xml"/>
  <Override PartName="/ppt/theme/themeOverride29.xml" ContentType="application/vnd.openxmlformats-officedocument.themeOverride+xml"/>
  <Override PartName="/ppt/notesSlides/notesSlide44.xml" ContentType="application/vnd.openxmlformats-officedocument.presentationml.notesSlide+xml"/>
  <Override PartName="/ppt/charts/chart31.xml" ContentType="application/vnd.openxmlformats-officedocument.drawingml.chart+xml"/>
  <Override PartName="/ppt/theme/themeOverride30.xml" ContentType="application/vnd.openxmlformats-officedocument.themeOverride+xml"/>
  <Override PartName="/ppt/notesSlides/notesSlide45.xml" ContentType="application/vnd.openxmlformats-officedocument.presentationml.notesSlide+xml"/>
  <Override PartName="/ppt/charts/chart32.xml" ContentType="application/vnd.openxmlformats-officedocument.drawingml.chart+xml"/>
  <Override PartName="/ppt/theme/themeOverride31.xml" ContentType="application/vnd.openxmlformats-officedocument.themeOverride+xml"/>
  <Override PartName="/ppt/notesSlides/notesSlide46.xml" ContentType="application/vnd.openxmlformats-officedocument.presentationml.notesSlide+xml"/>
  <Override PartName="/ppt/charts/chart33.xml" ContentType="application/vnd.openxmlformats-officedocument.drawingml.chart+xml"/>
  <Override PartName="/ppt/theme/themeOverride32.xml" ContentType="application/vnd.openxmlformats-officedocument.themeOverride+xml"/>
  <Override PartName="/ppt/notesSlides/notesSlide47.xml" ContentType="application/vnd.openxmlformats-officedocument.presentationml.notesSlide+xml"/>
  <Override PartName="/ppt/charts/chart34.xml" ContentType="application/vnd.openxmlformats-officedocument.drawingml.chart+xml"/>
  <Override PartName="/ppt/theme/themeOverride33.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rts/chart35.xml" ContentType="application/vnd.openxmlformats-officedocument.drawingml.chart+xml"/>
  <Override PartName="/ppt/theme/themeOverride34.xml" ContentType="application/vnd.openxmlformats-officedocument.themeOverride+xml"/>
  <Override PartName="/ppt/notesSlides/notesSlide51.xml" ContentType="application/vnd.openxmlformats-officedocument.presentationml.notesSlide+xml"/>
  <Override PartName="/ppt/charts/chart36.xml" ContentType="application/vnd.openxmlformats-officedocument.drawingml.chart+xml"/>
  <Override PartName="/ppt/theme/themeOverride35.xml" ContentType="application/vnd.openxmlformats-officedocument.themeOverr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37.xml" ContentType="application/vnd.openxmlformats-officedocument.drawingml.chart+xml"/>
  <Override PartName="/ppt/theme/themeOverride36.xml" ContentType="application/vnd.openxmlformats-officedocument.themeOverride+xml"/>
  <Override PartName="/ppt/charts/chart38.xml" ContentType="application/vnd.openxmlformats-officedocument.drawingml.chart+xml"/>
  <Override PartName="/ppt/theme/themeOverride37.xml" ContentType="application/vnd.openxmlformats-officedocument.themeOverride+xml"/>
  <Override PartName="/ppt/notesSlides/notesSlide54.xml" ContentType="application/vnd.openxmlformats-officedocument.presentationml.notesSlide+xml"/>
  <Override PartName="/ppt/charts/chart39.xml" ContentType="application/vnd.openxmlformats-officedocument.drawingml.chart+xml"/>
  <Override PartName="/ppt/theme/themeOverride38.xml" ContentType="application/vnd.openxmlformats-officedocument.themeOverride+xml"/>
  <Override PartName="/ppt/charts/chart40.xml" ContentType="application/vnd.openxmlformats-officedocument.drawingml.chart+xml"/>
  <Override PartName="/ppt/theme/themeOverride39.xml" ContentType="application/vnd.openxmlformats-officedocument.themeOverride+xml"/>
  <Override PartName="/ppt/charts/chart41.xml" ContentType="application/vnd.openxmlformats-officedocument.drawingml.chart+xml"/>
  <Override PartName="/ppt/theme/themeOverride40.xml" ContentType="application/vnd.openxmlformats-officedocument.themeOverride+xml"/>
  <Override PartName="/ppt/charts/chart42.xml" ContentType="application/vnd.openxmlformats-officedocument.drawingml.chart+xml"/>
  <Override PartName="/ppt/theme/themeOverride41.xml" ContentType="application/vnd.openxmlformats-officedocument.themeOverride+xml"/>
  <Override PartName="/ppt/notesSlides/notesSlide55.xml" ContentType="application/vnd.openxmlformats-officedocument.presentationml.notesSlide+xml"/>
  <Override PartName="/ppt/charts/chart43.xml" ContentType="application/vnd.openxmlformats-officedocument.drawingml.chart+xml"/>
  <Override PartName="/ppt/theme/themeOverride42.xml" ContentType="application/vnd.openxmlformats-officedocument.themeOverride+xml"/>
  <Override PartName="/ppt/charts/chart44.xml" ContentType="application/vnd.openxmlformats-officedocument.drawingml.chart+xml"/>
  <Override PartName="/ppt/theme/themeOverride43.xml" ContentType="application/vnd.openxmlformats-officedocument.themeOverride+xml"/>
  <Override PartName="/ppt/charts/chart45.xml" ContentType="application/vnd.openxmlformats-officedocument.drawingml.chart+xml"/>
  <Override PartName="/ppt/theme/themeOverride44.xml" ContentType="application/vnd.openxmlformats-officedocument.themeOverride+xml"/>
  <Override PartName="/ppt/charts/chart46.xml" ContentType="application/vnd.openxmlformats-officedocument.drawingml.chart+xml"/>
  <Override PartName="/ppt/theme/themeOverride45.xml" ContentType="application/vnd.openxmlformats-officedocument.themeOverr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5" r:id="rId2"/>
  </p:sldMasterIdLst>
  <p:notesMasterIdLst>
    <p:notesMasterId r:id="rId65"/>
  </p:notesMasterIdLst>
  <p:sldIdLst>
    <p:sldId id="513" r:id="rId3"/>
    <p:sldId id="514" r:id="rId4"/>
    <p:sldId id="515" r:id="rId5"/>
    <p:sldId id="516" r:id="rId6"/>
    <p:sldId id="517" r:id="rId7"/>
    <p:sldId id="518" r:id="rId8"/>
    <p:sldId id="519" r:id="rId9"/>
    <p:sldId id="520" r:id="rId10"/>
    <p:sldId id="521" r:id="rId11"/>
    <p:sldId id="522" r:id="rId12"/>
    <p:sldId id="523" r:id="rId13"/>
    <p:sldId id="524" r:id="rId14"/>
    <p:sldId id="525" r:id="rId15"/>
    <p:sldId id="526" r:id="rId16"/>
    <p:sldId id="527" r:id="rId17"/>
    <p:sldId id="528" r:id="rId18"/>
    <p:sldId id="529" r:id="rId19"/>
    <p:sldId id="530" r:id="rId20"/>
    <p:sldId id="531" r:id="rId21"/>
    <p:sldId id="532" r:id="rId22"/>
    <p:sldId id="533" r:id="rId23"/>
    <p:sldId id="534" r:id="rId24"/>
    <p:sldId id="535" r:id="rId25"/>
    <p:sldId id="536" r:id="rId26"/>
    <p:sldId id="537" r:id="rId27"/>
    <p:sldId id="538" r:id="rId28"/>
    <p:sldId id="539" r:id="rId29"/>
    <p:sldId id="540" r:id="rId30"/>
    <p:sldId id="541" r:id="rId31"/>
    <p:sldId id="542" r:id="rId32"/>
    <p:sldId id="543" r:id="rId33"/>
    <p:sldId id="544" r:id="rId34"/>
    <p:sldId id="545" r:id="rId35"/>
    <p:sldId id="546" r:id="rId36"/>
    <p:sldId id="547" r:id="rId37"/>
    <p:sldId id="548" r:id="rId38"/>
    <p:sldId id="549" r:id="rId39"/>
    <p:sldId id="550" r:id="rId40"/>
    <p:sldId id="551" r:id="rId41"/>
    <p:sldId id="552" r:id="rId42"/>
    <p:sldId id="553" r:id="rId43"/>
    <p:sldId id="554" r:id="rId44"/>
    <p:sldId id="555" r:id="rId45"/>
    <p:sldId id="556" r:id="rId46"/>
    <p:sldId id="557" r:id="rId47"/>
    <p:sldId id="558" r:id="rId48"/>
    <p:sldId id="559" r:id="rId49"/>
    <p:sldId id="560" r:id="rId50"/>
    <p:sldId id="561" r:id="rId51"/>
    <p:sldId id="562" r:id="rId52"/>
    <p:sldId id="563" r:id="rId53"/>
    <p:sldId id="564" r:id="rId54"/>
    <p:sldId id="565" r:id="rId55"/>
    <p:sldId id="566" r:id="rId56"/>
    <p:sldId id="567" r:id="rId57"/>
    <p:sldId id="568" r:id="rId58"/>
    <p:sldId id="569" r:id="rId59"/>
    <p:sldId id="570" r:id="rId60"/>
    <p:sldId id="571" r:id="rId61"/>
    <p:sldId id="572" r:id="rId62"/>
    <p:sldId id="573" r:id="rId63"/>
    <p:sldId id="574" r:id="rId6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HHS" initials="DMB" lastIdx="2" clrIdx="0"/>
  <p:cmAuthor id="1" name="Doreen Bonnett" initials="DMB" lastIdx="31" clrIdx="1"/>
  <p:cmAuthor id="2" name="DHHS" initials="EM" lastIdx="29"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BA0A"/>
    <a:srgbClr val="0072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878" autoAdjust="0"/>
    <p:restoredTop sz="73882" autoAdjust="0"/>
  </p:normalViewPr>
  <p:slideViewPr>
    <p:cSldViewPr>
      <p:cViewPr varScale="1">
        <p:scale>
          <a:sx n="51" d="100"/>
          <a:sy n="51" d="100"/>
        </p:scale>
        <p:origin x="2084" y="32"/>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875"/>
    </p:cViewPr>
  </p:sorterViewPr>
  <p:notesViewPr>
    <p:cSldViewPr>
      <p:cViewPr varScale="1">
        <p:scale>
          <a:sx n="63" d="100"/>
          <a:sy n="63" d="100"/>
        </p:scale>
        <p:origin x="-3086" y="-5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0.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11.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12.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3.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4.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5.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6.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9.xml"/></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20.xml"/></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themeOverride" Target="../theme/themeOverride21.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22.xml"/></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23.xml"/></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themeOverride" Target="../theme/themeOverride24.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25.xml"/></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26.xml"/></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themeOverride" Target="../theme/themeOverride27.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8.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29.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30.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3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32.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33.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34.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35.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36.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37.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38.xml"/></Relationships>
</file>

<file path=ppt/charts/_rels/chart4.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3.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39.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themeOverride" Target="../theme/themeOverride40.xml"/></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41.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themeOverride" Target="../theme/themeOverride42.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43.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44.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45.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238699329250509"/>
          <c:y val="0.12724911516742227"/>
          <c:w val="0.88523865072421504"/>
          <c:h val="0.77430779249184756"/>
        </c:manualLayout>
      </c:layout>
      <c:barChart>
        <c:barDir val="col"/>
        <c:grouping val="clustered"/>
        <c:varyColors val="0"/>
        <c:ser>
          <c:idx val="0"/>
          <c:order val="0"/>
          <c:tx>
            <c:strRef>
              <c:f>Sheet1!$B$1</c:f>
              <c:strCache>
                <c:ptCount val="1"/>
                <c:pt idx="0">
                  <c:v>Quality Scores</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3F0D-492E-A7CB-01A15002F43B}"/>
              </c:ext>
            </c:extLst>
          </c:dPt>
          <c:dPt>
            <c:idx val="1"/>
            <c:invertIfNegative val="0"/>
            <c:bubble3D val="0"/>
            <c:extLst>
              <c:ext xmlns:c16="http://schemas.microsoft.com/office/drawing/2014/chart" uri="{C3380CC4-5D6E-409C-BE32-E72D297353CC}">
                <c16:uniqueId val="{00000001-3F0D-492E-A7CB-01A15002F43B}"/>
              </c:ext>
            </c:extLst>
          </c:dPt>
          <c:dPt>
            <c:idx val="2"/>
            <c:invertIfNegative val="0"/>
            <c:bubble3D val="0"/>
            <c:extLst>
              <c:ext xmlns:c16="http://schemas.microsoft.com/office/drawing/2014/chart" uri="{C3380CC4-5D6E-409C-BE32-E72D297353CC}">
                <c16:uniqueId val="{00000002-3F0D-492E-A7CB-01A15002F43B}"/>
              </c:ext>
            </c:extLst>
          </c:dPt>
          <c:dPt>
            <c:idx val="3"/>
            <c:invertIfNegative val="0"/>
            <c:bubble3D val="0"/>
            <c:extLst>
              <c:ext xmlns:c16="http://schemas.microsoft.com/office/drawing/2014/chart" uri="{C3380CC4-5D6E-409C-BE32-E72D297353CC}">
                <c16:uniqueId val="{00000003-3F0D-492E-A7CB-01A15002F43B}"/>
              </c:ext>
            </c:extLst>
          </c:dPt>
          <c:cat>
            <c:strRef>
              <c:f>Sheet1!$A$2:$A$5</c:f>
              <c:strCache>
                <c:ptCount val="4"/>
                <c:pt idx="0">
                  <c:v>California</c:v>
                </c:pt>
                <c:pt idx="1">
                  <c:v>Arizona</c:v>
                </c:pt>
                <c:pt idx="2">
                  <c:v>New Mexico</c:v>
                </c:pt>
                <c:pt idx="3">
                  <c:v>Texas</c:v>
                </c:pt>
              </c:strCache>
            </c:strRef>
          </c:cat>
          <c:val>
            <c:numRef>
              <c:f>Sheet1!$B$2:$B$5</c:f>
              <c:numCache>
                <c:formatCode>General</c:formatCode>
                <c:ptCount val="4"/>
                <c:pt idx="0">
                  <c:v>41.8</c:v>
                </c:pt>
                <c:pt idx="1">
                  <c:v>48.9</c:v>
                </c:pt>
                <c:pt idx="2">
                  <c:v>35.5</c:v>
                </c:pt>
                <c:pt idx="3">
                  <c:v>33</c:v>
                </c:pt>
              </c:numCache>
            </c:numRef>
          </c:val>
          <c:extLst>
            <c:ext xmlns:c16="http://schemas.microsoft.com/office/drawing/2014/chart" uri="{C3380CC4-5D6E-409C-BE32-E72D297353CC}">
              <c16:uniqueId val="{00000004-3F0D-492E-A7CB-01A15002F43B}"/>
            </c:ext>
          </c:extLst>
        </c:ser>
        <c:ser>
          <c:idx val="1"/>
          <c:order val="1"/>
          <c:tx>
            <c:strRef>
              <c:f>Sheet1!$C$1</c:f>
              <c:strCache>
                <c:ptCount val="1"/>
                <c:pt idx="0">
                  <c:v>Quality Scores Among Hispanics</c:v>
                </c:pt>
              </c:strCache>
            </c:strRef>
          </c:tx>
          <c:spPr>
            <a:solidFill>
              <a:srgbClr val="AABA0A"/>
            </a:solidFill>
          </c:spPr>
          <c:invertIfNegative val="0"/>
          <c:cat>
            <c:strRef>
              <c:f>Sheet1!$A$2:$A$5</c:f>
              <c:strCache>
                <c:ptCount val="4"/>
                <c:pt idx="0">
                  <c:v>California</c:v>
                </c:pt>
                <c:pt idx="1">
                  <c:v>Arizona</c:v>
                </c:pt>
                <c:pt idx="2">
                  <c:v>New Mexico</c:v>
                </c:pt>
                <c:pt idx="3">
                  <c:v>Texas</c:v>
                </c:pt>
              </c:strCache>
            </c:strRef>
          </c:cat>
          <c:val>
            <c:numRef>
              <c:f>Sheet1!$C$2:$C$5</c:f>
              <c:numCache>
                <c:formatCode>General</c:formatCode>
                <c:ptCount val="4"/>
                <c:pt idx="0">
                  <c:v>47.1</c:v>
                </c:pt>
                <c:pt idx="1">
                  <c:v>48.8</c:v>
                </c:pt>
                <c:pt idx="2">
                  <c:v>44.3</c:v>
                </c:pt>
                <c:pt idx="3">
                  <c:v>22.9</c:v>
                </c:pt>
              </c:numCache>
            </c:numRef>
          </c:val>
          <c:extLst>
            <c:ext xmlns:c16="http://schemas.microsoft.com/office/drawing/2014/chart" uri="{C3380CC4-5D6E-409C-BE32-E72D297353CC}">
              <c16:uniqueId val="{00000005-3F0D-492E-A7CB-01A15002F43B}"/>
            </c:ext>
          </c:extLst>
        </c:ser>
        <c:dLbls>
          <c:showLegendKey val="0"/>
          <c:showVal val="0"/>
          <c:showCatName val="0"/>
          <c:showSerName val="0"/>
          <c:showPercent val="0"/>
          <c:showBubbleSize val="0"/>
        </c:dLbls>
        <c:gapWidth val="150"/>
        <c:axId val="43418368"/>
        <c:axId val="43462656"/>
      </c:barChart>
      <c:catAx>
        <c:axId val="43418368"/>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43462656"/>
        <c:crosses val="autoZero"/>
        <c:auto val="1"/>
        <c:lblAlgn val="ctr"/>
        <c:lblOffset val="100"/>
        <c:noMultiLvlLbl val="0"/>
      </c:catAx>
      <c:valAx>
        <c:axId val="43462656"/>
        <c:scaling>
          <c:orientation val="minMax"/>
          <c:max val="50"/>
          <c:min val="0"/>
        </c:scaling>
        <c:delete val="0"/>
        <c:axPos val="l"/>
        <c:majorGridlines/>
        <c:title>
          <c:tx>
            <c:rich>
              <a:bodyPr rot="-5400000" vert="horz"/>
              <a:lstStyle/>
              <a:p>
                <a:pPr>
                  <a:defRPr sz="1600">
                    <a:latin typeface="Calibri" panose="020F0502020204030204" pitchFamily="34" charset="0"/>
                  </a:defRPr>
                </a:pPr>
                <a:r>
                  <a:rPr lang="en-US" dirty="0" smtClean="0"/>
                  <a:t>Score</a:t>
                </a:r>
                <a:endParaRPr lang="en-US" dirty="0"/>
              </a:p>
            </c:rich>
          </c:tx>
          <c:layout>
            <c:manualLayout>
              <c:xMode val="edge"/>
              <c:yMode val="edge"/>
              <c:x val="0"/>
              <c:y val="0.4556462757496222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43418368"/>
        <c:crosses val="autoZero"/>
        <c:crossBetween val="between"/>
        <c:majorUnit val="10"/>
      </c:valAx>
    </c:plotArea>
    <c:legend>
      <c:legendPos val="t"/>
      <c:layout>
        <c:manualLayout>
          <c:xMode val="edge"/>
          <c:yMode val="edge"/>
          <c:x val="5.2469135802469133E-2"/>
          <c:y val="2.5563210848643927E-3"/>
          <c:w val="0.88801351219986391"/>
          <c:h val="8.620456533842360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Non-Hispanic, Border County</a:t>
            </a:r>
            <a:endParaRPr lang="en-US" sz="1600" dirty="0">
              <a:latin typeface="Calibri" panose="020F0502020204030204" pitchFamily="34" charset="0"/>
            </a:endParaRPr>
          </a:p>
        </c:rich>
      </c:tx>
      <c:layout>
        <c:manualLayout>
          <c:xMode val="edge"/>
          <c:yMode val="edge"/>
          <c:x val="0.1360877806940799"/>
          <c:y val="3.1565656565656568E-2"/>
        </c:manualLayout>
      </c:layout>
      <c:overlay val="0"/>
    </c:title>
    <c:autoTitleDeleted val="0"/>
    <c:plotArea>
      <c:layout>
        <c:manualLayout>
          <c:layoutTarget val="inner"/>
          <c:xMode val="edge"/>
          <c:yMode val="edge"/>
          <c:x val="5.5555555555555552E-2"/>
          <c:y val="0.22095213950528911"/>
          <c:w val="0.89814814814814814"/>
          <c:h val="0.61237373737373735"/>
        </c:manualLayout>
      </c:layout>
      <c:pieChart>
        <c:varyColors val="1"/>
        <c:ser>
          <c:idx val="0"/>
          <c:order val="0"/>
          <c:tx>
            <c:strRef>
              <c:f>Sheet1!$B$1</c:f>
              <c:strCache>
                <c:ptCount val="1"/>
                <c:pt idx="0">
                  <c:v>Column1</c:v>
                </c:pt>
              </c:strCache>
            </c:strRef>
          </c:tx>
          <c:dPt>
            <c:idx val="0"/>
            <c:bubble3D val="0"/>
            <c:spPr>
              <a:solidFill>
                <a:srgbClr val="AABA0A"/>
              </a:solidFill>
            </c:spPr>
            <c:extLst>
              <c:ext xmlns:c16="http://schemas.microsoft.com/office/drawing/2014/chart" uri="{C3380CC4-5D6E-409C-BE32-E72D297353CC}">
                <c16:uniqueId val="{00000001-3938-4D74-A46C-26AF0EB00792}"/>
              </c:ext>
            </c:extLst>
          </c:dPt>
          <c:dPt>
            <c:idx val="1"/>
            <c:bubble3D val="0"/>
            <c:spPr>
              <a:solidFill>
                <a:srgbClr val="0072C6"/>
              </a:solidFill>
            </c:spPr>
            <c:extLst>
              <c:ext xmlns:c16="http://schemas.microsoft.com/office/drawing/2014/chart" uri="{C3380CC4-5D6E-409C-BE32-E72D297353CC}">
                <c16:uniqueId val="{00000003-3938-4D74-A46C-26AF0EB00792}"/>
              </c:ext>
            </c:extLst>
          </c:dPt>
          <c:dPt>
            <c:idx val="2"/>
            <c:bubble3D val="0"/>
            <c:spPr>
              <a:solidFill>
                <a:srgbClr val="C4BD97"/>
              </a:solidFill>
            </c:spPr>
            <c:extLst>
              <c:ext xmlns:c16="http://schemas.microsoft.com/office/drawing/2014/chart" uri="{C3380CC4-5D6E-409C-BE32-E72D297353CC}">
                <c16:uniqueId val="{00000005-3938-4D74-A46C-26AF0EB00792}"/>
              </c:ext>
            </c:extLst>
          </c:dPt>
          <c:dPt>
            <c:idx val="3"/>
            <c:bubble3D val="0"/>
            <c:spPr>
              <a:solidFill>
                <a:schemeClr val="bg1"/>
              </a:solidFill>
              <a:ln>
                <a:solidFill>
                  <a:schemeClr val="tx1"/>
                </a:solidFill>
              </a:ln>
            </c:spPr>
            <c:extLst>
              <c:ext xmlns:c16="http://schemas.microsoft.com/office/drawing/2014/chart" uri="{C3380CC4-5D6E-409C-BE32-E72D297353CC}">
                <c16:uniqueId val="{00000007-3938-4D74-A46C-26AF0EB00792}"/>
              </c:ext>
            </c:extLst>
          </c:dPt>
          <c:dPt>
            <c:idx val="4"/>
            <c:bubble3D val="0"/>
            <c:spPr>
              <a:solidFill>
                <a:srgbClr val="D9D9D9"/>
              </a:solidFill>
            </c:spPr>
            <c:extLst>
              <c:ext xmlns:c16="http://schemas.microsoft.com/office/drawing/2014/chart" uri="{C3380CC4-5D6E-409C-BE32-E72D297353CC}">
                <c16:uniqueId val="{00000009-3938-4D74-A46C-26AF0EB00792}"/>
              </c:ext>
            </c:extLst>
          </c:dPt>
          <c:dPt>
            <c:idx val="5"/>
            <c:bubble3D val="0"/>
            <c:spPr>
              <a:solidFill>
                <a:schemeClr val="tx1"/>
              </a:solidFill>
            </c:spPr>
            <c:extLst>
              <c:ext xmlns:c16="http://schemas.microsoft.com/office/drawing/2014/chart" uri="{C3380CC4-5D6E-409C-BE32-E72D297353CC}">
                <c16:uniqueId val="{0000000B-3938-4D74-A46C-26AF0EB00792}"/>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3938-4D74-A46C-26AF0EB00792}"/>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&lt;18</c:v>
                </c:pt>
                <c:pt idx="1">
                  <c:v>18-44</c:v>
                </c:pt>
                <c:pt idx="2">
                  <c:v>45-64</c:v>
                </c:pt>
                <c:pt idx="3">
                  <c:v>65+</c:v>
                </c:pt>
              </c:strCache>
            </c:strRef>
          </c:cat>
          <c:val>
            <c:numRef>
              <c:f>Sheet1!$B$2:$B$5</c:f>
              <c:numCache>
                <c:formatCode>#,##0.0</c:formatCode>
                <c:ptCount val="4"/>
                <c:pt idx="0">
                  <c:v>14.2</c:v>
                </c:pt>
                <c:pt idx="1">
                  <c:v>22.1</c:v>
                </c:pt>
                <c:pt idx="2">
                  <c:v>23.9</c:v>
                </c:pt>
                <c:pt idx="3">
                  <c:v>39.799999999999997</c:v>
                </c:pt>
              </c:numCache>
            </c:numRef>
          </c:val>
          <c:extLst>
            <c:ext xmlns:c16="http://schemas.microsoft.com/office/drawing/2014/chart" uri="{C3380CC4-5D6E-409C-BE32-E72D297353CC}">
              <c16:uniqueId val="{0000000C-3938-4D74-A46C-26AF0EB00792}"/>
            </c:ext>
          </c:extLst>
        </c:ser>
        <c:dLbls>
          <c:showLegendKey val="0"/>
          <c:showVal val="0"/>
          <c:showCatName val="0"/>
          <c:showSerName val="0"/>
          <c:showPercent val="0"/>
          <c:showBubbleSize val="0"/>
          <c:showLeaderLines val="1"/>
        </c:dLbls>
        <c:firstSliceAng val="0"/>
      </c:pieChart>
    </c:plotArea>
    <c:legend>
      <c:legendPos val="b"/>
      <c:layout/>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Hispanic, Non-Border County</a:t>
            </a:r>
            <a:endParaRPr lang="en-US" sz="1600" dirty="0">
              <a:latin typeface="Calibri" panose="020F0502020204030204" pitchFamily="34" charset="0"/>
            </a:endParaRPr>
          </a:p>
        </c:rich>
      </c:tx>
      <c:layout>
        <c:manualLayout>
          <c:xMode val="edge"/>
          <c:yMode val="edge"/>
          <c:x val="0.1360877806940799"/>
          <c:y val="3.1565656565656568E-2"/>
        </c:manualLayout>
      </c:layout>
      <c:overlay val="0"/>
    </c:title>
    <c:autoTitleDeleted val="0"/>
    <c:plotArea>
      <c:layout>
        <c:manualLayout>
          <c:layoutTarget val="inner"/>
          <c:xMode val="edge"/>
          <c:yMode val="edge"/>
          <c:x val="5.5555555555555552E-2"/>
          <c:y val="0.22095213950528911"/>
          <c:w val="0.89814814814814814"/>
          <c:h val="0.61237373737373735"/>
        </c:manualLayout>
      </c:layout>
      <c:pieChart>
        <c:varyColors val="1"/>
        <c:ser>
          <c:idx val="0"/>
          <c:order val="0"/>
          <c:tx>
            <c:strRef>
              <c:f>Sheet1!$B$1</c:f>
              <c:strCache>
                <c:ptCount val="1"/>
                <c:pt idx="0">
                  <c:v>Column1</c:v>
                </c:pt>
              </c:strCache>
            </c:strRef>
          </c:tx>
          <c:dPt>
            <c:idx val="0"/>
            <c:bubble3D val="0"/>
            <c:spPr>
              <a:solidFill>
                <a:srgbClr val="AABA0A"/>
              </a:solidFill>
            </c:spPr>
            <c:extLst>
              <c:ext xmlns:c16="http://schemas.microsoft.com/office/drawing/2014/chart" uri="{C3380CC4-5D6E-409C-BE32-E72D297353CC}">
                <c16:uniqueId val="{00000001-2E67-4994-90D7-1CD2E25728B4}"/>
              </c:ext>
            </c:extLst>
          </c:dPt>
          <c:dPt>
            <c:idx val="1"/>
            <c:bubble3D val="0"/>
            <c:spPr>
              <a:solidFill>
                <a:srgbClr val="0072C6"/>
              </a:solidFill>
            </c:spPr>
            <c:extLst>
              <c:ext xmlns:c16="http://schemas.microsoft.com/office/drawing/2014/chart" uri="{C3380CC4-5D6E-409C-BE32-E72D297353CC}">
                <c16:uniqueId val="{00000003-2E67-4994-90D7-1CD2E25728B4}"/>
              </c:ext>
            </c:extLst>
          </c:dPt>
          <c:dPt>
            <c:idx val="2"/>
            <c:bubble3D val="0"/>
            <c:spPr>
              <a:solidFill>
                <a:srgbClr val="C4BD97"/>
              </a:solidFill>
            </c:spPr>
            <c:extLst>
              <c:ext xmlns:c16="http://schemas.microsoft.com/office/drawing/2014/chart" uri="{C3380CC4-5D6E-409C-BE32-E72D297353CC}">
                <c16:uniqueId val="{00000005-2E67-4994-90D7-1CD2E25728B4}"/>
              </c:ext>
            </c:extLst>
          </c:dPt>
          <c:dPt>
            <c:idx val="3"/>
            <c:bubble3D val="0"/>
            <c:spPr>
              <a:solidFill>
                <a:schemeClr val="bg1"/>
              </a:solidFill>
              <a:ln>
                <a:solidFill>
                  <a:schemeClr val="tx1"/>
                </a:solidFill>
              </a:ln>
            </c:spPr>
            <c:extLst>
              <c:ext xmlns:c16="http://schemas.microsoft.com/office/drawing/2014/chart" uri="{C3380CC4-5D6E-409C-BE32-E72D297353CC}">
                <c16:uniqueId val="{00000007-2E67-4994-90D7-1CD2E25728B4}"/>
              </c:ext>
            </c:extLst>
          </c:dPt>
          <c:dPt>
            <c:idx val="4"/>
            <c:bubble3D val="0"/>
            <c:spPr>
              <a:solidFill>
                <a:srgbClr val="D9D9D9"/>
              </a:solidFill>
            </c:spPr>
            <c:extLst>
              <c:ext xmlns:c16="http://schemas.microsoft.com/office/drawing/2014/chart" uri="{C3380CC4-5D6E-409C-BE32-E72D297353CC}">
                <c16:uniqueId val="{00000009-2E67-4994-90D7-1CD2E25728B4}"/>
              </c:ext>
            </c:extLst>
          </c:dPt>
          <c:dPt>
            <c:idx val="5"/>
            <c:bubble3D val="0"/>
            <c:spPr>
              <a:solidFill>
                <a:schemeClr val="tx1"/>
              </a:solidFill>
            </c:spPr>
            <c:extLst>
              <c:ext xmlns:c16="http://schemas.microsoft.com/office/drawing/2014/chart" uri="{C3380CC4-5D6E-409C-BE32-E72D297353CC}">
                <c16:uniqueId val="{0000000B-2E67-4994-90D7-1CD2E25728B4}"/>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2E67-4994-90D7-1CD2E25728B4}"/>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&lt;18</c:v>
                </c:pt>
                <c:pt idx="1">
                  <c:v>18-44</c:v>
                </c:pt>
                <c:pt idx="2">
                  <c:v>45-64</c:v>
                </c:pt>
                <c:pt idx="3">
                  <c:v>65+</c:v>
                </c:pt>
              </c:strCache>
            </c:strRef>
          </c:cat>
          <c:val>
            <c:numRef>
              <c:f>Sheet1!$B$2:$B$5</c:f>
              <c:numCache>
                <c:formatCode>#,##0.0</c:formatCode>
                <c:ptCount val="4"/>
                <c:pt idx="0">
                  <c:v>28</c:v>
                </c:pt>
                <c:pt idx="1">
                  <c:v>35.4</c:v>
                </c:pt>
                <c:pt idx="2">
                  <c:v>19</c:v>
                </c:pt>
                <c:pt idx="3">
                  <c:v>17.600000000000001</c:v>
                </c:pt>
              </c:numCache>
            </c:numRef>
          </c:val>
          <c:extLst>
            <c:ext xmlns:c16="http://schemas.microsoft.com/office/drawing/2014/chart" uri="{C3380CC4-5D6E-409C-BE32-E72D297353CC}">
              <c16:uniqueId val="{0000000C-2E67-4994-90D7-1CD2E25728B4}"/>
            </c:ext>
          </c:extLst>
        </c:ser>
        <c:dLbls>
          <c:showLegendKey val="0"/>
          <c:showVal val="0"/>
          <c:showCatName val="0"/>
          <c:showSerName val="0"/>
          <c:showPercent val="0"/>
          <c:showBubbleSize val="0"/>
          <c:showLeaderLines val="1"/>
        </c:dLbls>
        <c:firstSliceAng val="0"/>
      </c:pieChart>
    </c:plotArea>
    <c:legend>
      <c:legendPos val="b"/>
      <c:layout/>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Hispanic, Border County</a:t>
            </a:r>
            <a:endParaRPr lang="en-US" sz="1600" dirty="0">
              <a:latin typeface="Calibri" panose="020F0502020204030204" pitchFamily="34" charset="0"/>
            </a:endParaRPr>
          </a:p>
        </c:rich>
      </c:tx>
      <c:layout>
        <c:manualLayout>
          <c:xMode val="edge"/>
          <c:yMode val="edge"/>
          <c:x val="0.1360877806940799"/>
          <c:y val="3.1565656565656568E-2"/>
        </c:manualLayout>
      </c:layout>
      <c:overlay val="0"/>
    </c:title>
    <c:autoTitleDeleted val="0"/>
    <c:plotArea>
      <c:layout>
        <c:manualLayout>
          <c:layoutTarget val="inner"/>
          <c:xMode val="edge"/>
          <c:yMode val="edge"/>
          <c:x val="5.5555555555555552E-2"/>
          <c:y val="0.11994203849518811"/>
          <c:w val="0.89814814814814814"/>
          <c:h val="0.61237373737373735"/>
        </c:manualLayout>
      </c:layout>
      <c:pieChart>
        <c:varyColors val="1"/>
        <c:ser>
          <c:idx val="0"/>
          <c:order val="0"/>
          <c:tx>
            <c:strRef>
              <c:f>Sheet1!$B$1</c:f>
              <c:strCache>
                <c:ptCount val="1"/>
                <c:pt idx="0">
                  <c:v>Column1</c:v>
                </c:pt>
              </c:strCache>
            </c:strRef>
          </c:tx>
          <c:explosion val="1"/>
          <c:dPt>
            <c:idx val="0"/>
            <c:bubble3D val="0"/>
            <c:spPr>
              <a:solidFill>
                <a:srgbClr val="AABA0A"/>
              </a:solidFill>
            </c:spPr>
            <c:extLst>
              <c:ext xmlns:c16="http://schemas.microsoft.com/office/drawing/2014/chart" uri="{C3380CC4-5D6E-409C-BE32-E72D297353CC}">
                <c16:uniqueId val="{00000001-E144-4B5D-A953-B5947C0AE5E5}"/>
              </c:ext>
            </c:extLst>
          </c:dPt>
          <c:dPt>
            <c:idx val="1"/>
            <c:bubble3D val="0"/>
            <c:spPr>
              <a:solidFill>
                <a:srgbClr val="0072C6"/>
              </a:solidFill>
            </c:spPr>
            <c:extLst>
              <c:ext xmlns:c16="http://schemas.microsoft.com/office/drawing/2014/chart" uri="{C3380CC4-5D6E-409C-BE32-E72D297353CC}">
                <c16:uniqueId val="{00000003-E144-4B5D-A953-B5947C0AE5E5}"/>
              </c:ext>
            </c:extLst>
          </c:dPt>
          <c:dPt>
            <c:idx val="2"/>
            <c:bubble3D val="0"/>
            <c:spPr>
              <a:solidFill>
                <a:srgbClr val="C4BD97"/>
              </a:solidFill>
            </c:spPr>
            <c:extLst>
              <c:ext xmlns:c16="http://schemas.microsoft.com/office/drawing/2014/chart" uri="{C3380CC4-5D6E-409C-BE32-E72D297353CC}">
                <c16:uniqueId val="{00000005-E144-4B5D-A953-B5947C0AE5E5}"/>
              </c:ext>
            </c:extLst>
          </c:dPt>
          <c:dPt>
            <c:idx val="3"/>
            <c:bubble3D val="0"/>
            <c:spPr>
              <a:solidFill>
                <a:schemeClr val="bg1"/>
              </a:solidFill>
              <a:ln>
                <a:solidFill>
                  <a:schemeClr val="tx1"/>
                </a:solidFill>
              </a:ln>
            </c:spPr>
            <c:extLst>
              <c:ext xmlns:c16="http://schemas.microsoft.com/office/drawing/2014/chart" uri="{C3380CC4-5D6E-409C-BE32-E72D297353CC}">
                <c16:uniqueId val="{00000007-E144-4B5D-A953-B5947C0AE5E5}"/>
              </c:ext>
            </c:extLst>
          </c:dPt>
          <c:dPt>
            <c:idx val="4"/>
            <c:bubble3D val="0"/>
            <c:spPr>
              <a:solidFill>
                <a:srgbClr val="D9D9D9"/>
              </a:solidFill>
            </c:spPr>
            <c:extLst>
              <c:ext xmlns:c16="http://schemas.microsoft.com/office/drawing/2014/chart" uri="{C3380CC4-5D6E-409C-BE32-E72D297353CC}">
                <c16:uniqueId val="{00000009-E144-4B5D-A953-B5947C0AE5E5}"/>
              </c:ext>
            </c:extLst>
          </c:dPt>
          <c:dPt>
            <c:idx val="5"/>
            <c:bubble3D val="0"/>
            <c:spPr>
              <a:solidFill>
                <a:schemeClr val="tx1"/>
              </a:solidFill>
            </c:spPr>
            <c:extLst>
              <c:ext xmlns:c16="http://schemas.microsoft.com/office/drawing/2014/chart" uri="{C3380CC4-5D6E-409C-BE32-E72D297353CC}">
                <c16:uniqueId val="{0000000B-E144-4B5D-A953-B5947C0AE5E5}"/>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E144-4B5D-A953-B5947C0AE5E5}"/>
                </c:ext>
              </c:extLst>
            </c:dLbl>
            <c:dLbl>
              <c:idx val="5"/>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B-E144-4B5D-A953-B5947C0AE5E5}"/>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Sheet1!$A$2:$A$7</c:f>
              <c:strCache>
                <c:ptCount val="6"/>
                <c:pt idx="0">
                  <c:v>Medical</c:v>
                </c:pt>
                <c:pt idx="1">
                  <c:v>Surgical</c:v>
                </c:pt>
                <c:pt idx="2">
                  <c:v>Mental</c:v>
                </c:pt>
                <c:pt idx="3">
                  <c:v>Injury</c:v>
                </c:pt>
                <c:pt idx="4">
                  <c:v>Maternal</c:v>
                </c:pt>
                <c:pt idx="5">
                  <c:v>Neonatal</c:v>
                </c:pt>
              </c:strCache>
            </c:strRef>
          </c:cat>
          <c:val>
            <c:numRef>
              <c:f>Sheet1!$B$2:$B$7</c:f>
              <c:numCache>
                <c:formatCode>#,##0.0</c:formatCode>
                <c:ptCount val="6"/>
                <c:pt idx="0">
                  <c:v>38.700000000000003</c:v>
                </c:pt>
                <c:pt idx="1">
                  <c:v>14.8</c:v>
                </c:pt>
                <c:pt idx="2">
                  <c:v>3.7</c:v>
                </c:pt>
                <c:pt idx="3">
                  <c:v>3.5</c:v>
                </c:pt>
                <c:pt idx="4">
                  <c:v>20.2</c:v>
                </c:pt>
                <c:pt idx="5">
                  <c:v>19.100000000000001</c:v>
                </c:pt>
              </c:numCache>
            </c:numRef>
          </c:val>
          <c:extLst>
            <c:ext xmlns:c16="http://schemas.microsoft.com/office/drawing/2014/chart" uri="{C3380CC4-5D6E-409C-BE32-E72D297353CC}">
              <c16:uniqueId val="{0000000C-E144-4B5D-A953-B5947C0AE5E5}"/>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2.0271945173520045E-3"/>
          <c:y val="0.81128038343033204"/>
          <c:w val="0.99594561096529599"/>
          <c:h val="0.16456502719768726"/>
        </c:manualLayout>
      </c:layout>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Non-Hispanic, Border County</a:t>
            </a:r>
            <a:endParaRPr lang="en-US" sz="1600" dirty="0">
              <a:latin typeface="Calibri" panose="020F0502020204030204" pitchFamily="34" charset="0"/>
            </a:endParaRPr>
          </a:p>
        </c:rich>
      </c:tx>
      <c:layout>
        <c:manualLayout>
          <c:xMode val="edge"/>
          <c:yMode val="edge"/>
          <c:x val="0.1360877806940799"/>
          <c:y val="0"/>
        </c:manualLayout>
      </c:layout>
      <c:overlay val="0"/>
    </c:title>
    <c:autoTitleDeleted val="0"/>
    <c:plotArea>
      <c:layout>
        <c:manualLayout>
          <c:layoutTarget val="inner"/>
          <c:xMode val="edge"/>
          <c:yMode val="edge"/>
          <c:x val="5.5555555555555552E-2"/>
          <c:y val="0.13256830112145074"/>
          <c:w val="0.89814814814814814"/>
          <c:h val="0.61237373737373735"/>
        </c:manualLayout>
      </c:layout>
      <c:pieChart>
        <c:varyColors val="1"/>
        <c:ser>
          <c:idx val="0"/>
          <c:order val="0"/>
          <c:tx>
            <c:strRef>
              <c:f>Sheet1!$B$1</c:f>
              <c:strCache>
                <c:ptCount val="1"/>
                <c:pt idx="0">
                  <c:v>Column1</c:v>
                </c:pt>
              </c:strCache>
            </c:strRef>
          </c:tx>
          <c:explosion val="1"/>
          <c:dPt>
            <c:idx val="0"/>
            <c:bubble3D val="0"/>
            <c:spPr>
              <a:solidFill>
                <a:srgbClr val="AABA0A"/>
              </a:solidFill>
            </c:spPr>
            <c:extLst>
              <c:ext xmlns:c16="http://schemas.microsoft.com/office/drawing/2014/chart" uri="{C3380CC4-5D6E-409C-BE32-E72D297353CC}">
                <c16:uniqueId val="{00000001-B270-4750-88B0-5C133C60C0E6}"/>
              </c:ext>
            </c:extLst>
          </c:dPt>
          <c:dPt>
            <c:idx val="1"/>
            <c:bubble3D val="0"/>
            <c:spPr>
              <a:solidFill>
                <a:srgbClr val="0072C6"/>
              </a:solidFill>
            </c:spPr>
            <c:extLst>
              <c:ext xmlns:c16="http://schemas.microsoft.com/office/drawing/2014/chart" uri="{C3380CC4-5D6E-409C-BE32-E72D297353CC}">
                <c16:uniqueId val="{00000003-B270-4750-88B0-5C133C60C0E6}"/>
              </c:ext>
            </c:extLst>
          </c:dPt>
          <c:dPt>
            <c:idx val="2"/>
            <c:bubble3D val="0"/>
            <c:spPr>
              <a:solidFill>
                <a:srgbClr val="C4BD97"/>
              </a:solidFill>
            </c:spPr>
            <c:extLst>
              <c:ext xmlns:c16="http://schemas.microsoft.com/office/drawing/2014/chart" uri="{C3380CC4-5D6E-409C-BE32-E72D297353CC}">
                <c16:uniqueId val="{00000005-B270-4750-88B0-5C133C60C0E6}"/>
              </c:ext>
            </c:extLst>
          </c:dPt>
          <c:dPt>
            <c:idx val="3"/>
            <c:bubble3D val="0"/>
            <c:spPr>
              <a:solidFill>
                <a:schemeClr val="bg1"/>
              </a:solidFill>
              <a:ln>
                <a:solidFill>
                  <a:schemeClr val="tx1"/>
                </a:solidFill>
              </a:ln>
            </c:spPr>
            <c:extLst>
              <c:ext xmlns:c16="http://schemas.microsoft.com/office/drawing/2014/chart" uri="{C3380CC4-5D6E-409C-BE32-E72D297353CC}">
                <c16:uniqueId val="{00000007-B270-4750-88B0-5C133C60C0E6}"/>
              </c:ext>
            </c:extLst>
          </c:dPt>
          <c:dPt>
            <c:idx val="4"/>
            <c:bubble3D val="0"/>
            <c:spPr>
              <a:solidFill>
                <a:srgbClr val="D9D9D9"/>
              </a:solidFill>
            </c:spPr>
            <c:extLst>
              <c:ext xmlns:c16="http://schemas.microsoft.com/office/drawing/2014/chart" uri="{C3380CC4-5D6E-409C-BE32-E72D297353CC}">
                <c16:uniqueId val="{00000009-B270-4750-88B0-5C133C60C0E6}"/>
              </c:ext>
            </c:extLst>
          </c:dPt>
          <c:dPt>
            <c:idx val="5"/>
            <c:bubble3D val="0"/>
            <c:spPr>
              <a:solidFill>
                <a:schemeClr val="tx1"/>
              </a:solidFill>
            </c:spPr>
            <c:extLst>
              <c:ext xmlns:c16="http://schemas.microsoft.com/office/drawing/2014/chart" uri="{C3380CC4-5D6E-409C-BE32-E72D297353CC}">
                <c16:uniqueId val="{0000000B-B270-4750-88B0-5C133C60C0E6}"/>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B270-4750-88B0-5C133C60C0E6}"/>
                </c:ext>
              </c:extLst>
            </c:dLbl>
            <c:dLbl>
              <c:idx val="5"/>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B-B270-4750-88B0-5C133C60C0E6}"/>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Sheet1!$A$2:$A$7</c:f>
              <c:strCache>
                <c:ptCount val="6"/>
                <c:pt idx="0">
                  <c:v>Medical</c:v>
                </c:pt>
                <c:pt idx="1">
                  <c:v>Surgical</c:v>
                </c:pt>
                <c:pt idx="2">
                  <c:v>Mental</c:v>
                </c:pt>
                <c:pt idx="3">
                  <c:v>Injury</c:v>
                </c:pt>
                <c:pt idx="4">
                  <c:v>Maternal</c:v>
                </c:pt>
                <c:pt idx="5">
                  <c:v>Neonatal</c:v>
                </c:pt>
              </c:strCache>
            </c:strRef>
          </c:cat>
          <c:val>
            <c:numRef>
              <c:f>Sheet1!$B$2:$B$7</c:f>
              <c:numCache>
                <c:formatCode>#,##0.0</c:formatCode>
                <c:ptCount val="6"/>
                <c:pt idx="0">
                  <c:v>45.9</c:v>
                </c:pt>
                <c:pt idx="1">
                  <c:v>22.3</c:v>
                </c:pt>
                <c:pt idx="2">
                  <c:v>6</c:v>
                </c:pt>
                <c:pt idx="3">
                  <c:v>5.2</c:v>
                </c:pt>
                <c:pt idx="4">
                  <c:v>10.199999999999999</c:v>
                </c:pt>
                <c:pt idx="5">
                  <c:v>10.3</c:v>
                </c:pt>
              </c:numCache>
            </c:numRef>
          </c:val>
          <c:extLst>
            <c:ext xmlns:c16="http://schemas.microsoft.com/office/drawing/2014/chart" uri="{C3380CC4-5D6E-409C-BE32-E72D297353CC}">
              <c16:uniqueId val="{0000000C-B270-4750-88B0-5C133C60C0E6}"/>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2.0271945173520045E-3"/>
          <c:y val="0.81128038343033204"/>
          <c:w val="0.99594561096529599"/>
          <c:h val="0.16456502719768726"/>
        </c:manualLayout>
      </c:layout>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Hispanic, Non-Border County</a:t>
            </a:r>
            <a:endParaRPr lang="en-US" sz="1600" dirty="0">
              <a:latin typeface="Calibri" panose="020F0502020204030204" pitchFamily="34" charset="0"/>
            </a:endParaRPr>
          </a:p>
        </c:rich>
      </c:tx>
      <c:layout>
        <c:manualLayout>
          <c:xMode val="edge"/>
          <c:yMode val="edge"/>
          <c:x val="0.1360877806940799"/>
          <c:y val="0"/>
        </c:manualLayout>
      </c:layout>
      <c:overlay val="0"/>
    </c:title>
    <c:autoTitleDeleted val="0"/>
    <c:plotArea>
      <c:layout>
        <c:manualLayout>
          <c:layoutTarget val="inner"/>
          <c:xMode val="edge"/>
          <c:yMode val="edge"/>
          <c:x val="5.5555555555555552E-2"/>
          <c:y val="0.13256830112145074"/>
          <c:w val="0.89814814814814814"/>
          <c:h val="0.61237373737373735"/>
        </c:manualLayout>
      </c:layout>
      <c:pieChart>
        <c:varyColors val="1"/>
        <c:ser>
          <c:idx val="0"/>
          <c:order val="0"/>
          <c:tx>
            <c:strRef>
              <c:f>Sheet1!$B$1</c:f>
              <c:strCache>
                <c:ptCount val="1"/>
                <c:pt idx="0">
                  <c:v>Column1</c:v>
                </c:pt>
              </c:strCache>
            </c:strRef>
          </c:tx>
          <c:explosion val="1"/>
          <c:dPt>
            <c:idx val="0"/>
            <c:bubble3D val="0"/>
            <c:spPr>
              <a:solidFill>
                <a:srgbClr val="AABA0A"/>
              </a:solidFill>
            </c:spPr>
            <c:extLst>
              <c:ext xmlns:c16="http://schemas.microsoft.com/office/drawing/2014/chart" uri="{C3380CC4-5D6E-409C-BE32-E72D297353CC}">
                <c16:uniqueId val="{00000001-7052-43A1-AA85-4104ED2FFC5A}"/>
              </c:ext>
            </c:extLst>
          </c:dPt>
          <c:dPt>
            <c:idx val="1"/>
            <c:bubble3D val="0"/>
            <c:spPr>
              <a:solidFill>
                <a:srgbClr val="0072C6"/>
              </a:solidFill>
            </c:spPr>
            <c:extLst>
              <c:ext xmlns:c16="http://schemas.microsoft.com/office/drawing/2014/chart" uri="{C3380CC4-5D6E-409C-BE32-E72D297353CC}">
                <c16:uniqueId val="{00000003-7052-43A1-AA85-4104ED2FFC5A}"/>
              </c:ext>
            </c:extLst>
          </c:dPt>
          <c:dPt>
            <c:idx val="2"/>
            <c:bubble3D val="0"/>
            <c:spPr>
              <a:solidFill>
                <a:srgbClr val="C4BD97"/>
              </a:solidFill>
            </c:spPr>
            <c:extLst>
              <c:ext xmlns:c16="http://schemas.microsoft.com/office/drawing/2014/chart" uri="{C3380CC4-5D6E-409C-BE32-E72D297353CC}">
                <c16:uniqueId val="{00000005-7052-43A1-AA85-4104ED2FFC5A}"/>
              </c:ext>
            </c:extLst>
          </c:dPt>
          <c:dPt>
            <c:idx val="3"/>
            <c:bubble3D val="0"/>
            <c:spPr>
              <a:solidFill>
                <a:schemeClr val="bg1"/>
              </a:solidFill>
              <a:ln>
                <a:solidFill>
                  <a:schemeClr val="tx1"/>
                </a:solidFill>
              </a:ln>
            </c:spPr>
            <c:extLst>
              <c:ext xmlns:c16="http://schemas.microsoft.com/office/drawing/2014/chart" uri="{C3380CC4-5D6E-409C-BE32-E72D297353CC}">
                <c16:uniqueId val="{00000007-7052-43A1-AA85-4104ED2FFC5A}"/>
              </c:ext>
            </c:extLst>
          </c:dPt>
          <c:dPt>
            <c:idx val="4"/>
            <c:bubble3D val="0"/>
            <c:spPr>
              <a:solidFill>
                <a:srgbClr val="D9D9D9"/>
              </a:solidFill>
            </c:spPr>
            <c:extLst>
              <c:ext xmlns:c16="http://schemas.microsoft.com/office/drawing/2014/chart" uri="{C3380CC4-5D6E-409C-BE32-E72D297353CC}">
                <c16:uniqueId val="{00000009-7052-43A1-AA85-4104ED2FFC5A}"/>
              </c:ext>
            </c:extLst>
          </c:dPt>
          <c:dPt>
            <c:idx val="5"/>
            <c:bubble3D val="0"/>
            <c:spPr>
              <a:solidFill>
                <a:schemeClr val="tx1"/>
              </a:solidFill>
            </c:spPr>
            <c:extLst>
              <c:ext xmlns:c16="http://schemas.microsoft.com/office/drawing/2014/chart" uri="{C3380CC4-5D6E-409C-BE32-E72D297353CC}">
                <c16:uniqueId val="{0000000B-7052-43A1-AA85-4104ED2FFC5A}"/>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7052-43A1-AA85-4104ED2FFC5A}"/>
                </c:ext>
              </c:extLst>
            </c:dLbl>
            <c:dLbl>
              <c:idx val="5"/>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B-7052-43A1-AA85-4104ED2FFC5A}"/>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Sheet1!$A$2:$A$7</c:f>
              <c:strCache>
                <c:ptCount val="6"/>
                <c:pt idx="0">
                  <c:v>Medical</c:v>
                </c:pt>
                <c:pt idx="1">
                  <c:v>Surgical</c:v>
                </c:pt>
                <c:pt idx="2">
                  <c:v>Mental</c:v>
                </c:pt>
                <c:pt idx="3">
                  <c:v>Injury</c:v>
                </c:pt>
                <c:pt idx="4">
                  <c:v>Maternal</c:v>
                </c:pt>
                <c:pt idx="5">
                  <c:v>Neonatal</c:v>
                </c:pt>
              </c:strCache>
            </c:strRef>
          </c:cat>
          <c:val>
            <c:numRef>
              <c:f>Sheet1!$B$2:$B$7</c:f>
              <c:numCache>
                <c:formatCode>#,##0.0</c:formatCode>
                <c:ptCount val="6"/>
                <c:pt idx="0">
                  <c:v>37.1</c:v>
                </c:pt>
                <c:pt idx="1">
                  <c:v>15.8</c:v>
                </c:pt>
                <c:pt idx="2">
                  <c:v>4</c:v>
                </c:pt>
                <c:pt idx="3">
                  <c:v>3.4</c:v>
                </c:pt>
                <c:pt idx="4">
                  <c:v>20.8</c:v>
                </c:pt>
                <c:pt idx="5">
                  <c:v>18.899999999999999</c:v>
                </c:pt>
              </c:numCache>
            </c:numRef>
          </c:val>
          <c:extLst>
            <c:ext xmlns:c16="http://schemas.microsoft.com/office/drawing/2014/chart" uri="{C3380CC4-5D6E-409C-BE32-E72D297353CC}">
              <c16:uniqueId val="{0000000C-7052-43A1-AA85-4104ED2FFC5A}"/>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6.6568241469816339E-3"/>
          <c:y val="0.8153284816670644"/>
          <c:w val="0.99131598133566634"/>
          <c:h val="0.16573212439354171"/>
        </c:manualLayout>
      </c:layout>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Hispanic, Border County</a:t>
            </a:r>
            <a:endParaRPr lang="en-US" sz="1600" dirty="0">
              <a:latin typeface="Calibri" panose="020F0502020204030204" pitchFamily="34" charset="0"/>
            </a:endParaRPr>
          </a:p>
        </c:rich>
      </c:tx>
      <c:layout>
        <c:manualLayout>
          <c:xMode val="edge"/>
          <c:yMode val="edge"/>
          <c:x val="0.1360877806940799"/>
          <c:y val="3.1565656565656568E-2"/>
        </c:manualLayout>
      </c:layout>
      <c:overlay val="0"/>
    </c:title>
    <c:autoTitleDeleted val="0"/>
    <c:plotArea>
      <c:layout>
        <c:manualLayout>
          <c:layoutTarget val="inner"/>
          <c:xMode val="edge"/>
          <c:yMode val="edge"/>
          <c:x val="5.5555555555555552E-2"/>
          <c:y val="0.11994203849518811"/>
          <c:w val="0.89814814814814814"/>
          <c:h val="0.61237373737373735"/>
        </c:manualLayout>
      </c:layout>
      <c:pieChart>
        <c:varyColors val="1"/>
        <c:ser>
          <c:idx val="0"/>
          <c:order val="0"/>
          <c:tx>
            <c:strRef>
              <c:f>Sheet1!$B$1</c:f>
              <c:strCache>
                <c:ptCount val="1"/>
                <c:pt idx="0">
                  <c:v>Column1</c:v>
                </c:pt>
              </c:strCache>
            </c:strRef>
          </c:tx>
          <c:explosion val="1"/>
          <c:dPt>
            <c:idx val="0"/>
            <c:bubble3D val="0"/>
            <c:spPr>
              <a:solidFill>
                <a:srgbClr val="AABA0A"/>
              </a:solidFill>
            </c:spPr>
            <c:extLst>
              <c:ext xmlns:c16="http://schemas.microsoft.com/office/drawing/2014/chart" uri="{C3380CC4-5D6E-409C-BE32-E72D297353CC}">
                <c16:uniqueId val="{00000001-97BD-42E1-AB1D-667ADD523F4D}"/>
              </c:ext>
            </c:extLst>
          </c:dPt>
          <c:dPt>
            <c:idx val="1"/>
            <c:bubble3D val="0"/>
            <c:spPr>
              <a:solidFill>
                <a:srgbClr val="0072C6"/>
              </a:solidFill>
              <a:ln>
                <a:noFill/>
              </a:ln>
            </c:spPr>
            <c:extLst>
              <c:ext xmlns:c16="http://schemas.microsoft.com/office/drawing/2014/chart" uri="{C3380CC4-5D6E-409C-BE32-E72D297353CC}">
                <c16:uniqueId val="{00000003-97BD-42E1-AB1D-667ADD523F4D}"/>
              </c:ext>
            </c:extLst>
          </c:dPt>
          <c:dPt>
            <c:idx val="2"/>
            <c:bubble3D val="0"/>
            <c:spPr>
              <a:solidFill>
                <a:srgbClr val="C4BD97"/>
              </a:solidFill>
            </c:spPr>
            <c:extLst>
              <c:ext xmlns:c16="http://schemas.microsoft.com/office/drawing/2014/chart" uri="{C3380CC4-5D6E-409C-BE32-E72D297353CC}">
                <c16:uniqueId val="{00000005-97BD-42E1-AB1D-667ADD523F4D}"/>
              </c:ext>
            </c:extLst>
          </c:dPt>
          <c:dPt>
            <c:idx val="3"/>
            <c:bubble3D val="0"/>
            <c:spPr>
              <a:solidFill>
                <a:schemeClr val="bg1"/>
              </a:solidFill>
              <a:ln>
                <a:solidFill>
                  <a:schemeClr val="tx1"/>
                </a:solidFill>
              </a:ln>
            </c:spPr>
            <c:extLst>
              <c:ext xmlns:c16="http://schemas.microsoft.com/office/drawing/2014/chart" uri="{C3380CC4-5D6E-409C-BE32-E72D297353CC}">
                <c16:uniqueId val="{00000007-97BD-42E1-AB1D-667ADD523F4D}"/>
              </c:ext>
            </c:extLst>
          </c:dPt>
          <c:dPt>
            <c:idx val="4"/>
            <c:bubble3D val="0"/>
            <c:spPr>
              <a:solidFill>
                <a:srgbClr val="D9D9D9"/>
              </a:solidFill>
            </c:spPr>
            <c:extLst>
              <c:ext xmlns:c16="http://schemas.microsoft.com/office/drawing/2014/chart" uri="{C3380CC4-5D6E-409C-BE32-E72D297353CC}">
                <c16:uniqueId val="{00000009-97BD-42E1-AB1D-667ADD523F4D}"/>
              </c:ext>
            </c:extLst>
          </c:dPt>
          <c:dPt>
            <c:idx val="5"/>
            <c:bubble3D val="0"/>
            <c:spPr>
              <a:solidFill>
                <a:schemeClr val="tx1"/>
              </a:solidFill>
            </c:spPr>
            <c:extLst>
              <c:ext xmlns:c16="http://schemas.microsoft.com/office/drawing/2014/chart" uri="{C3380CC4-5D6E-409C-BE32-E72D297353CC}">
                <c16:uniqueId val="{0000000B-97BD-42E1-AB1D-667ADD523F4D}"/>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97BD-42E1-AB1D-667ADD523F4D}"/>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Medicaid</c:v>
                </c:pt>
                <c:pt idx="1">
                  <c:v>Uninsured</c:v>
                </c:pt>
                <c:pt idx="2">
                  <c:v>Medicare</c:v>
                </c:pt>
                <c:pt idx="3">
                  <c:v>Private</c:v>
                </c:pt>
                <c:pt idx="4">
                  <c:v>Other</c:v>
                </c:pt>
              </c:strCache>
            </c:strRef>
          </c:cat>
          <c:val>
            <c:numRef>
              <c:f>Sheet1!$B$2:$B$6</c:f>
              <c:numCache>
                <c:formatCode>#,##0.0</c:formatCode>
                <c:ptCount val="5"/>
                <c:pt idx="0">
                  <c:v>33.6</c:v>
                </c:pt>
                <c:pt idx="1">
                  <c:v>10.8</c:v>
                </c:pt>
                <c:pt idx="2">
                  <c:v>25.2</c:v>
                </c:pt>
                <c:pt idx="3">
                  <c:v>25.5</c:v>
                </c:pt>
                <c:pt idx="4">
                  <c:v>4.5999999999999996</c:v>
                </c:pt>
              </c:numCache>
            </c:numRef>
          </c:val>
          <c:extLst>
            <c:ext xmlns:c16="http://schemas.microsoft.com/office/drawing/2014/chart" uri="{C3380CC4-5D6E-409C-BE32-E72D297353CC}">
              <c16:uniqueId val="{0000000C-97BD-42E1-AB1D-667ADD523F4D}"/>
            </c:ext>
          </c:extLst>
        </c:ser>
        <c:dLbls>
          <c:showLegendKey val="0"/>
          <c:showVal val="0"/>
          <c:showCatName val="0"/>
          <c:showSerName val="0"/>
          <c:showPercent val="0"/>
          <c:showBubbleSize val="0"/>
          <c:showLeaderLines val="1"/>
        </c:dLbls>
        <c:firstSliceAng val="0"/>
      </c:pieChart>
    </c:plotArea>
    <c:legend>
      <c:legendPos val="b"/>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Non-Hispanic, Border County</a:t>
            </a:r>
            <a:endParaRPr lang="en-US" sz="1600" dirty="0">
              <a:latin typeface="Calibri" panose="020F0502020204030204" pitchFamily="34" charset="0"/>
            </a:endParaRPr>
          </a:p>
        </c:rich>
      </c:tx>
      <c:layout>
        <c:manualLayout>
          <c:xMode val="edge"/>
          <c:yMode val="edge"/>
          <c:x val="0.15460629921259841"/>
          <c:y val="0"/>
        </c:manualLayout>
      </c:layout>
      <c:overlay val="0"/>
    </c:title>
    <c:autoTitleDeleted val="0"/>
    <c:plotArea>
      <c:layout>
        <c:manualLayout>
          <c:layoutTarget val="inner"/>
          <c:xMode val="edge"/>
          <c:yMode val="edge"/>
          <c:x val="5.5555555555555552E-2"/>
          <c:y val="0.11994203849518811"/>
          <c:w val="0.89814814814814814"/>
          <c:h val="0.61237373737373735"/>
        </c:manualLayout>
      </c:layout>
      <c:pieChart>
        <c:varyColors val="1"/>
        <c:ser>
          <c:idx val="0"/>
          <c:order val="0"/>
          <c:tx>
            <c:strRef>
              <c:f>Sheet1!$B$1</c:f>
              <c:strCache>
                <c:ptCount val="1"/>
                <c:pt idx="0">
                  <c:v>Column1</c:v>
                </c:pt>
              </c:strCache>
            </c:strRef>
          </c:tx>
          <c:dPt>
            <c:idx val="0"/>
            <c:bubble3D val="0"/>
            <c:spPr>
              <a:solidFill>
                <a:srgbClr val="AABA0A"/>
              </a:solidFill>
            </c:spPr>
            <c:extLst>
              <c:ext xmlns:c16="http://schemas.microsoft.com/office/drawing/2014/chart" uri="{C3380CC4-5D6E-409C-BE32-E72D297353CC}">
                <c16:uniqueId val="{00000001-4ABB-4BA7-8FE9-B524867DA674}"/>
              </c:ext>
            </c:extLst>
          </c:dPt>
          <c:dPt>
            <c:idx val="1"/>
            <c:bubble3D val="0"/>
            <c:spPr>
              <a:solidFill>
                <a:srgbClr val="0072C6"/>
              </a:solidFill>
            </c:spPr>
            <c:extLst>
              <c:ext xmlns:c16="http://schemas.microsoft.com/office/drawing/2014/chart" uri="{C3380CC4-5D6E-409C-BE32-E72D297353CC}">
                <c16:uniqueId val="{00000003-4ABB-4BA7-8FE9-B524867DA674}"/>
              </c:ext>
            </c:extLst>
          </c:dPt>
          <c:dPt>
            <c:idx val="2"/>
            <c:bubble3D val="0"/>
            <c:spPr>
              <a:solidFill>
                <a:srgbClr val="C4BD97"/>
              </a:solidFill>
            </c:spPr>
            <c:extLst>
              <c:ext xmlns:c16="http://schemas.microsoft.com/office/drawing/2014/chart" uri="{C3380CC4-5D6E-409C-BE32-E72D297353CC}">
                <c16:uniqueId val="{00000005-4ABB-4BA7-8FE9-B524867DA674}"/>
              </c:ext>
            </c:extLst>
          </c:dPt>
          <c:dPt>
            <c:idx val="3"/>
            <c:bubble3D val="0"/>
            <c:spPr>
              <a:solidFill>
                <a:schemeClr val="bg1"/>
              </a:solidFill>
              <a:ln>
                <a:solidFill>
                  <a:schemeClr val="tx1"/>
                </a:solidFill>
              </a:ln>
            </c:spPr>
            <c:extLst>
              <c:ext xmlns:c16="http://schemas.microsoft.com/office/drawing/2014/chart" uri="{C3380CC4-5D6E-409C-BE32-E72D297353CC}">
                <c16:uniqueId val="{00000007-4ABB-4BA7-8FE9-B524867DA674}"/>
              </c:ext>
            </c:extLst>
          </c:dPt>
          <c:dPt>
            <c:idx val="4"/>
            <c:bubble3D val="0"/>
            <c:spPr>
              <a:solidFill>
                <a:srgbClr val="D9D9D9"/>
              </a:solidFill>
            </c:spPr>
            <c:extLst>
              <c:ext xmlns:c16="http://schemas.microsoft.com/office/drawing/2014/chart" uri="{C3380CC4-5D6E-409C-BE32-E72D297353CC}">
                <c16:uniqueId val="{00000009-4ABB-4BA7-8FE9-B524867DA674}"/>
              </c:ext>
            </c:extLst>
          </c:dPt>
          <c:dPt>
            <c:idx val="5"/>
            <c:bubble3D val="0"/>
            <c:spPr>
              <a:solidFill>
                <a:schemeClr val="tx1"/>
              </a:solidFill>
            </c:spPr>
            <c:extLst>
              <c:ext xmlns:c16="http://schemas.microsoft.com/office/drawing/2014/chart" uri="{C3380CC4-5D6E-409C-BE32-E72D297353CC}">
                <c16:uniqueId val="{0000000B-4ABB-4BA7-8FE9-B524867DA674}"/>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4ABB-4BA7-8FE9-B524867DA674}"/>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Medicaid</c:v>
                </c:pt>
                <c:pt idx="1">
                  <c:v>Uninsured</c:v>
                </c:pt>
                <c:pt idx="2">
                  <c:v>Medicare</c:v>
                </c:pt>
                <c:pt idx="3">
                  <c:v>Private</c:v>
                </c:pt>
                <c:pt idx="4">
                  <c:v>Other</c:v>
                </c:pt>
              </c:strCache>
            </c:strRef>
          </c:cat>
          <c:val>
            <c:numRef>
              <c:f>Sheet1!$B$2:$B$6</c:f>
              <c:numCache>
                <c:formatCode>#,##0.0</c:formatCode>
                <c:ptCount val="5"/>
                <c:pt idx="0">
                  <c:v>14.7</c:v>
                </c:pt>
                <c:pt idx="1">
                  <c:v>4.5999999999999996</c:v>
                </c:pt>
                <c:pt idx="2">
                  <c:v>42.5</c:v>
                </c:pt>
                <c:pt idx="3">
                  <c:v>30.3</c:v>
                </c:pt>
                <c:pt idx="4">
                  <c:v>7.3</c:v>
                </c:pt>
              </c:numCache>
            </c:numRef>
          </c:val>
          <c:extLst>
            <c:ext xmlns:c16="http://schemas.microsoft.com/office/drawing/2014/chart" uri="{C3380CC4-5D6E-409C-BE32-E72D297353CC}">
              <c16:uniqueId val="{0000000C-4ABB-4BA7-8FE9-B524867DA674}"/>
            </c:ext>
          </c:extLst>
        </c:ser>
        <c:dLbls>
          <c:showLegendKey val="0"/>
          <c:showVal val="0"/>
          <c:showCatName val="0"/>
          <c:showSerName val="0"/>
          <c:showPercent val="0"/>
          <c:showBubbleSize val="0"/>
          <c:showLeaderLines val="1"/>
        </c:dLbls>
        <c:firstSliceAng val="0"/>
      </c:pieChart>
    </c:plotArea>
    <c:legend>
      <c:legendPos val="b"/>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Hispanic, Non-Border County</a:t>
            </a:r>
            <a:endParaRPr lang="en-US" sz="1600" dirty="0">
              <a:latin typeface="Calibri" panose="020F0502020204030204" pitchFamily="34" charset="0"/>
            </a:endParaRPr>
          </a:p>
        </c:rich>
      </c:tx>
      <c:layout>
        <c:manualLayout>
          <c:xMode val="edge"/>
          <c:yMode val="edge"/>
          <c:x val="0.1360877806940799"/>
          <c:y val="0"/>
        </c:manualLayout>
      </c:layout>
      <c:overlay val="0"/>
    </c:title>
    <c:autoTitleDeleted val="0"/>
    <c:plotArea>
      <c:layout>
        <c:manualLayout>
          <c:layoutTarget val="inner"/>
          <c:xMode val="edge"/>
          <c:yMode val="edge"/>
          <c:x val="5.5555555555555552E-2"/>
          <c:y val="0.11994203849518811"/>
          <c:w val="0.89814814814814814"/>
          <c:h val="0.61237373737373735"/>
        </c:manualLayout>
      </c:layout>
      <c:pieChart>
        <c:varyColors val="1"/>
        <c:ser>
          <c:idx val="0"/>
          <c:order val="0"/>
          <c:tx>
            <c:strRef>
              <c:f>Sheet1!$B$1</c:f>
              <c:strCache>
                <c:ptCount val="1"/>
                <c:pt idx="0">
                  <c:v>Column1</c:v>
                </c:pt>
              </c:strCache>
            </c:strRef>
          </c:tx>
          <c:explosion val="1"/>
          <c:dPt>
            <c:idx val="0"/>
            <c:bubble3D val="0"/>
            <c:spPr>
              <a:solidFill>
                <a:srgbClr val="AABA0A"/>
              </a:solidFill>
            </c:spPr>
            <c:extLst>
              <c:ext xmlns:c16="http://schemas.microsoft.com/office/drawing/2014/chart" uri="{C3380CC4-5D6E-409C-BE32-E72D297353CC}">
                <c16:uniqueId val="{00000001-9F0D-4F23-8E48-302E999E2A8F}"/>
              </c:ext>
            </c:extLst>
          </c:dPt>
          <c:dPt>
            <c:idx val="1"/>
            <c:bubble3D val="0"/>
            <c:spPr>
              <a:solidFill>
                <a:srgbClr val="0072C6"/>
              </a:solidFill>
            </c:spPr>
            <c:extLst>
              <c:ext xmlns:c16="http://schemas.microsoft.com/office/drawing/2014/chart" uri="{C3380CC4-5D6E-409C-BE32-E72D297353CC}">
                <c16:uniqueId val="{00000003-9F0D-4F23-8E48-302E999E2A8F}"/>
              </c:ext>
            </c:extLst>
          </c:dPt>
          <c:dPt>
            <c:idx val="2"/>
            <c:bubble3D val="0"/>
            <c:spPr>
              <a:solidFill>
                <a:srgbClr val="C4BD97"/>
              </a:solidFill>
            </c:spPr>
            <c:extLst>
              <c:ext xmlns:c16="http://schemas.microsoft.com/office/drawing/2014/chart" uri="{C3380CC4-5D6E-409C-BE32-E72D297353CC}">
                <c16:uniqueId val="{00000005-9F0D-4F23-8E48-302E999E2A8F}"/>
              </c:ext>
            </c:extLst>
          </c:dPt>
          <c:dPt>
            <c:idx val="3"/>
            <c:bubble3D val="0"/>
            <c:spPr>
              <a:solidFill>
                <a:schemeClr val="bg1"/>
              </a:solidFill>
              <a:ln>
                <a:solidFill>
                  <a:schemeClr val="tx1"/>
                </a:solidFill>
              </a:ln>
            </c:spPr>
            <c:extLst>
              <c:ext xmlns:c16="http://schemas.microsoft.com/office/drawing/2014/chart" uri="{C3380CC4-5D6E-409C-BE32-E72D297353CC}">
                <c16:uniqueId val="{00000007-9F0D-4F23-8E48-302E999E2A8F}"/>
              </c:ext>
            </c:extLst>
          </c:dPt>
          <c:dPt>
            <c:idx val="4"/>
            <c:bubble3D val="0"/>
            <c:spPr>
              <a:solidFill>
                <a:srgbClr val="D9D9D9"/>
              </a:solidFill>
            </c:spPr>
            <c:extLst>
              <c:ext xmlns:c16="http://schemas.microsoft.com/office/drawing/2014/chart" uri="{C3380CC4-5D6E-409C-BE32-E72D297353CC}">
                <c16:uniqueId val="{00000009-9F0D-4F23-8E48-302E999E2A8F}"/>
              </c:ext>
            </c:extLst>
          </c:dPt>
          <c:dPt>
            <c:idx val="5"/>
            <c:bubble3D val="0"/>
            <c:spPr>
              <a:solidFill>
                <a:schemeClr val="tx1"/>
              </a:solidFill>
            </c:spPr>
            <c:extLst>
              <c:ext xmlns:c16="http://schemas.microsoft.com/office/drawing/2014/chart" uri="{C3380CC4-5D6E-409C-BE32-E72D297353CC}">
                <c16:uniqueId val="{0000000B-9F0D-4F23-8E48-302E999E2A8F}"/>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9F0D-4F23-8E48-302E999E2A8F}"/>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Medicaid</c:v>
                </c:pt>
                <c:pt idx="1">
                  <c:v>Uninsured</c:v>
                </c:pt>
                <c:pt idx="2">
                  <c:v>Medicare</c:v>
                </c:pt>
                <c:pt idx="3">
                  <c:v>Private</c:v>
                </c:pt>
                <c:pt idx="4">
                  <c:v>Other</c:v>
                </c:pt>
              </c:strCache>
            </c:strRef>
          </c:cat>
          <c:val>
            <c:numRef>
              <c:f>Sheet1!$B$2:$B$6</c:f>
              <c:numCache>
                <c:formatCode>#,##0.0</c:formatCode>
                <c:ptCount val="5"/>
                <c:pt idx="0">
                  <c:v>43.5</c:v>
                </c:pt>
                <c:pt idx="1">
                  <c:v>8.1</c:v>
                </c:pt>
                <c:pt idx="2">
                  <c:v>19.899999999999999</c:v>
                </c:pt>
                <c:pt idx="3">
                  <c:v>23.9</c:v>
                </c:pt>
                <c:pt idx="4">
                  <c:v>4.5999999999999996</c:v>
                </c:pt>
              </c:numCache>
            </c:numRef>
          </c:val>
          <c:extLst>
            <c:ext xmlns:c16="http://schemas.microsoft.com/office/drawing/2014/chart" uri="{C3380CC4-5D6E-409C-BE32-E72D297353CC}">
              <c16:uniqueId val="{0000000C-9F0D-4F23-8E48-302E999E2A8F}"/>
            </c:ext>
          </c:extLst>
        </c:ser>
        <c:dLbls>
          <c:showLegendKey val="0"/>
          <c:showVal val="0"/>
          <c:showCatName val="0"/>
          <c:showSerName val="0"/>
          <c:showPercent val="0"/>
          <c:showBubbleSize val="0"/>
          <c:showLeaderLines val="1"/>
        </c:dLbls>
        <c:firstSliceAng val="0"/>
      </c:pieChart>
    </c:plotArea>
    <c:legend>
      <c:legendPos val="b"/>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All Discharges</a:t>
            </a:r>
            <a:endParaRPr lang="en-US" sz="1600" dirty="0">
              <a:latin typeface="Calibri" panose="020F0502020204030204" pitchFamily="34" charset="0"/>
            </a:endParaRPr>
          </a:p>
        </c:rich>
      </c:tx>
      <c:overlay val="0"/>
    </c:title>
    <c:autoTitleDeleted val="0"/>
    <c:plotArea>
      <c:layout>
        <c:manualLayout>
          <c:layoutTarget val="inner"/>
          <c:xMode val="edge"/>
          <c:yMode val="edge"/>
          <c:x val="0.13942403032954215"/>
          <c:y val="0.20836537874626135"/>
          <c:w val="0.84820161368717795"/>
          <c:h val="0.69090215467252636"/>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5AC7-48A2-A312-D3EE1F5903F8}"/>
              </c:ext>
            </c:extLst>
          </c:dPt>
          <c:dPt>
            <c:idx val="1"/>
            <c:invertIfNegative val="0"/>
            <c:bubble3D val="0"/>
            <c:extLst>
              <c:ext xmlns:c16="http://schemas.microsoft.com/office/drawing/2014/chart" uri="{C3380CC4-5D6E-409C-BE32-E72D297353CC}">
                <c16:uniqueId val="{00000001-5AC7-48A2-A312-D3EE1F5903F8}"/>
              </c:ext>
            </c:extLst>
          </c:dPt>
          <c:dPt>
            <c:idx val="2"/>
            <c:invertIfNegative val="0"/>
            <c:bubble3D val="0"/>
            <c:extLst>
              <c:ext xmlns:c16="http://schemas.microsoft.com/office/drawing/2014/chart" uri="{C3380CC4-5D6E-409C-BE32-E72D297353CC}">
                <c16:uniqueId val="{00000002-5AC7-48A2-A312-D3EE1F5903F8}"/>
              </c:ext>
            </c:extLst>
          </c:dPt>
          <c:dPt>
            <c:idx val="3"/>
            <c:invertIfNegative val="0"/>
            <c:bubble3D val="0"/>
            <c:extLst>
              <c:ext xmlns:c16="http://schemas.microsoft.com/office/drawing/2014/chart" uri="{C3380CC4-5D6E-409C-BE32-E72D297353CC}">
                <c16:uniqueId val="{00000003-5AC7-48A2-A312-D3EE1F5903F8}"/>
              </c:ext>
            </c:extLst>
          </c:dPt>
          <c:cat>
            <c:strRef>
              <c:f>Sheet1!$A$2:$A$3</c:f>
              <c:strCache>
                <c:ptCount val="2"/>
                <c:pt idx="0">
                  <c:v>Border Counties</c:v>
                </c:pt>
                <c:pt idx="1">
                  <c:v>Non-Border Counties</c:v>
                </c:pt>
              </c:strCache>
            </c:strRef>
          </c:cat>
          <c:val>
            <c:numRef>
              <c:f>Sheet1!$B$2:$B$3</c:f>
              <c:numCache>
                <c:formatCode>#,##0</c:formatCode>
                <c:ptCount val="2"/>
                <c:pt idx="0">
                  <c:v>10458.5052417231</c:v>
                </c:pt>
                <c:pt idx="1">
                  <c:v>9208.7004618016399</c:v>
                </c:pt>
              </c:numCache>
            </c:numRef>
          </c:val>
          <c:extLst>
            <c:ext xmlns:c16="http://schemas.microsoft.com/office/drawing/2014/chart" uri="{C3380CC4-5D6E-409C-BE32-E72D297353CC}">
              <c16:uniqueId val="{00000004-5AC7-48A2-A312-D3EE1F5903F8}"/>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c:formatCode>
                <c:ptCount val="2"/>
                <c:pt idx="0">
                  <c:v>10380.919863837</c:v>
                </c:pt>
                <c:pt idx="1">
                  <c:v>10862.924267957</c:v>
                </c:pt>
              </c:numCache>
            </c:numRef>
          </c:val>
          <c:extLst>
            <c:ext xmlns:c16="http://schemas.microsoft.com/office/drawing/2014/chart" uri="{C3380CC4-5D6E-409C-BE32-E72D297353CC}">
              <c16:uniqueId val="{00000005-5AC7-48A2-A312-D3EE1F5903F8}"/>
            </c:ext>
          </c:extLst>
        </c:ser>
        <c:dLbls>
          <c:showLegendKey val="0"/>
          <c:showVal val="0"/>
          <c:showCatName val="0"/>
          <c:showSerName val="0"/>
          <c:showPercent val="0"/>
          <c:showBubbleSize val="0"/>
        </c:dLbls>
        <c:gapWidth val="150"/>
        <c:axId val="46452096"/>
        <c:axId val="46453888"/>
      </c:barChart>
      <c:catAx>
        <c:axId val="46452096"/>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46453888"/>
        <c:crosses val="autoZero"/>
        <c:auto val="1"/>
        <c:lblAlgn val="ctr"/>
        <c:lblOffset val="100"/>
        <c:noMultiLvlLbl val="0"/>
      </c:catAx>
      <c:valAx>
        <c:axId val="46453888"/>
        <c:scaling>
          <c:orientation val="minMax"/>
          <c:max val="1200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430553012268815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46452096"/>
        <c:crosses val="autoZero"/>
        <c:crossBetween val="between"/>
        <c:majorUnit val="2000"/>
      </c:valAx>
    </c:plotArea>
    <c:legend>
      <c:legendPos val="t"/>
      <c:layout>
        <c:manualLayout>
          <c:xMode val="edge"/>
          <c:yMode val="edge"/>
          <c:x val="5.5555555555555552E-2"/>
          <c:y val="9.1968046145394611E-2"/>
          <c:w val="0.88801351219986391"/>
          <c:h val="8.5176961891391484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Maternal</a:t>
            </a:r>
            <a:endParaRPr lang="en-US" sz="1600" dirty="0">
              <a:latin typeface="Calibri" panose="020F0502020204030204" pitchFamily="34" charset="0"/>
            </a:endParaRPr>
          </a:p>
        </c:rich>
      </c:tx>
      <c:layout>
        <c:manualLayout>
          <c:xMode val="edge"/>
          <c:yMode val="edge"/>
          <c:x val="0.44811339554777874"/>
          <c:y val="0"/>
        </c:manualLayout>
      </c:layout>
      <c:overlay val="0"/>
    </c:title>
    <c:autoTitleDeleted val="0"/>
    <c:plotArea>
      <c:layout>
        <c:manualLayout>
          <c:layoutTarget val="inner"/>
          <c:xMode val="edge"/>
          <c:yMode val="edge"/>
          <c:x val="0.13942403032954215"/>
          <c:y val="0.18898553378502103"/>
          <c:w val="0.8482016136871779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477E-449C-ADCC-622A4804B358}"/>
              </c:ext>
            </c:extLst>
          </c:dPt>
          <c:dPt>
            <c:idx val="1"/>
            <c:invertIfNegative val="0"/>
            <c:bubble3D val="0"/>
            <c:extLst>
              <c:ext xmlns:c16="http://schemas.microsoft.com/office/drawing/2014/chart" uri="{C3380CC4-5D6E-409C-BE32-E72D297353CC}">
                <c16:uniqueId val="{00000001-477E-449C-ADCC-622A4804B358}"/>
              </c:ext>
            </c:extLst>
          </c:dPt>
          <c:dPt>
            <c:idx val="2"/>
            <c:invertIfNegative val="0"/>
            <c:bubble3D val="0"/>
            <c:extLst>
              <c:ext xmlns:c16="http://schemas.microsoft.com/office/drawing/2014/chart" uri="{C3380CC4-5D6E-409C-BE32-E72D297353CC}">
                <c16:uniqueId val="{00000002-477E-449C-ADCC-622A4804B358}"/>
              </c:ext>
            </c:extLst>
          </c:dPt>
          <c:dPt>
            <c:idx val="3"/>
            <c:invertIfNegative val="0"/>
            <c:bubble3D val="0"/>
            <c:extLst>
              <c:ext xmlns:c16="http://schemas.microsoft.com/office/drawing/2014/chart" uri="{C3380CC4-5D6E-409C-BE32-E72D297353CC}">
                <c16:uniqueId val="{00000003-477E-449C-ADCC-622A4804B358}"/>
              </c:ext>
            </c:extLst>
          </c:dPt>
          <c:cat>
            <c:strRef>
              <c:f>Sheet1!$A$2:$A$3</c:f>
              <c:strCache>
                <c:ptCount val="2"/>
                <c:pt idx="0">
                  <c:v>Border Counties</c:v>
                </c:pt>
                <c:pt idx="1">
                  <c:v>Non-Border Counties</c:v>
                </c:pt>
              </c:strCache>
            </c:strRef>
          </c:cat>
          <c:val>
            <c:numRef>
              <c:f>Sheet1!$B$2:$B$3</c:f>
              <c:numCache>
                <c:formatCode>#,##0</c:formatCode>
                <c:ptCount val="2"/>
                <c:pt idx="0">
                  <c:v>1637</c:v>
                </c:pt>
                <c:pt idx="1">
                  <c:v>1311</c:v>
                </c:pt>
              </c:numCache>
            </c:numRef>
          </c:val>
          <c:extLst>
            <c:ext xmlns:c16="http://schemas.microsoft.com/office/drawing/2014/chart" uri="{C3380CC4-5D6E-409C-BE32-E72D297353CC}">
              <c16:uniqueId val="{00000004-477E-449C-ADCC-622A4804B358}"/>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c:formatCode>
                <c:ptCount val="2"/>
                <c:pt idx="0">
                  <c:v>1211</c:v>
                </c:pt>
                <c:pt idx="1">
                  <c:v>1343</c:v>
                </c:pt>
              </c:numCache>
            </c:numRef>
          </c:val>
          <c:extLst>
            <c:ext xmlns:c16="http://schemas.microsoft.com/office/drawing/2014/chart" uri="{C3380CC4-5D6E-409C-BE32-E72D297353CC}">
              <c16:uniqueId val="{00000005-477E-449C-ADCC-622A4804B358}"/>
            </c:ext>
          </c:extLst>
        </c:ser>
        <c:dLbls>
          <c:showLegendKey val="0"/>
          <c:showVal val="0"/>
          <c:showCatName val="0"/>
          <c:showSerName val="0"/>
          <c:showPercent val="0"/>
          <c:showBubbleSize val="0"/>
        </c:dLbls>
        <c:gapWidth val="150"/>
        <c:axId val="46999040"/>
        <c:axId val="47000576"/>
      </c:barChart>
      <c:catAx>
        <c:axId val="4699904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47000576"/>
        <c:crosses val="autoZero"/>
        <c:auto val="1"/>
        <c:lblAlgn val="ctr"/>
        <c:lblOffset val="100"/>
        <c:noMultiLvlLbl val="0"/>
      </c:catAx>
      <c:valAx>
        <c:axId val="47000576"/>
        <c:scaling>
          <c:orientation val="minMax"/>
          <c:max val="180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4305530122688151"/>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46999040"/>
        <c:crosses val="autoZero"/>
        <c:crossBetween val="between"/>
        <c:majorUnit val="200"/>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smtClean="0">
                <a:latin typeface="Calibri" panose="020F0502020204030204" pitchFamily="34" charset="0"/>
              </a:rPr>
              <a:t>Border Counties</a:t>
            </a:r>
            <a:endParaRPr lang="en-US" sz="1600" dirty="0">
              <a:latin typeface="Calibri" panose="020F0502020204030204" pitchFamily="34" charset="0"/>
            </a:endParaRPr>
          </a:p>
        </c:rich>
      </c:tx>
      <c:layout/>
      <c:overlay val="0"/>
    </c:title>
    <c:autoTitleDeleted val="0"/>
    <c:plotArea>
      <c:layout>
        <c:manualLayout>
          <c:layoutTarget val="inner"/>
          <c:xMode val="edge"/>
          <c:yMode val="edge"/>
          <c:x val="0.1859689413823272"/>
          <c:y val="0.16049382716049382"/>
          <c:w val="0.61880285797608636"/>
          <c:h val="0.61880285797608636"/>
        </c:manualLayout>
      </c:layout>
      <c:pieChart>
        <c:varyColors val="1"/>
        <c:ser>
          <c:idx val="0"/>
          <c:order val="0"/>
          <c:dPt>
            <c:idx val="0"/>
            <c:bubble3D val="0"/>
            <c:spPr>
              <a:solidFill>
                <a:srgbClr val="AABA0A"/>
              </a:solidFill>
            </c:spPr>
            <c:extLst>
              <c:ext xmlns:c16="http://schemas.microsoft.com/office/drawing/2014/chart" uri="{C3380CC4-5D6E-409C-BE32-E72D297353CC}">
                <c16:uniqueId val="{00000001-D7F2-4214-BDA3-7CA3BD920846}"/>
              </c:ext>
            </c:extLst>
          </c:dPt>
          <c:dPt>
            <c:idx val="1"/>
            <c:bubble3D val="0"/>
            <c:spPr>
              <a:solidFill>
                <a:srgbClr val="0072C6"/>
              </a:solidFill>
            </c:spPr>
            <c:extLst>
              <c:ext xmlns:c16="http://schemas.microsoft.com/office/drawing/2014/chart" uri="{C3380CC4-5D6E-409C-BE32-E72D297353CC}">
                <c16:uniqueId val="{00000003-D7F2-4214-BDA3-7CA3BD920846}"/>
              </c:ext>
            </c:extLst>
          </c:dPt>
          <c:dPt>
            <c:idx val="2"/>
            <c:bubble3D val="0"/>
            <c:spPr>
              <a:solidFill>
                <a:srgbClr val="C4BD97"/>
              </a:solidFill>
            </c:spPr>
            <c:extLst>
              <c:ext xmlns:c16="http://schemas.microsoft.com/office/drawing/2014/chart" uri="{C3380CC4-5D6E-409C-BE32-E72D297353CC}">
                <c16:uniqueId val="{00000005-D7F2-4214-BDA3-7CA3BD920846}"/>
              </c:ext>
            </c:extLst>
          </c:dPt>
          <c:dPt>
            <c:idx val="3"/>
            <c:bubble3D val="0"/>
            <c:spPr>
              <a:solidFill>
                <a:schemeClr val="bg1"/>
              </a:solidFill>
              <a:ln>
                <a:solidFill>
                  <a:schemeClr val="tx1"/>
                </a:solidFill>
              </a:ln>
            </c:spPr>
            <c:extLst>
              <c:ext xmlns:c16="http://schemas.microsoft.com/office/drawing/2014/chart" uri="{C3380CC4-5D6E-409C-BE32-E72D297353CC}">
                <c16:uniqueId val="{00000007-D7F2-4214-BDA3-7CA3BD920846}"/>
              </c:ext>
            </c:extLst>
          </c:dPt>
          <c:dPt>
            <c:idx val="4"/>
            <c:bubble3D val="0"/>
            <c:spPr>
              <a:solidFill>
                <a:srgbClr val="D9D9D9"/>
              </a:solidFill>
            </c:spPr>
            <c:extLst>
              <c:ext xmlns:c16="http://schemas.microsoft.com/office/drawing/2014/chart" uri="{C3380CC4-5D6E-409C-BE32-E72D297353CC}">
                <c16:uniqueId val="{00000009-D7F2-4214-BDA3-7CA3BD920846}"/>
              </c:ext>
            </c:extLst>
          </c:dPt>
          <c:dPt>
            <c:idx val="5"/>
            <c:bubble3D val="0"/>
            <c:spPr>
              <a:solidFill>
                <a:schemeClr val="tx1"/>
              </a:solidFill>
            </c:spPr>
            <c:extLst>
              <c:ext xmlns:c16="http://schemas.microsoft.com/office/drawing/2014/chart" uri="{C3380CC4-5D6E-409C-BE32-E72D297353CC}">
                <c16:uniqueId val="{0000000B-D7F2-4214-BDA3-7CA3BD920846}"/>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D7F2-4214-BDA3-7CA3BD920846}"/>
                </c:ext>
              </c:extLst>
            </c:dLbl>
            <c:dLbl>
              <c:idx val="5"/>
              <c:layout>
                <c:manualLayout>
                  <c:x val="0.11452269855156995"/>
                  <c:y val="5.6095314474579563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D7F2-4214-BDA3-7CA3BD920846}"/>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Sheet1!$A$2:$A$7</c:f>
              <c:strCache>
                <c:ptCount val="6"/>
                <c:pt idx="0">
                  <c:v>Hispanic</c:v>
                </c:pt>
                <c:pt idx="1">
                  <c:v>White</c:v>
                </c:pt>
                <c:pt idx="2">
                  <c:v>Black</c:v>
                </c:pt>
                <c:pt idx="3">
                  <c:v>API</c:v>
                </c:pt>
                <c:pt idx="4">
                  <c:v>AI/AN</c:v>
                </c:pt>
                <c:pt idx="5">
                  <c:v>Other Non-Hispanic</c:v>
                </c:pt>
              </c:strCache>
            </c:strRef>
          </c:cat>
          <c:val>
            <c:numRef>
              <c:f>Sheet1!$B$2:$B$7</c:f>
              <c:numCache>
                <c:formatCode>0.0</c:formatCode>
                <c:ptCount val="6"/>
                <c:pt idx="0">
                  <c:v>55.9</c:v>
                </c:pt>
                <c:pt idx="1">
                  <c:v>33.299999999999997</c:v>
                </c:pt>
                <c:pt idx="2">
                  <c:v>2.9</c:v>
                </c:pt>
                <c:pt idx="3">
                  <c:v>5.5</c:v>
                </c:pt>
                <c:pt idx="4">
                  <c:v>0.7</c:v>
                </c:pt>
                <c:pt idx="5">
                  <c:v>1.9</c:v>
                </c:pt>
              </c:numCache>
            </c:numRef>
          </c:val>
          <c:extLst>
            <c:ext xmlns:c16="http://schemas.microsoft.com/office/drawing/2014/chart" uri="{C3380CC4-5D6E-409C-BE32-E72D297353CC}">
              <c16:uniqueId val="{0000000C-D7F2-4214-BDA3-7CA3BD920846}"/>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3.4995625546817992E-5"/>
          <c:y val="0.79164236414892586"/>
          <c:w val="0.99684358899581982"/>
          <c:h val="0.18983911733255565"/>
        </c:manualLayout>
      </c:layout>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Neonatal</a:t>
            </a:r>
            <a:endParaRPr lang="en-US" sz="1600" dirty="0">
              <a:latin typeface="Calibri" panose="020F0502020204030204" pitchFamily="34" charset="0"/>
            </a:endParaRPr>
          </a:p>
        </c:rich>
      </c:tx>
      <c:layout>
        <c:manualLayout>
          <c:xMode val="edge"/>
          <c:yMode val="edge"/>
          <c:x val="0.44811339554777874"/>
          <c:y val="0"/>
        </c:manualLayout>
      </c:layout>
      <c:overlay val="0"/>
    </c:title>
    <c:autoTitleDeleted val="0"/>
    <c:plotArea>
      <c:layout>
        <c:manualLayout>
          <c:layoutTarget val="inner"/>
          <c:xMode val="edge"/>
          <c:yMode val="edge"/>
          <c:x val="0.13942403032954215"/>
          <c:y val="0.18898553378502103"/>
          <c:w val="0.8482016136871779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AE16-42BF-89BA-9D8165AC34A1}"/>
              </c:ext>
            </c:extLst>
          </c:dPt>
          <c:dPt>
            <c:idx val="1"/>
            <c:invertIfNegative val="0"/>
            <c:bubble3D val="0"/>
            <c:extLst>
              <c:ext xmlns:c16="http://schemas.microsoft.com/office/drawing/2014/chart" uri="{C3380CC4-5D6E-409C-BE32-E72D297353CC}">
                <c16:uniqueId val="{00000001-AE16-42BF-89BA-9D8165AC34A1}"/>
              </c:ext>
            </c:extLst>
          </c:dPt>
          <c:dPt>
            <c:idx val="2"/>
            <c:invertIfNegative val="0"/>
            <c:bubble3D val="0"/>
            <c:extLst>
              <c:ext xmlns:c16="http://schemas.microsoft.com/office/drawing/2014/chart" uri="{C3380CC4-5D6E-409C-BE32-E72D297353CC}">
                <c16:uniqueId val="{00000002-AE16-42BF-89BA-9D8165AC34A1}"/>
              </c:ext>
            </c:extLst>
          </c:dPt>
          <c:dPt>
            <c:idx val="3"/>
            <c:invertIfNegative val="0"/>
            <c:bubble3D val="0"/>
            <c:extLst>
              <c:ext xmlns:c16="http://schemas.microsoft.com/office/drawing/2014/chart" uri="{C3380CC4-5D6E-409C-BE32-E72D297353CC}">
                <c16:uniqueId val="{00000003-AE16-42BF-89BA-9D8165AC34A1}"/>
              </c:ext>
            </c:extLst>
          </c:dPt>
          <c:cat>
            <c:strRef>
              <c:f>Sheet1!$A$2:$A$3</c:f>
              <c:strCache>
                <c:ptCount val="2"/>
                <c:pt idx="0">
                  <c:v>Border Counties</c:v>
                </c:pt>
                <c:pt idx="1">
                  <c:v>Non-Border Counties</c:v>
                </c:pt>
              </c:strCache>
            </c:strRef>
          </c:cat>
          <c:val>
            <c:numRef>
              <c:f>Sheet1!$B$2:$B$3</c:f>
              <c:numCache>
                <c:formatCode>#,##0</c:formatCode>
                <c:ptCount val="2"/>
                <c:pt idx="0">
                  <c:v>1304</c:v>
                </c:pt>
                <c:pt idx="1">
                  <c:v>963</c:v>
                </c:pt>
              </c:numCache>
            </c:numRef>
          </c:val>
          <c:extLst>
            <c:ext xmlns:c16="http://schemas.microsoft.com/office/drawing/2014/chart" uri="{C3380CC4-5D6E-409C-BE32-E72D297353CC}">
              <c16:uniqueId val="{00000004-AE16-42BF-89BA-9D8165AC34A1}"/>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c:formatCode>
                <c:ptCount val="2"/>
                <c:pt idx="0">
                  <c:v>1565</c:v>
                </c:pt>
                <c:pt idx="1">
                  <c:v>1560</c:v>
                </c:pt>
              </c:numCache>
            </c:numRef>
          </c:val>
          <c:extLst>
            <c:ext xmlns:c16="http://schemas.microsoft.com/office/drawing/2014/chart" uri="{C3380CC4-5D6E-409C-BE32-E72D297353CC}">
              <c16:uniqueId val="{00000005-AE16-42BF-89BA-9D8165AC34A1}"/>
            </c:ext>
          </c:extLst>
        </c:ser>
        <c:dLbls>
          <c:showLegendKey val="0"/>
          <c:showVal val="0"/>
          <c:showCatName val="0"/>
          <c:showSerName val="0"/>
          <c:showPercent val="0"/>
          <c:showBubbleSize val="0"/>
        </c:dLbls>
        <c:gapWidth val="150"/>
        <c:axId val="95059328"/>
        <c:axId val="95069312"/>
      </c:barChart>
      <c:catAx>
        <c:axId val="95059328"/>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95069312"/>
        <c:crosses val="autoZero"/>
        <c:auto val="1"/>
        <c:lblAlgn val="ctr"/>
        <c:lblOffset val="100"/>
        <c:noMultiLvlLbl val="0"/>
      </c:catAx>
      <c:valAx>
        <c:axId val="95069312"/>
        <c:scaling>
          <c:orientation val="minMax"/>
          <c:max val="180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236754562656412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95059328"/>
        <c:crosses val="autoZero"/>
        <c:crossBetween val="between"/>
        <c:majorUnit val="200"/>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Mental</a:t>
            </a:r>
            <a:r>
              <a:rPr lang="en-US" sz="1600" baseline="0" dirty="0" smtClean="0">
                <a:latin typeface="Calibri" panose="020F0502020204030204" pitchFamily="34" charset="0"/>
              </a:rPr>
              <a:t> Health and Substance Abuse</a:t>
            </a:r>
            <a:endParaRPr lang="en-US" sz="1600" dirty="0">
              <a:latin typeface="Calibri" panose="020F0502020204030204" pitchFamily="34" charset="0"/>
            </a:endParaRPr>
          </a:p>
        </c:rich>
      </c:tx>
      <c:layout>
        <c:manualLayout>
          <c:xMode val="edge"/>
          <c:yMode val="edge"/>
          <c:x val="0.31076771653543306"/>
          <c:y val="0"/>
        </c:manualLayout>
      </c:layout>
      <c:overlay val="0"/>
    </c:title>
    <c:autoTitleDeleted val="0"/>
    <c:plotArea>
      <c:layout>
        <c:manualLayout>
          <c:layoutTarget val="inner"/>
          <c:xMode val="edge"/>
          <c:yMode val="edge"/>
          <c:x val="0.13942403032954215"/>
          <c:y val="0.18898553378502103"/>
          <c:w val="0.8482016136871779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81AC-480B-B311-BDAE31E0084D}"/>
              </c:ext>
            </c:extLst>
          </c:dPt>
          <c:dPt>
            <c:idx val="1"/>
            <c:invertIfNegative val="0"/>
            <c:bubble3D val="0"/>
            <c:extLst>
              <c:ext xmlns:c16="http://schemas.microsoft.com/office/drawing/2014/chart" uri="{C3380CC4-5D6E-409C-BE32-E72D297353CC}">
                <c16:uniqueId val="{00000001-81AC-480B-B311-BDAE31E0084D}"/>
              </c:ext>
            </c:extLst>
          </c:dPt>
          <c:dPt>
            <c:idx val="2"/>
            <c:invertIfNegative val="0"/>
            <c:bubble3D val="0"/>
            <c:extLst>
              <c:ext xmlns:c16="http://schemas.microsoft.com/office/drawing/2014/chart" uri="{C3380CC4-5D6E-409C-BE32-E72D297353CC}">
                <c16:uniqueId val="{00000002-81AC-480B-B311-BDAE31E0084D}"/>
              </c:ext>
            </c:extLst>
          </c:dPt>
          <c:dPt>
            <c:idx val="3"/>
            <c:invertIfNegative val="0"/>
            <c:bubble3D val="0"/>
            <c:extLst>
              <c:ext xmlns:c16="http://schemas.microsoft.com/office/drawing/2014/chart" uri="{C3380CC4-5D6E-409C-BE32-E72D297353CC}">
                <c16:uniqueId val="{00000003-81AC-480B-B311-BDAE31E0084D}"/>
              </c:ext>
            </c:extLst>
          </c:dPt>
          <c:cat>
            <c:strRef>
              <c:f>Sheet1!$A$2:$A$3</c:f>
              <c:strCache>
                <c:ptCount val="2"/>
                <c:pt idx="0">
                  <c:v>Border Counties</c:v>
                </c:pt>
                <c:pt idx="1">
                  <c:v>Non-Border Counties</c:v>
                </c:pt>
              </c:strCache>
            </c:strRef>
          </c:cat>
          <c:val>
            <c:numRef>
              <c:f>Sheet1!$B$2:$B$3</c:f>
              <c:numCache>
                <c:formatCode>#,##0</c:formatCode>
                <c:ptCount val="2"/>
                <c:pt idx="0">
                  <c:v>435</c:v>
                </c:pt>
                <c:pt idx="1">
                  <c:v>414</c:v>
                </c:pt>
              </c:numCache>
            </c:numRef>
          </c:val>
          <c:extLst>
            <c:ext xmlns:c16="http://schemas.microsoft.com/office/drawing/2014/chart" uri="{C3380CC4-5D6E-409C-BE32-E72D297353CC}">
              <c16:uniqueId val="{00000004-81AC-480B-B311-BDAE31E0084D}"/>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c:formatCode>
                <c:ptCount val="2"/>
                <c:pt idx="0">
                  <c:v>595</c:v>
                </c:pt>
                <c:pt idx="1">
                  <c:v>524</c:v>
                </c:pt>
              </c:numCache>
            </c:numRef>
          </c:val>
          <c:extLst>
            <c:ext xmlns:c16="http://schemas.microsoft.com/office/drawing/2014/chart" uri="{C3380CC4-5D6E-409C-BE32-E72D297353CC}">
              <c16:uniqueId val="{00000005-81AC-480B-B311-BDAE31E0084D}"/>
            </c:ext>
          </c:extLst>
        </c:ser>
        <c:dLbls>
          <c:showLegendKey val="0"/>
          <c:showVal val="0"/>
          <c:showCatName val="0"/>
          <c:showSerName val="0"/>
          <c:showPercent val="0"/>
          <c:showBubbleSize val="0"/>
        </c:dLbls>
        <c:gapWidth val="150"/>
        <c:axId val="47104768"/>
        <c:axId val="47106304"/>
      </c:barChart>
      <c:catAx>
        <c:axId val="47104768"/>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47106304"/>
        <c:crosses val="autoZero"/>
        <c:auto val="1"/>
        <c:lblAlgn val="ctr"/>
        <c:lblOffset val="100"/>
        <c:noMultiLvlLbl val="0"/>
      </c:catAx>
      <c:valAx>
        <c:axId val="47106304"/>
        <c:scaling>
          <c:orientation val="minMax"/>
          <c:max val="100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236754562656412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47104768"/>
        <c:crosses val="autoZero"/>
        <c:crossBetween val="between"/>
        <c:majorUnit val="200"/>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Injury</a:t>
            </a:r>
            <a:endParaRPr lang="en-US" sz="1600" dirty="0">
              <a:latin typeface="Calibri" panose="020F0502020204030204" pitchFamily="34" charset="0"/>
            </a:endParaRPr>
          </a:p>
        </c:rich>
      </c:tx>
      <c:layout>
        <c:manualLayout>
          <c:xMode val="edge"/>
          <c:yMode val="edge"/>
          <c:x val="0.46508870418975407"/>
          <c:y val="1.2919896640826873E-2"/>
        </c:manualLayout>
      </c:layout>
      <c:overlay val="0"/>
    </c:title>
    <c:autoTitleDeleted val="0"/>
    <c:plotArea>
      <c:layout>
        <c:manualLayout>
          <c:layoutTarget val="inner"/>
          <c:xMode val="edge"/>
          <c:yMode val="edge"/>
          <c:x val="0.13942403032954215"/>
          <c:y val="0.18898553378502103"/>
          <c:w val="0.8482016136871779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BF6F-41F1-BB00-611DCAD2A676}"/>
              </c:ext>
            </c:extLst>
          </c:dPt>
          <c:dPt>
            <c:idx val="1"/>
            <c:invertIfNegative val="0"/>
            <c:bubble3D val="0"/>
            <c:extLst>
              <c:ext xmlns:c16="http://schemas.microsoft.com/office/drawing/2014/chart" uri="{C3380CC4-5D6E-409C-BE32-E72D297353CC}">
                <c16:uniqueId val="{00000001-BF6F-41F1-BB00-611DCAD2A676}"/>
              </c:ext>
            </c:extLst>
          </c:dPt>
          <c:dPt>
            <c:idx val="2"/>
            <c:invertIfNegative val="0"/>
            <c:bubble3D val="0"/>
            <c:extLst>
              <c:ext xmlns:c16="http://schemas.microsoft.com/office/drawing/2014/chart" uri="{C3380CC4-5D6E-409C-BE32-E72D297353CC}">
                <c16:uniqueId val="{00000002-BF6F-41F1-BB00-611DCAD2A676}"/>
              </c:ext>
            </c:extLst>
          </c:dPt>
          <c:dPt>
            <c:idx val="3"/>
            <c:invertIfNegative val="0"/>
            <c:bubble3D val="0"/>
            <c:extLst>
              <c:ext xmlns:c16="http://schemas.microsoft.com/office/drawing/2014/chart" uri="{C3380CC4-5D6E-409C-BE32-E72D297353CC}">
                <c16:uniqueId val="{00000003-BF6F-41F1-BB00-611DCAD2A676}"/>
              </c:ext>
            </c:extLst>
          </c:dPt>
          <c:cat>
            <c:strRef>
              <c:f>Sheet1!$A$2:$A$3</c:f>
              <c:strCache>
                <c:ptCount val="2"/>
                <c:pt idx="0">
                  <c:v>Border Counties</c:v>
                </c:pt>
                <c:pt idx="1">
                  <c:v>Non-Border Counties</c:v>
                </c:pt>
              </c:strCache>
            </c:strRef>
          </c:cat>
          <c:val>
            <c:numRef>
              <c:f>Sheet1!$B$2:$B$3</c:f>
              <c:numCache>
                <c:formatCode>#,##0</c:formatCode>
                <c:ptCount val="2"/>
                <c:pt idx="0">
                  <c:v>348</c:v>
                </c:pt>
                <c:pt idx="1">
                  <c:v>293</c:v>
                </c:pt>
              </c:numCache>
            </c:numRef>
          </c:val>
          <c:extLst>
            <c:ext xmlns:c16="http://schemas.microsoft.com/office/drawing/2014/chart" uri="{C3380CC4-5D6E-409C-BE32-E72D297353CC}">
              <c16:uniqueId val="{00000004-BF6F-41F1-BB00-611DCAD2A676}"/>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c:formatCode>
                <c:ptCount val="2"/>
                <c:pt idx="0">
                  <c:v>556</c:v>
                </c:pt>
                <c:pt idx="1">
                  <c:v>471</c:v>
                </c:pt>
              </c:numCache>
            </c:numRef>
          </c:val>
          <c:extLst>
            <c:ext xmlns:c16="http://schemas.microsoft.com/office/drawing/2014/chart" uri="{C3380CC4-5D6E-409C-BE32-E72D297353CC}">
              <c16:uniqueId val="{00000005-BF6F-41F1-BB00-611DCAD2A676}"/>
            </c:ext>
          </c:extLst>
        </c:ser>
        <c:dLbls>
          <c:showLegendKey val="0"/>
          <c:showVal val="0"/>
          <c:showCatName val="0"/>
          <c:showSerName val="0"/>
          <c:showPercent val="0"/>
          <c:showBubbleSize val="0"/>
        </c:dLbls>
        <c:gapWidth val="150"/>
        <c:axId val="44053632"/>
        <c:axId val="44055168"/>
      </c:barChart>
      <c:catAx>
        <c:axId val="44053632"/>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44055168"/>
        <c:crosses val="autoZero"/>
        <c:auto val="1"/>
        <c:lblAlgn val="ctr"/>
        <c:lblOffset val="100"/>
        <c:noMultiLvlLbl val="0"/>
      </c:catAx>
      <c:valAx>
        <c:axId val="44055168"/>
        <c:scaling>
          <c:orientation val="minMax"/>
          <c:max val="100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236754562656412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44053632"/>
        <c:crosses val="autoZero"/>
        <c:crossBetween val="between"/>
        <c:majorUnit val="200"/>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Surgical</a:t>
            </a:r>
            <a:endParaRPr lang="en-US" sz="1600" dirty="0">
              <a:latin typeface="Calibri" panose="020F0502020204030204" pitchFamily="34" charset="0"/>
            </a:endParaRPr>
          </a:p>
        </c:rich>
      </c:tx>
      <c:layout>
        <c:manualLayout>
          <c:xMode val="edge"/>
          <c:yMode val="edge"/>
          <c:x val="0.46508870418975407"/>
          <c:y val="1.2919896640826873E-2"/>
        </c:manualLayout>
      </c:layout>
      <c:overlay val="0"/>
    </c:title>
    <c:autoTitleDeleted val="0"/>
    <c:plotArea>
      <c:layout>
        <c:manualLayout>
          <c:layoutTarget val="inner"/>
          <c:xMode val="edge"/>
          <c:yMode val="edge"/>
          <c:x val="0.13942403032954215"/>
          <c:y val="0.18898553378502103"/>
          <c:w val="0.8482016136871779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AEAF-403A-8A8E-A8FFBFC84235}"/>
              </c:ext>
            </c:extLst>
          </c:dPt>
          <c:dPt>
            <c:idx val="1"/>
            <c:invertIfNegative val="0"/>
            <c:bubble3D val="0"/>
            <c:extLst>
              <c:ext xmlns:c16="http://schemas.microsoft.com/office/drawing/2014/chart" uri="{C3380CC4-5D6E-409C-BE32-E72D297353CC}">
                <c16:uniqueId val="{00000001-AEAF-403A-8A8E-A8FFBFC84235}"/>
              </c:ext>
            </c:extLst>
          </c:dPt>
          <c:dPt>
            <c:idx val="2"/>
            <c:invertIfNegative val="0"/>
            <c:bubble3D val="0"/>
            <c:extLst>
              <c:ext xmlns:c16="http://schemas.microsoft.com/office/drawing/2014/chart" uri="{C3380CC4-5D6E-409C-BE32-E72D297353CC}">
                <c16:uniqueId val="{00000002-AEAF-403A-8A8E-A8FFBFC84235}"/>
              </c:ext>
            </c:extLst>
          </c:dPt>
          <c:dPt>
            <c:idx val="3"/>
            <c:invertIfNegative val="0"/>
            <c:bubble3D val="0"/>
            <c:extLst>
              <c:ext xmlns:c16="http://schemas.microsoft.com/office/drawing/2014/chart" uri="{C3380CC4-5D6E-409C-BE32-E72D297353CC}">
                <c16:uniqueId val="{00000003-AEAF-403A-8A8E-A8FFBFC84235}"/>
              </c:ext>
            </c:extLst>
          </c:dPt>
          <c:cat>
            <c:strRef>
              <c:f>Sheet1!$A$2:$A$3</c:f>
              <c:strCache>
                <c:ptCount val="2"/>
                <c:pt idx="0">
                  <c:v>Border Counties</c:v>
                </c:pt>
                <c:pt idx="1">
                  <c:v>Non-Border Counties</c:v>
                </c:pt>
              </c:strCache>
            </c:strRef>
          </c:cat>
          <c:val>
            <c:numRef>
              <c:f>Sheet1!$B$2:$B$3</c:f>
              <c:numCache>
                <c:formatCode>#,##0</c:formatCode>
                <c:ptCount val="2"/>
                <c:pt idx="0">
                  <c:v>1801</c:v>
                </c:pt>
                <c:pt idx="1">
                  <c:v>1730</c:v>
                </c:pt>
              </c:numCache>
            </c:numRef>
          </c:val>
          <c:extLst>
            <c:ext xmlns:c16="http://schemas.microsoft.com/office/drawing/2014/chart" uri="{C3380CC4-5D6E-409C-BE32-E72D297353CC}">
              <c16:uniqueId val="{00000004-AEAF-403A-8A8E-A8FFBFC84235}"/>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c:formatCode>
                <c:ptCount val="2"/>
                <c:pt idx="0">
                  <c:v>2109</c:v>
                </c:pt>
                <c:pt idx="1">
                  <c:v>2144</c:v>
                </c:pt>
              </c:numCache>
            </c:numRef>
          </c:val>
          <c:extLst>
            <c:ext xmlns:c16="http://schemas.microsoft.com/office/drawing/2014/chart" uri="{C3380CC4-5D6E-409C-BE32-E72D297353CC}">
              <c16:uniqueId val="{00000005-AEAF-403A-8A8E-A8FFBFC84235}"/>
            </c:ext>
          </c:extLst>
        </c:ser>
        <c:dLbls>
          <c:showLegendKey val="0"/>
          <c:showVal val="0"/>
          <c:showCatName val="0"/>
          <c:showSerName val="0"/>
          <c:showPercent val="0"/>
          <c:showBubbleSize val="0"/>
        </c:dLbls>
        <c:gapWidth val="150"/>
        <c:axId val="100075776"/>
        <c:axId val="100077568"/>
      </c:barChart>
      <c:catAx>
        <c:axId val="100075776"/>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00077568"/>
        <c:crosses val="autoZero"/>
        <c:auto val="1"/>
        <c:lblAlgn val="ctr"/>
        <c:lblOffset val="100"/>
        <c:noMultiLvlLbl val="0"/>
      </c:catAx>
      <c:valAx>
        <c:axId val="100077568"/>
        <c:scaling>
          <c:orientation val="minMax"/>
          <c:max val="250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236754562656412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00075776"/>
        <c:crosses val="autoZero"/>
        <c:crossBetween val="between"/>
        <c:majorUnit val="500"/>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Medical</a:t>
            </a:r>
            <a:endParaRPr lang="en-US" sz="1600" dirty="0">
              <a:latin typeface="Calibri" panose="020F0502020204030204" pitchFamily="34" charset="0"/>
            </a:endParaRPr>
          </a:p>
        </c:rich>
      </c:tx>
      <c:layout>
        <c:manualLayout>
          <c:xMode val="edge"/>
          <c:yMode val="edge"/>
          <c:x val="0.46508870418975407"/>
          <c:y val="1.2919896640826873E-2"/>
        </c:manualLayout>
      </c:layout>
      <c:overlay val="0"/>
    </c:title>
    <c:autoTitleDeleted val="0"/>
    <c:plotArea>
      <c:layout>
        <c:manualLayout>
          <c:layoutTarget val="inner"/>
          <c:xMode val="edge"/>
          <c:yMode val="edge"/>
          <c:x val="0.13942403032954215"/>
          <c:y val="0.18898553378502103"/>
          <c:w val="0.8482016136871779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EE95-4BA2-AE5C-69FFFBB8BBC7}"/>
              </c:ext>
            </c:extLst>
          </c:dPt>
          <c:dPt>
            <c:idx val="1"/>
            <c:invertIfNegative val="0"/>
            <c:bubble3D val="0"/>
            <c:extLst>
              <c:ext xmlns:c16="http://schemas.microsoft.com/office/drawing/2014/chart" uri="{C3380CC4-5D6E-409C-BE32-E72D297353CC}">
                <c16:uniqueId val="{00000001-EE95-4BA2-AE5C-69FFFBB8BBC7}"/>
              </c:ext>
            </c:extLst>
          </c:dPt>
          <c:dPt>
            <c:idx val="2"/>
            <c:invertIfNegative val="0"/>
            <c:bubble3D val="0"/>
            <c:extLst>
              <c:ext xmlns:c16="http://schemas.microsoft.com/office/drawing/2014/chart" uri="{C3380CC4-5D6E-409C-BE32-E72D297353CC}">
                <c16:uniqueId val="{00000002-EE95-4BA2-AE5C-69FFFBB8BBC7}"/>
              </c:ext>
            </c:extLst>
          </c:dPt>
          <c:dPt>
            <c:idx val="3"/>
            <c:invertIfNegative val="0"/>
            <c:bubble3D val="0"/>
            <c:extLst>
              <c:ext xmlns:c16="http://schemas.microsoft.com/office/drawing/2014/chart" uri="{C3380CC4-5D6E-409C-BE32-E72D297353CC}">
                <c16:uniqueId val="{00000003-EE95-4BA2-AE5C-69FFFBB8BBC7}"/>
              </c:ext>
            </c:extLst>
          </c:dPt>
          <c:cat>
            <c:strRef>
              <c:f>Sheet1!$A$2:$A$3</c:f>
              <c:strCache>
                <c:ptCount val="2"/>
                <c:pt idx="0">
                  <c:v>Border Counties</c:v>
                </c:pt>
                <c:pt idx="1">
                  <c:v>Non-Border Counties</c:v>
                </c:pt>
              </c:strCache>
            </c:strRef>
          </c:cat>
          <c:val>
            <c:numRef>
              <c:f>Sheet1!$B$2:$B$3</c:f>
              <c:numCache>
                <c:formatCode>#,##0</c:formatCode>
                <c:ptCount val="2"/>
                <c:pt idx="0">
                  <c:v>4933</c:v>
                </c:pt>
                <c:pt idx="1">
                  <c:v>4498</c:v>
                </c:pt>
              </c:numCache>
            </c:numRef>
          </c:val>
          <c:extLst>
            <c:ext xmlns:c16="http://schemas.microsoft.com/office/drawing/2014/chart" uri="{C3380CC4-5D6E-409C-BE32-E72D297353CC}">
              <c16:uniqueId val="{00000004-EE95-4BA2-AE5C-69FFFBB8BBC7}"/>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c:formatCode>
                <c:ptCount val="2"/>
                <c:pt idx="0">
                  <c:v>4345</c:v>
                </c:pt>
                <c:pt idx="1">
                  <c:v>4822</c:v>
                </c:pt>
              </c:numCache>
            </c:numRef>
          </c:val>
          <c:extLst>
            <c:ext xmlns:c16="http://schemas.microsoft.com/office/drawing/2014/chart" uri="{C3380CC4-5D6E-409C-BE32-E72D297353CC}">
              <c16:uniqueId val="{00000005-EE95-4BA2-AE5C-69FFFBB8BBC7}"/>
            </c:ext>
          </c:extLst>
        </c:ser>
        <c:dLbls>
          <c:showLegendKey val="0"/>
          <c:showVal val="0"/>
          <c:showCatName val="0"/>
          <c:showSerName val="0"/>
          <c:showPercent val="0"/>
          <c:showBubbleSize val="0"/>
        </c:dLbls>
        <c:gapWidth val="150"/>
        <c:axId val="47422848"/>
        <c:axId val="47424640"/>
      </c:barChart>
      <c:catAx>
        <c:axId val="47422848"/>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47424640"/>
        <c:crosses val="autoZero"/>
        <c:auto val="1"/>
        <c:lblAlgn val="ctr"/>
        <c:lblOffset val="100"/>
        <c:noMultiLvlLbl val="0"/>
      </c:catAx>
      <c:valAx>
        <c:axId val="47424640"/>
        <c:scaling>
          <c:orientation val="minMax"/>
          <c:max val="500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236754562656412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47422848"/>
        <c:crosses val="autoZero"/>
        <c:crossBetween val="between"/>
        <c:majorUnit val="1000"/>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Chronic Kidney Disease</a:t>
            </a:r>
            <a:endParaRPr lang="en-US" sz="1600" dirty="0">
              <a:latin typeface="Calibri" panose="020F0502020204030204" pitchFamily="34" charset="0"/>
            </a:endParaRPr>
          </a:p>
        </c:rich>
      </c:tx>
      <c:layout>
        <c:manualLayout>
          <c:xMode val="edge"/>
          <c:yMode val="edge"/>
          <c:x val="0.38947142023913678"/>
          <c:y val="1.2919896640826873E-2"/>
        </c:manualLayout>
      </c:layout>
      <c:overlay val="0"/>
    </c:title>
    <c:autoTitleDeleted val="0"/>
    <c:plotArea>
      <c:layout>
        <c:manualLayout>
          <c:layoutTarget val="inner"/>
          <c:xMode val="edge"/>
          <c:yMode val="edge"/>
          <c:x val="0.13942403032954215"/>
          <c:y val="0.18898553378502103"/>
          <c:w val="0.8482016136871779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36AF-487F-92D0-6A9975D94EE4}"/>
              </c:ext>
            </c:extLst>
          </c:dPt>
          <c:dPt>
            <c:idx val="1"/>
            <c:invertIfNegative val="0"/>
            <c:bubble3D val="0"/>
            <c:extLst>
              <c:ext xmlns:c16="http://schemas.microsoft.com/office/drawing/2014/chart" uri="{C3380CC4-5D6E-409C-BE32-E72D297353CC}">
                <c16:uniqueId val="{00000001-36AF-487F-92D0-6A9975D94EE4}"/>
              </c:ext>
            </c:extLst>
          </c:dPt>
          <c:dPt>
            <c:idx val="2"/>
            <c:invertIfNegative val="0"/>
            <c:bubble3D val="0"/>
            <c:extLst>
              <c:ext xmlns:c16="http://schemas.microsoft.com/office/drawing/2014/chart" uri="{C3380CC4-5D6E-409C-BE32-E72D297353CC}">
                <c16:uniqueId val="{00000002-36AF-487F-92D0-6A9975D94EE4}"/>
              </c:ext>
            </c:extLst>
          </c:dPt>
          <c:dPt>
            <c:idx val="3"/>
            <c:invertIfNegative val="0"/>
            <c:bubble3D val="0"/>
            <c:extLst>
              <c:ext xmlns:c16="http://schemas.microsoft.com/office/drawing/2014/chart" uri="{C3380CC4-5D6E-409C-BE32-E72D297353CC}">
                <c16:uniqueId val="{00000003-36AF-487F-92D0-6A9975D94EE4}"/>
              </c:ext>
            </c:extLst>
          </c:dPt>
          <c:cat>
            <c:strRef>
              <c:f>Sheet1!$A$2:$A$3</c:f>
              <c:strCache>
                <c:ptCount val="2"/>
                <c:pt idx="0">
                  <c:v>Border Counties</c:v>
                </c:pt>
                <c:pt idx="1">
                  <c:v>Non-Border Counties</c:v>
                </c:pt>
              </c:strCache>
            </c:strRef>
          </c:cat>
          <c:val>
            <c:numRef>
              <c:f>Sheet1!$B$2:$B$3</c:f>
              <c:numCache>
                <c:formatCode>#,##0</c:formatCode>
                <c:ptCount val="2"/>
                <c:pt idx="0">
                  <c:v>1658</c:v>
                </c:pt>
                <c:pt idx="1">
                  <c:v>1475</c:v>
                </c:pt>
              </c:numCache>
            </c:numRef>
          </c:val>
          <c:extLst>
            <c:ext xmlns:c16="http://schemas.microsoft.com/office/drawing/2014/chart" uri="{C3380CC4-5D6E-409C-BE32-E72D297353CC}">
              <c16:uniqueId val="{00000004-36AF-487F-92D0-6A9975D94EE4}"/>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c:formatCode>
                <c:ptCount val="2"/>
                <c:pt idx="0">
                  <c:v>1015</c:v>
                </c:pt>
                <c:pt idx="1">
                  <c:v>1268</c:v>
                </c:pt>
              </c:numCache>
            </c:numRef>
          </c:val>
          <c:extLst>
            <c:ext xmlns:c16="http://schemas.microsoft.com/office/drawing/2014/chart" uri="{C3380CC4-5D6E-409C-BE32-E72D297353CC}">
              <c16:uniqueId val="{00000005-36AF-487F-92D0-6A9975D94EE4}"/>
            </c:ext>
          </c:extLst>
        </c:ser>
        <c:dLbls>
          <c:showLegendKey val="0"/>
          <c:showVal val="0"/>
          <c:showCatName val="0"/>
          <c:showSerName val="0"/>
          <c:showPercent val="0"/>
          <c:showBubbleSize val="0"/>
        </c:dLbls>
        <c:gapWidth val="150"/>
        <c:axId val="115701248"/>
        <c:axId val="115702784"/>
      </c:barChart>
      <c:catAx>
        <c:axId val="115701248"/>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5702784"/>
        <c:crosses val="autoZero"/>
        <c:auto val="1"/>
        <c:lblAlgn val="ctr"/>
        <c:lblOffset val="100"/>
        <c:noMultiLvlLbl val="0"/>
      </c:catAx>
      <c:valAx>
        <c:axId val="115702784"/>
        <c:scaling>
          <c:orientation val="minMax"/>
          <c:max val="200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236754562656412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5701248"/>
        <c:crosses val="autoZero"/>
        <c:crossBetween val="between"/>
        <c:majorUnit val="400"/>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Diabetes</a:t>
            </a:r>
            <a:endParaRPr lang="en-US" sz="1600" dirty="0">
              <a:latin typeface="Calibri" panose="020F0502020204030204" pitchFamily="34" charset="0"/>
            </a:endParaRPr>
          </a:p>
        </c:rich>
      </c:tx>
      <c:layout>
        <c:manualLayout>
          <c:xMode val="edge"/>
          <c:yMode val="edge"/>
          <c:x val="0.44965660542432195"/>
          <c:y val="1.2919896640826873E-2"/>
        </c:manualLayout>
      </c:layout>
      <c:overlay val="0"/>
    </c:title>
    <c:autoTitleDeleted val="0"/>
    <c:plotArea>
      <c:layout>
        <c:manualLayout>
          <c:layoutTarget val="inner"/>
          <c:xMode val="edge"/>
          <c:yMode val="edge"/>
          <c:x val="0.13942403032954215"/>
          <c:y val="0.18898553378502103"/>
          <c:w val="0.8482016136871779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6741-4888-8517-5F5D377F0E84}"/>
              </c:ext>
            </c:extLst>
          </c:dPt>
          <c:dPt>
            <c:idx val="1"/>
            <c:invertIfNegative val="0"/>
            <c:bubble3D val="0"/>
            <c:extLst>
              <c:ext xmlns:c16="http://schemas.microsoft.com/office/drawing/2014/chart" uri="{C3380CC4-5D6E-409C-BE32-E72D297353CC}">
                <c16:uniqueId val="{00000001-6741-4888-8517-5F5D377F0E84}"/>
              </c:ext>
            </c:extLst>
          </c:dPt>
          <c:dPt>
            <c:idx val="2"/>
            <c:invertIfNegative val="0"/>
            <c:bubble3D val="0"/>
            <c:extLst>
              <c:ext xmlns:c16="http://schemas.microsoft.com/office/drawing/2014/chart" uri="{C3380CC4-5D6E-409C-BE32-E72D297353CC}">
                <c16:uniqueId val="{00000002-6741-4888-8517-5F5D377F0E84}"/>
              </c:ext>
            </c:extLst>
          </c:dPt>
          <c:dPt>
            <c:idx val="3"/>
            <c:invertIfNegative val="0"/>
            <c:bubble3D val="0"/>
            <c:extLst>
              <c:ext xmlns:c16="http://schemas.microsoft.com/office/drawing/2014/chart" uri="{C3380CC4-5D6E-409C-BE32-E72D297353CC}">
                <c16:uniqueId val="{00000003-6741-4888-8517-5F5D377F0E84}"/>
              </c:ext>
            </c:extLst>
          </c:dPt>
          <c:cat>
            <c:strRef>
              <c:f>Sheet1!$A$2:$A$3</c:f>
              <c:strCache>
                <c:ptCount val="2"/>
                <c:pt idx="0">
                  <c:v>Border Counties</c:v>
                </c:pt>
                <c:pt idx="1">
                  <c:v>Non-Border Counties</c:v>
                </c:pt>
              </c:strCache>
            </c:strRef>
          </c:cat>
          <c:val>
            <c:numRef>
              <c:f>Sheet1!$B$2:$B$3</c:f>
              <c:numCache>
                <c:formatCode>#,##0</c:formatCode>
                <c:ptCount val="2"/>
                <c:pt idx="0">
                  <c:v>3246</c:v>
                </c:pt>
                <c:pt idx="1">
                  <c:v>2922</c:v>
                </c:pt>
              </c:numCache>
            </c:numRef>
          </c:val>
          <c:extLst>
            <c:ext xmlns:c16="http://schemas.microsoft.com/office/drawing/2014/chart" uri="{C3380CC4-5D6E-409C-BE32-E72D297353CC}">
              <c16:uniqueId val="{00000004-6741-4888-8517-5F5D377F0E84}"/>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c:formatCode>
                <c:ptCount val="2"/>
                <c:pt idx="0">
                  <c:v>1888</c:v>
                </c:pt>
                <c:pt idx="1">
                  <c:v>2213</c:v>
                </c:pt>
              </c:numCache>
            </c:numRef>
          </c:val>
          <c:extLst>
            <c:ext xmlns:c16="http://schemas.microsoft.com/office/drawing/2014/chart" uri="{C3380CC4-5D6E-409C-BE32-E72D297353CC}">
              <c16:uniqueId val="{00000005-6741-4888-8517-5F5D377F0E84}"/>
            </c:ext>
          </c:extLst>
        </c:ser>
        <c:dLbls>
          <c:showLegendKey val="0"/>
          <c:showVal val="0"/>
          <c:showCatName val="0"/>
          <c:showSerName val="0"/>
          <c:showPercent val="0"/>
          <c:showBubbleSize val="0"/>
        </c:dLbls>
        <c:gapWidth val="150"/>
        <c:axId val="116488832"/>
        <c:axId val="116494720"/>
      </c:barChart>
      <c:catAx>
        <c:axId val="116488832"/>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6494720"/>
        <c:crosses val="autoZero"/>
        <c:auto val="1"/>
        <c:lblAlgn val="ctr"/>
        <c:lblOffset val="100"/>
        <c:noMultiLvlLbl val="0"/>
      </c:catAx>
      <c:valAx>
        <c:axId val="116494720"/>
        <c:scaling>
          <c:orientation val="minMax"/>
          <c:max val="350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236754562656412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6488832"/>
        <c:crosses val="autoZero"/>
        <c:crossBetween val="between"/>
        <c:majorUnit val="500"/>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Obesity Among Adults</a:t>
            </a:r>
            <a:endParaRPr lang="en-US" sz="1600" dirty="0">
              <a:latin typeface="Calibri" panose="020F0502020204030204" pitchFamily="34" charset="0"/>
            </a:endParaRPr>
          </a:p>
        </c:rich>
      </c:tx>
      <c:layout>
        <c:manualLayout>
          <c:xMode val="edge"/>
          <c:yMode val="edge"/>
          <c:x val="0.38792821036259356"/>
          <c:y val="1.2919896640826873E-2"/>
        </c:manualLayout>
      </c:layout>
      <c:overlay val="0"/>
    </c:title>
    <c:autoTitleDeleted val="0"/>
    <c:plotArea>
      <c:layout>
        <c:manualLayout>
          <c:layoutTarget val="inner"/>
          <c:xMode val="edge"/>
          <c:yMode val="edge"/>
          <c:x val="0.13942403032954215"/>
          <c:y val="0.18898553378502103"/>
          <c:w val="0.8482016136871779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E8F2-4888-9267-08AF95667AEA}"/>
              </c:ext>
            </c:extLst>
          </c:dPt>
          <c:dPt>
            <c:idx val="1"/>
            <c:invertIfNegative val="0"/>
            <c:bubble3D val="0"/>
            <c:extLst>
              <c:ext xmlns:c16="http://schemas.microsoft.com/office/drawing/2014/chart" uri="{C3380CC4-5D6E-409C-BE32-E72D297353CC}">
                <c16:uniqueId val="{00000001-E8F2-4888-9267-08AF95667AEA}"/>
              </c:ext>
            </c:extLst>
          </c:dPt>
          <c:dPt>
            <c:idx val="2"/>
            <c:invertIfNegative val="0"/>
            <c:bubble3D val="0"/>
            <c:extLst>
              <c:ext xmlns:c16="http://schemas.microsoft.com/office/drawing/2014/chart" uri="{C3380CC4-5D6E-409C-BE32-E72D297353CC}">
                <c16:uniqueId val="{00000002-E8F2-4888-9267-08AF95667AEA}"/>
              </c:ext>
            </c:extLst>
          </c:dPt>
          <c:dPt>
            <c:idx val="3"/>
            <c:invertIfNegative val="0"/>
            <c:bubble3D val="0"/>
            <c:extLst>
              <c:ext xmlns:c16="http://schemas.microsoft.com/office/drawing/2014/chart" uri="{C3380CC4-5D6E-409C-BE32-E72D297353CC}">
                <c16:uniqueId val="{00000003-E8F2-4888-9267-08AF95667AEA}"/>
              </c:ext>
            </c:extLst>
          </c:dPt>
          <c:cat>
            <c:strRef>
              <c:f>Sheet1!$A$2:$A$3</c:f>
              <c:strCache>
                <c:ptCount val="2"/>
                <c:pt idx="0">
                  <c:v>Border Counties</c:v>
                </c:pt>
                <c:pt idx="1">
                  <c:v>Non-Border Counties</c:v>
                </c:pt>
              </c:strCache>
            </c:strRef>
          </c:cat>
          <c:val>
            <c:numRef>
              <c:f>Sheet1!$B$2:$B$3</c:f>
              <c:numCache>
                <c:formatCode>#,##0</c:formatCode>
                <c:ptCount val="2"/>
                <c:pt idx="0">
                  <c:v>1153</c:v>
                </c:pt>
                <c:pt idx="1">
                  <c:v>983</c:v>
                </c:pt>
              </c:numCache>
            </c:numRef>
          </c:val>
          <c:extLst>
            <c:ext xmlns:c16="http://schemas.microsoft.com/office/drawing/2014/chart" uri="{C3380CC4-5D6E-409C-BE32-E72D297353CC}">
              <c16:uniqueId val="{00000004-E8F2-4888-9267-08AF95667AEA}"/>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c:formatCode>
                <c:ptCount val="2"/>
                <c:pt idx="0">
                  <c:v>934</c:v>
                </c:pt>
                <c:pt idx="1">
                  <c:v>1085</c:v>
                </c:pt>
              </c:numCache>
            </c:numRef>
          </c:val>
          <c:extLst>
            <c:ext xmlns:c16="http://schemas.microsoft.com/office/drawing/2014/chart" uri="{C3380CC4-5D6E-409C-BE32-E72D297353CC}">
              <c16:uniqueId val="{00000005-E8F2-4888-9267-08AF95667AEA}"/>
            </c:ext>
          </c:extLst>
        </c:ser>
        <c:dLbls>
          <c:showLegendKey val="0"/>
          <c:showVal val="0"/>
          <c:showCatName val="0"/>
          <c:showSerName val="0"/>
          <c:showPercent val="0"/>
          <c:showBubbleSize val="0"/>
        </c:dLbls>
        <c:gapWidth val="150"/>
        <c:axId val="116518912"/>
        <c:axId val="116520448"/>
      </c:barChart>
      <c:catAx>
        <c:axId val="116518912"/>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6520448"/>
        <c:crosses val="autoZero"/>
        <c:auto val="1"/>
        <c:lblAlgn val="ctr"/>
        <c:lblOffset val="100"/>
        <c:noMultiLvlLbl val="0"/>
      </c:catAx>
      <c:valAx>
        <c:axId val="116520448"/>
        <c:scaling>
          <c:orientation val="minMax"/>
          <c:max val="120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236754562656412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6518912"/>
        <c:crosses val="autoZero"/>
        <c:crossBetween val="between"/>
        <c:majorUnit val="200"/>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Obesity Among Children</a:t>
            </a:r>
            <a:endParaRPr lang="en-US" sz="1600" dirty="0">
              <a:latin typeface="Calibri" panose="020F0502020204030204" pitchFamily="34" charset="0"/>
            </a:endParaRPr>
          </a:p>
        </c:rich>
      </c:tx>
      <c:layout>
        <c:manualLayout>
          <c:xMode val="edge"/>
          <c:yMode val="edge"/>
          <c:x val="0.38792821036259356"/>
          <c:y val="0"/>
        </c:manualLayout>
      </c:layout>
      <c:overlay val="0"/>
    </c:title>
    <c:autoTitleDeleted val="0"/>
    <c:plotArea>
      <c:layout>
        <c:manualLayout>
          <c:layoutTarget val="inner"/>
          <c:xMode val="edge"/>
          <c:yMode val="edge"/>
          <c:x val="0.11164625255176437"/>
          <c:y val="0.18898553378502106"/>
          <c:w val="0.88369544084767182"/>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83ED-475B-BDDE-B2DA1F4D3F14}"/>
              </c:ext>
            </c:extLst>
          </c:dPt>
          <c:dPt>
            <c:idx val="1"/>
            <c:invertIfNegative val="0"/>
            <c:bubble3D val="0"/>
            <c:extLst>
              <c:ext xmlns:c16="http://schemas.microsoft.com/office/drawing/2014/chart" uri="{C3380CC4-5D6E-409C-BE32-E72D297353CC}">
                <c16:uniqueId val="{00000001-83ED-475B-BDDE-B2DA1F4D3F14}"/>
              </c:ext>
            </c:extLst>
          </c:dPt>
          <c:dPt>
            <c:idx val="2"/>
            <c:invertIfNegative val="0"/>
            <c:bubble3D val="0"/>
            <c:extLst>
              <c:ext xmlns:c16="http://schemas.microsoft.com/office/drawing/2014/chart" uri="{C3380CC4-5D6E-409C-BE32-E72D297353CC}">
                <c16:uniqueId val="{00000002-83ED-475B-BDDE-B2DA1F4D3F14}"/>
              </c:ext>
            </c:extLst>
          </c:dPt>
          <c:dPt>
            <c:idx val="3"/>
            <c:invertIfNegative val="0"/>
            <c:bubble3D val="0"/>
            <c:extLst>
              <c:ext xmlns:c16="http://schemas.microsoft.com/office/drawing/2014/chart" uri="{C3380CC4-5D6E-409C-BE32-E72D297353CC}">
                <c16:uniqueId val="{00000003-83ED-475B-BDDE-B2DA1F4D3F14}"/>
              </c:ext>
            </c:extLst>
          </c:dPt>
          <c:cat>
            <c:strRef>
              <c:f>Sheet1!$A$2:$A$3</c:f>
              <c:strCache>
                <c:ptCount val="2"/>
                <c:pt idx="0">
                  <c:v>Border Counties</c:v>
                </c:pt>
                <c:pt idx="1">
                  <c:v>Non-Border Counties</c:v>
                </c:pt>
              </c:strCache>
            </c:strRef>
          </c:cat>
          <c:val>
            <c:numRef>
              <c:f>Sheet1!$B$2:$B$3</c:f>
              <c:numCache>
                <c:formatCode>#,##0.0</c:formatCode>
                <c:ptCount val="2"/>
                <c:pt idx="0">
                  <c:v>15.1</c:v>
                </c:pt>
                <c:pt idx="1">
                  <c:v>15.5</c:v>
                </c:pt>
              </c:numCache>
            </c:numRef>
          </c:val>
          <c:extLst>
            <c:ext xmlns:c16="http://schemas.microsoft.com/office/drawing/2014/chart" uri="{C3380CC4-5D6E-409C-BE32-E72D297353CC}">
              <c16:uniqueId val="{00000004-83ED-475B-BDDE-B2DA1F4D3F14}"/>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#,##0.0</c:formatCode>
                <c:ptCount val="2"/>
                <c:pt idx="0">
                  <c:v>12.9</c:v>
                </c:pt>
                <c:pt idx="1">
                  <c:v>10.6</c:v>
                </c:pt>
              </c:numCache>
            </c:numRef>
          </c:val>
          <c:extLst>
            <c:ext xmlns:c16="http://schemas.microsoft.com/office/drawing/2014/chart" uri="{C3380CC4-5D6E-409C-BE32-E72D297353CC}">
              <c16:uniqueId val="{00000005-83ED-475B-BDDE-B2DA1F4D3F14}"/>
            </c:ext>
          </c:extLst>
        </c:ser>
        <c:dLbls>
          <c:showLegendKey val="0"/>
          <c:showVal val="0"/>
          <c:showCatName val="0"/>
          <c:showSerName val="0"/>
          <c:showPercent val="0"/>
          <c:showBubbleSize val="0"/>
        </c:dLbls>
        <c:gapWidth val="150"/>
        <c:axId val="116442240"/>
        <c:axId val="116443776"/>
      </c:barChart>
      <c:catAx>
        <c:axId val="11644224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6443776"/>
        <c:crosses val="autoZero"/>
        <c:auto val="1"/>
        <c:lblAlgn val="ctr"/>
        <c:lblOffset val="100"/>
        <c:noMultiLvlLbl val="0"/>
      </c:catAx>
      <c:valAx>
        <c:axId val="116443776"/>
        <c:scaling>
          <c:orientation val="minMax"/>
          <c:max val="2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236754562656412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6442240"/>
        <c:crosses val="autoZero"/>
        <c:crossBetween val="between"/>
        <c:majorUnit val="5"/>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Chronic Obstructive Pulmonary Disease</a:t>
            </a:r>
            <a:endParaRPr lang="en-US" sz="1600" dirty="0">
              <a:latin typeface="Calibri" panose="020F0502020204030204" pitchFamily="34" charset="0"/>
            </a:endParaRPr>
          </a:p>
        </c:rich>
      </c:tx>
      <c:layout>
        <c:manualLayout>
          <c:xMode val="edge"/>
          <c:yMode val="edge"/>
          <c:x val="0.30613808690580346"/>
          <c:y val="0"/>
        </c:manualLayout>
      </c:layout>
      <c:overlay val="0"/>
    </c:title>
    <c:autoTitleDeleted val="0"/>
    <c:plotArea>
      <c:layout>
        <c:manualLayout>
          <c:layoutTarget val="inner"/>
          <c:xMode val="edge"/>
          <c:yMode val="edge"/>
          <c:x val="0.13942403032954215"/>
          <c:y val="0.18898553378502103"/>
          <c:w val="0.8482016136871779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EF59-4934-B12D-CDAF1D600C9F}"/>
              </c:ext>
            </c:extLst>
          </c:dPt>
          <c:dPt>
            <c:idx val="1"/>
            <c:invertIfNegative val="0"/>
            <c:bubble3D val="0"/>
            <c:extLst>
              <c:ext xmlns:c16="http://schemas.microsoft.com/office/drawing/2014/chart" uri="{C3380CC4-5D6E-409C-BE32-E72D297353CC}">
                <c16:uniqueId val="{00000001-EF59-4934-B12D-CDAF1D600C9F}"/>
              </c:ext>
            </c:extLst>
          </c:dPt>
          <c:dPt>
            <c:idx val="2"/>
            <c:invertIfNegative val="0"/>
            <c:bubble3D val="0"/>
            <c:extLst>
              <c:ext xmlns:c16="http://schemas.microsoft.com/office/drawing/2014/chart" uri="{C3380CC4-5D6E-409C-BE32-E72D297353CC}">
                <c16:uniqueId val="{00000002-EF59-4934-B12D-CDAF1D600C9F}"/>
              </c:ext>
            </c:extLst>
          </c:dPt>
          <c:dPt>
            <c:idx val="3"/>
            <c:invertIfNegative val="0"/>
            <c:bubble3D val="0"/>
            <c:extLst>
              <c:ext xmlns:c16="http://schemas.microsoft.com/office/drawing/2014/chart" uri="{C3380CC4-5D6E-409C-BE32-E72D297353CC}">
                <c16:uniqueId val="{00000003-EF59-4934-B12D-CDAF1D600C9F}"/>
              </c:ext>
            </c:extLst>
          </c:dPt>
          <c:cat>
            <c:strRef>
              <c:f>Sheet1!$A$2:$A$3</c:f>
              <c:strCache>
                <c:ptCount val="2"/>
                <c:pt idx="0">
                  <c:v>Border Counties</c:v>
                </c:pt>
                <c:pt idx="1">
                  <c:v>Non-Border Counties</c:v>
                </c:pt>
              </c:strCache>
            </c:strRef>
          </c:cat>
          <c:val>
            <c:numRef>
              <c:f>Sheet1!$B$2:$B$3</c:f>
              <c:numCache>
                <c:formatCode>#,##0</c:formatCode>
                <c:ptCount val="2"/>
                <c:pt idx="0">
                  <c:v>793</c:v>
                </c:pt>
                <c:pt idx="1">
                  <c:v>672</c:v>
                </c:pt>
              </c:numCache>
            </c:numRef>
          </c:val>
          <c:extLst>
            <c:ext xmlns:c16="http://schemas.microsoft.com/office/drawing/2014/chart" uri="{C3380CC4-5D6E-409C-BE32-E72D297353CC}">
              <c16:uniqueId val="{00000004-EF59-4934-B12D-CDAF1D600C9F}"/>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c:formatCode>
                <c:ptCount val="2"/>
                <c:pt idx="0">
                  <c:v>1027</c:v>
                </c:pt>
                <c:pt idx="1">
                  <c:v>1132</c:v>
                </c:pt>
              </c:numCache>
            </c:numRef>
          </c:val>
          <c:extLst>
            <c:ext xmlns:c16="http://schemas.microsoft.com/office/drawing/2014/chart" uri="{C3380CC4-5D6E-409C-BE32-E72D297353CC}">
              <c16:uniqueId val="{00000005-EF59-4934-B12D-CDAF1D600C9F}"/>
            </c:ext>
          </c:extLst>
        </c:ser>
        <c:dLbls>
          <c:showLegendKey val="0"/>
          <c:showVal val="0"/>
          <c:showCatName val="0"/>
          <c:showSerName val="0"/>
          <c:showPercent val="0"/>
          <c:showBubbleSize val="0"/>
        </c:dLbls>
        <c:gapWidth val="150"/>
        <c:axId val="121840768"/>
        <c:axId val="121842304"/>
      </c:barChart>
      <c:catAx>
        <c:axId val="121840768"/>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21842304"/>
        <c:crosses val="autoZero"/>
        <c:auto val="1"/>
        <c:lblAlgn val="ctr"/>
        <c:lblOffset val="100"/>
        <c:noMultiLvlLbl val="0"/>
      </c:catAx>
      <c:valAx>
        <c:axId val="121842304"/>
        <c:scaling>
          <c:orientation val="minMax"/>
          <c:max val="1200"/>
          <c:min val="0"/>
        </c:scaling>
        <c:delete val="0"/>
        <c:axPos val="l"/>
        <c:majorGridlines/>
        <c:title>
          <c:tx>
            <c:rich>
              <a:bodyPr rot="-5400000" vert="horz"/>
              <a:lstStyle/>
              <a:p>
                <a:pPr>
                  <a:defRPr sz="1600">
                    <a:latin typeface="Calibri" panose="020F0502020204030204" pitchFamily="34" charset="0"/>
                  </a:defRPr>
                </a:pPr>
                <a:r>
                  <a:rPr lang="en-US" dirty="0" smtClean="0"/>
                  <a:t>Rate per 100,000 Population</a:t>
                </a:r>
                <a:endParaRPr lang="en-US" dirty="0"/>
              </a:p>
            </c:rich>
          </c:tx>
          <c:layout>
            <c:manualLayout>
              <c:xMode val="edge"/>
              <c:yMode val="edge"/>
              <c:x val="3.0864197530864196E-3"/>
              <c:y val="0.2236754562656412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21840768"/>
        <c:crosses val="autoZero"/>
        <c:crossBetween val="between"/>
        <c:majorUnit val="200"/>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600" dirty="0" smtClean="0">
                <a:latin typeface="Calibri" panose="020F0502020204030204" pitchFamily="34" charset="0"/>
              </a:rPr>
              <a:t>Non-Border Counties</a:t>
            </a:r>
            <a:endParaRPr lang="en-US" sz="1600" dirty="0">
              <a:latin typeface="Calibri" panose="020F0502020204030204" pitchFamily="34" charset="0"/>
            </a:endParaRPr>
          </a:p>
        </c:rich>
      </c:tx>
      <c:layout/>
      <c:overlay val="0"/>
    </c:title>
    <c:autoTitleDeleted val="0"/>
    <c:plotArea>
      <c:layout>
        <c:manualLayout>
          <c:layoutTarget val="inner"/>
          <c:xMode val="edge"/>
          <c:yMode val="edge"/>
          <c:x val="0.1859689413823272"/>
          <c:y val="0.16049382716049382"/>
          <c:w val="0.61880285797608636"/>
          <c:h val="0.61880285797608636"/>
        </c:manualLayout>
      </c:layout>
      <c:pieChart>
        <c:varyColors val="1"/>
        <c:ser>
          <c:idx val="0"/>
          <c:order val="0"/>
          <c:dPt>
            <c:idx val="0"/>
            <c:bubble3D val="0"/>
            <c:spPr>
              <a:solidFill>
                <a:srgbClr val="AABA0A"/>
              </a:solidFill>
            </c:spPr>
            <c:extLst>
              <c:ext xmlns:c16="http://schemas.microsoft.com/office/drawing/2014/chart" uri="{C3380CC4-5D6E-409C-BE32-E72D297353CC}">
                <c16:uniqueId val="{00000001-1A07-4F53-973F-8CA955E1409E}"/>
              </c:ext>
            </c:extLst>
          </c:dPt>
          <c:dPt>
            <c:idx val="1"/>
            <c:bubble3D val="0"/>
            <c:spPr>
              <a:solidFill>
                <a:srgbClr val="0072C6"/>
              </a:solidFill>
            </c:spPr>
            <c:extLst>
              <c:ext xmlns:c16="http://schemas.microsoft.com/office/drawing/2014/chart" uri="{C3380CC4-5D6E-409C-BE32-E72D297353CC}">
                <c16:uniqueId val="{00000003-1A07-4F53-973F-8CA955E1409E}"/>
              </c:ext>
            </c:extLst>
          </c:dPt>
          <c:dPt>
            <c:idx val="2"/>
            <c:bubble3D val="0"/>
            <c:spPr>
              <a:solidFill>
                <a:srgbClr val="C4BD97"/>
              </a:solidFill>
            </c:spPr>
            <c:extLst>
              <c:ext xmlns:c16="http://schemas.microsoft.com/office/drawing/2014/chart" uri="{C3380CC4-5D6E-409C-BE32-E72D297353CC}">
                <c16:uniqueId val="{00000005-1A07-4F53-973F-8CA955E1409E}"/>
              </c:ext>
            </c:extLst>
          </c:dPt>
          <c:dPt>
            <c:idx val="3"/>
            <c:bubble3D val="0"/>
            <c:spPr>
              <a:solidFill>
                <a:schemeClr val="bg1"/>
              </a:solidFill>
              <a:ln>
                <a:solidFill>
                  <a:schemeClr val="tx1"/>
                </a:solidFill>
              </a:ln>
            </c:spPr>
            <c:extLst>
              <c:ext xmlns:c16="http://schemas.microsoft.com/office/drawing/2014/chart" uri="{C3380CC4-5D6E-409C-BE32-E72D297353CC}">
                <c16:uniqueId val="{00000007-1A07-4F53-973F-8CA955E1409E}"/>
              </c:ext>
            </c:extLst>
          </c:dPt>
          <c:dPt>
            <c:idx val="4"/>
            <c:bubble3D val="0"/>
            <c:spPr>
              <a:solidFill>
                <a:srgbClr val="D9D9D9"/>
              </a:solidFill>
            </c:spPr>
            <c:extLst>
              <c:ext xmlns:c16="http://schemas.microsoft.com/office/drawing/2014/chart" uri="{C3380CC4-5D6E-409C-BE32-E72D297353CC}">
                <c16:uniqueId val="{00000009-1A07-4F53-973F-8CA955E1409E}"/>
              </c:ext>
            </c:extLst>
          </c:dPt>
          <c:dPt>
            <c:idx val="5"/>
            <c:bubble3D val="0"/>
            <c:spPr>
              <a:solidFill>
                <a:schemeClr val="tx1"/>
              </a:solidFill>
            </c:spPr>
            <c:extLst>
              <c:ext xmlns:c16="http://schemas.microsoft.com/office/drawing/2014/chart" uri="{C3380CC4-5D6E-409C-BE32-E72D297353CC}">
                <c16:uniqueId val="{0000000B-1A07-4F53-973F-8CA955E1409E}"/>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1A07-4F53-973F-8CA955E1409E}"/>
                </c:ext>
              </c:extLst>
            </c:dLbl>
            <c:dLbl>
              <c:idx val="5"/>
              <c:layout>
                <c:manualLayout>
                  <c:x val="0.11452269855156995"/>
                  <c:y val="5.6095314474579563E-2"/>
                </c:manualLayout>
              </c:layout>
              <c:dLblPos val="bestFit"/>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B-1A07-4F53-973F-8CA955E1409E}"/>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Sheet1!$A$2:$A$7</c:f>
              <c:strCache>
                <c:ptCount val="6"/>
                <c:pt idx="0">
                  <c:v>Hispanic</c:v>
                </c:pt>
                <c:pt idx="1">
                  <c:v>White</c:v>
                </c:pt>
                <c:pt idx="2">
                  <c:v>Black</c:v>
                </c:pt>
                <c:pt idx="3">
                  <c:v>API</c:v>
                </c:pt>
                <c:pt idx="4">
                  <c:v>AI/AN</c:v>
                </c:pt>
                <c:pt idx="5">
                  <c:v>Other Non-Hispanic</c:v>
                </c:pt>
              </c:strCache>
            </c:strRef>
          </c:cat>
          <c:val>
            <c:numRef>
              <c:f>Sheet1!$B$2:$B$7</c:f>
              <c:numCache>
                <c:formatCode>#,##0.0</c:formatCode>
                <c:ptCount val="6"/>
                <c:pt idx="0">
                  <c:v>36.345026004797496</c:v>
                </c:pt>
                <c:pt idx="1">
                  <c:v>43.003898022961501</c:v>
                </c:pt>
                <c:pt idx="2">
                  <c:v>8.0569881963509005</c:v>
                </c:pt>
                <c:pt idx="3">
                  <c:v>9.3740040031813994</c:v>
                </c:pt>
                <c:pt idx="4">
                  <c:v>0.95510582040898995</c:v>
                </c:pt>
                <c:pt idx="5">
                  <c:v>2.2649779522996201</c:v>
                </c:pt>
              </c:numCache>
            </c:numRef>
          </c:val>
          <c:extLst>
            <c:ext xmlns:c16="http://schemas.microsoft.com/office/drawing/2014/chart" uri="{C3380CC4-5D6E-409C-BE32-E72D297353CC}">
              <c16:uniqueId val="{0000000C-1A07-4F53-973F-8CA955E1409E}"/>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3.4995625546817992E-5"/>
          <c:y val="0.79164236414892586"/>
          <c:w val="0.99684358899581982"/>
          <c:h val="0.18983911733255565"/>
        </c:manualLayout>
      </c:layout>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Diabetes With Amputation</a:t>
            </a:r>
            <a:endParaRPr lang="en-US" sz="1600" dirty="0">
              <a:latin typeface="Calibri" panose="020F0502020204030204" pitchFamily="34" charset="0"/>
            </a:endParaRPr>
          </a:p>
        </c:rich>
      </c:tx>
      <c:layout>
        <c:manualLayout>
          <c:xMode val="edge"/>
          <c:yMode val="edge"/>
          <c:x val="0.35706401283172939"/>
          <c:y val="0"/>
        </c:manualLayout>
      </c:layout>
      <c:overlay val="0"/>
    </c:title>
    <c:autoTitleDeleted val="0"/>
    <c:plotArea>
      <c:layout>
        <c:manualLayout>
          <c:layoutTarget val="inner"/>
          <c:xMode val="edge"/>
          <c:yMode val="edge"/>
          <c:x val="0.15794254884806067"/>
          <c:y val="0.18898553378502103"/>
          <c:w val="0.82968309516865946"/>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8F00-4841-B74A-C669C832334E}"/>
              </c:ext>
            </c:extLst>
          </c:dPt>
          <c:dPt>
            <c:idx val="1"/>
            <c:invertIfNegative val="0"/>
            <c:bubble3D val="0"/>
            <c:extLst>
              <c:ext xmlns:c16="http://schemas.microsoft.com/office/drawing/2014/chart" uri="{C3380CC4-5D6E-409C-BE32-E72D297353CC}">
                <c16:uniqueId val="{00000001-8F00-4841-B74A-C669C832334E}"/>
              </c:ext>
            </c:extLst>
          </c:dPt>
          <c:dPt>
            <c:idx val="2"/>
            <c:invertIfNegative val="0"/>
            <c:bubble3D val="0"/>
            <c:extLst>
              <c:ext xmlns:c16="http://schemas.microsoft.com/office/drawing/2014/chart" uri="{C3380CC4-5D6E-409C-BE32-E72D297353CC}">
                <c16:uniqueId val="{00000002-8F00-4841-B74A-C669C832334E}"/>
              </c:ext>
            </c:extLst>
          </c:dPt>
          <c:dPt>
            <c:idx val="3"/>
            <c:invertIfNegative val="0"/>
            <c:bubble3D val="0"/>
            <c:extLst>
              <c:ext xmlns:c16="http://schemas.microsoft.com/office/drawing/2014/chart" uri="{C3380CC4-5D6E-409C-BE32-E72D297353CC}">
                <c16:uniqueId val="{00000003-8F00-4841-B74A-C669C832334E}"/>
              </c:ext>
            </c:extLst>
          </c:dPt>
          <c:cat>
            <c:strRef>
              <c:f>Sheet1!$A$2:$A$3</c:f>
              <c:strCache>
                <c:ptCount val="2"/>
                <c:pt idx="0">
                  <c:v>Border Counties</c:v>
                </c:pt>
                <c:pt idx="1">
                  <c:v>Non-Border Counties</c:v>
                </c:pt>
              </c:strCache>
            </c:strRef>
          </c:cat>
          <c:val>
            <c:numRef>
              <c:f>Sheet1!$B$2:$B$3</c:f>
              <c:numCache>
                <c:formatCode>#,##0.00</c:formatCode>
                <c:ptCount val="2"/>
                <c:pt idx="0">
                  <c:v>0.73</c:v>
                </c:pt>
                <c:pt idx="1">
                  <c:v>0.77500000000000002</c:v>
                </c:pt>
              </c:numCache>
            </c:numRef>
          </c:val>
          <c:extLst>
            <c:ext xmlns:c16="http://schemas.microsoft.com/office/drawing/2014/chart" uri="{C3380CC4-5D6E-409C-BE32-E72D297353CC}">
              <c16:uniqueId val="{00000004-8F00-4841-B74A-C669C832334E}"/>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#,##0.00</c:formatCode>
                <c:ptCount val="2"/>
                <c:pt idx="0">
                  <c:v>0.46500000000000002</c:v>
                </c:pt>
                <c:pt idx="1">
                  <c:v>0.50800000000000001</c:v>
                </c:pt>
              </c:numCache>
            </c:numRef>
          </c:val>
          <c:extLst>
            <c:ext xmlns:c16="http://schemas.microsoft.com/office/drawing/2014/chart" uri="{C3380CC4-5D6E-409C-BE32-E72D297353CC}">
              <c16:uniqueId val="{00000005-8F00-4841-B74A-C669C832334E}"/>
            </c:ext>
          </c:extLst>
        </c:ser>
        <c:dLbls>
          <c:showLegendKey val="0"/>
          <c:showVal val="0"/>
          <c:showCatName val="0"/>
          <c:showSerName val="0"/>
          <c:showPercent val="0"/>
          <c:showBubbleSize val="0"/>
        </c:dLbls>
        <c:gapWidth val="150"/>
        <c:axId val="127558784"/>
        <c:axId val="127560320"/>
      </c:barChart>
      <c:catAx>
        <c:axId val="127558784"/>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27560320"/>
        <c:crosses val="autoZero"/>
        <c:auto val="1"/>
        <c:lblAlgn val="ctr"/>
        <c:lblOffset val="100"/>
        <c:noMultiLvlLbl val="0"/>
      </c:catAx>
      <c:valAx>
        <c:axId val="127560320"/>
        <c:scaling>
          <c:orientation val="minMax"/>
          <c:max val="1"/>
          <c:min val="0"/>
        </c:scaling>
        <c:delete val="0"/>
        <c:axPos val="l"/>
        <c:majorGridlines/>
        <c:title>
          <c:tx>
            <c:rich>
              <a:bodyPr rot="-5400000" vert="horz"/>
              <a:lstStyle/>
              <a:p>
                <a:pPr>
                  <a:defRPr sz="1600">
                    <a:latin typeface="Calibri" panose="020F0502020204030204" pitchFamily="34" charset="0"/>
                  </a:defRPr>
                </a:pPr>
                <a:r>
                  <a:rPr lang="en-US" dirty="0" smtClean="0"/>
                  <a:t>Percentage of Diabetes Hospitalizations</a:t>
                </a:r>
                <a:endParaRPr lang="en-US" dirty="0"/>
              </a:p>
            </c:rich>
          </c:tx>
          <c:layout>
            <c:manualLayout>
              <c:xMode val="edge"/>
              <c:yMode val="edge"/>
              <c:x val="3.0864197530864196E-3"/>
              <c:y val="0.22367545626564123"/>
            </c:manualLayout>
          </c:layout>
          <c:overlay val="0"/>
        </c:title>
        <c:numFmt formatCode="#,##0.00" sourceLinked="0"/>
        <c:majorTickMark val="out"/>
        <c:minorTickMark val="none"/>
        <c:tickLblPos val="nextTo"/>
        <c:txPr>
          <a:bodyPr/>
          <a:lstStyle/>
          <a:p>
            <a:pPr>
              <a:defRPr sz="1600">
                <a:latin typeface="Calibri" panose="020F0502020204030204" pitchFamily="34" charset="0"/>
              </a:defRPr>
            </a:pPr>
            <a:endParaRPr lang="en-US"/>
          </a:p>
        </c:txPr>
        <c:crossAx val="127558784"/>
        <c:crosses val="autoZero"/>
        <c:crossBetween val="between"/>
        <c:majorUnit val="0.25"/>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Renal Failure</a:t>
            </a:r>
            <a:endParaRPr lang="en-US" sz="1600" dirty="0">
              <a:latin typeface="Calibri" panose="020F0502020204030204" pitchFamily="34" charset="0"/>
            </a:endParaRPr>
          </a:p>
        </c:rich>
      </c:tx>
      <c:layout>
        <c:manualLayout>
          <c:xMode val="edge"/>
          <c:yMode val="edge"/>
          <c:x val="0.42959487702926025"/>
          <c:y val="0"/>
        </c:manualLayout>
      </c:layout>
      <c:overlay val="0"/>
    </c:title>
    <c:autoTitleDeleted val="0"/>
    <c:plotArea>
      <c:layout>
        <c:manualLayout>
          <c:layoutTarget val="inner"/>
          <c:xMode val="edge"/>
          <c:yMode val="edge"/>
          <c:x val="0.13942403032954215"/>
          <c:y val="0.18898553378502106"/>
          <c:w val="0.8482016136871779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A733-4D8A-BD42-F116C7B05211}"/>
              </c:ext>
            </c:extLst>
          </c:dPt>
          <c:dPt>
            <c:idx val="1"/>
            <c:invertIfNegative val="0"/>
            <c:bubble3D val="0"/>
            <c:extLst>
              <c:ext xmlns:c16="http://schemas.microsoft.com/office/drawing/2014/chart" uri="{C3380CC4-5D6E-409C-BE32-E72D297353CC}">
                <c16:uniqueId val="{00000001-A733-4D8A-BD42-F116C7B05211}"/>
              </c:ext>
            </c:extLst>
          </c:dPt>
          <c:dPt>
            <c:idx val="2"/>
            <c:invertIfNegative val="0"/>
            <c:bubble3D val="0"/>
            <c:extLst>
              <c:ext xmlns:c16="http://schemas.microsoft.com/office/drawing/2014/chart" uri="{C3380CC4-5D6E-409C-BE32-E72D297353CC}">
                <c16:uniqueId val="{00000002-A733-4D8A-BD42-F116C7B05211}"/>
              </c:ext>
            </c:extLst>
          </c:dPt>
          <c:dPt>
            <c:idx val="3"/>
            <c:invertIfNegative val="0"/>
            <c:bubble3D val="0"/>
            <c:extLst>
              <c:ext xmlns:c16="http://schemas.microsoft.com/office/drawing/2014/chart" uri="{C3380CC4-5D6E-409C-BE32-E72D297353CC}">
                <c16:uniqueId val="{00000003-A733-4D8A-BD42-F116C7B05211}"/>
              </c:ext>
            </c:extLst>
          </c:dPt>
          <c:cat>
            <c:strRef>
              <c:f>Sheet1!$A$2:$A$3</c:f>
              <c:strCache>
                <c:ptCount val="2"/>
                <c:pt idx="0">
                  <c:v>Border Counties</c:v>
                </c:pt>
                <c:pt idx="1">
                  <c:v>Non-Border Counties</c:v>
                </c:pt>
              </c:strCache>
            </c:strRef>
          </c:cat>
          <c:val>
            <c:numRef>
              <c:f>Sheet1!$B$2:$B$3</c:f>
              <c:numCache>
                <c:formatCode>#,##0.0</c:formatCode>
                <c:ptCount val="2"/>
                <c:pt idx="0">
                  <c:v>39.9</c:v>
                </c:pt>
                <c:pt idx="1">
                  <c:v>39</c:v>
                </c:pt>
              </c:numCache>
            </c:numRef>
          </c:val>
          <c:extLst>
            <c:ext xmlns:c16="http://schemas.microsoft.com/office/drawing/2014/chart" uri="{C3380CC4-5D6E-409C-BE32-E72D297353CC}">
              <c16:uniqueId val="{00000004-A733-4D8A-BD42-F116C7B05211}"/>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#,##0.0</c:formatCode>
                <c:ptCount val="2"/>
                <c:pt idx="0">
                  <c:v>35.5</c:v>
                </c:pt>
                <c:pt idx="1">
                  <c:v>38.700000000000003</c:v>
                </c:pt>
              </c:numCache>
            </c:numRef>
          </c:val>
          <c:extLst>
            <c:ext xmlns:c16="http://schemas.microsoft.com/office/drawing/2014/chart" uri="{C3380CC4-5D6E-409C-BE32-E72D297353CC}">
              <c16:uniqueId val="{00000005-A733-4D8A-BD42-F116C7B05211}"/>
            </c:ext>
          </c:extLst>
        </c:ser>
        <c:dLbls>
          <c:showLegendKey val="0"/>
          <c:showVal val="0"/>
          <c:showCatName val="0"/>
          <c:showSerName val="0"/>
          <c:showPercent val="0"/>
          <c:showBubbleSize val="0"/>
        </c:dLbls>
        <c:gapWidth val="150"/>
        <c:axId val="116275840"/>
        <c:axId val="116294016"/>
      </c:barChart>
      <c:catAx>
        <c:axId val="11627584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16294016"/>
        <c:crosses val="autoZero"/>
        <c:auto val="1"/>
        <c:lblAlgn val="ctr"/>
        <c:lblOffset val="100"/>
        <c:noMultiLvlLbl val="0"/>
      </c:catAx>
      <c:valAx>
        <c:axId val="116294016"/>
        <c:scaling>
          <c:orientation val="minMax"/>
          <c:max val="50"/>
          <c:min val="0"/>
        </c:scaling>
        <c:delete val="0"/>
        <c:axPos val="l"/>
        <c:majorGridlines/>
        <c:title>
          <c:tx>
            <c:rich>
              <a:bodyPr rot="-5400000" vert="horz"/>
              <a:lstStyle/>
              <a:p>
                <a:pPr>
                  <a:defRPr sz="1600">
                    <a:latin typeface="Calibri" panose="020F0502020204030204" pitchFamily="34" charset="0"/>
                  </a:defRPr>
                </a:pPr>
                <a:r>
                  <a:rPr lang="en-US" dirty="0" smtClean="0"/>
                  <a:t>Percentage of Diabetes Hospitalizations</a:t>
                </a:r>
                <a:endParaRPr lang="en-US" dirty="0"/>
              </a:p>
            </c:rich>
          </c:tx>
          <c:layout>
            <c:manualLayout>
              <c:xMode val="edge"/>
              <c:yMode val="edge"/>
              <c:x val="3.0864197530864196E-3"/>
              <c:y val="0.2236754562656412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16275840"/>
        <c:crosses val="autoZero"/>
        <c:crossBetween val="between"/>
        <c:majorUnit val="5"/>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Peripheral Vascular Disease</a:t>
            </a:r>
            <a:endParaRPr lang="en-US" sz="1600" dirty="0">
              <a:latin typeface="Calibri" panose="020F0502020204030204" pitchFamily="34" charset="0"/>
            </a:endParaRPr>
          </a:p>
        </c:rich>
      </c:tx>
      <c:layout>
        <c:manualLayout>
          <c:xMode val="edge"/>
          <c:yMode val="edge"/>
          <c:x val="0.35552080295518618"/>
          <c:y val="0"/>
        </c:manualLayout>
      </c:layout>
      <c:overlay val="0"/>
    </c:title>
    <c:autoTitleDeleted val="0"/>
    <c:plotArea>
      <c:layout>
        <c:manualLayout>
          <c:layoutTarget val="inner"/>
          <c:xMode val="edge"/>
          <c:yMode val="edge"/>
          <c:x val="0.13016477107028288"/>
          <c:y val="0.18898553378502106"/>
          <c:w val="0.8574608729464372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CD24-49AB-A4BD-E050A132234C}"/>
              </c:ext>
            </c:extLst>
          </c:dPt>
          <c:dPt>
            <c:idx val="1"/>
            <c:invertIfNegative val="0"/>
            <c:bubble3D val="0"/>
            <c:extLst>
              <c:ext xmlns:c16="http://schemas.microsoft.com/office/drawing/2014/chart" uri="{C3380CC4-5D6E-409C-BE32-E72D297353CC}">
                <c16:uniqueId val="{00000001-CD24-49AB-A4BD-E050A132234C}"/>
              </c:ext>
            </c:extLst>
          </c:dPt>
          <c:dPt>
            <c:idx val="2"/>
            <c:invertIfNegative val="0"/>
            <c:bubble3D val="0"/>
            <c:extLst>
              <c:ext xmlns:c16="http://schemas.microsoft.com/office/drawing/2014/chart" uri="{C3380CC4-5D6E-409C-BE32-E72D297353CC}">
                <c16:uniqueId val="{00000002-CD24-49AB-A4BD-E050A132234C}"/>
              </c:ext>
            </c:extLst>
          </c:dPt>
          <c:dPt>
            <c:idx val="3"/>
            <c:invertIfNegative val="0"/>
            <c:bubble3D val="0"/>
            <c:extLst>
              <c:ext xmlns:c16="http://schemas.microsoft.com/office/drawing/2014/chart" uri="{C3380CC4-5D6E-409C-BE32-E72D297353CC}">
                <c16:uniqueId val="{00000003-CD24-49AB-A4BD-E050A132234C}"/>
              </c:ext>
            </c:extLst>
          </c:dPt>
          <c:cat>
            <c:strRef>
              <c:f>Sheet1!$A$2:$A$3</c:f>
              <c:strCache>
                <c:ptCount val="2"/>
                <c:pt idx="0">
                  <c:v>Border Counties</c:v>
                </c:pt>
                <c:pt idx="1">
                  <c:v>Non-Border Counties</c:v>
                </c:pt>
              </c:strCache>
            </c:strRef>
          </c:cat>
          <c:val>
            <c:numRef>
              <c:f>Sheet1!$B$2:$B$3</c:f>
              <c:numCache>
                <c:formatCode>#,##0.0</c:formatCode>
                <c:ptCount val="2"/>
                <c:pt idx="0">
                  <c:v>13</c:v>
                </c:pt>
                <c:pt idx="1">
                  <c:v>11.5</c:v>
                </c:pt>
              </c:numCache>
            </c:numRef>
          </c:val>
          <c:extLst>
            <c:ext xmlns:c16="http://schemas.microsoft.com/office/drawing/2014/chart" uri="{C3380CC4-5D6E-409C-BE32-E72D297353CC}">
              <c16:uniqueId val="{00000004-CD24-49AB-A4BD-E050A132234C}"/>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#,##0.0</c:formatCode>
                <c:ptCount val="2"/>
                <c:pt idx="0">
                  <c:v>11.6</c:v>
                </c:pt>
                <c:pt idx="1">
                  <c:v>12.8</c:v>
                </c:pt>
              </c:numCache>
            </c:numRef>
          </c:val>
          <c:extLst>
            <c:ext xmlns:c16="http://schemas.microsoft.com/office/drawing/2014/chart" uri="{C3380CC4-5D6E-409C-BE32-E72D297353CC}">
              <c16:uniqueId val="{00000005-CD24-49AB-A4BD-E050A132234C}"/>
            </c:ext>
          </c:extLst>
        </c:ser>
        <c:dLbls>
          <c:showLegendKey val="0"/>
          <c:showVal val="0"/>
          <c:showCatName val="0"/>
          <c:showSerName val="0"/>
          <c:showPercent val="0"/>
          <c:showBubbleSize val="0"/>
        </c:dLbls>
        <c:gapWidth val="150"/>
        <c:axId val="127529728"/>
        <c:axId val="127531264"/>
      </c:barChart>
      <c:catAx>
        <c:axId val="127529728"/>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27531264"/>
        <c:crosses val="autoZero"/>
        <c:auto val="1"/>
        <c:lblAlgn val="ctr"/>
        <c:lblOffset val="100"/>
        <c:noMultiLvlLbl val="0"/>
      </c:catAx>
      <c:valAx>
        <c:axId val="127531264"/>
        <c:scaling>
          <c:orientation val="minMax"/>
          <c:max val="16"/>
          <c:min val="0"/>
        </c:scaling>
        <c:delete val="0"/>
        <c:axPos val="l"/>
        <c:majorGridlines/>
        <c:title>
          <c:tx>
            <c:rich>
              <a:bodyPr rot="-5400000" vert="horz"/>
              <a:lstStyle/>
              <a:p>
                <a:pPr>
                  <a:defRPr sz="1600">
                    <a:latin typeface="Calibri" panose="020F0502020204030204" pitchFamily="34" charset="0"/>
                  </a:defRPr>
                </a:pPr>
                <a:r>
                  <a:rPr lang="en-US" dirty="0" smtClean="0"/>
                  <a:t>Percentage of Diabetes Hospitalizations</a:t>
                </a:r>
                <a:endParaRPr lang="en-US" dirty="0"/>
              </a:p>
            </c:rich>
          </c:tx>
          <c:layout>
            <c:manualLayout>
              <c:xMode val="edge"/>
              <c:yMode val="edge"/>
              <c:x val="0"/>
              <c:y val="0.2947348877901890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27529728"/>
        <c:crosses val="autoZero"/>
        <c:crossBetween val="between"/>
        <c:majorUnit val="2"/>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Paralysis</a:t>
            </a:r>
            <a:endParaRPr lang="en-US" sz="1600" dirty="0">
              <a:latin typeface="Calibri" panose="020F0502020204030204" pitchFamily="34" charset="0"/>
            </a:endParaRPr>
          </a:p>
        </c:rich>
      </c:tx>
      <c:layout>
        <c:manualLayout>
          <c:xMode val="edge"/>
          <c:yMode val="edge"/>
          <c:x val="0.44965660542432195"/>
          <c:y val="0"/>
        </c:manualLayout>
      </c:layout>
      <c:overlay val="0"/>
    </c:title>
    <c:autoTitleDeleted val="0"/>
    <c:plotArea>
      <c:layout>
        <c:manualLayout>
          <c:layoutTarget val="inner"/>
          <c:xMode val="edge"/>
          <c:yMode val="edge"/>
          <c:x val="0.13016477107028288"/>
          <c:y val="0.18898553378502106"/>
          <c:w val="0.8574608729464372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07EF-422A-A9EB-328F95954BC5}"/>
              </c:ext>
            </c:extLst>
          </c:dPt>
          <c:dPt>
            <c:idx val="1"/>
            <c:invertIfNegative val="0"/>
            <c:bubble3D val="0"/>
            <c:extLst>
              <c:ext xmlns:c16="http://schemas.microsoft.com/office/drawing/2014/chart" uri="{C3380CC4-5D6E-409C-BE32-E72D297353CC}">
                <c16:uniqueId val="{00000001-07EF-422A-A9EB-328F95954BC5}"/>
              </c:ext>
            </c:extLst>
          </c:dPt>
          <c:dPt>
            <c:idx val="2"/>
            <c:invertIfNegative val="0"/>
            <c:bubble3D val="0"/>
            <c:extLst>
              <c:ext xmlns:c16="http://schemas.microsoft.com/office/drawing/2014/chart" uri="{C3380CC4-5D6E-409C-BE32-E72D297353CC}">
                <c16:uniqueId val="{00000002-07EF-422A-A9EB-328F95954BC5}"/>
              </c:ext>
            </c:extLst>
          </c:dPt>
          <c:dPt>
            <c:idx val="3"/>
            <c:invertIfNegative val="0"/>
            <c:bubble3D val="0"/>
            <c:extLst>
              <c:ext xmlns:c16="http://schemas.microsoft.com/office/drawing/2014/chart" uri="{C3380CC4-5D6E-409C-BE32-E72D297353CC}">
                <c16:uniqueId val="{00000003-07EF-422A-A9EB-328F95954BC5}"/>
              </c:ext>
            </c:extLst>
          </c:dPt>
          <c:cat>
            <c:strRef>
              <c:f>Sheet1!$A$2:$A$3</c:f>
              <c:strCache>
                <c:ptCount val="2"/>
                <c:pt idx="0">
                  <c:v>Border Counties</c:v>
                </c:pt>
                <c:pt idx="1">
                  <c:v>Non-Border Counties</c:v>
                </c:pt>
              </c:strCache>
            </c:strRef>
          </c:cat>
          <c:val>
            <c:numRef>
              <c:f>Sheet1!$B$2:$B$3</c:f>
              <c:numCache>
                <c:formatCode>#,##0.0</c:formatCode>
                <c:ptCount val="2"/>
                <c:pt idx="0">
                  <c:v>3.9</c:v>
                </c:pt>
                <c:pt idx="1">
                  <c:v>3.6</c:v>
                </c:pt>
              </c:numCache>
            </c:numRef>
          </c:val>
          <c:extLst>
            <c:ext xmlns:c16="http://schemas.microsoft.com/office/drawing/2014/chart" uri="{C3380CC4-5D6E-409C-BE32-E72D297353CC}">
              <c16:uniqueId val="{00000004-07EF-422A-A9EB-328F95954BC5}"/>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#,##0.0</c:formatCode>
                <c:ptCount val="2"/>
                <c:pt idx="0">
                  <c:v>3.5</c:v>
                </c:pt>
                <c:pt idx="1">
                  <c:v>3.9</c:v>
                </c:pt>
              </c:numCache>
            </c:numRef>
          </c:val>
          <c:extLst>
            <c:ext xmlns:c16="http://schemas.microsoft.com/office/drawing/2014/chart" uri="{C3380CC4-5D6E-409C-BE32-E72D297353CC}">
              <c16:uniqueId val="{00000005-07EF-422A-A9EB-328F95954BC5}"/>
            </c:ext>
          </c:extLst>
        </c:ser>
        <c:dLbls>
          <c:showLegendKey val="0"/>
          <c:showVal val="0"/>
          <c:showCatName val="0"/>
          <c:showSerName val="0"/>
          <c:showPercent val="0"/>
          <c:showBubbleSize val="0"/>
        </c:dLbls>
        <c:gapWidth val="150"/>
        <c:axId val="122029952"/>
        <c:axId val="122031488"/>
      </c:barChart>
      <c:catAx>
        <c:axId val="122029952"/>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22031488"/>
        <c:crosses val="autoZero"/>
        <c:auto val="1"/>
        <c:lblAlgn val="ctr"/>
        <c:lblOffset val="100"/>
        <c:noMultiLvlLbl val="0"/>
      </c:catAx>
      <c:valAx>
        <c:axId val="122031488"/>
        <c:scaling>
          <c:orientation val="minMax"/>
          <c:max val="5"/>
          <c:min val="0"/>
        </c:scaling>
        <c:delete val="0"/>
        <c:axPos val="l"/>
        <c:majorGridlines/>
        <c:title>
          <c:tx>
            <c:rich>
              <a:bodyPr rot="-5400000" vert="horz"/>
              <a:lstStyle/>
              <a:p>
                <a:pPr>
                  <a:defRPr sz="1600">
                    <a:latin typeface="Calibri" panose="020F0502020204030204" pitchFamily="34" charset="0"/>
                  </a:defRPr>
                </a:pPr>
                <a:r>
                  <a:rPr lang="en-US" dirty="0" smtClean="0"/>
                  <a:t>Percentage of Diabetes Hospitalizations</a:t>
                </a:r>
                <a:endParaRPr lang="en-US" dirty="0"/>
              </a:p>
            </c:rich>
          </c:tx>
          <c:layout>
            <c:manualLayout>
              <c:xMode val="edge"/>
              <c:yMode val="edge"/>
              <c:x val="0"/>
              <c:y val="0.29473488779018903"/>
            </c:manualLayout>
          </c:layout>
          <c:overlay val="0"/>
        </c:title>
        <c:numFmt formatCode="#,##0.0" sourceLinked="0"/>
        <c:majorTickMark val="out"/>
        <c:minorTickMark val="none"/>
        <c:tickLblPos val="nextTo"/>
        <c:txPr>
          <a:bodyPr/>
          <a:lstStyle/>
          <a:p>
            <a:pPr>
              <a:defRPr sz="1600">
                <a:latin typeface="Calibri" panose="020F0502020204030204" pitchFamily="34" charset="0"/>
              </a:defRPr>
            </a:pPr>
            <a:endParaRPr lang="en-US"/>
          </a:p>
        </c:txPr>
        <c:crossAx val="122029952"/>
        <c:crosses val="autoZero"/>
        <c:crossBetween val="between"/>
        <c:majorUnit val="0.5"/>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Other Neurologic Disorders</a:t>
            </a:r>
            <a:endParaRPr lang="en-US" sz="1600" dirty="0">
              <a:latin typeface="Calibri" panose="020F0502020204030204" pitchFamily="34" charset="0"/>
            </a:endParaRPr>
          </a:p>
        </c:rich>
      </c:tx>
      <c:layout>
        <c:manualLayout>
          <c:xMode val="edge"/>
          <c:yMode val="edge"/>
          <c:x val="0.35706401283172939"/>
          <c:y val="0"/>
        </c:manualLayout>
      </c:layout>
      <c:overlay val="0"/>
    </c:title>
    <c:autoTitleDeleted val="0"/>
    <c:plotArea>
      <c:layout>
        <c:manualLayout>
          <c:layoutTarget val="inner"/>
          <c:xMode val="edge"/>
          <c:yMode val="edge"/>
          <c:x val="0.13016477107028288"/>
          <c:y val="0.18898553378502106"/>
          <c:w val="0.8574608729464372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1E5C-49EB-9A91-B4CF2397B07D}"/>
              </c:ext>
            </c:extLst>
          </c:dPt>
          <c:dPt>
            <c:idx val="1"/>
            <c:invertIfNegative val="0"/>
            <c:bubble3D val="0"/>
            <c:extLst>
              <c:ext xmlns:c16="http://schemas.microsoft.com/office/drawing/2014/chart" uri="{C3380CC4-5D6E-409C-BE32-E72D297353CC}">
                <c16:uniqueId val="{00000001-1E5C-49EB-9A91-B4CF2397B07D}"/>
              </c:ext>
            </c:extLst>
          </c:dPt>
          <c:dPt>
            <c:idx val="2"/>
            <c:invertIfNegative val="0"/>
            <c:bubble3D val="0"/>
            <c:extLst>
              <c:ext xmlns:c16="http://schemas.microsoft.com/office/drawing/2014/chart" uri="{C3380CC4-5D6E-409C-BE32-E72D297353CC}">
                <c16:uniqueId val="{00000002-1E5C-49EB-9A91-B4CF2397B07D}"/>
              </c:ext>
            </c:extLst>
          </c:dPt>
          <c:dPt>
            <c:idx val="3"/>
            <c:invertIfNegative val="0"/>
            <c:bubble3D val="0"/>
            <c:extLst>
              <c:ext xmlns:c16="http://schemas.microsoft.com/office/drawing/2014/chart" uri="{C3380CC4-5D6E-409C-BE32-E72D297353CC}">
                <c16:uniqueId val="{00000003-1E5C-49EB-9A91-B4CF2397B07D}"/>
              </c:ext>
            </c:extLst>
          </c:dPt>
          <c:cat>
            <c:strRef>
              <c:f>Sheet1!$A$2:$A$3</c:f>
              <c:strCache>
                <c:ptCount val="2"/>
                <c:pt idx="0">
                  <c:v>Border Counties</c:v>
                </c:pt>
                <c:pt idx="1">
                  <c:v>Non-Border Counties</c:v>
                </c:pt>
              </c:strCache>
            </c:strRef>
          </c:cat>
          <c:val>
            <c:numRef>
              <c:f>Sheet1!$B$2:$B$3</c:f>
              <c:numCache>
                <c:formatCode>#,##0.0</c:formatCode>
                <c:ptCount val="2"/>
                <c:pt idx="0">
                  <c:v>7.6</c:v>
                </c:pt>
                <c:pt idx="1">
                  <c:v>6.5</c:v>
                </c:pt>
              </c:numCache>
            </c:numRef>
          </c:val>
          <c:extLst>
            <c:ext xmlns:c16="http://schemas.microsoft.com/office/drawing/2014/chart" uri="{C3380CC4-5D6E-409C-BE32-E72D297353CC}">
              <c16:uniqueId val="{00000004-1E5C-49EB-9A91-B4CF2397B07D}"/>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#,##0.0</c:formatCode>
                <c:ptCount val="2"/>
                <c:pt idx="0">
                  <c:v>8.5</c:v>
                </c:pt>
                <c:pt idx="1">
                  <c:v>8.6999999999999993</c:v>
                </c:pt>
              </c:numCache>
            </c:numRef>
          </c:val>
          <c:extLst>
            <c:ext xmlns:c16="http://schemas.microsoft.com/office/drawing/2014/chart" uri="{C3380CC4-5D6E-409C-BE32-E72D297353CC}">
              <c16:uniqueId val="{00000005-1E5C-49EB-9A91-B4CF2397B07D}"/>
            </c:ext>
          </c:extLst>
        </c:ser>
        <c:dLbls>
          <c:showLegendKey val="0"/>
          <c:showVal val="0"/>
          <c:showCatName val="0"/>
          <c:showSerName val="0"/>
          <c:showPercent val="0"/>
          <c:showBubbleSize val="0"/>
        </c:dLbls>
        <c:gapWidth val="150"/>
        <c:axId val="127962112"/>
        <c:axId val="127963904"/>
      </c:barChart>
      <c:catAx>
        <c:axId val="127962112"/>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27963904"/>
        <c:crosses val="autoZero"/>
        <c:auto val="1"/>
        <c:lblAlgn val="ctr"/>
        <c:lblOffset val="100"/>
        <c:noMultiLvlLbl val="0"/>
      </c:catAx>
      <c:valAx>
        <c:axId val="127963904"/>
        <c:scaling>
          <c:orientation val="minMax"/>
          <c:max val="10"/>
          <c:min val="0"/>
        </c:scaling>
        <c:delete val="0"/>
        <c:axPos val="l"/>
        <c:majorGridlines/>
        <c:title>
          <c:tx>
            <c:rich>
              <a:bodyPr rot="-5400000" vert="horz"/>
              <a:lstStyle/>
              <a:p>
                <a:pPr>
                  <a:defRPr sz="1600">
                    <a:latin typeface="Calibri" panose="020F0502020204030204" pitchFamily="34" charset="0"/>
                  </a:defRPr>
                </a:pPr>
                <a:r>
                  <a:rPr lang="en-US" dirty="0" smtClean="0"/>
                  <a:t>Percentage of Diabetes Hospitalizations</a:t>
                </a:r>
                <a:endParaRPr lang="en-US" dirty="0"/>
              </a:p>
            </c:rich>
          </c:tx>
          <c:layout>
            <c:manualLayout>
              <c:xMode val="edge"/>
              <c:yMode val="edge"/>
              <c:x val="0"/>
              <c:y val="0.2947348877901890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27962112"/>
        <c:crosses val="autoZero"/>
        <c:crossBetween val="between"/>
        <c:majorUnit val="1"/>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Liver Disease</a:t>
            </a:r>
            <a:endParaRPr lang="en-US" sz="1600" dirty="0">
              <a:latin typeface="Calibri" panose="020F0502020204030204" pitchFamily="34" charset="0"/>
            </a:endParaRPr>
          </a:p>
        </c:rich>
      </c:tx>
      <c:layout>
        <c:manualLayout>
          <c:xMode val="edge"/>
          <c:yMode val="edge"/>
          <c:x val="0.42805166715271703"/>
          <c:y val="0"/>
        </c:manualLayout>
      </c:layout>
      <c:overlay val="0"/>
    </c:title>
    <c:autoTitleDeleted val="0"/>
    <c:plotArea>
      <c:layout>
        <c:manualLayout>
          <c:layoutTarget val="inner"/>
          <c:xMode val="edge"/>
          <c:yMode val="edge"/>
          <c:x val="0.13016477107028288"/>
          <c:y val="0.18898553378502106"/>
          <c:w val="0.8574608729464372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AECA-43DC-981B-89DA7657EAE9}"/>
              </c:ext>
            </c:extLst>
          </c:dPt>
          <c:dPt>
            <c:idx val="1"/>
            <c:invertIfNegative val="0"/>
            <c:bubble3D val="0"/>
            <c:extLst>
              <c:ext xmlns:c16="http://schemas.microsoft.com/office/drawing/2014/chart" uri="{C3380CC4-5D6E-409C-BE32-E72D297353CC}">
                <c16:uniqueId val="{00000001-AECA-43DC-981B-89DA7657EAE9}"/>
              </c:ext>
            </c:extLst>
          </c:dPt>
          <c:dPt>
            <c:idx val="2"/>
            <c:invertIfNegative val="0"/>
            <c:bubble3D val="0"/>
            <c:extLst>
              <c:ext xmlns:c16="http://schemas.microsoft.com/office/drawing/2014/chart" uri="{C3380CC4-5D6E-409C-BE32-E72D297353CC}">
                <c16:uniqueId val="{00000002-AECA-43DC-981B-89DA7657EAE9}"/>
              </c:ext>
            </c:extLst>
          </c:dPt>
          <c:dPt>
            <c:idx val="3"/>
            <c:invertIfNegative val="0"/>
            <c:bubble3D val="0"/>
            <c:extLst>
              <c:ext xmlns:c16="http://schemas.microsoft.com/office/drawing/2014/chart" uri="{C3380CC4-5D6E-409C-BE32-E72D297353CC}">
                <c16:uniqueId val="{00000003-AECA-43DC-981B-89DA7657EAE9}"/>
              </c:ext>
            </c:extLst>
          </c:dPt>
          <c:cat>
            <c:strRef>
              <c:f>Sheet1!$A$2:$A$3</c:f>
              <c:strCache>
                <c:ptCount val="2"/>
                <c:pt idx="0">
                  <c:v>Border Counties</c:v>
                </c:pt>
                <c:pt idx="1">
                  <c:v>Non-Border Counties</c:v>
                </c:pt>
              </c:strCache>
            </c:strRef>
          </c:cat>
          <c:val>
            <c:numRef>
              <c:f>Sheet1!$B$2:$B$3</c:f>
              <c:numCache>
                <c:formatCode>#,##0.0</c:formatCode>
                <c:ptCount val="2"/>
                <c:pt idx="0">
                  <c:v>7</c:v>
                </c:pt>
                <c:pt idx="1">
                  <c:v>8.4</c:v>
                </c:pt>
              </c:numCache>
            </c:numRef>
          </c:val>
          <c:extLst>
            <c:ext xmlns:c16="http://schemas.microsoft.com/office/drawing/2014/chart" uri="{C3380CC4-5D6E-409C-BE32-E72D297353CC}">
              <c16:uniqueId val="{00000004-AECA-43DC-981B-89DA7657EAE9}"/>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#,##0.0</c:formatCode>
                <c:ptCount val="2"/>
                <c:pt idx="0">
                  <c:v>5.4</c:v>
                </c:pt>
                <c:pt idx="1">
                  <c:v>5.3</c:v>
                </c:pt>
              </c:numCache>
            </c:numRef>
          </c:val>
          <c:extLst>
            <c:ext xmlns:c16="http://schemas.microsoft.com/office/drawing/2014/chart" uri="{C3380CC4-5D6E-409C-BE32-E72D297353CC}">
              <c16:uniqueId val="{00000005-AECA-43DC-981B-89DA7657EAE9}"/>
            </c:ext>
          </c:extLst>
        </c:ser>
        <c:dLbls>
          <c:showLegendKey val="0"/>
          <c:showVal val="0"/>
          <c:showCatName val="0"/>
          <c:showSerName val="0"/>
          <c:showPercent val="0"/>
          <c:showBubbleSize val="0"/>
        </c:dLbls>
        <c:gapWidth val="150"/>
        <c:axId val="127716736"/>
        <c:axId val="129651840"/>
      </c:barChart>
      <c:catAx>
        <c:axId val="127716736"/>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29651840"/>
        <c:crosses val="autoZero"/>
        <c:auto val="1"/>
        <c:lblAlgn val="ctr"/>
        <c:lblOffset val="100"/>
        <c:noMultiLvlLbl val="0"/>
      </c:catAx>
      <c:valAx>
        <c:axId val="129651840"/>
        <c:scaling>
          <c:orientation val="minMax"/>
          <c:max val="10"/>
          <c:min val="0"/>
        </c:scaling>
        <c:delete val="0"/>
        <c:axPos val="l"/>
        <c:majorGridlines/>
        <c:title>
          <c:tx>
            <c:rich>
              <a:bodyPr rot="-5400000" vert="horz"/>
              <a:lstStyle/>
              <a:p>
                <a:pPr>
                  <a:defRPr sz="1600">
                    <a:latin typeface="Calibri" panose="020F0502020204030204" pitchFamily="34" charset="0"/>
                  </a:defRPr>
                </a:pPr>
                <a:r>
                  <a:rPr lang="en-US" dirty="0" smtClean="0"/>
                  <a:t>Percentage of Mental Health Hospitalizations</a:t>
                </a:r>
                <a:endParaRPr lang="en-US" dirty="0"/>
              </a:p>
            </c:rich>
          </c:tx>
          <c:layout>
            <c:manualLayout>
              <c:xMode val="edge"/>
              <c:yMode val="edge"/>
              <c:x val="0"/>
              <c:y val="0.23336537874626137"/>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27716736"/>
        <c:crosses val="autoZero"/>
        <c:crossBetween val="between"/>
        <c:majorUnit val="1"/>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Other Neurologic Disorders</a:t>
            </a:r>
            <a:endParaRPr lang="en-US" sz="1600" dirty="0">
              <a:latin typeface="Calibri" panose="020F0502020204030204" pitchFamily="34" charset="0"/>
            </a:endParaRPr>
          </a:p>
        </c:rich>
      </c:tx>
      <c:layout>
        <c:manualLayout>
          <c:xMode val="edge"/>
          <c:yMode val="edge"/>
          <c:x val="0.35706401283172939"/>
          <c:y val="6.4599483204134363E-3"/>
        </c:manualLayout>
      </c:layout>
      <c:overlay val="0"/>
    </c:title>
    <c:autoTitleDeleted val="0"/>
    <c:plotArea>
      <c:layout>
        <c:manualLayout>
          <c:layoutTarget val="inner"/>
          <c:xMode val="edge"/>
          <c:yMode val="edge"/>
          <c:x val="0.13016477107028288"/>
          <c:y val="0.18898553378502106"/>
          <c:w val="0.85746087294643725"/>
          <c:h val="0.7102819996337667"/>
        </c:manualLayout>
      </c:layout>
      <c:barChart>
        <c:barDir val="col"/>
        <c:grouping val="clustered"/>
        <c:varyColors val="0"/>
        <c:ser>
          <c:idx val="0"/>
          <c:order val="0"/>
          <c:tx>
            <c:strRef>
              <c:f>Sheet1!$B$1</c:f>
              <c:strCache>
                <c:ptCount val="1"/>
                <c:pt idx="0">
                  <c:v>Hispanic</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AF38-4BCA-B69E-B857B8DF9223}"/>
              </c:ext>
            </c:extLst>
          </c:dPt>
          <c:dPt>
            <c:idx val="1"/>
            <c:invertIfNegative val="0"/>
            <c:bubble3D val="0"/>
            <c:extLst>
              <c:ext xmlns:c16="http://schemas.microsoft.com/office/drawing/2014/chart" uri="{C3380CC4-5D6E-409C-BE32-E72D297353CC}">
                <c16:uniqueId val="{00000001-AF38-4BCA-B69E-B857B8DF9223}"/>
              </c:ext>
            </c:extLst>
          </c:dPt>
          <c:dPt>
            <c:idx val="2"/>
            <c:invertIfNegative val="0"/>
            <c:bubble3D val="0"/>
            <c:extLst>
              <c:ext xmlns:c16="http://schemas.microsoft.com/office/drawing/2014/chart" uri="{C3380CC4-5D6E-409C-BE32-E72D297353CC}">
                <c16:uniqueId val="{00000002-AF38-4BCA-B69E-B857B8DF9223}"/>
              </c:ext>
            </c:extLst>
          </c:dPt>
          <c:dPt>
            <c:idx val="3"/>
            <c:invertIfNegative val="0"/>
            <c:bubble3D val="0"/>
            <c:extLst>
              <c:ext xmlns:c16="http://schemas.microsoft.com/office/drawing/2014/chart" uri="{C3380CC4-5D6E-409C-BE32-E72D297353CC}">
                <c16:uniqueId val="{00000003-AF38-4BCA-B69E-B857B8DF9223}"/>
              </c:ext>
            </c:extLst>
          </c:dPt>
          <c:cat>
            <c:strRef>
              <c:f>Sheet1!$A$2:$A$3</c:f>
              <c:strCache>
                <c:ptCount val="2"/>
                <c:pt idx="0">
                  <c:v>Border Counties</c:v>
                </c:pt>
                <c:pt idx="1">
                  <c:v>Non-Border Counties</c:v>
                </c:pt>
              </c:strCache>
            </c:strRef>
          </c:cat>
          <c:val>
            <c:numRef>
              <c:f>Sheet1!$B$2:$B$3</c:f>
              <c:numCache>
                <c:formatCode>#,##0.0</c:formatCode>
                <c:ptCount val="2"/>
                <c:pt idx="0">
                  <c:v>12.6</c:v>
                </c:pt>
                <c:pt idx="1">
                  <c:v>10.1</c:v>
                </c:pt>
              </c:numCache>
            </c:numRef>
          </c:val>
          <c:extLst>
            <c:ext xmlns:c16="http://schemas.microsoft.com/office/drawing/2014/chart" uri="{C3380CC4-5D6E-409C-BE32-E72D297353CC}">
              <c16:uniqueId val="{00000004-AF38-4BCA-B69E-B857B8DF9223}"/>
            </c:ext>
          </c:extLst>
        </c:ser>
        <c:ser>
          <c:idx val="1"/>
          <c:order val="1"/>
          <c:tx>
            <c:strRef>
              <c:f>Sheet1!$C$1</c:f>
              <c:strCache>
                <c:ptCount val="1"/>
                <c:pt idx="0">
                  <c:v>Non-Hispanic</c:v>
                </c:pt>
              </c:strCache>
            </c:strRef>
          </c:tx>
          <c:spPr>
            <a:solidFill>
              <a:srgbClr val="AABA0A"/>
            </a:solidFill>
          </c:spPr>
          <c:invertIfNegative val="0"/>
          <c:cat>
            <c:strRef>
              <c:f>Sheet1!$A$2:$A$3</c:f>
              <c:strCache>
                <c:ptCount val="2"/>
                <c:pt idx="0">
                  <c:v>Border Counties</c:v>
                </c:pt>
                <c:pt idx="1">
                  <c:v>Non-Border Counties</c:v>
                </c:pt>
              </c:strCache>
            </c:strRef>
          </c:cat>
          <c:val>
            <c:numRef>
              <c:f>Sheet1!$C$2:$C$3</c:f>
              <c:numCache>
                <c:formatCode>#,##0.0</c:formatCode>
                <c:ptCount val="2"/>
                <c:pt idx="0">
                  <c:v>11.6</c:v>
                </c:pt>
                <c:pt idx="1">
                  <c:v>11.6</c:v>
                </c:pt>
              </c:numCache>
            </c:numRef>
          </c:val>
          <c:extLst>
            <c:ext xmlns:c16="http://schemas.microsoft.com/office/drawing/2014/chart" uri="{C3380CC4-5D6E-409C-BE32-E72D297353CC}">
              <c16:uniqueId val="{00000005-AF38-4BCA-B69E-B857B8DF9223}"/>
            </c:ext>
          </c:extLst>
        </c:ser>
        <c:dLbls>
          <c:showLegendKey val="0"/>
          <c:showVal val="0"/>
          <c:showCatName val="0"/>
          <c:showSerName val="0"/>
          <c:showPercent val="0"/>
          <c:showBubbleSize val="0"/>
        </c:dLbls>
        <c:gapWidth val="150"/>
        <c:axId val="128037632"/>
        <c:axId val="128039168"/>
      </c:barChart>
      <c:catAx>
        <c:axId val="128037632"/>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28039168"/>
        <c:crosses val="autoZero"/>
        <c:auto val="1"/>
        <c:lblAlgn val="ctr"/>
        <c:lblOffset val="100"/>
        <c:noMultiLvlLbl val="0"/>
      </c:catAx>
      <c:valAx>
        <c:axId val="128039168"/>
        <c:scaling>
          <c:orientation val="minMax"/>
          <c:max val="14"/>
          <c:min val="0"/>
        </c:scaling>
        <c:delete val="0"/>
        <c:axPos val="l"/>
        <c:majorGridlines/>
        <c:title>
          <c:tx>
            <c:rich>
              <a:bodyPr rot="-5400000" vert="horz"/>
              <a:lstStyle/>
              <a:p>
                <a:pPr>
                  <a:defRPr sz="1600">
                    <a:latin typeface="Calibri" panose="020F0502020204030204" pitchFamily="34" charset="0"/>
                  </a:defRPr>
                </a:pPr>
                <a:r>
                  <a:rPr lang="en-US" dirty="0" smtClean="0"/>
                  <a:t>Percentage of Mental Health Hospitalizations</a:t>
                </a:r>
                <a:endParaRPr lang="en-US" dirty="0"/>
              </a:p>
            </c:rich>
          </c:tx>
          <c:layout>
            <c:manualLayout>
              <c:xMode val="edge"/>
              <c:yMode val="edge"/>
              <c:x val="0"/>
              <c:y val="0.21398553378502105"/>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28037632"/>
        <c:crosses val="autoZero"/>
        <c:crossBetween val="between"/>
        <c:majorUnit val="2"/>
      </c:valAx>
    </c:plotArea>
    <c:legend>
      <c:legendPos val="t"/>
      <c:layout>
        <c:manualLayout>
          <c:xMode val="edge"/>
          <c:yMode val="edge"/>
          <c:x val="5.5555555555555552E-2"/>
          <c:y val="7.2588201184154308E-2"/>
          <c:w val="0.88801351219986391"/>
          <c:h val="7.8717013570978045E-2"/>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Border Residents Treated at Non-Border Hospitals</a:t>
            </a:r>
            <a:endParaRPr lang="en-US" sz="1600" dirty="0"/>
          </a:p>
        </c:rich>
      </c:tx>
      <c:overlay val="0"/>
    </c:title>
    <c:autoTitleDeleted val="0"/>
    <c:plotArea>
      <c:layout>
        <c:manualLayout>
          <c:layoutTarget val="inner"/>
          <c:xMode val="edge"/>
          <c:yMode val="edge"/>
          <c:x val="0.2212141537863323"/>
          <c:y val="0.2009723437348109"/>
          <c:w val="0.7664114902303879"/>
          <c:h val="0.70277218819869736"/>
        </c:manualLayout>
      </c:layout>
      <c:barChart>
        <c:barDir val="col"/>
        <c:grouping val="clustered"/>
        <c:varyColors val="0"/>
        <c:ser>
          <c:idx val="0"/>
          <c:order val="0"/>
          <c:tx>
            <c:strRef>
              <c:f>Sheet1!$A$2</c:f>
              <c:strCache>
                <c:ptCount val="1"/>
                <c:pt idx="0">
                  <c:v>Border Counties</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17EA-43D4-9C6B-F04CB49D3C54}"/>
              </c:ext>
            </c:extLst>
          </c:dPt>
          <c:dPt>
            <c:idx val="1"/>
            <c:invertIfNegative val="0"/>
            <c:bubble3D val="0"/>
            <c:extLst>
              <c:ext xmlns:c16="http://schemas.microsoft.com/office/drawing/2014/chart" uri="{C3380CC4-5D6E-409C-BE32-E72D297353CC}">
                <c16:uniqueId val="{00000001-17EA-43D4-9C6B-F04CB49D3C54}"/>
              </c:ext>
            </c:extLst>
          </c:dPt>
          <c:dPt>
            <c:idx val="2"/>
            <c:invertIfNegative val="0"/>
            <c:bubble3D val="0"/>
            <c:extLst>
              <c:ext xmlns:c16="http://schemas.microsoft.com/office/drawing/2014/chart" uri="{C3380CC4-5D6E-409C-BE32-E72D297353CC}">
                <c16:uniqueId val="{00000002-17EA-43D4-9C6B-F04CB49D3C54}"/>
              </c:ext>
            </c:extLst>
          </c:dPt>
          <c:dPt>
            <c:idx val="3"/>
            <c:invertIfNegative val="0"/>
            <c:bubble3D val="0"/>
            <c:extLst>
              <c:ext xmlns:c16="http://schemas.microsoft.com/office/drawing/2014/chart" uri="{C3380CC4-5D6E-409C-BE32-E72D297353CC}">
                <c16:uniqueId val="{00000003-17EA-43D4-9C6B-F04CB49D3C54}"/>
              </c:ext>
            </c:extLst>
          </c:dPt>
          <c:cat>
            <c:strRef>
              <c:f>Sheet1!$B$1:$C$1</c:f>
              <c:strCache>
                <c:ptCount val="2"/>
                <c:pt idx="0">
                  <c:v>Hispanic</c:v>
                </c:pt>
                <c:pt idx="1">
                  <c:v>Non-Hispanic</c:v>
                </c:pt>
              </c:strCache>
            </c:strRef>
          </c:cat>
          <c:val>
            <c:numRef>
              <c:f>Sheet1!$B$2:$C$2</c:f>
              <c:numCache>
                <c:formatCode>General</c:formatCode>
                <c:ptCount val="2"/>
                <c:pt idx="0">
                  <c:v>559</c:v>
                </c:pt>
                <c:pt idx="1">
                  <c:v>439</c:v>
                </c:pt>
              </c:numCache>
            </c:numRef>
          </c:val>
          <c:extLst>
            <c:ext xmlns:c16="http://schemas.microsoft.com/office/drawing/2014/chart" uri="{C3380CC4-5D6E-409C-BE32-E72D297353CC}">
              <c16:uniqueId val="{00000004-17EA-43D4-9C6B-F04CB49D3C54}"/>
            </c:ext>
          </c:extLst>
        </c:ser>
        <c:dLbls>
          <c:showLegendKey val="0"/>
          <c:showVal val="0"/>
          <c:showCatName val="0"/>
          <c:showSerName val="0"/>
          <c:showPercent val="0"/>
          <c:showBubbleSize val="0"/>
        </c:dLbls>
        <c:gapWidth val="150"/>
        <c:axId val="129456000"/>
        <c:axId val="129457536"/>
      </c:barChart>
      <c:catAx>
        <c:axId val="129456000"/>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29457536"/>
        <c:crosses val="autoZero"/>
        <c:auto val="1"/>
        <c:lblAlgn val="ctr"/>
        <c:lblOffset val="100"/>
        <c:noMultiLvlLbl val="0"/>
      </c:catAx>
      <c:valAx>
        <c:axId val="129457536"/>
        <c:scaling>
          <c:orientation val="minMax"/>
          <c:max val="600"/>
          <c:min val="0"/>
        </c:scaling>
        <c:delete val="0"/>
        <c:axPos val="l"/>
        <c:majorGridlines/>
        <c:title>
          <c:tx>
            <c:rich>
              <a:bodyPr rot="-5400000" vert="horz"/>
              <a:lstStyle/>
              <a:p>
                <a:pPr>
                  <a:defRPr sz="1600">
                    <a:latin typeface="Calibri" panose="020F0502020204030204" pitchFamily="34" charset="0"/>
                  </a:defRPr>
                </a:pPr>
                <a:r>
                  <a:rPr lang="en-US" dirty="0" smtClean="0"/>
                  <a:t>Rate per</a:t>
                </a:r>
                <a:r>
                  <a:rPr lang="en-US" baseline="0" dirty="0" smtClean="0"/>
                  <a:t> 100,000 Population</a:t>
                </a:r>
                <a:endParaRPr lang="en-US" dirty="0"/>
              </a:p>
            </c:rich>
          </c:tx>
          <c:layout>
            <c:manualLayout>
              <c:xMode val="edge"/>
              <c:yMode val="edge"/>
              <c:x val="3.0864501312335957E-3"/>
              <c:y val="0.2696299212598425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29456000"/>
        <c:crosses val="autoZero"/>
        <c:crossBetween val="between"/>
        <c:majorUnit val="100"/>
      </c:valAx>
    </c:plotArea>
    <c:plotVisOnly val="1"/>
    <c:dispBlanksAs val="gap"/>
    <c:showDLblsOverMax val="0"/>
  </c:chart>
  <c:spPr>
    <a:ln>
      <a:noFill/>
    </a:ln>
  </c:sp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smtClean="0"/>
              <a:t>Rate of Stays at Border Hospitals</a:t>
            </a:r>
            <a:endParaRPr lang="en-US" sz="1600" dirty="0"/>
          </a:p>
        </c:rich>
      </c:tx>
      <c:layout>
        <c:manualLayout>
          <c:xMode val="edge"/>
          <c:yMode val="edge"/>
          <c:x val="0.17866506270049576"/>
          <c:y val="3.7037037037037035E-2"/>
        </c:manualLayout>
      </c:layout>
      <c:overlay val="0"/>
    </c:title>
    <c:autoTitleDeleted val="0"/>
    <c:plotArea>
      <c:layout>
        <c:manualLayout>
          <c:layoutTarget val="inner"/>
          <c:xMode val="edge"/>
          <c:yMode val="edge"/>
          <c:x val="0.27368328958880139"/>
          <c:y val="0.20405876348789731"/>
          <c:w val="0.71394235442791876"/>
          <c:h val="0.69968576844561092"/>
        </c:manualLayout>
      </c:layout>
      <c:barChart>
        <c:barDir val="col"/>
        <c:grouping val="clustered"/>
        <c:varyColors val="0"/>
        <c:ser>
          <c:idx val="0"/>
          <c:order val="0"/>
          <c:tx>
            <c:strRef>
              <c:f>Sheet1!$B$2</c:f>
              <c:strCache>
                <c:ptCount val="1"/>
                <c:pt idx="0">
                  <c:v>10,459</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5E25-4B12-B58E-732262FA9E74}"/>
              </c:ext>
            </c:extLst>
          </c:dPt>
          <c:dPt>
            <c:idx val="1"/>
            <c:invertIfNegative val="0"/>
            <c:bubble3D val="0"/>
            <c:extLst>
              <c:ext xmlns:c16="http://schemas.microsoft.com/office/drawing/2014/chart" uri="{C3380CC4-5D6E-409C-BE32-E72D297353CC}">
                <c16:uniqueId val="{00000001-5E25-4B12-B58E-732262FA9E74}"/>
              </c:ext>
            </c:extLst>
          </c:dPt>
          <c:dPt>
            <c:idx val="2"/>
            <c:invertIfNegative val="0"/>
            <c:bubble3D val="0"/>
            <c:extLst>
              <c:ext xmlns:c16="http://schemas.microsoft.com/office/drawing/2014/chart" uri="{C3380CC4-5D6E-409C-BE32-E72D297353CC}">
                <c16:uniqueId val="{00000002-5E25-4B12-B58E-732262FA9E74}"/>
              </c:ext>
            </c:extLst>
          </c:dPt>
          <c:dPt>
            <c:idx val="3"/>
            <c:invertIfNegative val="0"/>
            <c:bubble3D val="0"/>
            <c:extLst>
              <c:ext xmlns:c16="http://schemas.microsoft.com/office/drawing/2014/chart" uri="{C3380CC4-5D6E-409C-BE32-E72D297353CC}">
                <c16:uniqueId val="{00000003-5E25-4B12-B58E-732262FA9E74}"/>
              </c:ext>
            </c:extLst>
          </c:dPt>
          <c:cat>
            <c:strRef>
              <c:f>Sheet1!$B$1:$C$1</c:f>
              <c:strCache>
                <c:ptCount val="2"/>
                <c:pt idx="0">
                  <c:v>Hispanic</c:v>
                </c:pt>
                <c:pt idx="1">
                  <c:v>Non-Hispanic</c:v>
                </c:pt>
              </c:strCache>
            </c:strRef>
          </c:cat>
          <c:val>
            <c:numRef>
              <c:f>Sheet1!$B$2:$C$2</c:f>
              <c:numCache>
                <c:formatCode>#,##0</c:formatCode>
                <c:ptCount val="2"/>
                <c:pt idx="0">
                  <c:v>10458.5052417231</c:v>
                </c:pt>
                <c:pt idx="1">
                  <c:v>10380.919863837</c:v>
                </c:pt>
              </c:numCache>
            </c:numRef>
          </c:val>
          <c:extLst>
            <c:ext xmlns:c16="http://schemas.microsoft.com/office/drawing/2014/chart" uri="{C3380CC4-5D6E-409C-BE32-E72D297353CC}">
              <c16:uniqueId val="{00000004-5E25-4B12-B58E-732262FA9E74}"/>
            </c:ext>
          </c:extLst>
        </c:ser>
        <c:dLbls>
          <c:showLegendKey val="0"/>
          <c:showVal val="0"/>
          <c:showCatName val="0"/>
          <c:showSerName val="0"/>
          <c:showPercent val="0"/>
          <c:showBubbleSize val="0"/>
        </c:dLbls>
        <c:gapWidth val="150"/>
        <c:axId val="129518976"/>
        <c:axId val="129524864"/>
      </c:barChart>
      <c:catAx>
        <c:axId val="129518976"/>
        <c:scaling>
          <c:orientation val="minMax"/>
        </c:scaling>
        <c:delete val="0"/>
        <c:axPos val="b"/>
        <c:minorGridlines>
          <c:spPr>
            <a:ln>
              <a:noFill/>
            </a:ln>
          </c:spPr>
        </c:minorGridlines>
        <c:numFmt formatCode="General" sourceLinked="0"/>
        <c:majorTickMark val="out"/>
        <c:minorTickMark val="none"/>
        <c:tickLblPos val="nextTo"/>
        <c:txPr>
          <a:bodyPr rot="0"/>
          <a:lstStyle/>
          <a:p>
            <a:pPr>
              <a:defRPr sz="1600" b="0">
                <a:solidFill>
                  <a:schemeClr val="tx1"/>
                </a:solidFill>
                <a:latin typeface="Calibri" panose="020F0502020204030204" pitchFamily="34" charset="0"/>
              </a:defRPr>
            </a:pPr>
            <a:endParaRPr lang="en-US"/>
          </a:p>
        </c:txPr>
        <c:crossAx val="129524864"/>
        <c:crosses val="autoZero"/>
        <c:auto val="1"/>
        <c:lblAlgn val="ctr"/>
        <c:lblOffset val="100"/>
        <c:noMultiLvlLbl val="0"/>
      </c:catAx>
      <c:valAx>
        <c:axId val="129524864"/>
        <c:scaling>
          <c:orientation val="minMax"/>
          <c:max val="12000"/>
          <c:min val="0"/>
        </c:scaling>
        <c:delete val="0"/>
        <c:axPos val="l"/>
        <c:majorGridlines/>
        <c:title>
          <c:tx>
            <c:rich>
              <a:bodyPr rot="-5400000" vert="horz"/>
              <a:lstStyle/>
              <a:p>
                <a:pPr>
                  <a:defRPr sz="1600">
                    <a:latin typeface="Calibri" panose="020F0502020204030204" pitchFamily="34" charset="0"/>
                  </a:defRPr>
                </a:pPr>
                <a:r>
                  <a:rPr lang="en-US" dirty="0" smtClean="0"/>
                  <a:t>Rate per</a:t>
                </a:r>
                <a:r>
                  <a:rPr lang="en-US" baseline="0" dirty="0" smtClean="0"/>
                  <a:t> 100,000 Population</a:t>
                </a:r>
                <a:endParaRPr lang="en-US" dirty="0"/>
              </a:p>
            </c:rich>
          </c:tx>
          <c:layout>
            <c:manualLayout>
              <c:xMode val="edge"/>
              <c:yMode val="edge"/>
              <c:x val="3.0864501312335957E-3"/>
              <c:y val="0.26962992125984253"/>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129518976"/>
        <c:crosses val="autoZero"/>
        <c:crossBetween val="between"/>
        <c:majorUnit val="2000"/>
      </c:valAx>
    </c:plotArea>
    <c:plotVisOnly val="1"/>
    <c:dispBlanksAs val="gap"/>
    <c:showDLblsOverMax val="0"/>
  </c:chart>
  <c:spPr>
    <a:ln>
      <a:noFill/>
    </a:ln>
  </c:sp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latin typeface="Calibri" panose="020F0502020204030204" pitchFamily="34" charset="0"/>
              </a:defRPr>
            </a:pPr>
            <a:r>
              <a:rPr lang="en-US" sz="1400" dirty="0" smtClean="0">
                <a:latin typeface="Calibri" panose="020F0502020204030204" pitchFamily="34" charset="0"/>
              </a:rPr>
              <a:t>Hispanic, Border County Resident, Non-Border Hospital</a:t>
            </a:r>
            <a:endParaRPr lang="en-US" sz="1400" dirty="0">
              <a:latin typeface="Calibri" panose="020F0502020204030204" pitchFamily="34" charset="0"/>
            </a:endParaRPr>
          </a:p>
        </c:rich>
      </c:tx>
      <c:layout>
        <c:manualLayout>
          <c:xMode val="edge"/>
          <c:yMode val="edge"/>
          <c:x val="0.16386555847185769"/>
          <c:y val="1.6469103046901745E-2"/>
        </c:manualLayout>
      </c:layout>
      <c:overlay val="0"/>
    </c:title>
    <c:autoTitleDeleted val="0"/>
    <c:plotArea>
      <c:layout>
        <c:manualLayout>
          <c:layoutTarget val="inner"/>
          <c:xMode val="edge"/>
          <c:yMode val="edge"/>
          <c:x val="0.29804996597647515"/>
          <c:y val="0.20210200018101185"/>
          <c:w val="0.43476426557791387"/>
          <c:h val="0.67463420520710771"/>
        </c:manualLayout>
      </c:layout>
      <c:pieChart>
        <c:varyColors val="1"/>
        <c:ser>
          <c:idx val="0"/>
          <c:order val="0"/>
          <c:tx>
            <c:strRef>
              <c:f>Sheet1!$B$1</c:f>
              <c:strCache>
                <c:ptCount val="1"/>
                <c:pt idx="0">
                  <c:v>Column1</c:v>
                </c:pt>
              </c:strCache>
            </c:strRef>
          </c:tx>
          <c:dPt>
            <c:idx val="0"/>
            <c:bubble3D val="0"/>
            <c:spPr>
              <a:solidFill>
                <a:srgbClr val="AABA0A"/>
              </a:solidFill>
            </c:spPr>
            <c:extLst>
              <c:ext xmlns:c16="http://schemas.microsoft.com/office/drawing/2014/chart" uri="{C3380CC4-5D6E-409C-BE32-E72D297353CC}">
                <c16:uniqueId val="{00000001-495F-478A-B745-237E7AB33DB0}"/>
              </c:ext>
            </c:extLst>
          </c:dPt>
          <c:dPt>
            <c:idx val="1"/>
            <c:bubble3D val="0"/>
            <c:spPr>
              <a:solidFill>
                <a:srgbClr val="0072C6"/>
              </a:solidFill>
              <a:ln>
                <a:noFill/>
              </a:ln>
            </c:spPr>
            <c:extLst>
              <c:ext xmlns:c16="http://schemas.microsoft.com/office/drawing/2014/chart" uri="{C3380CC4-5D6E-409C-BE32-E72D297353CC}">
                <c16:uniqueId val="{00000003-495F-478A-B745-237E7AB33DB0}"/>
              </c:ext>
            </c:extLst>
          </c:dPt>
          <c:dPt>
            <c:idx val="2"/>
            <c:bubble3D val="0"/>
            <c:spPr>
              <a:solidFill>
                <a:srgbClr val="C4BD97"/>
              </a:solidFill>
            </c:spPr>
            <c:extLst>
              <c:ext xmlns:c16="http://schemas.microsoft.com/office/drawing/2014/chart" uri="{C3380CC4-5D6E-409C-BE32-E72D297353CC}">
                <c16:uniqueId val="{00000005-495F-478A-B745-237E7AB33DB0}"/>
              </c:ext>
            </c:extLst>
          </c:dPt>
          <c:dPt>
            <c:idx val="3"/>
            <c:bubble3D val="0"/>
            <c:spPr>
              <a:solidFill>
                <a:schemeClr val="bg1"/>
              </a:solidFill>
              <a:ln>
                <a:solidFill>
                  <a:schemeClr val="tx1"/>
                </a:solidFill>
              </a:ln>
            </c:spPr>
            <c:extLst>
              <c:ext xmlns:c16="http://schemas.microsoft.com/office/drawing/2014/chart" uri="{C3380CC4-5D6E-409C-BE32-E72D297353CC}">
                <c16:uniqueId val="{00000007-495F-478A-B745-237E7AB33DB0}"/>
              </c:ext>
            </c:extLst>
          </c:dPt>
          <c:dPt>
            <c:idx val="4"/>
            <c:bubble3D val="0"/>
            <c:spPr>
              <a:solidFill>
                <a:srgbClr val="D9D9D9"/>
              </a:solidFill>
            </c:spPr>
            <c:extLst>
              <c:ext xmlns:c16="http://schemas.microsoft.com/office/drawing/2014/chart" uri="{C3380CC4-5D6E-409C-BE32-E72D297353CC}">
                <c16:uniqueId val="{00000009-495F-478A-B745-237E7AB33DB0}"/>
              </c:ext>
            </c:extLst>
          </c:dPt>
          <c:dPt>
            <c:idx val="5"/>
            <c:bubble3D val="0"/>
            <c:spPr>
              <a:solidFill>
                <a:schemeClr val="tx1"/>
              </a:solidFill>
            </c:spPr>
            <c:extLst>
              <c:ext xmlns:c16="http://schemas.microsoft.com/office/drawing/2014/chart" uri="{C3380CC4-5D6E-409C-BE32-E72D297353CC}">
                <c16:uniqueId val="{0000000B-495F-478A-B745-237E7AB33DB0}"/>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495F-478A-B745-237E7AB33DB0}"/>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&lt;18</c:v>
                </c:pt>
                <c:pt idx="1">
                  <c:v>18-44</c:v>
                </c:pt>
                <c:pt idx="2">
                  <c:v>45-64</c:v>
                </c:pt>
                <c:pt idx="3">
                  <c:v>65+</c:v>
                </c:pt>
              </c:strCache>
            </c:strRef>
          </c:cat>
          <c:val>
            <c:numRef>
              <c:f>Sheet1!$B$2:$B$5</c:f>
              <c:numCache>
                <c:formatCode>#,##0.0</c:formatCode>
                <c:ptCount val="4"/>
                <c:pt idx="0">
                  <c:v>24.3</c:v>
                </c:pt>
                <c:pt idx="1">
                  <c:v>23.7</c:v>
                </c:pt>
                <c:pt idx="2">
                  <c:v>24.3</c:v>
                </c:pt>
                <c:pt idx="3">
                  <c:v>27.4</c:v>
                </c:pt>
              </c:numCache>
            </c:numRef>
          </c:val>
          <c:extLst>
            <c:ext xmlns:c16="http://schemas.microsoft.com/office/drawing/2014/chart" uri="{C3380CC4-5D6E-409C-BE32-E72D297353CC}">
              <c16:uniqueId val="{0000000C-495F-478A-B745-237E7AB33DB0}"/>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5.4629629629629632E-2"/>
          <c:y val="0.90901392534266545"/>
          <c:w val="0.9"/>
          <c:h val="7.6493495378295098E-2"/>
        </c:manualLayout>
      </c:layout>
      <c:overlay val="0"/>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dirty="0"/>
              <a:t>Hispanic, </a:t>
            </a:r>
            <a:r>
              <a:rPr lang="en-US" sz="1600" dirty="0" smtClean="0"/>
              <a:t>Non-Border</a:t>
            </a:r>
            <a:r>
              <a:rPr lang="en-US" sz="1600" baseline="0" dirty="0" smtClean="0"/>
              <a:t> </a:t>
            </a:r>
            <a:r>
              <a:rPr lang="en-US" sz="1600" baseline="0" dirty="0"/>
              <a:t>County</a:t>
            </a:r>
            <a:endParaRPr lang="en-US" sz="1600" dirty="0"/>
          </a:p>
        </c:rich>
      </c:tx>
      <c:layout>
        <c:manualLayout>
          <c:xMode val="edge"/>
          <c:yMode val="edge"/>
          <c:x val="8.7870370370370376E-2"/>
          <c:y val="2.0833333333333332E-2"/>
        </c:manualLayout>
      </c:layout>
      <c:overlay val="0"/>
    </c:title>
    <c:autoTitleDeleted val="0"/>
    <c:plotArea>
      <c:layout>
        <c:manualLayout>
          <c:layoutTarget val="inner"/>
          <c:xMode val="edge"/>
          <c:yMode val="edge"/>
          <c:x val="0.12938065033537474"/>
          <c:y val="0.12725256999125112"/>
          <c:w val="0.75975721784776906"/>
          <c:h val="0.75975721784776906"/>
        </c:manualLayout>
      </c:layout>
      <c:pieChart>
        <c:varyColors val="1"/>
        <c:dLbls>
          <c:showLegendKey val="0"/>
          <c:showVal val="0"/>
          <c:showCatName val="0"/>
          <c:showSerName val="0"/>
          <c:showPercent val="0"/>
          <c:showBubbleSize val="0"/>
          <c:showLeaderLines val="0"/>
        </c:dLbls>
        <c:firstSliceAng val="0"/>
      </c:pieChart>
    </c:plotArea>
    <c:legend>
      <c:legendPos val="b"/>
      <c:layout>
        <c:manualLayout>
          <c:xMode val="edge"/>
          <c:yMode val="edge"/>
          <c:x val="0"/>
          <c:y val="0.84772018081073197"/>
          <c:w val="0.9909025955088947"/>
          <c:h val="0.1245020414114902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latin typeface="Calibri" panose="020F0502020204030204" pitchFamily="34" charset="0"/>
              </a:defRPr>
            </a:pPr>
            <a:r>
              <a:rPr lang="en-US" sz="1400" dirty="0" smtClean="0">
                <a:latin typeface="Calibri" panose="020F0502020204030204" pitchFamily="34" charset="0"/>
              </a:rPr>
              <a:t>Non-Hispanic, Border County Resident, Non-Border Hospital</a:t>
            </a:r>
            <a:endParaRPr lang="en-US" sz="1400" dirty="0">
              <a:latin typeface="Calibri" panose="020F0502020204030204" pitchFamily="34" charset="0"/>
            </a:endParaRPr>
          </a:p>
        </c:rich>
      </c:tx>
      <c:layout>
        <c:manualLayout>
          <c:xMode val="edge"/>
          <c:yMode val="edge"/>
          <c:x val="0.16386555847185769"/>
          <c:y val="1.6469103046901745E-2"/>
        </c:manualLayout>
      </c:layout>
      <c:overlay val="0"/>
    </c:title>
    <c:autoTitleDeleted val="0"/>
    <c:plotArea>
      <c:layout>
        <c:manualLayout>
          <c:layoutTarget val="inner"/>
          <c:xMode val="edge"/>
          <c:yMode val="edge"/>
          <c:x val="0.29804996597647515"/>
          <c:y val="0.20210200018101185"/>
          <c:w val="0.43476426557791387"/>
          <c:h val="0.67463420520710771"/>
        </c:manualLayout>
      </c:layout>
      <c:pieChart>
        <c:varyColors val="1"/>
        <c:ser>
          <c:idx val="0"/>
          <c:order val="0"/>
          <c:tx>
            <c:strRef>
              <c:f>Sheet1!$B$1</c:f>
              <c:strCache>
                <c:ptCount val="1"/>
                <c:pt idx="0">
                  <c:v>Column1</c:v>
                </c:pt>
              </c:strCache>
            </c:strRef>
          </c:tx>
          <c:dPt>
            <c:idx val="0"/>
            <c:bubble3D val="0"/>
            <c:spPr>
              <a:solidFill>
                <a:srgbClr val="AABA0A"/>
              </a:solidFill>
            </c:spPr>
            <c:extLst>
              <c:ext xmlns:c16="http://schemas.microsoft.com/office/drawing/2014/chart" uri="{C3380CC4-5D6E-409C-BE32-E72D297353CC}">
                <c16:uniqueId val="{00000001-C33D-4E4C-9B56-A5BE6FFC5D6F}"/>
              </c:ext>
            </c:extLst>
          </c:dPt>
          <c:dPt>
            <c:idx val="1"/>
            <c:bubble3D val="0"/>
            <c:spPr>
              <a:solidFill>
                <a:srgbClr val="0072C6"/>
              </a:solidFill>
              <a:ln>
                <a:noFill/>
              </a:ln>
            </c:spPr>
            <c:extLst>
              <c:ext xmlns:c16="http://schemas.microsoft.com/office/drawing/2014/chart" uri="{C3380CC4-5D6E-409C-BE32-E72D297353CC}">
                <c16:uniqueId val="{00000003-C33D-4E4C-9B56-A5BE6FFC5D6F}"/>
              </c:ext>
            </c:extLst>
          </c:dPt>
          <c:dPt>
            <c:idx val="2"/>
            <c:bubble3D val="0"/>
            <c:spPr>
              <a:solidFill>
                <a:srgbClr val="C4BD97"/>
              </a:solidFill>
            </c:spPr>
            <c:extLst>
              <c:ext xmlns:c16="http://schemas.microsoft.com/office/drawing/2014/chart" uri="{C3380CC4-5D6E-409C-BE32-E72D297353CC}">
                <c16:uniqueId val="{00000005-C33D-4E4C-9B56-A5BE6FFC5D6F}"/>
              </c:ext>
            </c:extLst>
          </c:dPt>
          <c:dPt>
            <c:idx val="3"/>
            <c:bubble3D val="0"/>
            <c:spPr>
              <a:solidFill>
                <a:schemeClr val="bg1"/>
              </a:solidFill>
              <a:ln>
                <a:solidFill>
                  <a:schemeClr val="tx1"/>
                </a:solidFill>
              </a:ln>
            </c:spPr>
            <c:extLst>
              <c:ext xmlns:c16="http://schemas.microsoft.com/office/drawing/2014/chart" uri="{C3380CC4-5D6E-409C-BE32-E72D297353CC}">
                <c16:uniqueId val="{00000007-C33D-4E4C-9B56-A5BE6FFC5D6F}"/>
              </c:ext>
            </c:extLst>
          </c:dPt>
          <c:dPt>
            <c:idx val="4"/>
            <c:bubble3D val="0"/>
            <c:spPr>
              <a:solidFill>
                <a:srgbClr val="D9D9D9"/>
              </a:solidFill>
            </c:spPr>
            <c:extLst>
              <c:ext xmlns:c16="http://schemas.microsoft.com/office/drawing/2014/chart" uri="{C3380CC4-5D6E-409C-BE32-E72D297353CC}">
                <c16:uniqueId val="{00000009-C33D-4E4C-9B56-A5BE6FFC5D6F}"/>
              </c:ext>
            </c:extLst>
          </c:dPt>
          <c:dPt>
            <c:idx val="5"/>
            <c:bubble3D val="0"/>
            <c:spPr>
              <a:solidFill>
                <a:schemeClr val="tx1"/>
              </a:solidFill>
            </c:spPr>
            <c:extLst>
              <c:ext xmlns:c16="http://schemas.microsoft.com/office/drawing/2014/chart" uri="{C3380CC4-5D6E-409C-BE32-E72D297353CC}">
                <c16:uniqueId val="{0000000B-C33D-4E4C-9B56-A5BE6FFC5D6F}"/>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C33D-4E4C-9B56-A5BE6FFC5D6F}"/>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&lt;18</c:v>
                </c:pt>
                <c:pt idx="1">
                  <c:v>18-44</c:v>
                </c:pt>
                <c:pt idx="2">
                  <c:v>45-64</c:v>
                </c:pt>
                <c:pt idx="3">
                  <c:v>65+</c:v>
                </c:pt>
              </c:strCache>
            </c:strRef>
          </c:cat>
          <c:val>
            <c:numRef>
              <c:f>Sheet1!$B$2:$B$5</c:f>
              <c:numCache>
                <c:formatCode>#,##0.0</c:formatCode>
                <c:ptCount val="4"/>
                <c:pt idx="0">
                  <c:v>12.6</c:v>
                </c:pt>
                <c:pt idx="1">
                  <c:v>22.7</c:v>
                </c:pt>
                <c:pt idx="2">
                  <c:v>26.8</c:v>
                </c:pt>
                <c:pt idx="3">
                  <c:v>37.9</c:v>
                </c:pt>
              </c:numCache>
            </c:numRef>
          </c:val>
          <c:extLst>
            <c:ext xmlns:c16="http://schemas.microsoft.com/office/drawing/2014/chart" uri="{C3380CC4-5D6E-409C-BE32-E72D297353CC}">
              <c16:uniqueId val="{0000000C-C33D-4E4C-9B56-A5BE6FFC5D6F}"/>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5.4629629629629632E-2"/>
          <c:y val="0.90901392534266545"/>
          <c:w val="0.9"/>
          <c:h val="7.6493495378295098E-2"/>
        </c:manualLayout>
      </c:layout>
      <c:overlay val="0"/>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latin typeface="Calibri" panose="020F0502020204030204" pitchFamily="34" charset="0"/>
              </a:defRPr>
            </a:pPr>
            <a:r>
              <a:rPr lang="en-US" sz="1400" dirty="0" smtClean="0">
                <a:latin typeface="Calibri" panose="020F0502020204030204" pitchFamily="34" charset="0"/>
              </a:rPr>
              <a:t>Hispanic, Border County Hospital</a:t>
            </a:r>
            <a:endParaRPr lang="en-US" sz="1400" dirty="0">
              <a:latin typeface="Calibri" panose="020F0502020204030204" pitchFamily="34" charset="0"/>
            </a:endParaRPr>
          </a:p>
        </c:rich>
      </c:tx>
      <c:layout>
        <c:manualLayout>
          <c:xMode val="edge"/>
          <c:yMode val="edge"/>
          <c:x val="0.1823840769903762"/>
          <c:y val="1.0913385826771654E-2"/>
        </c:manualLayout>
      </c:layout>
      <c:overlay val="0"/>
    </c:title>
    <c:autoTitleDeleted val="0"/>
    <c:plotArea>
      <c:layout>
        <c:manualLayout>
          <c:layoutTarget val="inner"/>
          <c:xMode val="edge"/>
          <c:yMode val="edge"/>
          <c:x val="0.29804996597647515"/>
          <c:y val="0.13543525809273843"/>
          <c:w val="0.41183386798872362"/>
          <c:h val="0.74130096237970255"/>
        </c:manualLayout>
      </c:layout>
      <c:pieChart>
        <c:varyColors val="1"/>
        <c:ser>
          <c:idx val="0"/>
          <c:order val="0"/>
          <c:tx>
            <c:strRef>
              <c:f>Sheet1!$B$1</c:f>
              <c:strCache>
                <c:ptCount val="1"/>
                <c:pt idx="0">
                  <c:v>Column1</c:v>
                </c:pt>
              </c:strCache>
            </c:strRef>
          </c:tx>
          <c:dPt>
            <c:idx val="0"/>
            <c:bubble3D val="0"/>
            <c:spPr>
              <a:solidFill>
                <a:srgbClr val="AABA0A"/>
              </a:solidFill>
            </c:spPr>
            <c:extLst>
              <c:ext xmlns:c16="http://schemas.microsoft.com/office/drawing/2014/chart" uri="{C3380CC4-5D6E-409C-BE32-E72D297353CC}">
                <c16:uniqueId val="{00000001-8E1F-4B56-98B6-651E1FD32C8C}"/>
              </c:ext>
            </c:extLst>
          </c:dPt>
          <c:dPt>
            <c:idx val="1"/>
            <c:bubble3D val="0"/>
            <c:spPr>
              <a:solidFill>
                <a:srgbClr val="0072C6"/>
              </a:solidFill>
              <a:ln>
                <a:noFill/>
              </a:ln>
            </c:spPr>
            <c:extLst>
              <c:ext xmlns:c16="http://schemas.microsoft.com/office/drawing/2014/chart" uri="{C3380CC4-5D6E-409C-BE32-E72D297353CC}">
                <c16:uniqueId val="{00000003-8E1F-4B56-98B6-651E1FD32C8C}"/>
              </c:ext>
            </c:extLst>
          </c:dPt>
          <c:dPt>
            <c:idx val="2"/>
            <c:bubble3D val="0"/>
            <c:spPr>
              <a:solidFill>
                <a:srgbClr val="C4BD97"/>
              </a:solidFill>
            </c:spPr>
            <c:extLst>
              <c:ext xmlns:c16="http://schemas.microsoft.com/office/drawing/2014/chart" uri="{C3380CC4-5D6E-409C-BE32-E72D297353CC}">
                <c16:uniqueId val="{00000005-8E1F-4B56-98B6-651E1FD32C8C}"/>
              </c:ext>
            </c:extLst>
          </c:dPt>
          <c:dPt>
            <c:idx val="3"/>
            <c:bubble3D val="0"/>
            <c:spPr>
              <a:solidFill>
                <a:schemeClr val="bg1"/>
              </a:solidFill>
              <a:ln>
                <a:solidFill>
                  <a:schemeClr val="tx1"/>
                </a:solidFill>
              </a:ln>
            </c:spPr>
            <c:extLst>
              <c:ext xmlns:c16="http://schemas.microsoft.com/office/drawing/2014/chart" uri="{C3380CC4-5D6E-409C-BE32-E72D297353CC}">
                <c16:uniqueId val="{00000007-8E1F-4B56-98B6-651E1FD32C8C}"/>
              </c:ext>
            </c:extLst>
          </c:dPt>
          <c:dPt>
            <c:idx val="4"/>
            <c:bubble3D val="0"/>
            <c:spPr>
              <a:solidFill>
                <a:srgbClr val="D9D9D9"/>
              </a:solidFill>
            </c:spPr>
            <c:extLst>
              <c:ext xmlns:c16="http://schemas.microsoft.com/office/drawing/2014/chart" uri="{C3380CC4-5D6E-409C-BE32-E72D297353CC}">
                <c16:uniqueId val="{00000009-8E1F-4B56-98B6-651E1FD32C8C}"/>
              </c:ext>
            </c:extLst>
          </c:dPt>
          <c:dPt>
            <c:idx val="5"/>
            <c:bubble3D val="0"/>
            <c:spPr>
              <a:solidFill>
                <a:schemeClr val="tx1"/>
              </a:solidFill>
            </c:spPr>
            <c:extLst>
              <c:ext xmlns:c16="http://schemas.microsoft.com/office/drawing/2014/chart" uri="{C3380CC4-5D6E-409C-BE32-E72D297353CC}">
                <c16:uniqueId val="{0000000B-8E1F-4B56-98B6-651E1FD32C8C}"/>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8E1F-4B56-98B6-651E1FD32C8C}"/>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&lt;18</c:v>
                </c:pt>
                <c:pt idx="1">
                  <c:v>18-44</c:v>
                </c:pt>
                <c:pt idx="2">
                  <c:v>45-64</c:v>
                </c:pt>
                <c:pt idx="3">
                  <c:v>65+</c:v>
                </c:pt>
              </c:strCache>
            </c:strRef>
          </c:cat>
          <c:val>
            <c:numRef>
              <c:f>Sheet1!$B$2:$B$5</c:f>
              <c:numCache>
                <c:formatCode>#,##0.0</c:formatCode>
                <c:ptCount val="4"/>
                <c:pt idx="0">
                  <c:v>28.4</c:v>
                </c:pt>
                <c:pt idx="1">
                  <c:v>31.8</c:v>
                </c:pt>
                <c:pt idx="2">
                  <c:v>17</c:v>
                </c:pt>
                <c:pt idx="3">
                  <c:v>22.8</c:v>
                </c:pt>
              </c:numCache>
            </c:numRef>
          </c:val>
          <c:extLst>
            <c:ext xmlns:c16="http://schemas.microsoft.com/office/drawing/2014/chart" uri="{C3380CC4-5D6E-409C-BE32-E72D297353CC}">
              <c16:uniqueId val="{0000000C-8E1F-4B56-98B6-651E1FD32C8C}"/>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5.4629629629629632E-2"/>
          <c:y val="0.90901392534266545"/>
          <c:w val="0.9"/>
          <c:h val="7.6493495378295098E-2"/>
        </c:manualLayout>
      </c:layout>
      <c:overlay val="0"/>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latin typeface="Calibri" panose="020F0502020204030204" pitchFamily="34" charset="0"/>
              </a:defRPr>
            </a:pPr>
            <a:r>
              <a:rPr lang="en-US" sz="1400" dirty="0" smtClean="0">
                <a:latin typeface="Calibri" panose="020F0502020204030204" pitchFamily="34" charset="0"/>
              </a:rPr>
              <a:t>Non-Hispanic, Border County Hospital</a:t>
            </a:r>
            <a:endParaRPr lang="en-US" sz="1400" dirty="0">
              <a:latin typeface="Calibri" panose="020F0502020204030204" pitchFamily="34" charset="0"/>
            </a:endParaRPr>
          </a:p>
        </c:rich>
      </c:tx>
      <c:layout>
        <c:manualLayout>
          <c:xMode val="edge"/>
          <c:yMode val="edge"/>
          <c:x val="0.14534703995333917"/>
          <c:y val="5.3578302712160982E-3"/>
        </c:manualLayout>
      </c:layout>
      <c:overlay val="0"/>
    </c:title>
    <c:autoTitleDeleted val="0"/>
    <c:plotArea>
      <c:layout>
        <c:manualLayout>
          <c:layoutTarget val="inner"/>
          <c:xMode val="edge"/>
          <c:yMode val="edge"/>
          <c:x val="0.29804996597647515"/>
          <c:y val="0.13543525809273843"/>
          <c:w val="0.41183386798872362"/>
          <c:h val="0.74130096237970255"/>
        </c:manualLayout>
      </c:layout>
      <c:pieChart>
        <c:varyColors val="1"/>
        <c:ser>
          <c:idx val="0"/>
          <c:order val="0"/>
          <c:tx>
            <c:strRef>
              <c:f>Sheet1!$B$1</c:f>
              <c:strCache>
                <c:ptCount val="1"/>
                <c:pt idx="0">
                  <c:v>Column1</c:v>
                </c:pt>
              </c:strCache>
            </c:strRef>
          </c:tx>
          <c:dPt>
            <c:idx val="0"/>
            <c:bubble3D val="0"/>
            <c:spPr>
              <a:solidFill>
                <a:srgbClr val="AABA0A"/>
              </a:solidFill>
            </c:spPr>
            <c:extLst>
              <c:ext xmlns:c16="http://schemas.microsoft.com/office/drawing/2014/chart" uri="{C3380CC4-5D6E-409C-BE32-E72D297353CC}">
                <c16:uniqueId val="{00000001-205A-4F56-99C1-A2C1CA5CE169}"/>
              </c:ext>
            </c:extLst>
          </c:dPt>
          <c:dPt>
            <c:idx val="1"/>
            <c:bubble3D val="0"/>
            <c:spPr>
              <a:solidFill>
                <a:srgbClr val="0072C6"/>
              </a:solidFill>
              <a:ln>
                <a:noFill/>
              </a:ln>
            </c:spPr>
            <c:extLst>
              <c:ext xmlns:c16="http://schemas.microsoft.com/office/drawing/2014/chart" uri="{C3380CC4-5D6E-409C-BE32-E72D297353CC}">
                <c16:uniqueId val="{00000003-205A-4F56-99C1-A2C1CA5CE169}"/>
              </c:ext>
            </c:extLst>
          </c:dPt>
          <c:dPt>
            <c:idx val="2"/>
            <c:bubble3D val="0"/>
            <c:spPr>
              <a:solidFill>
                <a:srgbClr val="C4BD97"/>
              </a:solidFill>
            </c:spPr>
            <c:extLst>
              <c:ext xmlns:c16="http://schemas.microsoft.com/office/drawing/2014/chart" uri="{C3380CC4-5D6E-409C-BE32-E72D297353CC}">
                <c16:uniqueId val="{00000005-205A-4F56-99C1-A2C1CA5CE169}"/>
              </c:ext>
            </c:extLst>
          </c:dPt>
          <c:dPt>
            <c:idx val="3"/>
            <c:bubble3D val="0"/>
            <c:spPr>
              <a:solidFill>
                <a:schemeClr val="bg1"/>
              </a:solidFill>
              <a:ln>
                <a:solidFill>
                  <a:schemeClr val="tx1"/>
                </a:solidFill>
              </a:ln>
            </c:spPr>
            <c:extLst>
              <c:ext xmlns:c16="http://schemas.microsoft.com/office/drawing/2014/chart" uri="{C3380CC4-5D6E-409C-BE32-E72D297353CC}">
                <c16:uniqueId val="{00000007-205A-4F56-99C1-A2C1CA5CE169}"/>
              </c:ext>
            </c:extLst>
          </c:dPt>
          <c:dPt>
            <c:idx val="4"/>
            <c:bubble3D val="0"/>
            <c:spPr>
              <a:solidFill>
                <a:srgbClr val="D9D9D9"/>
              </a:solidFill>
            </c:spPr>
            <c:extLst>
              <c:ext xmlns:c16="http://schemas.microsoft.com/office/drawing/2014/chart" uri="{C3380CC4-5D6E-409C-BE32-E72D297353CC}">
                <c16:uniqueId val="{00000009-205A-4F56-99C1-A2C1CA5CE169}"/>
              </c:ext>
            </c:extLst>
          </c:dPt>
          <c:dPt>
            <c:idx val="5"/>
            <c:bubble3D val="0"/>
            <c:spPr>
              <a:solidFill>
                <a:schemeClr val="tx1"/>
              </a:solidFill>
            </c:spPr>
            <c:extLst>
              <c:ext xmlns:c16="http://schemas.microsoft.com/office/drawing/2014/chart" uri="{C3380CC4-5D6E-409C-BE32-E72D297353CC}">
                <c16:uniqueId val="{0000000B-205A-4F56-99C1-A2C1CA5CE169}"/>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205A-4F56-99C1-A2C1CA5CE169}"/>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&lt;18</c:v>
                </c:pt>
                <c:pt idx="1">
                  <c:v>18-44</c:v>
                </c:pt>
                <c:pt idx="2">
                  <c:v>45-64</c:v>
                </c:pt>
                <c:pt idx="3">
                  <c:v>65+</c:v>
                </c:pt>
              </c:strCache>
            </c:strRef>
          </c:cat>
          <c:val>
            <c:numRef>
              <c:f>Sheet1!$B$2:$B$5</c:f>
              <c:numCache>
                <c:formatCode>#,##0.0</c:formatCode>
                <c:ptCount val="4"/>
                <c:pt idx="0">
                  <c:v>14.2</c:v>
                </c:pt>
                <c:pt idx="1">
                  <c:v>22.1</c:v>
                </c:pt>
                <c:pt idx="2">
                  <c:v>23.9</c:v>
                </c:pt>
                <c:pt idx="3">
                  <c:v>39.799999999999997</c:v>
                </c:pt>
              </c:numCache>
            </c:numRef>
          </c:val>
          <c:extLst>
            <c:ext xmlns:c16="http://schemas.microsoft.com/office/drawing/2014/chart" uri="{C3380CC4-5D6E-409C-BE32-E72D297353CC}">
              <c16:uniqueId val="{0000000C-205A-4F56-99C1-A2C1CA5CE169}"/>
            </c:ext>
          </c:extLst>
        </c:ser>
        <c:dLbls>
          <c:showLegendKey val="0"/>
          <c:showVal val="0"/>
          <c:showCatName val="0"/>
          <c:showSerName val="0"/>
          <c:showPercent val="0"/>
          <c:showBubbleSize val="0"/>
          <c:showLeaderLines val="1"/>
        </c:dLbls>
        <c:firstSliceAng val="0"/>
      </c:pieChart>
    </c:plotArea>
    <c:legend>
      <c:legendPos val="b"/>
      <c:layout>
        <c:manualLayout>
          <c:xMode val="edge"/>
          <c:yMode val="edge"/>
          <c:x val="5.4629629629629632E-2"/>
          <c:y val="0.90901392534266545"/>
          <c:w val="0.9"/>
          <c:h val="7.6493495378295098E-2"/>
        </c:manualLayout>
      </c:layout>
      <c:overlay val="0"/>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latin typeface="Calibri" panose="020F0502020204030204" pitchFamily="34" charset="0"/>
              </a:defRPr>
            </a:pPr>
            <a:r>
              <a:rPr lang="en-US" sz="1400" dirty="0" smtClean="0">
                <a:latin typeface="Calibri" panose="020F0502020204030204" pitchFamily="34" charset="0"/>
              </a:rPr>
              <a:t>Hispanic, Border County Resident, Non-Border Hospital</a:t>
            </a:r>
            <a:endParaRPr lang="en-US" sz="1400" dirty="0">
              <a:latin typeface="Calibri" panose="020F0502020204030204" pitchFamily="34" charset="0"/>
            </a:endParaRPr>
          </a:p>
        </c:rich>
      </c:tx>
      <c:layout>
        <c:manualLayout>
          <c:xMode val="edge"/>
          <c:yMode val="edge"/>
          <c:x val="0.16386555847185769"/>
          <c:y val="1.6469103046901745E-2"/>
        </c:manualLayout>
      </c:layout>
      <c:overlay val="0"/>
    </c:title>
    <c:autoTitleDeleted val="0"/>
    <c:plotArea>
      <c:layout>
        <c:manualLayout>
          <c:layoutTarget val="inner"/>
          <c:xMode val="edge"/>
          <c:yMode val="edge"/>
          <c:x val="0.26013269174686499"/>
          <c:y val="0.27411862868993225"/>
          <c:w val="0.43476426557791387"/>
          <c:h val="0.67463420520710771"/>
        </c:manualLayout>
      </c:layout>
      <c:pieChart>
        <c:varyColors val="1"/>
        <c:ser>
          <c:idx val="0"/>
          <c:order val="0"/>
          <c:tx>
            <c:strRef>
              <c:f>Sheet1!$B$1</c:f>
              <c:strCache>
                <c:ptCount val="1"/>
                <c:pt idx="0">
                  <c:v>Column1</c:v>
                </c:pt>
              </c:strCache>
            </c:strRef>
          </c:tx>
          <c:dPt>
            <c:idx val="0"/>
            <c:bubble3D val="0"/>
            <c:spPr>
              <a:solidFill>
                <a:srgbClr val="AABA0A"/>
              </a:solidFill>
            </c:spPr>
            <c:extLst>
              <c:ext xmlns:c16="http://schemas.microsoft.com/office/drawing/2014/chart" uri="{C3380CC4-5D6E-409C-BE32-E72D297353CC}">
                <c16:uniqueId val="{00000001-E23B-495E-A2BE-014906530715}"/>
              </c:ext>
            </c:extLst>
          </c:dPt>
          <c:dPt>
            <c:idx val="1"/>
            <c:bubble3D val="0"/>
            <c:spPr>
              <a:solidFill>
                <a:srgbClr val="0072C6"/>
              </a:solidFill>
              <a:ln>
                <a:noFill/>
              </a:ln>
            </c:spPr>
            <c:extLst>
              <c:ext xmlns:c16="http://schemas.microsoft.com/office/drawing/2014/chart" uri="{C3380CC4-5D6E-409C-BE32-E72D297353CC}">
                <c16:uniqueId val="{00000003-E23B-495E-A2BE-014906530715}"/>
              </c:ext>
            </c:extLst>
          </c:dPt>
          <c:dPt>
            <c:idx val="2"/>
            <c:bubble3D val="0"/>
            <c:spPr>
              <a:solidFill>
                <a:srgbClr val="C4BD97"/>
              </a:solidFill>
            </c:spPr>
            <c:extLst>
              <c:ext xmlns:c16="http://schemas.microsoft.com/office/drawing/2014/chart" uri="{C3380CC4-5D6E-409C-BE32-E72D297353CC}">
                <c16:uniqueId val="{00000005-E23B-495E-A2BE-014906530715}"/>
              </c:ext>
            </c:extLst>
          </c:dPt>
          <c:dPt>
            <c:idx val="3"/>
            <c:bubble3D val="0"/>
            <c:spPr>
              <a:solidFill>
                <a:schemeClr val="bg1"/>
              </a:solidFill>
              <a:ln>
                <a:solidFill>
                  <a:schemeClr val="tx1"/>
                </a:solidFill>
              </a:ln>
            </c:spPr>
            <c:extLst>
              <c:ext xmlns:c16="http://schemas.microsoft.com/office/drawing/2014/chart" uri="{C3380CC4-5D6E-409C-BE32-E72D297353CC}">
                <c16:uniqueId val="{00000007-E23B-495E-A2BE-014906530715}"/>
              </c:ext>
            </c:extLst>
          </c:dPt>
          <c:dPt>
            <c:idx val="4"/>
            <c:bubble3D val="0"/>
            <c:spPr>
              <a:solidFill>
                <a:srgbClr val="D9D9D9"/>
              </a:solidFill>
            </c:spPr>
            <c:extLst>
              <c:ext xmlns:c16="http://schemas.microsoft.com/office/drawing/2014/chart" uri="{C3380CC4-5D6E-409C-BE32-E72D297353CC}">
                <c16:uniqueId val="{00000009-E23B-495E-A2BE-014906530715}"/>
              </c:ext>
            </c:extLst>
          </c:dPt>
          <c:dPt>
            <c:idx val="5"/>
            <c:bubble3D val="0"/>
            <c:spPr>
              <a:solidFill>
                <a:schemeClr val="tx1"/>
              </a:solidFill>
            </c:spPr>
            <c:extLst>
              <c:ext xmlns:c16="http://schemas.microsoft.com/office/drawing/2014/chart" uri="{C3380CC4-5D6E-409C-BE32-E72D297353CC}">
                <c16:uniqueId val="{0000000B-E23B-495E-A2BE-014906530715}"/>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E23B-495E-A2BE-014906530715}"/>
                </c:ext>
              </c:extLst>
            </c:dLbl>
            <c:dLbl>
              <c:idx val="5"/>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B-E23B-495E-A2BE-014906530715}"/>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Medical</c:v>
                </c:pt>
                <c:pt idx="1">
                  <c:v>Surgical</c:v>
                </c:pt>
                <c:pt idx="2">
                  <c:v>Mental</c:v>
                </c:pt>
                <c:pt idx="3">
                  <c:v>Injury</c:v>
                </c:pt>
                <c:pt idx="4">
                  <c:v>Maternal</c:v>
                </c:pt>
                <c:pt idx="5">
                  <c:v>Neonatal</c:v>
                </c:pt>
              </c:strCache>
            </c:strRef>
          </c:cat>
          <c:val>
            <c:numRef>
              <c:f>Sheet1!$B$2:$B$7</c:f>
              <c:numCache>
                <c:formatCode>#,##0.0</c:formatCode>
                <c:ptCount val="6"/>
                <c:pt idx="0">
                  <c:v>44.1</c:v>
                </c:pt>
                <c:pt idx="1">
                  <c:v>31.4</c:v>
                </c:pt>
                <c:pt idx="2">
                  <c:v>6.8</c:v>
                </c:pt>
                <c:pt idx="3">
                  <c:v>3.4</c:v>
                </c:pt>
                <c:pt idx="4">
                  <c:v>7.2</c:v>
                </c:pt>
                <c:pt idx="5">
                  <c:v>7.1</c:v>
                </c:pt>
              </c:numCache>
            </c:numRef>
          </c:val>
          <c:extLst>
            <c:ext xmlns:c16="http://schemas.microsoft.com/office/drawing/2014/chart" uri="{C3380CC4-5D6E-409C-BE32-E72D297353CC}">
              <c16:uniqueId val="{0000000C-E23B-495E-A2BE-014906530715}"/>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latin typeface="Calibri" panose="020F0502020204030204" pitchFamily="34" charset="0"/>
              </a:defRPr>
            </a:pPr>
            <a:r>
              <a:rPr lang="en-US" sz="1400" dirty="0" smtClean="0">
                <a:latin typeface="Calibri" panose="020F0502020204030204" pitchFamily="34" charset="0"/>
              </a:rPr>
              <a:t>Non-Hispanic, Border County Resident, Non-Border Hospital</a:t>
            </a:r>
            <a:endParaRPr lang="en-US" sz="1400" dirty="0">
              <a:latin typeface="Calibri" panose="020F0502020204030204" pitchFamily="34" charset="0"/>
            </a:endParaRPr>
          </a:p>
        </c:rich>
      </c:tx>
      <c:layout>
        <c:manualLayout>
          <c:xMode val="edge"/>
          <c:yMode val="edge"/>
          <c:x val="0.16386555847185769"/>
          <c:y val="1.6469103046901745E-2"/>
        </c:manualLayout>
      </c:layout>
      <c:overlay val="0"/>
    </c:title>
    <c:autoTitleDeleted val="0"/>
    <c:plotArea>
      <c:layout>
        <c:manualLayout>
          <c:layoutTarget val="inner"/>
          <c:xMode val="edge"/>
          <c:yMode val="edge"/>
          <c:x val="0.2790913288616701"/>
          <c:y val="0.27411862868993225"/>
          <c:w val="0.43476426557791387"/>
          <c:h val="0.67463420520710771"/>
        </c:manualLayout>
      </c:layout>
      <c:pieChart>
        <c:varyColors val="1"/>
        <c:ser>
          <c:idx val="0"/>
          <c:order val="0"/>
          <c:tx>
            <c:strRef>
              <c:f>Sheet1!$B$1</c:f>
              <c:strCache>
                <c:ptCount val="1"/>
                <c:pt idx="0">
                  <c:v>Column1</c:v>
                </c:pt>
              </c:strCache>
            </c:strRef>
          </c:tx>
          <c:dPt>
            <c:idx val="0"/>
            <c:bubble3D val="0"/>
            <c:spPr>
              <a:solidFill>
                <a:srgbClr val="AABA0A"/>
              </a:solidFill>
            </c:spPr>
            <c:extLst>
              <c:ext xmlns:c16="http://schemas.microsoft.com/office/drawing/2014/chart" uri="{C3380CC4-5D6E-409C-BE32-E72D297353CC}">
                <c16:uniqueId val="{00000001-7937-4D40-B2BF-12A3C1AE6F40}"/>
              </c:ext>
            </c:extLst>
          </c:dPt>
          <c:dPt>
            <c:idx val="1"/>
            <c:bubble3D val="0"/>
            <c:spPr>
              <a:solidFill>
                <a:srgbClr val="0072C6"/>
              </a:solidFill>
              <a:ln>
                <a:noFill/>
              </a:ln>
            </c:spPr>
            <c:extLst>
              <c:ext xmlns:c16="http://schemas.microsoft.com/office/drawing/2014/chart" uri="{C3380CC4-5D6E-409C-BE32-E72D297353CC}">
                <c16:uniqueId val="{00000003-7937-4D40-B2BF-12A3C1AE6F40}"/>
              </c:ext>
            </c:extLst>
          </c:dPt>
          <c:dPt>
            <c:idx val="2"/>
            <c:bubble3D val="0"/>
            <c:spPr>
              <a:solidFill>
                <a:srgbClr val="C4BD97"/>
              </a:solidFill>
            </c:spPr>
            <c:extLst>
              <c:ext xmlns:c16="http://schemas.microsoft.com/office/drawing/2014/chart" uri="{C3380CC4-5D6E-409C-BE32-E72D297353CC}">
                <c16:uniqueId val="{00000005-7937-4D40-B2BF-12A3C1AE6F40}"/>
              </c:ext>
            </c:extLst>
          </c:dPt>
          <c:dPt>
            <c:idx val="3"/>
            <c:bubble3D val="0"/>
            <c:spPr>
              <a:solidFill>
                <a:schemeClr val="bg1"/>
              </a:solidFill>
              <a:ln>
                <a:solidFill>
                  <a:schemeClr val="tx1"/>
                </a:solidFill>
              </a:ln>
            </c:spPr>
            <c:extLst>
              <c:ext xmlns:c16="http://schemas.microsoft.com/office/drawing/2014/chart" uri="{C3380CC4-5D6E-409C-BE32-E72D297353CC}">
                <c16:uniqueId val="{00000007-7937-4D40-B2BF-12A3C1AE6F40}"/>
              </c:ext>
            </c:extLst>
          </c:dPt>
          <c:dPt>
            <c:idx val="4"/>
            <c:bubble3D val="0"/>
            <c:spPr>
              <a:solidFill>
                <a:srgbClr val="D9D9D9"/>
              </a:solidFill>
            </c:spPr>
            <c:extLst>
              <c:ext xmlns:c16="http://schemas.microsoft.com/office/drawing/2014/chart" uri="{C3380CC4-5D6E-409C-BE32-E72D297353CC}">
                <c16:uniqueId val="{00000009-7937-4D40-B2BF-12A3C1AE6F40}"/>
              </c:ext>
            </c:extLst>
          </c:dPt>
          <c:dPt>
            <c:idx val="5"/>
            <c:bubble3D val="0"/>
            <c:spPr>
              <a:solidFill>
                <a:schemeClr val="tx1"/>
              </a:solidFill>
            </c:spPr>
            <c:extLst>
              <c:ext xmlns:c16="http://schemas.microsoft.com/office/drawing/2014/chart" uri="{C3380CC4-5D6E-409C-BE32-E72D297353CC}">
                <c16:uniqueId val="{0000000B-7937-4D40-B2BF-12A3C1AE6F40}"/>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7937-4D40-B2BF-12A3C1AE6F40}"/>
                </c:ext>
              </c:extLst>
            </c:dLbl>
            <c:dLbl>
              <c:idx val="5"/>
              <c:layout>
                <c:manualLayout>
                  <c:x val="2.7301691455234763E-2"/>
                  <c:y val="0.1136466737954052"/>
                </c:manualLayout>
              </c:layout>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937-4D40-B2BF-12A3C1AE6F40}"/>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Sheet1!$A$2:$A$8</c:f>
              <c:strCache>
                <c:ptCount val="6"/>
                <c:pt idx="0">
                  <c:v>Medical</c:v>
                </c:pt>
                <c:pt idx="1">
                  <c:v>Surgical</c:v>
                </c:pt>
                <c:pt idx="2">
                  <c:v>Mental</c:v>
                </c:pt>
                <c:pt idx="3">
                  <c:v>Injury</c:v>
                </c:pt>
                <c:pt idx="4">
                  <c:v>Maternal</c:v>
                </c:pt>
                <c:pt idx="5">
                  <c:v>Neonatal</c:v>
                </c:pt>
              </c:strCache>
            </c:strRef>
          </c:cat>
          <c:val>
            <c:numRef>
              <c:f>Sheet1!$B$2:$B$8</c:f>
              <c:numCache>
                <c:formatCode>#,##0.0</c:formatCode>
                <c:ptCount val="7"/>
                <c:pt idx="0">
                  <c:v>42.2</c:v>
                </c:pt>
                <c:pt idx="1">
                  <c:v>32.6</c:v>
                </c:pt>
                <c:pt idx="2">
                  <c:v>7.8</c:v>
                </c:pt>
                <c:pt idx="3">
                  <c:v>5.0999999999999996</c:v>
                </c:pt>
                <c:pt idx="4">
                  <c:v>6.3</c:v>
                </c:pt>
                <c:pt idx="5">
                  <c:v>6</c:v>
                </c:pt>
              </c:numCache>
            </c:numRef>
          </c:val>
          <c:extLst>
            <c:ext xmlns:c16="http://schemas.microsoft.com/office/drawing/2014/chart" uri="{C3380CC4-5D6E-409C-BE32-E72D297353CC}">
              <c16:uniqueId val="{0000000C-7937-4D40-B2BF-12A3C1AE6F40}"/>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latin typeface="Calibri" panose="020F0502020204030204" pitchFamily="34" charset="0"/>
              </a:defRPr>
            </a:pPr>
            <a:r>
              <a:rPr lang="en-US" sz="1400" dirty="0" smtClean="0">
                <a:latin typeface="Calibri" panose="020F0502020204030204" pitchFamily="34" charset="0"/>
              </a:rPr>
              <a:t>Hispanic, Border County Hospital</a:t>
            </a:r>
            <a:endParaRPr lang="en-US" sz="1400" dirty="0">
              <a:latin typeface="Calibri" panose="020F0502020204030204" pitchFamily="34" charset="0"/>
            </a:endParaRPr>
          </a:p>
        </c:rich>
      </c:tx>
      <c:layout>
        <c:manualLayout>
          <c:xMode val="edge"/>
          <c:yMode val="edge"/>
          <c:x val="0.16695197822494409"/>
          <c:y val="1.0913385826771654E-2"/>
        </c:manualLayout>
      </c:layout>
      <c:overlay val="0"/>
    </c:title>
    <c:autoTitleDeleted val="0"/>
    <c:plotArea>
      <c:layout>
        <c:manualLayout>
          <c:layoutTarget val="inner"/>
          <c:xMode val="edge"/>
          <c:yMode val="edge"/>
          <c:x val="0.29804996597647515"/>
          <c:y val="0.13543525809273843"/>
          <c:w val="0.41183386798872362"/>
          <c:h val="0.74130096237970255"/>
        </c:manualLayout>
      </c:layout>
      <c:pieChart>
        <c:varyColors val="1"/>
        <c:ser>
          <c:idx val="0"/>
          <c:order val="0"/>
          <c:tx>
            <c:strRef>
              <c:f>Sheet1!$B$1</c:f>
              <c:strCache>
                <c:ptCount val="1"/>
                <c:pt idx="0">
                  <c:v>Column1</c:v>
                </c:pt>
              </c:strCache>
            </c:strRef>
          </c:tx>
          <c:dPt>
            <c:idx val="0"/>
            <c:bubble3D val="0"/>
            <c:spPr>
              <a:solidFill>
                <a:srgbClr val="AABA0A"/>
              </a:solidFill>
            </c:spPr>
            <c:extLst>
              <c:ext xmlns:c16="http://schemas.microsoft.com/office/drawing/2014/chart" uri="{C3380CC4-5D6E-409C-BE32-E72D297353CC}">
                <c16:uniqueId val="{00000001-A512-4741-B933-BBE71A70E6B6}"/>
              </c:ext>
            </c:extLst>
          </c:dPt>
          <c:dPt>
            <c:idx val="1"/>
            <c:bubble3D val="0"/>
            <c:spPr>
              <a:solidFill>
                <a:srgbClr val="0072C6"/>
              </a:solidFill>
              <a:ln>
                <a:noFill/>
              </a:ln>
            </c:spPr>
            <c:extLst>
              <c:ext xmlns:c16="http://schemas.microsoft.com/office/drawing/2014/chart" uri="{C3380CC4-5D6E-409C-BE32-E72D297353CC}">
                <c16:uniqueId val="{00000003-A512-4741-B933-BBE71A70E6B6}"/>
              </c:ext>
            </c:extLst>
          </c:dPt>
          <c:dPt>
            <c:idx val="2"/>
            <c:bubble3D val="0"/>
            <c:spPr>
              <a:solidFill>
                <a:srgbClr val="C4BD97"/>
              </a:solidFill>
            </c:spPr>
            <c:extLst>
              <c:ext xmlns:c16="http://schemas.microsoft.com/office/drawing/2014/chart" uri="{C3380CC4-5D6E-409C-BE32-E72D297353CC}">
                <c16:uniqueId val="{00000005-A512-4741-B933-BBE71A70E6B6}"/>
              </c:ext>
            </c:extLst>
          </c:dPt>
          <c:dPt>
            <c:idx val="3"/>
            <c:bubble3D val="0"/>
            <c:spPr>
              <a:solidFill>
                <a:schemeClr val="bg1"/>
              </a:solidFill>
              <a:ln>
                <a:solidFill>
                  <a:schemeClr val="tx1"/>
                </a:solidFill>
              </a:ln>
            </c:spPr>
            <c:extLst>
              <c:ext xmlns:c16="http://schemas.microsoft.com/office/drawing/2014/chart" uri="{C3380CC4-5D6E-409C-BE32-E72D297353CC}">
                <c16:uniqueId val="{00000007-A512-4741-B933-BBE71A70E6B6}"/>
              </c:ext>
            </c:extLst>
          </c:dPt>
          <c:dPt>
            <c:idx val="4"/>
            <c:bubble3D val="0"/>
            <c:spPr>
              <a:solidFill>
                <a:srgbClr val="D9D9D9"/>
              </a:solidFill>
            </c:spPr>
            <c:extLst>
              <c:ext xmlns:c16="http://schemas.microsoft.com/office/drawing/2014/chart" uri="{C3380CC4-5D6E-409C-BE32-E72D297353CC}">
                <c16:uniqueId val="{00000009-A512-4741-B933-BBE71A70E6B6}"/>
              </c:ext>
            </c:extLst>
          </c:dPt>
          <c:dPt>
            <c:idx val="5"/>
            <c:bubble3D val="0"/>
            <c:spPr>
              <a:solidFill>
                <a:schemeClr val="tx1"/>
              </a:solidFill>
            </c:spPr>
            <c:extLst>
              <c:ext xmlns:c16="http://schemas.microsoft.com/office/drawing/2014/chart" uri="{C3380CC4-5D6E-409C-BE32-E72D297353CC}">
                <c16:uniqueId val="{0000000B-A512-4741-B933-BBE71A70E6B6}"/>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A512-4741-B933-BBE71A70E6B6}"/>
                </c:ext>
              </c:extLst>
            </c:dLbl>
            <c:dLbl>
              <c:idx val="5"/>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B-A512-4741-B933-BBE71A70E6B6}"/>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Medical</c:v>
                </c:pt>
                <c:pt idx="1">
                  <c:v>Surgical</c:v>
                </c:pt>
                <c:pt idx="2">
                  <c:v>Mental</c:v>
                </c:pt>
                <c:pt idx="3">
                  <c:v>Injury</c:v>
                </c:pt>
                <c:pt idx="4">
                  <c:v>Maternal</c:v>
                </c:pt>
                <c:pt idx="5">
                  <c:v>Neonatal</c:v>
                </c:pt>
              </c:strCache>
            </c:strRef>
          </c:cat>
          <c:val>
            <c:numRef>
              <c:f>Sheet1!$B$2:$B$7</c:f>
              <c:numCache>
                <c:formatCode>#,##0.0</c:formatCode>
                <c:ptCount val="6"/>
                <c:pt idx="0">
                  <c:v>38.700000000000003</c:v>
                </c:pt>
                <c:pt idx="1">
                  <c:v>14.8</c:v>
                </c:pt>
                <c:pt idx="2">
                  <c:v>3.7</c:v>
                </c:pt>
                <c:pt idx="3">
                  <c:v>3.5</c:v>
                </c:pt>
                <c:pt idx="4">
                  <c:v>20.2</c:v>
                </c:pt>
                <c:pt idx="5">
                  <c:v>19.100000000000001</c:v>
                </c:pt>
              </c:numCache>
            </c:numRef>
          </c:val>
          <c:extLst>
            <c:ext xmlns:c16="http://schemas.microsoft.com/office/drawing/2014/chart" uri="{C3380CC4-5D6E-409C-BE32-E72D297353CC}">
              <c16:uniqueId val="{0000000C-A512-4741-B933-BBE71A70E6B6}"/>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400">
                <a:latin typeface="Calibri" panose="020F0502020204030204" pitchFamily="34" charset="0"/>
              </a:defRPr>
            </a:pPr>
            <a:r>
              <a:rPr lang="en-US" sz="1400" dirty="0" smtClean="0">
                <a:latin typeface="Calibri" panose="020F0502020204030204" pitchFamily="34" charset="0"/>
              </a:rPr>
              <a:t>Non-Hispanic, Border County Hospital</a:t>
            </a:r>
            <a:endParaRPr lang="en-US" sz="1400" dirty="0">
              <a:latin typeface="Calibri" panose="020F0502020204030204" pitchFamily="34" charset="0"/>
            </a:endParaRPr>
          </a:p>
        </c:rich>
      </c:tx>
      <c:layout>
        <c:manualLayout>
          <c:xMode val="edge"/>
          <c:yMode val="edge"/>
          <c:x val="0.14534703995333917"/>
          <c:y val="5.3578302712160982E-3"/>
        </c:manualLayout>
      </c:layout>
      <c:overlay val="0"/>
    </c:title>
    <c:autoTitleDeleted val="0"/>
    <c:plotArea>
      <c:layout>
        <c:manualLayout>
          <c:layoutTarget val="inner"/>
          <c:xMode val="edge"/>
          <c:yMode val="edge"/>
          <c:x val="0.29804996597647515"/>
          <c:y val="0.13543525809273843"/>
          <c:w val="0.41183386798872362"/>
          <c:h val="0.74130096237970255"/>
        </c:manualLayout>
      </c:layout>
      <c:pieChart>
        <c:varyColors val="1"/>
        <c:ser>
          <c:idx val="0"/>
          <c:order val="0"/>
          <c:tx>
            <c:strRef>
              <c:f>Sheet1!$B$1</c:f>
              <c:strCache>
                <c:ptCount val="1"/>
                <c:pt idx="0">
                  <c:v>Column1</c:v>
                </c:pt>
              </c:strCache>
            </c:strRef>
          </c:tx>
          <c:dPt>
            <c:idx val="0"/>
            <c:bubble3D val="0"/>
            <c:spPr>
              <a:solidFill>
                <a:srgbClr val="AABA0A"/>
              </a:solidFill>
            </c:spPr>
            <c:extLst>
              <c:ext xmlns:c16="http://schemas.microsoft.com/office/drawing/2014/chart" uri="{C3380CC4-5D6E-409C-BE32-E72D297353CC}">
                <c16:uniqueId val="{00000001-B399-4B1D-B568-C3574AD79CF3}"/>
              </c:ext>
            </c:extLst>
          </c:dPt>
          <c:dPt>
            <c:idx val="1"/>
            <c:bubble3D val="0"/>
            <c:spPr>
              <a:solidFill>
                <a:srgbClr val="0072C6"/>
              </a:solidFill>
              <a:ln>
                <a:noFill/>
              </a:ln>
            </c:spPr>
            <c:extLst>
              <c:ext xmlns:c16="http://schemas.microsoft.com/office/drawing/2014/chart" uri="{C3380CC4-5D6E-409C-BE32-E72D297353CC}">
                <c16:uniqueId val="{00000003-B399-4B1D-B568-C3574AD79CF3}"/>
              </c:ext>
            </c:extLst>
          </c:dPt>
          <c:dPt>
            <c:idx val="2"/>
            <c:bubble3D val="0"/>
            <c:spPr>
              <a:solidFill>
                <a:srgbClr val="C4BD97"/>
              </a:solidFill>
            </c:spPr>
            <c:extLst>
              <c:ext xmlns:c16="http://schemas.microsoft.com/office/drawing/2014/chart" uri="{C3380CC4-5D6E-409C-BE32-E72D297353CC}">
                <c16:uniqueId val="{00000005-B399-4B1D-B568-C3574AD79CF3}"/>
              </c:ext>
            </c:extLst>
          </c:dPt>
          <c:dPt>
            <c:idx val="3"/>
            <c:bubble3D val="0"/>
            <c:spPr>
              <a:solidFill>
                <a:schemeClr val="bg1"/>
              </a:solidFill>
              <a:ln>
                <a:solidFill>
                  <a:schemeClr val="tx1"/>
                </a:solidFill>
              </a:ln>
            </c:spPr>
            <c:extLst>
              <c:ext xmlns:c16="http://schemas.microsoft.com/office/drawing/2014/chart" uri="{C3380CC4-5D6E-409C-BE32-E72D297353CC}">
                <c16:uniqueId val="{00000007-B399-4B1D-B568-C3574AD79CF3}"/>
              </c:ext>
            </c:extLst>
          </c:dPt>
          <c:dPt>
            <c:idx val="4"/>
            <c:bubble3D val="0"/>
            <c:spPr>
              <a:solidFill>
                <a:srgbClr val="D9D9D9"/>
              </a:solidFill>
            </c:spPr>
            <c:extLst>
              <c:ext xmlns:c16="http://schemas.microsoft.com/office/drawing/2014/chart" uri="{C3380CC4-5D6E-409C-BE32-E72D297353CC}">
                <c16:uniqueId val="{00000009-B399-4B1D-B568-C3574AD79CF3}"/>
              </c:ext>
            </c:extLst>
          </c:dPt>
          <c:dPt>
            <c:idx val="5"/>
            <c:bubble3D val="0"/>
            <c:spPr>
              <a:solidFill>
                <a:schemeClr val="tx1"/>
              </a:solidFill>
            </c:spPr>
            <c:extLst>
              <c:ext xmlns:c16="http://schemas.microsoft.com/office/drawing/2014/chart" uri="{C3380CC4-5D6E-409C-BE32-E72D297353CC}">
                <c16:uniqueId val="{0000000B-B399-4B1D-B568-C3574AD79CF3}"/>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B399-4B1D-B568-C3574AD79CF3}"/>
                </c:ext>
              </c:extLst>
            </c:dLbl>
            <c:dLbl>
              <c:idx val="5"/>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B-B399-4B1D-B568-C3574AD79CF3}"/>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Medical</c:v>
                </c:pt>
                <c:pt idx="1">
                  <c:v>Surgical</c:v>
                </c:pt>
                <c:pt idx="2">
                  <c:v>Mental</c:v>
                </c:pt>
                <c:pt idx="3">
                  <c:v>Injury</c:v>
                </c:pt>
                <c:pt idx="4">
                  <c:v>Maternal</c:v>
                </c:pt>
                <c:pt idx="5">
                  <c:v>Neonatal</c:v>
                </c:pt>
              </c:strCache>
            </c:strRef>
          </c:cat>
          <c:val>
            <c:numRef>
              <c:f>Sheet1!$B$2:$B$7</c:f>
              <c:numCache>
                <c:formatCode>#,##0.0</c:formatCode>
                <c:ptCount val="6"/>
                <c:pt idx="0">
                  <c:v>45.9</c:v>
                </c:pt>
                <c:pt idx="1">
                  <c:v>22.3</c:v>
                </c:pt>
                <c:pt idx="2">
                  <c:v>6</c:v>
                </c:pt>
                <c:pt idx="3">
                  <c:v>5.2</c:v>
                </c:pt>
                <c:pt idx="4">
                  <c:v>10.199999999999999</c:v>
                </c:pt>
                <c:pt idx="5">
                  <c:v>10.3</c:v>
                </c:pt>
              </c:numCache>
            </c:numRef>
          </c:val>
          <c:extLst>
            <c:ext xmlns:c16="http://schemas.microsoft.com/office/drawing/2014/chart" uri="{C3380CC4-5D6E-409C-BE32-E72D297353CC}">
              <c16:uniqueId val="{0000000C-B399-4B1D-B568-C3574AD79CF3}"/>
            </c:ext>
          </c:extLst>
        </c:ser>
        <c:dLbls>
          <c:showLegendKey val="0"/>
          <c:showVal val="0"/>
          <c:showCatName val="0"/>
          <c:showSerName val="0"/>
          <c:showPercent val="0"/>
          <c:showBubbleSize val="0"/>
          <c:showLeaderLines val="1"/>
        </c:dLbls>
        <c:firstSliceAng val="0"/>
      </c:pieChart>
    </c:plotArea>
    <c:legend>
      <c:legendPos val="r"/>
      <c:overlay val="0"/>
      <c:txPr>
        <a:bodyPr/>
        <a:lstStyle/>
        <a:p>
          <a:pPr>
            <a:defRPr sz="14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Hispanic, Border County</a:t>
            </a:r>
            <a:endParaRPr lang="en-US" sz="1600" dirty="0">
              <a:latin typeface="Calibri" panose="020F0502020204030204" pitchFamily="34" charset="0"/>
            </a:endParaRPr>
          </a:p>
        </c:rich>
      </c:tx>
      <c:layout>
        <c:manualLayout>
          <c:xMode val="edge"/>
          <c:yMode val="edge"/>
          <c:x val="0.1360877806940799"/>
          <c:y val="3.1565656565656568E-2"/>
        </c:manualLayout>
      </c:layout>
      <c:overlay val="0"/>
    </c:title>
    <c:autoTitleDeleted val="0"/>
    <c:plotArea>
      <c:layout>
        <c:manualLayout>
          <c:layoutTarget val="inner"/>
          <c:xMode val="edge"/>
          <c:yMode val="edge"/>
          <c:x val="5.5555555555555552E-2"/>
          <c:y val="0.23989153344468306"/>
          <c:w val="0.86111111111111116"/>
          <c:h val="0.58712121212121215"/>
        </c:manualLayout>
      </c:layout>
      <c:pieChart>
        <c:varyColors val="1"/>
        <c:ser>
          <c:idx val="0"/>
          <c:order val="0"/>
          <c:tx>
            <c:strRef>
              <c:f>Sheet1!$B$1</c:f>
              <c:strCache>
                <c:ptCount val="1"/>
                <c:pt idx="0">
                  <c:v>Column1</c:v>
                </c:pt>
              </c:strCache>
            </c:strRef>
          </c:tx>
          <c:dPt>
            <c:idx val="0"/>
            <c:bubble3D val="0"/>
            <c:spPr>
              <a:solidFill>
                <a:srgbClr val="AABA0A"/>
              </a:solidFill>
            </c:spPr>
            <c:extLst>
              <c:ext xmlns:c16="http://schemas.microsoft.com/office/drawing/2014/chart" uri="{C3380CC4-5D6E-409C-BE32-E72D297353CC}">
                <c16:uniqueId val="{00000001-364D-4966-A9ED-E1581ABBC5EF}"/>
              </c:ext>
            </c:extLst>
          </c:dPt>
          <c:dPt>
            <c:idx val="1"/>
            <c:bubble3D val="0"/>
            <c:spPr>
              <a:solidFill>
                <a:srgbClr val="0072C6"/>
              </a:solidFill>
            </c:spPr>
            <c:extLst>
              <c:ext xmlns:c16="http://schemas.microsoft.com/office/drawing/2014/chart" uri="{C3380CC4-5D6E-409C-BE32-E72D297353CC}">
                <c16:uniqueId val="{00000003-364D-4966-A9ED-E1581ABBC5EF}"/>
              </c:ext>
            </c:extLst>
          </c:dPt>
          <c:dPt>
            <c:idx val="2"/>
            <c:bubble3D val="0"/>
            <c:spPr>
              <a:solidFill>
                <a:srgbClr val="C4BD97"/>
              </a:solidFill>
            </c:spPr>
            <c:extLst>
              <c:ext xmlns:c16="http://schemas.microsoft.com/office/drawing/2014/chart" uri="{C3380CC4-5D6E-409C-BE32-E72D297353CC}">
                <c16:uniqueId val="{00000005-364D-4966-A9ED-E1581ABBC5EF}"/>
              </c:ext>
            </c:extLst>
          </c:dPt>
          <c:dPt>
            <c:idx val="3"/>
            <c:bubble3D val="0"/>
            <c:spPr>
              <a:solidFill>
                <a:schemeClr val="bg1"/>
              </a:solidFill>
              <a:ln>
                <a:solidFill>
                  <a:schemeClr val="tx1"/>
                </a:solidFill>
              </a:ln>
            </c:spPr>
            <c:extLst>
              <c:ext xmlns:c16="http://schemas.microsoft.com/office/drawing/2014/chart" uri="{C3380CC4-5D6E-409C-BE32-E72D297353CC}">
                <c16:uniqueId val="{00000007-364D-4966-A9ED-E1581ABBC5EF}"/>
              </c:ext>
            </c:extLst>
          </c:dPt>
          <c:dPt>
            <c:idx val="4"/>
            <c:bubble3D val="0"/>
            <c:spPr>
              <a:solidFill>
                <a:srgbClr val="D9D9D9"/>
              </a:solidFill>
            </c:spPr>
            <c:extLst>
              <c:ext xmlns:c16="http://schemas.microsoft.com/office/drawing/2014/chart" uri="{C3380CC4-5D6E-409C-BE32-E72D297353CC}">
                <c16:uniqueId val="{00000009-364D-4966-A9ED-E1581ABBC5EF}"/>
              </c:ext>
            </c:extLst>
          </c:dPt>
          <c:dPt>
            <c:idx val="5"/>
            <c:bubble3D val="0"/>
            <c:spPr>
              <a:solidFill>
                <a:schemeClr val="tx1"/>
              </a:solidFill>
            </c:spPr>
            <c:extLst>
              <c:ext xmlns:c16="http://schemas.microsoft.com/office/drawing/2014/chart" uri="{C3380CC4-5D6E-409C-BE32-E72D297353CC}">
                <c16:uniqueId val="{0000000B-364D-4966-A9ED-E1581ABBC5EF}"/>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364D-4966-A9ED-E1581ABBC5EF}"/>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&lt;18</c:v>
                </c:pt>
                <c:pt idx="1">
                  <c:v>18-44</c:v>
                </c:pt>
                <c:pt idx="2">
                  <c:v>45-64</c:v>
                </c:pt>
                <c:pt idx="3">
                  <c:v>65+</c:v>
                </c:pt>
              </c:strCache>
            </c:strRef>
          </c:cat>
          <c:val>
            <c:numRef>
              <c:f>Sheet1!$B$2:$B$5</c:f>
              <c:numCache>
                <c:formatCode>#,##0.0</c:formatCode>
                <c:ptCount val="4"/>
                <c:pt idx="0">
                  <c:v>33.290232481834401</c:v>
                </c:pt>
                <c:pt idx="1">
                  <c:v>39.343118346225097</c:v>
                </c:pt>
                <c:pt idx="2">
                  <c:v>19.2990288941741</c:v>
                </c:pt>
                <c:pt idx="3">
                  <c:v>8.0676202777662898</c:v>
                </c:pt>
              </c:numCache>
            </c:numRef>
          </c:val>
          <c:extLst>
            <c:ext xmlns:c16="http://schemas.microsoft.com/office/drawing/2014/chart" uri="{C3380CC4-5D6E-409C-BE32-E72D297353CC}">
              <c16:uniqueId val="{0000000C-364D-4966-A9ED-E1581ABBC5EF}"/>
            </c:ext>
          </c:extLst>
        </c:ser>
        <c:dLbls>
          <c:showLegendKey val="0"/>
          <c:showVal val="0"/>
          <c:showCatName val="0"/>
          <c:showSerName val="0"/>
          <c:showPercent val="0"/>
          <c:showBubbleSize val="0"/>
          <c:showLeaderLines val="1"/>
        </c:dLbls>
        <c:firstSliceAng val="0"/>
      </c:pieChart>
    </c:plotArea>
    <c:legend>
      <c:legendPos val="b"/>
      <c:layout/>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Hispanic, Non-Border County</a:t>
            </a:r>
            <a:endParaRPr lang="en-US" sz="1600" dirty="0">
              <a:latin typeface="Calibri" panose="020F0502020204030204" pitchFamily="34" charset="0"/>
            </a:endParaRPr>
          </a:p>
        </c:rich>
      </c:tx>
      <c:layout>
        <c:manualLayout>
          <c:xMode val="edge"/>
          <c:yMode val="edge"/>
          <c:x val="0.1360877806940799"/>
          <c:y val="3.1565656565656568E-2"/>
        </c:manualLayout>
      </c:layout>
      <c:overlay val="0"/>
    </c:title>
    <c:autoTitleDeleted val="0"/>
    <c:plotArea>
      <c:layout>
        <c:manualLayout>
          <c:layoutTarget val="inner"/>
          <c:xMode val="edge"/>
          <c:yMode val="edge"/>
          <c:x val="8.5648148148148154E-2"/>
          <c:y val="0.24388471327447706"/>
          <c:w val="0.86111111111111116"/>
          <c:h val="0.58712121212121215"/>
        </c:manualLayout>
      </c:layout>
      <c:pieChart>
        <c:varyColors val="1"/>
        <c:ser>
          <c:idx val="0"/>
          <c:order val="0"/>
          <c:tx>
            <c:strRef>
              <c:f>Sheet1!$B$1</c:f>
              <c:strCache>
                <c:ptCount val="1"/>
                <c:pt idx="0">
                  <c:v>Column1</c:v>
                </c:pt>
              </c:strCache>
            </c:strRef>
          </c:tx>
          <c:dPt>
            <c:idx val="0"/>
            <c:bubble3D val="0"/>
            <c:spPr>
              <a:solidFill>
                <a:srgbClr val="AABA0A"/>
              </a:solidFill>
            </c:spPr>
            <c:extLst>
              <c:ext xmlns:c16="http://schemas.microsoft.com/office/drawing/2014/chart" uri="{C3380CC4-5D6E-409C-BE32-E72D297353CC}">
                <c16:uniqueId val="{00000001-6DC0-443A-BCCD-20CF09C4D7B9}"/>
              </c:ext>
            </c:extLst>
          </c:dPt>
          <c:dPt>
            <c:idx val="1"/>
            <c:bubble3D val="0"/>
            <c:spPr>
              <a:solidFill>
                <a:srgbClr val="0072C6"/>
              </a:solidFill>
            </c:spPr>
            <c:extLst>
              <c:ext xmlns:c16="http://schemas.microsoft.com/office/drawing/2014/chart" uri="{C3380CC4-5D6E-409C-BE32-E72D297353CC}">
                <c16:uniqueId val="{00000003-6DC0-443A-BCCD-20CF09C4D7B9}"/>
              </c:ext>
            </c:extLst>
          </c:dPt>
          <c:dPt>
            <c:idx val="2"/>
            <c:bubble3D val="0"/>
            <c:spPr>
              <a:solidFill>
                <a:srgbClr val="C4BD97"/>
              </a:solidFill>
            </c:spPr>
            <c:extLst>
              <c:ext xmlns:c16="http://schemas.microsoft.com/office/drawing/2014/chart" uri="{C3380CC4-5D6E-409C-BE32-E72D297353CC}">
                <c16:uniqueId val="{00000005-6DC0-443A-BCCD-20CF09C4D7B9}"/>
              </c:ext>
            </c:extLst>
          </c:dPt>
          <c:dPt>
            <c:idx val="3"/>
            <c:bubble3D val="0"/>
            <c:spPr>
              <a:solidFill>
                <a:schemeClr val="bg1"/>
              </a:solidFill>
              <a:ln>
                <a:solidFill>
                  <a:schemeClr val="tx1"/>
                </a:solidFill>
              </a:ln>
            </c:spPr>
            <c:extLst>
              <c:ext xmlns:c16="http://schemas.microsoft.com/office/drawing/2014/chart" uri="{C3380CC4-5D6E-409C-BE32-E72D297353CC}">
                <c16:uniqueId val="{00000007-6DC0-443A-BCCD-20CF09C4D7B9}"/>
              </c:ext>
            </c:extLst>
          </c:dPt>
          <c:dPt>
            <c:idx val="4"/>
            <c:bubble3D val="0"/>
            <c:spPr>
              <a:solidFill>
                <a:srgbClr val="D9D9D9"/>
              </a:solidFill>
            </c:spPr>
            <c:extLst>
              <c:ext xmlns:c16="http://schemas.microsoft.com/office/drawing/2014/chart" uri="{C3380CC4-5D6E-409C-BE32-E72D297353CC}">
                <c16:uniqueId val="{00000009-6DC0-443A-BCCD-20CF09C4D7B9}"/>
              </c:ext>
            </c:extLst>
          </c:dPt>
          <c:dPt>
            <c:idx val="5"/>
            <c:bubble3D val="0"/>
            <c:spPr>
              <a:solidFill>
                <a:schemeClr val="tx1"/>
              </a:solidFill>
            </c:spPr>
            <c:extLst>
              <c:ext xmlns:c16="http://schemas.microsoft.com/office/drawing/2014/chart" uri="{C3380CC4-5D6E-409C-BE32-E72D297353CC}">
                <c16:uniqueId val="{0000000B-6DC0-443A-BCCD-20CF09C4D7B9}"/>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6DC0-443A-BCCD-20CF09C4D7B9}"/>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&lt;18</c:v>
                </c:pt>
                <c:pt idx="1">
                  <c:v>18-44</c:v>
                </c:pt>
                <c:pt idx="2">
                  <c:v>45-64</c:v>
                </c:pt>
                <c:pt idx="3">
                  <c:v>65+</c:v>
                </c:pt>
              </c:strCache>
            </c:strRef>
          </c:cat>
          <c:val>
            <c:numRef>
              <c:f>Sheet1!$B$2:$B$5</c:f>
              <c:numCache>
                <c:formatCode>#,##0.0</c:formatCode>
                <c:ptCount val="4"/>
                <c:pt idx="0">
                  <c:v>33.970473891971103</c:v>
                </c:pt>
                <c:pt idx="1">
                  <c:v>42.553525490042503</c:v>
                </c:pt>
                <c:pt idx="2">
                  <c:v>17.8701529852992</c:v>
                </c:pt>
                <c:pt idx="3">
                  <c:v>5.6058476326870998</c:v>
                </c:pt>
              </c:numCache>
            </c:numRef>
          </c:val>
          <c:extLst>
            <c:ext xmlns:c16="http://schemas.microsoft.com/office/drawing/2014/chart" uri="{C3380CC4-5D6E-409C-BE32-E72D297353CC}">
              <c16:uniqueId val="{0000000C-6DC0-443A-BCCD-20CF09C4D7B9}"/>
            </c:ext>
          </c:extLst>
        </c:ser>
        <c:dLbls>
          <c:showLegendKey val="0"/>
          <c:showVal val="0"/>
          <c:showCatName val="0"/>
          <c:showSerName val="0"/>
          <c:showPercent val="0"/>
          <c:showBubbleSize val="0"/>
          <c:showLeaderLines val="1"/>
        </c:dLbls>
        <c:firstSliceAng val="0"/>
      </c:pieChart>
    </c:plotArea>
    <c:legend>
      <c:legendPos val="b"/>
      <c:layout/>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Non-Hispanic, Border County</a:t>
            </a:r>
            <a:endParaRPr lang="en-US" sz="1600" dirty="0">
              <a:latin typeface="Calibri" panose="020F0502020204030204" pitchFamily="34" charset="0"/>
            </a:endParaRPr>
          </a:p>
        </c:rich>
      </c:tx>
      <c:layout>
        <c:manualLayout>
          <c:xMode val="edge"/>
          <c:yMode val="edge"/>
          <c:x val="0.1360877806940799"/>
          <c:y val="3.1565656565656568E-2"/>
        </c:manualLayout>
      </c:layout>
      <c:overlay val="0"/>
    </c:title>
    <c:autoTitleDeleted val="0"/>
    <c:plotArea>
      <c:layout>
        <c:manualLayout>
          <c:layoutTarget val="inner"/>
          <c:xMode val="edge"/>
          <c:yMode val="edge"/>
          <c:x val="7.1759259259259259E-2"/>
          <c:y val="0.24388471327447706"/>
          <c:w val="0.86111111111111116"/>
          <c:h val="0.58712121212121215"/>
        </c:manualLayout>
      </c:layout>
      <c:pieChart>
        <c:varyColors val="1"/>
        <c:ser>
          <c:idx val="0"/>
          <c:order val="0"/>
          <c:tx>
            <c:strRef>
              <c:f>Sheet1!$B$1</c:f>
              <c:strCache>
                <c:ptCount val="1"/>
                <c:pt idx="0">
                  <c:v>Column1</c:v>
                </c:pt>
              </c:strCache>
            </c:strRef>
          </c:tx>
          <c:dPt>
            <c:idx val="0"/>
            <c:bubble3D val="0"/>
            <c:spPr>
              <a:solidFill>
                <a:srgbClr val="AABA0A"/>
              </a:solidFill>
            </c:spPr>
            <c:extLst>
              <c:ext xmlns:c16="http://schemas.microsoft.com/office/drawing/2014/chart" uri="{C3380CC4-5D6E-409C-BE32-E72D297353CC}">
                <c16:uniqueId val="{00000001-024E-40A4-B74A-A6943CCFFF70}"/>
              </c:ext>
            </c:extLst>
          </c:dPt>
          <c:dPt>
            <c:idx val="1"/>
            <c:bubble3D val="0"/>
            <c:spPr>
              <a:solidFill>
                <a:srgbClr val="0072C6"/>
              </a:solidFill>
            </c:spPr>
            <c:extLst>
              <c:ext xmlns:c16="http://schemas.microsoft.com/office/drawing/2014/chart" uri="{C3380CC4-5D6E-409C-BE32-E72D297353CC}">
                <c16:uniqueId val="{00000003-024E-40A4-B74A-A6943CCFFF70}"/>
              </c:ext>
            </c:extLst>
          </c:dPt>
          <c:dPt>
            <c:idx val="2"/>
            <c:bubble3D val="0"/>
            <c:spPr>
              <a:solidFill>
                <a:srgbClr val="C4BD97"/>
              </a:solidFill>
            </c:spPr>
            <c:extLst>
              <c:ext xmlns:c16="http://schemas.microsoft.com/office/drawing/2014/chart" uri="{C3380CC4-5D6E-409C-BE32-E72D297353CC}">
                <c16:uniqueId val="{00000005-024E-40A4-B74A-A6943CCFFF70}"/>
              </c:ext>
            </c:extLst>
          </c:dPt>
          <c:dPt>
            <c:idx val="3"/>
            <c:bubble3D val="0"/>
            <c:spPr>
              <a:solidFill>
                <a:schemeClr val="bg1"/>
              </a:solidFill>
              <a:ln>
                <a:solidFill>
                  <a:schemeClr val="tx1"/>
                </a:solidFill>
              </a:ln>
            </c:spPr>
            <c:extLst>
              <c:ext xmlns:c16="http://schemas.microsoft.com/office/drawing/2014/chart" uri="{C3380CC4-5D6E-409C-BE32-E72D297353CC}">
                <c16:uniqueId val="{00000007-024E-40A4-B74A-A6943CCFFF70}"/>
              </c:ext>
            </c:extLst>
          </c:dPt>
          <c:dPt>
            <c:idx val="4"/>
            <c:bubble3D val="0"/>
            <c:spPr>
              <a:solidFill>
                <a:srgbClr val="D9D9D9"/>
              </a:solidFill>
            </c:spPr>
            <c:extLst>
              <c:ext xmlns:c16="http://schemas.microsoft.com/office/drawing/2014/chart" uri="{C3380CC4-5D6E-409C-BE32-E72D297353CC}">
                <c16:uniqueId val="{00000009-024E-40A4-B74A-A6943CCFFF70}"/>
              </c:ext>
            </c:extLst>
          </c:dPt>
          <c:dPt>
            <c:idx val="5"/>
            <c:bubble3D val="0"/>
            <c:spPr>
              <a:solidFill>
                <a:schemeClr val="tx1"/>
              </a:solidFill>
            </c:spPr>
            <c:extLst>
              <c:ext xmlns:c16="http://schemas.microsoft.com/office/drawing/2014/chart" uri="{C3380CC4-5D6E-409C-BE32-E72D297353CC}">
                <c16:uniqueId val="{0000000B-024E-40A4-B74A-A6943CCFFF70}"/>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024E-40A4-B74A-A6943CCFFF70}"/>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&lt;18</c:v>
                </c:pt>
                <c:pt idx="1">
                  <c:v>18-44</c:v>
                </c:pt>
                <c:pt idx="2">
                  <c:v>45-64</c:v>
                </c:pt>
                <c:pt idx="3">
                  <c:v>65+</c:v>
                </c:pt>
              </c:strCache>
            </c:strRef>
          </c:cat>
          <c:val>
            <c:numRef>
              <c:f>Sheet1!$B$2:$B$5</c:f>
              <c:numCache>
                <c:formatCode>#,##0.0</c:formatCode>
                <c:ptCount val="4"/>
                <c:pt idx="0">
                  <c:v>17.852363119315701</c:v>
                </c:pt>
                <c:pt idx="1">
                  <c:v>35.783337385802</c:v>
                </c:pt>
                <c:pt idx="2">
                  <c:v>28.343293925604701</c:v>
                </c:pt>
                <c:pt idx="3">
                  <c:v>18.021005569277399</c:v>
                </c:pt>
              </c:numCache>
            </c:numRef>
          </c:val>
          <c:extLst>
            <c:ext xmlns:c16="http://schemas.microsoft.com/office/drawing/2014/chart" uri="{C3380CC4-5D6E-409C-BE32-E72D297353CC}">
              <c16:uniqueId val="{0000000C-024E-40A4-B74A-A6943CCFFF70}"/>
            </c:ext>
          </c:extLst>
        </c:ser>
        <c:dLbls>
          <c:showLegendKey val="0"/>
          <c:showVal val="0"/>
          <c:showCatName val="0"/>
          <c:showSerName val="0"/>
          <c:showPercent val="0"/>
          <c:showBubbleSize val="0"/>
          <c:showLeaderLines val="1"/>
        </c:dLbls>
        <c:firstSliceAng val="0"/>
      </c:pieChart>
    </c:plotArea>
    <c:legend>
      <c:legendPos val="b"/>
      <c:layout/>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16477107028288"/>
          <c:y val="0.12689826966073686"/>
          <c:w val="0.85746087294643725"/>
          <c:h val="0.62977714591231648"/>
        </c:manualLayout>
      </c:layout>
      <c:barChart>
        <c:barDir val="col"/>
        <c:grouping val="clustered"/>
        <c:varyColors val="0"/>
        <c:ser>
          <c:idx val="0"/>
          <c:order val="0"/>
          <c:tx>
            <c:strRef>
              <c:f>Sheet1!$B$1</c:f>
              <c:strCache>
                <c:ptCount val="1"/>
                <c:pt idx="0">
                  <c:v>Border</c:v>
                </c:pt>
              </c:strCache>
            </c:strRef>
          </c:tx>
          <c:spPr>
            <a:solidFill>
              <a:srgbClr val="0072C6"/>
            </a:solidFill>
          </c:spPr>
          <c:invertIfNegative val="0"/>
          <c:dPt>
            <c:idx val="0"/>
            <c:invertIfNegative val="0"/>
            <c:bubble3D val="0"/>
            <c:extLst>
              <c:ext xmlns:c16="http://schemas.microsoft.com/office/drawing/2014/chart" uri="{C3380CC4-5D6E-409C-BE32-E72D297353CC}">
                <c16:uniqueId val="{00000000-1E90-4315-A9C9-C8C5DCD2CD97}"/>
              </c:ext>
            </c:extLst>
          </c:dPt>
          <c:dPt>
            <c:idx val="1"/>
            <c:invertIfNegative val="0"/>
            <c:bubble3D val="0"/>
            <c:extLst>
              <c:ext xmlns:c16="http://schemas.microsoft.com/office/drawing/2014/chart" uri="{C3380CC4-5D6E-409C-BE32-E72D297353CC}">
                <c16:uniqueId val="{00000001-1E90-4315-A9C9-C8C5DCD2CD97}"/>
              </c:ext>
            </c:extLst>
          </c:dPt>
          <c:dPt>
            <c:idx val="2"/>
            <c:invertIfNegative val="0"/>
            <c:bubble3D val="0"/>
            <c:extLst>
              <c:ext xmlns:c16="http://schemas.microsoft.com/office/drawing/2014/chart" uri="{C3380CC4-5D6E-409C-BE32-E72D297353CC}">
                <c16:uniqueId val="{00000002-1E90-4315-A9C9-C8C5DCD2CD97}"/>
              </c:ext>
            </c:extLst>
          </c:dPt>
          <c:dPt>
            <c:idx val="3"/>
            <c:invertIfNegative val="0"/>
            <c:bubble3D val="0"/>
            <c:extLst>
              <c:ext xmlns:c16="http://schemas.microsoft.com/office/drawing/2014/chart" uri="{C3380CC4-5D6E-409C-BE32-E72D297353CC}">
                <c16:uniqueId val="{00000003-1E90-4315-A9C9-C8C5DCD2CD97}"/>
              </c:ext>
            </c:extLst>
          </c:dPt>
          <c:cat>
            <c:strRef>
              <c:f>Sheet1!$A$2:$A$13</c:f>
              <c:strCache>
                <c:ptCount val="12"/>
                <c:pt idx="0">
                  <c:v>Critical Access</c:v>
                </c:pt>
                <c:pt idx="2">
                  <c:v>Safety Net</c:v>
                </c:pt>
                <c:pt idx="4">
                  <c:v>Public</c:v>
                </c:pt>
                <c:pt idx="5">
                  <c:v>Private Not for Profit</c:v>
                </c:pt>
                <c:pt idx="6">
                  <c:v>Private for Profit</c:v>
                </c:pt>
                <c:pt idx="8">
                  <c:v>Large MSA</c:v>
                </c:pt>
                <c:pt idx="9">
                  <c:v>Small MSA</c:v>
                </c:pt>
                <c:pt idx="10">
                  <c:v>Micropolitan</c:v>
                </c:pt>
                <c:pt idx="11">
                  <c:v>Noncore</c:v>
                </c:pt>
              </c:strCache>
            </c:strRef>
          </c:cat>
          <c:val>
            <c:numRef>
              <c:f>Sheet1!$B$2:$B$13</c:f>
              <c:numCache>
                <c:formatCode>General</c:formatCode>
                <c:ptCount val="12"/>
                <c:pt idx="0" formatCode="0.0">
                  <c:v>12.3</c:v>
                </c:pt>
                <c:pt idx="2" formatCode="0.0">
                  <c:v>45.7</c:v>
                </c:pt>
                <c:pt idx="4" formatCode="0.0">
                  <c:v>18.5</c:v>
                </c:pt>
                <c:pt idx="5" formatCode="0.0">
                  <c:v>32.1</c:v>
                </c:pt>
                <c:pt idx="6" formatCode="0.0">
                  <c:v>49.4</c:v>
                </c:pt>
                <c:pt idx="8" formatCode="0.0">
                  <c:v>25.9</c:v>
                </c:pt>
                <c:pt idx="9" formatCode="0.0">
                  <c:v>51.9</c:v>
                </c:pt>
                <c:pt idx="10" formatCode="0.0">
                  <c:v>16</c:v>
                </c:pt>
                <c:pt idx="11" formatCode="0.0">
                  <c:v>6.2</c:v>
                </c:pt>
              </c:numCache>
            </c:numRef>
          </c:val>
          <c:extLst>
            <c:ext xmlns:c16="http://schemas.microsoft.com/office/drawing/2014/chart" uri="{C3380CC4-5D6E-409C-BE32-E72D297353CC}">
              <c16:uniqueId val="{00000004-1E90-4315-A9C9-C8C5DCD2CD97}"/>
            </c:ext>
          </c:extLst>
        </c:ser>
        <c:ser>
          <c:idx val="1"/>
          <c:order val="1"/>
          <c:tx>
            <c:strRef>
              <c:f>Sheet1!$C$1</c:f>
              <c:strCache>
                <c:ptCount val="1"/>
                <c:pt idx="0">
                  <c:v>Non-Border</c:v>
                </c:pt>
              </c:strCache>
            </c:strRef>
          </c:tx>
          <c:spPr>
            <a:solidFill>
              <a:srgbClr val="AABA0A"/>
            </a:solidFill>
          </c:spPr>
          <c:invertIfNegative val="0"/>
          <c:cat>
            <c:strRef>
              <c:f>Sheet1!$A$2:$A$13</c:f>
              <c:strCache>
                <c:ptCount val="12"/>
                <c:pt idx="0">
                  <c:v>Critical Access</c:v>
                </c:pt>
                <c:pt idx="2">
                  <c:v>Safety Net</c:v>
                </c:pt>
                <c:pt idx="4">
                  <c:v>Public</c:v>
                </c:pt>
                <c:pt idx="5">
                  <c:v>Private Not for Profit</c:v>
                </c:pt>
                <c:pt idx="6">
                  <c:v>Private for Profit</c:v>
                </c:pt>
                <c:pt idx="8">
                  <c:v>Large MSA</c:v>
                </c:pt>
                <c:pt idx="9">
                  <c:v>Small MSA</c:v>
                </c:pt>
                <c:pt idx="10">
                  <c:v>Micropolitan</c:v>
                </c:pt>
                <c:pt idx="11">
                  <c:v>Noncore</c:v>
                </c:pt>
              </c:strCache>
            </c:strRef>
          </c:cat>
          <c:val>
            <c:numRef>
              <c:f>Sheet1!$C$2:$C$13</c:f>
              <c:numCache>
                <c:formatCode>General</c:formatCode>
                <c:ptCount val="12"/>
                <c:pt idx="0" formatCode="0.0">
                  <c:v>10</c:v>
                </c:pt>
                <c:pt idx="2" formatCode="0.0">
                  <c:v>36.799999999999997</c:v>
                </c:pt>
                <c:pt idx="4" formatCode="0.0">
                  <c:v>12</c:v>
                </c:pt>
                <c:pt idx="5" formatCode="0.0">
                  <c:v>49.6</c:v>
                </c:pt>
                <c:pt idx="6" formatCode="0.0">
                  <c:v>38.4</c:v>
                </c:pt>
                <c:pt idx="8" formatCode="0.0">
                  <c:v>60.5</c:v>
                </c:pt>
                <c:pt idx="9" formatCode="0.0">
                  <c:v>22.8</c:v>
                </c:pt>
                <c:pt idx="10" formatCode="0.0">
                  <c:v>8.9</c:v>
                </c:pt>
                <c:pt idx="11" formatCode="0.0">
                  <c:v>7.9</c:v>
                </c:pt>
              </c:numCache>
            </c:numRef>
          </c:val>
          <c:extLst>
            <c:ext xmlns:c16="http://schemas.microsoft.com/office/drawing/2014/chart" uri="{C3380CC4-5D6E-409C-BE32-E72D297353CC}">
              <c16:uniqueId val="{00000005-1E90-4315-A9C9-C8C5DCD2CD97}"/>
            </c:ext>
          </c:extLst>
        </c:ser>
        <c:dLbls>
          <c:showLegendKey val="0"/>
          <c:showVal val="0"/>
          <c:showCatName val="0"/>
          <c:showSerName val="0"/>
          <c:showPercent val="0"/>
          <c:showBubbleSize val="0"/>
        </c:dLbls>
        <c:gapWidth val="150"/>
        <c:axId val="45711744"/>
        <c:axId val="45713280"/>
      </c:barChart>
      <c:catAx>
        <c:axId val="45711744"/>
        <c:scaling>
          <c:orientation val="minMax"/>
        </c:scaling>
        <c:delete val="0"/>
        <c:axPos val="b"/>
        <c:minorGridlines>
          <c:spPr>
            <a:ln>
              <a:noFill/>
            </a:ln>
          </c:spPr>
        </c:minorGridlines>
        <c:numFmt formatCode="General" sourceLinked="0"/>
        <c:majorTickMark val="out"/>
        <c:minorTickMark val="none"/>
        <c:tickLblPos val="nextTo"/>
        <c:txPr>
          <a:bodyPr rot="-1260000"/>
          <a:lstStyle/>
          <a:p>
            <a:pPr>
              <a:defRPr sz="1600" b="0">
                <a:solidFill>
                  <a:schemeClr val="tx1"/>
                </a:solidFill>
                <a:latin typeface="Calibri" panose="020F0502020204030204" pitchFamily="34" charset="0"/>
              </a:defRPr>
            </a:pPr>
            <a:endParaRPr lang="en-US"/>
          </a:p>
        </c:txPr>
        <c:crossAx val="45713280"/>
        <c:crosses val="autoZero"/>
        <c:auto val="1"/>
        <c:lblAlgn val="ctr"/>
        <c:lblOffset val="100"/>
        <c:noMultiLvlLbl val="0"/>
      </c:catAx>
      <c:valAx>
        <c:axId val="45713280"/>
        <c:scaling>
          <c:orientation val="minMax"/>
          <c:max val="100"/>
          <c:min val="0"/>
        </c:scaling>
        <c:delete val="0"/>
        <c:axPos val="l"/>
        <c:majorGridlines/>
        <c:title>
          <c:tx>
            <c:rich>
              <a:bodyPr rot="-5400000" vert="horz"/>
              <a:lstStyle/>
              <a:p>
                <a:pPr>
                  <a:defRPr sz="1600">
                    <a:latin typeface="Calibri" panose="020F0502020204030204" pitchFamily="34" charset="0"/>
                  </a:defRPr>
                </a:pPr>
                <a:r>
                  <a:rPr lang="en-US" dirty="0" smtClean="0"/>
                  <a:t>Percent</a:t>
                </a:r>
                <a:endParaRPr lang="en-US" dirty="0"/>
              </a:p>
            </c:rich>
          </c:tx>
          <c:layout>
            <c:manualLayout>
              <c:xMode val="edge"/>
              <c:yMode val="edge"/>
              <c:x val="7.716049382716049E-3"/>
              <c:y val="0.35014678720715464"/>
            </c:manualLayout>
          </c:layout>
          <c:overlay val="0"/>
        </c:title>
        <c:numFmt formatCode="#,##0" sourceLinked="0"/>
        <c:majorTickMark val="out"/>
        <c:minorTickMark val="none"/>
        <c:tickLblPos val="nextTo"/>
        <c:txPr>
          <a:bodyPr/>
          <a:lstStyle/>
          <a:p>
            <a:pPr>
              <a:defRPr sz="1600">
                <a:latin typeface="Calibri" panose="020F0502020204030204" pitchFamily="34" charset="0"/>
              </a:defRPr>
            </a:pPr>
            <a:endParaRPr lang="en-US"/>
          </a:p>
        </c:txPr>
        <c:crossAx val="45711744"/>
        <c:crosses val="autoZero"/>
        <c:crossBetween val="between"/>
        <c:majorUnit val="10"/>
      </c:valAx>
    </c:plotArea>
    <c:legend>
      <c:legendPos val="t"/>
      <c:layout>
        <c:manualLayout>
          <c:xMode val="edge"/>
          <c:yMode val="edge"/>
          <c:x val="5.5555555555555552E-2"/>
          <c:y val="0"/>
          <c:w val="0.88801351219986391"/>
          <c:h val="0.12772551336474036"/>
        </c:manualLayout>
      </c:layout>
      <c:overlay val="0"/>
      <c:txPr>
        <a:bodyPr/>
        <a:lstStyle/>
        <a:p>
          <a:pPr>
            <a:defRPr sz="1600">
              <a:latin typeface="Calibri" panose="020F0502020204030204" pitchFamily="34" charset="0"/>
            </a:defRPr>
          </a:pPr>
          <a:endParaRPr lang="en-US"/>
        </a:p>
      </c:txPr>
    </c:legend>
    <c:plotVisOnly val="1"/>
    <c:dispBlanksAs val="gap"/>
    <c:showDLblsOverMax val="0"/>
  </c:chart>
  <c:spPr>
    <a:ln>
      <a:noFill/>
    </a:ln>
  </c:sp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latin typeface="Calibri" panose="020F0502020204030204" pitchFamily="34" charset="0"/>
              </a:defRPr>
            </a:pPr>
            <a:r>
              <a:rPr lang="en-US" sz="1600" dirty="0" smtClean="0">
                <a:latin typeface="Calibri" panose="020F0502020204030204" pitchFamily="34" charset="0"/>
              </a:rPr>
              <a:t>Hispanic, Border County</a:t>
            </a:r>
            <a:endParaRPr lang="en-US" sz="1600" dirty="0">
              <a:latin typeface="Calibri" panose="020F0502020204030204" pitchFamily="34" charset="0"/>
            </a:endParaRPr>
          </a:p>
        </c:rich>
      </c:tx>
      <c:layout>
        <c:manualLayout>
          <c:xMode val="edge"/>
          <c:yMode val="edge"/>
          <c:x val="0.1360877806940799"/>
          <c:y val="3.1565656565656568E-2"/>
        </c:manualLayout>
      </c:layout>
      <c:overlay val="0"/>
    </c:title>
    <c:autoTitleDeleted val="0"/>
    <c:plotArea>
      <c:layout>
        <c:manualLayout>
          <c:layoutTarget val="inner"/>
          <c:xMode val="edge"/>
          <c:yMode val="edge"/>
          <c:x val="5.5555555555555552E-2"/>
          <c:y val="0.22095213950528911"/>
          <c:w val="0.89814814814814814"/>
          <c:h val="0.61237373737373735"/>
        </c:manualLayout>
      </c:layout>
      <c:pieChart>
        <c:varyColors val="1"/>
        <c:ser>
          <c:idx val="0"/>
          <c:order val="0"/>
          <c:tx>
            <c:strRef>
              <c:f>Sheet1!$B$1</c:f>
              <c:strCache>
                <c:ptCount val="1"/>
                <c:pt idx="0">
                  <c:v>Column1</c:v>
                </c:pt>
              </c:strCache>
            </c:strRef>
          </c:tx>
          <c:dPt>
            <c:idx val="0"/>
            <c:bubble3D val="0"/>
            <c:spPr>
              <a:solidFill>
                <a:srgbClr val="AABA0A"/>
              </a:solidFill>
            </c:spPr>
            <c:extLst>
              <c:ext xmlns:c16="http://schemas.microsoft.com/office/drawing/2014/chart" uri="{C3380CC4-5D6E-409C-BE32-E72D297353CC}">
                <c16:uniqueId val="{00000001-45C4-44A9-8D75-7DA0055D966A}"/>
              </c:ext>
            </c:extLst>
          </c:dPt>
          <c:dPt>
            <c:idx val="1"/>
            <c:bubble3D val="0"/>
            <c:spPr>
              <a:solidFill>
                <a:srgbClr val="0072C6"/>
              </a:solidFill>
            </c:spPr>
            <c:extLst>
              <c:ext xmlns:c16="http://schemas.microsoft.com/office/drawing/2014/chart" uri="{C3380CC4-5D6E-409C-BE32-E72D297353CC}">
                <c16:uniqueId val="{00000003-45C4-44A9-8D75-7DA0055D966A}"/>
              </c:ext>
            </c:extLst>
          </c:dPt>
          <c:dPt>
            <c:idx val="2"/>
            <c:bubble3D val="0"/>
            <c:spPr>
              <a:solidFill>
                <a:srgbClr val="C4BD97"/>
              </a:solidFill>
            </c:spPr>
            <c:extLst>
              <c:ext xmlns:c16="http://schemas.microsoft.com/office/drawing/2014/chart" uri="{C3380CC4-5D6E-409C-BE32-E72D297353CC}">
                <c16:uniqueId val="{00000005-45C4-44A9-8D75-7DA0055D966A}"/>
              </c:ext>
            </c:extLst>
          </c:dPt>
          <c:dPt>
            <c:idx val="3"/>
            <c:bubble3D val="0"/>
            <c:spPr>
              <a:solidFill>
                <a:schemeClr val="bg1"/>
              </a:solidFill>
              <a:ln>
                <a:solidFill>
                  <a:schemeClr val="tx1"/>
                </a:solidFill>
              </a:ln>
            </c:spPr>
            <c:extLst>
              <c:ext xmlns:c16="http://schemas.microsoft.com/office/drawing/2014/chart" uri="{C3380CC4-5D6E-409C-BE32-E72D297353CC}">
                <c16:uniqueId val="{00000007-45C4-44A9-8D75-7DA0055D966A}"/>
              </c:ext>
            </c:extLst>
          </c:dPt>
          <c:dPt>
            <c:idx val="4"/>
            <c:bubble3D val="0"/>
            <c:spPr>
              <a:solidFill>
                <a:srgbClr val="D9D9D9"/>
              </a:solidFill>
            </c:spPr>
            <c:extLst>
              <c:ext xmlns:c16="http://schemas.microsoft.com/office/drawing/2014/chart" uri="{C3380CC4-5D6E-409C-BE32-E72D297353CC}">
                <c16:uniqueId val="{00000009-45C4-44A9-8D75-7DA0055D966A}"/>
              </c:ext>
            </c:extLst>
          </c:dPt>
          <c:dPt>
            <c:idx val="5"/>
            <c:bubble3D val="0"/>
            <c:spPr>
              <a:solidFill>
                <a:schemeClr val="tx1"/>
              </a:solidFill>
            </c:spPr>
            <c:extLst>
              <c:ext xmlns:c16="http://schemas.microsoft.com/office/drawing/2014/chart" uri="{C3380CC4-5D6E-409C-BE32-E72D297353CC}">
                <c16:uniqueId val="{0000000B-45C4-44A9-8D75-7DA0055D966A}"/>
              </c:ext>
            </c:extLst>
          </c:dPt>
          <c:dLbls>
            <c:dLbl>
              <c:idx val="1"/>
              <c:spPr/>
              <c:txPr>
                <a:bodyPr/>
                <a:lstStyle/>
                <a:p>
                  <a:pPr>
                    <a:defRPr sz="1400">
                      <a:solidFill>
                        <a:schemeClr val="bg1"/>
                      </a:solidFill>
                      <a:latin typeface="Calibri" panose="020F0502020204030204" pitchFamily="34" charset="0"/>
                    </a:defRPr>
                  </a:pPr>
                  <a:endParaRPr lang="en-US"/>
                </a:p>
              </c:txPr>
              <c:dLblPos val="bestFit"/>
              <c:showLegendKey val="0"/>
              <c:showVal val="1"/>
              <c:showCatName val="0"/>
              <c:showSerName val="0"/>
              <c:showPercent val="0"/>
              <c:showBubbleSize val="0"/>
              <c:extLst>
                <c:ext xmlns:c16="http://schemas.microsoft.com/office/drawing/2014/chart" uri="{C3380CC4-5D6E-409C-BE32-E72D297353CC}">
                  <c16:uniqueId val="{00000003-45C4-44A9-8D75-7DA0055D966A}"/>
                </c:ext>
              </c:extLst>
            </c:dLbl>
            <c:spPr>
              <a:noFill/>
              <a:ln>
                <a:noFill/>
              </a:ln>
              <a:effectLst/>
            </c:spPr>
            <c:txPr>
              <a:bodyPr/>
              <a:lstStyle/>
              <a:p>
                <a:pPr>
                  <a:defRPr sz="1400">
                    <a:latin typeface="Calibri" panose="020F0502020204030204" pitchFamily="34" charset="0"/>
                  </a:defRPr>
                </a:pPr>
                <a:endParaRPr lang="en-US"/>
              </a:p>
            </c:txPr>
            <c:dLblPos val="bestFit"/>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&lt;18</c:v>
                </c:pt>
                <c:pt idx="1">
                  <c:v>18-44</c:v>
                </c:pt>
                <c:pt idx="2">
                  <c:v>45-64</c:v>
                </c:pt>
                <c:pt idx="3">
                  <c:v>65+</c:v>
                </c:pt>
              </c:strCache>
            </c:strRef>
          </c:cat>
          <c:val>
            <c:numRef>
              <c:f>Sheet1!$B$2:$B$5</c:f>
              <c:numCache>
                <c:formatCode>#,##0.0</c:formatCode>
                <c:ptCount val="4"/>
                <c:pt idx="0">
                  <c:v>28.4</c:v>
                </c:pt>
                <c:pt idx="1">
                  <c:v>31.8</c:v>
                </c:pt>
                <c:pt idx="2">
                  <c:v>17</c:v>
                </c:pt>
                <c:pt idx="3">
                  <c:v>22.8</c:v>
                </c:pt>
              </c:numCache>
            </c:numRef>
          </c:val>
          <c:extLst>
            <c:ext xmlns:c16="http://schemas.microsoft.com/office/drawing/2014/chart" uri="{C3380CC4-5D6E-409C-BE32-E72D297353CC}">
              <c16:uniqueId val="{0000000C-45C4-44A9-8D75-7DA0055D966A}"/>
            </c:ext>
          </c:extLst>
        </c:ser>
        <c:dLbls>
          <c:showLegendKey val="0"/>
          <c:showVal val="0"/>
          <c:showCatName val="0"/>
          <c:showSerName val="0"/>
          <c:showPercent val="0"/>
          <c:showBubbleSize val="0"/>
          <c:showLeaderLines val="1"/>
        </c:dLbls>
        <c:firstSliceAng val="0"/>
      </c:pieChart>
    </c:plotArea>
    <c:legend>
      <c:legendPos val="b"/>
      <c:layout/>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0CD9790-762F-4BF0-8687-A0B2AA2FB943}" type="datetimeFigureOut">
              <a:rPr lang="en-US" smtClean="0"/>
              <a:pPr/>
              <a:t>3/26/2020</a:t>
            </a:fld>
            <a:endParaRPr lang="en-US"/>
          </a:p>
        </p:txBody>
      </p:sp>
      <p:sp>
        <p:nvSpPr>
          <p:cNvPr id="4" name="Slide Image Placeholder 3"/>
          <p:cNvSpPr>
            <a:spLocks noGrp="1" noRot="1" noChangeAspect="1"/>
          </p:cNvSpPr>
          <p:nvPr>
            <p:ph type="sldImg" idx="2"/>
          </p:nvPr>
        </p:nvSpPr>
        <p:spPr>
          <a:xfrm>
            <a:off x="511175" y="696913"/>
            <a:ext cx="6149975" cy="4611687"/>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5345430"/>
            <a:ext cx="5608320" cy="325374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C0F596C6-1807-4ED1-A2A6-17F710C0A291}" type="slidenum">
              <a:rPr lang="en-US" smtClean="0"/>
              <a:pPr/>
              <a:t>‹#›</a:t>
            </a:fld>
            <a:endParaRPr lang="en-US"/>
          </a:p>
        </p:txBody>
      </p:sp>
    </p:spTree>
    <p:extLst>
      <p:ext uri="{BB962C8B-B14F-4D97-AF65-F5344CB8AC3E}">
        <p14:creationId xmlns:p14="http://schemas.microsoft.com/office/powerpoint/2010/main" val="4141735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nhqrnet.ahrq.gov/inhqrdr/state/selec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nhqrnet.ahrq.gov/inhqrdr/state/selec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nhqrnet.ahrq.gov/inhqrdr/state/selec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nhqrnet.ahrq.gov/inhqrdr/state/selec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innovations.ahrq.gov/"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2025" cy="4532312"/>
          </a:xfrm>
        </p:spPr>
      </p:sp>
      <p:sp>
        <p:nvSpPr>
          <p:cNvPr id="3" name="Notes Placeholder 2"/>
          <p:cNvSpPr>
            <a:spLocks noGrp="1"/>
          </p:cNvSpPr>
          <p:nvPr>
            <p:ph type="body" idx="1"/>
          </p:nvPr>
        </p:nvSpPr>
        <p:spPr>
          <a:xfrm>
            <a:off x="389467" y="5267960"/>
            <a:ext cx="6309360" cy="3331210"/>
          </a:xfrm>
        </p:spPr>
        <p:txBody>
          <a:bodyPr/>
          <a:lstStyle/>
          <a:p>
            <a:pPr marL="174708" indent="-174708">
              <a:buFont typeface="Arial" panose="020B0604020202020204" pitchFamily="34" charset="0"/>
              <a:buChar char="•"/>
            </a:pPr>
            <a:r>
              <a:rPr lang="en-US" dirty="0" smtClean="0"/>
              <a:t>This part of the </a:t>
            </a:r>
            <a:r>
              <a:rPr lang="en-US" dirty="0" err="1" smtClean="0"/>
              <a:t>chartbook</a:t>
            </a:r>
            <a:r>
              <a:rPr lang="en-US" dirty="0" smtClean="0"/>
              <a:t> focuses on health care of residents on the U.S. side of the U.S.-Mexico border.  In future, we will seek to add information about the Mexico side of the border.</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830306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C09A2-EABE-4D03-A906-80A1C45E8F8D}" type="slidenum">
              <a:rPr lang="en-US" smtClean="0"/>
              <a:t>10</a:t>
            </a:fld>
            <a:endParaRPr lang="en-US"/>
          </a:p>
        </p:txBody>
      </p:sp>
    </p:spTree>
    <p:extLst>
      <p:ext uri="{BB962C8B-B14F-4D97-AF65-F5344CB8AC3E}">
        <p14:creationId xmlns:p14="http://schemas.microsoft.com/office/powerpoint/2010/main" val="7390372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C09A2-EABE-4D03-A906-80A1C45E8F8D}" type="slidenum">
              <a:rPr lang="en-US" smtClean="0"/>
              <a:t>11</a:t>
            </a:fld>
            <a:endParaRPr lang="en-US"/>
          </a:p>
        </p:txBody>
      </p:sp>
    </p:spTree>
    <p:extLst>
      <p:ext uri="{BB962C8B-B14F-4D97-AF65-F5344CB8AC3E}">
        <p14:creationId xmlns:p14="http://schemas.microsoft.com/office/powerpoint/2010/main" val="1864737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C09A2-EABE-4D03-A906-80A1C45E8F8D}" type="slidenum">
              <a:rPr lang="en-US" smtClean="0"/>
              <a:t>12</a:t>
            </a:fld>
            <a:endParaRPr lang="en-US"/>
          </a:p>
        </p:txBody>
      </p:sp>
    </p:spTree>
    <p:extLst>
      <p:ext uri="{BB962C8B-B14F-4D97-AF65-F5344CB8AC3E}">
        <p14:creationId xmlns:p14="http://schemas.microsoft.com/office/powerpoint/2010/main" val="7408513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defTabSz="931774">
              <a:buFont typeface="Arial" panose="020B0604020202020204" pitchFamily="34" charset="0"/>
              <a:buChar char="•"/>
              <a:defRPr/>
            </a:pPr>
            <a:r>
              <a:rPr lang="en-US" dirty="0">
                <a:solidFill>
                  <a:srgbClr val="002060"/>
                </a:solidFill>
              </a:rPr>
              <a:t>In border counties, 56% of the population was Hispanic, compared with only 36% in non-border counties.</a:t>
            </a:r>
          </a:p>
          <a:p>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13</a:t>
            </a:fld>
            <a:endParaRPr lang="en-US"/>
          </a:p>
        </p:txBody>
      </p:sp>
    </p:spTree>
    <p:extLst>
      <p:ext uri="{BB962C8B-B14F-4D97-AF65-F5344CB8AC3E}">
        <p14:creationId xmlns:p14="http://schemas.microsoft.com/office/powerpoint/2010/main" val="1594323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The age distribution of Hispanics in border and non-border counties was similar. However, non-Hispanics in border counties were older—nearly half were age 45 and over.</a:t>
            </a:r>
          </a:p>
        </p:txBody>
      </p:sp>
      <p:sp>
        <p:nvSpPr>
          <p:cNvPr id="4" name="Slide Number Placeholder 3"/>
          <p:cNvSpPr>
            <a:spLocks noGrp="1"/>
          </p:cNvSpPr>
          <p:nvPr>
            <p:ph type="sldNum" sz="quarter" idx="10"/>
          </p:nvPr>
        </p:nvSpPr>
        <p:spPr/>
        <p:txBody>
          <a:bodyPr/>
          <a:lstStyle/>
          <a:p>
            <a:fld id="{E1691804-34B2-4FA1-AED3-2A239B9F1097}" type="slidenum">
              <a:rPr lang="en-US" smtClean="0"/>
              <a:pPr/>
              <a:t>14</a:t>
            </a:fld>
            <a:endParaRPr lang="en-US"/>
          </a:p>
        </p:txBody>
      </p:sp>
    </p:spTree>
    <p:extLst>
      <p:ext uri="{BB962C8B-B14F-4D97-AF65-F5344CB8AC3E}">
        <p14:creationId xmlns:p14="http://schemas.microsoft.com/office/powerpoint/2010/main" val="1831409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C09A2-EABE-4D03-A906-80A1C45E8F8D}" type="slidenum">
              <a:rPr lang="en-US" smtClean="0"/>
              <a:t>15</a:t>
            </a:fld>
            <a:endParaRPr lang="en-US"/>
          </a:p>
        </p:txBody>
      </p:sp>
    </p:spTree>
    <p:extLst>
      <p:ext uri="{BB962C8B-B14F-4D97-AF65-F5344CB8AC3E}">
        <p14:creationId xmlns:p14="http://schemas.microsoft.com/office/powerpoint/2010/main" val="3567646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dirty="0" smtClean="0"/>
              <a:t>This analysis included 81 hospitals located in border counties and 789 hospitals located in the non-border counties of Arizona, California, New Mexico, and Texas.</a:t>
            </a:r>
          </a:p>
          <a:p>
            <a:pPr marL="174708" indent="-174708">
              <a:buFont typeface="Arial" panose="020B0604020202020204" pitchFamily="34" charset="0"/>
              <a:buChar char="•"/>
            </a:pPr>
            <a:r>
              <a:rPr lang="en-US" dirty="0" smtClean="0"/>
              <a:t>Compared with non-border hospitals, border hospitals were more likely to be:</a:t>
            </a:r>
          </a:p>
          <a:p>
            <a:pPr marL="354074" indent="-186355">
              <a:buFont typeface="Arial" panose="020B0604020202020204" pitchFamily="34" charset="0"/>
              <a:buChar char="•"/>
            </a:pPr>
            <a:r>
              <a:rPr lang="en-US" dirty="0"/>
              <a:t>S</a:t>
            </a:r>
            <a:r>
              <a:rPr lang="en-US" dirty="0" smtClean="0"/>
              <a:t>afety net facilities.</a:t>
            </a:r>
          </a:p>
          <a:p>
            <a:pPr marL="354074" indent="-186355">
              <a:buFont typeface="Arial" panose="020B0604020202020204" pitchFamily="34" charset="0"/>
              <a:buChar char="•"/>
            </a:pPr>
            <a:r>
              <a:rPr lang="en-US" dirty="0" smtClean="0"/>
              <a:t>Public or private for profit.</a:t>
            </a:r>
          </a:p>
          <a:p>
            <a:pPr marL="354074" indent="-186355">
              <a:buFont typeface="Arial" panose="020B0604020202020204" pitchFamily="34" charset="0"/>
              <a:buChar char="•"/>
            </a:pPr>
            <a:r>
              <a:rPr lang="en-US" dirty="0" smtClean="0"/>
              <a:t>Located in small metropolitan or </a:t>
            </a:r>
            <a:r>
              <a:rPr lang="en-US" dirty="0" err="1" smtClean="0"/>
              <a:t>micropolitan</a:t>
            </a:r>
            <a:r>
              <a:rPr lang="en-US" dirty="0" smtClean="0"/>
              <a:t> areas.</a:t>
            </a:r>
            <a:endParaRPr lang="en-US" dirty="0"/>
          </a:p>
        </p:txBody>
      </p:sp>
      <p:sp>
        <p:nvSpPr>
          <p:cNvPr id="4" name="Slide Number Placeholder 3"/>
          <p:cNvSpPr>
            <a:spLocks noGrp="1"/>
          </p:cNvSpPr>
          <p:nvPr>
            <p:ph type="sldNum" sz="quarter" idx="10"/>
          </p:nvPr>
        </p:nvSpPr>
        <p:spPr/>
        <p:txBody>
          <a:bodyPr/>
          <a:lstStyle/>
          <a:p>
            <a:fld id="{614C09A2-EABE-4D03-A906-80A1C45E8F8D}" type="slidenum">
              <a:rPr lang="en-US" smtClean="0"/>
              <a:t>16</a:t>
            </a:fld>
            <a:endParaRPr lang="en-US"/>
          </a:p>
        </p:txBody>
      </p:sp>
    </p:spTree>
    <p:extLst>
      <p:ext uri="{BB962C8B-B14F-4D97-AF65-F5344CB8AC3E}">
        <p14:creationId xmlns:p14="http://schemas.microsoft.com/office/powerpoint/2010/main" val="3456494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C09A2-EABE-4D03-A906-80A1C45E8F8D}" type="slidenum">
              <a:rPr lang="en-US" smtClean="0"/>
              <a:t>17</a:t>
            </a:fld>
            <a:endParaRPr lang="en-US"/>
          </a:p>
        </p:txBody>
      </p:sp>
    </p:spTree>
    <p:extLst>
      <p:ext uri="{BB962C8B-B14F-4D97-AF65-F5344CB8AC3E}">
        <p14:creationId xmlns:p14="http://schemas.microsoft.com/office/powerpoint/2010/main" val="11747862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The age distribution of Hispanic inpatient stays in border and non-border counties was similar. However, non-Hispanics with an inpatient stay in border counties were older—64% were age 45 and over.</a:t>
            </a:r>
          </a:p>
        </p:txBody>
      </p:sp>
      <p:sp>
        <p:nvSpPr>
          <p:cNvPr id="4" name="Slide Number Placeholder 3"/>
          <p:cNvSpPr>
            <a:spLocks noGrp="1"/>
          </p:cNvSpPr>
          <p:nvPr>
            <p:ph type="sldNum" sz="quarter" idx="10"/>
          </p:nvPr>
        </p:nvSpPr>
        <p:spPr/>
        <p:txBody>
          <a:bodyPr/>
          <a:lstStyle/>
          <a:p>
            <a:fld id="{E1691804-34B2-4FA1-AED3-2A239B9F1097}" type="slidenum">
              <a:rPr lang="en-US" smtClean="0"/>
              <a:pPr/>
              <a:t>18</a:t>
            </a:fld>
            <a:endParaRPr lang="en-US"/>
          </a:p>
        </p:txBody>
      </p:sp>
    </p:spTree>
    <p:extLst>
      <p:ext uri="{BB962C8B-B14F-4D97-AF65-F5344CB8AC3E}">
        <p14:creationId xmlns:p14="http://schemas.microsoft.com/office/powerpoint/2010/main" val="17001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In both border and non-border counties, 40% of Hispanic inpatient stays were maternal/neonatal. </a:t>
            </a:r>
          </a:p>
          <a:p>
            <a:pPr marL="174708" indent="-174708">
              <a:buFont typeface="Arial" panose="020B0604020202020204" pitchFamily="34" charset="0"/>
              <a:buChar char="•"/>
            </a:pPr>
            <a:r>
              <a:rPr lang="en-US" dirty="0"/>
              <a:t>In comparison, only 20% of non-Hispanic stays in border counties were maternal/neonatal.</a:t>
            </a:r>
          </a:p>
        </p:txBody>
      </p:sp>
      <p:sp>
        <p:nvSpPr>
          <p:cNvPr id="4" name="Slide Number Placeholder 3"/>
          <p:cNvSpPr>
            <a:spLocks noGrp="1"/>
          </p:cNvSpPr>
          <p:nvPr>
            <p:ph type="sldNum" sz="quarter" idx="10"/>
          </p:nvPr>
        </p:nvSpPr>
        <p:spPr/>
        <p:txBody>
          <a:bodyPr/>
          <a:lstStyle/>
          <a:p>
            <a:fld id="{E1691804-34B2-4FA1-AED3-2A239B9F1097}" type="slidenum">
              <a:rPr lang="en-US" smtClean="0"/>
              <a:pPr/>
              <a:t>19</a:t>
            </a:fld>
            <a:endParaRPr lang="en-US"/>
          </a:p>
        </p:txBody>
      </p:sp>
    </p:spTree>
    <p:extLst>
      <p:ext uri="{BB962C8B-B14F-4D97-AF65-F5344CB8AC3E}">
        <p14:creationId xmlns:p14="http://schemas.microsoft.com/office/powerpoint/2010/main" val="1754084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smtClean="0"/>
              <a:t>Source: http://www.globalhealth.gov/world-regions/americas/us-mexico-border-health</a:t>
            </a:r>
            <a:r>
              <a:rPr lang="en-US" dirty="0" smtClean="0"/>
              <a:t>/</a:t>
            </a:r>
            <a:endParaRPr lang="en-US" dirty="0"/>
          </a:p>
        </p:txBody>
      </p:sp>
      <p:sp>
        <p:nvSpPr>
          <p:cNvPr id="4" name="Slide Number Placeholder 3"/>
          <p:cNvSpPr>
            <a:spLocks noGrp="1"/>
          </p:cNvSpPr>
          <p:nvPr>
            <p:ph type="sldNum" sz="quarter" idx="10"/>
          </p:nvPr>
        </p:nvSpPr>
        <p:spPr/>
        <p:txBody>
          <a:bodyPr/>
          <a:lstStyle/>
          <a:p>
            <a:fld id="{614C09A2-EABE-4D03-A906-80A1C45E8F8D}" type="slidenum">
              <a:rPr lang="en-US" smtClean="0"/>
              <a:t>2</a:t>
            </a:fld>
            <a:endParaRPr lang="en-US"/>
          </a:p>
        </p:txBody>
      </p:sp>
    </p:spTree>
    <p:extLst>
      <p:ext uri="{BB962C8B-B14F-4D97-AF65-F5344CB8AC3E}">
        <p14:creationId xmlns:p14="http://schemas.microsoft.com/office/powerpoint/2010/main" val="3329402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pPr defTabSz="931774">
              <a:defRPr/>
            </a:pPr>
            <a:r>
              <a:rPr lang="en-US" dirty="0"/>
              <a:t>Priority areas identified by Healthy Border </a:t>
            </a:r>
            <a:r>
              <a:rPr lang="en-US" dirty="0" smtClean="0"/>
              <a:t>2010/2020.</a:t>
            </a:r>
            <a:r>
              <a:rPr lang="en-US" baseline="0" dirty="0" smtClean="0"/>
              <a:t> </a:t>
            </a:r>
            <a:r>
              <a:rPr lang="en-US" dirty="0" smtClean="0"/>
              <a:t>Those </a:t>
            </a:r>
            <a:r>
              <a:rPr lang="en-US" dirty="0"/>
              <a:t>in bold are areas for which we provide data on subsequent slides.</a:t>
            </a:r>
          </a:p>
          <a:p>
            <a:endParaRPr lang="en-US" dirty="0"/>
          </a:p>
        </p:txBody>
      </p:sp>
      <p:sp>
        <p:nvSpPr>
          <p:cNvPr id="4" name="Slide Number Placeholder 3"/>
          <p:cNvSpPr>
            <a:spLocks noGrp="1"/>
          </p:cNvSpPr>
          <p:nvPr>
            <p:ph type="sldNum" sz="quarter" idx="10"/>
          </p:nvPr>
        </p:nvSpPr>
        <p:spPr/>
        <p:txBody>
          <a:bodyPr/>
          <a:lstStyle/>
          <a:p>
            <a:fld id="{614C09A2-EABE-4D03-A906-80A1C45E8F8D}" type="slidenum">
              <a:rPr lang="en-US" smtClean="0"/>
              <a:t>20</a:t>
            </a:fld>
            <a:endParaRPr lang="en-US"/>
          </a:p>
        </p:txBody>
      </p:sp>
    </p:spTree>
    <p:extLst>
      <p:ext uri="{BB962C8B-B14F-4D97-AF65-F5344CB8AC3E}">
        <p14:creationId xmlns:p14="http://schemas.microsoft.com/office/powerpoint/2010/main" val="9469731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Access to health care varies by ethnicity and geographic location.</a:t>
            </a:r>
          </a:p>
          <a:p>
            <a:pPr marL="174708" indent="-174708">
              <a:buFont typeface="Arial" panose="020B0604020202020204" pitchFamily="34" charset="0"/>
              <a:buChar char="•"/>
            </a:pPr>
            <a:r>
              <a:rPr lang="en-US" dirty="0" smtClean="0"/>
              <a:t>Almost 11% of Hispanic inpatient stays in border counties were not covered by insurance, compared with:</a:t>
            </a:r>
          </a:p>
          <a:p>
            <a:pPr marL="354074" indent="-186355">
              <a:buFont typeface="Arial" panose="020B0604020202020204" pitchFamily="34" charset="0"/>
              <a:buChar char="•"/>
            </a:pPr>
            <a:r>
              <a:rPr lang="en-US" dirty="0"/>
              <a:t>4.6% of non-Hispanic stays in border </a:t>
            </a:r>
            <a:r>
              <a:rPr lang="en-US" dirty="0" smtClean="0"/>
              <a:t>counties. </a:t>
            </a:r>
          </a:p>
          <a:p>
            <a:pPr marL="354074" indent="-186355">
              <a:buFont typeface="Arial" panose="020B0604020202020204" pitchFamily="34" charset="0"/>
              <a:buChar char="•"/>
            </a:pPr>
            <a:r>
              <a:rPr lang="en-US" dirty="0" smtClean="0"/>
              <a:t>8.1% of </a:t>
            </a:r>
            <a:r>
              <a:rPr lang="en-US" dirty="0"/>
              <a:t>Hispanic stays in non-border counties.</a:t>
            </a:r>
          </a:p>
          <a:p>
            <a:pPr marL="174708" indent="-174708">
              <a:buFont typeface="Arial" panose="020B0604020202020204" pitchFamily="34" charset="0"/>
              <a:buChar char="•"/>
            </a:pPr>
            <a:r>
              <a:rPr lang="en-US" dirty="0" smtClean="0"/>
              <a:t>One-third </a:t>
            </a:r>
            <a:r>
              <a:rPr lang="en-US" dirty="0"/>
              <a:t>of Hispanic inpatient stays in border counties were paid by Medicaid, compared with:</a:t>
            </a:r>
          </a:p>
          <a:p>
            <a:pPr marL="354074" indent="-186355">
              <a:buFont typeface="Arial" panose="020B0604020202020204" pitchFamily="34" charset="0"/>
              <a:buChar char="•"/>
            </a:pPr>
            <a:r>
              <a:rPr lang="en-US" dirty="0" smtClean="0"/>
              <a:t>O</a:t>
            </a:r>
            <a:r>
              <a:rPr lang="en-US" dirty="0"/>
              <a:t>nly 15% of non-Hispanic stays in border counties.</a:t>
            </a:r>
          </a:p>
          <a:p>
            <a:pPr marL="354074" indent="-186355" defTabSz="931774">
              <a:buFont typeface="Arial" panose="020B0604020202020204" pitchFamily="34" charset="0"/>
              <a:buChar char="•"/>
              <a:defRPr/>
            </a:pPr>
            <a:r>
              <a:rPr lang="en-US" dirty="0"/>
              <a:t>About 44% of Hispanic stays in non-border counties.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21</a:t>
            </a:fld>
            <a:endParaRPr lang="en-US"/>
          </a:p>
        </p:txBody>
      </p:sp>
    </p:spTree>
    <p:extLst>
      <p:ext uri="{BB962C8B-B14F-4D97-AF65-F5344CB8AC3E}">
        <p14:creationId xmlns:p14="http://schemas.microsoft.com/office/powerpoint/2010/main" val="13133478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48BC8310-764E-449A-926F-6BCE202B7F0A}" type="slidenum">
              <a:rPr lang="en-US" altLang="en-US"/>
              <a:pPr/>
              <a:t>22</a:t>
            </a:fld>
            <a:endParaRPr lang="en-US" altLang="en-US"/>
          </a:p>
        </p:txBody>
      </p:sp>
      <p:sp>
        <p:nvSpPr>
          <p:cNvPr id="14337" name="Rectangle 1"/>
          <p:cNvSpPr txBox="1">
            <a:spLocks noGrp="1" noRot="1" noChangeAspect="1" noChangeArrowheads="1"/>
          </p:cNvSpPr>
          <p:nvPr>
            <p:ph type="sldImg"/>
          </p:nvPr>
        </p:nvSpPr>
        <p:spPr bwMode="auto">
          <a:xfrm>
            <a:off x="1181100" y="704850"/>
            <a:ext cx="4648200" cy="348615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4338" name="Rectangle 2"/>
          <p:cNvSpPr txBox="1">
            <a:spLocks noGrp="1" noChangeArrowheads="1"/>
          </p:cNvSpPr>
          <p:nvPr>
            <p:ph type="body" idx="1"/>
          </p:nvPr>
        </p:nvSpPr>
        <p:spPr bwMode="auto">
          <a:xfrm>
            <a:off x="701613" y="4414911"/>
            <a:ext cx="5608607" cy="4183086"/>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709722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Among Hispanics, the rate of stays was 1.14 times as high in border counties compared with non-border counties.</a:t>
            </a:r>
          </a:p>
          <a:p>
            <a:pPr marL="174708" indent="-174708" defTabSz="931774">
              <a:buFont typeface="Arial" panose="020B0604020202020204" pitchFamily="34" charset="0"/>
              <a:buChar char="•"/>
              <a:defRPr/>
            </a:pPr>
            <a:r>
              <a:rPr lang="en-US" dirty="0"/>
              <a:t>In non-border counties, Hispanics had lower rates of stays than non-Hispanics.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23</a:t>
            </a:fld>
            <a:endParaRPr lang="en-US"/>
          </a:p>
        </p:txBody>
      </p:sp>
    </p:spTree>
    <p:extLst>
      <p:ext uri="{BB962C8B-B14F-4D97-AF65-F5344CB8AC3E}">
        <p14:creationId xmlns:p14="http://schemas.microsoft.com/office/powerpoint/2010/main" val="20301156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C09A2-EABE-4D03-A906-80A1C45E8F8D}" type="slidenum">
              <a:rPr lang="en-US" smtClean="0"/>
              <a:t>24</a:t>
            </a:fld>
            <a:endParaRPr lang="en-US"/>
          </a:p>
        </p:txBody>
      </p:sp>
    </p:spTree>
    <p:extLst>
      <p:ext uri="{BB962C8B-B14F-4D97-AF65-F5344CB8AC3E}">
        <p14:creationId xmlns:p14="http://schemas.microsoft.com/office/powerpoint/2010/main" val="3928928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defTabSz="931774">
              <a:buFont typeface="Arial" panose="020B0604020202020204" pitchFamily="34" charset="0"/>
              <a:buChar char="•"/>
              <a:defRPr/>
            </a:pPr>
            <a:r>
              <a:rPr lang="en-US" dirty="0"/>
              <a:t>Hispanics generally had lower rates of hospitalization than non-Hispanics, except in the medical and maternal service lines, in both border and non-border counties.</a:t>
            </a:r>
          </a:p>
          <a:p>
            <a:pPr marL="174708" indent="-174708">
              <a:buFont typeface="Arial" panose="020B0604020202020204" pitchFamily="34" charset="0"/>
              <a:buChar char="•"/>
            </a:pPr>
            <a:r>
              <a:rPr lang="en-US" dirty="0"/>
              <a:t>Compared with Hispanics in non-border counties, Hispanics in border counties had higher rates of hospitalization in the injury, maternal, and neonatal service lines.</a:t>
            </a:r>
          </a:p>
          <a:p>
            <a:pPr marL="174708" indent="-174708">
              <a:buFont typeface="Arial" panose="020B0604020202020204" pitchFamily="34" charset="0"/>
              <a:buChar char="•"/>
            </a:pPr>
            <a:r>
              <a:rPr lang="en-US" dirty="0" smtClean="0"/>
              <a:t>Service lines</a:t>
            </a:r>
            <a:r>
              <a:rPr lang="en-US" baseline="0" dirty="0" smtClean="0"/>
              <a:t> are shown in the order they are assigned–e</a:t>
            </a:r>
            <a:r>
              <a:rPr lang="en-US" dirty="0" smtClean="0"/>
              <a:t>very discharge is assigned to a hospital service line hierarchically, based on the following order: maternal and neonatal, mental health, injury, surgical, and medical. Classification for maternal and neonatal, mental health, and injury are based on the International Classification</a:t>
            </a:r>
            <a:r>
              <a:rPr lang="en-US" baseline="0" dirty="0" smtClean="0"/>
              <a:t> of Diseases (I</a:t>
            </a:r>
            <a:r>
              <a:rPr lang="en-US" dirty="0" smtClean="0"/>
              <a:t>CD-9-CM) principal</a:t>
            </a:r>
            <a:r>
              <a:rPr lang="en-US" baseline="0" dirty="0" smtClean="0"/>
              <a:t> diagnosis </a:t>
            </a:r>
            <a:r>
              <a:rPr lang="en-US" dirty="0" smtClean="0"/>
              <a:t>codes or Clinical Classifications Software (CCS). Surgical</a:t>
            </a:r>
            <a:r>
              <a:rPr lang="en-US" baseline="0" dirty="0" smtClean="0"/>
              <a:t> and medical splits are based on the d</a:t>
            </a:r>
            <a:r>
              <a:rPr lang="en-US" dirty="0" smtClean="0"/>
              <a:t>iagnosis-related groups (DRGs). </a:t>
            </a:r>
            <a:r>
              <a:rPr lang="en-US" baseline="0" dirty="0" smtClean="0"/>
              <a:t>The discharge is assigned to medical if the DRG indicates </a:t>
            </a:r>
            <a:r>
              <a:rPr lang="en-US" baseline="0" dirty="0" err="1" smtClean="0"/>
              <a:t>ungroupable</a:t>
            </a:r>
            <a:r>
              <a:rPr lang="en-US" baseline="0" dirty="0" smtClean="0"/>
              <a:t>.</a:t>
            </a:r>
          </a:p>
          <a:p>
            <a:pPr marL="174708" indent="-174708">
              <a:buFont typeface="Arial" panose="020B0604020202020204" pitchFamily="34" charset="0"/>
              <a:buChar char="•"/>
            </a:pPr>
            <a:endParaRPr lang="en-US" baseline="0" dirty="0" smtClean="0"/>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25</a:t>
            </a:fld>
            <a:endParaRPr lang="en-US"/>
          </a:p>
        </p:txBody>
      </p:sp>
    </p:spTree>
    <p:extLst>
      <p:ext uri="{BB962C8B-B14F-4D97-AF65-F5344CB8AC3E}">
        <p14:creationId xmlns:p14="http://schemas.microsoft.com/office/powerpoint/2010/main" val="10221202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Hispanics in border counties had higher rates of maternal stays compared with both:</a:t>
            </a:r>
          </a:p>
          <a:p>
            <a:pPr marL="354074" indent="-186355">
              <a:buFont typeface="Arial" panose="020B0604020202020204" pitchFamily="34" charset="0"/>
              <a:buChar char="•"/>
            </a:pPr>
            <a:r>
              <a:rPr lang="en-US" dirty="0"/>
              <a:t>Hispanics in non-border counties and</a:t>
            </a:r>
          </a:p>
          <a:p>
            <a:pPr marL="354074" indent="-186355">
              <a:buFont typeface="Arial" panose="020B0604020202020204" pitchFamily="34" charset="0"/>
              <a:buChar char="•"/>
            </a:pPr>
            <a:r>
              <a:rPr lang="en-US" dirty="0"/>
              <a:t>Non-Hispanics in border counties.</a:t>
            </a:r>
          </a:p>
          <a:p>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26</a:t>
            </a:fld>
            <a:endParaRPr lang="en-US"/>
          </a:p>
        </p:txBody>
      </p:sp>
    </p:spTree>
    <p:extLst>
      <p:ext uri="{BB962C8B-B14F-4D97-AF65-F5344CB8AC3E}">
        <p14:creationId xmlns:p14="http://schemas.microsoft.com/office/powerpoint/2010/main" val="13452808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Among Hispanics, the rate of neonatal stays was higher in border counties than in non-border counties.</a:t>
            </a:r>
          </a:p>
          <a:p>
            <a:pPr marL="174708" indent="-174708">
              <a:buFont typeface="Arial" panose="020B0604020202020204" pitchFamily="34" charset="0"/>
              <a:buChar char="•"/>
            </a:pPr>
            <a:r>
              <a:rPr lang="en-US" dirty="0"/>
              <a:t>Hispanics had lower rates of neonatal stays than non-Hispanics, both in border and non-border counties.</a:t>
            </a:r>
          </a:p>
        </p:txBody>
      </p:sp>
      <p:sp>
        <p:nvSpPr>
          <p:cNvPr id="4" name="Slide Number Placeholder 3"/>
          <p:cNvSpPr>
            <a:spLocks noGrp="1"/>
          </p:cNvSpPr>
          <p:nvPr>
            <p:ph type="sldNum" sz="quarter" idx="10"/>
          </p:nvPr>
        </p:nvSpPr>
        <p:spPr/>
        <p:txBody>
          <a:bodyPr/>
          <a:lstStyle/>
          <a:p>
            <a:fld id="{E1691804-34B2-4FA1-AED3-2A239B9F1097}" type="slidenum">
              <a:rPr lang="en-US" smtClean="0"/>
              <a:pPr/>
              <a:t>27</a:t>
            </a:fld>
            <a:endParaRPr lang="en-US"/>
          </a:p>
        </p:txBody>
      </p:sp>
    </p:spTree>
    <p:extLst>
      <p:ext uri="{BB962C8B-B14F-4D97-AF65-F5344CB8AC3E}">
        <p14:creationId xmlns:p14="http://schemas.microsoft.com/office/powerpoint/2010/main" val="8995983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Hispanics had lower rates of mental health and substance-related stays than non-Hispanics, both in border and non-border counties.</a:t>
            </a:r>
          </a:p>
          <a:p>
            <a:pPr marL="174708" indent="-174708">
              <a:buFont typeface="Arial" panose="020B0604020202020204" pitchFamily="34" charset="0"/>
              <a:buChar char="•"/>
            </a:pPr>
            <a:r>
              <a:rPr lang="en-US" dirty="0"/>
              <a:t>Among non-Hispanics, those in border counties had higher rates of mental health and substance-related stays than non-Hispanics in non-border counties.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28</a:t>
            </a:fld>
            <a:endParaRPr lang="en-US"/>
          </a:p>
        </p:txBody>
      </p:sp>
    </p:spTree>
    <p:extLst>
      <p:ext uri="{BB962C8B-B14F-4D97-AF65-F5344CB8AC3E}">
        <p14:creationId xmlns:p14="http://schemas.microsoft.com/office/powerpoint/2010/main" val="11948456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Rates of injury stays were higher in border than non-border counties, both for Hispanics and non-Hispanics.</a:t>
            </a:r>
          </a:p>
          <a:p>
            <a:pPr marL="174708" indent="-174708">
              <a:buFont typeface="Arial" panose="020B0604020202020204" pitchFamily="34" charset="0"/>
              <a:buChar char="•"/>
            </a:pPr>
            <a:r>
              <a:rPr lang="en-US" dirty="0"/>
              <a:t>Rates of injury stays were lower among Hispanics than non-Hispanics, both in border and non-border counties.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29</a:t>
            </a:fld>
            <a:endParaRPr lang="en-US"/>
          </a:p>
        </p:txBody>
      </p:sp>
    </p:spTree>
    <p:extLst>
      <p:ext uri="{BB962C8B-B14F-4D97-AF65-F5344CB8AC3E}">
        <p14:creationId xmlns:p14="http://schemas.microsoft.com/office/powerpoint/2010/main" val="3448180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C09A2-EABE-4D03-A906-80A1C45E8F8D}" type="slidenum">
              <a:rPr lang="en-US" smtClean="0"/>
              <a:t>3</a:t>
            </a:fld>
            <a:endParaRPr lang="en-US"/>
          </a:p>
        </p:txBody>
      </p:sp>
    </p:spTree>
    <p:extLst>
      <p:ext uri="{BB962C8B-B14F-4D97-AF65-F5344CB8AC3E}">
        <p14:creationId xmlns:p14="http://schemas.microsoft.com/office/powerpoint/2010/main" val="378886872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Hispanics had lower rates of surgical stays, both in border and non-border counties.</a:t>
            </a:r>
          </a:p>
          <a:p>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30</a:t>
            </a:fld>
            <a:endParaRPr lang="en-US"/>
          </a:p>
        </p:txBody>
      </p:sp>
    </p:spTree>
    <p:extLst>
      <p:ext uri="{BB962C8B-B14F-4D97-AF65-F5344CB8AC3E}">
        <p14:creationId xmlns:p14="http://schemas.microsoft.com/office/powerpoint/2010/main" val="23561183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In border counties, Hispanics had higher rates of medical stays than non-Hispanics.</a:t>
            </a:r>
          </a:p>
        </p:txBody>
      </p:sp>
      <p:sp>
        <p:nvSpPr>
          <p:cNvPr id="4" name="Slide Number Placeholder 3"/>
          <p:cNvSpPr>
            <a:spLocks noGrp="1"/>
          </p:cNvSpPr>
          <p:nvPr>
            <p:ph type="sldNum" sz="quarter" idx="10"/>
          </p:nvPr>
        </p:nvSpPr>
        <p:spPr/>
        <p:txBody>
          <a:bodyPr/>
          <a:lstStyle/>
          <a:p>
            <a:fld id="{E1691804-34B2-4FA1-AED3-2A239B9F1097}" type="slidenum">
              <a:rPr lang="en-US" smtClean="0"/>
              <a:pPr/>
              <a:t>31</a:t>
            </a:fld>
            <a:endParaRPr lang="en-US"/>
          </a:p>
        </p:txBody>
      </p:sp>
    </p:spTree>
    <p:extLst>
      <p:ext uri="{BB962C8B-B14F-4D97-AF65-F5344CB8AC3E}">
        <p14:creationId xmlns:p14="http://schemas.microsoft.com/office/powerpoint/2010/main" val="14317419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C09A2-EABE-4D03-A906-80A1C45E8F8D}" type="slidenum">
              <a:rPr lang="en-US" smtClean="0"/>
              <a:t>32</a:t>
            </a:fld>
            <a:endParaRPr lang="en-US"/>
          </a:p>
        </p:txBody>
      </p:sp>
    </p:spTree>
    <p:extLst>
      <p:ext uri="{BB962C8B-B14F-4D97-AF65-F5344CB8AC3E}">
        <p14:creationId xmlns:p14="http://schemas.microsoft.com/office/powerpoint/2010/main" val="3926802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defTabSz="931774">
              <a:buFont typeface="Arial" panose="020B0604020202020204" pitchFamily="34" charset="0"/>
              <a:buChar char="•"/>
              <a:defRPr/>
            </a:pPr>
            <a:r>
              <a:rPr lang="en-US" dirty="0"/>
              <a:t>Generally, Hispanics had lower rates of stays than non-Hispanics across the conditions examined, except for chronic kidney disease, diabetes, and obesity, in both border and non-border counties.</a:t>
            </a:r>
          </a:p>
          <a:p>
            <a:pPr marL="174708" indent="-174708">
              <a:buFont typeface="Arial" panose="020B0604020202020204" pitchFamily="34" charset="0"/>
              <a:buChar char="•"/>
            </a:pPr>
            <a:r>
              <a:rPr lang="en-US" dirty="0"/>
              <a:t>Among Hispanics, those in border counties had higher rates of stays related to chronic kidney disease, diabetes, obesity, and COPD than those in non-border counties, but lower rates of asthma. </a:t>
            </a:r>
          </a:p>
        </p:txBody>
      </p:sp>
      <p:sp>
        <p:nvSpPr>
          <p:cNvPr id="4" name="Slide Number Placeholder 3"/>
          <p:cNvSpPr>
            <a:spLocks noGrp="1"/>
          </p:cNvSpPr>
          <p:nvPr>
            <p:ph type="sldNum" sz="quarter" idx="10"/>
          </p:nvPr>
        </p:nvSpPr>
        <p:spPr/>
        <p:txBody>
          <a:bodyPr/>
          <a:lstStyle/>
          <a:p>
            <a:fld id="{E1691804-34B2-4FA1-AED3-2A239B9F1097}" type="slidenum">
              <a:rPr lang="en-US" smtClean="0"/>
              <a:pPr/>
              <a:t>33</a:t>
            </a:fld>
            <a:endParaRPr lang="en-US"/>
          </a:p>
        </p:txBody>
      </p:sp>
    </p:spTree>
    <p:extLst>
      <p:ext uri="{BB962C8B-B14F-4D97-AF65-F5344CB8AC3E}">
        <p14:creationId xmlns:p14="http://schemas.microsoft.com/office/powerpoint/2010/main" val="34305069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For Hispanics in border counties, the rate of inpatient stays with chronic kidney disease was:</a:t>
            </a:r>
          </a:p>
          <a:p>
            <a:pPr marL="354074" indent="-186355">
              <a:buFont typeface="Arial" panose="020B0604020202020204" pitchFamily="34" charset="0"/>
              <a:buChar char="•"/>
            </a:pPr>
            <a:r>
              <a:rPr lang="en-US" dirty="0"/>
              <a:t>1.12 times as high as Hispanics in non-border counties. </a:t>
            </a:r>
          </a:p>
          <a:p>
            <a:pPr marL="354074" indent="-186355">
              <a:buFont typeface="Arial" panose="020B0604020202020204" pitchFamily="34" charset="0"/>
              <a:buChar char="•"/>
            </a:pPr>
            <a:r>
              <a:rPr lang="en-US" dirty="0"/>
              <a:t>1.63 times as high as non-Hispanics in border counties.</a:t>
            </a:r>
          </a:p>
          <a:p>
            <a:pPr marL="174708" indent="-174708">
              <a:buFont typeface="Arial" panose="020B0604020202020204" pitchFamily="34" charset="0"/>
              <a:buChar char="•"/>
            </a:pPr>
            <a:r>
              <a:rPr lang="en-US" dirty="0"/>
              <a:t>Hispanics also had higher rates of chronic kidney disease in non-border counties, compared with non-Hispanics in non-border counties.</a:t>
            </a:r>
          </a:p>
          <a:p>
            <a:pPr marL="174708" indent="-174708">
              <a:buFont typeface="Arial" panose="020B0604020202020204" pitchFamily="34" charset="0"/>
              <a:buChar char="•"/>
            </a:pPr>
            <a:r>
              <a:rPr lang="en-US" dirty="0"/>
              <a:t>Among non-Hispanics, those in border counties had lower rates of chronic kidney disease than those in non-border counties.</a:t>
            </a:r>
          </a:p>
          <a:p>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34</a:t>
            </a:fld>
            <a:endParaRPr lang="en-US"/>
          </a:p>
        </p:txBody>
      </p:sp>
    </p:spTree>
    <p:extLst>
      <p:ext uri="{BB962C8B-B14F-4D97-AF65-F5344CB8AC3E}">
        <p14:creationId xmlns:p14="http://schemas.microsoft.com/office/powerpoint/2010/main" val="402960499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For Hispanics in border counties, the rate of inpatient stays with diabetes was:</a:t>
            </a:r>
          </a:p>
          <a:p>
            <a:pPr marL="354074" indent="-186355">
              <a:buFont typeface="Arial" panose="020B0604020202020204" pitchFamily="34" charset="0"/>
              <a:buChar char="•"/>
            </a:pPr>
            <a:r>
              <a:rPr lang="en-US" dirty="0"/>
              <a:t>1.11 times as high as Hispanics in non-border counties. </a:t>
            </a:r>
          </a:p>
          <a:p>
            <a:pPr marL="354074" indent="-186355">
              <a:buFont typeface="Arial" panose="020B0604020202020204" pitchFamily="34" charset="0"/>
              <a:buChar char="•"/>
            </a:pPr>
            <a:r>
              <a:rPr lang="en-US" dirty="0"/>
              <a:t>1.72 times as high as non-Hispanics in border counties.</a:t>
            </a:r>
          </a:p>
          <a:p>
            <a:pPr marL="174708" indent="-174708">
              <a:buFont typeface="Arial" panose="020B0604020202020204" pitchFamily="34" charset="0"/>
              <a:buChar char="•"/>
            </a:pPr>
            <a:r>
              <a:rPr lang="en-US" dirty="0"/>
              <a:t>Hispanics had higher rates of stays with diabetes than non-Hispanics, both in border and non-border counties.</a:t>
            </a:r>
          </a:p>
          <a:p>
            <a:pPr marL="174708" indent="-174708">
              <a:buFont typeface="Arial" panose="020B0604020202020204" pitchFamily="34" charset="0"/>
              <a:buChar char="•"/>
            </a:pPr>
            <a:r>
              <a:rPr lang="en-US" dirty="0"/>
              <a:t>Among non-Hispanics, those in border counties had lower rates of stays with diabetes than those in non-border counties.</a:t>
            </a:r>
          </a:p>
          <a:p>
            <a:pPr marL="174708" indent="-174708">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35</a:t>
            </a:fld>
            <a:endParaRPr lang="en-US"/>
          </a:p>
        </p:txBody>
      </p:sp>
    </p:spTree>
    <p:extLst>
      <p:ext uri="{BB962C8B-B14F-4D97-AF65-F5344CB8AC3E}">
        <p14:creationId xmlns:p14="http://schemas.microsoft.com/office/powerpoint/2010/main" val="138088173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For Hispanics in border counties, the rate of inpatient stays with adult obesity was:</a:t>
            </a:r>
          </a:p>
          <a:p>
            <a:pPr marL="354074" indent="-186355">
              <a:buFont typeface="Arial" panose="020B0604020202020204" pitchFamily="34" charset="0"/>
              <a:buChar char="•"/>
            </a:pPr>
            <a:r>
              <a:rPr lang="en-US" dirty="0"/>
              <a:t>1.17 times as high as Hispanics in non-border counties. </a:t>
            </a:r>
          </a:p>
          <a:p>
            <a:pPr marL="354074" indent="-186355">
              <a:buFont typeface="Arial" panose="020B0604020202020204" pitchFamily="34" charset="0"/>
              <a:buChar char="•"/>
            </a:pPr>
            <a:r>
              <a:rPr lang="en-US" dirty="0"/>
              <a:t>1.23 times as high as non-Hispanics in border counties.</a:t>
            </a:r>
          </a:p>
          <a:p>
            <a:pPr marL="174708" indent="-174708">
              <a:buFont typeface="Arial" panose="020B0604020202020204" pitchFamily="34" charset="0"/>
              <a:buChar char="•"/>
            </a:pPr>
            <a:r>
              <a:rPr lang="en-US" dirty="0"/>
              <a:t>Among non-Hispanics, those in border counties had lower rates of adult obesity than those in non-border counties.</a:t>
            </a:r>
          </a:p>
        </p:txBody>
      </p:sp>
      <p:sp>
        <p:nvSpPr>
          <p:cNvPr id="4" name="Slide Number Placeholder 3"/>
          <p:cNvSpPr>
            <a:spLocks noGrp="1"/>
          </p:cNvSpPr>
          <p:nvPr>
            <p:ph type="sldNum" sz="quarter" idx="10"/>
          </p:nvPr>
        </p:nvSpPr>
        <p:spPr/>
        <p:txBody>
          <a:bodyPr/>
          <a:lstStyle/>
          <a:p>
            <a:fld id="{E1691804-34B2-4FA1-AED3-2A239B9F1097}" type="slidenum">
              <a:rPr lang="en-US" smtClean="0"/>
              <a:pPr/>
              <a:t>36</a:t>
            </a:fld>
            <a:endParaRPr lang="en-US"/>
          </a:p>
        </p:txBody>
      </p:sp>
    </p:spTree>
    <p:extLst>
      <p:ext uri="{BB962C8B-B14F-4D97-AF65-F5344CB8AC3E}">
        <p14:creationId xmlns:p14="http://schemas.microsoft.com/office/powerpoint/2010/main" val="1979852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In non-border counties, Hispanics had higher rates of child obesity than non-Hispanics.</a:t>
            </a:r>
          </a:p>
        </p:txBody>
      </p:sp>
      <p:sp>
        <p:nvSpPr>
          <p:cNvPr id="4" name="Slide Number Placeholder 3"/>
          <p:cNvSpPr>
            <a:spLocks noGrp="1"/>
          </p:cNvSpPr>
          <p:nvPr>
            <p:ph type="sldNum" sz="quarter" idx="10"/>
          </p:nvPr>
        </p:nvSpPr>
        <p:spPr/>
        <p:txBody>
          <a:bodyPr/>
          <a:lstStyle/>
          <a:p>
            <a:fld id="{E1691804-34B2-4FA1-AED3-2A239B9F1097}" type="slidenum">
              <a:rPr lang="en-US" smtClean="0"/>
              <a:pPr/>
              <a:t>37</a:t>
            </a:fld>
            <a:endParaRPr lang="en-US"/>
          </a:p>
        </p:txBody>
      </p:sp>
    </p:spTree>
    <p:extLst>
      <p:ext uri="{BB962C8B-B14F-4D97-AF65-F5344CB8AC3E}">
        <p14:creationId xmlns:p14="http://schemas.microsoft.com/office/powerpoint/2010/main" val="170088018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D8FDDAB3-1598-4E8A-B292-8F6326B1991A}" type="slidenum">
              <a:rPr lang="en-US" altLang="en-US"/>
              <a:pPr/>
              <a:t>38</a:t>
            </a:fld>
            <a:endParaRPr lang="en-US" altLang="en-US"/>
          </a:p>
        </p:txBody>
      </p:sp>
      <p:sp>
        <p:nvSpPr>
          <p:cNvPr id="15361" name="Rectangle 1"/>
          <p:cNvSpPr txBox="1">
            <a:spLocks noGrp="1" noRot="1" noChangeAspect="1" noChangeArrowheads="1"/>
          </p:cNvSpPr>
          <p:nvPr>
            <p:ph type="sldImg"/>
          </p:nvPr>
        </p:nvSpPr>
        <p:spPr bwMode="auto">
          <a:xfrm>
            <a:off x="511175" y="704850"/>
            <a:ext cx="6149975" cy="4611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5362" name="Rectangle 2"/>
          <p:cNvSpPr txBox="1">
            <a:spLocks noGrp="1" noChangeArrowheads="1"/>
          </p:cNvSpPr>
          <p:nvPr>
            <p:ph type="body" idx="1"/>
          </p:nvPr>
        </p:nvSpPr>
        <p:spPr bwMode="auto">
          <a:xfrm>
            <a:off x="701613" y="5500370"/>
            <a:ext cx="5608607" cy="309762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153047489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Among Hispanics, those in border counties had higher rates of COPD than those in non-border counties.</a:t>
            </a:r>
          </a:p>
          <a:p>
            <a:pPr marL="174708" indent="-174708">
              <a:buFont typeface="Arial" panose="020B0604020202020204" pitchFamily="34" charset="0"/>
              <a:buChar char="•"/>
            </a:pPr>
            <a:r>
              <a:rPr lang="en-US" dirty="0"/>
              <a:t>Hispanics had lower rates of COPD than non-Hispanics, both in border and non-border counties.</a:t>
            </a:r>
          </a:p>
        </p:txBody>
      </p:sp>
      <p:sp>
        <p:nvSpPr>
          <p:cNvPr id="4" name="Slide Number Placeholder 3"/>
          <p:cNvSpPr>
            <a:spLocks noGrp="1"/>
          </p:cNvSpPr>
          <p:nvPr>
            <p:ph type="sldNum" sz="quarter" idx="10"/>
          </p:nvPr>
        </p:nvSpPr>
        <p:spPr/>
        <p:txBody>
          <a:bodyPr/>
          <a:lstStyle/>
          <a:p>
            <a:fld id="{E1691804-34B2-4FA1-AED3-2A239B9F1097}" type="slidenum">
              <a:rPr lang="en-US" smtClean="0"/>
              <a:pPr/>
              <a:t>39</a:t>
            </a:fld>
            <a:endParaRPr lang="en-US"/>
          </a:p>
        </p:txBody>
      </p:sp>
    </p:spTree>
    <p:extLst>
      <p:ext uri="{BB962C8B-B14F-4D97-AF65-F5344CB8AC3E}">
        <p14:creationId xmlns:p14="http://schemas.microsoft.com/office/powerpoint/2010/main" val="36603164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pPr marL="174708" indent="-174708" defTabSz="931774">
              <a:buFont typeface="Arial" panose="020B0604020202020204" pitchFamily="34" charset="0"/>
              <a:buChar char="•"/>
              <a:defRPr/>
            </a:pPr>
            <a:r>
              <a:rPr lang="en-US" dirty="0" smtClean="0"/>
              <a:t>Source: http://www.globalhealth.gov/world-regions/americas/us-mexico-border-health</a:t>
            </a:r>
            <a:r>
              <a:rPr lang="en-US" dirty="0" smtClean="0"/>
              <a:t>/</a:t>
            </a:r>
            <a:endParaRPr lang="en-US" dirty="0"/>
          </a:p>
        </p:txBody>
      </p:sp>
      <p:sp>
        <p:nvSpPr>
          <p:cNvPr id="4" name="Slide Number Placeholder 3"/>
          <p:cNvSpPr>
            <a:spLocks noGrp="1"/>
          </p:cNvSpPr>
          <p:nvPr>
            <p:ph type="sldNum" sz="quarter" idx="10"/>
          </p:nvPr>
        </p:nvSpPr>
        <p:spPr/>
        <p:txBody>
          <a:bodyPr/>
          <a:lstStyle/>
          <a:p>
            <a:fld id="{614C09A2-EABE-4D03-A906-80A1C45E8F8D}" type="slidenum">
              <a:rPr lang="en-US" smtClean="0"/>
              <a:t>4</a:t>
            </a:fld>
            <a:endParaRPr lang="en-US"/>
          </a:p>
        </p:txBody>
      </p:sp>
    </p:spTree>
    <p:extLst>
      <p:ext uri="{BB962C8B-B14F-4D97-AF65-F5344CB8AC3E}">
        <p14:creationId xmlns:p14="http://schemas.microsoft.com/office/powerpoint/2010/main" val="332940241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0DF2A8E0-D04A-4320-8E5D-AD4A757918DD}" type="slidenum">
              <a:rPr lang="en-US" altLang="en-US"/>
              <a:pPr/>
              <a:t>40</a:t>
            </a:fld>
            <a:endParaRPr lang="en-US" altLang="en-US"/>
          </a:p>
        </p:txBody>
      </p:sp>
      <p:sp>
        <p:nvSpPr>
          <p:cNvPr id="13313" name="Rectangle 1"/>
          <p:cNvSpPr txBox="1">
            <a:spLocks noGrp="1" noRot="1" noChangeAspect="1" noChangeArrowheads="1"/>
          </p:cNvSpPr>
          <p:nvPr>
            <p:ph type="sldImg"/>
          </p:nvPr>
        </p:nvSpPr>
        <p:spPr bwMode="auto">
          <a:xfrm>
            <a:off x="511175" y="704850"/>
            <a:ext cx="6149975" cy="46116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314" name="Rectangle 2"/>
          <p:cNvSpPr txBox="1">
            <a:spLocks noGrp="1" noChangeArrowheads="1"/>
          </p:cNvSpPr>
          <p:nvPr>
            <p:ph type="body" idx="1"/>
          </p:nvPr>
        </p:nvSpPr>
        <p:spPr bwMode="auto">
          <a:xfrm>
            <a:off x="701613" y="5655310"/>
            <a:ext cx="5608607" cy="294268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a:p>
        </p:txBody>
      </p:sp>
    </p:spTree>
    <p:extLst>
      <p:ext uri="{BB962C8B-B14F-4D97-AF65-F5344CB8AC3E}">
        <p14:creationId xmlns:p14="http://schemas.microsoft.com/office/powerpoint/2010/main" val="8757186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C09A2-EABE-4D03-A906-80A1C45E8F8D}" type="slidenum">
              <a:rPr lang="en-US" smtClean="0"/>
              <a:t>41</a:t>
            </a:fld>
            <a:endParaRPr lang="en-US"/>
          </a:p>
        </p:txBody>
      </p:sp>
    </p:spTree>
    <p:extLst>
      <p:ext uri="{BB962C8B-B14F-4D97-AF65-F5344CB8AC3E}">
        <p14:creationId xmlns:p14="http://schemas.microsoft.com/office/powerpoint/2010/main" val="343431518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defTabSz="931774">
              <a:buFont typeface="Arial" panose="020B0604020202020204" pitchFamily="34" charset="0"/>
              <a:buChar char="•"/>
              <a:defRPr/>
            </a:pPr>
            <a:r>
              <a:rPr lang="en-US" baseline="0" dirty="0" smtClean="0"/>
              <a:t>Compared with non-Hispanics, Hispanics generally had higher rates of complications associated with diabetes, especially in border</a:t>
            </a:r>
            <a:r>
              <a:rPr lang="en-US" dirty="0" smtClean="0"/>
              <a:t> counties</a:t>
            </a:r>
            <a:r>
              <a:rPr lang="en-US" baseline="0" dirty="0" smtClean="0"/>
              <a:t>.</a:t>
            </a:r>
          </a:p>
          <a:p>
            <a:pPr marL="174708" indent="-174708">
              <a:buFont typeface="Arial" panose="020B0604020202020204" pitchFamily="34" charset="0"/>
              <a:buChar char="•"/>
            </a:pPr>
            <a:r>
              <a:rPr lang="en-US" dirty="0" smtClean="0"/>
              <a:t>Among</a:t>
            </a:r>
            <a:r>
              <a:rPr lang="en-US" baseline="0" dirty="0" smtClean="0"/>
              <a:t> Hispanics, those in border counties had higher rates of complications associated with diabetes compared with non-border counties.</a:t>
            </a:r>
          </a:p>
        </p:txBody>
      </p:sp>
      <p:sp>
        <p:nvSpPr>
          <p:cNvPr id="4" name="Slide Number Placeholder 3"/>
          <p:cNvSpPr>
            <a:spLocks noGrp="1"/>
          </p:cNvSpPr>
          <p:nvPr>
            <p:ph type="sldNum" sz="quarter" idx="10"/>
          </p:nvPr>
        </p:nvSpPr>
        <p:spPr/>
        <p:txBody>
          <a:bodyPr/>
          <a:lstStyle/>
          <a:p>
            <a:fld id="{E1691804-34B2-4FA1-AED3-2A239B9F1097}" type="slidenum">
              <a:rPr lang="en-US" smtClean="0"/>
              <a:pPr/>
              <a:t>42</a:t>
            </a:fld>
            <a:endParaRPr lang="en-US"/>
          </a:p>
        </p:txBody>
      </p:sp>
    </p:spTree>
    <p:extLst>
      <p:ext uri="{BB962C8B-B14F-4D97-AF65-F5344CB8AC3E}">
        <p14:creationId xmlns:p14="http://schemas.microsoft.com/office/powerpoint/2010/main" val="758635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Hispanics with diabetes were more likely to have an amputation compared with non-Hispanics with diabetes, both in border and non-border counties.</a:t>
            </a:r>
          </a:p>
        </p:txBody>
      </p:sp>
      <p:sp>
        <p:nvSpPr>
          <p:cNvPr id="4" name="Slide Number Placeholder 3"/>
          <p:cNvSpPr>
            <a:spLocks noGrp="1"/>
          </p:cNvSpPr>
          <p:nvPr>
            <p:ph type="sldNum" sz="quarter" idx="10"/>
          </p:nvPr>
        </p:nvSpPr>
        <p:spPr/>
        <p:txBody>
          <a:bodyPr/>
          <a:lstStyle/>
          <a:p>
            <a:fld id="{E1691804-34B2-4FA1-AED3-2A239B9F1097}" type="slidenum">
              <a:rPr lang="en-US" smtClean="0"/>
              <a:pPr/>
              <a:t>43</a:t>
            </a:fld>
            <a:endParaRPr lang="en-US"/>
          </a:p>
        </p:txBody>
      </p:sp>
    </p:spTree>
    <p:extLst>
      <p:ext uri="{BB962C8B-B14F-4D97-AF65-F5344CB8AC3E}">
        <p14:creationId xmlns:p14="http://schemas.microsoft.com/office/powerpoint/2010/main" val="45320569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A higher percentage of Hispanics in border counties with an inpatient stay for </a:t>
            </a:r>
            <a:r>
              <a:rPr lang="en-US" dirty="0">
                <a:solidFill>
                  <a:schemeClr val="accent5">
                    <a:lumMod val="75000"/>
                  </a:schemeClr>
                </a:solidFill>
              </a:rPr>
              <a:t>diabetes</a:t>
            </a:r>
            <a:r>
              <a:rPr lang="en-US" dirty="0"/>
              <a:t> had renal failure (listed as any diagnosis), compared with non-Hispanics in border counties.</a:t>
            </a:r>
          </a:p>
        </p:txBody>
      </p:sp>
      <p:sp>
        <p:nvSpPr>
          <p:cNvPr id="4" name="Slide Number Placeholder 3"/>
          <p:cNvSpPr>
            <a:spLocks noGrp="1"/>
          </p:cNvSpPr>
          <p:nvPr>
            <p:ph type="sldNum" sz="quarter" idx="10"/>
          </p:nvPr>
        </p:nvSpPr>
        <p:spPr/>
        <p:txBody>
          <a:bodyPr/>
          <a:lstStyle/>
          <a:p>
            <a:fld id="{E1691804-34B2-4FA1-AED3-2A239B9F1097}" type="slidenum">
              <a:rPr lang="en-US" smtClean="0"/>
              <a:pPr/>
              <a:t>44</a:t>
            </a:fld>
            <a:endParaRPr lang="en-US"/>
          </a:p>
        </p:txBody>
      </p:sp>
    </p:spTree>
    <p:extLst>
      <p:ext uri="{BB962C8B-B14F-4D97-AF65-F5344CB8AC3E}">
        <p14:creationId xmlns:p14="http://schemas.microsoft.com/office/powerpoint/2010/main" val="336180584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A higher percentage of Hispanics in border counties with an inpatient stay for </a:t>
            </a:r>
            <a:r>
              <a:rPr lang="en-US" dirty="0">
                <a:solidFill>
                  <a:schemeClr val="accent5">
                    <a:lumMod val="75000"/>
                  </a:schemeClr>
                </a:solidFill>
              </a:rPr>
              <a:t>diabetes</a:t>
            </a:r>
            <a:r>
              <a:rPr lang="en-US" dirty="0"/>
              <a:t> had peripheral vascular disease, compared with:</a:t>
            </a:r>
          </a:p>
          <a:p>
            <a:pPr marL="354074" indent="-186355">
              <a:buFont typeface="Arial" panose="020B0604020202020204" pitchFamily="34" charset="0"/>
              <a:buChar char="•"/>
            </a:pPr>
            <a:r>
              <a:rPr lang="en-US" dirty="0"/>
              <a:t>Non-Hispanics in border counties and</a:t>
            </a:r>
          </a:p>
          <a:p>
            <a:pPr marL="354074" indent="-186355">
              <a:buFont typeface="Arial" panose="020B0604020202020204" pitchFamily="34" charset="0"/>
              <a:buChar char="•"/>
            </a:pPr>
            <a:r>
              <a:rPr lang="en-US" dirty="0"/>
              <a:t>Hispanics in non-border counties.</a:t>
            </a:r>
          </a:p>
        </p:txBody>
      </p:sp>
      <p:sp>
        <p:nvSpPr>
          <p:cNvPr id="4" name="Slide Number Placeholder 3"/>
          <p:cNvSpPr>
            <a:spLocks noGrp="1"/>
          </p:cNvSpPr>
          <p:nvPr>
            <p:ph type="sldNum" sz="quarter" idx="10"/>
          </p:nvPr>
        </p:nvSpPr>
        <p:spPr/>
        <p:txBody>
          <a:bodyPr/>
          <a:lstStyle/>
          <a:p>
            <a:fld id="{E1691804-34B2-4FA1-AED3-2A239B9F1097}" type="slidenum">
              <a:rPr lang="en-US" smtClean="0"/>
              <a:pPr/>
              <a:t>45</a:t>
            </a:fld>
            <a:endParaRPr lang="en-US"/>
          </a:p>
        </p:txBody>
      </p:sp>
    </p:spTree>
    <p:extLst>
      <p:ext uri="{BB962C8B-B14F-4D97-AF65-F5344CB8AC3E}">
        <p14:creationId xmlns:p14="http://schemas.microsoft.com/office/powerpoint/2010/main" val="266463837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Among non-Hispanics with diabetes, those in border counties had a lower prevalence of paralysis than those in non-border counties.</a:t>
            </a:r>
          </a:p>
          <a:p>
            <a:pPr marL="174708" indent="-174708">
              <a:buFont typeface="Arial" panose="020B0604020202020204" pitchFamily="34" charset="0"/>
              <a:buChar char="•"/>
            </a:pPr>
            <a:r>
              <a:rPr lang="en-US" dirty="0"/>
              <a:t>In border counties, Hispanics with diabetes had a higher prevalence of paralysis than non-Hispanics with diabetes.</a:t>
            </a:r>
          </a:p>
        </p:txBody>
      </p:sp>
      <p:sp>
        <p:nvSpPr>
          <p:cNvPr id="4" name="Slide Number Placeholder 3"/>
          <p:cNvSpPr>
            <a:spLocks noGrp="1"/>
          </p:cNvSpPr>
          <p:nvPr>
            <p:ph type="sldNum" sz="quarter" idx="10"/>
          </p:nvPr>
        </p:nvSpPr>
        <p:spPr/>
        <p:txBody>
          <a:bodyPr/>
          <a:lstStyle/>
          <a:p>
            <a:fld id="{E1691804-34B2-4FA1-AED3-2A239B9F1097}" type="slidenum">
              <a:rPr lang="en-US" smtClean="0"/>
              <a:pPr/>
              <a:t>46</a:t>
            </a:fld>
            <a:endParaRPr lang="en-US"/>
          </a:p>
        </p:txBody>
      </p:sp>
    </p:spTree>
    <p:extLst>
      <p:ext uri="{BB962C8B-B14F-4D97-AF65-F5344CB8AC3E}">
        <p14:creationId xmlns:p14="http://schemas.microsoft.com/office/powerpoint/2010/main" val="21548550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A higher percentage of Hispanics in border counties with an inpatient stay for </a:t>
            </a:r>
            <a:r>
              <a:rPr lang="en-US" dirty="0">
                <a:solidFill>
                  <a:schemeClr val="accent5">
                    <a:lumMod val="75000"/>
                  </a:schemeClr>
                </a:solidFill>
              </a:rPr>
              <a:t>diabetes</a:t>
            </a:r>
            <a:r>
              <a:rPr lang="en-US" dirty="0"/>
              <a:t> had neurologic disorders, compared with Hispanics in non-border counties.</a:t>
            </a:r>
          </a:p>
          <a:p>
            <a:pPr marL="174708" indent="-174708">
              <a:buFont typeface="Arial" panose="020B0604020202020204" pitchFamily="34" charset="0"/>
              <a:buChar char="•"/>
            </a:pPr>
            <a:r>
              <a:rPr lang="en-US" dirty="0"/>
              <a:t>Hispanics with diabetes had lower rates of neurologic disorders than non-Hispanics with diabetes, both in border and non-border counties.</a:t>
            </a:r>
          </a:p>
        </p:txBody>
      </p:sp>
      <p:sp>
        <p:nvSpPr>
          <p:cNvPr id="4" name="Slide Number Placeholder 3"/>
          <p:cNvSpPr>
            <a:spLocks noGrp="1"/>
          </p:cNvSpPr>
          <p:nvPr>
            <p:ph type="sldNum" sz="quarter" idx="10"/>
          </p:nvPr>
        </p:nvSpPr>
        <p:spPr/>
        <p:txBody>
          <a:bodyPr/>
          <a:lstStyle/>
          <a:p>
            <a:fld id="{E1691804-34B2-4FA1-AED3-2A239B9F1097}" type="slidenum">
              <a:rPr lang="en-US" smtClean="0"/>
              <a:pPr/>
              <a:t>47</a:t>
            </a:fld>
            <a:endParaRPr lang="en-US"/>
          </a:p>
        </p:txBody>
      </p:sp>
    </p:spTree>
    <p:extLst>
      <p:ext uri="{BB962C8B-B14F-4D97-AF65-F5344CB8AC3E}">
        <p14:creationId xmlns:p14="http://schemas.microsoft.com/office/powerpoint/2010/main" val="36101991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C09A2-EABE-4D03-A906-80A1C45E8F8D}" type="slidenum">
              <a:rPr lang="en-US" smtClean="0"/>
              <a:t>48</a:t>
            </a:fld>
            <a:endParaRPr lang="en-US"/>
          </a:p>
        </p:txBody>
      </p:sp>
    </p:spTree>
    <p:extLst>
      <p:ext uri="{BB962C8B-B14F-4D97-AF65-F5344CB8AC3E}">
        <p14:creationId xmlns:p14="http://schemas.microsoft.com/office/powerpoint/2010/main" val="1052868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defTabSz="931774">
              <a:buFont typeface="Arial" panose="020B0604020202020204" pitchFamily="34" charset="0"/>
              <a:buChar char="•"/>
              <a:defRPr/>
            </a:pPr>
            <a:r>
              <a:rPr lang="en-US" baseline="0" dirty="0" smtClean="0"/>
              <a:t>Compared with non-Hispanics, Hispanics were more likely to have a code for liver disease, both in border and non-border counties.</a:t>
            </a:r>
          </a:p>
          <a:p>
            <a:pPr marL="174708" indent="-174708">
              <a:buFont typeface="Arial" panose="020B0604020202020204" pitchFamily="34" charset="0"/>
              <a:buChar char="•"/>
            </a:pPr>
            <a:r>
              <a:rPr lang="en-US" baseline="0" dirty="0" smtClean="0"/>
              <a:t>Among Hispanics, </a:t>
            </a:r>
            <a:r>
              <a:rPr lang="en-US" b="0" baseline="0" dirty="0" smtClean="0"/>
              <a:t>compared with those in non-border counties, those in border counties were:</a:t>
            </a:r>
          </a:p>
          <a:p>
            <a:pPr marL="354074" indent="-186355">
              <a:buFont typeface="Arial" panose="020B0604020202020204" pitchFamily="34" charset="0"/>
              <a:buChar char="•"/>
            </a:pPr>
            <a:r>
              <a:rPr lang="en-US" baseline="0" dirty="0" smtClean="0"/>
              <a:t>Less likely to have a code for liver disease, alcohol and drug abuse, and psychoses.</a:t>
            </a:r>
          </a:p>
          <a:p>
            <a:pPr marL="354074" indent="-186355">
              <a:buFont typeface="Arial" panose="020B0604020202020204" pitchFamily="34" charset="0"/>
              <a:buChar char="•"/>
            </a:pPr>
            <a:r>
              <a:rPr lang="en-US" baseline="0" dirty="0" smtClean="0"/>
              <a:t>More likely to have fluid and electrolyte disorders and other neurologic disorders.</a:t>
            </a:r>
          </a:p>
          <a:p>
            <a:pPr marL="174708" indent="-174708">
              <a:buFont typeface="Arial" panose="020B0604020202020204" pitchFamily="34" charset="0"/>
              <a:buChar char="•"/>
            </a:pPr>
            <a:r>
              <a:rPr lang="en-US" dirty="0" smtClean="0"/>
              <a:t>Among non-Hispanics,</a:t>
            </a:r>
            <a:r>
              <a:rPr lang="en-US" baseline="0" dirty="0" smtClean="0"/>
              <a:t> those in border counties were more likely to have a code for drug or alcohol abuse than those in non-border counties.</a:t>
            </a:r>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49</a:t>
            </a:fld>
            <a:endParaRPr lang="en-US"/>
          </a:p>
        </p:txBody>
      </p:sp>
    </p:spTree>
    <p:extLst>
      <p:ext uri="{BB962C8B-B14F-4D97-AF65-F5344CB8AC3E}">
        <p14:creationId xmlns:p14="http://schemas.microsoft.com/office/powerpoint/2010/main" val="14606892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fontScale="92500" lnSpcReduction="10000"/>
          </a:bodyPr>
          <a:lstStyle/>
          <a:p>
            <a:pPr marL="174708" marR="53845" indent="-174708">
              <a:buFont typeface="Arial" panose="020B0604020202020204" pitchFamily="34" charset="0"/>
              <a:buChar char="•"/>
            </a:pPr>
            <a:r>
              <a:rPr lang="en-US" b="1" dirty="0" smtClean="0">
                <a:cs typeface="Times New Roman" panose="02020603050405020304" pitchFamily="18" charset="0"/>
              </a:rPr>
              <a:t>Methods:</a:t>
            </a:r>
          </a:p>
          <a:p>
            <a:pPr marL="354074" marR="53845" indent="-186355">
              <a:buFont typeface="Arial" panose="020B0604020202020204" pitchFamily="34" charset="0"/>
              <a:buChar char="•"/>
            </a:pPr>
            <a:r>
              <a:rPr lang="en-US" dirty="0" smtClean="0">
                <a:cs typeface="Times New Roman" panose="02020603050405020304" pitchFamily="18" charset="0"/>
              </a:rPr>
              <a:t>An </a:t>
            </a:r>
            <a:r>
              <a:rPr lang="en-US" dirty="0">
                <a:cs typeface="Times New Roman" panose="02020603050405020304" pitchFamily="18" charset="0"/>
              </a:rPr>
              <a:t>o</a:t>
            </a:r>
            <a:r>
              <a:rPr lang="en-US" spc="-9" dirty="0">
                <a:cs typeface="Times New Roman" panose="02020603050405020304" pitchFamily="18" charset="0"/>
              </a:rPr>
              <a:t>v</a:t>
            </a:r>
            <a:r>
              <a:rPr lang="en-US" dirty="0">
                <a:cs typeface="Times New Roman" panose="02020603050405020304" pitchFamily="18" charset="0"/>
              </a:rPr>
              <a:t>er</a:t>
            </a:r>
            <a:r>
              <a:rPr lang="en-US" spc="-9" dirty="0">
                <a:cs typeface="Times New Roman" panose="02020603050405020304" pitchFamily="18" charset="0"/>
              </a:rPr>
              <a:t>a</a:t>
            </a:r>
            <a:r>
              <a:rPr lang="en-US" dirty="0">
                <a:cs typeface="Times New Roman" panose="02020603050405020304" pitchFamily="18" charset="0"/>
              </a:rPr>
              <a:t>ll</a:t>
            </a:r>
            <a:r>
              <a:rPr lang="en-US" spc="-9" dirty="0">
                <a:cs typeface="Times New Roman" panose="02020603050405020304" pitchFamily="18" charset="0"/>
              </a:rPr>
              <a:t> </a:t>
            </a:r>
            <a:r>
              <a:rPr lang="en-US" dirty="0">
                <a:cs typeface="Times New Roman" panose="02020603050405020304" pitchFamily="18" charset="0"/>
              </a:rPr>
              <a:t>qua</a:t>
            </a:r>
            <a:r>
              <a:rPr lang="en-US" spc="-9" dirty="0">
                <a:cs typeface="Times New Roman" panose="02020603050405020304" pitchFamily="18" charset="0"/>
              </a:rPr>
              <a:t>l</a:t>
            </a:r>
            <a:r>
              <a:rPr lang="en-US" dirty="0">
                <a:cs typeface="Times New Roman" panose="02020603050405020304" pitchFamily="18" charset="0"/>
              </a:rPr>
              <a:t>ity</a:t>
            </a:r>
            <a:r>
              <a:rPr lang="en-US" spc="-4" dirty="0">
                <a:cs typeface="Times New Roman" panose="02020603050405020304" pitchFamily="18" charset="0"/>
              </a:rPr>
              <a:t> s</a:t>
            </a:r>
            <a:r>
              <a:rPr lang="en-US" spc="4" dirty="0">
                <a:cs typeface="Times New Roman" panose="02020603050405020304" pitchFamily="18" charset="0"/>
              </a:rPr>
              <a:t>c</a:t>
            </a:r>
            <a:r>
              <a:rPr lang="en-US" dirty="0">
                <a:cs typeface="Times New Roman" panose="02020603050405020304" pitchFamily="18" charset="0"/>
              </a:rPr>
              <a:t>ore</a:t>
            </a:r>
            <a:r>
              <a:rPr lang="en-US" spc="-9" dirty="0">
                <a:cs typeface="Times New Roman" panose="02020603050405020304" pitchFamily="18" charset="0"/>
              </a:rPr>
              <a:t> i</a:t>
            </a:r>
            <a:r>
              <a:rPr lang="en-US" dirty="0">
                <a:cs typeface="Times New Roman" panose="02020603050405020304" pitchFamily="18" charset="0"/>
              </a:rPr>
              <a:t>s</a:t>
            </a:r>
            <a:r>
              <a:rPr lang="en-US" spc="4" dirty="0">
                <a:cs typeface="Times New Roman" panose="02020603050405020304" pitchFamily="18" charset="0"/>
              </a:rPr>
              <a:t> c</a:t>
            </a:r>
            <a:r>
              <a:rPr lang="en-US" spc="-9" dirty="0">
                <a:cs typeface="Times New Roman" panose="02020603050405020304" pitchFamily="18" charset="0"/>
              </a:rPr>
              <a:t>o</a:t>
            </a:r>
            <a:r>
              <a:rPr lang="en-US" spc="4" dirty="0">
                <a:cs typeface="Times New Roman" panose="02020603050405020304" pitchFamily="18" charset="0"/>
              </a:rPr>
              <a:t>m</a:t>
            </a:r>
            <a:r>
              <a:rPr lang="en-US" spc="-9" dirty="0">
                <a:cs typeface="Times New Roman" panose="02020603050405020304" pitchFamily="18" charset="0"/>
              </a:rPr>
              <a:t>p</a:t>
            </a:r>
            <a:r>
              <a:rPr lang="en-US" dirty="0">
                <a:cs typeface="Times New Roman" panose="02020603050405020304" pitchFamily="18" charset="0"/>
              </a:rPr>
              <a:t>uted</a:t>
            </a:r>
            <a:r>
              <a:rPr lang="en-US" spc="-9" dirty="0">
                <a:cs typeface="Times New Roman" panose="02020603050405020304" pitchFamily="18" charset="0"/>
              </a:rPr>
              <a:t> </a:t>
            </a:r>
            <a:r>
              <a:rPr lang="en-US" dirty="0">
                <a:cs typeface="Times New Roman" panose="02020603050405020304" pitchFamily="18" charset="0"/>
              </a:rPr>
              <a:t>for </a:t>
            </a:r>
            <a:r>
              <a:rPr lang="en-US" spc="-9" dirty="0">
                <a:cs typeface="Times New Roman" panose="02020603050405020304" pitchFamily="18" charset="0"/>
              </a:rPr>
              <a:t>e</a:t>
            </a:r>
            <a:r>
              <a:rPr lang="en-US" dirty="0">
                <a:cs typeface="Times New Roman" panose="02020603050405020304" pitchFamily="18" charset="0"/>
              </a:rPr>
              <a:t>a</a:t>
            </a:r>
            <a:r>
              <a:rPr lang="en-US" spc="4" dirty="0">
                <a:cs typeface="Times New Roman" panose="02020603050405020304" pitchFamily="18" charset="0"/>
              </a:rPr>
              <a:t>c</a:t>
            </a:r>
            <a:r>
              <a:rPr lang="en-US" dirty="0">
                <a:cs typeface="Times New Roman" panose="02020603050405020304" pitchFamily="18" charset="0"/>
              </a:rPr>
              <a:t>h</a:t>
            </a:r>
            <a:r>
              <a:rPr lang="en-US" spc="-9" dirty="0">
                <a:cs typeface="Times New Roman" panose="02020603050405020304" pitchFamily="18" charset="0"/>
              </a:rPr>
              <a:t> St</a:t>
            </a:r>
            <a:r>
              <a:rPr lang="en-US" dirty="0" smtClean="0">
                <a:cs typeface="Times New Roman" panose="02020603050405020304" pitchFamily="18" charset="0"/>
              </a:rPr>
              <a:t>ate </a:t>
            </a:r>
            <a:r>
              <a:rPr lang="en-US" spc="-9" dirty="0">
                <a:cs typeface="Times New Roman" panose="02020603050405020304" pitchFamily="18" charset="0"/>
              </a:rPr>
              <a:t>b</a:t>
            </a:r>
            <a:r>
              <a:rPr lang="en-US" dirty="0">
                <a:cs typeface="Times New Roman" panose="02020603050405020304" pitchFamily="18" charset="0"/>
              </a:rPr>
              <a:t>a</a:t>
            </a:r>
            <a:r>
              <a:rPr lang="en-US" spc="-9" dirty="0">
                <a:cs typeface="Times New Roman" panose="02020603050405020304" pitchFamily="18" charset="0"/>
              </a:rPr>
              <a:t>s</a:t>
            </a:r>
            <a:r>
              <a:rPr lang="en-US" dirty="0">
                <a:cs typeface="Times New Roman" panose="02020603050405020304" pitchFamily="18" charset="0"/>
              </a:rPr>
              <a:t>ed on</a:t>
            </a:r>
            <a:r>
              <a:rPr lang="en-US" spc="-9" dirty="0">
                <a:cs typeface="Times New Roman" panose="02020603050405020304" pitchFamily="18" charset="0"/>
              </a:rPr>
              <a:t> </a:t>
            </a:r>
            <a:r>
              <a:rPr lang="en-US" dirty="0">
                <a:cs typeface="Times New Roman" panose="02020603050405020304" pitchFamily="18" charset="0"/>
              </a:rPr>
              <a:t>the</a:t>
            </a:r>
            <a:r>
              <a:rPr lang="en-US" spc="-9" dirty="0">
                <a:cs typeface="Times New Roman" panose="02020603050405020304" pitchFamily="18" charset="0"/>
              </a:rPr>
              <a:t> </a:t>
            </a:r>
            <a:r>
              <a:rPr lang="en-US" dirty="0">
                <a:cs typeface="Times New Roman" panose="02020603050405020304" pitchFamily="18" charset="0"/>
              </a:rPr>
              <a:t>nu</a:t>
            </a:r>
            <a:r>
              <a:rPr lang="en-US" spc="-9" dirty="0">
                <a:cs typeface="Times New Roman" panose="02020603050405020304" pitchFamily="18" charset="0"/>
              </a:rPr>
              <a:t>m</a:t>
            </a:r>
            <a:r>
              <a:rPr lang="en-US" dirty="0">
                <a:cs typeface="Times New Roman" panose="02020603050405020304" pitchFamily="18" charset="0"/>
              </a:rPr>
              <a:t>ber </a:t>
            </a:r>
            <a:r>
              <a:rPr lang="en-US" spc="-9" dirty="0">
                <a:cs typeface="Times New Roman" panose="02020603050405020304" pitchFamily="18" charset="0"/>
              </a:rPr>
              <a:t>o</a:t>
            </a:r>
            <a:r>
              <a:rPr lang="en-US" dirty="0">
                <a:cs typeface="Times New Roman" panose="02020603050405020304" pitchFamily="18" charset="0"/>
              </a:rPr>
              <a:t>f q</a:t>
            </a:r>
            <a:r>
              <a:rPr lang="en-US" spc="-9" dirty="0">
                <a:cs typeface="Times New Roman" panose="02020603050405020304" pitchFamily="18" charset="0"/>
              </a:rPr>
              <a:t>u</a:t>
            </a:r>
            <a:r>
              <a:rPr lang="en-US" dirty="0">
                <a:cs typeface="Times New Roman" panose="02020603050405020304" pitchFamily="18" charset="0"/>
              </a:rPr>
              <a:t>ality</a:t>
            </a:r>
            <a:r>
              <a:rPr lang="en-US" spc="-13" dirty="0">
                <a:cs typeface="Times New Roman" panose="02020603050405020304" pitchFamily="18" charset="0"/>
              </a:rPr>
              <a:t> </a:t>
            </a:r>
            <a:r>
              <a:rPr lang="en-US" spc="-9" dirty="0">
                <a:cs typeface="Times New Roman" panose="02020603050405020304" pitchFamily="18" charset="0"/>
              </a:rPr>
              <a:t>m</a:t>
            </a:r>
            <a:r>
              <a:rPr lang="en-US" dirty="0">
                <a:cs typeface="Times New Roman" panose="02020603050405020304" pitchFamily="18" charset="0"/>
              </a:rPr>
              <a:t>ea</a:t>
            </a:r>
            <a:r>
              <a:rPr lang="en-US" spc="4" dirty="0">
                <a:cs typeface="Times New Roman" panose="02020603050405020304" pitchFamily="18" charset="0"/>
              </a:rPr>
              <a:t>s</a:t>
            </a:r>
            <a:r>
              <a:rPr lang="en-US" dirty="0">
                <a:cs typeface="Times New Roman" panose="02020603050405020304" pitchFamily="18" charset="0"/>
              </a:rPr>
              <a:t>u</a:t>
            </a:r>
            <a:r>
              <a:rPr lang="en-US" spc="-13" dirty="0">
                <a:cs typeface="Times New Roman" panose="02020603050405020304" pitchFamily="18" charset="0"/>
              </a:rPr>
              <a:t>r</a:t>
            </a:r>
            <a:r>
              <a:rPr lang="en-US" dirty="0">
                <a:cs typeface="Times New Roman" panose="02020603050405020304" pitchFamily="18" charset="0"/>
              </a:rPr>
              <a:t>es</a:t>
            </a:r>
            <a:r>
              <a:rPr lang="en-US" spc="4" dirty="0">
                <a:cs typeface="Times New Roman" panose="02020603050405020304" pitchFamily="18" charset="0"/>
              </a:rPr>
              <a:t> </a:t>
            </a:r>
            <a:r>
              <a:rPr lang="en-US" spc="-9" dirty="0">
                <a:cs typeface="Times New Roman" panose="02020603050405020304" pitchFamily="18" charset="0"/>
              </a:rPr>
              <a:t>t</a:t>
            </a:r>
            <a:r>
              <a:rPr lang="en-US" dirty="0">
                <a:cs typeface="Times New Roman" panose="02020603050405020304" pitchFamily="18" charset="0"/>
              </a:rPr>
              <a:t>hat</a:t>
            </a:r>
            <a:r>
              <a:rPr lang="en-US" spc="-9" dirty="0">
                <a:cs typeface="Times New Roman" panose="02020603050405020304" pitchFamily="18" charset="0"/>
              </a:rPr>
              <a:t> </a:t>
            </a:r>
            <a:r>
              <a:rPr lang="en-US" dirty="0">
                <a:cs typeface="Times New Roman" panose="02020603050405020304" pitchFamily="18" charset="0"/>
              </a:rPr>
              <a:t>are </a:t>
            </a:r>
            <a:r>
              <a:rPr lang="en-US" spc="-9" dirty="0">
                <a:cs typeface="Times New Roman" panose="02020603050405020304" pitchFamily="18" charset="0"/>
              </a:rPr>
              <a:t>a</a:t>
            </a:r>
            <a:r>
              <a:rPr lang="en-US" dirty="0">
                <a:cs typeface="Times New Roman" panose="02020603050405020304" pitchFamily="18" charset="0"/>
              </a:rPr>
              <a:t>bo</a:t>
            </a:r>
            <a:r>
              <a:rPr lang="en-US" spc="-9" dirty="0">
                <a:cs typeface="Times New Roman" panose="02020603050405020304" pitchFamily="18" charset="0"/>
              </a:rPr>
              <a:t>v</a:t>
            </a:r>
            <a:r>
              <a:rPr lang="en-US" dirty="0">
                <a:cs typeface="Times New Roman" panose="02020603050405020304" pitchFamily="18" charset="0"/>
              </a:rPr>
              <a:t>e, at, or</a:t>
            </a:r>
            <a:r>
              <a:rPr lang="en-US" spc="-9" dirty="0">
                <a:cs typeface="Times New Roman" panose="02020603050405020304" pitchFamily="18" charset="0"/>
              </a:rPr>
              <a:t> </a:t>
            </a:r>
            <a:r>
              <a:rPr lang="en-US" dirty="0">
                <a:cs typeface="Times New Roman" panose="02020603050405020304" pitchFamily="18" charset="0"/>
              </a:rPr>
              <a:t>below</a:t>
            </a:r>
            <a:r>
              <a:rPr lang="en-US" spc="-13" dirty="0">
                <a:cs typeface="Times New Roman" panose="02020603050405020304" pitchFamily="18" charset="0"/>
              </a:rPr>
              <a:t> </a:t>
            </a:r>
            <a:r>
              <a:rPr lang="en-US" dirty="0">
                <a:cs typeface="Times New Roman" panose="02020603050405020304" pitchFamily="18" charset="0"/>
              </a:rPr>
              <a:t>the</a:t>
            </a:r>
            <a:r>
              <a:rPr lang="en-US" spc="-9" dirty="0">
                <a:cs typeface="Times New Roman" panose="02020603050405020304" pitchFamily="18" charset="0"/>
              </a:rPr>
              <a:t> </a:t>
            </a:r>
            <a:r>
              <a:rPr lang="en-US" dirty="0">
                <a:cs typeface="Times New Roman" panose="02020603050405020304" pitchFamily="18" charset="0"/>
              </a:rPr>
              <a:t>a</a:t>
            </a:r>
            <a:r>
              <a:rPr lang="en-US" spc="-9" dirty="0">
                <a:cs typeface="Times New Roman" panose="02020603050405020304" pitchFamily="18" charset="0"/>
              </a:rPr>
              <a:t>v</a:t>
            </a:r>
            <a:r>
              <a:rPr lang="en-US" dirty="0">
                <a:cs typeface="Times New Roman" panose="02020603050405020304" pitchFamily="18" charset="0"/>
              </a:rPr>
              <a:t>erage</a:t>
            </a:r>
            <a:r>
              <a:rPr lang="en-US" spc="-9" dirty="0">
                <a:cs typeface="Times New Roman" panose="02020603050405020304" pitchFamily="18" charset="0"/>
              </a:rPr>
              <a:t> </a:t>
            </a:r>
            <a:r>
              <a:rPr lang="en-US" dirty="0">
                <a:cs typeface="Times New Roman" panose="02020603050405020304" pitchFamily="18" charset="0"/>
              </a:rPr>
              <a:t>a</a:t>
            </a:r>
            <a:r>
              <a:rPr lang="en-US" spc="4" dirty="0">
                <a:cs typeface="Times New Roman" panose="02020603050405020304" pitchFamily="18" charset="0"/>
              </a:rPr>
              <a:t>c</a:t>
            </a:r>
            <a:r>
              <a:rPr lang="en-US" spc="-13" dirty="0">
                <a:cs typeface="Times New Roman" panose="02020603050405020304" pitchFamily="18" charset="0"/>
              </a:rPr>
              <a:t>r</a:t>
            </a:r>
            <a:r>
              <a:rPr lang="en-US" dirty="0">
                <a:cs typeface="Times New Roman" panose="02020603050405020304" pitchFamily="18" charset="0"/>
              </a:rPr>
              <a:t>o</a:t>
            </a:r>
            <a:r>
              <a:rPr lang="en-US" spc="-9" dirty="0">
                <a:cs typeface="Times New Roman" panose="02020603050405020304" pitchFamily="18" charset="0"/>
              </a:rPr>
              <a:t>s</a:t>
            </a:r>
            <a:r>
              <a:rPr lang="en-US" dirty="0">
                <a:cs typeface="Times New Roman" panose="02020603050405020304" pitchFamily="18" charset="0"/>
              </a:rPr>
              <a:t>s</a:t>
            </a:r>
            <a:r>
              <a:rPr lang="en-US" spc="4" dirty="0">
                <a:cs typeface="Times New Roman" panose="02020603050405020304" pitchFamily="18" charset="0"/>
              </a:rPr>
              <a:t> </a:t>
            </a:r>
            <a:r>
              <a:rPr lang="en-US" dirty="0">
                <a:cs typeface="Times New Roman" panose="02020603050405020304" pitchFamily="18" charset="0"/>
              </a:rPr>
              <a:t>a</a:t>
            </a:r>
            <a:r>
              <a:rPr lang="en-US" spc="-9" dirty="0">
                <a:cs typeface="Times New Roman" panose="02020603050405020304" pitchFamily="18" charset="0"/>
              </a:rPr>
              <a:t>l</a:t>
            </a:r>
            <a:r>
              <a:rPr lang="en-US" dirty="0">
                <a:cs typeface="Times New Roman" panose="02020603050405020304" pitchFamily="18" charset="0"/>
              </a:rPr>
              <a:t>l </a:t>
            </a:r>
            <a:r>
              <a:rPr lang="en-US" dirty="0" smtClean="0">
                <a:cs typeface="Times New Roman" panose="02020603050405020304" pitchFamily="18" charset="0"/>
              </a:rPr>
              <a:t>S</a:t>
            </a:r>
            <a:r>
              <a:rPr lang="en-US" spc="-9" dirty="0">
                <a:cs typeface="Times New Roman" panose="02020603050405020304" pitchFamily="18" charset="0"/>
              </a:rPr>
              <a:t>t</a:t>
            </a:r>
            <a:r>
              <a:rPr lang="en-US" dirty="0" smtClean="0">
                <a:cs typeface="Times New Roman" panose="02020603050405020304" pitchFamily="18" charset="0"/>
              </a:rPr>
              <a:t>at</a:t>
            </a:r>
            <a:r>
              <a:rPr lang="en-US" spc="-9" dirty="0">
                <a:cs typeface="Times New Roman" panose="02020603050405020304" pitchFamily="18" charset="0"/>
              </a:rPr>
              <a:t>e</a:t>
            </a:r>
            <a:r>
              <a:rPr lang="en-US" spc="4" dirty="0">
                <a:cs typeface="Times New Roman" panose="02020603050405020304" pitchFamily="18" charset="0"/>
              </a:rPr>
              <a:t>s</a:t>
            </a:r>
            <a:r>
              <a:rPr lang="en-US" dirty="0">
                <a:cs typeface="Times New Roman" panose="02020603050405020304" pitchFamily="18" charset="0"/>
              </a:rPr>
              <a:t>; </a:t>
            </a:r>
            <a:r>
              <a:rPr lang="en-US" spc="-9" dirty="0">
                <a:cs typeface="Times New Roman" panose="02020603050405020304" pitchFamily="18" charset="0"/>
              </a:rPr>
              <a:t>the median score is typically around 50</a:t>
            </a:r>
            <a:r>
              <a:rPr lang="en-US" dirty="0" smtClean="0">
                <a:cs typeface="Times New Roman" panose="02020603050405020304" pitchFamily="18" charset="0"/>
              </a:rPr>
              <a:t>. </a:t>
            </a:r>
            <a:r>
              <a:rPr lang="en-US" spc="-9" dirty="0">
                <a:cs typeface="Times New Roman" panose="02020603050405020304" pitchFamily="18" charset="0"/>
              </a:rPr>
              <a:t>A quality score for Hispanics is computed in a similar manner but only using data for Hispanics</a:t>
            </a:r>
            <a:r>
              <a:rPr lang="en-US" dirty="0">
                <a:cs typeface="Times New Roman" panose="02020603050405020304" pitchFamily="18" charset="0"/>
              </a:rPr>
              <a:t>. </a:t>
            </a:r>
            <a:r>
              <a:rPr lang="en-US" spc="-13" dirty="0">
                <a:cs typeface="Times New Roman" panose="02020603050405020304" pitchFamily="18" charset="0"/>
              </a:rPr>
              <a:t>S</a:t>
            </a:r>
            <a:r>
              <a:rPr lang="en-US" dirty="0">
                <a:cs typeface="Times New Roman" panose="02020603050405020304" pitchFamily="18" charset="0"/>
              </a:rPr>
              <a:t>ee St</a:t>
            </a:r>
            <a:r>
              <a:rPr lang="en-US" spc="-9" dirty="0">
                <a:cs typeface="Times New Roman" panose="02020603050405020304" pitchFamily="18" charset="0"/>
              </a:rPr>
              <a:t>a</a:t>
            </a:r>
            <a:r>
              <a:rPr lang="en-US" dirty="0">
                <a:cs typeface="Times New Roman" panose="02020603050405020304" pitchFamily="18" charset="0"/>
              </a:rPr>
              <a:t>te S</a:t>
            </a:r>
            <a:r>
              <a:rPr lang="en-US" spc="-9" dirty="0">
                <a:cs typeface="Times New Roman" panose="02020603050405020304" pitchFamily="18" charset="0"/>
              </a:rPr>
              <a:t>n</a:t>
            </a:r>
            <a:r>
              <a:rPr lang="en-US" dirty="0">
                <a:cs typeface="Times New Roman" panose="02020603050405020304" pitchFamily="18" charset="0"/>
              </a:rPr>
              <a:t>ap</a:t>
            </a:r>
            <a:r>
              <a:rPr lang="en-US" spc="-9" dirty="0">
                <a:cs typeface="Times New Roman" panose="02020603050405020304" pitchFamily="18" charset="0"/>
              </a:rPr>
              <a:t>s</a:t>
            </a:r>
            <a:r>
              <a:rPr lang="en-US" dirty="0">
                <a:cs typeface="Times New Roman" panose="02020603050405020304" pitchFamily="18" charset="0"/>
              </a:rPr>
              <a:t>ho</a:t>
            </a:r>
            <a:r>
              <a:rPr lang="en-US" spc="-9" dirty="0">
                <a:cs typeface="Times New Roman" panose="02020603050405020304" pitchFamily="18" charset="0"/>
              </a:rPr>
              <a:t>t</a:t>
            </a:r>
            <a:r>
              <a:rPr lang="en-US" dirty="0">
                <a:cs typeface="Times New Roman" panose="02020603050405020304" pitchFamily="18" charset="0"/>
              </a:rPr>
              <a:t>s at </a:t>
            </a:r>
            <a:r>
              <a:rPr lang="en-US" u="sng" dirty="0">
                <a:solidFill>
                  <a:srgbClr val="0000FF"/>
                </a:solidFill>
                <a:cs typeface="Times New Roman" panose="02020603050405020304" pitchFamily="18" charset="0"/>
                <a:hlinkClick r:id="rId3"/>
              </a:rPr>
              <a:t>ht</a:t>
            </a:r>
            <a:r>
              <a:rPr lang="en-US" u="sng" spc="-9" dirty="0">
                <a:solidFill>
                  <a:srgbClr val="0000FF"/>
                </a:solidFill>
                <a:cs typeface="Times New Roman" panose="02020603050405020304" pitchFamily="18" charset="0"/>
                <a:hlinkClick r:id="rId3"/>
              </a:rPr>
              <a:t>t</a:t>
            </a:r>
            <a:r>
              <a:rPr lang="en-US" u="sng" dirty="0">
                <a:solidFill>
                  <a:srgbClr val="0000FF"/>
                </a:solidFill>
                <a:cs typeface="Times New Roman" panose="02020603050405020304" pitchFamily="18" charset="0"/>
                <a:hlinkClick r:id="rId3"/>
              </a:rPr>
              <a:t>p://</a:t>
            </a:r>
            <a:r>
              <a:rPr lang="en-US" u="sng" spc="-9" dirty="0">
                <a:solidFill>
                  <a:srgbClr val="0000FF"/>
                </a:solidFill>
                <a:cs typeface="Times New Roman" panose="02020603050405020304" pitchFamily="18" charset="0"/>
                <a:hlinkClick r:id="rId3"/>
              </a:rPr>
              <a:t>n</a:t>
            </a:r>
            <a:r>
              <a:rPr lang="en-US" u="sng" dirty="0">
                <a:solidFill>
                  <a:srgbClr val="0000FF"/>
                </a:solidFill>
                <a:cs typeface="Times New Roman" panose="02020603050405020304" pitchFamily="18" charset="0"/>
                <a:hlinkClick r:id="rId3"/>
              </a:rPr>
              <a:t>hqr</a:t>
            </a:r>
            <a:r>
              <a:rPr lang="en-US" u="sng" spc="-9" dirty="0">
                <a:solidFill>
                  <a:srgbClr val="0000FF"/>
                </a:solidFill>
                <a:cs typeface="Times New Roman" panose="02020603050405020304" pitchFamily="18" charset="0"/>
                <a:hlinkClick r:id="rId3"/>
              </a:rPr>
              <a:t>n</a:t>
            </a:r>
            <a:r>
              <a:rPr lang="en-US" u="sng" dirty="0">
                <a:solidFill>
                  <a:srgbClr val="0000FF"/>
                </a:solidFill>
                <a:cs typeface="Times New Roman" panose="02020603050405020304" pitchFamily="18" charset="0"/>
                <a:hlinkClick r:id="rId3"/>
              </a:rPr>
              <a:t>et.a</a:t>
            </a:r>
            <a:r>
              <a:rPr lang="en-US" u="sng" spc="-9" dirty="0">
                <a:solidFill>
                  <a:srgbClr val="0000FF"/>
                </a:solidFill>
                <a:cs typeface="Times New Roman" panose="02020603050405020304" pitchFamily="18" charset="0"/>
                <a:hlinkClick r:id="rId3"/>
              </a:rPr>
              <a:t>h</a:t>
            </a:r>
            <a:r>
              <a:rPr lang="en-US" u="sng" dirty="0">
                <a:solidFill>
                  <a:srgbClr val="0000FF"/>
                </a:solidFill>
                <a:cs typeface="Times New Roman" panose="02020603050405020304" pitchFamily="18" charset="0"/>
                <a:hlinkClick r:id="rId3"/>
              </a:rPr>
              <a:t>rq.</a:t>
            </a:r>
            <a:r>
              <a:rPr lang="en-US" u="sng" spc="-9" dirty="0">
                <a:solidFill>
                  <a:srgbClr val="0000FF"/>
                </a:solidFill>
                <a:cs typeface="Times New Roman" panose="02020603050405020304" pitchFamily="18" charset="0"/>
                <a:hlinkClick r:id="rId3"/>
              </a:rPr>
              <a:t>g</a:t>
            </a:r>
            <a:r>
              <a:rPr lang="en-US" u="sng" dirty="0">
                <a:solidFill>
                  <a:srgbClr val="0000FF"/>
                </a:solidFill>
                <a:cs typeface="Times New Roman" panose="02020603050405020304" pitchFamily="18" charset="0"/>
                <a:hlinkClick r:id="rId3"/>
              </a:rPr>
              <a:t>o</a:t>
            </a:r>
            <a:r>
              <a:rPr lang="en-US" u="sng" spc="-9" dirty="0">
                <a:solidFill>
                  <a:srgbClr val="0000FF"/>
                </a:solidFill>
                <a:cs typeface="Times New Roman" panose="02020603050405020304" pitchFamily="18" charset="0"/>
                <a:hlinkClick r:id="rId3"/>
              </a:rPr>
              <a:t>v</a:t>
            </a:r>
            <a:r>
              <a:rPr lang="en-US" u="sng" dirty="0">
                <a:solidFill>
                  <a:srgbClr val="0000FF"/>
                </a:solidFill>
                <a:cs typeface="Times New Roman" panose="02020603050405020304" pitchFamily="18" charset="0"/>
                <a:hlinkClick r:id="rId3"/>
              </a:rPr>
              <a:t>/</a:t>
            </a:r>
            <a:r>
              <a:rPr lang="en-US" u="sng" spc="4" dirty="0">
                <a:solidFill>
                  <a:srgbClr val="0000FF"/>
                </a:solidFill>
                <a:cs typeface="Times New Roman" panose="02020603050405020304" pitchFamily="18" charset="0"/>
                <a:hlinkClick r:id="rId3"/>
              </a:rPr>
              <a:t>i</a:t>
            </a:r>
            <a:r>
              <a:rPr lang="en-US" u="sng" dirty="0">
                <a:solidFill>
                  <a:srgbClr val="0000FF"/>
                </a:solidFill>
                <a:cs typeface="Times New Roman" panose="02020603050405020304" pitchFamily="18" charset="0"/>
                <a:hlinkClick r:id="rId3"/>
              </a:rPr>
              <a:t>nh</a:t>
            </a:r>
            <a:r>
              <a:rPr lang="en-US" u="sng" spc="-9" dirty="0">
                <a:solidFill>
                  <a:srgbClr val="0000FF"/>
                </a:solidFill>
                <a:cs typeface="Times New Roman" panose="02020603050405020304" pitchFamily="18" charset="0"/>
                <a:hlinkClick r:id="rId3"/>
              </a:rPr>
              <a:t>q</a:t>
            </a:r>
            <a:r>
              <a:rPr lang="en-US" u="sng" dirty="0">
                <a:solidFill>
                  <a:srgbClr val="0000FF"/>
                </a:solidFill>
                <a:cs typeface="Times New Roman" panose="02020603050405020304" pitchFamily="18" charset="0"/>
                <a:hlinkClick r:id="rId3"/>
              </a:rPr>
              <a:t>rdr/</a:t>
            </a:r>
            <a:r>
              <a:rPr lang="en-US" u="sng" spc="4" dirty="0">
                <a:solidFill>
                  <a:srgbClr val="0000FF"/>
                </a:solidFill>
                <a:cs typeface="Times New Roman" panose="02020603050405020304" pitchFamily="18" charset="0"/>
                <a:hlinkClick r:id="rId3"/>
              </a:rPr>
              <a:t>s</a:t>
            </a:r>
            <a:r>
              <a:rPr lang="en-US" u="sng" dirty="0">
                <a:solidFill>
                  <a:srgbClr val="0000FF"/>
                </a:solidFill>
                <a:cs typeface="Times New Roman" panose="02020603050405020304" pitchFamily="18" charset="0"/>
                <a:hlinkClick r:id="rId3"/>
              </a:rPr>
              <a:t>t</a:t>
            </a:r>
            <a:r>
              <a:rPr lang="en-US" u="sng" spc="-9" dirty="0">
                <a:solidFill>
                  <a:srgbClr val="0000FF"/>
                </a:solidFill>
                <a:cs typeface="Times New Roman" panose="02020603050405020304" pitchFamily="18" charset="0"/>
                <a:hlinkClick r:id="rId3"/>
              </a:rPr>
              <a:t>a</a:t>
            </a:r>
            <a:r>
              <a:rPr lang="en-US" u="sng" dirty="0">
                <a:solidFill>
                  <a:srgbClr val="0000FF"/>
                </a:solidFill>
                <a:cs typeface="Times New Roman" panose="02020603050405020304" pitchFamily="18" charset="0"/>
                <a:hlinkClick r:id="rId3"/>
              </a:rPr>
              <a:t>te</a:t>
            </a:r>
            <a:r>
              <a:rPr lang="en-US" u="sng" spc="-9" dirty="0">
                <a:solidFill>
                  <a:srgbClr val="0000FF"/>
                </a:solidFill>
                <a:cs typeface="Times New Roman" panose="02020603050405020304" pitchFamily="18" charset="0"/>
                <a:hlinkClick r:id="rId3"/>
              </a:rPr>
              <a:t>/</a:t>
            </a:r>
            <a:r>
              <a:rPr lang="en-US" u="sng" spc="4" dirty="0">
                <a:solidFill>
                  <a:srgbClr val="0000FF"/>
                </a:solidFill>
                <a:cs typeface="Times New Roman" panose="02020603050405020304" pitchFamily="18" charset="0"/>
                <a:hlinkClick r:id="rId3"/>
              </a:rPr>
              <a:t>s</a:t>
            </a:r>
            <a:r>
              <a:rPr lang="en-US" u="sng" dirty="0">
                <a:solidFill>
                  <a:srgbClr val="0000FF"/>
                </a:solidFill>
                <a:cs typeface="Times New Roman" panose="02020603050405020304" pitchFamily="18" charset="0"/>
                <a:hlinkClick r:id="rId3"/>
              </a:rPr>
              <a:t>el</a:t>
            </a:r>
            <a:r>
              <a:rPr lang="en-US" u="sng" spc="-9" dirty="0">
                <a:solidFill>
                  <a:srgbClr val="0000FF"/>
                </a:solidFill>
                <a:cs typeface="Times New Roman" panose="02020603050405020304" pitchFamily="18" charset="0"/>
                <a:hlinkClick r:id="rId3"/>
              </a:rPr>
              <a:t>e</a:t>
            </a:r>
            <a:r>
              <a:rPr lang="en-US" u="sng" spc="4" dirty="0">
                <a:solidFill>
                  <a:srgbClr val="0000FF"/>
                </a:solidFill>
                <a:cs typeface="Times New Roman" panose="02020603050405020304" pitchFamily="18" charset="0"/>
                <a:hlinkClick r:id="rId3"/>
              </a:rPr>
              <a:t>c</a:t>
            </a:r>
            <a:r>
              <a:rPr lang="en-US" u="sng" dirty="0">
                <a:solidFill>
                  <a:srgbClr val="0000FF"/>
                </a:solidFill>
                <a:cs typeface="Times New Roman" panose="02020603050405020304" pitchFamily="18" charset="0"/>
                <a:hlinkClick r:id="rId3"/>
              </a:rPr>
              <a:t>t</a:t>
            </a:r>
            <a:r>
              <a:rPr lang="en-US" spc="18" dirty="0">
                <a:solidFill>
                  <a:srgbClr val="0000FF"/>
                </a:solidFill>
                <a:cs typeface="Times New Roman" panose="02020603050405020304" pitchFamily="18" charset="0"/>
                <a:hlinkClick r:id="rId3"/>
              </a:rPr>
              <a:t> </a:t>
            </a:r>
            <a:r>
              <a:rPr lang="en-US" spc="-9" dirty="0">
                <a:cs typeface="Times New Roman" panose="02020603050405020304" pitchFamily="18" charset="0"/>
              </a:rPr>
              <a:t>f</a:t>
            </a:r>
            <a:r>
              <a:rPr lang="en-US" dirty="0">
                <a:cs typeface="Times New Roman" panose="02020603050405020304" pitchFamily="18" charset="0"/>
              </a:rPr>
              <a:t>or </a:t>
            </a:r>
            <a:r>
              <a:rPr lang="en-US" spc="-4" dirty="0">
                <a:cs typeface="Times New Roman" panose="02020603050405020304" pitchFamily="18" charset="0"/>
              </a:rPr>
              <a:t>m</a:t>
            </a:r>
            <a:r>
              <a:rPr lang="en-US" dirty="0">
                <a:cs typeface="Times New Roman" panose="02020603050405020304" pitchFamily="18" charset="0"/>
              </a:rPr>
              <a:t>ore deta</a:t>
            </a:r>
            <a:r>
              <a:rPr lang="en-US" spc="-9" dirty="0">
                <a:cs typeface="Times New Roman" panose="02020603050405020304" pitchFamily="18" charset="0"/>
              </a:rPr>
              <a:t>i</a:t>
            </a:r>
            <a:r>
              <a:rPr lang="en-US" dirty="0">
                <a:cs typeface="Times New Roman" panose="02020603050405020304" pitchFamily="18" charset="0"/>
              </a:rPr>
              <a:t>led</a:t>
            </a:r>
            <a:r>
              <a:rPr lang="en-US" spc="-9" dirty="0">
                <a:cs typeface="Times New Roman" panose="02020603050405020304" pitchFamily="18" charset="0"/>
              </a:rPr>
              <a:t> </a:t>
            </a:r>
            <a:r>
              <a:rPr lang="en-US" spc="4" dirty="0">
                <a:cs typeface="Times New Roman" panose="02020603050405020304" pitchFamily="18" charset="0"/>
              </a:rPr>
              <a:t>m</a:t>
            </a:r>
            <a:r>
              <a:rPr lang="en-US" dirty="0">
                <a:cs typeface="Times New Roman" panose="02020603050405020304" pitchFamily="18" charset="0"/>
              </a:rPr>
              <a:t>e</a:t>
            </a:r>
            <a:r>
              <a:rPr lang="en-US" spc="-9" dirty="0">
                <a:cs typeface="Times New Roman" panose="02020603050405020304" pitchFamily="18" charset="0"/>
              </a:rPr>
              <a:t>t</a:t>
            </a:r>
            <a:r>
              <a:rPr lang="en-US" dirty="0">
                <a:cs typeface="Times New Roman" panose="02020603050405020304" pitchFamily="18" charset="0"/>
              </a:rPr>
              <a:t>ho</a:t>
            </a:r>
            <a:r>
              <a:rPr lang="en-US" spc="-9" dirty="0">
                <a:cs typeface="Times New Roman" panose="02020603050405020304" pitchFamily="18" charset="0"/>
              </a:rPr>
              <a:t>d</a:t>
            </a:r>
            <a:r>
              <a:rPr lang="en-US" spc="4" dirty="0">
                <a:cs typeface="Times New Roman" panose="02020603050405020304" pitchFamily="18" charset="0"/>
              </a:rPr>
              <a:t>s</a:t>
            </a:r>
            <a:r>
              <a:rPr lang="en-US" dirty="0">
                <a:cs typeface="Times New Roman" panose="02020603050405020304" pitchFamily="18" charset="0"/>
              </a:rPr>
              <a:t>.</a:t>
            </a:r>
          </a:p>
          <a:p>
            <a:pPr marL="174708" indent="-174708">
              <a:buFont typeface="Arial" panose="020B0604020202020204" pitchFamily="34" charset="0"/>
              <a:buChar char="•"/>
            </a:pPr>
            <a:r>
              <a:rPr lang="en-US" b="1" dirty="0" smtClean="0">
                <a:cs typeface="Times New Roman" panose="02020603050405020304" pitchFamily="18" charset="0"/>
              </a:rPr>
              <a:t>Geographic Variation:</a:t>
            </a:r>
            <a:endParaRPr lang="en-US" b="1" dirty="0">
              <a:cs typeface="Times New Roman" panose="02020603050405020304" pitchFamily="18" charset="0"/>
            </a:endParaRPr>
          </a:p>
          <a:p>
            <a:pPr marL="354074" indent="-186355">
              <a:buFont typeface="Arial" panose="020B0604020202020204" pitchFamily="34" charset="0"/>
              <a:buChar char="•"/>
            </a:pPr>
            <a:r>
              <a:rPr lang="en-US" dirty="0">
                <a:cs typeface="Times New Roman" panose="02020603050405020304" pitchFamily="18" charset="0"/>
              </a:rPr>
              <a:t>There was significant variation in overall quality among </a:t>
            </a:r>
            <a:r>
              <a:rPr lang="en-US" dirty="0" smtClean="0">
                <a:cs typeface="Times New Roman" panose="02020603050405020304" pitchFamily="18" charset="0"/>
              </a:rPr>
              <a:t>U.S. States on the border. Arizona and California are close to the median while New Mexico and Texas are far from the median, ranking 48 and 49, respectively, out of the 50 States and the District of Columbia.</a:t>
            </a:r>
            <a:endParaRPr lang="en-US" dirty="0">
              <a:cs typeface="Times New Roman" panose="02020603050405020304" pitchFamily="18" charset="0"/>
            </a:endParaRPr>
          </a:p>
          <a:p>
            <a:pPr marL="354074" indent="-186355">
              <a:buFont typeface="Arial" panose="020B0604020202020204" pitchFamily="34" charset="0"/>
              <a:buChar char="•"/>
            </a:pPr>
            <a:r>
              <a:rPr lang="en-US" b="0" dirty="0" smtClean="0">
                <a:cs typeface="Times New Roman" panose="02020603050405020304" pitchFamily="18" charset="0"/>
              </a:rPr>
              <a:t>In terms of quality </a:t>
            </a:r>
            <a:r>
              <a:rPr lang="en-US" dirty="0" smtClean="0">
                <a:cs typeface="Times New Roman" panose="02020603050405020304" pitchFamily="18" charset="0"/>
              </a:rPr>
              <a:t>of care received by Hispanics, there </a:t>
            </a:r>
            <a:r>
              <a:rPr lang="en-US" dirty="0">
                <a:cs typeface="Times New Roman" panose="02020603050405020304" pitchFamily="18" charset="0"/>
              </a:rPr>
              <a:t>was also significant variation </a:t>
            </a:r>
            <a:r>
              <a:rPr lang="en-US" dirty="0" smtClean="0">
                <a:cs typeface="Times New Roman" panose="02020603050405020304" pitchFamily="18" charset="0"/>
              </a:rPr>
              <a:t>among U.S. States on the border.</a:t>
            </a:r>
            <a:r>
              <a:rPr lang="en-US" dirty="0">
                <a:cs typeface="Times New Roman" panose="02020603050405020304" pitchFamily="18" charset="0"/>
              </a:rPr>
              <a:t> </a:t>
            </a:r>
            <a:r>
              <a:rPr lang="en-US" dirty="0" smtClean="0">
                <a:cs typeface="Times New Roman" panose="02020603050405020304" pitchFamily="18" charset="0"/>
              </a:rPr>
              <a:t>Arizona, California, and New Mexico </a:t>
            </a:r>
            <a:r>
              <a:rPr lang="en-US" dirty="0">
                <a:cs typeface="Times New Roman" panose="02020603050405020304" pitchFamily="18" charset="0"/>
              </a:rPr>
              <a:t>are close to the median while </a:t>
            </a:r>
            <a:r>
              <a:rPr lang="en-US" dirty="0" smtClean="0">
                <a:cs typeface="Times New Roman" panose="02020603050405020304" pitchFamily="18" charset="0"/>
              </a:rPr>
              <a:t>Texas ranks last </a:t>
            </a:r>
            <a:r>
              <a:rPr lang="en-US" dirty="0">
                <a:cs typeface="Times New Roman" panose="02020603050405020304" pitchFamily="18" charset="0"/>
              </a:rPr>
              <a:t>out of the 50 </a:t>
            </a:r>
            <a:r>
              <a:rPr lang="en-US" dirty="0" smtClean="0">
                <a:cs typeface="Times New Roman" panose="02020603050405020304" pitchFamily="18" charset="0"/>
              </a:rPr>
              <a:t>States and </a:t>
            </a:r>
            <a:r>
              <a:rPr lang="en-US" dirty="0">
                <a:cs typeface="Times New Roman" panose="02020603050405020304" pitchFamily="18" charset="0"/>
              </a:rPr>
              <a:t>the District of Columbia.</a:t>
            </a:r>
          </a:p>
          <a:p>
            <a:pPr marL="354074" indent="-186355">
              <a:buFont typeface="Arial" panose="020B0604020202020204" pitchFamily="34" charset="0"/>
              <a:buChar char="•"/>
            </a:pPr>
            <a:r>
              <a:rPr lang="en-US" dirty="0" smtClean="0">
                <a:cs typeface="Times New Roman" panose="02020603050405020304" pitchFamily="18" charset="0"/>
              </a:rPr>
              <a:t>The </a:t>
            </a:r>
            <a:r>
              <a:rPr lang="en-US" dirty="0">
                <a:cs typeface="Times New Roman" panose="02020603050405020304" pitchFamily="18" charset="0"/>
              </a:rPr>
              <a:t>State Snapshots tool (</a:t>
            </a:r>
            <a:r>
              <a:rPr lang="en-US" u="sng" dirty="0">
                <a:cs typeface="Times New Roman" panose="02020603050405020304" pitchFamily="18" charset="0"/>
                <a:hlinkClick r:id="rId3"/>
              </a:rPr>
              <a:t>http://nhqrnet.ahrq.gov/inhqrdr/state/select</a:t>
            </a:r>
            <a:r>
              <a:rPr lang="en-US" dirty="0">
                <a:cs typeface="Times New Roman" panose="02020603050405020304" pitchFamily="18" charset="0"/>
              </a:rPr>
              <a:t>), part of the QDR </a:t>
            </a:r>
            <a:r>
              <a:rPr lang="en-US" dirty="0" smtClean="0">
                <a:cs typeface="Times New Roman" panose="02020603050405020304" pitchFamily="18" charset="0"/>
              </a:rPr>
              <a:t>Web site</a:t>
            </a:r>
            <a:r>
              <a:rPr lang="en-US" dirty="0">
                <a:cs typeface="Times New Roman" panose="02020603050405020304" pitchFamily="18" charset="0"/>
              </a:rPr>
              <a:t>, focuses on variation across </a:t>
            </a:r>
            <a:r>
              <a:rPr lang="en-US" dirty="0" smtClean="0">
                <a:cs typeface="Times New Roman" panose="02020603050405020304" pitchFamily="18" charset="0"/>
              </a:rPr>
              <a:t>States </a:t>
            </a:r>
            <a:r>
              <a:rPr lang="en-US" dirty="0">
                <a:cs typeface="Times New Roman" panose="02020603050405020304" pitchFamily="18" charset="0"/>
              </a:rPr>
              <a:t>and helps </a:t>
            </a:r>
            <a:r>
              <a:rPr lang="en-US" dirty="0" smtClean="0">
                <a:cs typeface="Times New Roman" panose="02020603050405020304" pitchFamily="18" charset="0"/>
              </a:rPr>
              <a:t>State </a:t>
            </a:r>
            <a:r>
              <a:rPr lang="en-US" dirty="0">
                <a:cs typeface="Times New Roman" panose="02020603050405020304" pitchFamily="18" charset="0"/>
              </a:rPr>
              <a:t>health leaders, researchers, and consumers understand the status of health care in individual </a:t>
            </a:r>
            <a:r>
              <a:rPr lang="en-US" dirty="0" smtClean="0">
                <a:cs typeface="Times New Roman" panose="02020603050405020304" pitchFamily="18" charset="0"/>
              </a:rPr>
              <a:t>States </a:t>
            </a:r>
            <a:r>
              <a:rPr lang="en-US" dirty="0">
                <a:cs typeface="Times New Roman" panose="02020603050405020304" pitchFamily="18" charset="0"/>
              </a:rPr>
              <a:t>and the District of Columbia. It is based on more than 100 QDR measures for which </a:t>
            </a:r>
            <a:r>
              <a:rPr lang="en-US" dirty="0" smtClean="0">
                <a:cs typeface="Times New Roman" panose="02020603050405020304" pitchFamily="18" charset="0"/>
              </a:rPr>
              <a:t>State </a:t>
            </a:r>
            <a:r>
              <a:rPr lang="en-US" dirty="0">
                <a:cs typeface="Times New Roman" panose="02020603050405020304" pitchFamily="18" charset="0"/>
              </a:rPr>
              <a:t>estimates are possible. </a:t>
            </a:r>
            <a:endParaRPr lang="en-US" dirty="0">
              <a:cs typeface="Arial"/>
            </a:endParaRPr>
          </a:p>
          <a:p>
            <a:endParaRPr lang="en-US" dirty="0"/>
          </a:p>
          <a:p>
            <a:endParaRPr lang="en-US" sz="900" dirty="0"/>
          </a:p>
        </p:txBody>
      </p:sp>
      <p:sp>
        <p:nvSpPr>
          <p:cNvPr id="4" name="Slide Number Placeholder 3"/>
          <p:cNvSpPr>
            <a:spLocks noGrp="1"/>
          </p:cNvSpPr>
          <p:nvPr>
            <p:ph type="sldNum" sz="quarter" idx="10"/>
          </p:nvPr>
        </p:nvSpPr>
        <p:spPr/>
        <p:txBody>
          <a:bodyPr/>
          <a:lstStyle/>
          <a:p>
            <a:fld id="{614C09A2-EABE-4D03-A906-80A1C45E8F8D}" type="slidenum">
              <a:rPr lang="en-US" smtClean="0"/>
              <a:t>5</a:t>
            </a:fld>
            <a:endParaRPr lang="en-US"/>
          </a:p>
        </p:txBody>
      </p:sp>
    </p:spTree>
    <p:extLst>
      <p:ext uri="{BB962C8B-B14F-4D97-AF65-F5344CB8AC3E}">
        <p14:creationId xmlns:p14="http://schemas.microsoft.com/office/powerpoint/2010/main" val="26014109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Compared with non-Hispanics, a higher percentage of Hispanics with an inpatient stay for mental health had liver disease, in both border and non-border counties. </a:t>
            </a:r>
          </a:p>
          <a:p>
            <a:pPr marL="174708" indent="-174708">
              <a:buFont typeface="Arial" panose="020B0604020202020204" pitchFamily="34" charset="0"/>
              <a:buChar char="•"/>
            </a:pPr>
            <a:r>
              <a:rPr lang="en-US" dirty="0"/>
              <a:t>Among Hispanics, those in border counties were less likely to have liver disease than those in non-border counties.</a:t>
            </a:r>
          </a:p>
        </p:txBody>
      </p:sp>
      <p:sp>
        <p:nvSpPr>
          <p:cNvPr id="4" name="Slide Number Placeholder 3"/>
          <p:cNvSpPr>
            <a:spLocks noGrp="1"/>
          </p:cNvSpPr>
          <p:nvPr>
            <p:ph type="sldNum" sz="quarter" idx="10"/>
          </p:nvPr>
        </p:nvSpPr>
        <p:spPr/>
        <p:txBody>
          <a:bodyPr/>
          <a:lstStyle/>
          <a:p>
            <a:fld id="{E1691804-34B2-4FA1-AED3-2A239B9F1097}" type="slidenum">
              <a:rPr lang="en-US" smtClean="0"/>
              <a:pPr/>
              <a:t>50</a:t>
            </a:fld>
            <a:endParaRPr lang="en-US"/>
          </a:p>
        </p:txBody>
      </p:sp>
    </p:spTree>
    <p:extLst>
      <p:ext uri="{BB962C8B-B14F-4D97-AF65-F5344CB8AC3E}">
        <p14:creationId xmlns:p14="http://schemas.microsoft.com/office/powerpoint/2010/main" val="294525875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A greater percentage of Hispanics in border counties with an inpatient stay for mental health had neurologic disorders, compared with Hispanics in non-border counties.</a:t>
            </a:r>
          </a:p>
        </p:txBody>
      </p:sp>
      <p:sp>
        <p:nvSpPr>
          <p:cNvPr id="4" name="Slide Number Placeholder 3"/>
          <p:cNvSpPr>
            <a:spLocks noGrp="1"/>
          </p:cNvSpPr>
          <p:nvPr>
            <p:ph type="sldNum" sz="quarter" idx="10"/>
          </p:nvPr>
        </p:nvSpPr>
        <p:spPr/>
        <p:txBody>
          <a:bodyPr/>
          <a:lstStyle/>
          <a:p>
            <a:fld id="{E1691804-34B2-4FA1-AED3-2A239B9F1097}" type="slidenum">
              <a:rPr lang="en-US" smtClean="0"/>
              <a:pPr/>
              <a:t>51</a:t>
            </a:fld>
            <a:endParaRPr lang="en-US"/>
          </a:p>
        </p:txBody>
      </p:sp>
    </p:spTree>
    <p:extLst>
      <p:ext uri="{BB962C8B-B14F-4D97-AF65-F5344CB8AC3E}">
        <p14:creationId xmlns:p14="http://schemas.microsoft.com/office/powerpoint/2010/main" val="202428828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C09A2-EABE-4D03-A906-80A1C45E8F8D}" type="slidenum">
              <a:rPr lang="en-US" smtClean="0"/>
              <a:t>52</a:t>
            </a:fld>
            <a:endParaRPr lang="en-US"/>
          </a:p>
        </p:txBody>
      </p:sp>
    </p:spTree>
    <p:extLst>
      <p:ext uri="{BB962C8B-B14F-4D97-AF65-F5344CB8AC3E}">
        <p14:creationId xmlns:p14="http://schemas.microsoft.com/office/powerpoint/2010/main" val="427778866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By excluding border residents treated at non-border hospitals from the analyses above, we lost about 600 stays per 100,000 population.</a:t>
            </a:r>
          </a:p>
          <a:p>
            <a:pPr marL="174708" indent="-174708">
              <a:buFont typeface="Arial" panose="020B0604020202020204" pitchFamily="34" charset="0"/>
              <a:buChar char="•"/>
            </a:pPr>
            <a:r>
              <a:rPr lang="en-US" dirty="0"/>
              <a:t>The rate of stays at border hospitals was similar for Hispanics and non-Hispanics. However, the rate of stays for border residents treated at non-border hospitals was 1.3 times as high for Hispanics as for non-Hispanics.</a:t>
            </a:r>
          </a:p>
          <a:p>
            <a:endParaRPr lang="en-US" dirty="0"/>
          </a:p>
          <a:p>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53</a:t>
            </a:fld>
            <a:endParaRPr lang="en-US"/>
          </a:p>
        </p:txBody>
      </p:sp>
    </p:spTree>
    <p:extLst>
      <p:ext uri="{BB962C8B-B14F-4D97-AF65-F5344CB8AC3E}">
        <p14:creationId xmlns:p14="http://schemas.microsoft.com/office/powerpoint/2010/main" val="3358252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The age distribution was generally similar for stays based on border county hospitals and border county residents treated at non-border hospitals.</a:t>
            </a:r>
          </a:p>
        </p:txBody>
      </p:sp>
      <p:sp>
        <p:nvSpPr>
          <p:cNvPr id="4" name="Slide Number Placeholder 3"/>
          <p:cNvSpPr>
            <a:spLocks noGrp="1"/>
          </p:cNvSpPr>
          <p:nvPr>
            <p:ph type="sldNum" sz="quarter" idx="10"/>
          </p:nvPr>
        </p:nvSpPr>
        <p:spPr/>
        <p:txBody>
          <a:bodyPr/>
          <a:lstStyle/>
          <a:p>
            <a:fld id="{E1691804-34B2-4FA1-AED3-2A239B9F1097}" type="slidenum">
              <a:rPr lang="en-US" smtClean="0"/>
              <a:pPr/>
              <a:t>54</a:t>
            </a:fld>
            <a:endParaRPr lang="en-US"/>
          </a:p>
        </p:txBody>
      </p:sp>
    </p:spTree>
    <p:extLst>
      <p:ext uri="{BB962C8B-B14F-4D97-AF65-F5344CB8AC3E}">
        <p14:creationId xmlns:p14="http://schemas.microsoft.com/office/powerpoint/2010/main" val="180075019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pPr marL="174708" indent="-174708">
              <a:buFont typeface="Arial" panose="020B0604020202020204" pitchFamily="34" charset="0"/>
              <a:buChar char="•"/>
            </a:pPr>
            <a:r>
              <a:rPr lang="en-US" dirty="0"/>
              <a:t>Most discharges among border county residents treated at non-border hospitals were for surgical or medical reasons (75%) (versus, for instance, about 50% among Hispanics in border counties).</a:t>
            </a:r>
          </a:p>
        </p:txBody>
      </p:sp>
      <p:sp>
        <p:nvSpPr>
          <p:cNvPr id="4" name="Slide Number Placeholder 3"/>
          <p:cNvSpPr>
            <a:spLocks noGrp="1"/>
          </p:cNvSpPr>
          <p:nvPr>
            <p:ph type="sldNum" sz="quarter" idx="10"/>
          </p:nvPr>
        </p:nvSpPr>
        <p:spPr/>
        <p:txBody>
          <a:bodyPr/>
          <a:lstStyle/>
          <a:p>
            <a:fld id="{E1691804-34B2-4FA1-AED3-2A239B9F1097}" type="slidenum">
              <a:rPr lang="en-US" smtClean="0"/>
              <a:pPr/>
              <a:t>55</a:t>
            </a:fld>
            <a:endParaRPr lang="en-US"/>
          </a:p>
        </p:txBody>
      </p:sp>
    </p:spTree>
    <p:extLst>
      <p:ext uri="{BB962C8B-B14F-4D97-AF65-F5344CB8AC3E}">
        <p14:creationId xmlns:p14="http://schemas.microsoft.com/office/powerpoint/2010/main" val="180075019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56</a:t>
            </a:fld>
            <a:endParaRPr lang="en-US"/>
          </a:p>
        </p:txBody>
      </p:sp>
    </p:spTree>
    <p:extLst>
      <p:ext uri="{BB962C8B-B14F-4D97-AF65-F5344CB8AC3E}">
        <p14:creationId xmlns:p14="http://schemas.microsoft.com/office/powerpoint/2010/main" val="343373601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C09A2-EABE-4D03-A906-80A1C45E8F8D}" type="slidenum">
              <a:rPr lang="en-US" smtClean="0"/>
              <a:t>57</a:t>
            </a:fld>
            <a:endParaRPr lang="en-US"/>
          </a:p>
        </p:txBody>
      </p:sp>
    </p:spTree>
    <p:extLst>
      <p:ext uri="{BB962C8B-B14F-4D97-AF65-F5344CB8AC3E}">
        <p14:creationId xmlns:p14="http://schemas.microsoft.com/office/powerpoint/2010/main" val="114345083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58</a:t>
            </a:fld>
            <a:endParaRPr lang="en-US"/>
          </a:p>
        </p:txBody>
      </p:sp>
    </p:spTree>
    <p:extLst>
      <p:ext uri="{BB962C8B-B14F-4D97-AF65-F5344CB8AC3E}">
        <p14:creationId xmlns:p14="http://schemas.microsoft.com/office/powerpoint/2010/main" val="19455821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59</a:t>
            </a:fld>
            <a:endParaRPr lang="en-US"/>
          </a:p>
        </p:txBody>
      </p:sp>
    </p:spTree>
    <p:extLst>
      <p:ext uri="{BB962C8B-B14F-4D97-AF65-F5344CB8AC3E}">
        <p14:creationId xmlns:p14="http://schemas.microsoft.com/office/powerpoint/2010/main" val="1945582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r>
              <a:rPr lang="en-US" b="1" dirty="0" smtClean="0">
                <a:latin typeface="+mj-lt"/>
              </a:rPr>
              <a:t>Source: </a:t>
            </a:r>
            <a:r>
              <a:rPr lang="en-US" dirty="0" smtClean="0"/>
              <a:t>AHRQ State Snapshots 2014. </a:t>
            </a:r>
            <a:r>
              <a:rPr lang="en-US" dirty="0" smtClean="0">
                <a:hlinkClick r:id="rId3"/>
              </a:rPr>
              <a:t>http://nhqrnet.ahrq.gov/inhqrdr/state/select</a:t>
            </a:r>
            <a:r>
              <a:rPr lang="en-US" dirty="0" smtClean="0"/>
              <a:t>. </a:t>
            </a:r>
            <a:endParaRPr lang="en-US" b="1" dirty="0" smtClean="0">
              <a:latin typeface="+mj-lt"/>
            </a:endParaRPr>
          </a:p>
          <a:p>
            <a:endParaRPr lang="en-US" dirty="0">
              <a:latin typeface="+mj-lt"/>
            </a:endParaRPr>
          </a:p>
          <a:p>
            <a:pPr marL="174708" indent="-174708">
              <a:buFont typeface="Arial" panose="020B0604020202020204" pitchFamily="34" charset="0"/>
              <a:buChar char="•"/>
            </a:pPr>
            <a:r>
              <a:rPr lang="en-US" b="1" dirty="0" smtClean="0">
                <a:latin typeface="+mj-lt"/>
              </a:rPr>
              <a:t>Geographic Variation:</a:t>
            </a:r>
          </a:p>
          <a:p>
            <a:pPr marL="354074" indent="-186355">
              <a:buFont typeface="Arial" panose="020B0604020202020204" pitchFamily="34" charset="0"/>
              <a:buChar char="•"/>
            </a:pPr>
            <a:r>
              <a:rPr lang="en-US" dirty="0" smtClean="0">
                <a:latin typeface="+mj-lt"/>
              </a:rPr>
              <a:t>Border States vary in the quality of care delivered in different </a:t>
            </a:r>
            <a:r>
              <a:rPr lang="en-US" b="0" dirty="0" smtClean="0">
                <a:latin typeface="+mj-lt"/>
              </a:rPr>
              <a:t>priority areas </a:t>
            </a:r>
            <a:r>
              <a:rPr lang="en-US" dirty="0" smtClean="0">
                <a:latin typeface="+mj-lt"/>
              </a:rPr>
              <a:t>of the National Quality Strategy.</a:t>
            </a:r>
            <a:r>
              <a:rPr lang="en-US" dirty="0">
                <a:latin typeface="+mj-lt"/>
                <a:cs typeface="Times New Roman" panose="02020603050405020304" pitchFamily="18" charset="0"/>
              </a:rPr>
              <a:t> An o</a:t>
            </a:r>
            <a:r>
              <a:rPr lang="en-US" spc="-9" dirty="0">
                <a:latin typeface="+mj-lt"/>
                <a:cs typeface="Times New Roman" panose="02020603050405020304" pitchFamily="18" charset="0"/>
              </a:rPr>
              <a:t>v</a:t>
            </a:r>
            <a:r>
              <a:rPr lang="en-US" dirty="0">
                <a:latin typeface="+mj-lt"/>
                <a:cs typeface="Times New Roman" panose="02020603050405020304" pitchFamily="18" charset="0"/>
              </a:rPr>
              <a:t>er</a:t>
            </a:r>
            <a:r>
              <a:rPr lang="en-US" spc="-9" dirty="0">
                <a:latin typeface="+mj-lt"/>
                <a:cs typeface="Times New Roman" panose="02020603050405020304" pitchFamily="18" charset="0"/>
              </a:rPr>
              <a:t>a</a:t>
            </a:r>
            <a:r>
              <a:rPr lang="en-US" dirty="0">
                <a:latin typeface="+mj-lt"/>
                <a:cs typeface="Times New Roman" panose="02020603050405020304" pitchFamily="18" charset="0"/>
              </a:rPr>
              <a:t>ll</a:t>
            </a:r>
            <a:r>
              <a:rPr lang="en-US" spc="-9" dirty="0">
                <a:latin typeface="+mj-lt"/>
                <a:cs typeface="Times New Roman" panose="02020603050405020304" pitchFamily="18" charset="0"/>
              </a:rPr>
              <a:t> </a:t>
            </a:r>
            <a:r>
              <a:rPr lang="en-US" dirty="0">
                <a:latin typeface="+mj-lt"/>
                <a:cs typeface="Times New Roman" panose="02020603050405020304" pitchFamily="18" charset="0"/>
              </a:rPr>
              <a:t>qua</a:t>
            </a:r>
            <a:r>
              <a:rPr lang="en-US" spc="-9" dirty="0">
                <a:latin typeface="+mj-lt"/>
                <a:cs typeface="Times New Roman" panose="02020603050405020304" pitchFamily="18" charset="0"/>
              </a:rPr>
              <a:t>l</a:t>
            </a:r>
            <a:r>
              <a:rPr lang="en-US" dirty="0">
                <a:latin typeface="+mj-lt"/>
                <a:cs typeface="Times New Roman" panose="02020603050405020304" pitchFamily="18" charset="0"/>
              </a:rPr>
              <a:t>ity</a:t>
            </a:r>
            <a:r>
              <a:rPr lang="en-US" spc="-4" dirty="0">
                <a:latin typeface="+mj-lt"/>
                <a:cs typeface="Times New Roman" panose="02020603050405020304" pitchFamily="18" charset="0"/>
              </a:rPr>
              <a:t> s</a:t>
            </a:r>
            <a:r>
              <a:rPr lang="en-US" spc="4" dirty="0">
                <a:latin typeface="+mj-lt"/>
                <a:cs typeface="Times New Roman" panose="02020603050405020304" pitchFamily="18" charset="0"/>
              </a:rPr>
              <a:t>c</a:t>
            </a:r>
            <a:r>
              <a:rPr lang="en-US" dirty="0">
                <a:latin typeface="+mj-lt"/>
                <a:cs typeface="Times New Roman" panose="02020603050405020304" pitchFamily="18" charset="0"/>
              </a:rPr>
              <a:t>ore</a:t>
            </a:r>
            <a:r>
              <a:rPr lang="en-US" spc="-9" dirty="0">
                <a:latin typeface="+mj-lt"/>
                <a:cs typeface="Times New Roman" panose="02020603050405020304" pitchFamily="18" charset="0"/>
              </a:rPr>
              <a:t> i</a:t>
            </a:r>
            <a:r>
              <a:rPr lang="en-US" dirty="0">
                <a:latin typeface="+mj-lt"/>
                <a:cs typeface="Times New Roman" panose="02020603050405020304" pitchFamily="18" charset="0"/>
              </a:rPr>
              <a:t>s</a:t>
            </a:r>
            <a:r>
              <a:rPr lang="en-US" spc="4" dirty="0">
                <a:latin typeface="+mj-lt"/>
                <a:cs typeface="Times New Roman" panose="02020603050405020304" pitchFamily="18" charset="0"/>
              </a:rPr>
              <a:t> c</a:t>
            </a:r>
            <a:r>
              <a:rPr lang="en-US" spc="-9" dirty="0">
                <a:latin typeface="+mj-lt"/>
                <a:cs typeface="Times New Roman" panose="02020603050405020304" pitchFamily="18" charset="0"/>
              </a:rPr>
              <a:t>o</a:t>
            </a:r>
            <a:r>
              <a:rPr lang="en-US" spc="4" dirty="0">
                <a:latin typeface="+mj-lt"/>
                <a:cs typeface="Times New Roman" panose="02020603050405020304" pitchFamily="18" charset="0"/>
              </a:rPr>
              <a:t>m</a:t>
            </a:r>
            <a:r>
              <a:rPr lang="en-US" spc="-9" dirty="0">
                <a:latin typeface="+mj-lt"/>
                <a:cs typeface="Times New Roman" panose="02020603050405020304" pitchFamily="18" charset="0"/>
              </a:rPr>
              <a:t>p</a:t>
            </a:r>
            <a:r>
              <a:rPr lang="en-US" dirty="0">
                <a:latin typeface="+mj-lt"/>
                <a:cs typeface="Times New Roman" panose="02020603050405020304" pitchFamily="18" charset="0"/>
              </a:rPr>
              <a:t>uted</a:t>
            </a:r>
            <a:r>
              <a:rPr lang="en-US" spc="-9" dirty="0">
                <a:latin typeface="+mj-lt"/>
                <a:cs typeface="Times New Roman" panose="02020603050405020304" pitchFamily="18" charset="0"/>
              </a:rPr>
              <a:t> </a:t>
            </a:r>
            <a:r>
              <a:rPr lang="en-US" dirty="0">
                <a:latin typeface="+mj-lt"/>
                <a:cs typeface="Times New Roman" panose="02020603050405020304" pitchFamily="18" charset="0"/>
              </a:rPr>
              <a:t>for </a:t>
            </a:r>
            <a:r>
              <a:rPr lang="en-US" spc="-9" dirty="0">
                <a:latin typeface="+mj-lt"/>
                <a:cs typeface="Times New Roman" panose="02020603050405020304" pitchFamily="18" charset="0"/>
              </a:rPr>
              <a:t>e</a:t>
            </a:r>
            <a:r>
              <a:rPr lang="en-US" dirty="0">
                <a:latin typeface="+mj-lt"/>
                <a:cs typeface="Times New Roman" panose="02020603050405020304" pitchFamily="18" charset="0"/>
              </a:rPr>
              <a:t>a</a:t>
            </a:r>
            <a:r>
              <a:rPr lang="en-US" spc="4" dirty="0">
                <a:latin typeface="+mj-lt"/>
                <a:cs typeface="Times New Roman" panose="02020603050405020304" pitchFamily="18" charset="0"/>
              </a:rPr>
              <a:t>c</a:t>
            </a:r>
            <a:r>
              <a:rPr lang="en-US" dirty="0">
                <a:latin typeface="+mj-lt"/>
                <a:cs typeface="Times New Roman" panose="02020603050405020304" pitchFamily="18" charset="0"/>
              </a:rPr>
              <a:t>h</a:t>
            </a:r>
            <a:r>
              <a:rPr lang="en-US" spc="-9" dirty="0">
                <a:latin typeface="+mj-lt"/>
                <a:cs typeface="Times New Roman" panose="02020603050405020304" pitchFamily="18" charset="0"/>
              </a:rPr>
              <a:t> St</a:t>
            </a:r>
            <a:r>
              <a:rPr lang="en-US" dirty="0" smtClean="0">
                <a:latin typeface="+mj-lt"/>
                <a:cs typeface="Times New Roman" panose="02020603050405020304" pitchFamily="18" charset="0"/>
              </a:rPr>
              <a:t>ate </a:t>
            </a:r>
            <a:r>
              <a:rPr lang="en-US" spc="-9" dirty="0">
                <a:latin typeface="+mj-lt"/>
                <a:cs typeface="Times New Roman" panose="02020603050405020304" pitchFamily="18" charset="0"/>
              </a:rPr>
              <a:t>b</a:t>
            </a:r>
            <a:r>
              <a:rPr lang="en-US" dirty="0">
                <a:latin typeface="+mj-lt"/>
                <a:cs typeface="Times New Roman" panose="02020603050405020304" pitchFamily="18" charset="0"/>
              </a:rPr>
              <a:t>a</a:t>
            </a:r>
            <a:r>
              <a:rPr lang="en-US" spc="-9" dirty="0">
                <a:latin typeface="+mj-lt"/>
                <a:cs typeface="Times New Roman" panose="02020603050405020304" pitchFamily="18" charset="0"/>
              </a:rPr>
              <a:t>s</a:t>
            </a:r>
            <a:r>
              <a:rPr lang="en-US" dirty="0">
                <a:latin typeface="+mj-lt"/>
                <a:cs typeface="Times New Roman" panose="02020603050405020304" pitchFamily="18" charset="0"/>
              </a:rPr>
              <a:t>ed on</a:t>
            </a:r>
            <a:r>
              <a:rPr lang="en-US" spc="-9" dirty="0">
                <a:latin typeface="+mj-lt"/>
                <a:cs typeface="Times New Roman" panose="02020603050405020304" pitchFamily="18" charset="0"/>
              </a:rPr>
              <a:t> </a:t>
            </a:r>
            <a:r>
              <a:rPr lang="en-US" dirty="0">
                <a:latin typeface="+mj-lt"/>
                <a:cs typeface="Times New Roman" panose="02020603050405020304" pitchFamily="18" charset="0"/>
              </a:rPr>
              <a:t>the</a:t>
            </a:r>
            <a:r>
              <a:rPr lang="en-US" spc="-9" dirty="0">
                <a:latin typeface="+mj-lt"/>
                <a:cs typeface="Times New Roman" panose="02020603050405020304" pitchFamily="18" charset="0"/>
              </a:rPr>
              <a:t> </a:t>
            </a:r>
            <a:r>
              <a:rPr lang="en-US" dirty="0">
                <a:latin typeface="+mj-lt"/>
                <a:cs typeface="Times New Roman" panose="02020603050405020304" pitchFamily="18" charset="0"/>
              </a:rPr>
              <a:t>nu</a:t>
            </a:r>
            <a:r>
              <a:rPr lang="en-US" spc="-9" dirty="0">
                <a:latin typeface="+mj-lt"/>
                <a:cs typeface="Times New Roman" panose="02020603050405020304" pitchFamily="18" charset="0"/>
              </a:rPr>
              <a:t>m</a:t>
            </a:r>
            <a:r>
              <a:rPr lang="en-US" dirty="0">
                <a:latin typeface="+mj-lt"/>
                <a:cs typeface="Times New Roman" panose="02020603050405020304" pitchFamily="18" charset="0"/>
              </a:rPr>
              <a:t>ber </a:t>
            </a:r>
            <a:r>
              <a:rPr lang="en-US" spc="-9" dirty="0">
                <a:latin typeface="+mj-lt"/>
                <a:cs typeface="Times New Roman" panose="02020603050405020304" pitchFamily="18" charset="0"/>
              </a:rPr>
              <a:t>o</a:t>
            </a:r>
            <a:r>
              <a:rPr lang="en-US" dirty="0">
                <a:latin typeface="+mj-lt"/>
                <a:cs typeface="Times New Roman" panose="02020603050405020304" pitchFamily="18" charset="0"/>
              </a:rPr>
              <a:t>f q</a:t>
            </a:r>
            <a:r>
              <a:rPr lang="en-US" spc="-9" dirty="0">
                <a:latin typeface="+mj-lt"/>
                <a:cs typeface="Times New Roman" panose="02020603050405020304" pitchFamily="18" charset="0"/>
              </a:rPr>
              <a:t>u</a:t>
            </a:r>
            <a:r>
              <a:rPr lang="en-US" dirty="0">
                <a:latin typeface="+mj-lt"/>
                <a:cs typeface="Times New Roman" panose="02020603050405020304" pitchFamily="18" charset="0"/>
              </a:rPr>
              <a:t>ality</a:t>
            </a:r>
            <a:r>
              <a:rPr lang="en-US" spc="-13" dirty="0">
                <a:latin typeface="+mj-lt"/>
                <a:cs typeface="Times New Roman" panose="02020603050405020304" pitchFamily="18" charset="0"/>
              </a:rPr>
              <a:t> </a:t>
            </a:r>
            <a:r>
              <a:rPr lang="en-US" spc="-9" dirty="0">
                <a:latin typeface="+mj-lt"/>
                <a:cs typeface="Times New Roman" panose="02020603050405020304" pitchFamily="18" charset="0"/>
              </a:rPr>
              <a:t>m</a:t>
            </a:r>
            <a:r>
              <a:rPr lang="en-US" dirty="0">
                <a:latin typeface="+mj-lt"/>
                <a:cs typeface="Times New Roman" panose="02020603050405020304" pitchFamily="18" charset="0"/>
              </a:rPr>
              <a:t>ea</a:t>
            </a:r>
            <a:r>
              <a:rPr lang="en-US" spc="4" dirty="0">
                <a:latin typeface="+mj-lt"/>
                <a:cs typeface="Times New Roman" panose="02020603050405020304" pitchFamily="18" charset="0"/>
              </a:rPr>
              <a:t>s</a:t>
            </a:r>
            <a:r>
              <a:rPr lang="en-US" dirty="0">
                <a:latin typeface="+mj-lt"/>
                <a:cs typeface="Times New Roman" panose="02020603050405020304" pitchFamily="18" charset="0"/>
              </a:rPr>
              <a:t>u</a:t>
            </a:r>
            <a:r>
              <a:rPr lang="en-US" spc="-13" dirty="0">
                <a:latin typeface="+mj-lt"/>
                <a:cs typeface="Times New Roman" panose="02020603050405020304" pitchFamily="18" charset="0"/>
              </a:rPr>
              <a:t>r</a:t>
            </a:r>
            <a:r>
              <a:rPr lang="en-US" dirty="0">
                <a:latin typeface="+mj-lt"/>
                <a:cs typeface="Times New Roman" panose="02020603050405020304" pitchFamily="18" charset="0"/>
              </a:rPr>
              <a:t>es</a:t>
            </a:r>
            <a:r>
              <a:rPr lang="en-US" spc="4" dirty="0">
                <a:latin typeface="+mj-lt"/>
                <a:cs typeface="Times New Roman" panose="02020603050405020304" pitchFamily="18" charset="0"/>
              </a:rPr>
              <a:t> </a:t>
            </a:r>
            <a:r>
              <a:rPr lang="en-US" spc="-9" dirty="0">
                <a:latin typeface="+mj-lt"/>
                <a:cs typeface="Times New Roman" panose="02020603050405020304" pitchFamily="18" charset="0"/>
              </a:rPr>
              <a:t>t</a:t>
            </a:r>
            <a:r>
              <a:rPr lang="en-US" dirty="0">
                <a:latin typeface="+mj-lt"/>
                <a:cs typeface="Times New Roman" panose="02020603050405020304" pitchFamily="18" charset="0"/>
              </a:rPr>
              <a:t>hat</a:t>
            </a:r>
            <a:r>
              <a:rPr lang="en-US" spc="-9" dirty="0">
                <a:latin typeface="+mj-lt"/>
                <a:cs typeface="Times New Roman" panose="02020603050405020304" pitchFamily="18" charset="0"/>
              </a:rPr>
              <a:t> </a:t>
            </a:r>
            <a:r>
              <a:rPr lang="en-US" dirty="0">
                <a:latin typeface="+mj-lt"/>
                <a:cs typeface="Times New Roman" panose="02020603050405020304" pitchFamily="18" charset="0"/>
              </a:rPr>
              <a:t>are </a:t>
            </a:r>
            <a:r>
              <a:rPr lang="en-US" spc="-9" dirty="0">
                <a:latin typeface="+mj-lt"/>
                <a:cs typeface="Times New Roman" panose="02020603050405020304" pitchFamily="18" charset="0"/>
              </a:rPr>
              <a:t>a</a:t>
            </a:r>
            <a:r>
              <a:rPr lang="en-US" dirty="0">
                <a:latin typeface="+mj-lt"/>
                <a:cs typeface="Times New Roman" panose="02020603050405020304" pitchFamily="18" charset="0"/>
              </a:rPr>
              <a:t>bo</a:t>
            </a:r>
            <a:r>
              <a:rPr lang="en-US" spc="-9" dirty="0">
                <a:latin typeface="+mj-lt"/>
                <a:cs typeface="Times New Roman" panose="02020603050405020304" pitchFamily="18" charset="0"/>
              </a:rPr>
              <a:t>v</a:t>
            </a:r>
            <a:r>
              <a:rPr lang="en-US" dirty="0">
                <a:latin typeface="+mj-lt"/>
                <a:cs typeface="Times New Roman" panose="02020603050405020304" pitchFamily="18" charset="0"/>
              </a:rPr>
              <a:t>e, at, or</a:t>
            </a:r>
            <a:r>
              <a:rPr lang="en-US" spc="-9" dirty="0">
                <a:latin typeface="+mj-lt"/>
                <a:cs typeface="Times New Roman" panose="02020603050405020304" pitchFamily="18" charset="0"/>
              </a:rPr>
              <a:t> </a:t>
            </a:r>
            <a:r>
              <a:rPr lang="en-US" dirty="0">
                <a:latin typeface="+mj-lt"/>
                <a:cs typeface="Times New Roman" panose="02020603050405020304" pitchFamily="18" charset="0"/>
              </a:rPr>
              <a:t>below</a:t>
            </a:r>
            <a:r>
              <a:rPr lang="en-US" spc="-13" dirty="0">
                <a:latin typeface="+mj-lt"/>
                <a:cs typeface="Times New Roman" panose="02020603050405020304" pitchFamily="18" charset="0"/>
              </a:rPr>
              <a:t> </a:t>
            </a:r>
            <a:r>
              <a:rPr lang="en-US" dirty="0">
                <a:latin typeface="+mj-lt"/>
                <a:cs typeface="Times New Roman" panose="02020603050405020304" pitchFamily="18" charset="0"/>
              </a:rPr>
              <a:t>the</a:t>
            </a:r>
            <a:r>
              <a:rPr lang="en-US" spc="-9" dirty="0">
                <a:latin typeface="+mj-lt"/>
                <a:cs typeface="Times New Roman" panose="02020603050405020304" pitchFamily="18" charset="0"/>
              </a:rPr>
              <a:t> </a:t>
            </a:r>
            <a:r>
              <a:rPr lang="en-US" dirty="0">
                <a:latin typeface="+mj-lt"/>
                <a:cs typeface="Times New Roman" panose="02020603050405020304" pitchFamily="18" charset="0"/>
              </a:rPr>
              <a:t>a</a:t>
            </a:r>
            <a:r>
              <a:rPr lang="en-US" spc="-9" dirty="0">
                <a:latin typeface="+mj-lt"/>
                <a:cs typeface="Times New Roman" panose="02020603050405020304" pitchFamily="18" charset="0"/>
              </a:rPr>
              <a:t>v</a:t>
            </a:r>
            <a:r>
              <a:rPr lang="en-US" dirty="0">
                <a:latin typeface="+mj-lt"/>
                <a:cs typeface="Times New Roman" panose="02020603050405020304" pitchFamily="18" charset="0"/>
              </a:rPr>
              <a:t>erage</a:t>
            </a:r>
            <a:r>
              <a:rPr lang="en-US" spc="-9" dirty="0">
                <a:latin typeface="+mj-lt"/>
                <a:cs typeface="Times New Roman" panose="02020603050405020304" pitchFamily="18" charset="0"/>
              </a:rPr>
              <a:t> </a:t>
            </a:r>
            <a:r>
              <a:rPr lang="en-US" dirty="0">
                <a:latin typeface="+mj-lt"/>
                <a:cs typeface="Times New Roman" panose="02020603050405020304" pitchFamily="18" charset="0"/>
              </a:rPr>
              <a:t>a</a:t>
            </a:r>
            <a:r>
              <a:rPr lang="en-US" spc="4" dirty="0">
                <a:latin typeface="+mj-lt"/>
                <a:cs typeface="Times New Roman" panose="02020603050405020304" pitchFamily="18" charset="0"/>
              </a:rPr>
              <a:t>c</a:t>
            </a:r>
            <a:r>
              <a:rPr lang="en-US" spc="-13" dirty="0">
                <a:latin typeface="+mj-lt"/>
                <a:cs typeface="Times New Roman" panose="02020603050405020304" pitchFamily="18" charset="0"/>
              </a:rPr>
              <a:t>r</a:t>
            </a:r>
            <a:r>
              <a:rPr lang="en-US" dirty="0">
                <a:latin typeface="+mj-lt"/>
                <a:cs typeface="Times New Roman" panose="02020603050405020304" pitchFamily="18" charset="0"/>
              </a:rPr>
              <a:t>o</a:t>
            </a:r>
            <a:r>
              <a:rPr lang="en-US" spc="-9" dirty="0">
                <a:latin typeface="+mj-lt"/>
                <a:cs typeface="Times New Roman" panose="02020603050405020304" pitchFamily="18" charset="0"/>
              </a:rPr>
              <a:t>s</a:t>
            </a:r>
            <a:r>
              <a:rPr lang="en-US" dirty="0">
                <a:latin typeface="+mj-lt"/>
                <a:cs typeface="Times New Roman" panose="02020603050405020304" pitchFamily="18" charset="0"/>
              </a:rPr>
              <a:t>s</a:t>
            </a:r>
            <a:r>
              <a:rPr lang="en-US" spc="4" dirty="0">
                <a:latin typeface="+mj-lt"/>
                <a:cs typeface="Times New Roman" panose="02020603050405020304" pitchFamily="18" charset="0"/>
              </a:rPr>
              <a:t> </a:t>
            </a:r>
            <a:r>
              <a:rPr lang="en-US" dirty="0">
                <a:latin typeface="+mj-lt"/>
                <a:cs typeface="Times New Roman" panose="02020603050405020304" pitchFamily="18" charset="0"/>
              </a:rPr>
              <a:t>a</a:t>
            </a:r>
            <a:r>
              <a:rPr lang="en-US" spc="-9" dirty="0">
                <a:latin typeface="+mj-lt"/>
                <a:cs typeface="Times New Roman" panose="02020603050405020304" pitchFamily="18" charset="0"/>
              </a:rPr>
              <a:t>l</a:t>
            </a:r>
            <a:r>
              <a:rPr lang="en-US" dirty="0">
                <a:latin typeface="+mj-lt"/>
                <a:cs typeface="Times New Roman" panose="02020603050405020304" pitchFamily="18" charset="0"/>
              </a:rPr>
              <a:t>l </a:t>
            </a:r>
            <a:r>
              <a:rPr lang="en-US" dirty="0" smtClean="0">
                <a:latin typeface="+mj-lt"/>
                <a:cs typeface="Times New Roman" panose="02020603050405020304" pitchFamily="18" charset="0"/>
              </a:rPr>
              <a:t>S</a:t>
            </a:r>
            <a:r>
              <a:rPr lang="en-US" spc="-9" dirty="0">
                <a:latin typeface="+mj-lt"/>
                <a:cs typeface="Times New Roman" panose="02020603050405020304" pitchFamily="18" charset="0"/>
              </a:rPr>
              <a:t>t</a:t>
            </a:r>
            <a:r>
              <a:rPr lang="en-US" dirty="0" smtClean="0">
                <a:latin typeface="+mj-lt"/>
                <a:cs typeface="Times New Roman" panose="02020603050405020304" pitchFamily="18" charset="0"/>
              </a:rPr>
              <a:t>at</a:t>
            </a:r>
            <a:r>
              <a:rPr lang="en-US" spc="-9" dirty="0">
                <a:latin typeface="+mj-lt"/>
                <a:cs typeface="Times New Roman" panose="02020603050405020304" pitchFamily="18" charset="0"/>
              </a:rPr>
              <a:t>e</a:t>
            </a:r>
            <a:r>
              <a:rPr lang="en-US" spc="4" dirty="0">
                <a:latin typeface="+mj-lt"/>
                <a:cs typeface="Times New Roman" panose="02020603050405020304" pitchFamily="18" charset="0"/>
              </a:rPr>
              <a:t>s</a:t>
            </a:r>
            <a:r>
              <a:rPr lang="en-US" dirty="0">
                <a:latin typeface="+mj-lt"/>
                <a:cs typeface="Times New Roman" panose="02020603050405020304" pitchFamily="18" charset="0"/>
              </a:rPr>
              <a:t>; </a:t>
            </a:r>
            <a:r>
              <a:rPr lang="en-US" spc="-9" dirty="0">
                <a:latin typeface="+mj-lt"/>
                <a:cs typeface="Times New Roman" panose="02020603050405020304" pitchFamily="18" charset="0"/>
              </a:rPr>
              <a:t>the median score is typically around 50 and is shown as the middle of the yellow band above</a:t>
            </a:r>
            <a:r>
              <a:rPr lang="en-US" dirty="0" smtClean="0">
                <a:latin typeface="+mj-lt"/>
                <a:cs typeface="Times New Roman" panose="02020603050405020304" pitchFamily="18" charset="0"/>
              </a:rPr>
              <a:t>. </a:t>
            </a:r>
            <a:endParaRPr lang="en-US" dirty="0" smtClean="0">
              <a:latin typeface="+mj-lt"/>
            </a:endParaRPr>
          </a:p>
          <a:p>
            <a:pPr marL="354074" indent="-186355">
              <a:buFont typeface="Arial" panose="020B0604020202020204" pitchFamily="34" charset="0"/>
              <a:buChar char="•"/>
            </a:pPr>
            <a:r>
              <a:rPr lang="en-US" dirty="0" smtClean="0"/>
              <a:t>California, Arizona, and New Mexico are weak in person-centered care. New Mexico and Texas are weak in healthy living. Texas is also weak in patient safety and care coordination. Data are limited for assessing care affordability in most States.</a:t>
            </a:r>
          </a:p>
          <a:p>
            <a:pPr marL="354074" indent="-186355">
              <a:buFont typeface="Arial" panose="020B0604020202020204" pitchFamily="34" charset="0"/>
              <a:buChar char="•"/>
            </a:pPr>
            <a:r>
              <a:rPr lang="en-US" dirty="0" smtClean="0"/>
              <a:t>Arizona is strong in care coordination.</a:t>
            </a:r>
            <a:endParaRPr lang="en-US" dirty="0"/>
          </a:p>
        </p:txBody>
      </p:sp>
      <p:sp>
        <p:nvSpPr>
          <p:cNvPr id="4" name="Slide Number Placeholder 3"/>
          <p:cNvSpPr>
            <a:spLocks noGrp="1"/>
          </p:cNvSpPr>
          <p:nvPr>
            <p:ph type="sldNum" sz="quarter" idx="10"/>
          </p:nvPr>
        </p:nvSpPr>
        <p:spPr/>
        <p:txBody>
          <a:bodyPr/>
          <a:lstStyle/>
          <a:p>
            <a:fld id="{614C09A2-EABE-4D03-A906-80A1C45E8F8D}" type="slidenum">
              <a:rPr lang="en-US" smtClean="0"/>
              <a:t>6</a:t>
            </a:fld>
            <a:endParaRPr lang="en-US"/>
          </a:p>
        </p:txBody>
      </p:sp>
    </p:spTree>
    <p:extLst>
      <p:ext uri="{BB962C8B-B14F-4D97-AF65-F5344CB8AC3E}">
        <p14:creationId xmlns:p14="http://schemas.microsoft.com/office/powerpoint/2010/main" val="204713356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14C09A2-EABE-4D03-A906-80A1C45E8F8D}" type="slidenum">
              <a:rPr lang="en-US" smtClean="0"/>
              <a:t>60</a:t>
            </a:fld>
            <a:endParaRPr lang="en-US"/>
          </a:p>
        </p:txBody>
      </p:sp>
    </p:spTree>
    <p:extLst>
      <p:ext uri="{BB962C8B-B14F-4D97-AF65-F5344CB8AC3E}">
        <p14:creationId xmlns:p14="http://schemas.microsoft.com/office/powerpoint/2010/main" val="136349654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pPr defTabSz="931774">
              <a:defRPr/>
            </a:pPr>
            <a:r>
              <a:rPr lang="en-US" b="1" dirty="0"/>
              <a:t>Key:</a:t>
            </a:r>
            <a:r>
              <a:rPr lang="en-US" dirty="0"/>
              <a:t> </a:t>
            </a:r>
            <a:r>
              <a:rPr lang="en-US" dirty="0" err="1"/>
              <a:t>Dx</a:t>
            </a:r>
            <a:r>
              <a:rPr lang="en-US" dirty="0"/>
              <a:t> = diagnosis; CCS = Clinical Classifications Software; PQI = Prevention Quality Indicator; CDC = Centers for Disease Control and Prevention.</a:t>
            </a:r>
          </a:p>
          <a:p>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61</a:t>
            </a:fld>
            <a:endParaRPr lang="en-US"/>
          </a:p>
        </p:txBody>
      </p:sp>
    </p:spTree>
    <p:extLst>
      <p:ext uri="{BB962C8B-B14F-4D97-AF65-F5344CB8AC3E}">
        <p14:creationId xmlns:p14="http://schemas.microsoft.com/office/powerpoint/2010/main" val="42234430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1691804-34B2-4FA1-AED3-2A239B9F1097}" type="slidenum">
              <a:rPr lang="en-US" smtClean="0"/>
              <a:pPr/>
              <a:t>62</a:t>
            </a:fld>
            <a:endParaRPr lang="en-US"/>
          </a:p>
        </p:txBody>
      </p:sp>
    </p:spTree>
    <p:extLst>
      <p:ext uri="{BB962C8B-B14F-4D97-AF65-F5344CB8AC3E}">
        <p14:creationId xmlns:p14="http://schemas.microsoft.com/office/powerpoint/2010/main" val="4223443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r>
              <a:rPr lang="en-US" b="1" dirty="0"/>
              <a:t>Source: </a:t>
            </a:r>
            <a:r>
              <a:rPr lang="en-US" dirty="0"/>
              <a:t>AHRQ State Snapshots 2014. </a:t>
            </a:r>
            <a:r>
              <a:rPr lang="en-US" dirty="0">
                <a:hlinkClick r:id="rId3"/>
              </a:rPr>
              <a:t>http://</a:t>
            </a:r>
            <a:r>
              <a:rPr lang="en-US" dirty="0" smtClean="0">
                <a:hlinkClick r:id="rId3"/>
              </a:rPr>
              <a:t>nhqrnet.ahrq.gov/inhqrdr/state/select</a:t>
            </a:r>
            <a:r>
              <a:rPr lang="en-US" dirty="0" smtClean="0"/>
              <a:t>. </a:t>
            </a:r>
            <a:endParaRPr lang="en-US" b="1" dirty="0"/>
          </a:p>
          <a:p>
            <a:endParaRPr lang="en-US" dirty="0" smtClean="0"/>
          </a:p>
          <a:p>
            <a:pPr marL="174708" indent="-174708">
              <a:buFont typeface="Arial" panose="020B0604020202020204" pitchFamily="34" charset="0"/>
              <a:buChar char="•"/>
            </a:pPr>
            <a:r>
              <a:rPr lang="en-US" b="1" dirty="0" smtClean="0"/>
              <a:t>Geographic Variation:</a:t>
            </a:r>
          </a:p>
          <a:p>
            <a:pPr marL="354074" indent="-186355">
              <a:buFont typeface="Arial" panose="020B0604020202020204" pitchFamily="34" charset="0"/>
              <a:buChar char="•"/>
            </a:pPr>
            <a:r>
              <a:rPr lang="en-US" dirty="0" smtClean="0"/>
              <a:t>Border States vary in the quality of care delivered for different conditions.</a:t>
            </a:r>
            <a:r>
              <a:rPr lang="en-US" dirty="0">
                <a:cs typeface="Times New Roman" panose="02020603050405020304" pitchFamily="18" charset="0"/>
              </a:rPr>
              <a:t> An o</a:t>
            </a:r>
            <a:r>
              <a:rPr lang="en-US" spc="-9" dirty="0">
                <a:cs typeface="Times New Roman" panose="02020603050405020304" pitchFamily="18" charset="0"/>
              </a:rPr>
              <a:t>v</a:t>
            </a:r>
            <a:r>
              <a:rPr lang="en-US" dirty="0">
                <a:cs typeface="Times New Roman" panose="02020603050405020304" pitchFamily="18" charset="0"/>
              </a:rPr>
              <a:t>er</a:t>
            </a:r>
            <a:r>
              <a:rPr lang="en-US" spc="-9" dirty="0">
                <a:cs typeface="Times New Roman" panose="02020603050405020304" pitchFamily="18" charset="0"/>
              </a:rPr>
              <a:t>a</a:t>
            </a:r>
            <a:r>
              <a:rPr lang="en-US" dirty="0">
                <a:cs typeface="Times New Roman" panose="02020603050405020304" pitchFamily="18" charset="0"/>
              </a:rPr>
              <a:t>ll</a:t>
            </a:r>
            <a:r>
              <a:rPr lang="en-US" spc="-9" dirty="0">
                <a:cs typeface="Times New Roman" panose="02020603050405020304" pitchFamily="18" charset="0"/>
              </a:rPr>
              <a:t> </a:t>
            </a:r>
            <a:r>
              <a:rPr lang="en-US" dirty="0">
                <a:cs typeface="Times New Roman" panose="02020603050405020304" pitchFamily="18" charset="0"/>
              </a:rPr>
              <a:t>qua</a:t>
            </a:r>
            <a:r>
              <a:rPr lang="en-US" spc="-9" dirty="0">
                <a:cs typeface="Times New Roman" panose="02020603050405020304" pitchFamily="18" charset="0"/>
              </a:rPr>
              <a:t>l</a:t>
            </a:r>
            <a:r>
              <a:rPr lang="en-US" dirty="0">
                <a:cs typeface="Times New Roman" panose="02020603050405020304" pitchFamily="18" charset="0"/>
              </a:rPr>
              <a:t>ity</a:t>
            </a:r>
            <a:r>
              <a:rPr lang="en-US" spc="-4" dirty="0">
                <a:cs typeface="Times New Roman" panose="02020603050405020304" pitchFamily="18" charset="0"/>
              </a:rPr>
              <a:t> s</a:t>
            </a:r>
            <a:r>
              <a:rPr lang="en-US" spc="4" dirty="0">
                <a:cs typeface="Times New Roman" panose="02020603050405020304" pitchFamily="18" charset="0"/>
              </a:rPr>
              <a:t>c</a:t>
            </a:r>
            <a:r>
              <a:rPr lang="en-US" dirty="0">
                <a:cs typeface="Times New Roman" panose="02020603050405020304" pitchFamily="18" charset="0"/>
              </a:rPr>
              <a:t>ore</a:t>
            </a:r>
            <a:r>
              <a:rPr lang="en-US" spc="-9" dirty="0">
                <a:cs typeface="Times New Roman" panose="02020603050405020304" pitchFamily="18" charset="0"/>
              </a:rPr>
              <a:t> i</a:t>
            </a:r>
            <a:r>
              <a:rPr lang="en-US" dirty="0">
                <a:cs typeface="Times New Roman" panose="02020603050405020304" pitchFamily="18" charset="0"/>
              </a:rPr>
              <a:t>s</a:t>
            </a:r>
            <a:r>
              <a:rPr lang="en-US" spc="4" dirty="0">
                <a:cs typeface="Times New Roman" panose="02020603050405020304" pitchFamily="18" charset="0"/>
              </a:rPr>
              <a:t> c</a:t>
            </a:r>
            <a:r>
              <a:rPr lang="en-US" spc="-9" dirty="0">
                <a:cs typeface="Times New Roman" panose="02020603050405020304" pitchFamily="18" charset="0"/>
              </a:rPr>
              <a:t>o</a:t>
            </a:r>
            <a:r>
              <a:rPr lang="en-US" spc="4" dirty="0">
                <a:cs typeface="Times New Roman" panose="02020603050405020304" pitchFamily="18" charset="0"/>
              </a:rPr>
              <a:t>m</a:t>
            </a:r>
            <a:r>
              <a:rPr lang="en-US" spc="-9" dirty="0">
                <a:cs typeface="Times New Roman" panose="02020603050405020304" pitchFamily="18" charset="0"/>
              </a:rPr>
              <a:t>p</a:t>
            </a:r>
            <a:r>
              <a:rPr lang="en-US" dirty="0">
                <a:cs typeface="Times New Roman" panose="02020603050405020304" pitchFamily="18" charset="0"/>
              </a:rPr>
              <a:t>uted</a:t>
            </a:r>
            <a:r>
              <a:rPr lang="en-US" spc="-9" dirty="0">
                <a:cs typeface="Times New Roman" panose="02020603050405020304" pitchFamily="18" charset="0"/>
              </a:rPr>
              <a:t> </a:t>
            </a:r>
            <a:r>
              <a:rPr lang="en-US" dirty="0">
                <a:cs typeface="Times New Roman" panose="02020603050405020304" pitchFamily="18" charset="0"/>
              </a:rPr>
              <a:t>for </a:t>
            </a:r>
            <a:r>
              <a:rPr lang="en-US" spc="-9" dirty="0">
                <a:cs typeface="Times New Roman" panose="02020603050405020304" pitchFamily="18" charset="0"/>
              </a:rPr>
              <a:t>e</a:t>
            </a:r>
            <a:r>
              <a:rPr lang="en-US" dirty="0">
                <a:cs typeface="Times New Roman" panose="02020603050405020304" pitchFamily="18" charset="0"/>
              </a:rPr>
              <a:t>a</a:t>
            </a:r>
            <a:r>
              <a:rPr lang="en-US" spc="4" dirty="0">
                <a:cs typeface="Times New Roman" panose="02020603050405020304" pitchFamily="18" charset="0"/>
              </a:rPr>
              <a:t>c</a:t>
            </a:r>
            <a:r>
              <a:rPr lang="en-US" dirty="0">
                <a:cs typeface="Times New Roman" panose="02020603050405020304" pitchFamily="18" charset="0"/>
              </a:rPr>
              <a:t>h</a:t>
            </a:r>
            <a:r>
              <a:rPr lang="en-US" spc="-9" dirty="0">
                <a:cs typeface="Times New Roman" panose="02020603050405020304" pitchFamily="18" charset="0"/>
              </a:rPr>
              <a:t> </a:t>
            </a:r>
            <a:r>
              <a:rPr lang="en-US" spc="4" dirty="0">
                <a:cs typeface="Times New Roman" panose="02020603050405020304" pitchFamily="18" charset="0"/>
              </a:rPr>
              <a:t>State</a:t>
            </a:r>
            <a:r>
              <a:rPr lang="en-US" dirty="0" smtClean="0">
                <a:cs typeface="Times New Roman" panose="02020603050405020304" pitchFamily="18" charset="0"/>
              </a:rPr>
              <a:t> </a:t>
            </a:r>
            <a:r>
              <a:rPr lang="en-US" spc="-9" dirty="0">
                <a:cs typeface="Times New Roman" panose="02020603050405020304" pitchFamily="18" charset="0"/>
              </a:rPr>
              <a:t>b</a:t>
            </a:r>
            <a:r>
              <a:rPr lang="en-US" dirty="0">
                <a:cs typeface="Times New Roman" panose="02020603050405020304" pitchFamily="18" charset="0"/>
              </a:rPr>
              <a:t>a</a:t>
            </a:r>
            <a:r>
              <a:rPr lang="en-US" spc="-9" dirty="0">
                <a:cs typeface="Times New Roman" panose="02020603050405020304" pitchFamily="18" charset="0"/>
              </a:rPr>
              <a:t>s</a:t>
            </a:r>
            <a:r>
              <a:rPr lang="en-US" dirty="0">
                <a:cs typeface="Times New Roman" panose="02020603050405020304" pitchFamily="18" charset="0"/>
              </a:rPr>
              <a:t>ed on</a:t>
            </a:r>
            <a:r>
              <a:rPr lang="en-US" spc="-9" dirty="0">
                <a:cs typeface="Times New Roman" panose="02020603050405020304" pitchFamily="18" charset="0"/>
              </a:rPr>
              <a:t> </a:t>
            </a:r>
            <a:r>
              <a:rPr lang="en-US" dirty="0">
                <a:cs typeface="Times New Roman" panose="02020603050405020304" pitchFamily="18" charset="0"/>
              </a:rPr>
              <a:t>the</a:t>
            </a:r>
            <a:r>
              <a:rPr lang="en-US" spc="-9" dirty="0">
                <a:cs typeface="Times New Roman" panose="02020603050405020304" pitchFamily="18" charset="0"/>
              </a:rPr>
              <a:t> </a:t>
            </a:r>
            <a:r>
              <a:rPr lang="en-US" dirty="0">
                <a:cs typeface="Times New Roman" panose="02020603050405020304" pitchFamily="18" charset="0"/>
              </a:rPr>
              <a:t>nu</a:t>
            </a:r>
            <a:r>
              <a:rPr lang="en-US" spc="-9" dirty="0">
                <a:cs typeface="Times New Roman" panose="02020603050405020304" pitchFamily="18" charset="0"/>
              </a:rPr>
              <a:t>m</a:t>
            </a:r>
            <a:r>
              <a:rPr lang="en-US" dirty="0">
                <a:cs typeface="Times New Roman" panose="02020603050405020304" pitchFamily="18" charset="0"/>
              </a:rPr>
              <a:t>ber </a:t>
            </a:r>
            <a:r>
              <a:rPr lang="en-US" spc="-9" dirty="0">
                <a:cs typeface="Times New Roman" panose="02020603050405020304" pitchFamily="18" charset="0"/>
              </a:rPr>
              <a:t>o</a:t>
            </a:r>
            <a:r>
              <a:rPr lang="en-US" dirty="0">
                <a:cs typeface="Times New Roman" panose="02020603050405020304" pitchFamily="18" charset="0"/>
              </a:rPr>
              <a:t>f q</a:t>
            </a:r>
            <a:r>
              <a:rPr lang="en-US" spc="-9" dirty="0">
                <a:cs typeface="Times New Roman" panose="02020603050405020304" pitchFamily="18" charset="0"/>
              </a:rPr>
              <a:t>u</a:t>
            </a:r>
            <a:r>
              <a:rPr lang="en-US" dirty="0">
                <a:cs typeface="Times New Roman" panose="02020603050405020304" pitchFamily="18" charset="0"/>
              </a:rPr>
              <a:t>ality</a:t>
            </a:r>
            <a:r>
              <a:rPr lang="en-US" spc="-13" dirty="0">
                <a:cs typeface="Times New Roman" panose="02020603050405020304" pitchFamily="18" charset="0"/>
              </a:rPr>
              <a:t> </a:t>
            </a:r>
            <a:r>
              <a:rPr lang="en-US" spc="-9" dirty="0">
                <a:cs typeface="Times New Roman" panose="02020603050405020304" pitchFamily="18" charset="0"/>
              </a:rPr>
              <a:t>m</a:t>
            </a:r>
            <a:r>
              <a:rPr lang="en-US" dirty="0">
                <a:cs typeface="Times New Roman" panose="02020603050405020304" pitchFamily="18" charset="0"/>
              </a:rPr>
              <a:t>ea</a:t>
            </a:r>
            <a:r>
              <a:rPr lang="en-US" spc="4" dirty="0">
                <a:cs typeface="Times New Roman" panose="02020603050405020304" pitchFamily="18" charset="0"/>
              </a:rPr>
              <a:t>s</a:t>
            </a:r>
            <a:r>
              <a:rPr lang="en-US" dirty="0">
                <a:cs typeface="Times New Roman" panose="02020603050405020304" pitchFamily="18" charset="0"/>
              </a:rPr>
              <a:t>u</a:t>
            </a:r>
            <a:r>
              <a:rPr lang="en-US" spc="-13" dirty="0">
                <a:cs typeface="Times New Roman" panose="02020603050405020304" pitchFamily="18" charset="0"/>
              </a:rPr>
              <a:t>r</a:t>
            </a:r>
            <a:r>
              <a:rPr lang="en-US" dirty="0">
                <a:cs typeface="Times New Roman" panose="02020603050405020304" pitchFamily="18" charset="0"/>
              </a:rPr>
              <a:t>es</a:t>
            </a:r>
            <a:r>
              <a:rPr lang="en-US" spc="4" dirty="0">
                <a:cs typeface="Times New Roman" panose="02020603050405020304" pitchFamily="18" charset="0"/>
              </a:rPr>
              <a:t> </a:t>
            </a:r>
            <a:r>
              <a:rPr lang="en-US" spc="-9" dirty="0">
                <a:cs typeface="Times New Roman" panose="02020603050405020304" pitchFamily="18" charset="0"/>
              </a:rPr>
              <a:t>t</a:t>
            </a:r>
            <a:r>
              <a:rPr lang="en-US" dirty="0">
                <a:cs typeface="Times New Roman" panose="02020603050405020304" pitchFamily="18" charset="0"/>
              </a:rPr>
              <a:t>hat</a:t>
            </a:r>
            <a:r>
              <a:rPr lang="en-US" spc="-9" dirty="0">
                <a:cs typeface="Times New Roman" panose="02020603050405020304" pitchFamily="18" charset="0"/>
              </a:rPr>
              <a:t> </a:t>
            </a:r>
            <a:r>
              <a:rPr lang="en-US" dirty="0">
                <a:cs typeface="Times New Roman" panose="02020603050405020304" pitchFamily="18" charset="0"/>
              </a:rPr>
              <a:t>are </a:t>
            </a:r>
            <a:r>
              <a:rPr lang="en-US" spc="-9" dirty="0">
                <a:cs typeface="Times New Roman" panose="02020603050405020304" pitchFamily="18" charset="0"/>
              </a:rPr>
              <a:t>a</a:t>
            </a:r>
            <a:r>
              <a:rPr lang="en-US" dirty="0">
                <a:cs typeface="Times New Roman" panose="02020603050405020304" pitchFamily="18" charset="0"/>
              </a:rPr>
              <a:t>bo</a:t>
            </a:r>
            <a:r>
              <a:rPr lang="en-US" spc="-9" dirty="0">
                <a:cs typeface="Times New Roman" panose="02020603050405020304" pitchFamily="18" charset="0"/>
              </a:rPr>
              <a:t>v</a:t>
            </a:r>
            <a:r>
              <a:rPr lang="en-US" dirty="0">
                <a:cs typeface="Times New Roman" panose="02020603050405020304" pitchFamily="18" charset="0"/>
              </a:rPr>
              <a:t>e, at, or</a:t>
            </a:r>
            <a:r>
              <a:rPr lang="en-US" spc="-9" dirty="0">
                <a:cs typeface="Times New Roman" panose="02020603050405020304" pitchFamily="18" charset="0"/>
              </a:rPr>
              <a:t> </a:t>
            </a:r>
            <a:r>
              <a:rPr lang="en-US" dirty="0">
                <a:cs typeface="Times New Roman" panose="02020603050405020304" pitchFamily="18" charset="0"/>
              </a:rPr>
              <a:t>below</a:t>
            </a:r>
            <a:r>
              <a:rPr lang="en-US" spc="-13" dirty="0">
                <a:cs typeface="Times New Roman" panose="02020603050405020304" pitchFamily="18" charset="0"/>
              </a:rPr>
              <a:t> </a:t>
            </a:r>
            <a:r>
              <a:rPr lang="en-US" dirty="0">
                <a:cs typeface="Times New Roman" panose="02020603050405020304" pitchFamily="18" charset="0"/>
              </a:rPr>
              <a:t>the</a:t>
            </a:r>
            <a:r>
              <a:rPr lang="en-US" spc="-9" dirty="0">
                <a:cs typeface="Times New Roman" panose="02020603050405020304" pitchFamily="18" charset="0"/>
              </a:rPr>
              <a:t> </a:t>
            </a:r>
            <a:r>
              <a:rPr lang="en-US" dirty="0">
                <a:cs typeface="Times New Roman" panose="02020603050405020304" pitchFamily="18" charset="0"/>
              </a:rPr>
              <a:t>a</a:t>
            </a:r>
            <a:r>
              <a:rPr lang="en-US" spc="-9" dirty="0">
                <a:cs typeface="Times New Roman" panose="02020603050405020304" pitchFamily="18" charset="0"/>
              </a:rPr>
              <a:t>v</a:t>
            </a:r>
            <a:r>
              <a:rPr lang="en-US" dirty="0">
                <a:cs typeface="Times New Roman" panose="02020603050405020304" pitchFamily="18" charset="0"/>
              </a:rPr>
              <a:t>erage</a:t>
            </a:r>
            <a:r>
              <a:rPr lang="en-US" spc="-9" dirty="0">
                <a:cs typeface="Times New Roman" panose="02020603050405020304" pitchFamily="18" charset="0"/>
              </a:rPr>
              <a:t> </a:t>
            </a:r>
            <a:r>
              <a:rPr lang="en-US" dirty="0">
                <a:cs typeface="Times New Roman" panose="02020603050405020304" pitchFamily="18" charset="0"/>
              </a:rPr>
              <a:t>a</a:t>
            </a:r>
            <a:r>
              <a:rPr lang="en-US" spc="4" dirty="0">
                <a:cs typeface="Times New Roman" panose="02020603050405020304" pitchFamily="18" charset="0"/>
              </a:rPr>
              <a:t>c</a:t>
            </a:r>
            <a:r>
              <a:rPr lang="en-US" spc="-13" dirty="0">
                <a:cs typeface="Times New Roman" panose="02020603050405020304" pitchFamily="18" charset="0"/>
              </a:rPr>
              <a:t>r</a:t>
            </a:r>
            <a:r>
              <a:rPr lang="en-US" dirty="0">
                <a:cs typeface="Times New Roman" panose="02020603050405020304" pitchFamily="18" charset="0"/>
              </a:rPr>
              <a:t>o</a:t>
            </a:r>
            <a:r>
              <a:rPr lang="en-US" spc="-9" dirty="0">
                <a:cs typeface="Times New Roman" panose="02020603050405020304" pitchFamily="18" charset="0"/>
              </a:rPr>
              <a:t>s</a:t>
            </a:r>
            <a:r>
              <a:rPr lang="en-US" dirty="0">
                <a:cs typeface="Times New Roman" panose="02020603050405020304" pitchFamily="18" charset="0"/>
              </a:rPr>
              <a:t>s</a:t>
            </a:r>
            <a:r>
              <a:rPr lang="en-US" spc="4" dirty="0">
                <a:cs typeface="Times New Roman" panose="02020603050405020304" pitchFamily="18" charset="0"/>
              </a:rPr>
              <a:t> </a:t>
            </a:r>
            <a:r>
              <a:rPr lang="en-US" dirty="0">
                <a:cs typeface="Times New Roman" panose="02020603050405020304" pitchFamily="18" charset="0"/>
              </a:rPr>
              <a:t>a</a:t>
            </a:r>
            <a:r>
              <a:rPr lang="en-US" spc="-9" dirty="0">
                <a:cs typeface="Times New Roman" panose="02020603050405020304" pitchFamily="18" charset="0"/>
              </a:rPr>
              <a:t>l</a:t>
            </a:r>
            <a:r>
              <a:rPr lang="en-US" dirty="0">
                <a:cs typeface="Times New Roman" panose="02020603050405020304" pitchFamily="18" charset="0"/>
              </a:rPr>
              <a:t>l </a:t>
            </a:r>
            <a:r>
              <a:rPr lang="en-US" spc="4" dirty="0">
                <a:cs typeface="Times New Roman" panose="02020603050405020304" pitchFamily="18" charset="0"/>
              </a:rPr>
              <a:t>States</a:t>
            </a:r>
            <a:r>
              <a:rPr lang="en-US" dirty="0">
                <a:cs typeface="Times New Roman" panose="02020603050405020304" pitchFamily="18" charset="0"/>
              </a:rPr>
              <a:t>; </a:t>
            </a:r>
            <a:r>
              <a:rPr lang="en-US" spc="-9" dirty="0">
                <a:cs typeface="Times New Roman" panose="02020603050405020304" pitchFamily="18" charset="0"/>
              </a:rPr>
              <a:t>the median score is typically around 50 and is shown as the middle of the yellow band above</a:t>
            </a:r>
            <a:r>
              <a:rPr lang="en-US" dirty="0">
                <a:cs typeface="Times New Roman" panose="02020603050405020304" pitchFamily="18" charset="0"/>
              </a:rPr>
              <a:t>. </a:t>
            </a:r>
            <a:endParaRPr lang="en-US" dirty="0"/>
          </a:p>
          <a:p>
            <a:pPr marL="354074" indent="-186355">
              <a:buFont typeface="Arial" panose="020B0604020202020204" pitchFamily="34" charset="0"/>
              <a:buChar char="•"/>
            </a:pPr>
            <a:r>
              <a:rPr lang="en-US" dirty="0" smtClean="0"/>
              <a:t>California is weak in care for chronic kidney disease. Arizona and Texas are weak in care for diabetes. Arizona and New Mexico are weak in care for mental health and substance abuse. New Mexico and Texas are weak in care for cardiovascular disease. Texas is also weak in care for HIV and AIDS.</a:t>
            </a:r>
          </a:p>
          <a:p>
            <a:pPr marL="354074" indent="-186355">
              <a:buFont typeface="Arial" panose="020B0604020202020204" pitchFamily="34" charset="0"/>
              <a:buChar char="•"/>
            </a:pPr>
            <a:r>
              <a:rPr lang="en-US" dirty="0" smtClean="0"/>
              <a:t>California, Arizona, and Texas are strong in care for cancer.  Arizona and New Mexico are strong in care for HIV and AIDS.  Arizona and Texas are strong in care for chronic kidney disease.  Arizona is also strong in care for cardiovascular disease.</a:t>
            </a:r>
            <a:endParaRPr lang="en-US" dirty="0"/>
          </a:p>
        </p:txBody>
      </p:sp>
      <p:sp>
        <p:nvSpPr>
          <p:cNvPr id="4" name="Slide Number Placeholder 3"/>
          <p:cNvSpPr>
            <a:spLocks noGrp="1"/>
          </p:cNvSpPr>
          <p:nvPr>
            <p:ph type="sldNum" sz="quarter" idx="10"/>
          </p:nvPr>
        </p:nvSpPr>
        <p:spPr/>
        <p:txBody>
          <a:bodyPr/>
          <a:lstStyle/>
          <a:p>
            <a:fld id="{614C09A2-EABE-4D03-A906-80A1C45E8F8D}" type="slidenum">
              <a:rPr lang="en-US" smtClean="0"/>
              <a:t>7</a:t>
            </a:fld>
            <a:endParaRPr lang="en-US"/>
          </a:p>
        </p:txBody>
      </p:sp>
    </p:spTree>
    <p:extLst>
      <p:ext uri="{BB962C8B-B14F-4D97-AF65-F5344CB8AC3E}">
        <p14:creationId xmlns:p14="http://schemas.microsoft.com/office/powerpoint/2010/main" val="20471335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6563" y="465138"/>
            <a:ext cx="6199187" cy="4648200"/>
          </a:xfrm>
        </p:spPr>
      </p:sp>
      <p:sp>
        <p:nvSpPr>
          <p:cNvPr id="3" name="Notes Placeholder 2"/>
          <p:cNvSpPr>
            <a:spLocks noGrp="1"/>
          </p:cNvSpPr>
          <p:nvPr>
            <p:ph type="body" idx="1"/>
          </p:nvPr>
        </p:nvSpPr>
        <p:spPr/>
        <p:txBody>
          <a:bodyPr/>
          <a:lstStyle/>
          <a:p>
            <a:r>
              <a:rPr lang="en-US" b="1" dirty="0"/>
              <a:t>Source: </a:t>
            </a:r>
            <a:r>
              <a:rPr lang="en-US" dirty="0"/>
              <a:t>AHRQ State Snapshots 2014. </a:t>
            </a:r>
            <a:r>
              <a:rPr lang="en-US" dirty="0">
                <a:hlinkClick r:id="rId3"/>
              </a:rPr>
              <a:t>http://</a:t>
            </a:r>
            <a:r>
              <a:rPr lang="en-US" dirty="0" smtClean="0">
                <a:hlinkClick r:id="rId3"/>
              </a:rPr>
              <a:t>nhqrnet.ahrq.gov/inhqrdr/state/select</a:t>
            </a:r>
            <a:r>
              <a:rPr lang="en-US" dirty="0" smtClean="0"/>
              <a:t>. </a:t>
            </a:r>
            <a:endParaRPr lang="en-US" b="1" dirty="0"/>
          </a:p>
          <a:p>
            <a:endParaRPr lang="en-US" dirty="0" smtClean="0"/>
          </a:p>
          <a:p>
            <a:pPr marL="174708" indent="-174708">
              <a:buFont typeface="Arial" panose="020B0604020202020204" pitchFamily="34" charset="0"/>
              <a:buChar char="•"/>
            </a:pPr>
            <a:r>
              <a:rPr lang="en-US" b="1" dirty="0" smtClean="0"/>
              <a:t>Geographic Variation:</a:t>
            </a:r>
          </a:p>
          <a:p>
            <a:pPr marL="354074" indent="-186355">
              <a:buFont typeface="Arial" panose="020B0604020202020204" pitchFamily="34" charset="0"/>
              <a:buChar char="•"/>
            </a:pPr>
            <a:r>
              <a:rPr lang="en-US" dirty="0" smtClean="0"/>
              <a:t>Border States vary in the quality of different types of care delivered.</a:t>
            </a:r>
            <a:r>
              <a:rPr lang="en-US" dirty="0">
                <a:cs typeface="Times New Roman" panose="02020603050405020304" pitchFamily="18" charset="0"/>
              </a:rPr>
              <a:t> An o</a:t>
            </a:r>
            <a:r>
              <a:rPr lang="en-US" spc="-9" dirty="0">
                <a:cs typeface="Times New Roman" panose="02020603050405020304" pitchFamily="18" charset="0"/>
              </a:rPr>
              <a:t>v</a:t>
            </a:r>
            <a:r>
              <a:rPr lang="en-US" dirty="0">
                <a:cs typeface="Times New Roman" panose="02020603050405020304" pitchFamily="18" charset="0"/>
              </a:rPr>
              <a:t>er</a:t>
            </a:r>
            <a:r>
              <a:rPr lang="en-US" spc="-9" dirty="0">
                <a:cs typeface="Times New Roman" panose="02020603050405020304" pitchFamily="18" charset="0"/>
              </a:rPr>
              <a:t>a</a:t>
            </a:r>
            <a:r>
              <a:rPr lang="en-US" dirty="0">
                <a:cs typeface="Times New Roman" panose="02020603050405020304" pitchFamily="18" charset="0"/>
              </a:rPr>
              <a:t>ll</a:t>
            </a:r>
            <a:r>
              <a:rPr lang="en-US" spc="-9" dirty="0">
                <a:cs typeface="Times New Roman" panose="02020603050405020304" pitchFamily="18" charset="0"/>
              </a:rPr>
              <a:t> </a:t>
            </a:r>
            <a:r>
              <a:rPr lang="en-US" dirty="0">
                <a:cs typeface="Times New Roman" panose="02020603050405020304" pitchFamily="18" charset="0"/>
              </a:rPr>
              <a:t>qua</a:t>
            </a:r>
            <a:r>
              <a:rPr lang="en-US" spc="-9" dirty="0">
                <a:cs typeface="Times New Roman" panose="02020603050405020304" pitchFamily="18" charset="0"/>
              </a:rPr>
              <a:t>l</a:t>
            </a:r>
            <a:r>
              <a:rPr lang="en-US" dirty="0">
                <a:cs typeface="Times New Roman" panose="02020603050405020304" pitchFamily="18" charset="0"/>
              </a:rPr>
              <a:t>ity</a:t>
            </a:r>
            <a:r>
              <a:rPr lang="en-US" spc="-4" dirty="0">
                <a:cs typeface="Times New Roman" panose="02020603050405020304" pitchFamily="18" charset="0"/>
              </a:rPr>
              <a:t> s</a:t>
            </a:r>
            <a:r>
              <a:rPr lang="en-US" spc="4" dirty="0">
                <a:cs typeface="Times New Roman" panose="02020603050405020304" pitchFamily="18" charset="0"/>
              </a:rPr>
              <a:t>c</a:t>
            </a:r>
            <a:r>
              <a:rPr lang="en-US" dirty="0">
                <a:cs typeface="Times New Roman" panose="02020603050405020304" pitchFamily="18" charset="0"/>
              </a:rPr>
              <a:t>ore</a:t>
            </a:r>
            <a:r>
              <a:rPr lang="en-US" spc="-9" dirty="0">
                <a:cs typeface="Times New Roman" panose="02020603050405020304" pitchFamily="18" charset="0"/>
              </a:rPr>
              <a:t> i</a:t>
            </a:r>
            <a:r>
              <a:rPr lang="en-US" dirty="0">
                <a:cs typeface="Times New Roman" panose="02020603050405020304" pitchFamily="18" charset="0"/>
              </a:rPr>
              <a:t>s</a:t>
            </a:r>
            <a:r>
              <a:rPr lang="en-US" spc="4" dirty="0">
                <a:cs typeface="Times New Roman" panose="02020603050405020304" pitchFamily="18" charset="0"/>
              </a:rPr>
              <a:t> c</a:t>
            </a:r>
            <a:r>
              <a:rPr lang="en-US" spc="-9" dirty="0">
                <a:cs typeface="Times New Roman" panose="02020603050405020304" pitchFamily="18" charset="0"/>
              </a:rPr>
              <a:t>o</a:t>
            </a:r>
            <a:r>
              <a:rPr lang="en-US" spc="4" dirty="0">
                <a:cs typeface="Times New Roman" panose="02020603050405020304" pitchFamily="18" charset="0"/>
              </a:rPr>
              <a:t>m</a:t>
            </a:r>
            <a:r>
              <a:rPr lang="en-US" spc="-9" dirty="0">
                <a:cs typeface="Times New Roman" panose="02020603050405020304" pitchFamily="18" charset="0"/>
              </a:rPr>
              <a:t>p</a:t>
            </a:r>
            <a:r>
              <a:rPr lang="en-US" dirty="0">
                <a:cs typeface="Times New Roman" panose="02020603050405020304" pitchFamily="18" charset="0"/>
              </a:rPr>
              <a:t>uted</a:t>
            </a:r>
            <a:r>
              <a:rPr lang="en-US" spc="-9" dirty="0">
                <a:cs typeface="Times New Roman" panose="02020603050405020304" pitchFamily="18" charset="0"/>
              </a:rPr>
              <a:t> </a:t>
            </a:r>
            <a:r>
              <a:rPr lang="en-US" dirty="0">
                <a:cs typeface="Times New Roman" panose="02020603050405020304" pitchFamily="18" charset="0"/>
              </a:rPr>
              <a:t>for </a:t>
            </a:r>
            <a:r>
              <a:rPr lang="en-US" spc="-9" dirty="0">
                <a:cs typeface="Times New Roman" panose="02020603050405020304" pitchFamily="18" charset="0"/>
              </a:rPr>
              <a:t>e</a:t>
            </a:r>
            <a:r>
              <a:rPr lang="en-US" dirty="0">
                <a:cs typeface="Times New Roman" panose="02020603050405020304" pitchFamily="18" charset="0"/>
              </a:rPr>
              <a:t>a</a:t>
            </a:r>
            <a:r>
              <a:rPr lang="en-US" spc="4" dirty="0">
                <a:cs typeface="Times New Roman" panose="02020603050405020304" pitchFamily="18" charset="0"/>
              </a:rPr>
              <a:t>c</a:t>
            </a:r>
            <a:r>
              <a:rPr lang="en-US" dirty="0">
                <a:cs typeface="Times New Roman" panose="02020603050405020304" pitchFamily="18" charset="0"/>
              </a:rPr>
              <a:t>h</a:t>
            </a:r>
            <a:r>
              <a:rPr lang="en-US" spc="-9" dirty="0">
                <a:cs typeface="Times New Roman" panose="02020603050405020304" pitchFamily="18" charset="0"/>
              </a:rPr>
              <a:t> </a:t>
            </a:r>
            <a:r>
              <a:rPr lang="en-US" spc="4" dirty="0">
                <a:cs typeface="Times New Roman" panose="02020603050405020304" pitchFamily="18" charset="0"/>
              </a:rPr>
              <a:t>State</a:t>
            </a:r>
            <a:r>
              <a:rPr lang="en-US" dirty="0" smtClean="0">
                <a:cs typeface="Times New Roman" panose="02020603050405020304" pitchFamily="18" charset="0"/>
              </a:rPr>
              <a:t> </a:t>
            </a:r>
            <a:r>
              <a:rPr lang="en-US" spc="-9" dirty="0">
                <a:cs typeface="Times New Roman" panose="02020603050405020304" pitchFamily="18" charset="0"/>
              </a:rPr>
              <a:t>b</a:t>
            </a:r>
            <a:r>
              <a:rPr lang="en-US" dirty="0">
                <a:cs typeface="Times New Roman" panose="02020603050405020304" pitchFamily="18" charset="0"/>
              </a:rPr>
              <a:t>a</a:t>
            </a:r>
            <a:r>
              <a:rPr lang="en-US" spc="-9" dirty="0">
                <a:cs typeface="Times New Roman" panose="02020603050405020304" pitchFamily="18" charset="0"/>
              </a:rPr>
              <a:t>s</a:t>
            </a:r>
            <a:r>
              <a:rPr lang="en-US" dirty="0">
                <a:cs typeface="Times New Roman" panose="02020603050405020304" pitchFamily="18" charset="0"/>
              </a:rPr>
              <a:t>ed on</a:t>
            </a:r>
            <a:r>
              <a:rPr lang="en-US" spc="-9" dirty="0">
                <a:cs typeface="Times New Roman" panose="02020603050405020304" pitchFamily="18" charset="0"/>
              </a:rPr>
              <a:t> </a:t>
            </a:r>
            <a:r>
              <a:rPr lang="en-US" dirty="0">
                <a:cs typeface="Times New Roman" panose="02020603050405020304" pitchFamily="18" charset="0"/>
              </a:rPr>
              <a:t>the</a:t>
            </a:r>
            <a:r>
              <a:rPr lang="en-US" spc="-9" dirty="0">
                <a:cs typeface="Times New Roman" panose="02020603050405020304" pitchFamily="18" charset="0"/>
              </a:rPr>
              <a:t> </a:t>
            </a:r>
            <a:r>
              <a:rPr lang="en-US" dirty="0">
                <a:cs typeface="Times New Roman" panose="02020603050405020304" pitchFamily="18" charset="0"/>
              </a:rPr>
              <a:t>nu</a:t>
            </a:r>
            <a:r>
              <a:rPr lang="en-US" spc="-9" dirty="0">
                <a:cs typeface="Times New Roman" panose="02020603050405020304" pitchFamily="18" charset="0"/>
              </a:rPr>
              <a:t>m</a:t>
            </a:r>
            <a:r>
              <a:rPr lang="en-US" dirty="0">
                <a:cs typeface="Times New Roman" panose="02020603050405020304" pitchFamily="18" charset="0"/>
              </a:rPr>
              <a:t>ber </a:t>
            </a:r>
            <a:r>
              <a:rPr lang="en-US" spc="-9" dirty="0">
                <a:cs typeface="Times New Roman" panose="02020603050405020304" pitchFamily="18" charset="0"/>
              </a:rPr>
              <a:t>o</a:t>
            </a:r>
            <a:r>
              <a:rPr lang="en-US" dirty="0">
                <a:cs typeface="Times New Roman" panose="02020603050405020304" pitchFamily="18" charset="0"/>
              </a:rPr>
              <a:t>f q</a:t>
            </a:r>
            <a:r>
              <a:rPr lang="en-US" spc="-9" dirty="0">
                <a:cs typeface="Times New Roman" panose="02020603050405020304" pitchFamily="18" charset="0"/>
              </a:rPr>
              <a:t>u</a:t>
            </a:r>
            <a:r>
              <a:rPr lang="en-US" dirty="0">
                <a:cs typeface="Times New Roman" panose="02020603050405020304" pitchFamily="18" charset="0"/>
              </a:rPr>
              <a:t>ality</a:t>
            </a:r>
            <a:r>
              <a:rPr lang="en-US" spc="-13" dirty="0">
                <a:cs typeface="Times New Roman" panose="02020603050405020304" pitchFamily="18" charset="0"/>
              </a:rPr>
              <a:t> </a:t>
            </a:r>
            <a:r>
              <a:rPr lang="en-US" spc="-9" dirty="0">
                <a:cs typeface="Times New Roman" panose="02020603050405020304" pitchFamily="18" charset="0"/>
              </a:rPr>
              <a:t>m</a:t>
            </a:r>
            <a:r>
              <a:rPr lang="en-US" dirty="0">
                <a:cs typeface="Times New Roman" panose="02020603050405020304" pitchFamily="18" charset="0"/>
              </a:rPr>
              <a:t>ea</a:t>
            </a:r>
            <a:r>
              <a:rPr lang="en-US" spc="4" dirty="0">
                <a:cs typeface="Times New Roman" panose="02020603050405020304" pitchFamily="18" charset="0"/>
              </a:rPr>
              <a:t>s</a:t>
            </a:r>
            <a:r>
              <a:rPr lang="en-US" dirty="0">
                <a:cs typeface="Times New Roman" panose="02020603050405020304" pitchFamily="18" charset="0"/>
              </a:rPr>
              <a:t>u</a:t>
            </a:r>
            <a:r>
              <a:rPr lang="en-US" spc="-13" dirty="0">
                <a:cs typeface="Times New Roman" panose="02020603050405020304" pitchFamily="18" charset="0"/>
              </a:rPr>
              <a:t>r</a:t>
            </a:r>
            <a:r>
              <a:rPr lang="en-US" dirty="0">
                <a:cs typeface="Times New Roman" panose="02020603050405020304" pitchFamily="18" charset="0"/>
              </a:rPr>
              <a:t>es</a:t>
            </a:r>
            <a:r>
              <a:rPr lang="en-US" spc="4" dirty="0">
                <a:cs typeface="Times New Roman" panose="02020603050405020304" pitchFamily="18" charset="0"/>
              </a:rPr>
              <a:t> </a:t>
            </a:r>
            <a:r>
              <a:rPr lang="en-US" spc="-9" dirty="0">
                <a:cs typeface="Times New Roman" panose="02020603050405020304" pitchFamily="18" charset="0"/>
              </a:rPr>
              <a:t>t</a:t>
            </a:r>
            <a:r>
              <a:rPr lang="en-US" dirty="0">
                <a:cs typeface="Times New Roman" panose="02020603050405020304" pitchFamily="18" charset="0"/>
              </a:rPr>
              <a:t>hat</a:t>
            </a:r>
            <a:r>
              <a:rPr lang="en-US" spc="-9" dirty="0">
                <a:cs typeface="Times New Roman" panose="02020603050405020304" pitchFamily="18" charset="0"/>
              </a:rPr>
              <a:t> </a:t>
            </a:r>
            <a:r>
              <a:rPr lang="en-US" dirty="0">
                <a:cs typeface="Times New Roman" panose="02020603050405020304" pitchFamily="18" charset="0"/>
              </a:rPr>
              <a:t>are </a:t>
            </a:r>
            <a:r>
              <a:rPr lang="en-US" spc="-9" dirty="0">
                <a:cs typeface="Times New Roman" panose="02020603050405020304" pitchFamily="18" charset="0"/>
              </a:rPr>
              <a:t>a</a:t>
            </a:r>
            <a:r>
              <a:rPr lang="en-US" dirty="0">
                <a:cs typeface="Times New Roman" panose="02020603050405020304" pitchFamily="18" charset="0"/>
              </a:rPr>
              <a:t>bo</a:t>
            </a:r>
            <a:r>
              <a:rPr lang="en-US" spc="-9" dirty="0">
                <a:cs typeface="Times New Roman" panose="02020603050405020304" pitchFamily="18" charset="0"/>
              </a:rPr>
              <a:t>v</a:t>
            </a:r>
            <a:r>
              <a:rPr lang="en-US" dirty="0">
                <a:cs typeface="Times New Roman" panose="02020603050405020304" pitchFamily="18" charset="0"/>
              </a:rPr>
              <a:t>e, at, or</a:t>
            </a:r>
            <a:r>
              <a:rPr lang="en-US" spc="-9" dirty="0">
                <a:cs typeface="Times New Roman" panose="02020603050405020304" pitchFamily="18" charset="0"/>
              </a:rPr>
              <a:t> </a:t>
            </a:r>
            <a:r>
              <a:rPr lang="en-US" dirty="0">
                <a:cs typeface="Times New Roman" panose="02020603050405020304" pitchFamily="18" charset="0"/>
              </a:rPr>
              <a:t>below</a:t>
            </a:r>
            <a:r>
              <a:rPr lang="en-US" spc="-13" dirty="0">
                <a:cs typeface="Times New Roman" panose="02020603050405020304" pitchFamily="18" charset="0"/>
              </a:rPr>
              <a:t> </a:t>
            </a:r>
            <a:r>
              <a:rPr lang="en-US" dirty="0">
                <a:cs typeface="Times New Roman" panose="02020603050405020304" pitchFamily="18" charset="0"/>
              </a:rPr>
              <a:t>the</a:t>
            </a:r>
            <a:r>
              <a:rPr lang="en-US" spc="-9" dirty="0">
                <a:cs typeface="Times New Roman" panose="02020603050405020304" pitchFamily="18" charset="0"/>
              </a:rPr>
              <a:t> </a:t>
            </a:r>
            <a:r>
              <a:rPr lang="en-US" dirty="0">
                <a:cs typeface="Times New Roman" panose="02020603050405020304" pitchFamily="18" charset="0"/>
              </a:rPr>
              <a:t>a</a:t>
            </a:r>
            <a:r>
              <a:rPr lang="en-US" spc="-9" dirty="0">
                <a:cs typeface="Times New Roman" panose="02020603050405020304" pitchFamily="18" charset="0"/>
              </a:rPr>
              <a:t>v</a:t>
            </a:r>
            <a:r>
              <a:rPr lang="en-US" dirty="0">
                <a:cs typeface="Times New Roman" panose="02020603050405020304" pitchFamily="18" charset="0"/>
              </a:rPr>
              <a:t>erage</a:t>
            </a:r>
            <a:r>
              <a:rPr lang="en-US" spc="-9" dirty="0">
                <a:cs typeface="Times New Roman" panose="02020603050405020304" pitchFamily="18" charset="0"/>
              </a:rPr>
              <a:t> </a:t>
            </a:r>
            <a:r>
              <a:rPr lang="en-US" dirty="0">
                <a:cs typeface="Times New Roman" panose="02020603050405020304" pitchFamily="18" charset="0"/>
              </a:rPr>
              <a:t>a</a:t>
            </a:r>
            <a:r>
              <a:rPr lang="en-US" spc="4" dirty="0">
                <a:cs typeface="Times New Roman" panose="02020603050405020304" pitchFamily="18" charset="0"/>
              </a:rPr>
              <a:t>c</a:t>
            </a:r>
            <a:r>
              <a:rPr lang="en-US" spc="-13" dirty="0">
                <a:cs typeface="Times New Roman" panose="02020603050405020304" pitchFamily="18" charset="0"/>
              </a:rPr>
              <a:t>r</a:t>
            </a:r>
            <a:r>
              <a:rPr lang="en-US" dirty="0">
                <a:cs typeface="Times New Roman" panose="02020603050405020304" pitchFamily="18" charset="0"/>
              </a:rPr>
              <a:t>o</a:t>
            </a:r>
            <a:r>
              <a:rPr lang="en-US" spc="-9" dirty="0">
                <a:cs typeface="Times New Roman" panose="02020603050405020304" pitchFamily="18" charset="0"/>
              </a:rPr>
              <a:t>s</a:t>
            </a:r>
            <a:r>
              <a:rPr lang="en-US" dirty="0">
                <a:cs typeface="Times New Roman" panose="02020603050405020304" pitchFamily="18" charset="0"/>
              </a:rPr>
              <a:t>s</a:t>
            </a:r>
            <a:r>
              <a:rPr lang="en-US" spc="4" dirty="0">
                <a:cs typeface="Times New Roman" panose="02020603050405020304" pitchFamily="18" charset="0"/>
              </a:rPr>
              <a:t> </a:t>
            </a:r>
            <a:r>
              <a:rPr lang="en-US" dirty="0">
                <a:cs typeface="Times New Roman" panose="02020603050405020304" pitchFamily="18" charset="0"/>
              </a:rPr>
              <a:t>a</a:t>
            </a:r>
            <a:r>
              <a:rPr lang="en-US" spc="-9" dirty="0">
                <a:cs typeface="Times New Roman" panose="02020603050405020304" pitchFamily="18" charset="0"/>
              </a:rPr>
              <a:t>l</a:t>
            </a:r>
            <a:r>
              <a:rPr lang="en-US" dirty="0">
                <a:cs typeface="Times New Roman" panose="02020603050405020304" pitchFamily="18" charset="0"/>
              </a:rPr>
              <a:t>l </a:t>
            </a:r>
            <a:r>
              <a:rPr lang="en-US" spc="4" dirty="0">
                <a:cs typeface="Times New Roman" panose="02020603050405020304" pitchFamily="18" charset="0"/>
              </a:rPr>
              <a:t>States</a:t>
            </a:r>
            <a:r>
              <a:rPr lang="en-US" dirty="0">
                <a:cs typeface="Times New Roman" panose="02020603050405020304" pitchFamily="18" charset="0"/>
              </a:rPr>
              <a:t>; </a:t>
            </a:r>
            <a:r>
              <a:rPr lang="en-US" spc="-9" dirty="0">
                <a:cs typeface="Times New Roman" panose="02020603050405020304" pitchFamily="18" charset="0"/>
              </a:rPr>
              <a:t>the median score is typically around 50 and is shown as the middle of the yellow band above</a:t>
            </a:r>
            <a:r>
              <a:rPr lang="en-US" dirty="0">
                <a:cs typeface="Times New Roman" panose="02020603050405020304" pitchFamily="18" charset="0"/>
              </a:rPr>
              <a:t>. </a:t>
            </a:r>
            <a:endParaRPr lang="en-US" dirty="0"/>
          </a:p>
          <a:p>
            <a:pPr marL="354074" indent="-186355">
              <a:buFont typeface="Arial" panose="020B0604020202020204" pitchFamily="34" charset="0"/>
              <a:buChar char="•"/>
            </a:pPr>
            <a:r>
              <a:rPr lang="en-US" dirty="0" smtClean="0"/>
              <a:t>California and New Mexico are weak in acute care. New Mexico and Texas are weak in prevention. Texas is also weak in chronic care and safety.</a:t>
            </a:r>
            <a:endParaRPr lang="en-US" dirty="0"/>
          </a:p>
        </p:txBody>
      </p:sp>
      <p:sp>
        <p:nvSpPr>
          <p:cNvPr id="4" name="Slide Number Placeholder 3"/>
          <p:cNvSpPr>
            <a:spLocks noGrp="1"/>
          </p:cNvSpPr>
          <p:nvPr>
            <p:ph type="sldNum" sz="quarter" idx="10"/>
          </p:nvPr>
        </p:nvSpPr>
        <p:spPr/>
        <p:txBody>
          <a:bodyPr/>
          <a:lstStyle/>
          <a:p>
            <a:fld id="{614C09A2-EABE-4D03-A906-80A1C45E8F8D}" type="slidenum">
              <a:rPr lang="en-US" smtClean="0"/>
              <a:t>8</a:t>
            </a:fld>
            <a:endParaRPr lang="en-US"/>
          </a:p>
        </p:txBody>
      </p:sp>
    </p:spTree>
    <p:extLst>
      <p:ext uri="{BB962C8B-B14F-4D97-AF65-F5344CB8AC3E}">
        <p14:creationId xmlns:p14="http://schemas.microsoft.com/office/powerpoint/2010/main" val="2047133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84188" y="696913"/>
            <a:ext cx="6048375" cy="4535487"/>
          </a:xfrm>
        </p:spPr>
      </p:sp>
      <p:sp>
        <p:nvSpPr>
          <p:cNvPr id="3" name="Notes Placeholder 2"/>
          <p:cNvSpPr>
            <a:spLocks noGrp="1"/>
          </p:cNvSpPr>
          <p:nvPr>
            <p:ph type="body" idx="1"/>
          </p:nvPr>
        </p:nvSpPr>
        <p:spPr>
          <a:xfrm>
            <a:off x="389467" y="5267960"/>
            <a:ext cx="6309360" cy="3331210"/>
          </a:xfrm>
        </p:spPr>
        <p:txBody>
          <a:bodyPr/>
          <a:lstStyle/>
          <a:p>
            <a:pPr marL="174708" indent="-174708">
              <a:buFont typeface="Arial" panose="020B0604020202020204" pitchFamily="34" charset="0"/>
              <a:buChar char="•"/>
            </a:pPr>
            <a:r>
              <a:rPr lang="en-US" dirty="0" smtClean="0"/>
              <a:t>While many of the data sources used in the QDR can provide State estimates, most cannot provide estimates at the </a:t>
            </a:r>
            <a:r>
              <a:rPr lang="en-US" dirty="0" err="1" smtClean="0"/>
              <a:t>substate</a:t>
            </a:r>
            <a:r>
              <a:rPr lang="en-US" dirty="0" smtClean="0"/>
              <a:t> level. </a:t>
            </a:r>
          </a:p>
          <a:p>
            <a:pPr marL="174708" indent="-174708">
              <a:buFont typeface="Arial" panose="020B0604020202020204" pitchFamily="34" charset="0"/>
              <a:buChar char="•"/>
            </a:pPr>
            <a:r>
              <a:rPr lang="en-US" dirty="0" smtClean="0"/>
              <a:t>In this section, we present findings from hospital data from U.S. states that can drill down to the county level. In future, we hope to identify and include data sources that can provide county estimates for care delivered in other settings. </a:t>
            </a:r>
          </a:p>
          <a:p>
            <a:pPr marL="174708" indent="-174708">
              <a:buFont typeface="Arial" panose="020B0604020202020204" pitchFamily="34" charset="0"/>
              <a:buChar char="•"/>
            </a:pPr>
            <a:r>
              <a:rPr lang="en-US" dirty="0" smtClean="0"/>
              <a:t>We also include links to some successful quality improvement interventions from the AHRQ Health Care Innovations Exchange (</a:t>
            </a:r>
            <a:r>
              <a:rPr lang="en-US" dirty="0" smtClean="0">
                <a:hlinkClick r:id="rId3"/>
              </a:rPr>
              <a:t>https://innovations.ahrq.gov/</a:t>
            </a:r>
            <a:r>
              <a:rPr lang="en-US" dirty="0" smtClean="0"/>
              <a:t>) that involved sites on the border.</a:t>
            </a:r>
            <a:endParaRPr lang="en-US" dirty="0"/>
          </a:p>
        </p:txBody>
      </p:sp>
      <p:sp>
        <p:nvSpPr>
          <p:cNvPr id="4" name="Slide Number Placeholder 3"/>
          <p:cNvSpPr>
            <a:spLocks noGrp="1"/>
          </p:cNvSpPr>
          <p:nvPr>
            <p:ph type="sldNum" sz="quarter" idx="10"/>
          </p:nvPr>
        </p:nvSpPr>
        <p:spPr/>
        <p:txBody>
          <a:bodyPr/>
          <a:lstStyle/>
          <a:p>
            <a:fld id="{E70E7EC0-D47B-461F-A069-1AF30F543FB1}"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9665614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352800"/>
            <a:ext cx="7772400" cy="1295400"/>
          </a:xfrm>
        </p:spPr>
        <p:txBody>
          <a:bodyPr/>
          <a:lstStyle>
            <a:lvl1pPr algn="ctr">
              <a:defRPr/>
            </a:lvl1pPr>
          </a:lstStyle>
          <a:p>
            <a:r>
              <a:rPr lang="en-US" dirty="0" smtClean="0"/>
              <a:t>Title of Presentation</a:t>
            </a:r>
            <a:endParaRPr lang="en-US" dirty="0"/>
          </a:p>
        </p:txBody>
      </p:sp>
      <p:sp>
        <p:nvSpPr>
          <p:cNvPr id="3" name="Subtitle 2"/>
          <p:cNvSpPr>
            <a:spLocks noGrp="1"/>
          </p:cNvSpPr>
          <p:nvPr>
            <p:ph type="subTitle" idx="1" hasCustomPrompt="1"/>
          </p:nvPr>
        </p:nvSpPr>
        <p:spPr>
          <a:xfrm>
            <a:off x="1371600" y="4876800"/>
            <a:ext cx="6400800" cy="762000"/>
          </a:xfrm>
        </p:spPr>
        <p:txBody>
          <a:bodyPr/>
          <a:lstStyle>
            <a:lvl1pPr marL="0" indent="0" algn="ctr">
              <a:buNone/>
              <a:defRPr b="1">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Author and Date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Part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l">
              <a:defRPr sz="24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buNone/>
              <a:defRPr sz="2600" baseline="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6" name="Slide Number Placeholder 5"/>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normAutofit/>
          </a:bodyPr>
          <a:lstStyle>
            <a:lvl1pPr algn="ctr">
              <a:defRPr sz="2200" b="1" cap="all"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normAutofit/>
          </a:bodyPr>
          <a:lstStyle>
            <a:lvl1pPr marL="0" indent="0" algn="ct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Slide Number Placeholder 7"/>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Slide Number Placeholder 9"/>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a:t>
            </a:r>
            <a:endParaRPr lang="en-US" dirty="0"/>
          </a:p>
        </p:txBody>
      </p:sp>
      <p:sp>
        <p:nvSpPr>
          <p:cNvPr id="6" name="Slide Number Placeholder 5"/>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Slide Number Placeholder 7"/>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p>
            <a:fld id="{FBB4C657-53BA-4C64-8161-364EC652DC5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pn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868362"/>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4C657-53BA-4C64-8161-364EC652DC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xStyles>
    <p:titleStyle>
      <a:lvl1pPr algn="l" defTabSz="914400" rtl="0" eaLnBrk="1" latinLnBrk="0" hangingPunct="1">
        <a:spcBef>
          <a:spcPct val="0"/>
        </a:spcBef>
        <a:buNone/>
        <a:defRPr sz="36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2" cstate="print">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74638"/>
            <a:ext cx="7086600" cy="868362"/>
          </a:xfrm>
          <a:prstGeom prst="rect">
            <a:avLst/>
          </a:prstGeom>
        </p:spPr>
        <p:txBody>
          <a:bodyPr vert="horz" lIns="91440" tIns="45720" rIns="91440" bIns="45720" rtlCol="0" anchor="ctr">
            <a:normAutofit/>
          </a:bodyPr>
          <a:lstStyle/>
          <a:p>
            <a:r>
              <a:rPr lang="en-US" dirty="0" smtClean="0"/>
              <a:t>Title goes here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B4C657-53BA-4C64-8161-364EC652DC5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Lst>
  <p:txStyles>
    <p:titleStyle>
      <a:lvl1pPr algn="l" defTabSz="914400" rtl="0" eaLnBrk="1" latinLnBrk="0" hangingPunct="1">
        <a:spcBef>
          <a:spcPct val="0"/>
        </a:spcBef>
        <a:buNone/>
        <a:defRPr sz="36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Clr>
          <a:schemeClr val="tx2"/>
        </a:buClr>
        <a:buSzPct val="150000"/>
        <a:buFont typeface="Arial" pitchFamily="34" charset="0"/>
        <a:buChar char="•"/>
        <a:defRPr sz="2800" kern="1200">
          <a:solidFill>
            <a:schemeClr val="tx1"/>
          </a:solidFill>
          <a:latin typeface="+mn-lt"/>
          <a:ea typeface="+mn-ea"/>
          <a:cs typeface="+mn-cs"/>
        </a:defRPr>
      </a:lvl1pPr>
      <a:lvl2pPr marL="685800" indent="-338138" algn="l" defTabSz="914400" rtl="0" eaLnBrk="1" latinLnBrk="0" hangingPunct="1">
        <a:spcBef>
          <a:spcPct val="20000"/>
        </a:spcBef>
        <a:buClr>
          <a:schemeClr val="tx2">
            <a:lumMod val="60000"/>
            <a:lumOff val="40000"/>
          </a:schemeClr>
        </a:buClr>
        <a:buSzPct val="80000"/>
        <a:buFont typeface="Arial" pitchFamily="34" charset="0"/>
        <a:buChar char="►"/>
        <a:defRPr sz="2400" kern="1200">
          <a:solidFill>
            <a:schemeClr val="tx1"/>
          </a:solidFill>
          <a:latin typeface="+mn-lt"/>
          <a:ea typeface="+mn-ea"/>
          <a:cs typeface="+mn-cs"/>
        </a:defRPr>
      </a:lvl2pPr>
      <a:lvl3pPr marL="969963" indent="-284163" algn="l" defTabSz="914400" rtl="0" eaLnBrk="1" latinLnBrk="0" hangingPunct="1">
        <a:spcBef>
          <a:spcPct val="20000"/>
        </a:spcBef>
        <a:buFont typeface="Courier New" pitchFamily="49" charset="0"/>
        <a:buChar char="o"/>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chart" Target="../charts/chart7.xml"/><Relationship Id="rId5" Type="http://schemas.openxmlformats.org/officeDocument/2006/relationships/chart" Target="../charts/chart6.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chart" Target="../charts/chart11.xml"/><Relationship Id="rId4" Type="http://schemas.openxmlformats.org/officeDocument/2006/relationships/chart" Target="../charts/char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chart" Target="../charts/chart17.xml"/><Relationship Id="rId4" Type="http://schemas.openxmlformats.org/officeDocument/2006/relationships/chart" Target="../charts/chart16.xml"/></Relationships>
</file>

<file path=ppt/slides/_rels/slide22.xml.rels><?xml version="1.0" encoding="UTF-8" standalone="yes"?>
<Relationships xmlns="http://schemas.openxmlformats.org/package/2006/relationships"><Relationship Id="rId3" Type="http://schemas.openxmlformats.org/officeDocument/2006/relationships/hyperlink" Target="https://innovations.ahrq.gov/profiles/health-clinics-and-community-organization-coordinate-outreach-workers-educate-and-support"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innovations.ahrq.gov/profiles/comprehensive-school-based-program-increases-positive-health-behaviors-and-reduces-risk"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innovations.ahrq.gov/profiles/bilingual-bicultural-asthma-intervention-program-significantly-improves-outcomes-poor-inner"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nhqrnet.ahrq.gov/inhqrdr/state/select"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chart" Target="../charts/chart38.xml"/></Relationships>
</file>

<file path=ppt/slides/_rels/slide54.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chart" Target="../charts/chart42.xml"/><Relationship Id="rId5" Type="http://schemas.openxmlformats.org/officeDocument/2006/relationships/chart" Target="../charts/chart41.xml"/><Relationship Id="rId4" Type="http://schemas.openxmlformats.org/officeDocument/2006/relationships/chart" Target="../charts/chart40.xml"/></Relationships>
</file>

<file path=ppt/slides/_rels/slide55.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55.xml"/><Relationship Id="rId1" Type="http://schemas.openxmlformats.org/officeDocument/2006/relationships/slideLayout" Target="../slideLayouts/slideLayout2.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mtClean="0"/>
              <a:t>Part 4: Health Care of Residents of the U.S.-Mexico Border</a:t>
            </a:r>
            <a:br>
              <a:rPr lang="en-US" smtClean="0"/>
            </a:br>
            <a:endParaRPr lang="en-US" dirty="0"/>
          </a:p>
        </p:txBody>
      </p:sp>
      <p:sp>
        <p:nvSpPr>
          <p:cNvPr id="5" name="Content Placeholder 4"/>
          <p:cNvSpPr>
            <a:spLocks noGrp="1"/>
          </p:cNvSpPr>
          <p:nvPr>
            <p:ph type="body" idx="1"/>
          </p:nvPr>
        </p:nvSpPr>
        <p:spPr/>
        <p:txBody>
          <a:bodyPr>
            <a:normAutofit/>
          </a:bodyPr>
          <a:lstStyle/>
          <a:p>
            <a:r>
              <a:rPr lang="en-US" smtClean="0"/>
              <a:t>National Healthcare Quality and Disparities Report</a:t>
            </a:r>
            <a:br>
              <a:rPr lang="en-US" smtClean="0"/>
            </a:br>
            <a:r>
              <a:rPr lang="en-US" smtClean="0"/>
              <a:t>Chartbook on Health Care for Hispanics </a:t>
            </a:r>
            <a:endParaRPr lang="en-US" dirty="0"/>
          </a:p>
        </p:txBody>
      </p:sp>
    </p:spTree>
    <p:extLst>
      <p:ext uri="{BB962C8B-B14F-4D97-AF65-F5344CB8AC3E}">
        <p14:creationId xmlns:p14="http://schemas.microsoft.com/office/powerpoint/2010/main" val="27527655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Purpose</a:t>
            </a:r>
            <a:endParaRPr lang="en-US" dirty="0"/>
          </a:p>
        </p:txBody>
      </p:sp>
      <p:sp>
        <p:nvSpPr>
          <p:cNvPr id="3" name="Content Placeholder 2"/>
          <p:cNvSpPr>
            <a:spLocks noGrp="1"/>
          </p:cNvSpPr>
          <p:nvPr>
            <p:ph idx="1"/>
          </p:nvPr>
        </p:nvSpPr>
        <p:spPr/>
        <p:txBody>
          <a:bodyPr/>
          <a:lstStyle/>
          <a:p>
            <a:r>
              <a:rPr lang="en-US" dirty="0" smtClean="0"/>
              <a:t>Compare hospital services in counties along the U.S.-Mexico border to non-border U.S. counties in the four border States</a:t>
            </a:r>
          </a:p>
          <a:p>
            <a:pPr lvl="1"/>
            <a:r>
              <a:rPr lang="en-US" dirty="0" smtClean="0"/>
              <a:t>AZ, CA, NM, TX</a:t>
            </a:r>
          </a:p>
          <a:p>
            <a:r>
              <a:rPr lang="en-US" dirty="0" smtClean="0"/>
              <a:t>Focus on priority conditions identified by the U.S.-Mexico Border Commission</a:t>
            </a:r>
          </a:p>
          <a:p>
            <a:r>
              <a:rPr lang="en-US" dirty="0" smtClean="0"/>
              <a:t>Report results by ethnicity</a:t>
            </a:r>
          </a:p>
          <a:p>
            <a:endParaRPr lang="en-US" dirty="0"/>
          </a:p>
        </p:txBody>
      </p:sp>
    </p:spTree>
    <p:extLst>
      <p:ext uri="{BB962C8B-B14F-4D97-AF65-F5344CB8AC3E}">
        <p14:creationId xmlns:p14="http://schemas.microsoft.com/office/powerpoint/2010/main" val="7440453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Data Source</a:t>
            </a:r>
            <a:endParaRPr lang="en-US" dirty="0"/>
          </a:p>
        </p:txBody>
      </p:sp>
      <p:sp>
        <p:nvSpPr>
          <p:cNvPr id="3" name="Content Placeholder 2"/>
          <p:cNvSpPr>
            <a:spLocks noGrp="1"/>
          </p:cNvSpPr>
          <p:nvPr>
            <p:ph idx="1"/>
          </p:nvPr>
        </p:nvSpPr>
        <p:spPr>
          <a:xfrm>
            <a:off x="457200" y="1447800"/>
            <a:ext cx="8229600" cy="4953000"/>
          </a:xfrm>
        </p:spPr>
        <p:txBody>
          <a:bodyPr>
            <a:normAutofit fontScale="92500" lnSpcReduction="10000"/>
          </a:bodyPr>
          <a:lstStyle/>
          <a:p>
            <a:r>
              <a:rPr lang="en-US" dirty="0" smtClean="0"/>
              <a:t>Discharge counts</a:t>
            </a:r>
          </a:p>
          <a:p>
            <a:pPr lvl="1"/>
            <a:r>
              <a:rPr lang="en-US" dirty="0" smtClean="0"/>
              <a:t>Healthcare Cost and Utilization Project </a:t>
            </a:r>
          </a:p>
          <a:p>
            <a:pPr lvl="2"/>
            <a:r>
              <a:rPr lang="en-US" dirty="0" smtClean="0"/>
              <a:t>2013 State Inpatient Databases for four States: Arizona, California, New Mexico, and Texas</a:t>
            </a:r>
          </a:p>
          <a:p>
            <a:pPr lvl="1"/>
            <a:r>
              <a:rPr lang="en-US" dirty="0" smtClean="0"/>
              <a:t>Border counties within 60 miles of Mexico</a:t>
            </a:r>
          </a:p>
          <a:p>
            <a:pPr lvl="1"/>
            <a:r>
              <a:rPr lang="en-US" dirty="0" smtClean="0"/>
              <a:t>Discharges grouped by the county of the hospital</a:t>
            </a:r>
          </a:p>
          <a:p>
            <a:pPr lvl="1"/>
            <a:r>
              <a:rPr lang="en-US" dirty="0" smtClean="0"/>
              <a:t>Limited to community hospitals, excluding rehabilitation hospitals</a:t>
            </a:r>
          </a:p>
          <a:p>
            <a:pPr lvl="1"/>
            <a:r>
              <a:rPr lang="en-US" dirty="0" smtClean="0"/>
              <a:t>Included all patients treated in those hospitals, including foreign and out-of-state patients</a:t>
            </a:r>
          </a:p>
          <a:p>
            <a:r>
              <a:rPr lang="en-US" dirty="0" smtClean="0"/>
              <a:t>Population denominators </a:t>
            </a:r>
          </a:p>
          <a:p>
            <a:pPr lvl="1"/>
            <a:r>
              <a:rPr lang="en-US" dirty="0" smtClean="0"/>
              <a:t>Residents of border and non-border counties</a:t>
            </a:r>
          </a:p>
          <a:p>
            <a:pPr lvl="1"/>
            <a:r>
              <a:rPr lang="en-US" dirty="0" smtClean="0"/>
              <a:t>Nielsen demographic data</a:t>
            </a:r>
          </a:p>
        </p:txBody>
      </p:sp>
    </p:spTree>
    <p:extLst>
      <p:ext uri="{BB962C8B-B14F-4D97-AF65-F5344CB8AC3E}">
        <p14:creationId xmlns:p14="http://schemas.microsoft.com/office/powerpoint/2010/main" val="23807230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895600"/>
            <a:ext cx="7772400" cy="1362075"/>
          </a:xfrm>
        </p:spPr>
        <p:txBody>
          <a:bodyPr>
            <a:normAutofit/>
          </a:bodyPr>
          <a:lstStyle/>
          <a:p>
            <a:r>
              <a:rPr lang="en-US" dirty="0"/>
              <a:t>Hospital Care on the </a:t>
            </a:r>
            <a:r>
              <a:rPr lang="en-US" dirty="0" smtClean="0"/>
              <a:t>U.S</a:t>
            </a:r>
            <a:r>
              <a:rPr lang="en-US" dirty="0"/>
              <a:t>.-Mexico Border</a:t>
            </a:r>
            <a:br>
              <a:rPr lang="en-US" dirty="0"/>
            </a:br>
            <a:r>
              <a:rPr lang="en-US" dirty="0"/>
              <a:t>Population </a:t>
            </a:r>
            <a:r>
              <a:rPr lang="en-US" dirty="0" smtClean="0"/>
              <a:t>characteristics</a:t>
            </a:r>
            <a:endParaRPr lang="en-US" dirty="0"/>
          </a:p>
        </p:txBody>
      </p:sp>
    </p:spTree>
    <p:extLst>
      <p:ext uri="{BB962C8B-B14F-4D97-AF65-F5344CB8AC3E}">
        <p14:creationId xmlns:p14="http://schemas.microsoft.com/office/powerpoint/2010/main" val="10016440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6"/>
          <p:cNvSpPr>
            <a:spLocks noGrp="1"/>
          </p:cNvSpPr>
          <p:nvPr>
            <p:ph type="title"/>
          </p:nvPr>
        </p:nvSpPr>
        <p:spPr>
          <a:xfrm>
            <a:off x="1600200" y="274638"/>
            <a:ext cx="6629400" cy="868362"/>
          </a:xfrm>
        </p:spPr>
        <p:txBody>
          <a:bodyPr>
            <a:noAutofit/>
          </a:bodyPr>
          <a:lstStyle/>
          <a:p>
            <a:r>
              <a:rPr lang="en-US" sz="2000" dirty="0" smtClean="0"/>
              <a:t>Percentage of the Population, by Race/Ethnicity</a:t>
            </a:r>
            <a:endParaRPr lang="en-US" sz="2000" dirty="0"/>
          </a:p>
        </p:txBody>
      </p:sp>
      <p:sp>
        <p:nvSpPr>
          <p:cNvPr id="2" name="Rectangle 1"/>
          <p:cNvSpPr/>
          <p:nvPr/>
        </p:nvSpPr>
        <p:spPr>
          <a:xfrm>
            <a:off x="457200" y="5760720"/>
            <a:ext cx="8229600" cy="400110"/>
          </a:xfrm>
          <a:prstGeom prst="rect">
            <a:avLst/>
          </a:prstGeom>
        </p:spPr>
        <p:txBody>
          <a:bodyPr wrap="square">
            <a:spAutoFit/>
          </a:bodyPr>
          <a:lstStyle/>
          <a:p>
            <a:r>
              <a:rPr lang="en-US" sz="1000" b="1" dirty="0" smtClean="0"/>
              <a:t>Key: </a:t>
            </a:r>
            <a:r>
              <a:rPr lang="en-US" sz="1000" dirty="0" smtClean="0"/>
              <a:t>AI/AN=American </a:t>
            </a:r>
            <a:r>
              <a:rPr lang="en-US" sz="1000" dirty="0"/>
              <a:t>Indian/Alaska </a:t>
            </a:r>
            <a:r>
              <a:rPr lang="en-US" sz="1000" dirty="0" smtClean="0"/>
              <a:t>Native; </a:t>
            </a:r>
            <a:r>
              <a:rPr lang="en-US" sz="1000" dirty="0"/>
              <a:t>API=Asian/Pacific Islander</a:t>
            </a:r>
            <a:r>
              <a:rPr lang="en-US" sz="1000" dirty="0" smtClean="0"/>
              <a:t>.</a:t>
            </a:r>
            <a:endParaRPr lang="en-US" sz="1000" b="1" dirty="0" smtClean="0"/>
          </a:p>
          <a:p>
            <a:r>
              <a:rPr lang="en-US" sz="1000" b="1" dirty="0" smtClean="0"/>
              <a:t>Source</a:t>
            </a:r>
            <a:r>
              <a:rPr lang="en-US" sz="1000" b="1" dirty="0"/>
              <a:t>:</a:t>
            </a:r>
            <a:r>
              <a:rPr lang="en-US" sz="1000" dirty="0"/>
              <a:t> </a:t>
            </a:r>
            <a:r>
              <a:rPr lang="en-US" sz="1000" dirty="0" smtClean="0"/>
              <a:t>2013 Nielsen-</a:t>
            </a:r>
            <a:r>
              <a:rPr lang="en-US" sz="1000" dirty="0" err="1" smtClean="0"/>
              <a:t>Claritas</a:t>
            </a:r>
            <a:r>
              <a:rPr lang="en-US" sz="1000" dirty="0" smtClean="0"/>
              <a:t> </a:t>
            </a:r>
            <a:r>
              <a:rPr lang="en-US" sz="1000" dirty="0"/>
              <a:t>ZIP Code estimates aggregated to </a:t>
            </a:r>
            <a:r>
              <a:rPr lang="en-US" sz="1000" dirty="0" smtClean="0"/>
              <a:t>counties.</a:t>
            </a:r>
            <a:endParaRPr lang="en-US" sz="1000" dirty="0"/>
          </a:p>
        </p:txBody>
      </p:sp>
      <p:graphicFrame>
        <p:nvGraphicFramePr>
          <p:cNvPr id="3" name="Chart 2"/>
          <p:cNvGraphicFramePr/>
          <p:nvPr>
            <p:extLst>
              <p:ext uri="{D42A27DB-BD31-4B8C-83A1-F6EECF244321}">
                <p14:modId xmlns:p14="http://schemas.microsoft.com/office/powerpoint/2010/main" val="2706012852"/>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5"/>
          <p:cNvGraphicFramePr/>
          <p:nvPr>
            <p:extLst>
              <p:ext uri="{D42A27DB-BD31-4B8C-83A1-F6EECF244321}">
                <p14:modId xmlns:p14="http://schemas.microsoft.com/office/powerpoint/2010/main" val="3569003205"/>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35594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6"/>
          <p:cNvSpPr>
            <a:spLocks noGrp="1"/>
          </p:cNvSpPr>
          <p:nvPr>
            <p:ph type="title"/>
          </p:nvPr>
        </p:nvSpPr>
        <p:spPr>
          <a:xfrm>
            <a:off x="1600200" y="274638"/>
            <a:ext cx="6629400" cy="868362"/>
          </a:xfrm>
        </p:spPr>
        <p:txBody>
          <a:bodyPr>
            <a:noAutofit/>
          </a:bodyPr>
          <a:lstStyle/>
          <a:p>
            <a:r>
              <a:rPr lang="en-US" sz="2000" dirty="0" smtClean="0"/>
              <a:t>Percentage of the Population, by Age Group</a:t>
            </a:r>
            <a:endParaRPr lang="en-US" sz="2000" dirty="0"/>
          </a:p>
        </p:txBody>
      </p:sp>
      <p:sp>
        <p:nvSpPr>
          <p:cNvPr id="6" name="Rectangle 5"/>
          <p:cNvSpPr/>
          <p:nvPr/>
        </p:nvSpPr>
        <p:spPr>
          <a:xfrm>
            <a:off x="457200" y="5760720"/>
            <a:ext cx="8229600" cy="246221"/>
          </a:xfrm>
          <a:prstGeom prst="rect">
            <a:avLst/>
          </a:prstGeom>
        </p:spPr>
        <p:txBody>
          <a:bodyPr wrap="square">
            <a:spAutoFit/>
          </a:bodyPr>
          <a:lstStyle/>
          <a:p>
            <a:r>
              <a:rPr lang="en-US" sz="1000" b="1" dirty="0"/>
              <a:t>Source:</a:t>
            </a:r>
            <a:r>
              <a:rPr lang="en-US" sz="1000" dirty="0"/>
              <a:t> </a:t>
            </a:r>
            <a:r>
              <a:rPr lang="en-US" sz="1000" dirty="0" smtClean="0"/>
              <a:t>2013 Nielsen-</a:t>
            </a:r>
            <a:r>
              <a:rPr lang="en-US" sz="1000" dirty="0" err="1" smtClean="0"/>
              <a:t>Claritas</a:t>
            </a:r>
            <a:r>
              <a:rPr lang="en-US" sz="1000" dirty="0" smtClean="0"/>
              <a:t> </a:t>
            </a:r>
            <a:r>
              <a:rPr lang="en-US" sz="1000" dirty="0"/>
              <a:t>ZIP Code estimates aggregated to </a:t>
            </a:r>
            <a:r>
              <a:rPr lang="en-US" sz="1000" dirty="0" smtClean="0"/>
              <a:t>counties.</a:t>
            </a:r>
            <a:endParaRPr lang="en-US" sz="1000" dirty="0"/>
          </a:p>
        </p:txBody>
      </p:sp>
      <p:graphicFrame>
        <p:nvGraphicFramePr>
          <p:cNvPr id="8" name="Chart 7"/>
          <p:cNvGraphicFramePr>
            <a:graphicFrameLocks/>
          </p:cNvGraphicFramePr>
          <p:nvPr>
            <p:extLst>
              <p:ext uri="{D42A27DB-BD31-4B8C-83A1-F6EECF244321}">
                <p14:modId xmlns:p14="http://schemas.microsoft.com/office/powerpoint/2010/main" val="2706771814"/>
              </p:ext>
            </p:extLst>
          </p:nvPr>
        </p:nvGraphicFramePr>
        <p:xfrm>
          <a:off x="3429000" y="1295400"/>
          <a:ext cx="2743200" cy="36576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Chart 1"/>
          <p:cNvGraphicFramePr/>
          <p:nvPr>
            <p:extLst>
              <p:ext uri="{D42A27DB-BD31-4B8C-83A1-F6EECF244321}">
                <p14:modId xmlns:p14="http://schemas.microsoft.com/office/powerpoint/2010/main" val="2454450483"/>
              </p:ext>
            </p:extLst>
          </p:nvPr>
        </p:nvGraphicFramePr>
        <p:xfrm>
          <a:off x="457200" y="1463040"/>
          <a:ext cx="2743200" cy="40233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Chart 10"/>
          <p:cNvGraphicFramePr/>
          <p:nvPr>
            <p:extLst>
              <p:ext uri="{D42A27DB-BD31-4B8C-83A1-F6EECF244321}">
                <p14:modId xmlns:p14="http://schemas.microsoft.com/office/powerpoint/2010/main" val="312335996"/>
              </p:ext>
            </p:extLst>
          </p:nvPr>
        </p:nvGraphicFramePr>
        <p:xfrm>
          <a:off x="5943600" y="1463040"/>
          <a:ext cx="2743200" cy="402336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p:nvPr>
            <p:extLst>
              <p:ext uri="{D42A27DB-BD31-4B8C-83A1-F6EECF244321}">
                <p14:modId xmlns:p14="http://schemas.microsoft.com/office/powerpoint/2010/main" val="1667573435"/>
              </p:ext>
            </p:extLst>
          </p:nvPr>
        </p:nvGraphicFramePr>
        <p:xfrm>
          <a:off x="3200400" y="1463040"/>
          <a:ext cx="2743200" cy="402336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1524523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895600"/>
            <a:ext cx="7772400" cy="1362075"/>
          </a:xfrm>
        </p:spPr>
        <p:txBody>
          <a:bodyPr>
            <a:normAutofit/>
          </a:bodyPr>
          <a:lstStyle/>
          <a:p>
            <a:r>
              <a:rPr lang="en-US" dirty="0"/>
              <a:t>Hospital Care on the </a:t>
            </a:r>
            <a:r>
              <a:rPr lang="en-US" dirty="0" smtClean="0"/>
              <a:t>U.S</a:t>
            </a:r>
            <a:r>
              <a:rPr lang="en-US" dirty="0"/>
              <a:t>.-Mexico Border</a:t>
            </a:r>
            <a:br>
              <a:rPr lang="en-US" dirty="0"/>
            </a:br>
            <a:r>
              <a:rPr lang="en-US" dirty="0" smtClean="0"/>
              <a:t>Characteristics of inpatient Hospital stays</a:t>
            </a:r>
            <a:endParaRPr lang="en-US" dirty="0"/>
          </a:p>
        </p:txBody>
      </p:sp>
    </p:spTree>
    <p:extLst>
      <p:ext uri="{BB962C8B-B14F-4D97-AF65-F5344CB8AC3E}">
        <p14:creationId xmlns:p14="http://schemas.microsoft.com/office/powerpoint/2010/main" val="9088757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smtClean="0"/>
              <a:t>Hospital Characteristics, by County </a:t>
            </a:r>
            <a:endParaRPr lang="en-US" sz="20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21335856"/>
              </p:ext>
            </p:extLst>
          </p:nvPr>
        </p:nvGraphicFramePr>
        <p:xfrm>
          <a:off x="457200" y="1463040"/>
          <a:ext cx="8229600" cy="41148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57200" y="5852160"/>
            <a:ext cx="8229600" cy="553998"/>
          </a:xfrm>
          <a:prstGeom prst="rect">
            <a:avLst/>
          </a:prstGeom>
        </p:spPr>
        <p:txBody>
          <a:bodyPr wrap="square">
            <a:spAutoFit/>
          </a:bodyPr>
          <a:lstStyle/>
          <a:p>
            <a:r>
              <a:rPr lang="en-US" sz="1000" b="1" dirty="0" smtClean="0">
                <a:latin typeface="+mj-lt"/>
                <a:ea typeface="Calibri" panose="020F0502020204030204" pitchFamily="34" charset="0"/>
              </a:rPr>
              <a:t>Key: </a:t>
            </a:r>
            <a:r>
              <a:rPr lang="en-US" sz="1000" dirty="0" smtClean="0">
                <a:latin typeface="+mj-lt"/>
                <a:ea typeface="Calibri" panose="020F0502020204030204" pitchFamily="34" charset="0"/>
              </a:rPr>
              <a:t>MSA = metropolitan statistical area.</a:t>
            </a:r>
            <a:endParaRPr lang="en-US" sz="1000" b="1" dirty="0" smtClean="0">
              <a:latin typeface="+mj-lt"/>
              <a:ea typeface="Calibri" panose="020F0502020204030204" pitchFamily="34" charset="0"/>
            </a:endParaRPr>
          </a:p>
          <a:p>
            <a:r>
              <a:rPr lang="en-US" sz="1000" b="1" dirty="0" smtClean="0">
                <a:latin typeface="+mj-lt"/>
                <a:ea typeface="Calibri" panose="020F0502020204030204" pitchFamily="34" charset="0"/>
              </a:rPr>
              <a:t>Source</a:t>
            </a:r>
            <a:r>
              <a:rPr lang="en-US" sz="1000" b="1" dirty="0">
                <a:latin typeface="+mj-lt"/>
                <a:ea typeface="Calibri" panose="020F0502020204030204" pitchFamily="34" charset="0"/>
              </a:rPr>
              <a:t>: </a:t>
            </a:r>
            <a:r>
              <a:rPr lang="en-US" sz="1000" dirty="0">
                <a:latin typeface="+mj-lt"/>
                <a:ea typeface="Calibri" panose="020F0502020204030204" pitchFamily="34" charset="0"/>
              </a:rPr>
              <a:t>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p:txBody>
      </p:sp>
    </p:spTree>
    <p:extLst>
      <p:ext uri="{BB962C8B-B14F-4D97-AF65-F5344CB8AC3E}">
        <p14:creationId xmlns:p14="http://schemas.microsoft.com/office/powerpoint/2010/main" val="3808966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6"/>
          <p:cNvSpPr>
            <a:spLocks noGrp="1"/>
          </p:cNvSpPr>
          <p:nvPr>
            <p:ph type="title"/>
          </p:nvPr>
        </p:nvSpPr>
        <p:spPr/>
        <p:txBody>
          <a:bodyPr>
            <a:normAutofit/>
          </a:bodyPr>
          <a:lstStyle/>
          <a:p>
            <a:r>
              <a:rPr lang="en-US" sz="2000" smtClean="0"/>
              <a:t>Number of Inpatient Stays by County of Residence</a:t>
            </a:r>
            <a:endParaRPr lang="en-US" sz="2000" dirty="0"/>
          </a:p>
        </p:txBody>
      </p:sp>
      <p:graphicFrame>
        <p:nvGraphicFramePr>
          <p:cNvPr id="9" name="Table 8"/>
          <p:cNvGraphicFramePr>
            <a:graphicFrameLocks noGrp="1"/>
          </p:cNvGraphicFramePr>
          <p:nvPr>
            <p:extLst>
              <p:ext uri="{D42A27DB-BD31-4B8C-83A1-F6EECF244321}">
                <p14:modId xmlns:p14="http://schemas.microsoft.com/office/powerpoint/2010/main" val="2047331582"/>
              </p:ext>
            </p:extLst>
          </p:nvPr>
        </p:nvGraphicFramePr>
        <p:xfrm>
          <a:off x="481263" y="1447800"/>
          <a:ext cx="8229599" cy="3175000"/>
        </p:xfrm>
        <a:graphic>
          <a:graphicData uri="http://schemas.openxmlformats.org/drawingml/2006/table">
            <a:tbl>
              <a:tblPr firstRow="1" bandRow="1">
                <a:tableStyleId>{5C22544A-7EE6-4342-B048-85BDC9FD1C3A}</a:tableStyleId>
              </a:tblPr>
              <a:tblGrid>
                <a:gridCol w="3768695">
                  <a:extLst>
                    <a:ext uri="{9D8B030D-6E8A-4147-A177-3AD203B41FA5}">
                      <a16:colId xmlns:a16="http://schemas.microsoft.com/office/drawing/2014/main" val="20000"/>
                    </a:ext>
                  </a:extLst>
                </a:gridCol>
                <a:gridCol w="1230594">
                  <a:extLst>
                    <a:ext uri="{9D8B030D-6E8A-4147-A177-3AD203B41FA5}">
                      <a16:colId xmlns:a16="http://schemas.microsoft.com/office/drawing/2014/main" val="20001"/>
                    </a:ext>
                  </a:extLst>
                </a:gridCol>
                <a:gridCol w="1076770">
                  <a:extLst>
                    <a:ext uri="{9D8B030D-6E8A-4147-A177-3AD203B41FA5}">
                      <a16:colId xmlns:a16="http://schemas.microsoft.com/office/drawing/2014/main" val="20002"/>
                    </a:ext>
                  </a:extLst>
                </a:gridCol>
                <a:gridCol w="1153682">
                  <a:extLst>
                    <a:ext uri="{9D8B030D-6E8A-4147-A177-3AD203B41FA5}">
                      <a16:colId xmlns:a16="http://schemas.microsoft.com/office/drawing/2014/main" val="20003"/>
                    </a:ext>
                  </a:extLst>
                </a:gridCol>
                <a:gridCol w="999858">
                  <a:extLst>
                    <a:ext uri="{9D8B030D-6E8A-4147-A177-3AD203B41FA5}">
                      <a16:colId xmlns:a16="http://schemas.microsoft.com/office/drawing/2014/main" val="20004"/>
                    </a:ext>
                  </a:extLst>
                </a:gridCol>
              </a:tblGrid>
              <a:tr h="370840">
                <a:tc rowSpan="3">
                  <a:txBody>
                    <a:bodyPr/>
                    <a:lstStyle/>
                    <a:p>
                      <a:r>
                        <a:rPr lang="en-US" sz="1600" dirty="0" smtClean="0"/>
                        <a:t>Patient’s County of Residence</a:t>
                      </a:r>
                      <a:endParaRPr lang="en-US" sz="1600" dirty="0"/>
                    </a:p>
                  </a:txBody>
                  <a:tcPr anchor="b">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gridSpan="4">
                  <a:txBody>
                    <a:bodyPr/>
                    <a:lstStyle/>
                    <a:p>
                      <a:pPr algn="ctr"/>
                      <a:r>
                        <a:rPr lang="en-US" sz="1600" dirty="0" smtClean="0"/>
                        <a:t>Hospital County</a:t>
                      </a:r>
                      <a:endParaRPr lang="en-US" sz="1600" dirty="0"/>
                    </a:p>
                  </a:txBody>
                  <a:tcP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vMerge="1">
                  <a:txBody>
                    <a:bodyPr/>
                    <a:lstStyle/>
                    <a:p>
                      <a:endParaRPr lang="en-US" dirty="0"/>
                    </a:p>
                  </a:txBody>
                  <a:tcPr/>
                </a:tc>
                <a:tc gridSpan="2">
                  <a:txBody>
                    <a:bodyPr/>
                    <a:lstStyle/>
                    <a:p>
                      <a:pPr algn="ctr"/>
                      <a:r>
                        <a:rPr lang="en-US" sz="1600" b="1" dirty="0" smtClean="0">
                          <a:solidFill>
                            <a:schemeClr val="bg1"/>
                          </a:solidFill>
                        </a:rPr>
                        <a:t>Border County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(N=800,797; 11%)</a:t>
                      </a:r>
                      <a:endParaRPr lang="en-US" sz="1600" b="1" dirty="0">
                        <a:solidFill>
                          <a:schemeClr val="bg1"/>
                        </a:solidFill>
                      </a:endParaRPr>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chemeClr val="accent1"/>
                    </a:solidFill>
                  </a:tcPr>
                </a:tc>
                <a:tc hMerge="1">
                  <a:txBody>
                    <a:bodyPr/>
                    <a:lstStyle/>
                    <a:p>
                      <a:endParaRPr lang="en-US" dirty="0"/>
                    </a:p>
                  </a:txBody>
                  <a:tcPr/>
                </a:tc>
                <a:tc gridSpan="2">
                  <a:txBody>
                    <a:bodyPr/>
                    <a:lstStyle/>
                    <a:p>
                      <a:pPr algn="ctr"/>
                      <a:r>
                        <a:rPr lang="en-US" sz="1600" b="1" dirty="0" smtClean="0">
                          <a:solidFill>
                            <a:schemeClr val="bg1"/>
                          </a:solidFill>
                        </a:rPr>
                        <a:t>Non-Border County</a:t>
                      </a:r>
                    </a:p>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solidFill>
                            <a:schemeClr val="bg1"/>
                          </a:solidFill>
                        </a:rPr>
                        <a:t>(N=6,499,597; 89%)</a:t>
                      </a:r>
                    </a:p>
                  </a:txBody>
                  <a:tcPr>
                    <a:lnT w="12700" cap="flat" cmpd="sng" algn="ctr">
                      <a:solidFill>
                        <a:schemeClr val="bg1"/>
                      </a:solidFill>
                      <a:prstDash val="solid"/>
                      <a:round/>
                      <a:headEnd type="none" w="med" len="med"/>
                      <a:tailEnd type="none" w="med" len="med"/>
                    </a:lnT>
                    <a:solidFill>
                      <a:schemeClr val="accent1"/>
                    </a:solidFill>
                  </a:tcPr>
                </a:tc>
                <a:tc hMerge="1">
                  <a:txBody>
                    <a:bodyPr/>
                    <a:lstStyle/>
                    <a:p>
                      <a:endParaRPr lang="en-US" dirty="0"/>
                    </a:p>
                  </a:txBody>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pPr algn="ctr"/>
                      <a:r>
                        <a:rPr lang="en-US" sz="1600" b="1" dirty="0" smtClean="0">
                          <a:solidFill>
                            <a:schemeClr val="bg1"/>
                          </a:solidFill>
                        </a:rPr>
                        <a:t>N</a:t>
                      </a:r>
                      <a:endParaRPr lang="en-US" sz="1600" b="1" dirty="0">
                        <a:solidFill>
                          <a:schemeClr val="bg1"/>
                        </a:solidFill>
                      </a:endParaRPr>
                    </a:p>
                  </a:txBody>
                  <a:tcPr>
                    <a:lnL w="12700" cap="flat" cmpd="sng" algn="ctr">
                      <a:solidFill>
                        <a:schemeClr val="bg1"/>
                      </a:solidFill>
                      <a:prstDash val="solid"/>
                      <a:round/>
                      <a:headEnd type="none" w="med" len="med"/>
                      <a:tailEnd type="none" w="med" len="med"/>
                    </a:lnL>
                    <a:solidFill>
                      <a:schemeClr val="accent1"/>
                    </a:solidFill>
                  </a:tcPr>
                </a:tc>
                <a:tc>
                  <a:txBody>
                    <a:bodyPr/>
                    <a:lstStyle/>
                    <a:p>
                      <a:pPr algn="ctr"/>
                      <a:r>
                        <a:rPr lang="en-US" sz="1600" b="1" dirty="0" smtClean="0">
                          <a:solidFill>
                            <a:schemeClr val="bg1"/>
                          </a:solidFill>
                        </a:rPr>
                        <a:t>%</a:t>
                      </a:r>
                      <a:endParaRPr lang="en-US" sz="1600" b="1" dirty="0">
                        <a:solidFill>
                          <a:schemeClr val="bg1"/>
                        </a:solidFill>
                      </a:endParaRPr>
                    </a:p>
                  </a:txBody>
                  <a:tcPr>
                    <a:solidFill>
                      <a:schemeClr val="accent1"/>
                    </a:solidFill>
                  </a:tcPr>
                </a:tc>
                <a:tc>
                  <a:txBody>
                    <a:bodyPr/>
                    <a:lstStyle/>
                    <a:p>
                      <a:pPr algn="ctr"/>
                      <a:r>
                        <a:rPr lang="en-US" sz="1600" b="1" dirty="0" smtClean="0">
                          <a:solidFill>
                            <a:schemeClr val="bg1"/>
                          </a:solidFill>
                        </a:rPr>
                        <a:t>N</a:t>
                      </a:r>
                      <a:endParaRPr lang="en-US" sz="1600" b="1" dirty="0">
                        <a:solidFill>
                          <a:schemeClr val="bg1"/>
                        </a:solidFill>
                      </a:endParaRPr>
                    </a:p>
                  </a:txBody>
                  <a:tcPr>
                    <a:solidFill>
                      <a:schemeClr val="accent1"/>
                    </a:solidFill>
                  </a:tcPr>
                </a:tc>
                <a:tc>
                  <a:txBody>
                    <a:bodyPr/>
                    <a:lstStyle/>
                    <a:p>
                      <a:pPr algn="ctr"/>
                      <a:r>
                        <a:rPr lang="en-US" sz="1600" b="1" dirty="0" smtClean="0">
                          <a:solidFill>
                            <a:schemeClr val="bg1"/>
                          </a:solidFill>
                        </a:rPr>
                        <a:t>%</a:t>
                      </a:r>
                      <a:endParaRPr lang="en-US" sz="1600" b="1" dirty="0">
                        <a:solidFill>
                          <a:schemeClr val="bg1"/>
                        </a:solidFill>
                      </a:endParaRPr>
                    </a:p>
                  </a:txBody>
                  <a:tcPr>
                    <a:solidFill>
                      <a:schemeClr val="accent1"/>
                    </a:solidFill>
                  </a:tcPr>
                </a:tc>
                <a:extLst>
                  <a:ext uri="{0D108BD9-81ED-4DB2-BD59-A6C34878D82A}">
                    <a16:rowId xmlns:a16="http://schemas.microsoft.com/office/drawing/2014/main" val="10002"/>
                  </a:ext>
                </a:extLst>
              </a:tr>
              <a:tr h="370840">
                <a:tc>
                  <a:txBody>
                    <a:bodyPr/>
                    <a:lstStyle/>
                    <a:p>
                      <a:r>
                        <a:rPr lang="en-US" sz="1600" dirty="0" smtClean="0"/>
                        <a:t>Border county in 4 study States</a:t>
                      </a:r>
                      <a:endParaRPr lang="en-US" sz="16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mj-lt"/>
                        </a:rPr>
                        <a:t>753,944</a:t>
                      </a:r>
                    </a:p>
                  </a:txBody>
                  <a:tcPr/>
                </a:tc>
                <a:tc>
                  <a:txBody>
                    <a:bodyPr/>
                    <a:lstStyle/>
                    <a:p>
                      <a:pPr algn="r" fontAlgn="b"/>
                      <a:r>
                        <a:rPr lang="en-US" sz="1600" b="0" i="0" u="none" strike="noStrike" dirty="0">
                          <a:solidFill>
                            <a:srgbClr val="000000"/>
                          </a:solidFill>
                          <a:latin typeface="+mj-lt"/>
                        </a:rPr>
                        <a:t>94.1</a:t>
                      </a:r>
                    </a:p>
                  </a:txBody>
                  <a:tcPr/>
                </a:tc>
                <a:tc>
                  <a:txBody>
                    <a:bodyPr/>
                    <a:lstStyle/>
                    <a:p>
                      <a:pPr algn="r" fontAlgn="b"/>
                      <a:r>
                        <a:rPr lang="en-US" sz="1600" b="0" i="0" u="none" strike="noStrike" dirty="0">
                          <a:solidFill>
                            <a:srgbClr val="000000"/>
                          </a:solidFill>
                          <a:latin typeface="+mj-lt"/>
                        </a:rPr>
                        <a:t>37,299</a:t>
                      </a:r>
                    </a:p>
                  </a:txBody>
                  <a:tcPr/>
                </a:tc>
                <a:tc>
                  <a:txBody>
                    <a:bodyPr/>
                    <a:lstStyle/>
                    <a:p>
                      <a:pPr algn="r" fontAlgn="b"/>
                      <a:r>
                        <a:rPr lang="en-US" sz="1600" b="0" i="0" u="none" strike="noStrike" dirty="0">
                          <a:solidFill>
                            <a:srgbClr val="000000"/>
                          </a:solidFill>
                          <a:latin typeface="+mj-lt"/>
                        </a:rPr>
                        <a:t>0.6</a:t>
                      </a:r>
                    </a:p>
                  </a:txBody>
                  <a:tcPr/>
                </a:tc>
                <a:extLst>
                  <a:ext uri="{0D108BD9-81ED-4DB2-BD59-A6C34878D82A}">
                    <a16:rowId xmlns:a16="http://schemas.microsoft.com/office/drawing/2014/main" val="10003"/>
                  </a:ext>
                </a:extLst>
              </a:tr>
              <a:tr h="370840">
                <a:tc>
                  <a:txBody>
                    <a:bodyPr/>
                    <a:lstStyle/>
                    <a:p>
                      <a:r>
                        <a:rPr lang="en-US" sz="1600" dirty="0" smtClean="0"/>
                        <a:t>Non-border county in 4 study States</a:t>
                      </a:r>
                      <a:endParaRPr lang="en-US" sz="16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600" b="0" i="0" u="none" strike="noStrike" dirty="0">
                          <a:solidFill>
                            <a:srgbClr val="000000"/>
                          </a:solidFill>
                          <a:latin typeface="+mj-lt"/>
                        </a:rPr>
                        <a:t>24,818</a:t>
                      </a:r>
                    </a:p>
                  </a:txBody>
                  <a:tcPr/>
                </a:tc>
                <a:tc>
                  <a:txBody>
                    <a:bodyPr/>
                    <a:lstStyle/>
                    <a:p>
                      <a:pPr algn="r" fontAlgn="b"/>
                      <a:r>
                        <a:rPr lang="en-US" sz="1600" b="0" i="0" u="none" strike="noStrike" dirty="0">
                          <a:solidFill>
                            <a:srgbClr val="000000"/>
                          </a:solidFill>
                          <a:latin typeface="+mj-lt"/>
                        </a:rPr>
                        <a:t>3.1</a:t>
                      </a:r>
                    </a:p>
                  </a:txBody>
                  <a:tcPr/>
                </a:tc>
                <a:tc>
                  <a:txBody>
                    <a:bodyPr/>
                    <a:lstStyle/>
                    <a:p>
                      <a:pPr algn="r" fontAlgn="b"/>
                      <a:r>
                        <a:rPr lang="en-US" sz="1600" b="0" i="0" u="none" strike="noStrike" dirty="0">
                          <a:solidFill>
                            <a:srgbClr val="000000"/>
                          </a:solidFill>
                          <a:latin typeface="+mj-lt"/>
                        </a:rPr>
                        <a:t>6,352,997</a:t>
                      </a:r>
                    </a:p>
                  </a:txBody>
                  <a:tcPr/>
                </a:tc>
                <a:tc>
                  <a:txBody>
                    <a:bodyPr/>
                    <a:lstStyle/>
                    <a:p>
                      <a:pPr algn="r" fontAlgn="b"/>
                      <a:r>
                        <a:rPr lang="en-US" sz="1600" b="0" i="0" u="none" strike="noStrike" dirty="0">
                          <a:solidFill>
                            <a:srgbClr val="000000"/>
                          </a:solidFill>
                          <a:latin typeface="+mj-lt"/>
                        </a:rPr>
                        <a:t>97.7</a:t>
                      </a:r>
                    </a:p>
                  </a:txBody>
                  <a:tcPr/>
                </a:tc>
                <a:extLst>
                  <a:ext uri="{0D108BD9-81ED-4DB2-BD59-A6C34878D82A}">
                    <a16:rowId xmlns:a16="http://schemas.microsoft.com/office/drawing/2014/main" val="10004"/>
                  </a:ext>
                </a:extLst>
              </a:tr>
              <a:tr h="370840">
                <a:tc>
                  <a:txBody>
                    <a:bodyPr/>
                    <a:lstStyle/>
                    <a:p>
                      <a:r>
                        <a:rPr lang="en-US" sz="1600" dirty="0" smtClean="0"/>
                        <a:t>Mexico</a:t>
                      </a:r>
                      <a:endParaRPr lang="en-US" sz="16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600" b="0" i="0" u="none" strike="noStrike">
                          <a:solidFill>
                            <a:srgbClr val="000000"/>
                          </a:solidFill>
                          <a:latin typeface="+mj-lt"/>
                        </a:rPr>
                        <a:t>6,303</a:t>
                      </a:r>
                    </a:p>
                  </a:txBody>
                  <a:tcPr/>
                </a:tc>
                <a:tc>
                  <a:txBody>
                    <a:bodyPr/>
                    <a:lstStyle/>
                    <a:p>
                      <a:pPr algn="r" fontAlgn="b"/>
                      <a:r>
                        <a:rPr lang="en-US" sz="1600" b="0" i="0" u="none" strike="noStrike" dirty="0">
                          <a:solidFill>
                            <a:srgbClr val="000000"/>
                          </a:solidFill>
                          <a:latin typeface="+mj-lt"/>
                        </a:rPr>
                        <a:t>0.8</a:t>
                      </a:r>
                    </a:p>
                  </a:txBody>
                  <a:tcPr/>
                </a:tc>
                <a:tc>
                  <a:txBody>
                    <a:bodyPr/>
                    <a:lstStyle/>
                    <a:p>
                      <a:pPr algn="r" fontAlgn="b"/>
                      <a:r>
                        <a:rPr lang="en-US" sz="1600" b="0" i="0" u="none" strike="noStrike" dirty="0">
                          <a:solidFill>
                            <a:srgbClr val="000000"/>
                          </a:solidFill>
                          <a:latin typeface="+mj-lt"/>
                        </a:rPr>
                        <a:t>939</a:t>
                      </a:r>
                    </a:p>
                  </a:txBody>
                  <a:tcPr/>
                </a:tc>
                <a:tc>
                  <a:txBody>
                    <a:bodyPr/>
                    <a:lstStyle/>
                    <a:p>
                      <a:pPr algn="r" fontAlgn="b"/>
                      <a:r>
                        <a:rPr lang="en-US" sz="1600" b="0" i="0" u="none" strike="noStrike" dirty="0">
                          <a:solidFill>
                            <a:srgbClr val="000000"/>
                          </a:solidFill>
                          <a:latin typeface="+mj-lt"/>
                        </a:rPr>
                        <a:t>0.0</a:t>
                      </a:r>
                    </a:p>
                  </a:txBody>
                  <a:tcPr/>
                </a:tc>
                <a:extLst>
                  <a:ext uri="{0D108BD9-81ED-4DB2-BD59-A6C34878D82A}">
                    <a16:rowId xmlns:a16="http://schemas.microsoft.com/office/drawing/2014/main" val="10005"/>
                  </a:ext>
                </a:extLst>
              </a:tr>
              <a:tr h="370840">
                <a:tc>
                  <a:txBody>
                    <a:bodyPr/>
                    <a:lstStyle/>
                    <a:p>
                      <a:r>
                        <a:rPr lang="en-US" sz="1600" dirty="0" smtClean="0"/>
                        <a:t>Other</a:t>
                      </a:r>
                      <a:r>
                        <a:rPr lang="en-US" sz="1600" baseline="0" dirty="0" smtClean="0"/>
                        <a:t> U.S. States</a:t>
                      </a:r>
                      <a:endParaRPr lang="en-US" sz="1600" dirty="0"/>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r" fontAlgn="b"/>
                      <a:r>
                        <a:rPr lang="en-US" sz="1600" b="0" i="0" u="none" strike="noStrike">
                          <a:solidFill>
                            <a:srgbClr val="000000"/>
                          </a:solidFill>
                          <a:latin typeface="+mj-lt"/>
                        </a:rPr>
                        <a:t>8,223</a:t>
                      </a:r>
                    </a:p>
                  </a:txBody>
                  <a:tcPr/>
                </a:tc>
                <a:tc>
                  <a:txBody>
                    <a:bodyPr/>
                    <a:lstStyle/>
                    <a:p>
                      <a:pPr algn="r" fontAlgn="b"/>
                      <a:r>
                        <a:rPr lang="en-US" sz="1600" b="0" i="0" u="none" strike="noStrike" dirty="0">
                          <a:solidFill>
                            <a:srgbClr val="000000"/>
                          </a:solidFill>
                          <a:latin typeface="+mj-lt"/>
                        </a:rPr>
                        <a:t>1.0</a:t>
                      </a:r>
                    </a:p>
                  </a:txBody>
                  <a:tcPr/>
                </a:tc>
                <a:tc>
                  <a:txBody>
                    <a:bodyPr/>
                    <a:lstStyle/>
                    <a:p>
                      <a:pPr algn="r" fontAlgn="b"/>
                      <a:r>
                        <a:rPr lang="en-US" sz="1600" b="0" i="0" u="none" strike="noStrike" dirty="0">
                          <a:solidFill>
                            <a:srgbClr val="000000"/>
                          </a:solidFill>
                          <a:latin typeface="+mj-lt"/>
                        </a:rPr>
                        <a:t>82,030</a:t>
                      </a:r>
                    </a:p>
                  </a:txBody>
                  <a:tcPr/>
                </a:tc>
                <a:tc>
                  <a:txBody>
                    <a:bodyPr/>
                    <a:lstStyle/>
                    <a:p>
                      <a:pPr algn="r" fontAlgn="b"/>
                      <a:r>
                        <a:rPr lang="en-US" sz="1600" b="0" i="0" u="none" strike="noStrike" dirty="0">
                          <a:solidFill>
                            <a:srgbClr val="000000"/>
                          </a:solidFill>
                          <a:latin typeface="+mj-lt"/>
                        </a:rPr>
                        <a:t>1.3</a:t>
                      </a:r>
                    </a:p>
                  </a:txBody>
                  <a:tcPr/>
                </a:tc>
                <a:extLst>
                  <a:ext uri="{0D108BD9-81ED-4DB2-BD59-A6C34878D82A}">
                    <a16:rowId xmlns:a16="http://schemas.microsoft.com/office/drawing/2014/main" val="10006"/>
                  </a:ext>
                </a:extLst>
              </a:tr>
              <a:tr h="370840">
                <a:tc>
                  <a:txBody>
                    <a:bodyPr/>
                    <a:lstStyle/>
                    <a:p>
                      <a:r>
                        <a:rPr lang="en-US" sz="1600" dirty="0" smtClean="0"/>
                        <a:t>Missing</a:t>
                      </a:r>
                      <a:endParaRPr lang="en-US" sz="1600" dirty="0"/>
                    </a:p>
                  </a:txBody>
                  <a:tcPr>
                    <a:lnT w="12700" cap="flat" cmpd="sng" algn="ctr">
                      <a:solidFill>
                        <a:schemeClr val="bg1"/>
                      </a:solidFill>
                      <a:prstDash val="solid"/>
                      <a:round/>
                      <a:headEnd type="none" w="med" len="med"/>
                      <a:tailEnd type="none" w="med" len="med"/>
                    </a:lnT>
                  </a:tcPr>
                </a:tc>
                <a:tc>
                  <a:txBody>
                    <a:bodyPr/>
                    <a:lstStyle/>
                    <a:p>
                      <a:pPr algn="r" fontAlgn="b"/>
                      <a:r>
                        <a:rPr lang="en-US" sz="1600" b="0" i="0" u="none" strike="noStrike">
                          <a:solidFill>
                            <a:srgbClr val="000000"/>
                          </a:solidFill>
                          <a:latin typeface="+mj-lt"/>
                        </a:rPr>
                        <a:t>7,509</a:t>
                      </a:r>
                    </a:p>
                  </a:txBody>
                  <a:tcPr/>
                </a:tc>
                <a:tc>
                  <a:txBody>
                    <a:bodyPr/>
                    <a:lstStyle/>
                    <a:p>
                      <a:pPr algn="r" fontAlgn="b"/>
                      <a:r>
                        <a:rPr lang="en-US" sz="1600" b="0" i="0" u="none" strike="noStrike" dirty="0">
                          <a:solidFill>
                            <a:srgbClr val="000000"/>
                          </a:solidFill>
                          <a:latin typeface="+mj-lt"/>
                        </a:rPr>
                        <a:t>0.9</a:t>
                      </a:r>
                    </a:p>
                  </a:txBody>
                  <a:tcPr/>
                </a:tc>
                <a:tc>
                  <a:txBody>
                    <a:bodyPr/>
                    <a:lstStyle/>
                    <a:p>
                      <a:pPr algn="r" fontAlgn="b"/>
                      <a:r>
                        <a:rPr lang="en-US" sz="1600" b="0" i="0" u="none" strike="noStrike">
                          <a:solidFill>
                            <a:srgbClr val="000000"/>
                          </a:solidFill>
                          <a:latin typeface="+mj-lt"/>
                        </a:rPr>
                        <a:t>26,332</a:t>
                      </a:r>
                    </a:p>
                  </a:txBody>
                  <a:tcPr/>
                </a:tc>
                <a:tc>
                  <a:txBody>
                    <a:bodyPr/>
                    <a:lstStyle/>
                    <a:p>
                      <a:pPr algn="r" fontAlgn="b"/>
                      <a:r>
                        <a:rPr lang="en-US" sz="1600" b="0" i="0" u="none" strike="noStrike" dirty="0">
                          <a:solidFill>
                            <a:srgbClr val="000000"/>
                          </a:solidFill>
                          <a:latin typeface="+mj-lt"/>
                        </a:rPr>
                        <a:t>0.4</a:t>
                      </a:r>
                    </a:p>
                  </a:txBody>
                  <a:tcPr/>
                </a:tc>
                <a:extLst>
                  <a:ext uri="{0D108BD9-81ED-4DB2-BD59-A6C34878D82A}">
                    <a16:rowId xmlns:a16="http://schemas.microsoft.com/office/drawing/2014/main" val="10007"/>
                  </a:ext>
                </a:extLst>
              </a:tr>
            </a:tbl>
          </a:graphicData>
        </a:graphic>
      </p:graphicFrame>
      <p:sp>
        <p:nvSpPr>
          <p:cNvPr id="3" name="Rectangle 2"/>
          <p:cNvSpPr/>
          <p:nvPr/>
        </p:nvSpPr>
        <p:spPr>
          <a:xfrm>
            <a:off x="457200" y="4937760"/>
            <a:ext cx="8229600" cy="553998"/>
          </a:xfrm>
          <a:prstGeom prst="rect">
            <a:avLst/>
          </a:prstGeom>
        </p:spPr>
        <p:txBody>
          <a:bodyPr wrap="square">
            <a:spAutoFit/>
          </a:bodyPr>
          <a:lstStyle/>
          <a:p>
            <a:r>
              <a:rPr lang="en-US" sz="1000" b="1" dirty="0">
                <a:latin typeface="+mj-lt"/>
                <a:ea typeface="Calibri" panose="020F0502020204030204" pitchFamily="34" charset="0"/>
              </a:rPr>
              <a:t>Source: </a:t>
            </a:r>
            <a:r>
              <a:rPr lang="en-US" sz="1000" dirty="0">
                <a:latin typeface="+mj-lt"/>
                <a:ea typeface="Calibri" panose="020F0502020204030204" pitchFamily="34" charset="0"/>
              </a:rPr>
              <a:t>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smtClean="0"/>
              <a:t>Note: </a:t>
            </a:r>
            <a:r>
              <a:rPr lang="en-US" sz="1000" dirty="0" smtClean="0"/>
              <a:t>Presented </a:t>
            </a:r>
            <a:r>
              <a:rPr lang="en-US" sz="1000" dirty="0"/>
              <a:t>analysis is based on the hospital county</a:t>
            </a:r>
            <a:r>
              <a:rPr lang="en-US" sz="1000" dirty="0" smtClean="0"/>
              <a:t>.</a:t>
            </a:r>
            <a:endParaRPr lang="en-US" sz="1000" dirty="0">
              <a:effectLst/>
              <a:latin typeface="+mj-lt"/>
              <a:ea typeface="Calibri" panose="020F0502020204030204" pitchFamily="34" charset="0"/>
            </a:endParaRPr>
          </a:p>
        </p:txBody>
      </p:sp>
    </p:spTree>
    <p:extLst>
      <p:ext uri="{BB962C8B-B14F-4D97-AF65-F5344CB8AC3E}">
        <p14:creationId xmlns:p14="http://schemas.microsoft.com/office/powerpoint/2010/main" val="919063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6"/>
          <p:cNvSpPr>
            <a:spLocks noGrp="1"/>
          </p:cNvSpPr>
          <p:nvPr>
            <p:ph type="title"/>
          </p:nvPr>
        </p:nvSpPr>
        <p:spPr>
          <a:xfrm>
            <a:off x="1524000" y="274638"/>
            <a:ext cx="7086600" cy="868362"/>
          </a:xfrm>
        </p:spPr>
        <p:txBody>
          <a:bodyPr>
            <a:noAutofit/>
          </a:bodyPr>
          <a:lstStyle/>
          <a:p>
            <a:r>
              <a:rPr lang="en-US" sz="2000" dirty="0" smtClean="0"/>
              <a:t>Percentage of Inpatient Stays, by Age Group</a:t>
            </a:r>
            <a:endParaRPr lang="en-US" sz="2000" dirty="0"/>
          </a:p>
        </p:txBody>
      </p:sp>
      <p:sp>
        <p:nvSpPr>
          <p:cNvPr id="6" name="Rectangle 5"/>
          <p:cNvSpPr/>
          <p:nvPr/>
        </p:nvSpPr>
        <p:spPr>
          <a:xfrm>
            <a:off x="457200" y="5760720"/>
            <a:ext cx="8229600" cy="400110"/>
          </a:xfrm>
          <a:prstGeom prst="rect">
            <a:avLst/>
          </a:prstGeom>
        </p:spPr>
        <p:txBody>
          <a:bodyPr wrap="square">
            <a:spAutoFit/>
          </a:bodyPr>
          <a:lstStyle/>
          <a:p>
            <a:r>
              <a:rPr lang="en-US" sz="1000" b="1" dirty="0">
                <a:latin typeface="+mj-lt"/>
                <a:ea typeface="Calibri" panose="020F0502020204030204" pitchFamily="34" charset="0"/>
              </a:rPr>
              <a:t>Source: </a:t>
            </a:r>
            <a:r>
              <a:rPr lang="en-US" sz="1000" dirty="0">
                <a:latin typeface="+mj-lt"/>
                <a:ea typeface="Calibri" panose="020F0502020204030204" pitchFamily="34" charset="0"/>
              </a:rPr>
              <a:t>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a:t>
            </a:r>
            <a:r>
              <a:rPr lang="en-US" sz="1000" dirty="0">
                <a:latin typeface="+mj-lt"/>
                <a:ea typeface="Calibri" panose="020F0502020204030204" pitchFamily="34" charset="0"/>
              </a:rPr>
              <a:t>2013</a:t>
            </a:r>
            <a:endParaRPr lang="en-US" sz="1000" dirty="0">
              <a:effectLst/>
              <a:latin typeface="+mj-lt"/>
              <a:ea typeface="Calibri" panose="020F0502020204030204" pitchFamily="34" charset="0"/>
            </a:endParaRPr>
          </a:p>
        </p:txBody>
      </p:sp>
      <p:graphicFrame>
        <p:nvGraphicFramePr>
          <p:cNvPr id="7" name="Chart 6"/>
          <p:cNvGraphicFramePr/>
          <p:nvPr>
            <p:extLst>
              <p:ext uri="{D42A27DB-BD31-4B8C-83A1-F6EECF244321}">
                <p14:modId xmlns:p14="http://schemas.microsoft.com/office/powerpoint/2010/main" val="973464789"/>
              </p:ext>
            </p:extLst>
          </p:nvPr>
        </p:nvGraphicFramePr>
        <p:xfrm>
          <a:off x="457200" y="1463040"/>
          <a:ext cx="2743200" cy="402336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2803328144"/>
              </p:ext>
            </p:extLst>
          </p:nvPr>
        </p:nvGraphicFramePr>
        <p:xfrm>
          <a:off x="3200400" y="1463040"/>
          <a:ext cx="2743200" cy="40233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val="3057769439"/>
              </p:ext>
            </p:extLst>
          </p:nvPr>
        </p:nvGraphicFramePr>
        <p:xfrm>
          <a:off x="5943600" y="1463040"/>
          <a:ext cx="2743200" cy="402336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4823143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6"/>
          <p:cNvSpPr>
            <a:spLocks noGrp="1"/>
          </p:cNvSpPr>
          <p:nvPr>
            <p:ph type="title"/>
          </p:nvPr>
        </p:nvSpPr>
        <p:spPr>
          <a:xfrm>
            <a:off x="1524000" y="274638"/>
            <a:ext cx="6781800" cy="868362"/>
          </a:xfrm>
        </p:spPr>
        <p:txBody>
          <a:bodyPr>
            <a:noAutofit/>
          </a:bodyPr>
          <a:lstStyle/>
          <a:p>
            <a:r>
              <a:rPr lang="en-US" sz="2000" dirty="0" smtClean="0"/>
              <a:t>Percentage of Inpatient Stays, by Service Line</a:t>
            </a:r>
            <a:endParaRPr lang="en-US" sz="2000" dirty="0"/>
          </a:p>
        </p:txBody>
      </p:sp>
      <p:sp>
        <p:nvSpPr>
          <p:cNvPr id="6" name="Rectangle 5"/>
          <p:cNvSpPr/>
          <p:nvPr/>
        </p:nvSpPr>
        <p:spPr>
          <a:xfrm>
            <a:off x="457200" y="5852160"/>
            <a:ext cx="8229600" cy="400110"/>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a:t>
            </a:r>
            <a:r>
              <a:rPr lang="en-US" sz="1000" dirty="0">
                <a:latin typeface="+mj-lt"/>
                <a:ea typeface="Calibri" panose="020F0502020204030204" pitchFamily="34" charset="0"/>
              </a:rPr>
              <a:t>2013</a:t>
            </a:r>
            <a:endParaRPr lang="en-US" sz="1000" dirty="0">
              <a:effectLst/>
              <a:latin typeface="+mj-lt"/>
              <a:ea typeface="Calibri" panose="020F0502020204030204" pitchFamily="34" charset="0"/>
            </a:endParaRPr>
          </a:p>
        </p:txBody>
      </p:sp>
      <p:graphicFrame>
        <p:nvGraphicFramePr>
          <p:cNvPr id="7" name="Chart 6"/>
          <p:cNvGraphicFramePr/>
          <p:nvPr>
            <p:extLst>
              <p:ext uri="{D42A27DB-BD31-4B8C-83A1-F6EECF244321}">
                <p14:modId xmlns:p14="http://schemas.microsoft.com/office/powerpoint/2010/main" val="548534843"/>
              </p:ext>
            </p:extLst>
          </p:nvPr>
        </p:nvGraphicFramePr>
        <p:xfrm>
          <a:off x="457200" y="1463040"/>
          <a:ext cx="2743200" cy="4206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3992883148"/>
              </p:ext>
            </p:extLst>
          </p:nvPr>
        </p:nvGraphicFramePr>
        <p:xfrm>
          <a:off x="3200400" y="1463040"/>
          <a:ext cx="2743200" cy="4206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Chart 8"/>
          <p:cNvGraphicFramePr/>
          <p:nvPr>
            <p:extLst>
              <p:ext uri="{D42A27DB-BD31-4B8C-83A1-F6EECF244321}">
                <p14:modId xmlns:p14="http://schemas.microsoft.com/office/powerpoint/2010/main" val="3339293752"/>
              </p:ext>
            </p:extLst>
          </p:nvPr>
        </p:nvGraphicFramePr>
        <p:xfrm>
          <a:off x="5918898" y="1447800"/>
          <a:ext cx="2743200" cy="42062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855847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U.S.-Mexico Border Region</a:t>
            </a:r>
            <a:endParaRPr lang="en-US" dirty="0"/>
          </a:p>
        </p:txBody>
      </p:sp>
      <p:sp>
        <p:nvSpPr>
          <p:cNvPr id="5" name="Content Placeholder 4"/>
          <p:cNvSpPr>
            <a:spLocks noGrp="1"/>
          </p:cNvSpPr>
          <p:nvPr>
            <p:ph idx="1"/>
          </p:nvPr>
        </p:nvSpPr>
        <p:spPr/>
        <p:txBody>
          <a:bodyPr>
            <a:normAutofit/>
          </a:bodyPr>
          <a:lstStyle/>
          <a:p>
            <a:r>
              <a:rPr lang="en-US" dirty="0" smtClean="0"/>
              <a:t>U.S.-Mexico border region exists within: </a:t>
            </a:r>
          </a:p>
          <a:p>
            <a:pPr lvl="1"/>
            <a:r>
              <a:rPr lang="en-US" dirty="0" smtClean="0"/>
              <a:t>100 km (62.2 miles) of the international boundary. </a:t>
            </a:r>
          </a:p>
          <a:p>
            <a:pPr lvl="1"/>
            <a:r>
              <a:rPr lang="en-US" dirty="0" smtClean="0"/>
              <a:t>U.S. States of California, Arizona, New Mexico, and Texas. </a:t>
            </a:r>
          </a:p>
          <a:p>
            <a:pPr lvl="1"/>
            <a:r>
              <a:rPr lang="en-US" dirty="0" smtClean="0"/>
              <a:t>Mexican States of Baja California, Sonora, Chihuahua, Coahuila, Nuevo Leon, and Tamaulipas.</a:t>
            </a:r>
          </a:p>
          <a:p>
            <a:r>
              <a:rPr lang="en-US" dirty="0" smtClean="0"/>
              <a:t>U.S.-Mexico Border Health Commission focuses on border health and creates a venue to address public health along the border.</a:t>
            </a:r>
          </a:p>
          <a:p>
            <a:endParaRPr lang="en-US" dirty="0" smtClean="0"/>
          </a:p>
        </p:txBody>
      </p:sp>
    </p:spTree>
    <p:extLst>
      <p:ext uri="{BB962C8B-B14F-4D97-AF65-F5344CB8AC3E}">
        <p14:creationId xmlns:p14="http://schemas.microsoft.com/office/powerpoint/2010/main" val="3085187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Priority Areas Identified by the U.S.-Mexico Border Commission</a:t>
            </a:r>
            <a:endParaRPr lang="en-US" dirty="0"/>
          </a:p>
        </p:txBody>
      </p:sp>
      <p:sp>
        <p:nvSpPr>
          <p:cNvPr id="3" name="Content Placeholder 2"/>
          <p:cNvSpPr>
            <a:spLocks noGrp="1"/>
          </p:cNvSpPr>
          <p:nvPr>
            <p:ph idx="1"/>
          </p:nvPr>
        </p:nvSpPr>
        <p:spPr>
          <a:xfrm>
            <a:off x="457200" y="1600200"/>
            <a:ext cx="8229600" cy="5029200"/>
          </a:xfrm>
        </p:spPr>
        <p:txBody>
          <a:bodyPr>
            <a:normAutofit fontScale="62500" lnSpcReduction="20000"/>
          </a:bodyPr>
          <a:lstStyle/>
          <a:p>
            <a:r>
              <a:rPr lang="en-US" b="1" dirty="0" smtClean="0"/>
              <a:t>Access to Health Care </a:t>
            </a:r>
            <a:r>
              <a:rPr lang="en-US" dirty="0" smtClean="0"/>
              <a:t>– ensuring access to primary care or basic health care services </a:t>
            </a:r>
          </a:p>
          <a:p>
            <a:r>
              <a:rPr lang="en-US" b="1" dirty="0" smtClean="0"/>
              <a:t>Cancer</a:t>
            </a:r>
            <a:r>
              <a:rPr lang="en-US" dirty="0" smtClean="0"/>
              <a:t> – reducing breast cancer and cervical cancer mortality</a:t>
            </a:r>
          </a:p>
          <a:p>
            <a:r>
              <a:rPr lang="en-US" b="1" dirty="0" smtClean="0"/>
              <a:t>Diabetes</a:t>
            </a:r>
            <a:r>
              <a:rPr lang="en-US" dirty="0" smtClean="0"/>
              <a:t> – reducing both the mortality rate of diabetes and the need for hospitalization</a:t>
            </a:r>
          </a:p>
          <a:p>
            <a:r>
              <a:rPr lang="en-US" dirty="0" smtClean="0"/>
              <a:t>Environmental Health – improving household access to sewage disposal and reducing hospital admissions for acute pesticide poisoning</a:t>
            </a:r>
          </a:p>
          <a:p>
            <a:r>
              <a:rPr lang="en-US" b="1" dirty="0" smtClean="0"/>
              <a:t>HIV/AIDS</a:t>
            </a:r>
            <a:r>
              <a:rPr lang="en-US" dirty="0" smtClean="0"/>
              <a:t> - reducing the incidence of HIV/AIDS</a:t>
            </a:r>
          </a:p>
          <a:p>
            <a:r>
              <a:rPr lang="en-US" dirty="0" smtClean="0"/>
              <a:t>Immunization and Infectious Diseases – expanding immunization coverage for young children, as well as reducing the incidence of hepatitis and tuberculosis</a:t>
            </a:r>
          </a:p>
          <a:p>
            <a:r>
              <a:rPr lang="en-US" b="1" dirty="0" smtClean="0"/>
              <a:t>Injury Prevention </a:t>
            </a:r>
            <a:r>
              <a:rPr lang="en-US" dirty="0" smtClean="0"/>
              <a:t>– reducing mortality from motor vehicle crashes as well as childhood mortality from injuries</a:t>
            </a:r>
          </a:p>
          <a:p>
            <a:r>
              <a:rPr lang="en-US" b="1" dirty="0" smtClean="0"/>
              <a:t>Maternal, Infant, and Child Health</a:t>
            </a:r>
            <a:r>
              <a:rPr lang="en-US" dirty="0" smtClean="0"/>
              <a:t> – reducing infant mortality due to congenital defects, improving prenatal care, and reducing teenage pregnancy rates</a:t>
            </a:r>
          </a:p>
          <a:p>
            <a:r>
              <a:rPr lang="en-US" b="1" dirty="0" smtClean="0"/>
              <a:t>Mental Health </a:t>
            </a:r>
            <a:r>
              <a:rPr lang="en-US" dirty="0" smtClean="0"/>
              <a:t>– reducing suicide mortality</a:t>
            </a:r>
          </a:p>
          <a:p>
            <a:r>
              <a:rPr lang="en-US" b="1" dirty="0" smtClean="0"/>
              <a:t>Oral Health </a:t>
            </a:r>
            <a:r>
              <a:rPr lang="en-US" dirty="0" smtClean="0"/>
              <a:t>– improving access to oral health care</a:t>
            </a:r>
          </a:p>
          <a:p>
            <a:r>
              <a:rPr lang="en-US" b="1" dirty="0" smtClean="0"/>
              <a:t>Respiratory Diseases </a:t>
            </a:r>
            <a:r>
              <a:rPr lang="en-US" dirty="0" smtClean="0"/>
              <a:t>– reducing the rate of hospitalization for asthma</a:t>
            </a:r>
          </a:p>
        </p:txBody>
      </p:sp>
    </p:spTree>
    <p:extLst>
      <p:ext uri="{BB962C8B-B14F-4D97-AF65-F5344CB8AC3E}">
        <p14:creationId xmlns:p14="http://schemas.microsoft.com/office/powerpoint/2010/main" val="2672975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6"/>
          <p:cNvSpPr>
            <a:spLocks noGrp="1"/>
          </p:cNvSpPr>
          <p:nvPr>
            <p:ph type="title"/>
          </p:nvPr>
        </p:nvSpPr>
        <p:spPr/>
        <p:txBody>
          <a:bodyPr>
            <a:noAutofit/>
          </a:bodyPr>
          <a:lstStyle/>
          <a:p>
            <a:r>
              <a:rPr lang="en-US" sz="2000" dirty="0" smtClean="0"/>
              <a:t>Access to Health Care: Percentage of Inpatient Stays, by Expected Payer</a:t>
            </a:r>
            <a:endParaRPr lang="en-US" sz="2000" dirty="0"/>
          </a:p>
        </p:txBody>
      </p:sp>
      <p:sp>
        <p:nvSpPr>
          <p:cNvPr id="6" name="Rectangle 5"/>
          <p:cNvSpPr/>
          <p:nvPr/>
        </p:nvSpPr>
        <p:spPr>
          <a:xfrm>
            <a:off x="457200" y="5760720"/>
            <a:ext cx="8229600" cy="400110"/>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a:t>
            </a:r>
            <a:r>
              <a:rPr lang="en-US" sz="1000" dirty="0">
                <a:latin typeface="+mj-lt"/>
                <a:ea typeface="Calibri" panose="020F0502020204030204" pitchFamily="34" charset="0"/>
              </a:rPr>
              <a:t>2013</a:t>
            </a:r>
            <a:endParaRPr lang="en-US" sz="1000" dirty="0">
              <a:effectLst/>
              <a:latin typeface="+mj-lt"/>
              <a:ea typeface="Calibri" panose="020F0502020204030204" pitchFamily="34" charset="0"/>
            </a:endParaRPr>
          </a:p>
        </p:txBody>
      </p:sp>
      <p:graphicFrame>
        <p:nvGraphicFramePr>
          <p:cNvPr id="9" name="Chart 8"/>
          <p:cNvGraphicFramePr/>
          <p:nvPr>
            <p:extLst>
              <p:ext uri="{D42A27DB-BD31-4B8C-83A1-F6EECF244321}">
                <p14:modId xmlns:p14="http://schemas.microsoft.com/office/powerpoint/2010/main" val="4034531130"/>
              </p:ext>
            </p:extLst>
          </p:nvPr>
        </p:nvGraphicFramePr>
        <p:xfrm>
          <a:off x="457200" y="1463040"/>
          <a:ext cx="2743200" cy="42062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p:nvPr>
            <p:extLst>
              <p:ext uri="{D42A27DB-BD31-4B8C-83A1-F6EECF244321}">
                <p14:modId xmlns:p14="http://schemas.microsoft.com/office/powerpoint/2010/main" val="158444134"/>
              </p:ext>
            </p:extLst>
          </p:nvPr>
        </p:nvGraphicFramePr>
        <p:xfrm>
          <a:off x="3200400" y="1463040"/>
          <a:ext cx="2743200" cy="42062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Chart 11"/>
          <p:cNvGraphicFramePr/>
          <p:nvPr>
            <p:extLst>
              <p:ext uri="{D42A27DB-BD31-4B8C-83A1-F6EECF244321}">
                <p14:modId xmlns:p14="http://schemas.microsoft.com/office/powerpoint/2010/main" val="36930529"/>
              </p:ext>
            </p:extLst>
          </p:nvPr>
        </p:nvGraphicFramePr>
        <p:xfrm>
          <a:off x="5943600" y="1524000"/>
          <a:ext cx="2743200" cy="42062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895744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p:txBody>
          <a:bodyPr>
            <a:normAutofit fontScale="90000"/>
          </a:bodyPr>
          <a:lstStyle/>
          <a:p>
            <a:r>
              <a:rPr lang="en-US" altLang="en-US" dirty="0" smtClean="0"/>
              <a:t>AHRQ Health Care Innovations on the Border</a:t>
            </a:r>
            <a:endParaRPr lang="en-US" altLang="en-US" dirty="0"/>
          </a:p>
        </p:txBody>
      </p:sp>
      <p:sp>
        <p:nvSpPr>
          <p:cNvPr id="4098" name="Rectangle 2"/>
          <p:cNvSpPr>
            <a:spLocks noGrp="1" noChangeArrowheads="1"/>
          </p:cNvSpPr>
          <p:nvPr>
            <p:ph idx="1"/>
          </p:nvPr>
        </p:nvSpPr>
        <p:spPr/>
        <p:txBody>
          <a:bodyPr>
            <a:normAutofit fontScale="92500" lnSpcReduction="10000"/>
          </a:bodyPr>
          <a:lstStyle/>
          <a:p>
            <a:pPr marL="0" indent="0">
              <a:buNone/>
            </a:pPr>
            <a:r>
              <a:rPr lang="en-US" altLang="en-US" dirty="0" err="1" smtClean="0">
                <a:hlinkClick r:id="rId3"/>
              </a:rPr>
              <a:t>Salud</a:t>
            </a:r>
            <a:r>
              <a:rPr lang="en-US" altLang="en-US" dirty="0" smtClean="0">
                <a:hlinkClick r:id="rId3"/>
              </a:rPr>
              <a:t> Para </a:t>
            </a:r>
            <a:r>
              <a:rPr lang="en-US" altLang="en-US" dirty="0" err="1" smtClean="0">
                <a:hlinkClick r:id="rId3"/>
              </a:rPr>
              <a:t>Todos</a:t>
            </a:r>
            <a:r>
              <a:rPr lang="en-US" altLang="en-US" dirty="0" smtClean="0"/>
              <a:t> </a:t>
            </a:r>
          </a:p>
          <a:p>
            <a:r>
              <a:rPr lang="en-US" altLang="en-US" dirty="0" smtClean="0"/>
              <a:t>Location: Yuma County, Arizona</a:t>
            </a:r>
          </a:p>
          <a:p>
            <a:r>
              <a:rPr lang="en-US" altLang="en-US" dirty="0" smtClean="0"/>
              <a:t>Population: Mexican farm workers </a:t>
            </a:r>
          </a:p>
          <a:p>
            <a:r>
              <a:rPr lang="en-US" altLang="en-US" dirty="0" smtClean="0"/>
              <a:t>Intervention: Partnership between a health clinic system and a community organization, to coordinate outreach workers, known as </a:t>
            </a:r>
            <a:r>
              <a:rPr lang="en-US" altLang="en-US" dirty="0" err="1" smtClean="0"/>
              <a:t>promotoras</a:t>
            </a:r>
            <a:r>
              <a:rPr lang="en-US" altLang="en-US" dirty="0" smtClean="0"/>
              <a:t>, who help participants navigate the health care system and improve their health.</a:t>
            </a:r>
          </a:p>
          <a:p>
            <a:r>
              <a:rPr lang="en-US" altLang="en-US" dirty="0" smtClean="0"/>
              <a:t>Outcomes: Participants increased physical activity, improved dietary habits, and had higher satisfaction with their health care. </a:t>
            </a:r>
            <a:endParaRPr lang="en-US" altLang="en-US" dirty="0"/>
          </a:p>
        </p:txBody>
      </p:sp>
    </p:spTree>
    <p:extLst>
      <p:ext uri="{BB962C8B-B14F-4D97-AF65-F5344CB8AC3E}">
        <p14:creationId xmlns:p14="http://schemas.microsoft.com/office/powerpoint/2010/main" val="391398123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6"/>
          <p:cNvSpPr>
            <a:spLocks noGrp="1"/>
          </p:cNvSpPr>
          <p:nvPr>
            <p:ph type="title"/>
          </p:nvPr>
        </p:nvSpPr>
        <p:spPr/>
        <p:txBody>
          <a:bodyPr>
            <a:noAutofit/>
          </a:bodyPr>
          <a:lstStyle/>
          <a:p>
            <a:r>
              <a:rPr lang="en-US" sz="2000" dirty="0" smtClean="0"/>
              <a:t>Age-Sex Adjusted Rate of Inpatient Hospital Stays in Border and Non-Border Counties, by Hispanic Ethnicity</a:t>
            </a:r>
            <a:endParaRPr lang="en-US" sz="2000" dirty="0"/>
          </a:p>
        </p:txBody>
      </p:sp>
      <p:sp>
        <p:nvSpPr>
          <p:cNvPr id="6" name="Rectangle 5"/>
          <p:cNvSpPr/>
          <p:nvPr/>
        </p:nvSpPr>
        <p:spPr>
          <a:xfrm>
            <a:off x="457200" y="5669280"/>
            <a:ext cx="8229600" cy="861774"/>
          </a:xfrm>
          <a:prstGeom prst="rect">
            <a:avLst/>
          </a:prstGeom>
        </p:spPr>
        <p:txBody>
          <a:bodyPr wrap="square">
            <a:spAutoFit/>
          </a:bodyPr>
          <a:lstStyle/>
          <a:p>
            <a:r>
              <a:rPr lang="en-US" sz="1000" b="1" dirty="0">
                <a:latin typeface="+mj-lt"/>
                <a:ea typeface="Calibri" panose="020F0502020204030204" pitchFamily="34" charset="0"/>
              </a:rPr>
              <a:t>Source: </a:t>
            </a:r>
            <a:r>
              <a:rPr lang="en-US" sz="1000" dirty="0">
                <a:latin typeface="+mj-lt"/>
                <a:ea typeface="Calibri" panose="020F0502020204030204" pitchFamily="34" charset="0"/>
              </a:rPr>
              <a:t>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smtClean="0">
                <a:latin typeface="+mj-lt"/>
                <a:ea typeface="Calibri" panose="020F0502020204030204" pitchFamily="34" charset="0"/>
              </a:rPr>
              <a:t>Note: </a:t>
            </a:r>
            <a:r>
              <a:rPr lang="en-US" sz="1000" dirty="0" smtClean="0">
                <a:latin typeface="+mj-lt"/>
                <a:ea typeface="Calibri" panose="020F0502020204030204" pitchFamily="34" charset="0"/>
              </a:rPr>
              <a:t>Hispanic, Border vs. Non-Border, RR=1.14 (p&lt;0.05 and 10% difference); Non-Hispanic, Border vs. Non-Border, RR=0.96; Border, Hispanic vs. Non-Hispanic, RR=1.01; Non-Border, Hispanic vs. Non-Hispanic, RR=0.85 (p&lt;0.05 and 10% difference).</a:t>
            </a:r>
            <a:endParaRPr lang="en-US" sz="1000" b="1" dirty="0" smtClean="0">
              <a:latin typeface="+mj-lt"/>
              <a:ea typeface="Calibri" panose="020F0502020204030204" pitchFamily="34" charset="0"/>
            </a:endParaRPr>
          </a:p>
          <a:p>
            <a:endParaRPr lang="en-US" sz="1000" dirty="0">
              <a:effectLst/>
              <a:latin typeface="+mj-lt"/>
              <a:ea typeface="Calibri" panose="020F0502020204030204" pitchFamily="34" charset="0"/>
            </a:endParaRPr>
          </a:p>
        </p:txBody>
      </p:sp>
      <p:graphicFrame>
        <p:nvGraphicFramePr>
          <p:cNvPr id="4" name="Chart 3"/>
          <p:cNvGraphicFramePr/>
          <p:nvPr>
            <p:extLst>
              <p:ext uri="{D42A27DB-BD31-4B8C-83A1-F6EECF244321}">
                <p14:modId xmlns:p14="http://schemas.microsoft.com/office/powerpoint/2010/main" val="2374240002"/>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681279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895600"/>
            <a:ext cx="7772400" cy="1362075"/>
          </a:xfrm>
        </p:spPr>
        <p:txBody>
          <a:bodyPr>
            <a:normAutofit/>
          </a:bodyPr>
          <a:lstStyle/>
          <a:p>
            <a:r>
              <a:rPr lang="en-US" dirty="0"/>
              <a:t>Hospital Care on the </a:t>
            </a:r>
            <a:r>
              <a:rPr lang="en-US" dirty="0" smtClean="0"/>
              <a:t>U.S</a:t>
            </a:r>
            <a:r>
              <a:rPr lang="en-US" dirty="0"/>
              <a:t>.-Mexico Border</a:t>
            </a:r>
            <a:br>
              <a:rPr lang="en-US" dirty="0"/>
            </a:br>
            <a:r>
              <a:rPr lang="en-US" dirty="0" smtClean="0"/>
              <a:t>Population-based rates of inpatient Hospital stays By Service Line</a:t>
            </a:r>
            <a:endParaRPr lang="en-US" dirty="0"/>
          </a:p>
        </p:txBody>
      </p:sp>
    </p:spTree>
    <p:extLst>
      <p:ext uri="{BB962C8B-B14F-4D97-AF65-F5344CB8AC3E}">
        <p14:creationId xmlns:p14="http://schemas.microsoft.com/office/powerpoint/2010/main" val="833284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6"/>
          <p:cNvSpPr>
            <a:spLocks noGrp="1"/>
          </p:cNvSpPr>
          <p:nvPr>
            <p:ph type="title"/>
          </p:nvPr>
        </p:nvSpPr>
        <p:spPr>
          <a:xfrm>
            <a:off x="1524000" y="274638"/>
            <a:ext cx="6934200" cy="868362"/>
          </a:xfrm>
        </p:spPr>
        <p:txBody>
          <a:bodyPr>
            <a:noAutofit/>
          </a:bodyPr>
          <a:lstStyle/>
          <a:p>
            <a:r>
              <a:rPr lang="en-US" sz="2000" dirty="0" smtClean="0"/>
              <a:t>Rates of Inpatient Hospital Stays in Border vs. Non-Border Counties and Among Hispanics vs. Non-Hispanics, by Service Line</a:t>
            </a:r>
            <a:endParaRPr lang="en-US" sz="2000" dirty="0"/>
          </a:p>
        </p:txBody>
      </p:sp>
      <p:graphicFrame>
        <p:nvGraphicFramePr>
          <p:cNvPr id="7" name="Table 6"/>
          <p:cNvGraphicFramePr>
            <a:graphicFrameLocks noGrp="1"/>
          </p:cNvGraphicFramePr>
          <p:nvPr>
            <p:extLst>
              <p:ext uri="{D42A27DB-BD31-4B8C-83A1-F6EECF244321}">
                <p14:modId xmlns:p14="http://schemas.microsoft.com/office/powerpoint/2010/main" val="694513734"/>
              </p:ext>
            </p:extLst>
          </p:nvPr>
        </p:nvGraphicFramePr>
        <p:xfrm>
          <a:off x="533400" y="1524000"/>
          <a:ext cx="8229599" cy="3749040"/>
        </p:xfrm>
        <a:graphic>
          <a:graphicData uri="http://schemas.openxmlformats.org/drawingml/2006/table">
            <a:tbl>
              <a:tblPr firstRow="1" bandRow="1">
                <a:tableStyleId>{5C22544A-7EE6-4342-B048-85BDC9FD1C3A}</a:tableStyleId>
              </a:tblPr>
              <a:tblGrid>
                <a:gridCol w="3127249">
                  <a:extLst>
                    <a:ext uri="{9D8B030D-6E8A-4147-A177-3AD203B41FA5}">
                      <a16:colId xmlns:a16="http://schemas.microsoft.com/office/drawing/2014/main" val="20000"/>
                    </a:ext>
                  </a:extLst>
                </a:gridCol>
                <a:gridCol w="1316735">
                  <a:extLst>
                    <a:ext uri="{9D8B030D-6E8A-4147-A177-3AD203B41FA5}">
                      <a16:colId xmlns:a16="http://schemas.microsoft.com/office/drawing/2014/main" val="20001"/>
                    </a:ext>
                  </a:extLst>
                </a:gridCol>
                <a:gridCol w="1316735">
                  <a:extLst>
                    <a:ext uri="{9D8B030D-6E8A-4147-A177-3AD203B41FA5}">
                      <a16:colId xmlns:a16="http://schemas.microsoft.com/office/drawing/2014/main" val="20002"/>
                    </a:ext>
                  </a:extLst>
                </a:gridCol>
                <a:gridCol w="1234440">
                  <a:extLst>
                    <a:ext uri="{9D8B030D-6E8A-4147-A177-3AD203B41FA5}">
                      <a16:colId xmlns:a16="http://schemas.microsoft.com/office/drawing/2014/main" val="20003"/>
                    </a:ext>
                  </a:extLst>
                </a:gridCol>
                <a:gridCol w="1234440">
                  <a:extLst>
                    <a:ext uri="{9D8B030D-6E8A-4147-A177-3AD203B41FA5}">
                      <a16:colId xmlns:a16="http://schemas.microsoft.com/office/drawing/2014/main" val="20004"/>
                    </a:ext>
                  </a:extLst>
                </a:gridCol>
              </a:tblGrid>
              <a:tr h="370840">
                <a:tc rowSpan="3">
                  <a:txBody>
                    <a:bodyPr/>
                    <a:lstStyle/>
                    <a:p>
                      <a:r>
                        <a:rPr lang="en-US" sz="1600" b="1" dirty="0" smtClean="0">
                          <a:solidFill>
                            <a:schemeClr val="bg1"/>
                          </a:solidFill>
                          <a:latin typeface="+mn-lt"/>
                        </a:rPr>
                        <a:t>Service Line</a:t>
                      </a:r>
                      <a:endParaRPr lang="en-US" sz="1600" b="1" dirty="0">
                        <a:solidFill>
                          <a:schemeClr val="bg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1600" dirty="0" smtClean="0">
                          <a:latin typeface="+mn-lt"/>
                        </a:rPr>
                        <a:t>Ratio</a:t>
                      </a:r>
                      <a:r>
                        <a:rPr lang="en-US" sz="1600" baseline="0" dirty="0" smtClean="0">
                          <a:latin typeface="+mn-lt"/>
                        </a:rPr>
                        <a:t> of Age-Sex Adjusted </a:t>
                      </a:r>
                    </a:p>
                    <a:p>
                      <a:pPr algn="ctr"/>
                      <a:r>
                        <a:rPr lang="en-US" sz="1600" baseline="0" dirty="0" smtClean="0">
                          <a:latin typeface="+mn-lt"/>
                        </a:rPr>
                        <a:t>Rate of Hospitalization</a:t>
                      </a:r>
                      <a:endParaRPr 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70840">
                <a:tc vMerge="1">
                  <a:txBody>
                    <a:bodyPr/>
                    <a:lstStyle/>
                    <a:p>
                      <a:endParaRPr lang="en-US"/>
                    </a:p>
                  </a:txBody>
                  <a:tcPr/>
                </a:tc>
                <a:tc gridSpan="2">
                  <a:txBody>
                    <a:bodyPr/>
                    <a:lstStyle/>
                    <a:p>
                      <a:pPr algn="ctr"/>
                      <a:r>
                        <a:rPr lang="en-US" sz="1600" b="1" dirty="0" smtClean="0">
                          <a:solidFill>
                            <a:schemeClr val="bg1"/>
                          </a:solidFill>
                          <a:latin typeface="+mn-lt"/>
                        </a:rPr>
                        <a:t>Hispanics</a:t>
                      </a:r>
                      <a:r>
                        <a:rPr lang="en-US" sz="1600" b="1" baseline="0" dirty="0" smtClean="0">
                          <a:solidFill>
                            <a:schemeClr val="bg1"/>
                          </a:solidFill>
                          <a:latin typeface="+mn-lt"/>
                        </a:rPr>
                        <a:t> vs. </a:t>
                      </a:r>
                    </a:p>
                    <a:p>
                      <a:pPr algn="ctr"/>
                      <a:r>
                        <a:rPr lang="en-US" sz="1600" b="1" baseline="0" dirty="0" smtClean="0">
                          <a:solidFill>
                            <a:schemeClr val="bg1"/>
                          </a:solidFill>
                          <a:latin typeface="+mn-lt"/>
                        </a:rPr>
                        <a:t>Non-Hispanics</a:t>
                      </a:r>
                      <a:endParaRPr lang="en-US" sz="16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lang="en-US" sz="1400" b="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gridSpan="2">
                  <a:txBody>
                    <a:bodyPr/>
                    <a:lstStyle/>
                    <a:p>
                      <a:pPr algn="ctr"/>
                      <a:r>
                        <a:rPr lang="en-US" sz="1600" b="1" dirty="0" smtClean="0">
                          <a:solidFill>
                            <a:schemeClr val="bg1"/>
                          </a:solidFill>
                          <a:latin typeface="+mn-lt"/>
                        </a:rPr>
                        <a:t>Border vs. </a:t>
                      </a:r>
                    </a:p>
                    <a:p>
                      <a:pPr algn="ctr"/>
                      <a:r>
                        <a:rPr lang="en-US" sz="1600" b="1" dirty="0" smtClean="0">
                          <a:solidFill>
                            <a:schemeClr val="bg1"/>
                          </a:solidFill>
                          <a:latin typeface="+mn-lt"/>
                        </a:rPr>
                        <a:t>Non-Border Counties</a:t>
                      </a:r>
                      <a:endParaRPr lang="en-US" sz="16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lang="en-US" sz="1400" b="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370840">
                <a:tc vMerge="1">
                  <a:txBody>
                    <a:bodyPr/>
                    <a:lstStyle/>
                    <a:p>
                      <a:endParaRPr lang="en-US" dirty="0"/>
                    </a:p>
                  </a:txBody>
                  <a:tcPr/>
                </a:tc>
                <a:tc>
                  <a:txBody>
                    <a:bodyPr/>
                    <a:lstStyle/>
                    <a:p>
                      <a:pPr algn="ctr"/>
                      <a:r>
                        <a:rPr lang="en-US" sz="1600" b="1" dirty="0" smtClean="0">
                          <a:solidFill>
                            <a:schemeClr val="bg1"/>
                          </a:solidFill>
                          <a:latin typeface="+mn-lt"/>
                        </a:rPr>
                        <a:t>Border Counties</a:t>
                      </a:r>
                      <a:endParaRPr lang="en-US" sz="16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600" b="1" dirty="0" smtClean="0">
                          <a:solidFill>
                            <a:schemeClr val="bg1"/>
                          </a:solidFill>
                          <a:latin typeface="+mn-lt"/>
                        </a:rPr>
                        <a:t>Non-Border Counties</a:t>
                      </a:r>
                      <a:endParaRPr lang="en-US" sz="16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600" b="1" dirty="0" smtClean="0">
                          <a:solidFill>
                            <a:schemeClr val="bg1"/>
                          </a:solidFill>
                          <a:latin typeface="+mn-lt"/>
                        </a:rPr>
                        <a:t>Hispanics</a:t>
                      </a:r>
                      <a:endParaRPr lang="en-US" sz="1600" b="1" dirty="0">
                        <a:solidFill>
                          <a:schemeClr val="bg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600" b="1" dirty="0" smtClean="0">
                          <a:solidFill>
                            <a:schemeClr val="bg1"/>
                          </a:solidFill>
                          <a:latin typeface="+mn-lt"/>
                        </a:rPr>
                        <a:t>Non-Hispanics</a:t>
                      </a:r>
                      <a:endParaRPr lang="en-US" sz="1600" b="1" dirty="0">
                        <a:solidFill>
                          <a:schemeClr val="bg1"/>
                        </a:solidFill>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74320">
                <a:tc>
                  <a:txBody>
                    <a:bodyPr/>
                    <a:lstStyle/>
                    <a:p>
                      <a:r>
                        <a:rPr lang="en-US" sz="1600" dirty="0" smtClean="0">
                          <a:latin typeface="+mn-lt"/>
                        </a:rPr>
                        <a:t>Maternal</a:t>
                      </a:r>
                      <a:endParaRPr 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smtClean="0">
                          <a:solidFill>
                            <a:srgbClr val="C00000"/>
                          </a:solidFill>
                          <a:latin typeface="+mn-lt"/>
                        </a:rPr>
                        <a:t>1.35</a:t>
                      </a:r>
                      <a:endParaRPr lang="en-US" sz="1600" b="0" i="0" u="none" strike="noStrike" dirty="0">
                        <a:solidFill>
                          <a:srgbClr val="C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dirty="0" smtClean="0">
                          <a:solidFill>
                            <a:srgbClr val="000000"/>
                          </a:solidFill>
                          <a:latin typeface="+mn-lt"/>
                        </a:rPr>
                        <a:t>0.98</a:t>
                      </a:r>
                      <a:endParaRPr lang="en-US" sz="1600" b="0" i="0" u="none" strike="noStrike" dirty="0">
                        <a:solidFill>
                          <a:srgbClr val="0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smtClean="0">
                          <a:solidFill>
                            <a:srgbClr val="C00000"/>
                          </a:solidFill>
                          <a:latin typeface="+mn-lt"/>
                        </a:rPr>
                        <a:t>1.25</a:t>
                      </a:r>
                      <a:endParaRPr lang="en-US" sz="1600" b="0" i="0" u="none" strike="noStrike" dirty="0">
                        <a:solidFill>
                          <a:srgbClr val="C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dirty="0" smtClean="0">
                          <a:solidFill>
                            <a:srgbClr val="000000"/>
                          </a:solidFill>
                          <a:latin typeface="+mn-lt"/>
                        </a:rPr>
                        <a:t>0.90</a:t>
                      </a:r>
                      <a:endParaRPr lang="en-US" sz="1600" b="0" i="0" u="none" strike="noStrike" dirty="0">
                        <a:solidFill>
                          <a:srgbClr val="0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74320">
                <a:tc>
                  <a:txBody>
                    <a:bodyPr/>
                    <a:lstStyle/>
                    <a:p>
                      <a:r>
                        <a:rPr lang="en-US" sz="1600" dirty="0" smtClean="0">
                          <a:latin typeface="+mn-lt"/>
                        </a:rPr>
                        <a:t>Neonatal</a:t>
                      </a:r>
                      <a:endParaRPr 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smtClean="0">
                          <a:solidFill>
                            <a:srgbClr val="4F6228"/>
                          </a:solidFill>
                          <a:latin typeface="+mn-lt"/>
                        </a:rPr>
                        <a:t>0.83</a:t>
                      </a:r>
                      <a:endParaRPr lang="en-US" sz="1600" b="0" i="0" u="none" strike="noStrike" dirty="0">
                        <a:solidFill>
                          <a:srgbClr val="4F6228"/>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smtClean="0">
                          <a:solidFill>
                            <a:srgbClr val="4F6228"/>
                          </a:solidFill>
                          <a:latin typeface="+mn-lt"/>
                        </a:rPr>
                        <a:t>0.62</a:t>
                      </a:r>
                      <a:endParaRPr lang="en-US" sz="1600" b="0" i="0" u="none" strike="noStrike" dirty="0">
                        <a:solidFill>
                          <a:srgbClr val="4F6228"/>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smtClean="0">
                          <a:solidFill>
                            <a:srgbClr val="C00000"/>
                          </a:solidFill>
                          <a:latin typeface="+mn-lt"/>
                        </a:rPr>
                        <a:t>1.36</a:t>
                      </a:r>
                      <a:endParaRPr lang="en-US" sz="1600" b="0" i="0" u="none" strike="noStrike" dirty="0">
                        <a:solidFill>
                          <a:srgbClr val="C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dirty="0" smtClean="0">
                          <a:solidFill>
                            <a:srgbClr val="000000"/>
                          </a:solidFill>
                          <a:latin typeface="+mn-lt"/>
                        </a:rPr>
                        <a:t>1.00</a:t>
                      </a:r>
                      <a:endParaRPr lang="en-US" sz="1600" b="0" i="0" u="none" strike="noStrike" dirty="0">
                        <a:solidFill>
                          <a:srgbClr val="0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74320">
                <a:tc>
                  <a:txBody>
                    <a:bodyPr/>
                    <a:lstStyle/>
                    <a:p>
                      <a:r>
                        <a:rPr lang="en-US" sz="1600" dirty="0" smtClean="0">
                          <a:latin typeface="+mn-lt"/>
                        </a:rPr>
                        <a:t>Mental health/substance abuse</a:t>
                      </a:r>
                      <a:endParaRPr 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smtClean="0">
                          <a:solidFill>
                            <a:srgbClr val="4F6228"/>
                          </a:solidFill>
                          <a:latin typeface="+mn-lt"/>
                        </a:rPr>
                        <a:t>0.73</a:t>
                      </a:r>
                      <a:endParaRPr lang="en-US" sz="1600" b="0" i="0" u="none" strike="noStrike" dirty="0">
                        <a:solidFill>
                          <a:srgbClr val="4F6228"/>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smtClean="0">
                          <a:solidFill>
                            <a:srgbClr val="4F6228"/>
                          </a:solidFill>
                          <a:latin typeface="+mn-lt"/>
                        </a:rPr>
                        <a:t>0.79</a:t>
                      </a:r>
                      <a:endParaRPr lang="en-US" sz="1600" b="0" i="0" u="none" strike="noStrike" dirty="0">
                        <a:solidFill>
                          <a:srgbClr val="4F6228"/>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smtClean="0">
                          <a:solidFill>
                            <a:srgbClr val="000000"/>
                          </a:solidFill>
                          <a:latin typeface="+mn-lt"/>
                        </a:rPr>
                        <a:t>1.05</a:t>
                      </a:r>
                      <a:endParaRPr lang="en-US" sz="1600" b="0" i="0" u="none" strike="noStrike" dirty="0">
                        <a:solidFill>
                          <a:srgbClr val="0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smtClean="0">
                          <a:solidFill>
                            <a:srgbClr val="C00000"/>
                          </a:solidFill>
                          <a:latin typeface="+mn-lt"/>
                        </a:rPr>
                        <a:t>1.14</a:t>
                      </a:r>
                      <a:endParaRPr lang="en-US" sz="1600" b="0" i="0" u="none" strike="noStrike" dirty="0">
                        <a:solidFill>
                          <a:srgbClr val="C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5"/>
                  </a:ext>
                </a:extLst>
              </a:tr>
              <a:tr h="274320">
                <a:tc>
                  <a:txBody>
                    <a:bodyPr/>
                    <a:lstStyle/>
                    <a:p>
                      <a:r>
                        <a:rPr lang="en-US" sz="1600" dirty="0" smtClean="0">
                          <a:latin typeface="+mn-lt"/>
                        </a:rPr>
                        <a:t>Injury</a:t>
                      </a:r>
                      <a:endParaRPr 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smtClean="0">
                          <a:solidFill>
                            <a:srgbClr val="4F6228"/>
                          </a:solidFill>
                          <a:latin typeface="+mn-lt"/>
                        </a:rPr>
                        <a:t>0.63</a:t>
                      </a:r>
                      <a:endParaRPr lang="en-US" sz="1600" b="0" i="0" u="none" strike="noStrike" dirty="0">
                        <a:solidFill>
                          <a:srgbClr val="4F6228"/>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smtClean="0">
                          <a:solidFill>
                            <a:srgbClr val="4F6228"/>
                          </a:solidFill>
                          <a:latin typeface="+mn-lt"/>
                        </a:rPr>
                        <a:t>0.62</a:t>
                      </a:r>
                      <a:endParaRPr lang="en-US" sz="1600" b="0" i="0" u="none" strike="noStrike" dirty="0">
                        <a:solidFill>
                          <a:srgbClr val="4F6228"/>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smtClean="0">
                          <a:solidFill>
                            <a:srgbClr val="C00000"/>
                          </a:solidFill>
                          <a:latin typeface="+mn-lt"/>
                        </a:rPr>
                        <a:t>1.19</a:t>
                      </a:r>
                      <a:endParaRPr lang="en-US" sz="1600" b="0" i="0" u="none" strike="noStrike" dirty="0">
                        <a:solidFill>
                          <a:srgbClr val="C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dirty="0" smtClean="0">
                          <a:solidFill>
                            <a:srgbClr val="C00000"/>
                          </a:solidFill>
                          <a:latin typeface="+mn-lt"/>
                        </a:rPr>
                        <a:t>1.18</a:t>
                      </a:r>
                      <a:endParaRPr lang="en-US" sz="1600" b="0" i="0" u="none" strike="noStrike" dirty="0">
                        <a:solidFill>
                          <a:srgbClr val="C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6"/>
                  </a:ext>
                </a:extLst>
              </a:tr>
              <a:tr h="274320">
                <a:tc>
                  <a:txBody>
                    <a:bodyPr/>
                    <a:lstStyle/>
                    <a:p>
                      <a:r>
                        <a:rPr lang="en-US" sz="1600" dirty="0" smtClean="0">
                          <a:latin typeface="+mn-lt"/>
                        </a:rPr>
                        <a:t>Surgical</a:t>
                      </a:r>
                      <a:endParaRPr 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smtClean="0">
                          <a:solidFill>
                            <a:srgbClr val="4F6228"/>
                          </a:solidFill>
                          <a:latin typeface="+mn-lt"/>
                        </a:rPr>
                        <a:t>0.85</a:t>
                      </a:r>
                      <a:endParaRPr lang="en-US" sz="1600" b="0" i="0" u="none" strike="noStrike" dirty="0">
                        <a:solidFill>
                          <a:srgbClr val="4F6228"/>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smtClean="0">
                          <a:solidFill>
                            <a:srgbClr val="4F6228"/>
                          </a:solidFill>
                          <a:latin typeface="+mn-lt"/>
                        </a:rPr>
                        <a:t>0.81</a:t>
                      </a:r>
                      <a:endParaRPr lang="en-US" sz="1600" b="0" i="0" u="none" strike="noStrike" dirty="0">
                        <a:solidFill>
                          <a:srgbClr val="4F6228"/>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fontAlgn="b"/>
                      <a:r>
                        <a:rPr lang="en-US" sz="1600" b="0" i="0" u="none" strike="noStrike" dirty="0" smtClean="0">
                          <a:solidFill>
                            <a:srgbClr val="000000"/>
                          </a:solidFill>
                          <a:latin typeface="+mn-lt"/>
                        </a:rPr>
                        <a:t>1.04</a:t>
                      </a:r>
                      <a:endParaRPr lang="en-US" sz="1600" b="0" i="0" u="none" strike="noStrike" dirty="0">
                        <a:solidFill>
                          <a:srgbClr val="0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smtClean="0">
                          <a:solidFill>
                            <a:srgbClr val="000000"/>
                          </a:solidFill>
                          <a:latin typeface="+mn-lt"/>
                        </a:rPr>
                        <a:t>0.98</a:t>
                      </a:r>
                      <a:endParaRPr lang="en-US" sz="1600" b="0" i="0" u="none" strike="noStrike" dirty="0">
                        <a:solidFill>
                          <a:srgbClr val="0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74320">
                <a:tc>
                  <a:txBody>
                    <a:bodyPr/>
                    <a:lstStyle/>
                    <a:p>
                      <a:r>
                        <a:rPr lang="en-US" sz="1600" dirty="0" smtClean="0">
                          <a:latin typeface="+mn-lt"/>
                        </a:rPr>
                        <a:t>Medical</a:t>
                      </a:r>
                      <a:endParaRPr lang="en-US" sz="16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smtClean="0">
                          <a:solidFill>
                            <a:srgbClr val="C00000"/>
                          </a:solidFill>
                          <a:latin typeface="+mn-lt"/>
                        </a:rPr>
                        <a:t>1.14</a:t>
                      </a:r>
                      <a:endParaRPr lang="en-US" sz="1600" b="0" i="0" u="none" strike="noStrike" dirty="0">
                        <a:solidFill>
                          <a:srgbClr val="C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fontAlgn="b"/>
                      <a:r>
                        <a:rPr lang="en-US" sz="1600" b="0" i="0" u="none" strike="noStrike" dirty="0" smtClean="0">
                          <a:solidFill>
                            <a:srgbClr val="000000"/>
                          </a:solidFill>
                          <a:latin typeface="+mn-lt"/>
                        </a:rPr>
                        <a:t>0.93</a:t>
                      </a:r>
                      <a:endParaRPr lang="en-US" sz="1600" b="0" i="0" u="none" strike="noStrike" dirty="0">
                        <a:solidFill>
                          <a:srgbClr val="0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smtClean="0">
                          <a:solidFill>
                            <a:srgbClr val="000000"/>
                          </a:solidFill>
                          <a:latin typeface="+mn-lt"/>
                        </a:rPr>
                        <a:t>1.10</a:t>
                      </a:r>
                      <a:endParaRPr lang="en-US" sz="1600" b="0" i="0" u="none" strike="noStrike" dirty="0">
                        <a:solidFill>
                          <a:srgbClr val="0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b"/>
                      <a:r>
                        <a:rPr lang="en-US" sz="1600" b="0" i="0" u="none" strike="noStrike" dirty="0" smtClean="0">
                          <a:solidFill>
                            <a:srgbClr val="000000"/>
                          </a:solidFill>
                          <a:latin typeface="+mn-lt"/>
                        </a:rPr>
                        <a:t>0.90</a:t>
                      </a:r>
                      <a:endParaRPr lang="en-US" sz="1600" b="0" i="0" u="none" strike="noStrike" dirty="0">
                        <a:solidFill>
                          <a:srgbClr val="000000"/>
                        </a:solidFill>
                        <a:latin typeface="+mn-l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bl>
          </a:graphicData>
        </a:graphic>
      </p:graphicFrame>
      <p:sp>
        <p:nvSpPr>
          <p:cNvPr id="6" name="Rectangle 5"/>
          <p:cNvSpPr/>
          <p:nvPr/>
        </p:nvSpPr>
        <p:spPr>
          <a:xfrm>
            <a:off x="457200" y="5394960"/>
            <a:ext cx="8229600" cy="707886"/>
          </a:xfrm>
          <a:prstGeom prst="rect">
            <a:avLst/>
          </a:prstGeom>
        </p:spPr>
        <p:txBody>
          <a:bodyPr wrap="square">
            <a:spAutoFit/>
          </a:bodyPr>
          <a:lstStyle/>
          <a:p>
            <a:r>
              <a:rPr lang="en-US" sz="1000" b="1" dirty="0">
                <a:latin typeface="+mj-lt"/>
                <a:ea typeface="Calibri" panose="020F0502020204030204" pitchFamily="34" charset="0"/>
              </a:rPr>
              <a:t>Source: </a:t>
            </a:r>
            <a:r>
              <a:rPr lang="en-US" sz="1000" dirty="0">
                <a:latin typeface="+mj-lt"/>
                <a:ea typeface="Calibri" panose="020F0502020204030204" pitchFamily="34" charset="0"/>
              </a:rPr>
              <a:t>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t>Note:</a:t>
            </a:r>
            <a:r>
              <a:rPr lang="en-US" sz="1000" dirty="0"/>
              <a:t> Shaded cells represent statistically significant differences (p&lt;.05) of 10% or greater.</a:t>
            </a:r>
          </a:p>
          <a:p>
            <a:endParaRPr lang="en-US" sz="1000" dirty="0">
              <a:effectLst/>
              <a:latin typeface="+mj-lt"/>
              <a:ea typeface="Calibri" panose="020F0502020204030204" pitchFamily="34" charset="0"/>
            </a:endParaRPr>
          </a:p>
        </p:txBody>
      </p:sp>
    </p:spTree>
    <p:extLst>
      <p:ext uri="{BB962C8B-B14F-4D97-AF65-F5344CB8AC3E}">
        <p14:creationId xmlns:p14="http://schemas.microsoft.com/office/powerpoint/2010/main" val="2794520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6"/>
          <p:cNvSpPr>
            <a:spLocks noGrp="1"/>
          </p:cNvSpPr>
          <p:nvPr>
            <p:ph type="title"/>
          </p:nvPr>
        </p:nvSpPr>
        <p:spPr/>
        <p:txBody>
          <a:bodyPr>
            <a:noAutofit/>
          </a:bodyPr>
          <a:lstStyle/>
          <a:p>
            <a:r>
              <a:rPr lang="en-US" sz="2000" dirty="0" smtClean="0"/>
              <a:t>Age-Sex Adjusted Rate of Maternal Inpatient Hospital Stays in Border and Non-Border Counties, by Hispanic Ethnicity</a:t>
            </a:r>
            <a:endParaRPr lang="en-US" sz="2000" dirty="0"/>
          </a:p>
        </p:txBody>
      </p:sp>
      <p:sp>
        <p:nvSpPr>
          <p:cNvPr id="6" name="Rectangle 5"/>
          <p:cNvSpPr/>
          <p:nvPr/>
        </p:nvSpPr>
        <p:spPr>
          <a:xfrm>
            <a:off x="457200" y="5760720"/>
            <a:ext cx="8229600" cy="707886"/>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RR=1.25 </a:t>
            </a:r>
            <a:r>
              <a:rPr lang="en-US" sz="1000" dirty="0">
                <a:ea typeface="Calibri" panose="020F0502020204030204" pitchFamily="34" charset="0"/>
              </a:rPr>
              <a:t>(p&lt;0.05 and 10% difference); Non-Hispanic, Border vs. Non-Border, </a:t>
            </a:r>
            <a:r>
              <a:rPr lang="en-US" sz="1000" dirty="0" smtClean="0">
                <a:ea typeface="Calibri" panose="020F0502020204030204" pitchFamily="34" charset="0"/>
              </a:rPr>
              <a:t>RR=0.90; </a:t>
            </a:r>
            <a:r>
              <a:rPr lang="en-US" sz="1000" dirty="0">
                <a:ea typeface="Calibri" panose="020F0502020204030204" pitchFamily="34" charset="0"/>
              </a:rPr>
              <a:t>Border, Hispanic vs. Non-Hispanic, </a:t>
            </a:r>
            <a:r>
              <a:rPr lang="en-US" sz="1000" dirty="0" smtClean="0">
                <a:ea typeface="Calibri" panose="020F0502020204030204" pitchFamily="34" charset="0"/>
              </a:rPr>
              <a:t>RR=1.35 (p&lt;0.05 </a:t>
            </a:r>
            <a:r>
              <a:rPr lang="en-US" sz="1000" dirty="0">
                <a:ea typeface="Calibri" panose="020F0502020204030204" pitchFamily="34" charset="0"/>
              </a:rPr>
              <a:t>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RR=0.98.</a:t>
            </a:r>
            <a:endParaRPr lang="en-US" sz="1000" dirty="0">
              <a:effectLst/>
              <a:latin typeface="+mj-lt"/>
              <a:ea typeface="Calibri" panose="020F0502020204030204" pitchFamily="34" charset="0"/>
            </a:endParaRPr>
          </a:p>
        </p:txBody>
      </p:sp>
      <p:graphicFrame>
        <p:nvGraphicFramePr>
          <p:cNvPr id="8" name="Chart 7"/>
          <p:cNvGraphicFramePr/>
          <p:nvPr>
            <p:extLst>
              <p:ext uri="{D42A27DB-BD31-4B8C-83A1-F6EECF244321}">
                <p14:modId xmlns:p14="http://schemas.microsoft.com/office/powerpoint/2010/main" val="1265109033"/>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584286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6"/>
          <p:cNvSpPr>
            <a:spLocks noGrp="1"/>
          </p:cNvSpPr>
          <p:nvPr>
            <p:ph type="title"/>
          </p:nvPr>
        </p:nvSpPr>
        <p:spPr>
          <a:xfrm>
            <a:off x="1524000" y="274638"/>
            <a:ext cx="6781800" cy="868362"/>
          </a:xfrm>
        </p:spPr>
        <p:txBody>
          <a:bodyPr>
            <a:noAutofit/>
          </a:bodyPr>
          <a:lstStyle/>
          <a:p>
            <a:r>
              <a:rPr lang="en-US" sz="2000" dirty="0" smtClean="0"/>
              <a:t>Age-Sex Adjusted Rate of Neonatal Inpatient Hospital Stays in Border and Non-Border Counties, by Hispanic Ethnicity</a:t>
            </a:r>
            <a:endParaRPr lang="en-US" sz="2000" dirty="0"/>
          </a:p>
        </p:txBody>
      </p:sp>
      <p:sp>
        <p:nvSpPr>
          <p:cNvPr id="7" name="Rectangle 6"/>
          <p:cNvSpPr/>
          <p:nvPr/>
        </p:nvSpPr>
        <p:spPr>
          <a:xfrm>
            <a:off x="457200" y="5760720"/>
            <a:ext cx="8229600" cy="861774"/>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RR=1.36 </a:t>
            </a:r>
            <a:r>
              <a:rPr lang="en-US" sz="1000" dirty="0">
                <a:ea typeface="Calibri" panose="020F0502020204030204" pitchFamily="34" charset="0"/>
              </a:rPr>
              <a:t>(p&lt;0.05 and 10% difference); Non-Hispanic, Border vs. Non-Border, </a:t>
            </a:r>
            <a:r>
              <a:rPr lang="en-US" sz="1000" dirty="0" smtClean="0">
                <a:ea typeface="Calibri" panose="020F0502020204030204" pitchFamily="34" charset="0"/>
              </a:rPr>
              <a:t>RR=1.00; </a:t>
            </a:r>
            <a:r>
              <a:rPr lang="en-US" sz="1000" dirty="0">
                <a:ea typeface="Calibri" panose="020F0502020204030204" pitchFamily="34" charset="0"/>
              </a:rPr>
              <a:t>Border, Hispanic vs. Non-Hispanic, </a:t>
            </a:r>
            <a:r>
              <a:rPr lang="en-US" sz="1000" dirty="0" smtClean="0">
                <a:ea typeface="Calibri" panose="020F0502020204030204" pitchFamily="34" charset="0"/>
              </a:rPr>
              <a:t>RR=0.83 (p&lt;0.05 </a:t>
            </a:r>
            <a:r>
              <a:rPr lang="en-US" sz="1000" dirty="0">
                <a:ea typeface="Calibri" panose="020F0502020204030204" pitchFamily="34" charset="0"/>
              </a:rPr>
              <a:t>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RR=0.62 (</a:t>
            </a:r>
            <a:r>
              <a:rPr lang="en-US" sz="1000" dirty="0">
                <a:ea typeface="Calibri" panose="020F0502020204030204" pitchFamily="34" charset="0"/>
              </a:rPr>
              <a:t>p&lt;0.05 and 10% </a:t>
            </a:r>
            <a:r>
              <a:rPr lang="en-US" sz="1000" dirty="0" smtClean="0">
                <a:ea typeface="Calibri" panose="020F0502020204030204" pitchFamily="34" charset="0"/>
              </a:rPr>
              <a:t>difference).</a:t>
            </a:r>
            <a:endParaRPr lang="en-US" sz="1000" dirty="0">
              <a:effectLst/>
              <a:latin typeface="+mj-lt"/>
              <a:ea typeface="Calibri" panose="020F0502020204030204" pitchFamily="34" charset="0"/>
            </a:endParaRPr>
          </a:p>
        </p:txBody>
      </p:sp>
      <p:graphicFrame>
        <p:nvGraphicFramePr>
          <p:cNvPr id="8" name="Chart 7"/>
          <p:cNvGraphicFramePr/>
          <p:nvPr>
            <p:extLst>
              <p:ext uri="{D42A27DB-BD31-4B8C-83A1-F6EECF244321}">
                <p14:modId xmlns:p14="http://schemas.microsoft.com/office/powerpoint/2010/main" val="3021431833"/>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230146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6"/>
          <p:cNvSpPr>
            <a:spLocks noGrp="1"/>
          </p:cNvSpPr>
          <p:nvPr>
            <p:ph type="title"/>
          </p:nvPr>
        </p:nvSpPr>
        <p:spPr>
          <a:xfrm>
            <a:off x="1447800" y="274638"/>
            <a:ext cx="7315200" cy="868362"/>
          </a:xfrm>
        </p:spPr>
        <p:txBody>
          <a:bodyPr>
            <a:noAutofit/>
          </a:bodyPr>
          <a:lstStyle/>
          <a:p>
            <a:r>
              <a:rPr lang="en-US" sz="2000" dirty="0" smtClean="0"/>
              <a:t>Age-Sex Adjusted Rate of Mental Health and Substance-Related Inpatient Hospital Stays in Border and Non-Border Counties, by Hispanic Ethnicity</a:t>
            </a:r>
            <a:endParaRPr lang="en-US" sz="2000" dirty="0"/>
          </a:p>
        </p:txBody>
      </p:sp>
      <p:sp>
        <p:nvSpPr>
          <p:cNvPr id="7" name="Rectangle 6"/>
          <p:cNvSpPr/>
          <p:nvPr/>
        </p:nvSpPr>
        <p:spPr>
          <a:xfrm>
            <a:off x="457200" y="5760720"/>
            <a:ext cx="8229600" cy="861774"/>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RR=1.05; </a:t>
            </a:r>
            <a:r>
              <a:rPr lang="en-US" sz="1000" dirty="0">
                <a:ea typeface="Calibri" panose="020F0502020204030204" pitchFamily="34" charset="0"/>
              </a:rPr>
              <a:t>Non-Hispanic, Border vs. Non-Border, </a:t>
            </a:r>
            <a:r>
              <a:rPr lang="en-US" sz="1000" dirty="0" smtClean="0">
                <a:ea typeface="Calibri" panose="020F0502020204030204" pitchFamily="34" charset="0"/>
              </a:rPr>
              <a:t>RR=1.14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Border, Hispanic vs. Non-Hispanic, </a:t>
            </a:r>
            <a:r>
              <a:rPr lang="en-US" sz="1000" dirty="0" smtClean="0">
                <a:ea typeface="Calibri" panose="020F0502020204030204" pitchFamily="34" charset="0"/>
              </a:rPr>
              <a:t>RR=0.73 (p&lt;0.05 </a:t>
            </a:r>
            <a:r>
              <a:rPr lang="en-US" sz="1000" dirty="0">
                <a:ea typeface="Calibri" panose="020F0502020204030204" pitchFamily="34" charset="0"/>
              </a:rPr>
              <a:t>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RR=0.79 (</a:t>
            </a:r>
            <a:r>
              <a:rPr lang="en-US" sz="1000" dirty="0">
                <a:ea typeface="Calibri" panose="020F0502020204030204" pitchFamily="34" charset="0"/>
              </a:rPr>
              <a:t>p&lt;0.05 and 10% </a:t>
            </a:r>
            <a:r>
              <a:rPr lang="en-US" sz="1000" dirty="0" smtClean="0">
                <a:ea typeface="Calibri" panose="020F0502020204030204" pitchFamily="34" charset="0"/>
              </a:rPr>
              <a:t>difference).</a:t>
            </a:r>
            <a:endParaRPr lang="en-US" sz="1000" dirty="0">
              <a:effectLst/>
              <a:latin typeface="+mj-lt"/>
              <a:ea typeface="Calibri" panose="020F0502020204030204" pitchFamily="34" charset="0"/>
            </a:endParaRPr>
          </a:p>
        </p:txBody>
      </p:sp>
      <p:graphicFrame>
        <p:nvGraphicFramePr>
          <p:cNvPr id="8" name="Chart 7"/>
          <p:cNvGraphicFramePr/>
          <p:nvPr>
            <p:extLst>
              <p:ext uri="{D42A27DB-BD31-4B8C-83A1-F6EECF244321}">
                <p14:modId xmlns:p14="http://schemas.microsoft.com/office/powerpoint/2010/main" val="2162491840"/>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5609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6"/>
          <p:cNvSpPr>
            <a:spLocks noGrp="1"/>
          </p:cNvSpPr>
          <p:nvPr>
            <p:ph type="title"/>
          </p:nvPr>
        </p:nvSpPr>
        <p:spPr>
          <a:xfrm>
            <a:off x="1524000" y="274638"/>
            <a:ext cx="6781800" cy="868362"/>
          </a:xfrm>
        </p:spPr>
        <p:txBody>
          <a:bodyPr>
            <a:noAutofit/>
          </a:bodyPr>
          <a:lstStyle/>
          <a:p>
            <a:r>
              <a:rPr lang="en-US" sz="2000" dirty="0" smtClean="0"/>
              <a:t>Age-Sex Adjusted Rate of Injury Inpatient Hospital Stays in Border and Non-Border Counties, by Hispanic Ethnicity</a:t>
            </a:r>
            <a:endParaRPr lang="en-US" sz="2000" dirty="0"/>
          </a:p>
        </p:txBody>
      </p:sp>
      <p:sp>
        <p:nvSpPr>
          <p:cNvPr id="7" name="Rectangle 6"/>
          <p:cNvSpPr/>
          <p:nvPr/>
        </p:nvSpPr>
        <p:spPr>
          <a:xfrm>
            <a:off x="457200" y="5760720"/>
            <a:ext cx="8229600" cy="861774"/>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RR=1.19 </a:t>
            </a:r>
            <a:r>
              <a:rPr lang="en-US" sz="1000" dirty="0">
                <a:ea typeface="Calibri" panose="020F0502020204030204" pitchFamily="34" charset="0"/>
              </a:rPr>
              <a:t>(p&lt;0.05 and 10% difference)</a:t>
            </a:r>
            <a:r>
              <a:rPr lang="en-US" sz="1000" dirty="0" smtClean="0">
                <a:ea typeface="Calibri" panose="020F0502020204030204" pitchFamily="34" charset="0"/>
              </a:rPr>
              <a:t>; </a:t>
            </a:r>
            <a:r>
              <a:rPr lang="en-US" sz="1000" dirty="0">
                <a:ea typeface="Calibri" panose="020F0502020204030204" pitchFamily="34" charset="0"/>
              </a:rPr>
              <a:t>Non-Hispanic, Border vs. Non-Border, </a:t>
            </a:r>
            <a:r>
              <a:rPr lang="en-US" sz="1000" dirty="0" smtClean="0">
                <a:ea typeface="Calibri" panose="020F0502020204030204" pitchFamily="34" charset="0"/>
              </a:rPr>
              <a:t>RR=1.18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Border, Hispanic vs. Non-Hispanic, </a:t>
            </a:r>
            <a:r>
              <a:rPr lang="en-US" sz="1000" dirty="0" smtClean="0">
                <a:ea typeface="Calibri" panose="020F0502020204030204" pitchFamily="34" charset="0"/>
              </a:rPr>
              <a:t>RR=0.63 (p&lt;0.05 </a:t>
            </a:r>
            <a:r>
              <a:rPr lang="en-US" sz="1000" dirty="0">
                <a:ea typeface="Calibri" panose="020F0502020204030204" pitchFamily="34" charset="0"/>
              </a:rPr>
              <a:t>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RR=0.62 (</a:t>
            </a:r>
            <a:r>
              <a:rPr lang="en-US" sz="1000" dirty="0">
                <a:ea typeface="Calibri" panose="020F0502020204030204" pitchFamily="34" charset="0"/>
              </a:rPr>
              <a:t>p&lt;0.05 and 10% </a:t>
            </a:r>
            <a:r>
              <a:rPr lang="en-US" sz="1000" dirty="0" smtClean="0">
                <a:ea typeface="Calibri" panose="020F0502020204030204" pitchFamily="34" charset="0"/>
              </a:rPr>
              <a:t>difference).</a:t>
            </a:r>
            <a:endParaRPr lang="en-US" sz="1000" dirty="0">
              <a:effectLst/>
              <a:latin typeface="+mj-lt"/>
              <a:ea typeface="Calibri" panose="020F0502020204030204" pitchFamily="34" charset="0"/>
            </a:endParaRPr>
          </a:p>
        </p:txBody>
      </p:sp>
      <p:graphicFrame>
        <p:nvGraphicFramePr>
          <p:cNvPr id="8" name="Chart 7"/>
          <p:cNvGraphicFramePr/>
          <p:nvPr>
            <p:extLst>
              <p:ext uri="{D42A27DB-BD31-4B8C-83A1-F6EECF244321}">
                <p14:modId xmlns:p14="http://schemas.microsoft.com/office/powerpoint/2010/main" val="1639885652"/>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06412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50000"/>
                    </a14:imgEffect>
                    <a14:imgEffect>
                      <a14:colorTemperature colorTemp="8800"/>
                    </a14:imgEffect>
                    <a14:imgEffect>
                      <a14:saturation sat="66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762000" y="1371600"/>
            <a:ext cx="7651785" cy="539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p:txBody>
          <a:bodyPr/>
          <a:lstStyle/>
          <a:p>
            <a:r>
              <a:rPr lang="en-US" dirty="0"/>
              <a:t>U.S.-Mexico Border Region</a:t>
            </a:r>
          </a:p>
        </p:txBody>
      </p:sp>
    </p:spTree>
    <p:extLst>
      <p:ext uri="{BB962C8B-B14F-4D97-AF65-F5344CB8AC3E}">
        <p14:creationId xmlns:p14="http://schemas.microsoft.com/office/powerpoint/2010/main" val="369312536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6"/>
          <p:cNvSpPr>
            <a:spLocks noGrp="1"/>
          </p:cNvSpPr>
          <p:nvPr>
            <p:ph type="title"/>
          </p:nvPr>
        </p:nvSpPr>
        <p:spPr>
          <a:xfrm>
            <a:off x="1524000" y="274638"/>
            <a:ext cx="6781800" cy="868362"/>
          </a:xfrm>
        </p:spPr>
        <p:txBody>
          <a:bodyPr>
            <a:noAutofit/>
          </a:bodyPr>
          <a:lstStyle/>
          <a:p>
            <a:r>
              <a:rPr lang="en-US" sz="2000" dirty="0" smtClean="0"/>
              <a:t>Age-Sex Adjusted Rate of Surgical Inpatient Hospital Stays in Border and Non-Border Counties, by Hispanic Ethnicity</a:t>
            </a:r>
            <a:endParaRPr lang="en-US" sz="2000" dirty="0"/>
          </a:p>
        </p:txBody>
      </p:sp>
      <p:sp>
        <p:nvSpPr>
          <p:cNvPr id="7" name="Rectangle 6"/>
          <p:cNvSpPr/>
          <p:nvPr/>
        </p:nvSpPr>
        <p:spPr>
          <a:xfrm>
            <a:off x="457200" y="5760720"/>
            <a:ext cx="8229600" cy="707886"/>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RR=1.04; </a:t>
            </a:r>
            <a:r>
              <a:rPr lang="en-US" sz="1000" dirty="0">
                <a:ea typeface="Calibri" panose="020F0502020204030204" pitchFamily="34" charset="0"/>
              </a:rPr>
              <a:t>Non-Hispanic, Border vs. Non-Border, </a:t>
            </a:r>
            <a:r>
              <a:rPr lang="en-US" sz="1000" dirty="0" smtClean="0">
                <a:ea typeface="Calibri" panose="020F0502020204030204" pitchFamily="34" charset="0"/>
              </a:rPr>
              <a:t>RR=0.98; </a:t>
            </a:r>
            <a:r>
              <a:rPr lang="en-US" sz="1000" dirty="0">
                <a:ea typeface="Calibri" panose="020F0502020204030204" pitchFamily="34" charset="0"/>
              </a:rPr>
              <a:t>Border, Hispanic vs. Non-Hispanic, </a:t>
            </a:r>
            <a:r>
              <a:rPr lang="en-US" sz="1000" dirty="0" smtClean="0">
                <a:ea typeface="Calibri" panose="020F0502020204030204" pitchFamily="34" charset="0"/>
              </a:rPr>
              <a:t>RR=0.85 (p&lt;0.05 </a:t>
            </a:r>
            <a:r>
              <a:rPr lang="en-US" sz="1000" dirty="0">
                <a:ea typeface="Calibri" panose="020F0502020204030204" pitchFamily="34" charset="0"/>
              </a:rPr>
              <a:t>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RR=0.81 (</a:t>
            </a:r>
            <a:r>
              <a:rPr lang="en-US" sz="1000" dirty="0">
                <a:ea typeface="Calibri" panose="020F0502020204030204" pitchFamily="34" charset="0"/>
              </a:rPr>
              <a:t>p&lt;0.05 and 10% </a:t>
            </a:r>
            <a:r>
              <a:rPr lang="en-US" sz="1000" dirty="0" smtClean="0">
                <a:ea typeface="Calibri" panose="020F0502020204030204" pitchFamily="34" charset="0"/>
              </a:rPr>
              <a:t>difference).</a:t>
            </a:r>
            <a:endParaRPr lang="en-US" sz="1000" dirty="0">
              <a:effectLst/>
              <a:latin typeface="+mj-lt"/>
              <a:ea typeface="Calibri" panose="020F0502020204030204" pitchFamily="34" charset="0"/>
            </a:endParaRPr>
          </a:p>
        </p:txBody>
      </p:sp>
      <p:graphicFrame>
        <p:nvGraphicFramePr>
          <p:cNvPr id="8" name="Chart 7"/>
          <p:cNvGraphicFramePr/>
          <p:nvPr>
            <p:extLst>
              <p:ext uri="{D42A27DB-BD31-4B8C-83A1-F6EECF244321}">
                <p14:modId xmlns:p14="http://schemas.microsoft.com/office/powerpoint/2010/main" val="2226861155"/>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427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6"/>
          <p:cNvSpPr>
            <a:spLocks noGrp="1"/>
          </p:cNvSpPr>
          <p:nvPr>
            <p:ph type="title"/>
          </p:nvPr>
        </p:nvSpPr>
        <p:spPr>
          <a:xfrm>
            <a:off x="1524000" y="274638"/>
            <a:ext cx="6781800" cy="868362"/>
          </a:xfrm>
        </p:spPr>
        <p:txBody>
          <a:bodyPr>
            <a:noAutofit/>
          </a:bodyPr>
          <a:lstStyle/>
          <a:p>
            <a:r>
              <a:rPr lang="en-US" sz="2000" dirty="0" smtClean="0"/>
              <a:t>Age-Sex Adjusted Rate of Medical Inpatient Hospital Stays in Border and Non-Border Counties, by Hispanic Ethnicity</a:t>
            </a:r>
            <a:endParaRPr lang="en-US" sz="2000" dirty="0"/>
          </a:p>
        </p:txBody>
      </p:sp>
      <p:sp>
        <p:nvSpPr>
          <p:cNvPr id="7" name="Rectangle 6"/>
          <p:cNvSpPr/>
          <p:nvPr/>
        </p:nvSpPr>
        <p:spPr>
          <a:xfrm>
            <a:off x="457200" y="5760720"/>
            <a:ext cx="8229600" cy="707886"/>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RR=1.10; </a:t>
            </a:r>
            <a:r>
              <a:rPr lang="en-US" sz="1000" dirty="0">
                <a:ea typeface="Calibri" panose="020F0502020204030204" pitchFamily="34" charset="0"/>
              </a:rPr>
              <a:t>Non-Hispanic, Border vs. Non-Border, </a:t>
            </a:r>
            <a:r>
              <a:rPr lang="en-US" sz="1000" dirty="0" smtClean="0">
                <a:ea typeface="Calibri" panose="020F0502020204030204" pitchFamily="34" charset="0"/>
              </a:rPr>
              <a:t>RR=0.90; </a:t>
            </a:r>
            <a:r>
              <a:rPr lang="en-US" sz="1000" dirty="0">
                <a:ea typeface="Calibri" panose="020F0502020204030204" pitchFamily="34" charset="0"/>
              </a:rPr>
              <a:t>Border, Hispanic vs. Non-Hispanic, </a:t>
            </a:r>
            <a:r>
              <a:rPr lang="en-US" sz="1000" dirty="0" smtClean="0">
                <a:ea typeface="Calibri" panose="020F0502020204030204" pitchFamily="34" charset="0"/>
              </a:rPr>
              <a:t>RR=1.14 (p&lt;0.05 </a:t>
            </a:r>
            <a:r>
              <a:rPr lang="en-US" sz="1000" dirty="0">
                <a:ea typeface="Calibri" panose="020F0502020204030204" pitchFamily="34" charset="0"/>
              </a:rPr>
              <a:t>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RR=0.93.</a:t>
            </a:r>
            <a:endParaRPr lang="en-US" sz="1000" dirty="0">
              <a:effectLst/>
              <a:latin typeface="+mj-lt"/>
              <a:ea typeface="Calibri" panose="020F0502020204030204" pitchFamily="34" charset="0"/>
            </a:endParaRPr>
          </a:p>
        </p:txBody>
      </p:sp>
      <p:graphicFrame>
        <p:nvGraphicFramePr>
          <p:cNvPr id="8" name="Chart 7"/>
          <p:cNvGraphicFramePr/>
          <p:nvPr>
            <p:extLst>
              <p:ext uri="{D42A27DB-BD31-4B8C-83A1-F6EECF244321}">
                <p14:modId xmlns:p14="http://schemas.microsoft.com/office/powerpoint/2010/main" val="233224387"/>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543802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895600"/>
            <a:ext cx="7772400" cy="1362075"/>
          </a:xfrm>
        </p:spPr>
        <p:txBody>
          <a:bodyPr>
            <a:normAutofit/>
          </a:bodyPr>
          <a:lstStyle/>
          <a:p>
            <a:r>
              <a:rPr lang="en-US" dirty="0"/>
              <a:t>Hospital Care on </a:t>
            </a:r>
            <a:r>
              <a:rPr lang="en-US" dirty="0" smtClean="0"/>
              <a:t>the U.S</a:t>
            </a:r>
            <a:r>
              <a:rPr lang="en-US" dirty="0"/>
              <a:t>.-Mexico Border</a:t>
            </a:r>
            <a:br>
              <a:rPr lang="en-US" dirty="0"/>
            </a:br>
            <a:r>
              <a:rPr lang="en-US" dirty="0" smtClean="0"/>
              <a:t>Population-based rates of inpatient Hospital stays For Select Conditions</a:t>
            </a:r>
            <a:endParaRPr lang="en-US" dirty="0"/>
          </a:p>
        </p:txBody>
      </p:sp>
    </p:spTree>
    <p:extLst>
      <p:ext uri="{BB962C8B-B14F-4D97-AF65-F5344CB8AC3E}">
        <p14:creationId xmlns:p14="http://schemas.microsoft.com/office/powerpoint/2010/main" val="27808568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488698943"/>
              </p:ext>
            </p:extLst>
          </p:nvPr>
        </p:nvGraphicFramePr>
        <p:xfrm>
          <a:off x="482601" y="1447800"/>
          <a:ext cx="8229599" cy="3886200"/>
        </p:xfrm>
        <a:graphic>
          <a:graphicData uri="http://schemas.openxmlformats.org/drawingml/2006/table">
            <a:tbl>
              <a:tblPr firstRow="1" bandRow="1">
                <a:tableStyleId>{5C22544A-7EE6-4342-B048-85BDC9FD1C3A}</a:tableStyleId>
              </a:tblPr>
              <a:tblGrid>
                <a:gridCol w="2862470">
                  <a:extLst>
                    <a:ext uri="{9D8B030D-6E8A-4147-A177-3AD203B41FA5}">
                      <a16:colId xmlns:a16="http://schemas.microsoft.com/office/drawing/2014/main" val="20000"/>
                    </a:ext>
                  </a:extLst>
                </a:gridCol>
                <a:gridCol w="1341781">
                  <a:extLst>
                    <a:ext uri="{9D8B030D-6E8A-4147-A177-3AD203B41FA5}">
                      <a16:colId xmlns:a16="http://schemas.microsoft.com/office/drawing/2014/main" val="20001"/>
                    </a:ext>
                  </a:extLst>
                </a:gridCol>
                <a:gridCol w="1252331">
                  <a:extLst>
                    <a:ext uri="{9D8B030D-6E8A-4147-A177-3AD203B41FA5}">
                      <a16:colId xmlns:a16="http://schemas.microsoft.com/office/drawing/2014/main" val="20002"/>
                    </a:ext>
                  </a:extLst>
                </a:gridCol>
                <a:gridCol w="1341780">
                  <a:extLst>
                    <a:ext uri="{9D8B030D-6E8A-4147-A177-3AD203B41FA5}">
                      <a16:colId xmlns:a16="http://schemas.microsoft.com/office/drawing/2014/main" val="20003"/>
                    </a:ext>
                  </a:extLst>
                </a:gridCol>
                <a:gridCol w="1431237">
                  <a:extLst>
                    <a:ext uri="{9D8B030D-6E8A-4147-A177-3AD203B41FA5}">
                      <a16:colId xmlns:a16="http://schemas.microsoft.com/office/drawing/2014/main" val="20004"/>
                    </a:ext>
                  </a:extLst>
                </a:gridCol>
              </a:tblGrid>
              <a:tr h="0">
                <a:tc rowSpan="3">
                  <a:txBody>
                    <a:bodyPr/>
                    <a:lstStyle/>
                    <a:p>
                      <a:r>
                        <a:rPr lang="en-US" sz="1100" b="1" dirty="0" smtClean="0">
                          <a:solidFill>
                            <a:schemeClr val="bg1"/>
                          </a:solidFill>
                          <a:latin typeface="+mj-lt"/>
                        </a:rPr>
                        <a:t>Condition Identified</a:t>
                      </a:r>
                      <a:r>
                        <a:rPr lang="en-US" sz="1100" b="1" baseline="0" dirty="0" smtClean="0">
                          <a:solidFill>
                            <a:schemeClr val="bg1"/>
                          </a:solidFill>
                          <a:latin typeface="+mj-lt"/>
                        </a:rPr>
                        <a:t> as Priority Area by U.S.-Mexico Border Commission</a:t>
                      </a:r>
                      <a:endParaRPr lang="en-US" sz="1100" b="1" dirty="0">
                        <a:solidFill>
                          <a:schemeClr val="bg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1100" dirty="0" smtClean="0">
                          <a:latin typeface="+mj-lt"/>
                        </a:rPr>
                        <a:t>Ratio</a:t>
                      </a:r>
                      <a:r>
                        <a:rPr lang="en-US" sz="1100" baseline="0" dirty="0" smtClean="0">
                          <a:latin typeface="+mj-lt"/>
                        </a:rPr>
                        <a:t> of Age-Sex Adjusted Rate of Hospitalization</a:t>
                      </a:r>
                      <a:endParaRPr lang="en-US" sz="1100" dirty="0">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0">
                <a:tc vMerge="1">
                  <a:txBody>
                    <a:bodyPr/>
                    <a:lstStyle/>
                    <a:p>
                      <a:endParaRPr lang="en-US"/>
                    </a:p>
                  </a:txBody>
                  <a:tcPr/>
                </a:tc>
                <a:tc gridSpan="2">
                  <a:txBody>
                    <a:bodyPr/>
                    <a:lstStyle/>
                    <a:p>
                      <a:pPr algn="ctr"/>
                      <a:r>
                        <a:rPr lang="en-US" sz="1100" b="1" dirty="0" smtClean="0">
                          <a:solidFill>
                            <a:schemeClr val="bg1"/>
                          </a:solidFill>
                          <a:latin typeface="+mj-lt"/>
                        </a:rPr>
                        <a:t>Hispanics</a:t>
                      </a:r>
                      <a:r>
                        <a:rPr lang="en-US" sz="1100" b="1" baseline="0" dirty="0" smtClean="0">
                          <a:solidFill>
                            <a:schemeClr val="bg1"/>
                          </a:solidFill>
                          <a:latin typeface="+mj-lt"/>
                        </a:rPr>
                        <a:t> vs. Non-Hispanics</a:t>
                      </a:r>
                      <a:endParaRPr lang="en-US" sz="1100" b="1" dirty="0">
                        <a:solidFill>
                          <a:schemeClr val="bg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lang="en-US" sz="1400" b="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gridSpan="2">
                  <a:txBody>
                    <a:bodyPr/>
                    <a:lstStyle/>
                    <a:p>
                      <a:pPr algn="ctr"/>
                      <a:r>
                        <a:rPr lang="en-US" sz="1100" b="1" dirty="0" smtClean="0">
                          <a:solidFill>
                            <a:schemeClr val="bg1"/>
                          </a:solidFill>
                          <a:latin typeface="+mj-lt"/>
                        </a:rPr>
                        <a:t>Border vs. Non-Border Counties</a:t>
                      </a:r>
                      <a:endParaRPr lang="en-US" sz="1100" b="1" dirty="0">
                        <a:solidFill>
                          <a:schemeClr val="bg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lang="en-US" sz="1400" b="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0">
                <a:tc vMerge="1">
                  <a:txBody>
                    <a:bodyPr/>
                    <a:lstStyle/>
                    <a:p>
                      <a:endParaRPr lang="en-US" dirty="0"/>
                    </a:p>
                  </a:txBody>
                  <a:tcPr/>
                </a:tc>
                <a:tc>
                  <a:txBody>
                    <a:bodyPr/>
                    <a:lstStyle/>
                    <a:p>
                      <a:pPr algn="ctr"/>
                      <a:r>
                        <a:rPr lang="en-US" sz="1100" b="1" dirty="0" smtClean="0">
                          <a:solidFill>
                            <a:schemeClr val="bg1"/>
                          </a:solidFill>
                          <a:latin typeface="+mj-lt"/>
                        </a:rPr>
                        <a:t>Border Counties</a:t>
                      </a:r>
                      <a:endParaRPr lang="en-US" sz="1100" b="1" dirty="0">
                        <a:solidFill>
                          <a:schemeClr val="bg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100" b="1" dirty="0" smtClean="0">
                          <a:solidFill>
                            <a:schemeClr val="bg1"/>
                          </a:solidFill>
                          <a:latin typeface="+mj-lt"/>
                        </a:rPr>
                        <a:t>Non-Border</a:t>
                      </a:r>
                      <a:endParaRPr lang="en-US" sz="1100" b="1" dirty="0">
                        <a:solidFill>
                          <a:schemeClr val="bg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100" b="1" dirty="0" smtClean="0">
                          <a:solidFill>
                            <a:schemeClr val="bg1"/>
                          </a:solidFill>
                          <a:latin typeface="+mj-lt"/>
                        </a:rPr>
                        <a:t>Hispanics</a:t>
                      </a:r>
                      <a:endParaRPr lang="en-US" sz="1100" b="1" dirty="0">
                        <a:solidFill>
                          <a:schemeClr val="bg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100" b="1" dirty="0" smtClean="0">
                          <a:solidFill>
                            <a:schemeClr val="bg1"/>
                          </a:solidFill>
                          <a:latin typeface="+mj-lt"/>
                        </a:rPr>
                        <a:t>Non-Hispanics</a:t>
                      </a:r>
                      <a:endParaRPr lang="en-US" sz="1100" b="1" dirty="0">
                        <a:solidFill>
                          <a:schemeClr val="bg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0">
                <a:tc>
                  <a:txBody>
                    <a:bodyPr/>
                    <a:lstStyle/>
                    <a:p>
                      <a:r>
                        <a:rPr lang="en-US" sz="1100" b="1" dirty="0" smtClean="0">
                          <a:latin typeface="+mj-lt"/>
                        </a:rPr>
                        <a:t>Cancer*</a:t>
                      </a:r>
                      <a:endParaRPr lang="en-US" sz="11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chemeClr val="accent3">
                              <a:lumMod val="50000"/>
                            </a:schemeClr>
                          </a:solidFill>
                          <a:latin typeface="+mj-lt"/>
                        </a:rPr>
                        <a:t>0.66</a:t>
                      </a:r>
                      <a:endParaRPr lang="en-US" sz="1100" b="0" i="0" u="none" strike="noStrike" dirty="0">
                        <a:solidFill>
                          <a:schemeClr val="accent3">
                            <a:lumMod val="50000"/>
                          </a:schemeClr>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100" b="0" i="0" u="none" strike="noStrike" dirty="0" smtClean="0">
                          <a:solidFill>
                            <a:schemeClr val="accent3">
                              <a:lumMod val="50000"/>
                            </a:schemeClr>
                          </a:solidFill>
                          <a:latin typeface="+mj-lt"/>
                        </a:rPr>
                        <a:t>0.65</a:t>
                      </a:r>
                      <a:endParaRPr lang="en-US" sz="1100" b="0" i="0" u="none" strike="noStrike" dirty="0">
                        <a:solidFill>
                          <a:schemeClr val="accent3">
                            <a:lumMod val="50000"/>
                          </a:schemeClr>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100" b="0" i="0" u="none" strike="noStrike" dirty="0" smtClean="0">
                          <a:solidFill>
                            <a:srgbClr val="000000"/>
                          </a:solidFill>
                          <a:latin typeface="+mj-lt"/>
                        </a:rPr>
                        <a:t>0.94</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000000"/>
                          </a:solidFill>
                          <a:latin typeface="+mj-lt"/>
                        </a:rPr>
                        <a:t>0.92</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r>
                        <a:rPr lang="en-US" sz="1100" dirty="0" smtClean="0">
                          <a:latin typeface="+mj-lt"/>
                        </a:rPr>
                        <a:t>     Breast</a:t>
                      </a:r>
                      <a:r>
                        <a:rPr lang="en-US" sz="1100" baseline="0" dirty="0" smtClean="0">
                          <a:latin typeface="+mj-lt"/>
                        </a:rPr>
                        <a:t> cancer</a:t>
                      </a:r>
                      <a:endParaRPr 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chemeClr val="accent3">
                              <a:lumMod val="50000"/>
                            </a:schemeClr>
                          </a:solidFill>
                          <a:latin typeface="+mj-lt"/>
                        </a:rPr>
                        <a:t>0.58</a:t>
                      </a:r>
                      <a:endParaRPr lang="en-US" sz="1100" b="0" i="0" u="none" strike="noStrike" dirty="0">
                        <a:solidFill>
                          <a:schemeClr val="accent3">
                            <a:lumMod val="50000"/>
                          </a:schemeClr>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100" b="0" i="0" u="none" strike="noStrike" dirty="0" smtClean="0">
                          <a:solidFill>
                            <a:schemeClr val="accent3">
                              <a:lumMod val="50000"/>
                            </a:schemeClr>
                          </a:solidFill>
                          <a:latin typeface="+mj-lt"/>
                        </a:rPr>
                        <a:t>0.59</a:t>
                      </a:r>
                      <a:endParaRPr lang="en-US" sz="1100" b="0" i="0" u="none" strike="noStrike" dirty="0">
                        <a:solidFill>
                          <a:schemeClr val="accent3">
                            <a:lumMod val="50000"/>
                          </a:schemeClr>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100" b="0" i="0" u="none" strike="noStrike" dirty="0" smtClean="0">
                          <a:solidFill>
                            <a:srgbClr val="000000"/>
                          </a:solidFill>
                          <a:latin typeface="+mj-lt"/>
                        </a:rPr>
                        <a:t>0.96</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000000"/>
                          </a:solidFill>
                          <a:latin typeface="+mj-lt"/>
                        </a:rPr>
                        <a:t>0.97</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r>
                        <a:rPr lang="en-US" sz="1100" kern="1200" baseline="0" dirty="0" smtClean="0">
                          <a:solidFill>
                            <a:schemeClr val="dk1"/>
                          </a:solidFill>
                          <a:latin typeface="+mj-lt"/>
                          <a:ea typeface="+mn-ea"/>
                          <a:cs typeface="+mn-cs"/>
                        </a:rPr>
                        <a:t>     </a:t>
                      </a:r>
                      <a:r>
                        <a:rPr lang="en-US" sz="1100" dirty="0" smtClean="0">
                          <a:latin typeface="+mj-lt"/>
                        </a:rPr>
                        <a:t>Cervical</a:t>
                      </a:r>
                      <a:r>
                        <a:rPr lang="en-US" sz="1100" baseline="0" dirty="0" smtClean="0">
                          <a:latin typeface="+mj-lt"/>
                        </a:rPr>
                        <a:t> cancer</a:t>
                      </a:r>
                      <a:endParaRPr lang="en-US" sz="11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000000"/>
                          </a:solidFill>
                          <a:latin typeface="+mj-lt"/>
                        </a:rPr>
                        <a:t>0.90</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000000"/>
                          </a:solidFill>
                          <a:latin typeface="+mj-lt"/>
                        </a:rPr>
                        <a:t>0.90</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000000"/>
                          </a:solidFill>
                          <a:latin typeface="+mj-lt"/>
                        </a:rPr>
                        <a:t>0.93</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000000"/>
                          </a:solidFill>
                          <a:latin typeface="+mj-lt"/>
                        </a:rPr>
                        <a:t>0.93</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r>
                        <a:rPr lang="en-US" sz="1100" b="1" dirty="0" smtClean="0">
                          <a:latin typeface="+mj-lt"/>
                        </a:rPr>
                        <a:t>Chronic Kidney Disease</a:t>
                      </a:r>
                      <a:endParaRPr lang="en-US" sz="11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C00000"/>
                          </a:solidFill>
                          <a:latin typeface="+mj-lt"/>
                        </a:rPr>
                        <a:t>1.63</a:t>
                      </a:r>
                      <a:endParaRPr lang="en-US" sz="1100" b="0" i="0" u="none" strike="noStrike" dirty="0">
                        <a:solidFill>
                          <a:srgbClr val="C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100" b="0" i="0" u="none" strike="noStrike" dirty="0" smtClean="0">
                          <a:solidFill>
                            <a:srgbClr val="C00000"/>
                          </a:solidFill>
                          <a:latin typeface="+mj-lt"/>
                        </a:rPr>
                        <a:t>1.16</a:t>
                      </a:r>
                      <a:endParaRPr lang="en-US" sz="1100" b="0" i="0" u="none" strike="noStrike" dirty="0">
                        <a:solidFill>
                          <a:srgbClr val="C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100" b="0" i="0" u="none" strike="noStrike" dirty="0" smtClean="0">
                          <a:solidFill>
                            <a:srgbClr val="C00000"/>
                          </a:solidFill>
                          <a:latin typeface="+mj-lt"/>
                        </a:rPr>
                        <a:t>1.12</a:t>
                      </a:r>
                      <a:endParaRPr lang="en-US" sz="1100" b="0" i="0" u="none" strike="noStrike" dirty="0">
                        <a:solidFill>
                          <a:srgbClr val="C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100" b="0" i="0" u="none" strike="noStrike" dirty="0" smtClean="0">
                          <a:solidFill>
                            <a:schemeClr val="accent3">
                              <a:lumMod val="50000"/>
                            </a:schemeClr>
                          </a:solidFill>
                          <a:latin typeface="+mj-lt"/>
                        </a:rPr>
                        <a:t>0.80</a:t>
                      </a:r>
                      <a:endParaRPr lang="en-US" sz="1100" b="0" i="0" u="none" strike="noStrike" dirty="0">
                        <a:solidFill>
                          <a:schemeClr val="accent3">
                            <a:lumMod val="50000"/>
                          </a:schemeClr>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6"/>
                  </a:ext>
                </a:extLst>
              </a:tr>
              <a:tr h="0">
                <a:tc>
                  <a:txBody>
                    <a:bodyPr/>
                    <a:lstStyle/>
                    <a:p>
                      <a:r>
                        <a:rPr lang="en-US" sz="1100" b="1" dirty="0" smtClean="0">
                          <a:latin typeface="+mj-lt"/>
                        </a:rPr>
                        <a:t>Diabetes</a:t>
                      </a:r>
                      <a:endParaRPr lang="en-US" sz="11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C00000"/>
                          </a:solidFill>
                          <a:latin typeface="+mj-lt"/>
                        </a:rPr>
                        <a:t>1.72</a:t>
                      </a:r>
                      <a:endParaRPr lang="en-US" sz="1100" b="0" i="0" u="none" strike="noStrike" dirty="0">
                        <a:solidFill>
                          <a:srgbClr val="C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100" b="0" i="0" u="none" strike="noStrike" dirty="0" smtClean="0">
                          <a:solidFill>
                            <a:srgbClr val="C00000"/>
                          </a:solidFill>
                          <a:latin typeface="+mj-lt"/>
                        </a:rPr>
                        <a:t>1.32</a:t>
                      </a:r>
                      <a:endParaRPr lang="en-US" sz="1100" b="0" i="0" u="none" strike="noStrike" dirty="0">
                        <a:solidFill>
                          <a:srgbClr val="C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100" b="0" i="0" u="none" strike="noStrike" dirty="0" smtClean="0">
                          <a:solidFill>
                            <a:srgbClr val="C00000"/>
                          </a:solidFill>
                          <a:latin typeface="+mj-lt"/>
                        </a:rPr>
                        <a:t>1.11</a:t>
                      </a:r>
                      <a:endParaRPr lang="en-US" sz="1100" b="0" i="0" u="none" strike="noStrike" dirty="0">
                        <a:solidFill>
                          <a:srgbClr val="C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100" b="0" i="0" u="none" strike="noStrike" dirty="0" smtClean="0">
                          <a:solidFill>
                            <a:srgbClr val="4F6228"/>
                          </a:solidFill>
                          <a:latin typeface="+mj-lt"/>
                        </a:rPr>
                        <a:t>0.85</a:t>
                      </a:r>
                      <a:endParaRPr lang="en-US" sz="1100" b="0" i="0" u="none" strike="noStrike" dirty="0">
                        <a:solidFill>
                          <a:srgbClr val="4F6228"/>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7"/>
                  </a:ext>
                </a:extLst>
              </a:tr>
              <a:tr h="0">
                <a:tc>
                  <a:txBody>
                    <a:bodyPr/>
                    <a:lstStyle/>
                    <a:p>
                      <a:r>
                        <a:rPr lang="en-US" sz="1100" b="1" dirty="0" smtClean="0">
                          <a:latin typeface="+mj-lt"/>
                        </a:rPr>
                        <a:t>HIV/AIDS</a:t>
                      </a:r>
                      <a:endParaRPr lang="en-US" sz="11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000000"/>
                          </a:solidFill>
                          <a:latin typeface="+mj-lt"/>
                        </a:rPr>
                        <a:t>0.80</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chemeClr val="accent3">
                              <a:lumMod val="50000"/>
                            </a:schemeClr>
                          </a:solidFill>
                          <a:latin typeface="+mj-lt"/>
                        </a:rPr>
                        <a:t>0.60</a:t>
                      </a:r>
                      <a:endParaRPr lang="en-US" sz="1100" b="0" i="0" u="none" strike="noStrike" dirty="0">
                        <a:solidFill>
                          <a:schemeClr val="accent3">
                            <a:lumMod val="50000"/>
                          </a:schemeClr>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100" b="0" i="0" u="none" strike="noStrike" dirty="0" smtClean="0">
                          <a:solidFill>
                            <a:srgbClr val="000000"/>
                          </a:solidFill>
                          <a:latin typeface="+mj-lt"/>
                        </a:rPr>
                        <a:t>1.05</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4F6228"/>
                          </a:solidFill>
                          <a:latin typeface="+mj-lt"/>
                        </a:rPr>
                        <a:t>0.79</a:t>
                      </a:r>
                      <a:endParaRPr lang="en-US" sz="1100" b="0" i="0" u="none" strike="noStrike" dirty="0">
                        <a:solidFill>
                          <a:srgbClr val="4F6228"/>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8"/>
                  </a:ext>
                </a:extLst>
              </a:tr>
              <a:tr h="0">
                <a:tc>
                  <a:txBody>
                    <a:bodyPr/>
                    <a:lstStyle/>
                    <a:p>
                      <a:r>
                        <a:rPr lang="en-US" sz="1100" b="1" dirty="0" smtClean="0">
                          <a:latin typeface="+mj-lt"/>
                        </a:rPr>
                        <a:t>Obesity, Adults</a:t>
                      </a:r>
                      <a:endParaRPr lang="en-US" sz="11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C00000"/>
                          </a:solidFill>
                          <a:latin typeface="+mj-lt"/>
                        </a:rPr>
                        <a:t>1.23</a:t>
                      </a:r>
                      <a:endParaRPr lang="en-US" sz="1100" b="0" i="0" u="none" strike="noStrike" dirty="0">
                        <a:solidFill>
                          <a:srgbClr val="C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100" b="0" i="0" u="none" strike="noStrike" dirty="0" smtClean="0">
                          <a:solidFill>
                            <a:schemeClr val="tx1"/>
                          </a:solidFill>
                          <a:latin typeface="+mj-lt"/>
                        </a:rPr>
                        <a:t>0.91</a:t>
                      </a:r>
                      <a:endParaRPr lang="en-US" sz="1100" b="0" i="0" u="none" strike="noStrike" dirty="0">
                        <a:solidFill>
                          <a:schemeClr val="tx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C00000"/>
                          </a:solidFill>
                          <a:latin typeface="+mj-lt"/>
                        </a:rPr>
                        <a:t>1.17</a:t>
                      </a:r>
                      <a:endParaRPr lang="en-US" sz="1100" b="0" i="0" u="none" strike="noStrike" dirty="0">
                        <a:solidFill>
                          <a:srgbClr val="C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100" b="0" i="0" u="none" strike="noStrike" dirty="0" smtClean="0">
                          <a:solidFill>
                            <a:srgbClr val="4F6228"/>
                          </a:solidFill>
                          <a:latin typeface="+mj-lt"/>
                        </a:rPr>
                        <a:t>0.86</a:t>
                      </a:r>
                      <a:endParaRPr lang="en-US" sz="1100" b="0" i="0" u="none" strike="noStrike" dirty="0">
                        <a:solidFill>
                          <a:srgbClr val="4F6228"/>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9"/>
                  </a:ext>
                </a:extLst>
              </a:tr>
              <a:tr h="0">
                <a:tc>
                  <a:txBody>
                    <a:bodyPr/>
                    <a:lstStyle/>
                    <a:p>
                      <a:r>
                        <a:rPr lang="en-US" sz="1100" b="1" dirty="0" smtClean="0">
                          <a:latin typeface="+mj-lt"/>
                        </a:rPr>
                        <a:t>Obesity, Children</a:t>
                      </a:r>
                      <a:endParaRPr lang="en-US" sz="11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000000"/>
                          </a:solidFill>
                          <a:latin typeface="+mj-lt"/>
                        </a:rPr>
                        <a:t>1.17</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C00000"/>
                          </a:solidFill>
                          <a:latin typeface="+mj-lt"/>
                        </a:rPr>
                        <a:t>1.45</a:t>
                      </a:r>
                      <a:endParaRPr lang="en-US" sz="1100" b="0" i="0" u="none" strike="noStrike" dirty="0">
                        <a:solidFill>
                          <a:srgbClr val="C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100" b="0" i="0" u="none" strike="noStrike" dirty="0" smtClean="0">
                          <a:solidFill>
                            <a:srgbClr val="000000"/>
                          </a:solidFill>
                          <a:latin typeface="+mj-lt"/>
                        </a:rPr>
                        <a:t>0.98</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chemeClr val="tx1"/>
                          </a:solidFill>
                          <a:latin typeface="+mj-lt"/>
                        </a:rPr>
                        <a:t>1.21</a:t>
                      </a:r>
                      <a:endParaRPr lang="en-US" sz="1100" b="0" i="0" u="none" strike="noStrike" dirty="0">
                        <a:solidFill>
                          <a:schemeClr val="tx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0">
                <a:tc>
                  <a:txBody>
                    <a:bodyPr/>
                    <a:lstStyle/>
                    <a:p>
                      <a:r>
                        <a:rPr lang="en-US" sz="1100" b="1" dirty="0" smtClean="0">
                          <a:latin typeface="+mj-lt"/>
                        </a:rPr>
                        <a:t>Oral Cancer</a:t>
                      </a:r>
                      <a:endParaRPr lang="en-US" sz="11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000000"/>
                          </a:solidFill>
                          <a:latin typeface="+mj-lt"/>
                        </a:rPr>
                        <a:t>0.58</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4F6228"/>
                          </a:solidFill>
                          <a:latin typeface="+mj-lt"/>
                        </a:rPr>
                        <a:t>0.65</a:t>
                      </a:r>
                      <a:endParaRPr lang="en-US" sz="1100" b="0" i="0" u="none" strike="noStrike" dirty="0">
                        <a:solidFill>
                          <a:srgbClr val="4F6228"/>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100" b="0" i="0" u="none" strike="noStrike" dirty="0" smtClean="0">
                          <a:solidFill>
                            <a:srgbClr val="000000"/>
                          </a:solidFill>
                          <a:latin typeface="+mj-lt"/>
                        </a:rPr>
                        <a:t>0.81</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000000"/>
                          </a:solidFill>
                          <a:latin typeface="+mj-lt"/>
                        </a:rPr>
                        <a:t>0.90</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0">
                <a:tc>
                  <a:txBody>
                    <a:bodyPr/>
                    <a:lstStyle/>
                    <a:p>
                      <a:r>
                        <a:rPr lang="en-US" sz="1100" b="1" dirty="0" smtClean="0">
                          <a:latin typeface="+mj-lt"/>
                        </a:rPr>
                        <a:t>Respiratory</a:t>
                      </a:r>
                      <a:r>
                        <a:rPr lang="en-US" sz="1100" baseline="30000" dirty="0" smtClean="0"/>
                        <a:t>†</a:t>
                      </a:r>
                      <a:endParaRPr lang="en-US" sz="1100" b="1"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chemeClr val="accent3">
                              <a:lumMod val="50000"/>
                            </a:schemeClr>
                          </a:solidFill>
                          <a:latin typeface="+mj-lt"/>
                        </a:rPr>
                        <a:t>0.85</a:t>
                      </a:r>
                      <a:endParaRPr lang="en-US" sz="1100" b="0" i="0" u="none" strike="noStrike" dirty="0">
                        <a:solidFill>
                          <a:schemeClr val="accent3">
                            <a:lumMod val="50000"/>
                          </a:schemeClr>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100" b="0" i="0" u="none" strike="noStrike" dirty="0" smtClean="0">
                          <a:solidFill>
                            <a:schemeClr val="accent3">
                              <a:lumMod val="50000"/>
                            </a:schemeClr>
                          </a:solidFill>
                          <a:latin typeface="+mj-lt"/>
                        </a:rPr>
                        <a:t>0.74</a:t>
                      </a:r>
                      <a:endParaRPr lang="en-US" sz="1100" b="0" i="0" u="none" strike="noStrike" dirty="0">
                        <a:solidFill>
                          <a:schemeClr val="accent3">
                            <a:lumMod val="50000"/>
                          </a:schemeClr>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100" b="0" i="0" u="none" strike="noStrike" dirty="0" smtClean="0">
                          <a:solidFill>
                            <a:srgbClr val="000000"/>
                          </a:solidFill>
                          <a:latin typeface="+mj-lt"/>
                        </a:rPr>
                        <a:t>1.05</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000000"/>
                          </a:solidFill>
                          <a:latin typeface="+mj-lt"/>
                        </a:rPr>
                        <a:t>0.92</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0">
                <a:tc>
                  <a:txBody>
                    <a:bodyPr/>
                    <a:lstStyle/>
                    <a:p>
                      <a:r>
                        <a:rPr lang="en-US" sz="1100" b="1" dirty="0" smtClean="0">
                          <a:latin typeface="+mj-lt"/>
                        </a:rPr>
                        <a:t>      </a:t>
                      </a:r>
                      <a:r>
                        <a:rPr lang="en-US" sz="1100" b="0" dirty="0" smtClean="0">
                          <a:latin typeface="+mj-lt"/>
                        </a:rPr>
                        <a:t>Asthma</a:t>
                      </a:r>
                      <a:endParaRPr lang="en-US" sz="1100" b="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chemeClr val="accent3">
                              <a:lumMod val="50000"/>
                            </a:schemeClr>
                          </a:solidFill>
                          <a:latin typeface="+mj-lt"/>
                        </a:rPr>
                        <a:t>0.61</a:t>
                      </a:r>
                      <a:endParaRPr lang="en-US" sz="1100" b="0" i="0" u="none" strike="noStrike" dirty="0">
                        <a:solidFill>
                          <a:schemeClr val="accent3">
                            <a:lumMod val="50000"/>
                          </a:schemeClr>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100" b="0" i="0" u="none" strike="noStrike" dirty="0" smtClean="0">
                          <a:solidFill>
                            <a:schemeClr val="accent3">
                              <a:lumMod val="50000"/>
                            </a:schemeClr>
                          </a:solidFill>
                          <a:latin typeface="+mj-lt"/>
                        </a:rPr>
                        <a:t>0.72</a:t>
                      </a:r>
                      <a:endParaRPr lang="en-US" sz="1100" b="0" i="0" u="none" strike="noStrike" dirty="0">
                        <a:solidFill>
                          <a:schemeClr val="accent3">
                            <a:lumMod val="50000"/>
                          </a:schemeClr>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100" b="0" i="0" u="none" strike="noStrike" dirty="0" smtClean="0">
                          <a:solidFill>
                            <a:schemeClr val="accent3">
                              <a:lumMod val="50000"/>
                            </a:schemeClr>
                          </a:solidFill>
                          <a:latin typeface="+mj-lt"/>
                        </a:rPr>
                        <a:t>0.79</a:t>
                      </a:r>
                      <a:endParaRPr lang="en-US" sz="1100" b="0" i="0" u="none" strike="noStrike" dirty="0">
                        <a:solidFill>
                          <a:schemeClr val="accent3">
                            <a:lumMod val="50000"/>
                          </a:schemeClr>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100" b="0" i="0" u="none" strike="noStrike" dirty="0" smtClean="0">
                          <a:solidFill>
                            <a:srgbClr val="000000"/>
                          </a:solidFill>
                          <a:latin typeface="+mj-lt"/>
                        </a:rPr>
                        <a:t>0.94</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0">
                <a:tc>
                  <a:txBody>
                    <a:bodyPr/>
                    <a:lstStyle/>
                    <a:p>
                      <a:r>
                        <a:rPr lang="en-US" sz="1100" b="0" dirty="0" smtClean="0">
                          <a:latin typeface="+mj-lt"/>
                        </a:rPr>
                        <a:t>      COPD</a:t>
                      </a:r>
                      <a:endParaRPr lang="en-US" sz="1100" b="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100" b="0" i="0" u="none" strike="noStrike" dirty="0" smtClean="0">
                          <a:solidFill>
                            <a:srgbClr val="4F6228"/>
                          </a:solidFill>
                          <a:latin typeface="+mj-lt"/>
                        </a:rPr>
                        <a:t>0.77</a:t>
                      </a:r>
                      <a:endParaRPr lang="en-US" sz="1100" b="0" i="0" u="none" strike="noStrike" dirty="0">
                        <a:solidFill>
                          <a:srgbClr val="4F6228"/>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100" b="0" i="0" u="none" strike="noStrike" dirty="0" smtClean="0">
                          <a:solidFill>
                            <a:srgbClr val="4F6228"/>
                          </a:solidFill>
                          <a:latin typeface="+mj-lt"/>
                        </a:rPr>
                        <a:t>0.59</a:t>
                      </a:r>
                      <a:endParaRPr lang="en-US" sz="1100" b="0" i="0" u="none" strike="noStrike" dirty="0">
                        <a:solidFill>
                          <a:srgbClr val="4F6228"/>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100" b="0" i="0" u="none" strike="noStrike" dirty="0" smtClean="0">
                          <a:solidFill>
                            <a:srgbClr val="C00000"/>
                          </a:solidFill>
                          <a:latin typeface="+mj-lt"/>
                        </a:rPr>
                        <a:t>1.18</a:t>
                      </a:r>
                      <a:endParaRPr lang="en-US" sz="1100" b="0" i="0" u="none" strike="noStrike" dirty="0">
                        <a:solidFill>
                          <a:srgbClr val="C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100" b="0" i="0" u="none" strike="noStrike" dirty="0" smtClean="0">
                          <a:solidFill>
                            <a:srgbClr val="000000"/>
                          </a:solidFill>
                          <a:latin typeface="+mj-lt"/>
                        </a:rPr>
                        <a:t>0.91</a:t>
                      </a:r>
                      <a:endParaRPr lang="en-US" sz="1100" b="0" i="0" u="none" strike="noStrike" dirty="0">
                        <a:solidFill>
                          <a:srgbClr val="000000"/>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bl>
          </a:graphicData>
        </a:graphic>
      </p:graphicFrame>
      <p:sp>
        <p:nvSpPr>
          <p:cNvPr id="6" name="Title 16"/>
          <p:cNvSpPr>
            <a:spLocks noGrp="1"/>
          </p:cNvSpPr>
          <p:nvPr>
            <p:ph type="title"/>
          </p:nvPr>
        </p:nvSpPr>
        <p:spPr>
          <a:xfrm>
            <a:off x="1524000" y="274638"/>
            <a:ext cx="6629400" cy="868362"/>
          </a:xfrm>
        </p:spPr>
        <p:txBody>
          <a:bodyPr>
            <a:noAutofit/>
          </a:bodyPr>
          <a:lstStyle/>
          <a:p>
            <a:r>
              <a:rPr lang="en-US" sz="2000" dirty="0" smtClean="0"/>
              <a:t>Rates of Inpatient Hospital Stays in Border vs. Non-Border Counties and Among Hispanics vs. Non-Hispanics, by Condition</a:t>
            </a:r>
            <a:endParaRPr lang="en-US" sz="2000" dirty="0"/>
          </a:p>
        </p:txBody>
      </p:sp>
      <p:sp>
        <p:nvSpPr>
          <p:cNvPr id="8" name="Rectangle 7"/>
          <p:cNvSpPr/>
          <p:nvPr/>
        </p:nvSpPr>
        <p:spPr>
          <a:xfrm>
            <a:off x="457200" y="5486400"/>
            <a:ext cx="8229600" cy="861774"/>
          </a:xfrm>
          <a:prstGeom prst="rect">
            <a:avLst/>
          </a:prstGeom>
        </p:spPr>
        <p:txBody>
          <a:bodyPr wrap="square" lIns="0">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smtClean="0"/>
              <a:t>Note:</a:t>
            </a:r>
            <a:r>
              <a:rPr lang="en-US" sz="1000" dirty="0" smtClean="0"/>
              <a:t> </a:t>
            </a:r>
            <a:r>
              <a:rPr lang="en-US" sz="1000" dirty="0"/>
              <a:t>Shaded cells represent statistically significant differences (p&lt;.05) of 10% or greater. All rates are per 100,000 </a:t>
            </a:r>
            <a:r>
              <a:rPr lang="en-US" sz="1000" dirty="0" smtClean="0"/>
              <a:t>population. </a:t>
            </a:r>
          </a:p>
          <a:p>
            <a:r>
              <a:rPr lang="en-US" sz="1000" dirty="0"/>
              <a:t>*Cancer includes breast, cervical, </a:t>
            </a:r>
            <a:r>
              <a:rPr lang="en-US" sz="1000" dirty="0" smtClean="0"/>
              <a:t>prostate, </a:t>
            </a:r>
            <a:r>
              <a:rPr lang="en-US" sz="1000" dirty="0"/>
              <a:t>and oral cancers.</a:t>
            </a:r>
          </a:p>
          <a:p>
            <a:r>
              <a:rPr lang="en-US" sz="1000" baseline="30000" dirty="0" smtClean="0"/>
              <a:t>†</a:t>
            </a:r>
            <a:r>
              <a:rPr lang="en-US" sz="1000" dirty="0" smtClean="0"/>
              <a:t>Respiratory </a:t>
            </a:r>
            <a:r>
              <a:rPr lang="en-US" sz="1000" dirty="0"/>
              <a:t>includes asthma, chronic obstructive pulmonary disease, </a:t>
            </a:r>
            <a:r>
              <a:rPr lang="en-US" sz="1000" dirty="0" smtClean="0"/>
              <a:t>respiratory failure, </a:t>
            </a:r>
            <a:r>
              <a:rPr lang="en-US" sz="1000" dirty="0"/>
              <a:t>and other respiratory diseases (e.g., pneumonia</a:t>
            </a:r>
            <a:r>
              <a:rPr lang="en-US" sz="1000" dirty="0" smtClean="0"/>
              <a:t>).</a:t>
            </a:r>
            <a:endParaRPr lang="en-US" sz="1000" dirty="0"/>
          </a:p>
        </p:txBody>
      </p:sp>
    </p:spTree>
    <p:extLst>
      <p:ext uri="{BB962C8B-B14F-4D97-AF65-F5344CB8AC3E}">
        <p14:creationId xmlns:p14="http://schemas.microsoft.com/office/powerpoint/2010/main" val="30823520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p:cNvSpPr>
            <a:spLocks noGrp="1"/>
          </p:cNvSpPr>
          <p:nvPr>
            <p:ph type="title"/>
          </p:nvPr>
        </p:nvSpPr>
        <p:spPr>
          <a:xfrm>
            <a:off x="1524000" y="274638"/>
            <a:ext cx="6781800" cy="868362"/>
          </a:xfrm>
        </p:spPr>
        <p:txBody>
          <a:bodyPr>
            <a:noAutofit/>
          </a:bodyPr>
          <a:lstStyle/>
          <a:p>
            <a:r>
              <a:rPr lang="en-US" sz="2000" dirty="0" smtClean="0"/>
              <a:t>Age-Sex Adjusted Rate of Inpatient Hospital Stays With Chronic Kidney Disease in Border and Non-Border Counties, by Hispanic Ethnicity</a:t>
            </a:r>
            <a:endParaRPr lang="en-US" sz="2000" dirty="0"/>
          </a:p>
        </p:txBody>
      </p:sp>
      <p:sp>
        <p:nvSpPr>
          <p:cNvPr id="8" name="Rectangle 7"/>
          <p:cNvSpPr/>
          <p:nvPr/>
        </p:nvSpPr>
        <p:spPr>
          <a:xfrm>
            <a:off x="457200" y="5760720"/>
            <a:ext cx="8229600" cy="861774"/>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RR=1.12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Non-Hispanic, Border vs. Non-Border, </a:t>
            </a:r>
            <a:r>
              <a:rPr lang="en-US" sz="1000" dirty="0" smtClean="0">
                <a:ea typeface="Calibri" panose="020F0502020204030204" pitchFamily="34" charset="0"/>
              </a:rPr>
              <a:t>RR=0.80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Border, Hispanic vs. Non-Hispanic, </a:t>
            </a:r>
            <a:r>
              <a:rPr lang="en-US" sz="1000" dirty="0" smtClean="0">
                <a:ea typeface="Calibri" panose="020F0502020204030204" pitchFamily="34" charset="0"/>
              </a:rPr>
              <a:t>RR=1.63 (p&lt;0.05 </a:t>
            </a:r>
            <a:r>
              <a:rPr lang="en-US" sz="1000" dirty="0">
                <a:ea typeface="Calibri" panose="020F0502020204030204" pitchFamily="34" charset="0"/>
              </a:rPr>
              <a:t>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RR=1.16 </a:t>
            </a:r>
            <a:r>
              <a:rPr lang="en-US" sz="1000" dirty="0">
                <a:ea typeface="Calibri" panose="020F0502020204030204" pitchFamily="34" charset="0"/>
              </a:rPr>
              <a:t>(p&lt;0.05 and 10% </a:t>
            </a:r>
            <a:r>
              <a:rPr lang="en-US" sz="1000" dirty="0" smtClean="0">
                <a:ea typeface="Calibri" panose="020F0502020204030204" pitchFamily="34" charset="0"/>
              </a:rPr>
              <a:t>difference).</a:t>
            </a:r>
            <a:endParaRPr lang="en-US" sz="1000" dirty="0">
              <a:effectLst/>
              <a:latin typeface="+mj-lt"/>
              <a:ea typeface="Calibri" panose="020F0502020204030204" pitchFamily="34" charset="0"/>
            </a:endParaRPr>
          </a:p>
        </p:txBody>
      </p:sp>
      <p:graphicFrame>
        <p:nvGraphicFramePr>
          <p:cNvPr id="9" name="Chart 8"/>
          <p:cNvGraphicFramePr/>
          <p:nvPr>
            <p:extLst>
              <p:ext uri="{D42A27DB-BD31-4B8C-83A1-F6EECF244321}">
                <p14:modId xmlns:p14="http://schemas.microsoft.com/office/powerpoint/2010/main" val="3640930551"/>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53501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p:cNvSpPr>
            <a:spLocks noGrp="1"/>
          </p:cNvSpPr>
          <p:nvPr>
            <p:ph type="title"/>
          </p:nvPr>
        </p:nvSpPr>
        <p:spPr>
          <a:xfrm>
            <a:off x="1524000" y="274638"/>
            <a:ext cx="6781800" cy="868362"/>
          </a:xfrm>
        </p:spPr>
        <p:txBody>
          <a:bodyPr>
            <a:noAutofit/>
          </a:bodyPr>
          <a:lstStyle/>
          <a:p>
            <a:r>
              <a:rPr lang="en-US" sz="2000" dirty="0" smtClean="0"/>
              <a:t>Age-Sex Adjusted Rate of Inpatient Hospital Stays With Diabetes in Border and Non-Border Counties, by Hispanic Ethnicity</a:t>
            </a:r>
            <a:endParaRPr lang="en-US" sz="2000" dirty="0"/>
          </a:p>
        </p:txBody>
      </p:sp>
      <p:sp>
        <p:nvSpPr>
          <p:cNvPr id="8" name="Rectangle 7"/>
          <p:cNvSpPr/>
          <p:nvPr/>
        </p:nvSpPr>
        <p:spPr>
          <a:xfrm>
            <a:off x="457200" y="5760720"/>
            <a:ext cx="8229600" cy="861774"/>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RR=1.11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Non-Hispanic, Border vs. Non-Border, </a:t>
            </a:r>
            <a:r>
              <a:rPr lang="en-US" sz="1000" dirty="0" smtClean="0">
                <a:ea typeface="Calibri" panose="020F0502020204030204" pitchFamily="34" charset="0"/>
              </a:rPr>
              <a:t>RR=0.85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Border, Hispanic vs. Non-Hispanic, </a:t>
            </a:r>
            <a:r>
              <a:rPr lang="en-US" sz="1000" dirty="0" smtClean="0">
                <a:ea typeface="Calibri" panose="020F0502020204030204" pitchFamily="34" charset="0"/>
              </a:rPr>
              <a:t>RR=1.72 (p&lt;0.05 </a:t>
            </a:r>
            <a:r>
              <a:rPr lang="en-US" sz="1000" dirty="0">
                <a:ea typeface="Calibri" panose="020F0502020204030204" pitchFamily="34" charset="0"/>
              </a:rPr>
              <a:t>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RR=1.32 </a:t>
            </a:r>
            <a:r>
              <a:rPr lang="en-US" sz="1000" dirty="0">
                <a:ea typeface="Calibri" panose="020F0502020204030204" pitchFamily="34" charset="0"/>
              </a:rPr>
              <a:t>(p&lt;0.05 and 10% </a:t>
            </a:r>
            <a:r>
              <a:rPr lang="en-US" sz="1000" dirty="0" smtClean="0">
                <a:ea typeface="Calibri" panose="020F0502020204030204" pitchFamily="34" charset="0"/>
              </a:rPr>
              <a:t>difference).</a:t>
            </a:r>
            <a:endParaRPr lang="en-US" sz="1000" dirty="0">
              <a:effectLst/>
              <a:latin typeface="+mj-lt"/>
              <a:ea typeface="Calibri" panose="020F0502020204030204" pitchFamily="34" charset="0"/>
            </a:endParaRPr>
          </a:p>
        </p:txBody>
      </p:sp>
      <p:graphicFrame>
        <p:nvGraphicFramePr>
          <p:cNvPr id="9" name="Chart 8"/>
          <p:cNvGraphicFramePr/>
          <p:nvPr>
            <p:extLst>
              <p:ext uri="{D42A27DB-BD31-4B8C-83A1-F6EECF244321}">
                <p14:modId xmlns:p14="http://schemas.microsoft.com/office/powerpoint/2010/main" val="51669209"/>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064106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p:cNvSpPr>
            <a:spLocks noGrp="1"/>
          </p:cNvSpPr>
          <p:nvPr>
            <p:ph type="title"/>
          </p:nvPr>
        </p:nvSpPr>
        <p:spPr>
          <a:xfrm>
            <a:off x="1524000" y="274638"/>
            <a:ext cx="6781800" cy="868362"/>
          </a:xfrm>
        </p:spPr>
        <p:txBody>
          <a:bodyPr>
            <a:noAutofit/>
          </a:bodyPr>
          <a:lstStyle/>
          <a:p>
            <a:r>
              <a:rPr lang="en-US" sz="2000" dirty="0" smtClean="0"/>
              <a:t>Age-Sex Adjusted Rate of Adult Inpatient Hospital Stays With Obesity in Border and Non-Border Counties, by Hispanic Ethnicity</a:t>
            </a:r>
            <a:endParaRPr lang="en-US" sz="2000" dirty="0"/>
          </a:p>
        </p:txBody>
      </p:sp>
      <p:sp>
        <p:nvSpPr>
          <p:cNvPr id="8" name="Rectangle 7"/>
          <p:cNvSpPr/>
          <p:nvPr/>
        </p:nvSpPr>
        <p:spPr>
          <a:xfrm>
            <a:off x="457200" y="5760720"/>
            <a:ext cx="8229600" cy="707886"/>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RR=1.17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Non-Hispanic, Border vs. Non-Border, </a:t>
            </a:r>
            <a:r>
              <a:rPr lang="en-US" sz="1000" dirty="0" smtClean="0">
                <a:ea typeface="Calibri" panose="020F0502020204030204" pitchFamily="34" charset="0"/>
              </a:rPr>
              <a:t>RR=0.86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Border, Hispanic vs. Non-Hispanic, </a:t>
            </a:r>
            <a:r>
              <a:rPr lang="en-US" sz="1000" dirty="0" smtClean="0">
                <a:ea typeface="Calibri" panose="020F0502020204030204" pitchFamily="34" charset="0"/>
              </a:rPr>
              <a:t>RR=1.23 (p&lt;0.05 </a:t>
            </a:r>
            <a:r>
              <a:rPr lang="en-US" sz="1000" dirty="0">
                <a:ea typeface="Calibri" panose="020F0502020204030204" pitchFamily="34" charset="0"/>
              </a:rPr>
              <a:t>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RR=0.91.</a:t>
            </a:r>
            <a:endParaRPr lang="en-US" sz="1000" dirty="0">
              <a:effectLst/>
              <a:latin typeface="+mj-lt"/>
              <a:ea typeface="Calibri" panose="020F0502020204030204" pitchFamily="34" charset="0"/>
            </a:endParaRPr>
          </a:p>
        </p:txBody>
      </p:sp>
      <p:graphicFrame>
        <p:nvGraphicFramePr>
          <p:cNvPr id="9" name="Chart 8"/>
          <p:cNvGraphicFramePr/>
          <p:nvPr>
            <p:extLst>
              <p:ext uri="{D42A27DB-BD31-4B8C-83A1-F6EECF244321}">
                <p14:modId xmlns:p14="http://schemas.microsoft.com/office/powerpoint/2010/main" val="1793831464"/>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818126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p:cNvSpPr>
            <a:spLocks noGrp="1"/>
          </p:cNvSpPr>
          <p:nvPr>
            <p:ph type="title"/>
          </p:nvPr>
        </p:nvSpPr>
        <p:spPr>
          <a:xfrm>
            <a:off x="1524000" y="274638"/>
            <a:ext cx="6781800" cy="868362"/>
          </a:xfrm>
        </p:spPr>
        <p:txBody>
          <a:bodyPr>
            <a:noAutofit/>
          </a:bodyPr>
          <a:lstStyle/>
          <a:p>
            <a:r>
              <a:rPr lang="en-US" sz="2000" dirty="0" smtClean="0"/>
              <a:t>Age-Sex Adjusted Rate of Child Inpatient Hospital Stays With Obesity in Border and Non-Border Counties, by Hispanic Ethnicity</a:t>
            </a:r>
            <a:endParaRPr lang="en-US" sz="2000" dirty="0"/>
          </a:p>
        </p:txBody>
      </p:sp>
      <p:sp>
        <p:nvSpPr>
          <p:cNvPr id="8" name="Rectangle 7"/>
          <p:cNvSpPr/>
          <p:nvPr/>
        </p:nvSpPr>
        <p:spPr>
          <a:xfrm>
            <a:off x="457200" y="5760720"/>
            <a:ext cx="8229600" cy="707886"/>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RR=0.98; </a:t>
            </a:r>
            <a:r>
              <a:rPr lang="en-US" sz="1000" dirty="0">
                <a:ea typeface="Calibri" panose="020F0502020204030204" pitchFamily="34" charset="0"/>
              </a:rPr>
              <a:t>Non-Hispanic, Border vs. Non-Border, </a:t>
            </a:r>
            <a:r>
              <a:rPr lang="en-US" sz="1000" dirty="0" smtClean="0">
                <a:ea typeface="Calibri" panose="020F0502020204030204" pitchFamily="34" charset="0"/>
              </a:rPr>
              <a:t>RR=1.21; </a:t>
            </a:r>
            <a:r>
              <a:rPr lang="en-US" sz="1000" dirty="0">
                <a:ea typeface="Calibri" panose="020F0502020204030204" pitchFamily="34" charset="0"/>
              </a:rPr>
              <a:t>Border, Hispanic vs. Non-Hispanic, </a:t>
            </a:r>
            <a:r>
              <a:rPr lang="en-US" sz="1000" dirty="0" smtClean="0">
                <a:ea typeface="Calibri" panose="020F0502020204030204" pitchFamily="34" charset="0"/>
              </a:rPr>
              <a:t>RR=1.17; </a:t>
            </a:r>
            <a:r>
              <a:rPr lang="en-US" sz="1000" dirty="0">
                <a:ea typeface="Calibri" panose="020F0502020204030204" pitchFamily="34" charset="0"/>
              </a:rPr>
              <a:t>Non-Border, Hispanic vs. Non-Hispanic, </a:t>
            </a:r>
            <a:r>
              <a:rPr lang="en-US" sz="1000" dirty="0" smtClean="0">
                <a:ea typeface="Calibri" panose="020F0502020204030204" pitchFamily="34" charset="0"/>
              </a:rPr>
              <a:t>RR=1.45 (p&lt;0.05 and 10% difference).</a:t>
            </a:r>
            <a:endParaRPr lang="en-US" sz="1000" dirty="0">
              <a:effectLst/>
              <a:latin typeface="+mj-lt"/>
              <a:ea typeface="Calibri" panose="020F0502020204030204" pitchFamily="34" charset="0"/>
            </a:endParaRPr>
          </a:p>
        </p:txBody>
      </p:sp>
      <p:graphicFrame>
        <p:nvGraphicFramePr>
          <p:cNvPr id="9" name="Chart 8"/>
          <p:cNvGraphicFramePr/>
          <p:nvPr>
            <p:extLst>
              <p:ext uri="{D42A27DB-BD31-4B8C-83A1-F6EECF244321}">
                <p14:modId xmlns:p14="http://schemas.microsoft.com/office/powerpoint/2010/main" val="2346915686"/>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833738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p:txBody>
          <a:bodyPr>
            <a:normAutofit fontScale="90000"/>
          </a:bodyPr>
          <a:lstStyle/>
          <a:p>
            <a:r>
              <a:rPr lang="en-US" altLang="en-US" dirty="0" smtClean="0"/>
              <a:t>AHRQ Health Care Innovations on the Border</a:t>
            </a:r>
            <a:endParaRPr lang="en-US" altLang="en-US" dirty="0"/>
          </a:p>
        </p:txBody>
      </p:sp>
      <p:sp>
        <p:nvSpPr>
          <p:cNvPr id="5122" name="Rectangle 2"/>
          <p:cNvSpPr>
            <a:spLocks noGrp="1" noChangeArrowheads="1"/>
          </p:cNvSpPr>
          <p:nvPr>
            <p:ph idx="1"/>
          </p:nvPr>
        </p:nvSpPr>
        <p:spPr/>
        <p:txBody>
          <a:bodyPr>
            <a:normAutofit fontScale="85000" lnSpcReduction="10000"/>
          </a:bodyPr>
          <a:lstStyle/>
          <a:p>
            <a:pPr marL="0" indent="0">
              <a:buNone/>
            </a:pPr>
            <a:r>
              <a:rPr lang="en-US" altLang="en-US" dirty="0" err="1" smtClean="0">
                <a:hlinkClick r:id="rId3"/>
              </a:rPr>
              <a:t>Bienestar</a:t>
            </a:r>
            <a:r>
              <a:rPr lang="en-US" altLang="en-US" dirty="0" smtClean="0">
                <a:hlinkClick r:id="rId3"/>
              </a:rPr>
              <a:t> Health Program</a:t>
            </a:r>
            <a:r>
              <a:rPr lang="en-US" altLang="en-US" dirty="0" smtClean="0"/>
              <a:t> </a:t>
            </a:r>
          </a:p>
          <a:p>
            <a:r>
              <a:rPr lang="en-US" altLang="en-US" dirty="0" smtClean="0"/>
              <a:t>Location: Laredo, Texas, and Ciudad Victoria, Tamaulipas</a:t>
            </a:r>
          </a:p>
          <a:p>
            <a:r>
              <a:rPr lang="en-US" altLang="en-US" dirty="0" smtClean="0"/>
              <a:t>Population: Mexican-American </a:t>
            </a:r>
            <a:r>
              <a:rPr lang="en-US" altLang="en-US" dirty="0"/>
              <a:t>and other at-risk youth</a:t>
            </a:r>
            <a:endParaRPr lang="en-US" altLang="en-US" dirty="0" smtClean="0"/>
          </a:p>
          <a:p>
            <a:r>
              <a:rPr lang="en-US" altLang="en-US" dirty="0" smtClean="0"/>
              <a:t>Intervention: Comprehensive and culturally competent school-based behavior modification program intended to prevent or delay the onset of type 2 diabetes.</a:t>
            </a:r>
          </a:p>
          <a:p>
            <a:r>
              <a:rPr lang="en-US" altLang="en-US" dirty="0" smtClean="0"/>
              <a:t>Outcomes: Reduced risk factors, including body mass index, percentage of children with waist circumference at or above the 90th percentile, fasting insulin levels, and prevalence of obesity.</a:t>
            </a:r>
            <a:endParaRPr lang="en-US" altLang="en-US" dirty="0"/>
          </a:p>
        </p:txBody>
      </p:sp>
    </p:spTree>
    <p:extLst>
      <p:ext uri="{BB962C8B-B14F-4D97-AF65-F5344CB8AC3E}">
        <p14:creationId xmlns:p14="http://schemas.microsoft.com/office/powerpoint/2010/main" val="136841658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p:cNvSpPr>
            <a:spLocks noGrp="1"/>
          </p:cNvSpPr>
          <p:nvPr>
            <p:ph type="title"/>
          </p:nvPr>
        </p:nvSpPr>
        <p:spPr>
          <a:xfrm>
            <a:off x="1524000" y="274638"/>
            <a:ext cx="6781800" cy="868362"/>
          </a:xfrm>
        </p:spPr>
        <p:txBody>
          <a:bodyPr>
            <a:noAutofit/>
          </a:bodyPr>
          <a:lstStyle/>
          <a:p>
            <a:r>
              <a:rPr lang="en-US" sz="2000" dirty="0" smtClean="0"/>
              <a:t>Age-Sex Adjusted Rate of Inpatient Hospital Stays With COPD in Border and Non-Border Counties, by Hispanic Ethnicity</a:t>
            </a:r>
            <a:endParaRPr lang="en-US" sz="2000" dirty="0"/>
          </a:p>
        </p:txBody>
      </p:sp>
      <p:sp>
        <p:nvSpPr>
          <p:cNvPr id="8" name="Rectangle 7"/>
          <p:cNvSpPr/>
          <p:nvPr/>
        </p:nvSpPr>
        <p:spPr>
          <a:xfrm>
            <a:off x="457200" y="5760720"/>
            <a:ext cx="8229600" cy="861774"/>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RR=1.18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Non-Hispanic, Border vs. Non-Border, </a:t>
            </a:r>
            <a:r>
              <a:rPr lang="en-US" sz="1000" dirty="0" smtClean="0">
                <a:ea typeface="Calibri" panose="020F0502020204030204" pitchFamily="34" charset="0"/>
              </a:rPr>
              <a:t>RR=0.91; </a:t>
            </a:r>
            <a:r>
              <a:rPr lang="en-US" sz="1000" dirty="0">
                <a:ea typeface="Calibri" panose="020F0502020204030204" pitchFamily="34" charset="0"/>
              </a:rPr>
              <a:t>Border, Hispanic vs. Non-Hispanic, </a:t>
            </a:r>
            <a:r>
              <a:rPr lang="en-US" sz="1000" dirty="0" smtClean="0">
                <a:ea typeface="Calibri" panose="020F0502020204030204" pitchFamily="34" charset="0"/>
              </a:rPr>
              <a:t>RR=0.77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RR=0.59 (p&lt;0.05 and 10% difference).</a:t>
            </a:r>
            <a:endParaRPr lang="en-US" sz="1000" dirty="0">
              <a:effectLst/>
              <a:latin typeface="+mj-lt"/>
              <a:ea typeface="Calibri" panose="020F0502020204030204" pitchFamily="34" charset="0"/>
            </a:endParaRPr>
          </a:p>
        </p:txBody>
      </p:sp>
      <p:graphicFrame>
        <p:nvGraphicFramePr>
          <p:cNvPr id="9" name="Chart 8"/>
          <p:cNvGraphicFramePr/>
          <p:nvPr>
            <p:extLst>
              <p:ext uri="{D42A27DB-BD31-4B8C-83A1-F6EECF244321}">
                <p14:modId xmlns:p14="http://schemas.microsoft.com/office/powerpoint/2010/main" val="1451644068"/>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28228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Border Health Priorities</a:t>
            </a:r>
            <a:endParaRPr lang="en-US" dirty="0"/>
          </a:p>
        </p:txBody>
      </p:sp>
      <p:sp>
        <p:nvSpPr>
          <p:cNvPr id="5" name="Content Placeholder 4"/>
          <p:cNvSpPr>
            <a:spLocks noGrp="1"/>
          </p:cNvSpPr>
          <p:nvPr>
            <p:ph idx="1"/>
          </p:nvPr>
        </p:nvSpPr>
        <p:spPr/>
        <p:txBody>
          <a:bodyPr>
            <a:normAutofit lnSpcReduction="10000"/>
          </a:bodyPr>
          <a:lstStyle/>
          <a:p>
            <a:r>
              <a:rPr lang="en-US" dirty="0" smtClean="0"/>
              <a:t>Border health priorities include:</a:t>
            </a:r>
          </a:p>
          <a:p>
            <a:pPr lvl="1"/>
            <a:r>
              <a:rPr lang="en-US" dirty="0" smtClean="0"/>
              <a:t>Access to health care, </a:t>
            </a:r>
          </a:p>
          <a:p>
            <a:pPr lvl="1"/>
            <a:r>
              <a:rPr lang="en-US" dirty="0" smtClean="0"/>
              <a:t>Cancer, </a:t>
            </a:r>
          </a:p>
          <a:p>
            <a:pPr lvl="1"/>
            <a:r>
              <a:rPr lang="en-US" dirty="0" smtClean="0"/>
              <a:t>Environmental health, </a:t>
            </a:r>
          </a:p>
          <a:p>
            <a:pPr lvl="1"/>
            <a:r>
              <a:rPr lang="en-US" dirty="0" smtClean="0"/>
              <a:t>HIV/AIDS, </a:t>
            </a:r>
          </a:p>
          <a:p>
            <a:pPr lvl="1"/>
            <a:r>
              <a:rPr lang="en-US" dirty="0" smtClean="0"/>
              <a:t>Immunizations and infectious diseases, </a:t>
            </a:r>
          </a:p>
          <a:p>
            <a:pPr lvl="1"/>
            <a:r>
              <a:rPr lang="en-US" dirty="0" smtClean="0"/>
              <a:t>Injury prevention, </a:t>
            </a:r>
          </a:p>
          <a:p>
            <a:pPr lvl="1"/>
            <a:r>
              <a:rPr lang="en-US" dirty="0" smtClean="0"/>
              <a:t>Maternal and child health, </a:t>
            </a:r>
          </a:p>
          <a:p>
            <a:pPr lvl="1"/>
            <a:r>
              <a:rPr lang="en-US" dirty="0" smtClean="0"/>
              <a:t>Mental health, </a:t>
            </a:r>
          </a:p>
          <a:p>
            <a:pPr lvl="1"/>
            <a:r>
              <a:rPr lang="en-US" dirty="0" smtClean="0"/>
              <a:t>Oral health, and </a:t>
            </a:r>
          </a:p>
          <a:p>
            <a:pPr lvl="1"/>
            <a:r>
              <a:rPr lang="en-US" dirty="0" smtClean="0"/>
              <a:t>Respiratory diseases. </a:t>
            </a:r>
          </a:p>
          <a:p>
            <a:endParaRPr lang="en-US" dirty="0" smtClean="0"/>
          </a:p>
        </p:txBody>
      </p:sp>
    </p:spTree>
    <p:extLst>
      <p:ext uri="{BB962C8B-B14F-4D97-AF65-F5344CB8AC3E}">
        <p14:creationId xmlns:p14="http://schemas.microsoft.com/office/powerpoint/2010/main" val="8352626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p:txBody>
          <a:bodyPr>
            <a:normAutofit fontScale="90000"/>
          </a:bodyPr>
          <a:lstStyle/>
          <a:p>
            <a:r>
              <a:rPr lang="en-US" altLang="en-US" dirty="0" smtClean="0"/>
              <a:t>AHRQ Health Care Innovations on the Border</a:t>
            </a:r>
            <a:endParaRPr lang="en-US" altLang="en-US" dirty="0">
              <a:hlinkClick r:id="rId3"/>
            </a:endParaRPr>
          </a:p>
        </p:txBody>
      </p:sp>
      <p:sp>
        <p:nvSpPr>
          <p:cNvPr id="3074" name="Rectangle 2"/>
          <p:cNvSpPr>
            <a:spLocks noGrp="1" noChangeArrowheads="1"/>
          </p:cNvSpPr>
          <p:nvPr>
            <p:ph idx="1"/>
          </p:nvPr>
        </p:nvSpPr>
        <p:spPr/>
        <p:txBody>
          <a:bodyPr>
            <a:normAutofit lnSpcReduction="10000"/>
          </a:bodyPr>
          <a:lstStyle/>
          <a:p>
            <a:pPr marL="0" indent="0">
              <a:buNone/>
            </a:pPr>
            <a:r>
              <a:rPr lang="en-US" altLang="en-US" dirty="0" smtClean="0">
                <a:hlinkClick r:id="rId3"/>
              </a:rPr>
              <a:t>El Rio Inner-City Asthma Intervention</a:t>
            </a:r>
            <a:endParaRPr lang="en-US" altLang="en-US" dirty="0" smtClean="0"/>
          </a:p>
          <a:p>
            <a:r>
              <a:rPr lang="en-US" altLang="en-US" dirty="0" smtClean="0"/>
              <a:t>Location: Tucson, Arizona</a:t>
            </a:r>
          </a:p>
          <a:p>
            <a:r>
              <a:rPr lang="en-US" altLang="en-US" dirty="0" smtClean="0"/>
              <a:t>Population: Low-income</a:t>
            </a:r>
            <a:r>
              <a:rPr lang="en-US" altLang="en-US" dirty="0"/>
              <a:t>, inner-city Latino children with moderate or severe persistent </a:t>
            </a:r>
            <a:r>
              <a:rPr lang="en-US" altLang="en-US" dirty="0" smtClean="0"/>
              <a:t>asthma </a:t>
            </a:r>
            <a:endParaRPr lang="en-US" altLang="en-US" dirty="0"/>
          </a:p>
          <a:p>
            <a:r>
              <a:rPr lang="en-US" altLang="en-US" dirty="0" smtClean="0"/>
              <a:t>Intervention: Comprehensive bilingual, bicultural program.</a:t>
            </a:r>
          </a:p>
          <a:p>
            <a:r>
              <a:rPr lang="en-US" altLang="en-US" dirty="0" smtClean="0"/>
              <a:t>Outcomes: Significantly reduced asthma-related emergency department visits, hospitalizations, missed school days, and sick days.</a:t>
            </a:r>
            <a:endParaRPr lang="en-US" altLang="en-US" dirty="0"/>
          </a:p>
        </p:txBody>
      </p:sp>
    </p:spTree>
    <p:extLst>
      <p:ext uri="{BB962C8B-B14F-4D97-AF65-F5344CB8AC3E}">
        <p14:creationId xmlns:p14="http://schemas.microsoft.com/office/powerpoint/2010/main" val="151094685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590800"/>
            <a:ext cx="7772400" cy="1362075"/>
          </a:xfrm>
        </p:spPr>
        <p:txBody>
          <a:bodyPr>
            <a:normAutofit/>
          </a:bodyPr>
          <a:lstStyle/>
          <a:p>
            <a:r>
              <a:rPr lang="en-US" dirty="0"/>
              <a:t>Hospital Care on the </a:t>
            </a:r>
            <a:r>
              <a:rPr lang="en-US" dirty="0" smtClean="0"/>
              <a:t>U.S</a:t>
            </a:r>
            <a:r>
              <a:rPr lang="en-US" dirty="0"/>
              <a:t>.-Mexico Border</a:t>
            </a:r>
            <a:br>
              <a:rPr lang="en-US" dirty="0"/>
            </a:br>
            <a:r>
              <a:rPr lang="en-US" dirty="0" smtClean="0"/>
              <a:t>complications of inpatient Hospital stays</a:t>
            </a:r>
            <a:br>
              <a:rPr lang="en-US" dirty="0" smtClean="0"/>
            </a:br>
            <a:r>
              <a:rPr lang="en-US" dirty="0" smtClean="0"/>
              <a:t>with Diabetes</a:t>
            </a:r>
            <a:endParaRPr lang="en-US" dirty="0"/>
          </a:p>
        </p:txBody>
      </p:sp>
    </p:spTree>
    <p:extLst>
      <p:ext uri="{BB962C8B-B14F-4D97-AF65-F5344CB8AC3E}">
        <p14:creationId xmlns:p14="http://schemas.microsoft.com/office/powerpoint/2010/main" val="9672444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999282313"/>
              </p:ext>
            </p:extLst>
          </p:nvPr>
        </p:nvGraphicFramePr>
        <p:xfrm>
          <a:off x="455152" y="1447800"/>
          <a:ext cx="8229600" cy="4389120"/>
        </p:xfrm>
        <a:graphic>
          <a:graphicData uri="http://schemas.openxmlformats.org/drawingml/2006/table">
            <a:tbl>
              <a:tblPr firstRow="1" bandRow="1">
                <a:tableStyleId>{5C22544A-7EE6-4342-B048-85BDC9FD1C3A}</a:tableStyleId>
              </a:tblPr>
              <a:tblGrid>
                <a:gridCol w="3185650">
                  <a:extLst>
                    <a:ext uri="{9D8B030D-6E8A-4147-A177-3AD203B41FA5}">
                      <a16:colId xmlns:a16="http://schemas.microsoft.com/office/drawing/2014/main" val="20000"/>
                    </a:ext>
                  </a:extLst>
                </a:gridCol>
                <a:gridCol w="1150375">
                  <a:extLst>
                    <a:ext uri="{9D8B030D-6E8A-4147-A177-3AD203B41FA5}">
                      <a16:colId xmlns:a16="http://schemas.microsoft.com/office/drawing/2014/main" val="20001"/>
                    </a:ext>
                  </a:extLst>
                </a:gridCol>
                <a:gridCol w="1233504">
                  <a:extLst>
                    <a:ext uri="{9D8B030D-6E8A-4147-A177-3AD203B41FA5}">
                      <a16:colId xmlns:a16="http://schemas.microsoft.com/office/drawing/2014/main" val="20002"/>
                    </a:ext>
                  </a:extLst>
                </a:gridCol>
                <a:gridCol w="1330035">
                  <a:extLst>
                    <a:ext uri="{9D8B030D-6E8A-4147-A177-3AD203B41FA5}">
                      <a16:colId xmlns:a16="http://schemas.microsoft.com/office/drawing/2014/main" val="20003"/>
                    </a:ext>
                  </a:extLst>
                </a:gridCol>
                <a:gridCol w="1330036">
                  <a:extLst>
                    <a:ext uri="{9D8B030D-6E8A-4147-A177-3AD203B41FA5}">
                      <a16:colId xmlns:a16="http://schemas.microsoft.com/office/drawing/2014/main" val="20004"/>
                    </a:ext>
                  </a:extLst>
                </a:gridCol>
              </a:tblGrid>
              <a:tr h="296333">
                <a:tc rowSpan="3">
                  <a:txBody>
                    <a:bodyPr/>
                    <a:lstStyle/>
                    <a:p>
                      <a:r>
                        <a:rPr lang="en-US" sz="1400" b="1" kern="1200" dirty="0" smtClean="0">
                          <a:solidFill>
                            <a:schemeClr val="lt1"/>
                          </a:solidFill>
                          <a:latin typeface="+mn-lt"/>
                          <a:ea typeface="+mn-ea"/>
                          <a:cs typeface="+mn-cs"/>
                        </a:rPr>
                        <a:t>Type of C</a:t>
                      </a:r>
                      <a:r>
                        <a:rPr lang="en-US" sz="1400" b="1" kern="1200" baseline="0" dirty="0" smtClean="0">
                          <a:solidFill>
                            <a:schemeClr val="lt1"/>
                          </a:solidFill>
                          <a:latin typeface="+mn-lt"/>
                          <a:ea typeface="+mn-ea"/>
                          <a:cs typeface="+mn-cs"/>
                        </a:rPr>
                        <a:t>omplication</a:t>
                      </a:r>
                      <a:endParaRPr lang="en-US" sz="1400" b="1" dirty="0">
                        <a:solidFill>
                          <a:schemeClr val="bg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1400" dirty="0" smtClean="0">
                          <a:latin typeface="+mj-lt"/>
                        </a:rPr>
                        <a:t>Ratio</a:t>
                      </a:r>
                      <a:r>
                        <a:rPr lang="en-US" sz="1400" baseline="0" dirty="0" smtClean="0">
                          <a:latin typeface="+mj-lt"/>
                        </a:rPr>
                        <a:t> of Percentage of Stays With Complication</a:t>
                      </a:r>
                      <a:endParaRPr lang="en-US" sz="1400" dirty="0">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03767">
                <a:tc vMerge="1">
                  <a:txBody>
                    <a:bodyPr/>
                    <a:lstStyle/>
                    <a:p>
                      <a:endParaRPr lang="en-US"/>
                    </a:p>
                  </a:txBody>
                  <a:tcPr/>
                </a:tc>
                <a:tc gridSpan="2">
                  <a:txBody>
                    <a:bodyPr/>
                    <a:lstStyle/>
                    <a:p>
                      <a:pPr algn="ctr"/>
                      <a:r>
                        <a:rPr lang="en-US" sz="1400" b="1" dirty="0" smtClean="0">
                          <a:solidFill>
                            <a:schemeClr val="bg1"/>
                          </a:solidFill>
                          <a:latin typeface="+mj-lt"/>
                        </a:rPr>
                        <a:t>Hispanics</a:t>
                      </a:r>
                      <a:r>
                        <a:rPr lang="en-US" sz="1400" b="1" baseline="0" dirty="0" smtClean="0">
                          <a:solidFill>
                            <a:schemeClr val="bg1"/>
                          </a:solidFill>
                          <a:latin typeface="+mj-lt"/>
                        </a:rPr>
                        <a:t> vs. Non-Hispanics</a:t>
                      </a:r>
                      <a:endParaRPr lang="en-US" sz="1400" b="1" dirty="0">
                        <a:solidFill>
                          <a:schemeClr val="bg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lang="en-US" sz="1400" b="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gridSpan="2">
                  <a:txBody>
                    <a:bodyPr/>
                    <a:lstStyle/>
                    <a:p>
                      <a:pPr algn="ctr"/>
                      <a:r>
                        <a:rPr lang="en-US" sz="1400" b="1" dirty="0" smtClean="0">
                          <a:solidFill>
                            <a:schemeClr val="bg1"/>
                          </a:solidFill>
                          <a:latin typeface="+mj-lt"/>
                        </a:rPr>
                        <a:t>Border vs. Non-Border Counties</a:t>
                      </a:r>
                      <a:endParaRPr lang="en-US" sz="1400" b="1" dirty="0">
                        <a:solidFill>
                          <a:schemeClr val="bg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lang="en-US" sz="1400" b="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503767">
                <a:tc vMerge="1">
                  <a:txBody>
                    <a:bodyPr/>
                    <a:lstStyle/>
                    <a:p>
                      <a:endParaRPr lang="en-US" dirty="0"/>
                    </a:p>
                  </a:txBody>
                  <a:tcPr/>
                </a:tc>
                <a:tc>
                  <a:txBody>
                    <a:bodyPr/>
                    <a:lstStyle/>
                    <a:p>
                      <a:pPr algn="ctr"/>
                      <a:r>
                        <a:rPr lang="en-US" sz="1400" b="1" dirty="0" smtClean="0">
                          <a:solidFill>
                            <a:schemeClr val="bg1"/>
                          </a:solidFill>
                          <a:latin typeface="+mj-lt"/>
                        </a:rPr>
                        <a:t>Border Counties</a:t>
                      </a:r>
                      <a:endParaRPr lang="en-US" sz="1400" b="1" dirty="0">
                        <a:solidFill>
                          <a:schemeClr val="bg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b="1" dirty="0" smtClean="0">
                          <a:solidFill>
                            <a:schemeClr val="bg1"/>
                          </a:solidFill>
                          <a:latin typeface="+mj-lt"/>
                        </a:rPr>
                        <a:t>Non-Border</a:t>
                      </a:r>
                    </a:p>
                    <a:p>
                      <a:pPr algn="ctr"/>
                      <a:r>
                        <a:rPr lang="en-US" sz="1400" b="1" dirty="0" smtClean="0">
                          <a:solidFill>
                            <a:schemeClr val="bg1"/>
                          </a:solidFill>
                          <a:latin typeface="+mj-lt"/>
                        </a:rPr>
                        <a:t>Counties</a:t>
                      </a:r>
                      <a:endParaRPr lang="en-US" sz="1400" b="1" dirty="0">
                        <a:solidFill>
                          <a:schemeClr val="bg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b="1" dirty="0" smtClean="0">
                          <a:solidFill>
                            <a:schemeClr val="bg1"/>
                          </a:solidFill>
                          <a:latin typeface="+mj-lt"/>
                        </a:rPr>
                        <a:t>Hispanics</a:t>
                      </a:r>
                      <a:endParaRPr lang="en-US" sz="1400" b="1" dirty="0">
                        <a:solidFill>
                          <a:schemeClr val="bg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b="1" dirty="0" smtClean="0">
                          <a:solidFill>
                            <a:schemeClr val="bg1"/>
                          </a:solidFill>
                          <a:latin typeface="+mj-lt"/>
                        </a:rPr>
                        <a:t>Non-Hispanics</a:t>
                      </a:r>
                      <a:endParaRPr lang="en-US" sz="1400" b="1" dirty="0">
                        <a:solidFill>
                          <a:schemeClr val="bg1"/>
                        </a:solidFill>
                        <a:latin typeface="+mj-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296333">
                <a:tc>
                  <a:txBody>
                    <a:bodyPr/>
                    <a:lstStyle/>
                    <a:p>
                      <a:r>
                        <a:rPr lang="en-US" sz="1400" kern="1200" dirty="0" smtClean="0">
                          <a:solidFill>
                            <a:schemeClr val="dk1"/>
                          </a:solidFill>
                          <a:latin typeface="+mn-lt"/>
                          <a:ea typeface="+mn-ea"/>
                          <a:cs typeface="+mn-cs"/>
                        </a:rPr>
                        <a:t>Severity index based on comorbidities</a:t>
                      </a:r>
                      <a:endParaRPr lang="en-US" sz="1400" kern="1200" dirty="0">
                        <a:solidFill>
                          <a:schemeClr val="dk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smtClean="0">
                          <a:solidFill>
                            <a:schemeClr val="tx1"/>
                          </a:solidFill>
                          <a:latin typeface="+mj-lt"/>
                        </a:rPr>
                        <a:t>1.02</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accent3">
                              <a:lumMod val="50000"/>
                            </a:schemeClr>
                          </a:solidFill>
                          <a:latin typeface="+mj-lt"/>
                        </a:rPr>
                        <a:t>0.89</a:t>
                      </a:r>
                      <a:endParaRPr lang="en-US" sz="1400" b="0" i="0" u="none" strike="noStrike" dirty="0">
                        <a:solidFill>
                          <a:schemeClr val="accent3">
                            <a:lumMod val="50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400" b="0" i="0" u="none" strike="noStrike" dirty="0" smtClean="0">
                          <a:solidFill>
                            <a:srgbClr val="000000"/>
                          </a:solidFill>
                          <a:latin typeface="+mj-lt"/>
                        </a:rPr>
                        <a:t>1.06</a:t>
                      </a:r>
                      <a:endParaRPr lang="en-US" sz="1400" b="0" i="0" u="none" strike="noStrike" dirty="0">
                        <a:solidFill>
                          <a:srgbClr val="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rgbClr val="000000"/>
                          </a:solidFill>
                          <a:latin typeface="+mj-lt"/>
                        </a:rPr>
                        <a:t>0.93</a:t>
                      </a:r>
                      <a:endParaRPr lang="en-US" sz="1400" b="0" i="0" u="none" strike="noStrike" dirty="0">
                        <a:solidFill>
                          <a:srgbClr val="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296333">
                <a:tc>
                  <a:txBody>
                    <a:bodyPr/>
                    <a:lstStyle/>
                    <a:p>
                      <a:r>
                        <a:rPr lang="en-US" sz="1400" dirty="0" smtClean="0">
                          <a:latin typeface="+mj-lt"/>
                        </a:rPr>
                        <a:t>Amputations</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smtClean="0">
                          <a:solidFill>
                            <a:srgbClr val="C00000"/>
                          </a:solidFill>
                          <a:latin typeface="+mj-lt"/>
                        </a:rPr>
                        <a:t>1.57</a:t>
                      </a:r>
                      <a:endParaRPr lang="en-US" sz="1400" b="0" i="0" u="none" strike="noStrike" dirty="0">
                        <a:solidFill>
                          <a:srgbClr val="C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rgbClr val="C00000"/>
                          </a:solidFill>
                          <a:latin typeface="+mj-lt"/>
                        </a:rPr>
                        <a:t>1.52</a:t>
                      </a:r>
                      <a:endParaRPr lang="en-US" sz="1400" b="0" i="0" u="none" strike="noStrike" dirty="0">
                        <a:solidFill>
                          <a:srgbClr val="C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rgbClr val="000000"/>
                          </a:solidFill>
                          <a:latin typeface="+mj-lt"/>
                        </a:rPr>
                        <a:t>0.95</a:t>
                      </a:r>
                      <a:endParaRPr lang="en-US" sz="1400" b="0" i="0" u="none" strike="noStrike" dirty="0">
                        <a:solidFill>
                          <a:srgbClr val="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rgbClr val="000000"/>
                          </a:solidFill>
                          <a:latin typeface="+mj-lt"/>
                        </a:rPr>
                        <a:t>0.92</a:t>
                      </a:r>
                      <a:endParaRPr lang="en-US" sz="1400" b="0" i="0" u="none" strike="noStrike" dirty="0">
                        <a:solidFill>
                          <a:srgbClr val="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296333">
                <a:tc>
                  <a:txBody>
                    <a:bodyPr/>
                    <a:lstStyle/>
                    <a:p>
                      <a:r>
                        <a:rPr lang="en-US" sz="1400" dirty="0" smtClean="0">
                          <a:latin typeface="+mj-lt"/>
                        </a:rPr>
                        <a:t>Renal</a:t>
                      </a:r>
                      <a:r>
                        <a:rPr lang="en-US" sz="1400" baseline="0" dirty="0" smtClean="0">
                          <a:latin typeface="+mj-lt"/>
                        </a:rPr>
                        <a:t> failure</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smtClean="0">
                          <a:solidFill>
                            <a:srgbClr val="C00000"/>
                          </a:solidFill>
                          <a:latin typeface="+mj-lt"/>
                        </a:rPr>
                        <a:t>1.12</a:t>
                      </a:r>
                      <a:endParaRPr lang="en-US" sz="1400" b="0" i="0" u="none" strike="noStrike" dirty="0">
                        <a:solidFill>
                          <a:srgbClr val="C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chemeClr val="tx1"/>
                          </a:solidFill>
                          <a:latin typeface="+mj-lt"/>
                        </a:rPr>
                        <a:t>1.01</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j-lt"/>
                        </a:rPr>
                        <a:t>1.02</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j-lt"/>
                        </a:rPr>
                        <a:t>0.92</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296333">
                <a:tc>
                  <a:txBody>
                    <a:bodyPr/>
                    <a:lstStyle/>
                    <a:p>
                      <a:r>
                        <a:rPr lang="en-US" sz="1400" b="0" dirty="0" smtClean="0">
                          <a:latin typeface="+mj-lt"/>
                        </a:rPr>
                        <a:t>Peripheral</a:t>
                      </a:r>
                      <a:r>
                        <a:rPr lang="en-US" sz="1400" b="0" baseline="0" dirty="0" smtClean="0">
                          <a:latin typeface="+mj-lt"/>
                        </a:rPr>
                        <a:t> vascular disease</a:t>
                      </a:r>
                      <a:endParaRPr lang="en-US" sz="1400" b="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smtClean="0">
                          <a:solidFill>
                            <a:srgbClr val="C00000"/>
                          </a:solidFill>
                          <a:latin typeface="+mj-lt"/>
                        </a:rPr>
                        <a:t>1.13</a:t>
                      </a:r>
                      <a:endParaRPr lang="en-US" sz="1400" b="0" i="0" u="none" strike="noStrike" dirty="0">
                        <a:solidFill>
                          <a:srgbClr val="C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rgbClr val="000000"/>
                          </a:solidFill>
                          <a:latin typeface="+mj-lt"/>
                        </a:rPr>
                        <a:t>0.90</a:t>
                      </a:r>
                      <a:endParaRPr lang="en-US" sz="1400" b="0" i="0" u="none" strike="noStrike" dirty="0">
                        <a:solidFill>
                          <a:srgbClr val="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rgbClr val="C00000"/>
                          </a:solidFill>
                          <a:latin typeface="+mj-lt"/>
                        </a:rPr>
                        <a:t>1.13</a:t>
                      </a:r>
                      <a:endParaRPr lang="en-US" sz="1400" b="0" i="0" u="none" strike="noStrike" dirty="0">
                        <a:solidFill>
                          <a:srgbClr val="C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chemeClr val="tx1"/>
                          </a:solidFill>
                          <a:latin typeface="+mj-lt"/>
                        </a:rPr>
                        <a:t>0.90</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6"/>
                  </a:ext>
                </a:extLst>
              </a:tr>
              <a:tr h="296333">
                <a:tc>
                  <a:txBody>
                    <a:bodyPr/>
                    <a:lstStyle/>
                    <a:p>
                      <a:r>
                        <a:rPr lang="en-US" sz="1400" b="0" dirty="0" smtClean="0">
                          <a:latin typeface="+mj-lt"/>
                        </a:rPr>
                        <a:t>Adult obesity</a:t>
                      </a:r>
                      <a:endParaRPr lang="en-US" sz="1400" b="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smtClean="0">
                          <a:solidFill>
                            <a:schemeClr val="tx1"/>
                          </a:solidFill>
                          <a:latin typeface="+mj-lt"/>
                        </a:rPr>
                        <a:t>1.02</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j-lt"/>
                        </a:rPr>
                        <a:t>0.92</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j-lt"/>
                        </a:rPr>
                        <a:t>1.06</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j-lt"/>
                        </a:rPr>
                        <a:t>0.96</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296333">
                <a:tc>
                  <a:txBody>
                    <a:bodyPr/>
                    <a:lstStyle/>
                    <a:p>
                      <a:r>
                        <a:rPr lang="en-US" sz="1400" kern="1200" dirty="0" smtClean="0">
                          <a:solidFill>
                            <a:schemeClr val="dk1"/>
                          </a:solidFill>
                          <a:latin typeface="+mj-lt"/>
                          <a:ea typeface="+mn-ea"/>
                          <a:cs typeface="+mn-cs"/>
                        </a:rPr>
                        <a:t>Hypothyroidism</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smtClean="0">
                          <a:solidFill>
                            <a:schemeClr val="accent3">
                              <a:lumMod val="50000"/>
                            </a:schemeClr>
                          </a:solidFill>
                          <a:latin typeface="+mj-lt"/>
                        </a:rPr>
                        <a:t>0.89</a:t>
                      </a:r>
                      <a:endParaRPr lang="en-US" sz="1400" b="0" i="0" u="none" strike="noStrike" dirty="0">
                        <a:solidFill>
                          <a:schemeClr val="accent3">
                            <a:lumMod val="50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400" b="0" i="0" u="none" strike="noStrike" dirty="0" smtClean="0">
                          <a:solidFill>
                            <a:schemeClr val="accent3">
                              <a:lumMod val="50000"/>
                            </a:schemeClr>
                          </a:solidFill>
                          <a:latin typeface="+mj-lt"/>
                        </a:rPr>
                        <a:t>0.79</a:t>
                      </a:r>
                      <a:endParaRPr lang="en-US" sz="1400" b="0" i="0" u="none" strike="noStrike" dirty="0">
                        <a:solidFill>
                          <a:schemeClr val="accent3">
                            <a:lumMod val="50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400" b="0" i="0" u="none" strike="noStrike" dirty="0" smtClean="0">
                          <a:solidFill>
                            <a:srgbClr val="C00000"/>
                          </a:solidFill>
                          <a:latin typeface="+mj-lt"/>
                        </a:rPr>
                        <a:t>1.14</a:t>
                      </a:r>
                      <a:endParaRPr lang="en-US" sz="1400" b="0" i="0" u="none" strike="noStrike" dirty="0">
                        <a:solidFill>
                          <a:srgbClr val="C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chemeClr val="tx1"/>
                          </a:solidFill>
                          <a:latin typeface="+mj-lt"/>
                        </a:rPr>
                        <a:t>1.02</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8"/>
                  </a:ext>
                </a:extLst>
              </a:tr>
              <a:tr h="296333">
                <a:tc>
                  <a:txBody>
                    <a:bodyPr/>
                    <a:lstStyle/>
                    <a:p>
                      <a:r>
                        <a:rPr lang="en-US" sz="1400" kern="1200" dirty="0" smtClean="0">
                          <a:solidFill>
                            <a:schemeClr val="dk1"/>
                          </a:solidFill>
                          <a:latin typeface="+mj-lt"/>
                          <a:ea typeface="+mn-ea"/>
                          <a:cs typeface="+mn-cs"/>
                        </a:rPr>
                        <a:t>Paralysis</a:t>
                      </a:r>
                      <a:endParaRPr lang="en-US" sz="1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smtClean="0">
                          <a:solidFill>
                            <a:srgbClr val="C00000"/>
                          </a:solidFill>
                          <a:latin typeface="+mj-lt"/>
                        </a:rPr>
                        <a:t>1.11</a:t>
                      </a:r>
                      <a:endParaRPr lang="en-US" sz="1400" b="0" i="0" u="none" strike="noStrike" dirty="0">
                        <a:solidFill>
                          <a:srgbClr val="C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chemeClr val="tx1"/>
                          </a:solidFill>
                          <a:latin typeface="+mj-lt"/>
                        </a:rPr>
                        <a:t>0.94</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rgbClr val="000000"/>
                          </a:solidFill>
                          <a:latin typeface="+mj-lt"/>
                        </a:rPr>
                        <a:t>1.06</a:t>
                      </a:r>
                      <a:endParaRPr lang="en-US" sz="1400" b="0" i="0" u="none" strike="noStrike" dirty="0">
                        <a:solidFill>
                          <a:srgbClr val="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accent3">
                              <a:lumMod val="50000"/>
                            </a:schemeClr>
                          </a:solidFill>
                          <a:latin typeface="+mj-lt"/>
                        </a:rPr>
                        <a:t>0.90</a:t>
                      </a:r>
                      <a:endParaRPr lang="en-US" sz="1400" b="0" i="0" u="none" strike="noStrike" dirty="0">
                        <a:solidFill>
                          <a:schemeClr val="accent3">
                            <a:lumMod val="50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9"/>
                  </a:ext>
                </a:extLst>
              </a:tr>
              <a:tr h="29633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dk1"/>
                          </a:solidFill>
                          <a:latin typeface="+mj-lt"/>
                          <a:ea typeface="+mn-ea"/>
                          <a:cs typeface="+mn-cs"/>
                        </a:rPr>
                        <a:t>Other neurological</a:t>
                      </a:r>
                      <a:r>
                        <a:rPr lang="en-US" sz="1400" b="0" kern="1200" baseline="0" dirty="0" smtClean="0">
                          <a:solidFill>
                            <a:schemeClr val="dk1"/>
                          </a:solidFill>
                          <a:latin typeface="+mj-lt"/>
                          <a:ea typeface="+mn-ea"/>
                          <a:cs typeface="+mn-cs"/>
                        </a:rPr>
                        <a:t> disorders</a:t>
                      </a:r>
                      <a:endParaRPr lang="en-US" sz="1400" b="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smtClean="0">
                          <a:solidFill>
                            <a:schemeClr val="accent3">
                              <a:lumMod val="50000"/>
                            </a:schemeClr>
                          </a:solidFill>
                          <a:latin typeface="+mj-lt"/>
                        </a:rPr>
                        <a:t>0.90</a:t>
                      </a:r>
                      <a:endParaRPr lang="en-US" sz="1400" b="0" i="0" u="none" strike="noStrike" dirty="0">
                        <a:solidFill>
                          <a:schemeClr val="accent3">
                            <a:lumMod val="50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400" b="0" i="0" u="none" strike="noStrike" dirty="0" smtClean="0">
                          <a:solidFill>
                            <a:schemeClr val="accent3">
                              <a:lumMod val="50000"/>
                            </a:schemeClr>
                          </a:solidFill>
                          <a:latin typeface="+mj-lt"/>
                        </a:rPr>
                        <a:t>0.75</a:t>
                      </a:r>
                      <a:endParaRPr lang="en-US" sz="1400" b="0" i="0" u="none" strike="noStrike" dirty="0">
                        <a:solidFill>
                          <a:schemeClr val="accent3">
                            <a:lumMod val="50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60000"/>
                        <a:lumOff val="40000"/>
                      </a:schemeClr>
                    </a:solidFill>
                  </a:tcPr>
                </a:tc>
                <a:tc>
                  <a:txBody>
                    <a:bodyPr/>
                    <a:lstStyle/>
                    <a:p>
                      <a:pPr algn="r" fontAlgn="b"/>
                      <a:r>
                        <a:rPr lang="en-US" sz="1400" b="0" i="0" u="none" strike="noStrike" dirty="0" smtClean="0">
                          <a:solidFill>
                            <a:srgbClr val="C00000"/>
                          </a:solidFill>
                          <a:latin typeface="+mj-lt"/>
                        </a:rPr>
                        <a:t>1.16</a:t>
                      </a:r>
                      <a:endParaRPr lang="en-US" sz="1400" b="0" i="0" u="none" strike="noStrike" dirty="0">
                        <a:solidFill>
                          <a:srgbClr val="C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chemeClr val="tx1"/>
                          </a:solidFill>
                          <a:latin typeface="+mj-lt"/>
                        </a:rPr>
                        <a:t>0.97</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296333">
                <a:tc>
                  <a:txBody>
                    <a:bodyPr/>
                    <a:lstStyle/>
                    <a:p>
                      <a:r>
                        <a:rPr lang="en-US" sz="1400" b="0" kern="1200" baseline="0" dirty="0" smtClean="0">
                          <a:solidFill>
                            <a:schemeClr val="dk1"/>
                          </a:solidFill>
                          <a:latin typeface="+mj-lt"/>
                          <a:ea typeface="+mn-ea"/>
                          <a:cs typeface="+mn-cs"/>
                        </a:rPr>
                        <a:t>Fluid and electrolyte disorders</a:t>
                      </a:r>
                      <a:endParaRPr lang="en-US" sz="1400" b="0" kern="1200" dirty="0">
                        <a:solidFill>
                          <a:schemeClr val="dk1"/>
                        </a:solidFill>
                        <a:latin typeface="+mj-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smtClean="0">
                          <a:solidFill>
                            <a:schemeClr val="tx1"/>
                          </a:solidFill>
                          <a:latin typeface="+mj-lt"/>
                        </a:rPr>
                        <a:t>1.01</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j-lt"/>
                        </a:rPr>
                        <a:t>0.97</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j-lt"/>
                        </a:rPr>
                        <a:t>1.06</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j-lt"/>
                        </a:rPr>
                        <a:t>1.01</a:t>
                      </a:r>
                      <a:endParaRPr lang="en-US" sz="1400" b="0" i="0" u="none" strike="noStrike" dirty="0">
                        <a:solidFill>
                          <a:schemeClr val="tx1"/>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r h="296333">
                <a:tc>
                  <a:txBody>
                    <a:bodyPr/>
                    <a:lstStyle/>
                    <a:p>
                      <a:r>
                        <a:rPr lang="en-US" sz="1400" b="0" dirty="0" smtClean="0">
                          <a:latin typeface="+mj-lt"/>
                        </a:rPr>
                        <a:t>Deficiency</a:t>
                      </a:r>
                      <a:r>
                        <a:rPr lang="en-US" sz="1400" b="1" baseline="0" dirty="0" smtClean="0">
                          <a:latin typeface="+mj-lt"/>
                        </a:rPr>
                        <a:t> </a:t>
                      </a:r>
                      <a:r>
                        <a:rPr lang="en-US" sz="1400" b="0" dirty="0" smtClean="0">
                          <a:latin typeface="+mj-lt"/>
                        </a:rPr>
                        <a:t>anemia</a:t>
                      </a:r>
                      <a:endParaRPr lang="en-US" sz="1400" b="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b"/>
                      <a:r>
                        <a:rPr lang="en-US" sz="1400" b="0" i="0" u="none" strike="noStrike" dirty="0" smtClean="0">
                          <a:solidFill>
                            <a:srgbClr val="C00000"/>
                          </a:solidFill>
                          <a:latin typeface="+mj-lt"/>
                        </a:rPr>
                        <a:t>1.34</a:t>
                      </a:r>
                      <a:endParaRPr lang="en-US" sz="1400" b="0" i="0" u="none" strike="noStrike" dirty="0">
                        <a:solidFill>
                          <a:srgbClr val="C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rgbClr val="C00000"/>
                          </a:solidFill>
                          <a:latin typeface="+mj-lt"/>
                        </a:rPr>
                        <a:t>1.11</a:t>
                      </a:r>
                      <a:endParaRPr lang="en-US" sz="1400" b="0" i="0" u="none" strike="noStrike" dirty="0">
                        <a:solidFill>
                          <a:srgbClr val="C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rgbClr val="000000"/>
                          </a:solidFill>
                          <a:latin typeface="+mj-lt"/>
                        </a:rPr>
                        <a:t>1.05</a:t>
                      </a:r>
                      <a:endParaRPr lang="en-US" sz="1400" b="0" i="0" u="none" strike="noStrike" dirty="0">
                        <a:solidFill>
                          <a:srgbClr val="000000"/>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accent3">
                              <a:lumMod val="50000"/>
                            </a:schemeClr>
                          </a:solidFill>
                          <a:latin typeface="+mj-lt"/>
                        </a:rPr>
                        <a:t>0.87</a:t>
                      </a:r>
                      <a:endParaRPr lang="en-US" sz="1400" b="0" i="0" u="none" strike="noStrike" dirty="0">
                        <a:solidFill>
                          <a:schemeClr val="accent3">
                            <a:lumMod val="50000"/>
                          </a:schemeClr>
                        </a:solidFill>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12"/>
                  </a:ext>
                </a:extLst>
              </a:tr>
            </a:tbl>
          </a:graphicData>
        </a:graphic>
      </p:graphicFrame>
      <p:sp>
        <p:nvSpPr>
          <p:cNvPr id="6" name="Title 16"/>
          <p:cNvSpPr>
            <a:spLocks noGrp="1"/>
          </p:cNvSpPr>
          <p:nvPr>
            <p:ph type="title"/>
          </p:nvPr>
        </p:nvSpPr>
        <p:spPr>
          <a:xfrm>
            <a:off x="1524000" y="274638"/>
            <a:ext cx="6553200" cy="868362"/>
          </a:xfrm>
        </p:spPr>
        <p:txBody>
          <a:bodyPr>
            <a:noAutofit/>
          </a:bodyPr>
          <a:lstStyle/>
          <a:p>
            <a:r>
              <a:rPr lang="en-US" sz="2000" dirty="0" smtClean="0"/>
              <a:t>Prevalence of Complications Among Inpatient Hospital Stays for Diabetes</a:t>
            </a:r>
            <a:endParaRPr lang="en-US" sz="2000" dirty="0"/>
          </a:p>
        </p:txBody>
      </p:sp>
      <p:sp>
        <p:nvSpPr>
          <p:cNvPr id="8" name="Rectangle 7"/>
          <p:cNvSpPr/>
          <p:nvPr/>
        </p:nvSpPr>
        <p:spPr>
          <a:xfrm>
            <a:off x="457200" y="5842337"/>
            <a:ext cx="8229600" cy="1015663"/>
          </a:xfrm>
          <a:prstGeom prst="rect">
            <a:avLst/>
          </a:prstGeom>
        </p:spPr>
        <p:txBody>
          <a:bodyPr wrap="square" lIns="0">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smtClean="0"/>
              <a:t>Note</a:t>
            </a:r>
            <a:r>
              <a:rPr lang="en-US" sz="1000" dirty="0" smtClean="0"/>
              <a:t>: </a:t>
            </a:r>
            <a:r>
              <a:rPr lang="en-US" sz="1000" dirty="0"/>
              <a:t>Shaded cells represent statistically significant differences (p&lt;.05) of 10% or greater. All ratios are of the percentage of diabetes stays with </a:t>
            </a:r>
            <a:r>
              <a:rPr lang="en-US" sz="1000" dirty="0" smtClean="0"/>
              <a:t>complications, </a:t>
            </a:r>
            <a:r>
              <a:rPr lang="en-US" sz="1000" dirty="0"/>
              <a:t>except for the severity index, which is based on a ratio of means</a:t>
            </a:r>
            <a:r>
              <a:rPr lang="en-US" sz="1000" dirty="0" smtClean="0"/>
              <a:t>. </a:t>
            </a:r>
            <a:r>
              <a:rPr lang="en-US" sz="1000" dirty="0"/>
              <a:t>Severity index is based on a weighted sum of the 29 individual comorbidity indicators with more severe comorbidities having a higher weight. For example, the weight for metastatic cancer is 13 and the weight for chronic pulmonary disease is 3</a:t>
            </a:r>
            <a:r>
              <a:rPr lang="en-US" sz="1000" dirty="0" smtClean="0"/>
              <a:t>.</a:t>
            </a:r>
            <a:endParaRPr lang="en-US" sz="1000" dirty="0">
              <a:effectLst/>
              <a:latin typeface="+mj-lt"/>
              <a:ea typeface="Calibri" panose="020F0502020204030204" pitchFamily="34" charset="0"/>
            </a:endParaRPr>
          </a:p>
        </p:txBody>
      </p:sp>
    </p:spTree>
    <p:extLst>
      <p:ext uri="{BB962C8B-B14F-4D97-AF65-F5344CB8AC3E}">
        <p14:creationId xmlns:p14="http://schemas.microsoft.com/office/powerpoint/2010/main" val="7735273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6"/>
          <p:cNvSpPr>
            <a:spLocks noGrp="1"/>
          </p:cNvSpPr>
          <p:nvPr>
            <p:ph type="title"/>
          </p:nvPr>
        </p:nvSpPr>
        <p:spPr>
          <a:xfrm>
            <a:off x="1524000" y="274638"/>
            <a:ext cx="6781800" cy="868362"/>
          </a:xfrm>
        </p:spPr>
        <p:txBody>
          <a:bodyPr>
            <a:noAutofit/>
          </a:bodyPr>
          <a:lstStyle/>
          <a:p>
            <a:r>
              <a:rPr lang="en-US" sz="2000" dirty="0" smtClean="0"/>
              <a:t>Amputations Among Inpatient Stays With Diabetes</a:t>
            </a:r>
            <a:endParaRPr lang="en-US" sz="2000" dirty="0"/>
          </a:p>
        </p:txBody>
      </p:sp>
      <p:sp>
        <p:nvSpPr>
          <p:cNvPr id="7" name="Rectangle 6"/>
          <p:cNvSpPr/>
          <p:nvPr/>
        </p:nvSpPr>
        <p:spPr>
          <a:xfrm>
            <a:off x="457200" y="5760720"/>
            <a:ext cx="8229600" cy="707886"/>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RR=0.95; </a:t>
            </a:r>
            <a:r>
              <a:rPr lang="en-US" sz="1000" dirty="0">
                <a:ea typeface="Calibri" panose="020F0502020204030204" pitchFamily="34" charset="0"/>
              </a:rPr>
              <a:t>Non-Hispanic, Border vs. Non-Border, </a:t>
            </a:r>
            <a:r>
              <a:rPr lang="en-US" sz="1000" dirty="0" smtClean="0">
                <a:ea typeface="Calibri" panose="020F0502020204030204" pitchFamily="34" charset="0"/>
              </a:rPr>
              <a:t>RR=0.92; </a:t>
            </a:r>
            <a:r>
              <a:rPr lang="en-US" sz="1000" dirty="0">
                <a:ea typeface="Calibri" panose="020F0502020204030204" pitchFamily="34" charset="0"/>
              </a:rPr>
              <a:t>Border, Hispanic vs. Non-Hispanic, </a:t>
            </a:r>
            <a:r>
              <a:rPr lang="en-US" sz="1000" dirty="0" smtClean="0">
                <a:ea typeface="Calibri" panose="020F0502020204030204" pitchFamily="34" charset="0"/>
              </a:rPr>
              <a:t>RR=1.57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RR=1.52 (p&lt;0.05 and 10% difference).</a:t>
            </a:r>
            <a:endParaRPr lang="en-US" sz="1000" dirty="0">
              <a:effectLst/>
              <a:latin typeface="+mj-lt"/>
              <a:ea typeface="Calibri" panose="020F0502020204030204" pitchFamily="34" charset="0"/>
            </a:endParaRPr>
          </a:p>
        </p:txBody>
      </p:sp>
      <p:graphicFrame>
        <p:nvGraphicFramePr>
          <p:cNvPr id="8" name="Chart 7"/>
          <p:cNvGraphicFramePr/>
          <p:nvPr>
            <p:extLst>
              <p:ext uri="{D42A27DB-BD31-4B8C-83A1-F6EECF244321}">
                <p14:modId xmlns:p14="http://schemas.microsoft.com/office/powerpoint/2010/main" val="12487056"/>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1995038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6"/>
          <p:cNvSpPr>
            <a:spLocks noGrp="1"/>
          </p:cNvSpPr>
          <p:nvPr>
            <p:ph type="title"/>
          </p:nvPr>
        </p:nvSpPr>
        <p:spPr>
          <a:xfrm>
            <a:off x="1524000" y="274638"/>
            <a:ext cx="6781800" cy="868362"/>
          </a:xfrm>
        </p:spPr>
        <p:txBody>
          <a:bodyPr>
            <a:noAutofit/>
          </a:bodyPr>
          <a:lstStyle/>
          <a:p>
            <a:r>
              <a:rPr lang="en-US" sz="2000" dirty="0" smtClean="0"/>
              <a:t>Renal Failure Among Inpatient Stays With Diabetes</a:t>
            </a:r>
            <a:endParaRPr lang="en-US" sz="2000" dirty="0"/>
          </a:p>
        </p:txBody>
      </p:sp>
      <p:sp>
        <p:nvSpPr>
          <p:cNvPr id="7" name="Rectangle 6"/>
          <p:cNvSpPr/>
          <p:nvPr/>
        </p:nvSpPr>
        <p:spPr>
          <a:xfrm>
            <a:off x="457200" y="5760720"/>
            <a:ext cx="8229600" cy="707886"/>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RR=1.02; </a:t>
            </a:r>
            <a:r>
              <a:rPr lang="en-US" sz="1000" dirty="0">
                <a:ea typeface="Calibri" panose="020F0502020204030204" pitchFamily="34" charset="0"/>
              </a:rPr>
              <a:t>Non-Hispanic, Border vs. Non-Border, </a:t>
            </a:r>
            <a:r>
              <a:rPr lang="en-US" sz="1000" dirty="0" smtClean="0">
                <a:ea typeface="Calibri" panose="020F0502020204030204" pitchFamily="34" charset="0"/>
              </a:rPr>
              <a:t>RR=0.92; </a:t>
            </a:r>
            <a:r>
              <a:rPr lang="en-US" sz="1000" dirty="0">
                <a:ea typeface="Calibri" panose="020F0502020204030204" pitchFamily="34" charset="0"/>
              </a:rPr>
              <a:t>Border, Hispanic vs. Non-Hispanic, </a:t>
            </a:r>
            <a:r>
              <a:rPr lang="en-US" sz="1000" dirty="0" smtClean="0">
                <a:ea typeface="Calibri" panose="020F0502020204030204" pitchFamily="34" charset="0"/>
              </a:rPr>
              <a:t>RR=1.12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RR=1.01.</a:t>
            </a:r>
            <a:endParaRPr lang="en-US" sz="1000" dirty="0">
              <a:effectLst/>
              <a:latin typeface="+mj-lt"/>
              <a:ea typeface="Calibri" panose="020F0502020204030204" pitchFamily="34" charset="0"/>
            </a:endParaRPr>
          </a:p>
        </p:txBody>
      </p:sp>
      <p:graphicFrame>
        <p:nvGraphicFramePr>
          <p:cNvPr id="8" name="Chart 7"/>
          <p:cNvGraphicFramePr/>
          <p:nvPr>
            <p:extLst>
              <p:ext uri="{D42A27DB-BD31-4B8C-83A1-F6EECF244321}">
                <p14:modId xmlns:p14="http://schemas.microsoft.com/office/powerpoint/2010/main" val="122108601"/>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7302122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6"/>
          <p:cNvSpPr>
            <a:spLocks noGrp="1"/>
          </p:cNvSpPr>
          <p:nvPr>
            <p:ph type="title"/>
          </p:nvPr>
        </p:nvSpPr>
        <p:spPr>
          <a:xfrm>
            <a:off x="1524000" y="274638"/>
            <a:ext cx="6781800" cy="868362"/>
          </a:xfrm>
        </p:spPr>
        <p:txBody>
          <a:bodyPr>
            <a:noAutofit/>
          </a:bodyPr>
          <a:lstStyle/>
          <a:p>
            <a:r>
              <a:rPr lang="en-US" sz="2000" dirty="0" smtClean="0"/>
              <a:t>Peripheral Vascular Disease Among Inpatient Stays With Diabetes</a:t>
            </a:r>
            <a:endParaRPr lang="en-US" sz="2000" dirty="0"/>
          </a:p>
        </p:txBody>
      </p:sp>
      <p:sp>
        <p:nvSpPr>
          <p:cNvPr id="7" name="Rectangle 6"/>
          <p:cNvSpPr/>
          <p:nvPr/>
        </p:nvSpPr>
        <p:spPr>
          <a:xfrm>
            <a:off x="457200" y="5760720"/>
            <a:ext cx="8229600" cy="707886"/>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RR=1.13 </a:t>
            </a:r>
            <a:r>
              <a:rPr lang="en-US" sz="1000" dirty="0">
                <a:ea typeface="Calibri" panose="020F0502020204030204" pitchFamily="34" charset="0"/>
              </a:rPr>
              <a:t>(p&lt;0.05 and 10% difference)</a:t>
            </a:r>
            <a:r>
              <a:rPr lang="en-US" sz="1000" dirty="0" smtClean="0">
                <a:ea typeface="Calibri" panose="020F0502020204030204" pitchFamily="34" charset="0"/>
              </a:rPr>
              <a:t>; </a:t>
            </a:r>
            <a:r>
              <a:rPr lang="en-US" sz="1000" dirty="0">
                <a:ea typeface="Calibri" panose="020F0502020204030204" pitchFamily="34" charset="0"/>
              </a:rPr>
              <a:t>Non-Hispanic, Border vs. Non-Border, </a:t>
            </a:r>
            <a:r>
              <a:rPr lang="en-US" sz="1000" dirty="0" smtClean="0">
                <a:ea typeface="Calibri" panose="020F0502020204030204" pitchFamily="34" charset="0"/>
              </a:rPr>
              <a:t>RR=0.90; </a:t>
            </a:r>
            <a:r>
              <a:rPr lang="en-US" sz="1000" dirty="0">
                <a:ea typeface="Calibri" panose="020F0502020204030204" pitchFamily="34" charset="0"/>
              </a:rPr>
              <a:t>Border, Hispanic vs. Non-Hispanic, </a:t>
            </a:r>
            <a:r>
              <a:rPr lang="en-US" sz="1000" dirty="0" smtClean="0">
                <a:ea typeface="Calibri" panose="020F0502020204030204" pitchFamily="34" charset="0"/>
              </a:rPr>
              <a:t>RR=1.13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RR=0.90.</a:t>
            </a:r>
            <a:endParaRPr lang="en-US" sz="1000" dirty="0">
              <a:effectLst/>
              <a:latin typeface="+mj-lt"/>
              <a:ea typeface="Calibri" panose="020F0502020204030204" pitchFamily="34" charset="0"/>
            </a:endParaRPr>
          </a:p>
        </p:txBody>
      </p:sp>
      <p:graphicFrame>
        <p:nvGraphicFramePr>
          <p:cNvPr id="8" name="Chart 7"/>
          <p:cNvGraphicFramePr/>
          <p:nvPr>
            <p:extLst>
              <p:ext uri="{D42A27DB-BD31-4B8C-83A1-F6EECF244321}">
                <p14:modId xmlns:p14="http://schemas.microsoft.com/office/powerpoint/2010/main" val="1507907125"/>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518029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6"/>
          <p:cNvSpPr>
            <a:spLocks noGrp="1"/>
          </p:cNvSpPr>
          <p:nvPr>
            <p:ph type="title"/>
          </p:nvPr>
        </p:nvSpPr>
        <p:spPr>
          <a:xfrm>
            <a:off x="1524000" y="274638"/>
            <a:ext cx="6781800" cy="868362"/>
          </a:xfrm>
        </p:spPr>
        <p:txBody>
          <a:bodyPr>
            <a:noAutofit/>
          </a:bodyPr>
          <a:lstStyle/>
          <a:p>
            <a:r>
              <a:rPr lang="en-US" sz="2000" dirty="0" smtClean="0"/>
              <a:t>Paralysis Among Inpatient Stays With Diabetes</a:t>
            </a:r>
            <a:endParaRPr lang="en-US" sz="2000" dirty="0"/>
          </a:p>
        </p:txBody>
      </p:sp>
      <p:sp>
        <p:nvSpPr>
          <p:cNvPr id="7" name="Rectangle 6"/>
          <p:cNvSpPr/>
          <p:nvPr/>
        </p:nvSpPr>
        <p:spPr>
          <a:xfrm>
            <a:off x="457200" y="5760720"/>
            <a:ext cx="8229600" cy="707886"/>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RR=1.06; </a:t>
            </a:r>
            <a:r>
              <a:rPr lang="en-US" sz="1000" dirty="0">
                <a:ea typeface="Calibri" panose="020F0502020204030204" pitchFamily="34" charset="0"/>
              </a:rPr>
              <a:t>Non-Hispanic, Border vs. Non-Border, </a:t>
            </a:r>
            <a:r>
              <a:rPr lang="en-US" sz="1000" dirty="0" smtClean="0">
                <a:ea typeface="Calibri" panose="020F0502020204030204" pitchFamily="34" charset="0"/>
              </a:rPr>
              <a:t>RR=0.90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Border, Hispanic vs. Non-Hispanic, </a:t>
            </a:r>
            <a:r>
              <a:rPr lang="en-US" sz="1000" dirty="0" smtClean="0">
                <a:ea typeface="Calibri" panose="020F0502020204030204" pitchFamily="34" charset="0"/>
              </a:rPr>
              <a:t>RR=1.11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RR=0.94.</a:t>
            </a:r>
            <a:endParaRPr lang="en-US" sz="1000" dirty="0">
              <a:effectLst/>
              <a:latin typeface="+mj-lt"/>
              <a:ea typeface="Calibri" panose="020F0502020204030204" pitchFamily="34" charset="0"/>
            </a:endParaRPr>
          </a:p>
        </p:txBody>
      </p:sp>
      <p:graphicFrame>
        <p:nvGraphicFramePr>
          <p:cNvPr id="8" name="Chart 7"/>
          <p:cNvGraphicFramePr/>
          <p:nvPr>
            <p:extLst>
              <p:ext uri="{D42A27DB-BD31-4B8C-83A1-F6EECF244321}">
                <p14:modId xmlns:p14="http://schemas.microsoft.com/office/powerpoint/2010/main" val="2557344556"/>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646854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16"/>
          <p:cNvSpPr>
            <a:spLocks noGrp="1"/>
          </p:cNvSpPr>
          <p:nvPr>
            <p:ph type="title"/>
          </p:nvPr>
        </p:nvSpPr>
        <p:spPr>
          <a:xfrm>
            <a:off x="1524000" y="274638"/>
            <a:ext cx="6781800" cy="868362"/>
          </a:xfrm>
        </p:spPr>
        <p:txBody>
          <a:bodyPr>
            <a:noAutofit/>
          </a:bodyPr>
          <a:lstStyle/>
          <a:p>
            <a:r>
              <a:rPr lang="en-US" sz="2000" dirty="0" smtClean="0"/>
              <a:t>Neurologic Disorders Among Inpatient Stays With Diabetes</a:t>
            </a:r>
            <a:endParaRPr lang="en-US" sz="2000" dirty="0"/>
          </a:p>
        </p:txBody>
      </p:sp>
      <p:sp>
        <p:nvSpPr>
          <p:cNvPr id="7" name="Rectangle 6"/>
          <p:cNvSpPr/>
          <p:nvPr/>
        </p:nvSpPr>
        <p:spPr>
          <a:xfrm>
            <a:off x="457200" y="5760720"/>
            <a:ext cx="8229600" cy="861774"/>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RR=1.16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Non-Hispanic, Border vs. Non-Border, </a:t>
            </a:r>
            <a:r>
              <a:rPr lang="en-US" sz="1000" dirty="0" smtClean="0">
                <a:ea typeface="Calibri" panose="020F0502020204030204" pitchFamily="34" charset="0"/>
              </a:rPr>
              <a:t>RR=0.97; </a:t>
            </a:r>
            <a:r>
              <a:rPr lang="en-US" sz="1000" dirty="0">
                <a:ea typeface="Calibri" panose="020F0502020204030204" pitchFamily="34" charset="0"/>
              </a:rPr>
              <a:t>Border, Hispanic vs. Non-Hispanic, </a:t>
            </a:r>
            <a:r>
              <a:rPr lang="en-US" sz="1000" dirty="0" smtClean="0">
                <a:ea typeface="Calibri" panose="020F0502020204030204" pitchFamily="34" charset="0"/>
              </a:rPr>
              <a:t>RR=0.90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RR=0.75</a:t>
            </a:r>
            <a:r>
              <a:rPr lang="en-US" sz="1000" dirty="0">
                <a:ea typeface="Calibri" panose="020F0502020204030204" pitchFamily="34" charset="0"/>
              </a:rPr>
              <a:t> </a:t>
            </a:r>
            <a:r>
              <a:rPr lang="en-US" sz="1000" dirty="0" smtClean="0">
                <a:ea typeface="Calibri" panose="020F0502020204030204" pitchFamily="34" charset="0"/>
              </a:rPr>
              <a:t>(p&lt;0.05 </a:t>
            </a:r>
            <a:r>
              <a:rPr lang="en-US" sz="1000" dirty="0">
                <a:ea typeface="Calibri" panose="020F0502020204030204" pitchFamily="34" charset="0"/>
              </a:rPr>
              <a:t>and 10% </a:t>
            </a:r>
            <a:r>
              <a:rPr lang="en-US" sz="1000" dirty="0" smtClean="0">
                <a:ea typeface="Calibri" panose="020F0502020204030204" pitchFamily="34" charset="0"/>
              </a:rPr>
              <a:t>difference).</a:t>
            </a:r>
            <a:endParaRPr lang="en-US" sz="1000" dirty="0">
              <a:effectLst/>
              <a:latin typeface="+mj-lt"/>
              <a:ea typeface="Calibri" panose="020F0502020204030204" pitchFamily="34" charset="0"/>
            </a:endParaRPr>
          </a:p>
        </p:txBody>
      </p:sp>
      <p:graphicFrame>
        <p:nvGraphicFramePr>
          <p:cNvPr id="8" name="Chart 7"/>
          <p:cNvGraphicFramePr/>
          <p:nvPr>
            <p:extLst>
              <p:ext uri="{D42A27DB-BD31-4B8C-83A1-F6EECF244321}">
                <p14:modId xmlns:p14="http://schemas.microsoft.com/office/powerpoint/2010/main" val="1921096324"/>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930309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590800"/>
            <a:ext cx="7772400" cy="1362075"/>
          </a:xfrm>
        </p:spPr>
        <p:txBody>
          <a:bodyPr>
            <a:normAutofit/>
          </a:bodyPr>
          <a:lstStyle/>
          <a:p>
            <a:r>
              <a:rPr lang="en-US" dirty="0"/>
              <a:t>Hospital Care on the </a:t>
            </a:r>
            <a:r>
              <a:rPr lang="en-US" dirty="0" smtClean="0"/>
              <a:t>U.S</a:t>
            </a:r>
            <a:r>
              <a:rPr lang="en-US" dirty="0"/>
              <a:t>.-Mexico Border</a:t>
            </a:r>
            <a:br>
              <a:rPr lang="en-US" dirty="0"/>
            </a:br>
            <a:r>
              <a:rPr lang="en-US" dirty="0" smtClean="0"/>
              <a:t>Complications among inpatient Hospital stays For mental health or substance abuse</a:t>
            </a:r>
            <a:endParaRPr lang="en-US" dirty="0"/>
          </a:p>
        </p:txBody>
      </p:sp>
    </p:spTree>
    <p:extLst>
      <p:ext uri="{BB962C8B-B14F-4D97-AF65-F5344CB8AC3E}">
        <p14:creationId xmlns:p14="http://schemas.microsoft.com/office/powerpoint/2010/main" val="3646997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034761898"/>
              </p:ext>
            </p:extLst>
          </p:nvPr>
        </p:nvGraphicFramePr>
        <p:xfrm>
          <a:off x="459270" y="1447800"/>
          <a:ext cx="8229601" cy="4084320"/>
        </p:xfrm>
        <a:graphic>
          <a:graphicData uri="http://schemas.openxmlformats.org/drawingml/2006/table">
            <a:tbl>
              <a:tblPr firstRow="1" bandRow="1">
                <a:tableStyleId>{5C22544A-7EE6-4342-B048-85BDC9FD1C3A}</a:tableStyleId>
              </a:tblPr>
              <a:tblGrid>
                <a:gridCol w="2743201">
                  <a:extLst>
                    <a:ext uri="{9D8B030D-6E8A-4147-A177-3AD203B41FA5}">
                      <a16:colId xmlns:a16="http://schemas.microsoft.com/office/drawing/2014/main" val="20000"/>
                    </a:ext>
                  </a:extLst>
                </a:gridCol>
                <a:gridCol w="1327356">
                  <a:extLst>
                    <a:ext uri="{9D8B030D-6E8A-4147-A177-3AD203B41FA5}">
                      <a16:colId xmlns:a16="http://schemas.microsoft.com/office/drawing/2014/main" val="20001"/>
                    </a:ext>
                  </a:extLst>
                </a:gridCol>
                <a:gridCol w="1327356">
                  <a:extLst>
                    <a:ext uri="{9D8B030D-6E8A-4147-A177-3AD203B41FA5}">
                      <a16:colId xmlns:a16="http://schemas.microsoft.com/office/drawing/2014/main" val="20002"/>
                    </a:ext>
                  </a:extLst>
                </a:gridCol>
                <a:gridCol w="1415844">
                  <a:extLst>
                    <a:ext uri="{9D8B030D-6E8A-4147-A177-3AD203B41FA5}">
                      <a16:colId xmlns:a16="http://schemas.microsoft.com/office/drawing/2014/main" val="20003"/>
                    </a:ext>
                  </a:extLst>
                </a:gridCol>
                <a:gridCol w="1415844">
                  <a:extLst>
                    <a:ext uri="{9D8B030D-6E8A-4147-A177-3AD203B41FA5}">
                      <a16:colId xmlns:a16="http://schemas.microsoft.com/office/drawing/2014/main" val="20004"/>
                    </a:ext>
                  </a:extLst>
                </a:gridCol>
              </a:tblGrid>
              <a:tr h="0">
                <a:tc rowSpan="3">
                  <a:txBody>
                    <a:bodyPr/>
                    <a:lstStyle/>
                    <a:p>
                      <a:r>
                        <a:rPr lang="en-US" sz="1400" b="1" kern="1200" dirty="0" smtClean="0">
                          <a:solidFill>
                            <a:schemeClr val="lt1"/>
                          </a:solidFill>
                          <a:latin typeface="+mn-lt"/>
                          <a:ea typeface="+mn-ea"/>
                          <a:cs typeface="+mn-cs"/>
                        </a:rPr>
                        <a:t>Type of</a:t>
                      </a:r>
                      <a:r>
                        <a:rPr lang="en-US" sz="1400" b="1" kern="1200" baseline="0" dirty="0" smtClean="0">
                          <a:solidFill>
                            <a:schemeClr val="lt1"/>
                          </a:solidFill>
                          <a:latin typeface="+mn-lt"/>
                          <a:ea typeface="+mn-ea"/>
                          <a:cs typeface="+mn-cs"/>
                        </a:rPr>
                        <a:t> Complication</a:t>
                      </a:r>
                      <a:endParaRPr lang="en-US" sz="1400" b="1" dirty="0">
                        <a:solidFill>
                          <a:schemeClr val="bg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4">
                  <a:txBody>
                    <a:bodyPr/>
                    <a:lstStyle/>
                    <a:p>
                      <a:pPr algn="ctr"/>
                      <a:r>
                        <a:rPr lang="en-US" sz="1400" dirty="0" smtClean="0">
                          <a:latin typeface="+mn-lt"/>
                        </a:rPr>
                        <a:t>Ratio</a:t>
                      </a:r>
                      <a:r>
                        <a:rPr lang="en-US" sz="1400" baseline="0" dirty="0" smtClean="0">
                          <a:latin typeface="+mn-lt"/>
                        </a:rPr>
                        <a:t> of Percentage of Stays With Complication</a:t>
                      </a:r>
                      <a:endParaRPr lang="en-US" sz="1400" dirty="0">
                        <a:latin typeface="+mn-l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0">
                <a:tc vMerge="1">
                  <a:txBody>
                    <a:bodyPr/>
                    <a:lstStyle/>
                    <a:p>
                      <a:endParaRPr lang="en-US"/>
                    </a:p>
                  </a:txBody>
                  <a:tcPr/>
                </a:tc>
                <a:tc gridSpan="2">
                  <a:txBody>
                    <a:bodyPr/>
                    <a:lstStyle/>
                    <a:p>
                      <a:pPr algn="ctr"/>
                      <a:r>
                        <a:rPr lang="en-US" sz="1400" b="1" dirty="0" smtClean="0">
                          <a:solidFill>
                            <a:schemeClr val="bg1"/>
                          </a:solidFill>
                          <a:latin typeface="+mn-lt"/>
                        </a:rPr>
                        <a:t>Hispanics</a:t>
                      </a:r>
                      <a:r>
                        <a:rPr lang="en-US" sz="1400" b="1" baseline="0" dirty="0" smtClean="0">
                          <a:solidFill>
                            <a:schemeClr val="bg1"/>
                          </a:solidFill>
                          <a:latin typeface="+mn-lt"/>
                        </a:rPr>
                        <a:t> vs. Non-Hispanics</a:t>
                      </a:r>
                      <a:endParaRPr lang="en-US" sz="1400" b="1" dirty="0">
                        <a:solidFill>
                          <a:schemeClr val="bg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lang="en-US" sz="1400" b="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tc gridSpan="2">
                  <a:txBody>
                    <a:bodyPr/>
                    <a:lstStyle/>
                    <a:p>
                      <a:pPr algn="ctr"/>
                      <a:r>
                        <a:rPr lang="en-US" sz="1400" b="1" dirty="0" smtClean="0">
                          <a:solidFill>
                            <a:schemeClr val="bg1"/>
                          </a:solidFill>
                          <a:latin typeface="+mn-lt"/>
                        </a:rPr>
                        <a:t>Border vs. Non-Border Counties</a:t>
                      </a:r>
                      <a:endParaRPr lang="en-US" sz="1400" b="1" dirty="0">
                        <a:solidFill>
                          <a:schemeClr val="bg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pPr algn="ctr"/>
                      <a:endParaRPr lang="en-US" sz="1400" b="1" dirty="0">
                        <a:solidFill>
                          <a:schemeClr val="bg1"/>
                        </a:solidFill>
                      </a:endParaRPr>
                    </a:p>
                  </a:txBody>
                  <a:tcP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0">
                <a:tc vMerge="1">
                  <a:txBody>
                    <a:bodyPr/>
                    <a:lstStyle/>
                    <a:p>
                      <a:endParaRPr lang="en-US" dirty="0"/>
                    </a:p>
                  </a:txBody>
                  <a:tcPr/>
                </a:tc>
                <a:tc>
                  <a:txBody>
                    <a:bodyPr/>
                    <a:lstStyle/>
                    <a:p>
                      <a:pPr algn="ctr"/>
                      <a:r>
                        <a:rPr lang="en-US" sz="1400" b="1" dirty="0" smtClean="0">
                          <a:solidFill>
                            <a:schemeClr val="bg1"/>
                          </a:solidFill>
                          <a:latin typeface="+mn-lt"/>
                        </a:rPr>
                        <a:t>Border Counties</a:t>
                      </a:r>
                      <a:endParaRPr lang="en-US" sz="1400" b="1" dirty="0">
                        <a:solidFill>
                          <a:schemeClr val="bg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b="1" dirty="0" smtClean="0">
                          <a:solidFill>
                            <a:schemeClr val="bg1"/>
                          </a:solidFill>
                          <a:latin typeface="+mn-lt"/>
                        </a:rPr>
                        <a:t>Non-Border</a:t>
                      </a:r>
                      <a:endParaRPr lang="en-US" sz="1400" b="1" dirty="0">
                        <a:solidFill>
                          <a:schemeClr val="bg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b="1" dirty="0" smtClean="0">
                          <a:solidFill>
                            <a:schemeClr val="bg1"/>
                          </a:solidFill>
                          <a:latin typeface="+mn-lt"/>
                        </a:rPr>
                        <a:t>Hispanics</a:t>
                      </a:r>
                      <a:endParaRPr lang="en-US" sz="1400" b="1" dirty="0">
                        <a:solidFill>
                          <a:schemeClr val="bg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a:txBody>
                    <a:bodyPr/>
                    <a:lstStyle/>
                    <a:p>
                      <a:pPr algn="ctr"/>
                      <a:r>
                        <a:rPr lang="en-US" sz="1400" b="1" dirty="0" smtClean="0">
                          <a:solidFill>
                            <a:schemeClr val="bg1"/>
                          </a:solidFill>
                          <a:latin typeface="+mn-lt"/>
                        </a:rPr>
                        <a:t>Non-Hispanics</a:t>
                      </a:r>
                      <a:endParaRPr lang="en-US" sz="1400" b="1" dirty="0">
                        <a:solidFill>
                          <a:schemeClr val="bg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0">
                <a:tc>
                  <a:txBody>
                    <a:bodyPr/>
                    <a:lstStyle/>
                    <a:p>
                      <a:pPr algn="l"/>
                      <a:r>
                        <a:rPr lang="en-US" sz="1400" dirty="0" smtClean="0">
                          <a:solidFill>
                            <a:schemeClr val="tx1"/>
                          </a:solidFill>
                          <a:latin typeface="+mn-lt"/>
                        </a:rPr>
                        <a:t>Liver disease</a:t>
                      </a:r>
                      <a:endParaRPr 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rgbClr val="C00000"/>
                          </a:solidFill>
                          <a:latin typeface="+mn-lt"/>
                        </a:rPr>
                        <a:t>1.30</a:t>
                      </a:r>
                      <a:endParaRPr lang="en-US" sz="1400" b="0" i="0" u="none" strike="noStrike" dirty="0">
                        <a:solidFill>
                          <a:srgbClr val="C00000"/>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rgbClr val="C00000"/>
                          </a:solidFill>
                          <a:latin typeface="+mn-lt"/>
                        </a:rPr>
                        <a:t>1.59</a:t>
                      </a:r>
                      <a:endParaRPr lang="en-US" sz="1400" b="0" i="0" u="none" strike="noStrike" dirty="0">
                        <a:solidFill>
                          <a:srgbClr val="C00000"/>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chemeClr val="accent3">
                              <a:lumMod val="50000"/>
                            </a:schemeClr>
                          </a:solidFill>
                          <a:latin typeface="+mn-lt"/>
                        </a:rPr>
                        <a:t>0.84</a:t>
                      </a:r>
                      <a:endParaRPr lang="en-US" sz="1400" b="0" i="0" u="none" strike="noStrike" dirty="0">
                        <a:solidFill>
                          <a:schemeClr val="accent3">
                            <a:lumMod val="50000"/>
                          </a:schemeClr>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400" b="0" i="0" u="none" strike="noStrike" dirty="0" smtClean="0">
                          <a:solidFill>
                            <a:schemeClr val="tx1"/>
                          </a:solidFill>
                          <a:latin typeface="+mn-lt"/>
                        </a:rPr>
                        <a:t>1.02</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0">
                <a:tc>
                  <a:txBody>
                    <a:bodyPr/>
                    <a:lstStyle/>
                    <a:p>
                      <a:pPr algn="l"/>
                      <a:r>
                        <a:rPr lang="en-US" sz="1400" dirty="0" smtClean="0">
                          <a:solidFill>
                            <a:schemeClr val="tx1"/>
                          </a:solidFill>
                          <a:latin typeface="+mn-lt"/>
                        </a:rPr>
                        <a:t>Hypertension</a:t>
                      </a:r>
                      <a:endParaRPr 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n-lt"/>
                        </a:rPr>
                        <a:t>1.00</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accent3">
                              <a:lumMod val="50000"/>
                            </a:schemeClr>
                          </a:solidFill>
                          <a:latin typeface="+mn-lt"/>
                        </a:rPr>
                        <a:t>0.87</a:t>
                      </a:r>
                      <a:endParaRPr lang="en-US" sz="1400" b="0" i="0" u="none" strike="noStrike" dirty="0">
                        <a:solidFill>
                          <a:schemeClr val="accent3">
                            <a:lumMod val="50000"/>
                          </a:schemeClr>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400" b="0" i="0" u="none" strike="noStrike" dirty="0" smtClean="0">
                          <a:solidFill>
                            <a:schemeClr val="tx1"/>
                          </a:solidFill>
                          <a:latin typeface="+mn-lt"/>
                        </a:rPr>
                        <a:t>1.08</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n-lt"/>
                        </a:rPr>
                        <a:t>0.94</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r h="0">
                <a:tc>
                  <a:txBody>
                    <a:bodyPr/>
                    <a:lstStyle/>
                    <a:p>
                      <a:pPr algn="l"/>
                      <a:r>
                        <a:rPr lang="en-US" sz="1400" dirty="0" smtClean="0">
                          <a:solidFill>
                            <a:schemeClr val="tx1"/>
                          </a:solidFill>
                          <a:latin typeface="+mn-lt"/>
                        </a:rPr>
                        <a:t>Fluid and electrolyte disorders</a:t>
                      </a:r>
                      <a:endParaRPr 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n-lt"/>
                        </a:rPr>
                        <a:t>1.04</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n-lt"/>
                        </a:rPr>
                        <a:t>0.94</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rgbClr val="C00000"/>
                          </a:solidFill>
                          <a:latin typeface="+mn-lt"/>
                        </a:rPr>
                        <a:t>1.11</a:t>
                      </a:r>
                      <a:endParaRPr lang="en-US" sz="1400" b="0" i="0" u="none" strike="noStrike" dirty="0">
                        <a:solidFill>
                          <a:srgbClr val="C00000"/>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chemeClr val="tx1"/>
                          </a:solidFill>
                          <a:latin typeface="+mn-lt"/>
                        </a:rPr>
                        <a:t>1.01</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5"/>
                  </a:ext>
                </a:extLst>
              </a:tr>
              <a:tr h="0">
                <a:tc>
                  <a:txBody>
                    <a:bodyPr/>
                    <a:lstStyle/>
                    <a:p>
                      <a:pPr algn="l"/>
                      <a:r>
                        <a:rPr lang="en-US" sz="1400" b="0" dirty="0" smtClean="0">
                          <a:solidFill>
                            <a:schemeClr val="tx1"/>
                          </a:solidFill>
                          <a:latin typeface="+mn-lt"/>
                        </a:rPr>
                        <a:t>Deficiency anemia</a:t>
                      </a:r>
                      <a:endParaRPr lang="en-US" sz="14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rgbClr val="C00000"/>
                          </a:solidFill>
                          <a:latin typeface="+mn-lt"/>
                        </a:rPr>
                        <a:t>1.32</a:t>
                      </a:r>
                      <a:endParaRPr lang="en-US" sz="1400" b="0" i="0" u="none" strike="noStrike" dirty="0">
                        <a:solidFill>
                          <a:srgbClr val="C00000"/>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chemeClr val="tx1"/>
                          </a:solidFill>
                          <a:latin typeface="+mn-lt"/>
                        </a:rPr>
                        <a:t>1.07</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n-lt"/>
                        </a:rPr>
                        <a:t>1.05</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accent3">
                              <a:lumMod val="50000"/>
                            </a:schemeClr>
                          </a:solidFill>
                          <a:latin typeface="+mn-lt"/>
                        </a:rPr>
                        <a:t>0.85</a:t>
                      </a:r>
                      <a:endParaRPr lang="en-US" sz="1400" b="0" i="0" u="none" strike="noStrike" dirty="0">
                        <a:solidFill>
                          <a:schemeClr val="accent3">
                            <a:lumMod val="50000"/>
                          </a:schemeClr>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extLst>
                  <a:ext uri="{0D108BD9-81ED-4DB2-BD59-A6C34878D82A}">
                    <a16:rowId xmlns:a16="http://schemas.microsoft.com/office/drawing/2014/main" val="10006"/>
                  </a:ext>
                </a:extLst>
              </a:tr>
              <a:tr h="0">
                <a:tc>
                  <a:txBody>
                    <a:bodyPr/>
                    <a:lstStyle/>
                    <a:p>
                      <a:pPr algn="l"/>
                      <a:r>
                        <a:rPr lang="en-US" sz="1400" b="0" dirty="0" smtClean="0">
                          <a:solidFill>
                            <a:schemeClr val="tx1"/>
                          </a:solidFill>
                          <a:latin typeface="+mn-lt"/>
                        </a:rPr>
                        <a:t>Other neurologic</a:t>
                      </a:r>
                      <a:r>
                        <a:rPr lang="en-US" sz="1400" b="0" baseline="0" dirty="0" smtClean="0">
                          <a:solidFill>
                            <a:schemeClr val="tx1"/>
                          </a:solidFill>
                          <a:latin typeface="+mn-lt"/>
                        </a:rPr>
                        <a:t> disorders</a:t>
                      </a:r>
                      <a:endParaRPr lang="en-US" sz="14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n-lt"/>
                        </a:rPr>
                        <a:t>1.08</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accent3">
                              <a:lumMod val="50000"/>
                            </a:schemeClr>
                          </a:solidFill>
                          <a:latin typeface="+mn-lt"/>
                        </a:rPr>
                        <a:t>0.87</a:t>
                      </a:r>
                      <a:endParaRPr lang="en-US" sz="1400" b="0" i="0" u="none" strike="noStrike" dirty="0">
                        <a:solidFill>
                          <a:schemeClr val="accent3">
                            <a:lumMod val="50000"/>
                          </a:schemeClr>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400" b="0" i="0" u="none" strike="noStrike" dirty="0" smtClean="0">
                          <a:solidFill>
                            <a:srgbClr val="C00000"/>
                          </a:solidFill>
                          <a:latin typeface="+mn-lt"/>
                        </a:rPr>
                        <a:t>1.24</a:t>
                      </a:r>
                      <a:endParaRPr lang="en-US" sz="1400" b="0" i="0" u="none" strike="noStrike" dirty="0">
                        <a:solidFill>
                          <a:srgbClr val="C00000"/>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chemeClr val="tx1"/>
                          </a:solidFill>
                          <a:latin typeface="+mn-lt"/>
                        </a:rPr>
                        <a:t>1.00</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7"/>
                  </a:ext>
                </a:extLst>
              </a:tr>
              <a:tr h="0">
                <a:tc>
                  <a:txBody>
                    <a:bodyPr/>
                    <a:lstStyle/>
                    <a:p>
                      <a:pPr algn="l"/>
                      <a:r>
                        <a:rPr lang="en-US" sz="1400" b="0" dirty="0" smtClean="0">
                          <a:solidFill>
                            <a:schemeClr val="tx1"/>
                          </a:solidFill>
                          <a:latin typeface="+mn-lt"/>
                        </a:rPr>
                        <a:t>Alcohol abuse</a:t>
                      </a:r>
                      <a:endParaRPr lang="en-US" sz="14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n-lt"/>
                        </a:rPr>
                        <a:t>0.95</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rgbClr val="C00000"/>
                          </a:solidFill>
                          <a:latin typeface="+mn-lt"/>
                        </a:rPr>
                        <a:t>1.50</a:t>
                      </a:r>
                      <a:endParaRPr lang="en-US" sz="1400" b="0" i="0" u="none" strike="noStrike" dirty="0">
                        <a:solidFill>
                          <a:srgbClr val="C00000"/>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chemeClr val="accent3">
                              <a:lumMod val="50000"/>
                            </a:schemeClr>
                          </a:solidFill>
                          <a:latin typeface="+mn-lt"/>
                        </a:rPr>
                        <a:t>0.83</a:t>
                      </a:r>
                      <a:endParaRPr lang="en-US" sz="1400" b="0" i="0" u="none" strike="noStrike" dirty="0">
                        <a:solidFill>
                          <a:schemeClr val="accent3">
                            <a:lumMod val="50000"/>
                          </a:schemeClr>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400" b="0" i="0" u="none" strike="noStrike" dirty="0" smtClean="0">
                          <a:solidFill>
                            <a:srgbClr val="C00000"/>
                          </a:solidFill>
                          <a:latin typeface="+mn-lt"/>
                        </a:rPr>
                        <a:t>1.32</a:t>
                      </a:r>
                      <a:endParaRPr lang="en-US" sz="1400" b="0" i="0" u="none" strike="noStrike" dirty="0">
                        <a:solidFill>
                          <a:srgbClr val="C00000"/>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8"/>
                  </a:ext>
                </a:extLst>
              </a:tr>
              <a:tr h="0">
                <a:tc>
                  <a:txBody>
                    <a:bodyPr/>
                    <a:lstStyle/>
                    <a:p>
                      <a:pPr algn="l"/>
                      <a:r>
                        <a:rPr lang="en-US" sz="1400" kern="1200" dirty="0" smtClean="0">
                          <a:solidFill>
                            <a:schemeClr val="tx1"/>
                          </a:solidFill>
                          <a:latin typeface="+mn-lt"/>
                          <a:ea typeface="+mn-ea"/>
                          <a:cs typeface="+mn-cs"/>
                        </a:rPr>
                        <a:t>Drug</a:t>
                      </a:r>
                      <a:r>
                        <a:rPr lang="en-US" sz="1400" kern="1200" baseline="0" dirty="0" smtClean="0">
                          <a:solidFill>
                            <a:schemeClr val="tx1"/>
                          </a:solidFill>
                          <a:latin typeface="+mn-lt"/>
                          <a:ea typeface="+mn-ea"/>
                          <a:cs typeface="+mn-cs"/>
                        </a:rPr>
                        <a:t> abuse</a:t>
                      </a:r>
                      <a:endParaRPr 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accent3">
                              <a:lumMod val="50000"/>
                            </a:schemeClr>
                          </a:solidFill>
                          <a:latin typeface="+mn-lt"/>
                        </a:rPr>
                        <a:t>0.88</a:t>
                      </a:r>
                      <a:endParaRPr lang="en-US" sz="1400" b="0" i="0" u="none" strike="noStrike" dirty="0">
                        <a:solidFill>
                          <a:schemeClr val="accent3">
                            <a:lumMod val="50000"/>
                          </a:schemeClr>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400" b="0" i="0" u="none" strike="noStrike" dirty="0" smtClean="0">
                          <a:solidFill>
                            <a:srgbClr val="C00000"/>
                          </a:solidFill>
                          <a:latin typeface="+mn-lt"/>
                        </a:rPr>
                        <a:t>1.29</a:t>
                      </a:r>
                      <a:endParaRPr lang="en-US" sz="1400" b="0" i="0" u="none" strike="noStrike" dirty="0">
                        <a:solidFill>
                          <a:srgbClr val="C00000"/>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r" fontAlgn="b"/>
                      <a:r>
                        <a:rPr lang="en-US" sz="1400" b="0" i="0" u="none" strike="noStrike" dirty="0" smtClean="0">
                          <a:solidFill>
                            <a:schemeClr val="accent3">
                              <a:lumMod val="50000"/>
                            </a:schemeClr>
                          </a:solidFill>
                          <a:latin typeface="+mn-lt"/>
                        </a:rPr>
                        <a:t>0.81</a:t>
                      </a:r>
                      <a:endParaRPr lang="en-US" sz="1400" b="0" i="0" u="none" strike="noStrike" dirty="0">
                        <a:solidFill>
                          <a:schemeClr val="accent3">
                            <a:lumMod val="50000"/>
                          </a:schemeClr>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400" b="0" i="0" u="none" strike="noStrike" dirty="0" smtClean="0">
                          <a:solidFill>
                            <a:srgbClr val="C00000"/>
                          </a:solidFill>
                          <a:latin typeface="+mn-lt"/>
                        </a:rPr>
                        <a:t>1.18</a:t>
                      </a:r>
                      <a:endParaRPr lang="en-US" sz="1400" b="0" i="0" u="none" strike="noStrike" dirty="0">
                        <a:solidFill>
                          <a:srgbClr val="C00000"/>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10009"/>
                  </a:ext>
                </a:extLst>
              </a:tr>
              <a:tr h="0">
                <a:tc>
                  <a:txBody>
                    <a:bodyPr/>
                    <a:lstStyle/>
                    <a:p>
                      <a:pPr algn="l"/>
                      <a:r>
                        <a:rPr lang="en-US" sz="1400" kern="1200" dirty="0" smtClean="0">
                          <a:solidFill>
                            <a:schemeClr val="tx1"/>
                          </a:solidFill>
                          <a:latin typeface="+mn-lt"/>
                          <a:ea typeface="+mn-ea"/>
                          <a:cs typeface="+mn-cs"/>
                        </a:rPr>
                        <a:t>Psychoses</a:t>
                      </a:r>
                      <a:endParaRPr lang="en-US" sz="140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accent3">
                              <a:lumMod val="50000"/>
                            </a:schemeClr>
                          </a:solidFill>
                          <a:latin typeface="+mn-lt"/>
                        </a:rPr>
                        <a:t>0.73</a:t>
                      </a:r>
                      <a:endParaRPr lang="en-US" sz="1400" b="0" i="0" u="none" strike="noStrike" dirty="0">
                        <a:solidFill>
                          <a:schemeClr val="accent3">
                            <a:lumMod val="50000"/>
                          </a:schemeClr>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400" b="0" i="0" u="none" strike="noStrike" dirty="0" smtClean="0">
                          <a:solidFill>
                            <a:schemeClr val="accent3">
                              <a:lumMod val="50000"/>
                            </a:schemeClr>
                          </a:solidFill>
                          <a:latin typeface="+mn-lt"/>
                        </a:rPr>
                        <a:t>0.88</a:t>
                      </a:r>
                      <a:endParaRPr lang="en-US" sz="1400" b="0" i="0" u="none" strike="noStrike" dirty="0">
                        <a:solidFill>
                          <a:schemeClr val="accent3">
                            <a:lumMod val="50000"/>
                          </a:schemeClr>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400" b="0" i="0" u="none" strike="noStrike" dirty="0" smtClean="0">
                          <a:solidFill>
                            <a:schemeClr val="accent3">
                              <a:lumMod val="50000"/>
                            </a:schemeClr>
                          </a:solidFill>
                          <a:latin typeface="+mn-lt"/>
                        </a:rPr>
                        <a:t>0.90</a:t>
                      </a:r>
                      <a:endParaRPr lang="en-US" sz="1400" b="0" i="0" u="none" strike="noStrike" dirty="0">
                        <a:solidFill>
                          <a:schemeClr val="accent3">
                            <a:lumMod val="50000"/>
                          </a:schemeClr>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r" fontAlgn="b"/>
                      <a:r>
                        <a:rPr lang="en-US" sz="1400" b="0" i="0" u="none" strike="noStrike" dirty="0" smtClean="0">
                          <a:solidFill>
                            <a:schemeClr val="tx1"/>
                          </a:solidFill>
                          <a:latin typeface="+mn-lt"/>
                        </a:rPr>
                        <a:t>1.07</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kern="1200" dirty="0" smtClean="0">
                          <a:solidFill>
                            <a:schemeClr val="tx1"/>
                          </a:solidFill>
                          <a:latin typeface="+mn-lt"/>
                          <a:ea typeface="+mn-ea"/>
                          <a:cs typeface="+mn-cs"/>
                        </a:rPr>
                        <a:t>Depression</a:t>
                      </a:r>
                      <a:endParaRPr lang="en-US" sz="1400" b="0" dirty="0">
                        <a:solidFill>
                          <a:schemeClr val="tx1"/>
                        </a:solidFill>
                        <a:latin typeface="+mn-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n-lt"/>
                        </a:rPr>
                        <a:t>0.96</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n-lt"/>
                        </a:rPr>
                        <a:t>0.90</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n-lt"/>
                        </a:rPr>
                        <a:t>1.08</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r>
                        <a:rPr lang="en-US" sz="1400" b="0" i="0" u="none" strike="noStrike" dirty="0" smtClean="0">
                          <a:solidFill>
                            <a:schemeClr val="tx1"/>
                          </a:solidFill>
                          <a:latin typeface="+mn-lt"/>
                        </a:rPr>
                        <a:t>1.01</a:t>
                      </a:r>
                      <a:endParaRPr lang="en-US" sz="1400" b="0" i="0" u="none" strike="noStrike" dirty="0">
                        <a:solidFill>
                          <a:schemeClr val="tx1"/>
                        </a:solidFill>
                        <a:latin typeface="+mn-lt"/>
                      </a:endParaRPr>
                    </a:p>
                  </a:txBody>
                  <a:tcPr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1"/>
                  </a:ext>
                </a:extLst>
              </a:tr>
            </a:tbl>
          </a:graphicData>
        </a:graphic>
      </p:graphicFrame>
      <p:sp>
        <p:nvSpPr>
          <p:cNvPr id="6" name="Title 16"/>
          <p:cNvSpPr>
            <a:spLocks noGrp="1"/>
          </p:cNvSpPr>
          <p:nvPr>
            <p:ph type="title"/>
          </p:nvPr>
        </p:nvSpPr>
        <p:spPr>
          <a:xfrm>
            <a:off x="1524000" y="274638"/>
            <a:ext cx="7162800" cy="868362"/>
          </a:xfrm>
        </p:spPr>
        <p:txBody>
          <a:bodyPr>
            <a:noAutofit/>
          </a:bodyPr>
          <a:lstStyle/>
          <a:p>
            <a:r>
              <a:rPr lang="en-US" sz="2000" dirty="0" smtClean="0"/>
              <a:t>Prevalence of Complications Among Inpatient Hospital Stays for Mental Health or Substance Abuse</a:t>
            </a:r>
            <a:endParaRPr lang="en-US" sz="2000" dirty="0"/>
          </a:p>
        </p:txBody>
      </p:sp>
      <p:sp>
        <p:nvSpPr>
          <p:cNvPr id="8" name="Rectangle 7"/>
          <p:cNvSpPr/>
          <p:nvPr/>
        </p:nvSpPr>
        <p:spPr>
          <a:xfrm>
            <a:off x="457200" y="5760720"/>
            <a:ext cx="8229600" cy="707886"/>
          </a:xfrm>
          <a:prstGeom prst="rect">
            <a:avLst/>
          </a:prstGeom>
        </p:spPr>
        <p:txBody>
          <a:bodyPr wrap="square" lIns="0">
            <a:spAutoFit/>
          </a:bodyPr>
          <a:lstStyle/>
          <a:p>
            <a:r>
              <a:rPr lang="en-US" sz="1000" b="1" dirty="0">
                <a:latin typeface="+mj-lt"/>
                <a:ea typeface="Calibri" panose="020F0502020204030204" pitchFamily="34" charset="0"/>
              </a:rPr>
              <a:t>Source: </a:t>
            </a:r>
            <a:r>
              <a:rPr lang="en-US" sz="1000" dirty="0">
                <a:latin typeface="+mj-lt"/>
                <a:ea typeface="Calibri" panose="020F0502020204030204" pitchFamily="34" charset="0"/>
              </a:rPr>
              <a:t>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smtClean="0"/>
              <a:t>Note: </a:t>
            </a:r>
            <a:r>
              <a:rPr lang="en-US" sz="1000" dirty="0" smtClean="0"/>
              <a:t>Shaded </a:t>
            </a:r>
            <a:r>
              <a:rPr lang="en-US" sz="1000" dirty="0"/>
              <a:t>cells represent statistically significant differences (p&lt;.05) of 10% or greater. All rates are per 100,000 population.</a:t>
            </a:r>
          </a:p>
          <a:p>
            <a:endParaRPr lang="en-US" sz="1000" dirty="0">
              <a:effectLst/>
              <a:latin typeface="+mj-lt"/>
              <a:ea typeface="Calibri" panose="020F0502020204030204" pitchFamily="34" charset="0"/>
            </a:endParaRPr>
          </a:p>
        </p:txBody>
      </p:sp>
    </p:spTree>
    <p:extLst>
      <p:ext uri="{BB962C8B-B14F-4D97-AF65-F5344CB8AC3E}">
        <p14:creationId xmlns:p14="http://schemas.microsoft.com/office/powerpoint/2010/main" val="24055704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74638"/>
            <a:ext cx="7543800" cy="868362"/>
          </a:xfrm>
        </p:spPr>
        <p:txBody>
          <a:bodyPr>
            <a:normAutofit/>
          </a:bodyPr>
          <a:lstStyle/>
          <a:p>
            <a:r>
              <a:rPr lang="en-US" sz="2000" dirty="0" smtClean="0"/>
              <a:t>Quality Scores in U.S. Border States</a:t>
            </a:r>
            <a:endParaRPr lang="en-US"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008208831"/>
              </p:ext>
            </p:extLst>
          </p:nvPr>
        </p:nvGraphicFramePr>
        <p:xfrm>
          <a:off x="457200" y="1463040"/>
          <a:ext cx="8229600" cy="402336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457200" y="5852160"/>
            <a:ext cx="8229600" cy="246221"/>
          </a:xfrm>
          <a:prstGeom prst="rect">
            <a:avLst/>
          </a:prstGeom>
          <a:noFill/>
        </p:spPr>
        <p:txBody>
          <a:bodyPr wrap="none" rtlCol="0">
            <a:spAutoFit/>
          </a:bodyPr>
          <a:lstStyle/>
          <a:p>
            <a:r>
              <a:rPr lang="en-US" sz="1000" b="1" dirty="0" smtClean="0"/>
              <a:t>Source:</a:t>
            </a:r>
            <a:r>
              <a:rPr lang="en-US" sz="1000" dirty="0" smtClean="0"/>
              <a:t> AHRQ </a:t>
            </a:r>
            <a:r>
              <a:rPr lang="en-US" sz="1000" dirty="0"/>
              <a:t>State Snapshots 2014. </a:t>
            </a:r>
            <a:r>
              <a:rPr lang="en-US" sz="1000" dirty="0">
                <a:hlinkClick r:id="rId4"/>
              </a:rPr>
              <a:t>http://</a:t>
            </a:r>
            <a:r>
              <a:rPr lang="en-US" sz="1000" dirty="0" smtClean="0">
                <a:hlinkClick r:id="rId4"/>
              </a:rPr>
              <a:t>nhqrnet.ahrq.gov/inhqrdr/state/select</a:t>
            </a:r>
            <a:r>
              <a:rPr lang="en-US" sz="1000" dirty="0" smtClean="0"/>
              <a:t> </a:t>
            </a:r>
            <a:endParaRPr lang="en-US" sz="1000" dirty="0"/>
          </a:p>
        </p:txBody>
      </p:sp>
    </p:spTree>
    <p:extLst>
      <p:ext uri="{BB962C8B-B14F-4D97-AF65-F5344CB8AC3E}">
        <p14:creationId xmlns:p14="http://schemas.microsoft.com/office/powerpoint/2010/main" val="100685709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p:cNvSpPr>
            <a:spLocks noGrp="1"/>
          </p:cNvSpPr>
          <p:nvPr>
            <p:ph type="title"/>
          </p:nvPr>
        </p:nvSpPr>
        <p:spPr>
          <a:xfrm>
            <a:off x="1524000" y="274638"/>
            <a:ext cx="6781800" cy="868362"/>
          </a:xfrm>
        </p:spPr>
        <p:txBody>
          <a:bodyPr>
            <a:noAutofit/>
          </a:bodyPr>
          <a:lstStyle/>
          <a:p>
            <a:r>
              <a:rPr lang="en-US" sz="2000" dirty="0" smtClean="0"/>
              <a:t>Liver Disease Among Inpatient Stays for Mental Health or Substance Abuse</a:t>
            </a:r>
            <a:endParaRPr lang="en-US" sz="2000" dirty="0"/>
          </a:p>
        </p:txBody>
      </p:sp>
      <p:sp>
        <p:nvSpPr>
          <p:cNvPr id="8" name="Rectangle 7"/>
          <p:cNvSpPr/>
          <p:nvPr/>
        </p:nvSpPr>
        <p:spPr>
          <a:xfrm>
            <a:off x="457200" y="5760720"/>
            <a:ext cx="8229600" cy="861774"/>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RR=0.84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Non-Hispanic, Border vs. Non-Border, </a:t>
            </a:r>
            <a:r>
              <a:rPr lang="en-US" sz="1000" dirty="0" smtClean="0">
                <a:ea typeface="Calibri" panose="020F0502020204030204" pitchFamily="34" charset="0"/>
              </a:rPr>
              <a:t>RR=1.02; </a:t>
            </a:r>
            <a:r>
              <a:rPr lang="en-US" sz="1000" dirty="0">
                <a:ea typeface="Calibri" panose="020F0502020204030204" pitchFamily="34" charset="0"/>
              </a:rPr>
              <a:t>Border, Hispanic vs. Non-Hispanic, </a:t>
            </a:r>
            <a:r>
              <a:rPr lang="en-US" sz="1000" dirty="0" smtClean="0">
                <a:ea typeface="Calibri" panose="020F0502020204030204" pitchFamily="34" charset="0"/>
              </a:rPr>
              <a:t>RR=1.30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Non-Border, Hispanic vs. Non-Hispanic, </a:t>
            </a:r>
            <a:r>
              <a:rPr lang="en-US" sz="1000" dirty="0" smtClean="0">
                <a:ea typeface="Calibri" panose="020F0502020204030204" pitchFamily="34" charset="0"/>
              </a:rPr>
              <a:t>RR=1.59 (p&lt;0.05 </a:t>
            </a:r>
            <a:r>
              <a:rPr lang="en-US" sz="1000" dirty="0">
                <a:ea typeface="Calibri" panose="020F0502020204030204" pitchFamily="34" charset="0"/>
              </a:rPr>
              <a:t>and 10% </a:t>
            </a:r>
            <a:r>
              <a:rPr lang="en-US" sz="1000" dirty="0" smtClean="0">
                <a:ea typeface="Calibri" panose="020F0502020204030204" pitchFamily="34" charset="0"/>
              </a:rPr>
              <a:t>difference).</a:t>
            </a:r>
            <a:endParaRPr lang="en-US" sz="1000" dirty="0">
              <a:effectLst/>
              <a:latin typeface="+mj-lt"/>
              <a:ea typeface="Calibri" panose="020F0502020204030204" pitchFamily="34" charset="0"/>
            </a:endParaRPr>
          </a:p>
        </p:txBody>
      </p:sp>
      <p:graphicFrame>
        <p:nvGraphicFramePr>
          <p:cNvPr id="9" name="Chart 8"/>
          <p:cNvGraphicFramePr/>
          <p:nvPr>
            <p:extLst>
              <p:ext uri="{D42A27DB-BD31-4B8C-83A1-F6EECF244321}">
                <p14:modId xmlns:p14="http://schemas.microsoft.com/office/powerpoint/2010/main" val="1003847775"/>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27356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6"/>
          <p:cNvSpPr>
            <a:spLocks noGrp="1"/>
          </p:cNvSpPr>
          <p:nvPr>
            <p:ph type="title"/>
          </p:nvPr>
        </p:nvSpPr>
        <p:spPr>
          <a:xfrm>
            <a:off x="1524000" y="274638"/>
            <a:ext cx="6781800" cy="868362"/>
          </a:xfrm>
        </p:spPr>
        <p:txBody>
          <a:bodyPr>
            <a:noAutofit/>
          </a:bodyPr>
          <a:lstStyle/>
          <a:p>
            <a:r>
              <a:rPr lang="en-US" sz="2000" dirty="0" smtClean="0"/>
              <a:t>Neurologic Disorders Among Inpatient Stays for Mental Health or Substance Abuse</a:t>
            </a:r>
            <a:endParaRPr lang="en-US" sz="2000" dirty="0"/>
          </a:p>
        </p:txBody>
      </p:sp>
      <p:sp>
        <p:nvSpPr>
          <p:cNvPr id="8" name="Rectangle 7"/>
          <p:cNvSpPr/>
          <p:nvPr/>
        </p:nvSpPr>
        <p:spPr>
          <a:xfrm>
            <a:off x="457200" y="5760720"/>
            <a:ext cx="8229600" cy="707886"/>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a:ea typeface="Calibri" panose="020F0502020204030204" pitchFamily="34" charset="0"/>
              </a:rPr>
              <a:t>Note: </a:t>
            </a:r>
            <a:r>
              <a:rPr lang="en-US" sz="1000" dirty="0">
                <a:ea typeface="Calibri" panose="020F0502020204030204" pitchFamily="34" charset="0"/>
              </a:rPr>
              <a:t>Hispanic, Border vs. Non-Border, </a:t>
            </a:r>
            <a:r>
              <a:rPr lang="en-US" sz="1000" dirty="0" smtClean="0">
                <a:ea typeface="Calibri" panose="020F0502020204030204" pitchFamily="34" charset="0"/>
              </a:rPr>
              <a:t>RR=1.24 (</a:t>
            </a:r>
            <a:r>
              <a:rPr lang="en-US" sz="1000" dirty="0">
                <a:ea typeface="Calibri" panose="020F0502020204030204" pitchFamily="34" charset="0"/>
              </a:rPr>
              <a:t>p&lt;0.05 and 10% </a:t>
            </a:r>
            <a:r>
              <a:rPr lang="en-US" sz="1000" dirty="0" smtClean="0">
                <a:ea typeface="Calibri" panose="020F0502020204030204" pitchFamily="34" charset="0"/>
              </a:rPr>
              <a:t>difference); </a:t>
            </a:r>
            <a:r>
              <a:rPr lang="en-US" sz="1000" dirty="0">
                <a:ea typeface="Calibri" panose="020F0502020204030204" pitchFamily="34" charset="0"/>
              </a:rPr>
              <a:t>Non-Hispanic, Border vs. Non-Border, </a:t>
            </a:r>
            <a:r>
              <a:rPr lang="en-US" sz="1000" dirty="0" smtClean="0">
                <a:ea typeface="Calibri" panose="020F0502020204030204" pitchFamily="34" charset="0"/>
              </a:rPr>
              <a:t>RR=1.00; </a:t>
            </a:r>
            <a:r>
              <a:rPr lang="en-US" sz="1000" dirty="0">
                <a:ea typeface="Calibri" panose="020F0502020204030204" pitchFamily="34" charset="0"/>
              </a:rPr>
              <a:t>Border, Hispanic vs. Non-Hispanic, </a:t>
            </a:r>
            <a:r>
              <a:rPr lang="en-US" sz="1000" dirty="0" smtClean="0">
                <a:ea typeface="Calibri" panose="020F0502020204030204" pitchFamily="34" charset="0"/>
              </a:rPr>
              <a:t>RR=1.08; </a:t>
            </a:r>
            <a:r>
              <a:rPr lang="en-US" sz="1000" dirty="0">
                <a:ea typeface="Calibri" panose="020F0502020204030204" pitchFamily="34" charset="0"/>
              </a:rPr>
              <a:t>Non-Border, Hispanic vs. Non-Hispanic, </a:t>
            </a:r>
            <a:r>
              <a:rPr lang="en-US" sz="1000" dirty="0" smtClean="0">
                <a:ea typeface="Calibri" panose="020F0502020204030204" pitchFamily="34" charset="0"/>
              </a:rPr>
              <a:t>RR=0.87 (p&lt;0.05 </a:t>
            </a:r>
            <a:r>
              <a:rPr lang="en-US" sz="1000" dirty="0">
                <a:ea typeface="Calibri" panose="020F0502020204030204" pitchFamily="34" charset="0"/>
              </a:rPr>
              <a:t>and 10% </a:t>
            </a:r>
            <a:r>
              <a:rPr lang="en-US" sz="1000" dirty="0" smtClean="0">
                <a:ea typeface="Calibri" panose="020F0502020204030204" pitchFamily="34" charset="0"/>
              </a:rPr>
              <a:t>difference).</a:t>
            </a:r>
            <a:endParaRPr lang="en-US" sz="1000" dirty="0">
              <a:effectLst/>
              <a:latin typeface="+mj-lt"/>
              <a:ea typeface="Calibri" panose="020F0502020204030204" pitchFamily="34" charset="0"/>
            </a:endParaRPr>
          </a:p>
        </p:txBody>
      </p:sp>
      <p:graphicFrame>
        <p:nvGraphicFramePr>
          <p:cNvPr id="9" name="Chart 8"/>
          <p:cNvGraphicFramePr/>
          <p:nvPr>
            <p:extLst>
              <p:ext uri="{D42A27DB-BD31-4B8C-83A1-F6EECF244321}">
                <p14:modId xmlns:p14="http://schemas.microsoft.com/office/powerpoint/2010/main" val="965431408"/>
              </p:ext>
            </p:extLst>
          </p:nvPr>
        </p:nvGraphicFramePr>
        <p:xfrm>
          <a:off x="457200" y="1463040"/>
          <a:ext cx="8229600" cy="39319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603927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2590800"/>
            <a:ext cx="7772400" cy="1362075"/>
          </a:xfrm>
        </p:spPr>
        <p:txBody>
          <a:bodyPr>
            <a:normAutofit/>
          </a:bodyPr>
          <a:lstStyle/>
          <a:p>
            <a:r>
              <a:rPr lang="en-US" dirty="0"/>
              <a:t>Hospital Care on the </a:t>
            </a:r>
            <a:r>
              <a:rPr lang="en-US" dirty="0" smtClean="0"/>
              <a:t>U.S</a:t>
            </a:r>
            <a:r>
              <a:rPr lang="en-US" dirty="0"/>
              <a:t>.-Mexico Border</a:t>
            </a:r>
            <a:br>
              <a:rPr lang="en-US" dirty="0"/>
            </a:br>
            <a:r>
              <a:rPr lang="en-US" dirty="0" err="1" smtClean="0"/>
              <a:t>Border</a:t>
            </a:r>
            <a:r>
              <a:rPr lang="en-US" dirty="0" smtClean="0"/>
              <a:t> county residents treated at </a:t>
            </a:r>
            <a:br>
              <a:rPr lang="en-US" dirty="0" smtClean="0"/>
            </a:br>
            <a:r>
              <a:rPr lang="en-US" dirty="0" smtClean="0"/>
              <a:t>non-border hospitals</a:t>
            </a:r>
            <a:endParaRPr lang="en-US" dirty="0"/>
          </a:p>
        </p:txBody>
      </p:sp>
    </p:spTree>
    <p:extLst>
      <p:ext uri="{BB962C8B-B14F-4D97-AF65-F5344CB8AC3E}">
        <p14:creationId xmlns:p14="http://schemas.microsoft.com/office/powerpoint/2010/main" val="22095317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6"/>
          <p:cNvSpPr>
            <a:spLocks noGrp="1"/>
          </p:cNvSpPr>
          <p:nvPr>
            <p:ph type="title"/>
          </p:nvPr>
        </p:nvSpPr>
        <p:spPr>
          <a:xfrm>
            <a:off x="1524000" y="274638"/>
            <a:ext cx="6781800" cy="868362"/>
          </a:xfrm>
        </p:spPr>
        <p:txBody>
          <a:bodyPr>
            <a:noAutofit/>
          </a:bodyPr>
          <a:lstStyle/>
          <a:p>
            <a:r>
              <a:rPr lang="en-US" sz="2000" dirty="0" smtClean="0"/>
              <a:t>Age-Sex Adjusted Rate of Inpatient Hospital Stays in Border and Non-Border Counties, by Hispanic Ethnicity</a:t>
            </a:r>
            <a:endParaRPr lang="en-US" sz="2000" dirty="0"/>
          </a:p>
        </p:txBody>
      </p:sp>
      <p:graphicFrame>
        <p:nvGraphicFramePr>
          <p:cNvPr id="2" name="Chart 1"/>
          <p:cNvGraphicFramePr/>
          <p:nvPr>
            <p:extLst>
              <p:ext uri="{D42A27DB-BD31-4B8C-83A1-F6EECF244321}">
                <p14:modId xmlns:p14="http://schemas.microsoft.com/office/powerpoint/2010/main" val="4086048392"/>
              </p:ext>
            </p:extLst>
          </p:nvPr>
        </p:nvGraphicFramePr>
        <p:xfrm>
          <a:off x="457200" y="1463040"/>
          <a:ext cx="4114800" cy="4114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1719937988"/>
              </p:ext>
            </p:extLst>
          </p:nvPr>
        </p:nvGraphicFramePr>
        <p:xfrm>
          <a:off x="4572000" y="1463040"/>
          <a:ext cx="4114800" cy="411480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457200" y="5760720"/>
            <a:ext cx="8229600" cy="707886"/>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a:p>
            <a:r>
              <a:rPr lang="en-US" sz="1000" b="1" dirty="0" smtClean="0">
                <a:ea typeface="Calibri" panose="020F0502020204030204" pitchFamily="34" charset="0"/>
              </a:rPr>
              <a:t>Note: </a:t>
            </a:r>
            <a:r>
              <a:rPr lang="en-US" sz="1000" dirty="0" smtClean="0">
                <a:ea typeface="Calibri" panose="020F0502020204030204" pitchFamily="34" charset="0"/>
              </a:rPr>
              <a:t>Non-Border Hospitals: Hispanic </a:t>
            </a:r>
            <a:r>
              <a:rPr lang="en-US" sz="1000" dirty="0">
                <a:ea typeface="Calibri" panose="020F0502020204030204" pitchFamily="34" charset="0"/>
              </a:rPr>
              <a:t>vs. Non-Hispanic, </a:t>
            </a:r>
            <a:r>
              <a:rPr lang="en-US" sz="1000" dirty="0" smtClean="0">
                <a:ea typeface="Calibri" panose="020F0502020204030204" pitchFamily="34" charset="0"/>
              </a:rPr>
              <a:t>RR=1.27 (p&lt;0.05 </a:t>
            </a:r>
            <a:r>
              <a:rPr lang="en-US" sz="1000" dirty="0">
                <a:ea typeface="Calibri" panose="020F0502020204030204" pitchFamily="34" charset="0"/>
              </a:rPr>
              <a:t>and 10% difference</a:t>
            </a:r>
            <a:r>
              <a:rPr lang="en-US" sz="1000" dirty="0" smtClean="0">
                <a:ea typeface="Calibri" panose="020F0502020204030204" pitchFamily="34" charset="0"/>
              </a:rPr>
              <a:t>); Border Hospitals: Hispanic </a:t>
            </a:r>
            <a:r>
              <a:rPr lang="en-US" sz="1000" dirty="0">
                <a:ea typeface="Calibri" panose="020F0502020204030204" pitchFamily="34" charset="0"/>
              </a:rPr>
              <a:t>vs. Non-Hispanic, </a:t>
            </a:r>
            <a:r>
              <a:rPr lang="en-US" sz="1000" dirty="0" smtClean="0">
                <a:ea typeface="Calibri" panose="020F0502020204030204" pitchFamily="34" charset="0"/>
              </a:rPr>
              <a:t>RR=1.01.</a:t>
            </a:r>
            <a:endParaRPr lang="en-US" sz="1000" dirty="0">
              <a:effectLst/>
              <a:latin typeface="+mj-lt"/>
              <a:ea typeface="Calibri" panose="020F0502020204030204" pitchFamily="34" charset="0"/>
            </a:endParaRPr>
          </a:p>
        </p:txBody>
      </p:sp>
    </p:spTree>
    <p:extLst>
      <p:ext uri="{BB962C8B-B14F-4D97-AF65-F5344CB8AC3E}">
        <p14:creationId xmlns:p14="http://schemas.microsoft.com/office/powerpoint/2010/main" val="10892807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6"/>
          <p:cNvSpPr>
            <a:spLocks noGrp="1"/>
          </p:cNvSpPr>
          <p:nvPr>
            <p:ph type="title"/>
          </p:nvPr>
        </p:nvSpPr>
        <p:spPr>
          <a:xfrm>
            <a:off x="1524000" y="274638"/>
            <a:ext cx="7086600" cy="868362"/>
          </a:xfrm>
        </p:spPr>
        <p:txBody>
          <a:bodyPr>
            <a:noAutofit/>
          </a:bodyPr>
          <a:lstStyle/>
          <a:p>
            <a:r>
              <a:rPr lang="en-US" sz="2000" dirty="0" smtClean="0"/>
              <a:t>Percentage of Inpatient Stays, by Age Group</a:t>
            </a:r>
            <a:endParaRPr lang="en-US" sz="2000" dirty="0"/>
          </a:p>
        </p:txBody>
      </p:sp>
      <p:graphicFrame>
        <p:nvGraphicFramePr>
          <p:cNvPr id="7" name="Chart 6"/>
          <p:cNvGraphicFramePr/>
          <p:nvPr>
            <p:extLst>
              <p:ext uri="{D42A27DB-BD31-4B8C-83A1-F6EECF244321}">
                <p14:modId xmlns:p14="http://schemas.microsoft.com/office/powerpoint/2010/main" val="180543936"/>
              </p:ext>
            </p:extLst>
          </p:nvPr>
        </p:nvGraphicFramePr>
        <p:xfrm>
          <a:off x="457200" y="1371600"/>
          <a:ext cx="4114800" cy="2468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1309452700"/>
              </p:ext>
            </p:extLst>
          </p:nvPr>
        </p:nvGraphicFramePr>
        <p:xfrm>
          <a:off x="4572000" y="1371600"/>
          <a:ext cx="4114800" cy="246888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457200" y="6309360"/>
            <a:ext cx="8229600" cy="400110"/>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p:txBody>
      </p:sp>
      <p:graphicFrame>
        <p:nvGraphicFramePr>
          <p:cNvPr id="10" name="Chart 9"/>
          <p:cNvGraphicFramePr/>
          <p:nvPr>
            <p:extLst>
              <p:ext uri="{D42A27DB-BD31-4B8C-83A1-F6EECF244321}">
                <p14:modId xmlns:p14="http://schemas.microsoft.com/office/powerpoint/2010/main" val="456809430"/>
              </p:ext>
            </p:extLst>
          </p:nvPr>
        </p:nvGraphicFramePr>
        <p:xfrm>
          <a:off x="457200" y="3867686"/>
          <a:ext cx="41148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p:nvPr>
            <p:extLst>
              <p:ext uri="{D42A27DB-BD31-4B8C-83A1-F6EECF244321}">
                <p14:modId xmlns:p14="http://schemas.microsoft.com/office/powerpoint/2010/main" val="1903660609"/>
              </p:ext>
            </p:extLst>
          </p:nvPr>
        </p:nvGraphicFramePr>
        <p:xfrm>
          <a:off x="4572000" y="3886200"/>
          <a:ext cx="4114800" cy="2286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71655854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6"/>
          <p:cNvSpPr>
            <a:spLocks noGrp="1"/>
          </p:cNvSpPr>
          <p:nvPr>
            <p:ph type="title"/>
          </p:nvPr>
        </p:nvSpPr>
        <p:spPr>
          <a:xfrm>
            <a:off x="1524000" y="274638"/>
            <a:ext cx="7086600" cy="868362"/>
          </a:xfrm>
        </p:spPr>
        <p:txBody>
          <a:bodyPr>
            <a:noAutofit/>
          </a:bodyPr>
          <a:lstStyle/>
          <a:p>
            <a:r>
              <a:rPr lang="en-US" sz="2000" dirty="0"/>
              <a:t>Percentage of Inpatient Stays, </a:t>
            </a:r>
            <a:r>
              <a:rPr lang="en-US" sz="2000" dirty="0" smtClean="0"/>
              <a:t>by </a:t>
            </a:r>
            <a:r>
              <a:rPr lang="en-US" sz="2000" dirty="0"/>
              <a:t>Service Line</a:t>
            </a:r>
          </a:p>
        </p:txBody>
      </p:sp>
      <p:graphicFrame>
        <p:nvGraphicFramePr>
          <p:cNvPr id="7" name="Chart 6"/>
          <p:cNvGraphicFramePr/>
          <p:nvPr>
            <p:extLst>
              <p:ext uri="{D42A27DB-BD31-4B8C-83A1-F6EECF244321}">
                <p14:modId xmlns:p14="http://schemas.microsoft.com/office/powerpoint/2010/main" val="2492252320"/>
              </p:ext>
            </p:extLst>
          </p:nvPr>
        </p:nvGraphicFramePr>
        <p:xfrm>
          <a:off x="457200" y="1371600"/>
          <a:ext cx="4114800" cy="24688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 7"/>
          <p:cNvGraphicFramePr/>
          <p:nvPr>
            <p:extLst>
              <p:ext uri="{D42A27DB-BD31-4B8C-83A1-F6EECF244321}">
                <p14:modId xmlns:p14="http://schemas.microsoft.com/office/powerpoint/2010/main" val="4273075743"/>
              </p:ext>
            </p:extLst>
          </p:nvPr>
        </p:nvGraphicFramePr>
        <p:xfrm>
          <a:off x="4572000" y="1371600"/>
          <a:ext cx="4114800" cy="2468880"/>
        </p:xfrm>
        <a:graphic>
          <a:graphicData uri="http://schemas.openxmlformats.org/drawingml/2006/chart">
            <c:chart xmlns:c="http://schemas.openxmlformats.org/drawingml/2006/chart" xmlns:r="http://schemas.openxmlformats.org/officeDocument/2006/relationships" r:id="rId4"/>
          </a:graphicData>
        </a:graphic>
      </p:graphicFrame>
      <p:sp>
        <p:nvSpPr>
          <p:cNvPr id="9" name="Rectangle 8"/>
          <p:cNvSpPr/>
          <p:nvPr/>
        </p:nvSpPr>
        <p:spPr>
          <a:xfrm>
            <a:off x="457200" y="6309360"/>
            <a:ext cx="8229600" cy="400110"/>
          </a:xfrm>
          <a:prstGeom prst="rect">
            <a:avLst/>
          </a:prstGeom>
        </p:spPr>
        <p:txBody>
          <a:bodyPr wrap="square">
            <a:spAutoFit/>
          </a:bodyPr>
          <a:lstStyle/>
          <a:p>
            <a:r>
              <a:rPr lang="en-US" sz="1000" b="1" dirty="0">
                <a:latin typeface="+mj-lt"/>
                <a:ea typeface="Calibri" panose="020F0502020204030204" pitchFamily="34" charset="0"/>
              </a:rPr>
              <a:t>Source:</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2013.</a:t>
            </a:r>
          </a:p>
        </p:txBody>
      </p:sp>
      <p:graphicFrame>
        <p:nvGraphicFramePr>
          <p:cNvPr id="10" name="Chart 9"/>
          <p:cNvGraphicFramePr/>
          <p:nvPr>
            <p:extLst>
              <p:ext uri="{D42A27DB-BD31-4B8C-83A1-F6EECF244321}">
                <p14:modId xmlns:p14="http://schemas.microsoft.com/office/powerpoint/2010/main" val="999670960"/>
              </p:ext>
            </p:extLst>
          </p:nvPr>
        </p:nvGraphicFramePr>
        <p:xfrm>
          <a:off x="457200" y="3867686"/>
          <a:ext cx="4114800" cy="2286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p:nvPr>
            <p:extLst>
              <p:ext uri="{D42A27DB-BD31-4B8C-83A1-F6EECF244321}">
                <p14:modId xmlns:p14="http://schemas.microsoft.com/office/powerpoint/2010/main" val="4055878846"/>
              </p:ext>
            </p:extLst>
          </p:nvPr>
        </p:nvGraphicFramePr>
        <p:xfrm>
          <a:off x="4572000" y="3886200"/>
          <a:ext cx="4114800" cy="22860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30035824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6"/>
          <p:cNvSpPr>
            <a:spLocks noGrp="1"/>
          </p:cNvSpPr>
          <p:nvPr>
            <p:ph type="title"/>
          </p:nvPr>
        </p:nvSpPr>
        <p:spPr/>
        <p:txBody>
          <a:bodyPr>
            <a:noAutofit/>
          </a:bodyPr>
          <a:lstStyle/>
          <a:p>
            <a:r>
              <a:rPr lang="en-US" sz="2000" dirty="0" smtClean="0"/>
              <a:t>Leading Diagnoses for Inpatient Stays Among Border Residents Treated at Non-Border Hospitals</a:t>
            </a:r>
            <a:endParaRPr lang="en-US" sz="2000" dirty="0"/>
          </a:p>
        </p:txBody>
      </p:sp>
      <p:graphicFrame>
        <p:nvGraphicFramePr>
          <p:cNvPr id="3" name="Table 2"/>
          <p:cNvGraphicFramePr>
            <a:graphicFrameLocks noGrp="1"/>
          </p:cNvGraphicFramePr>
          <p:nvPr>
            <p:extLst>
              <p:ext uri="{D42A27DB-BD31-4B8C-83A1-F6EECF244321}">
                <p14:modId xmlns:p14="http://schemas.microsoft.com/office/powerpoint/2010/main" val="1176608"/>
              </p:ext>
            </p:extLst>
          </p:nvPr>
        </p:nvGraphicFramePr>
        <p:xfrm>
          <a:off x="533400" y="1524000"/>
          <a:ext cx="8229600" cy="4084320"/>
        </p:xfrm>
        <a:graphic>
          <a:graphicData uri="http://schemas.openxmlformats.org/drawingml/2006/table">
            <a:tbl>
              <a:tblPr firstRow="1" bandRow="1">
                <a:tableStyleId>{5C22544A-7EE6-4342-B048-85BDC9FD1C3A}</a:tableStyleId>
              </a:tblPr>
              <a:tblGrid>
                <a:gridCol w="7363329">
                  <a:extLst>
                    <a:ext uri="{9D8B030D-6E8A-4147-A177-3AD203B41FA5}">
                      <a16:colId xmlns:a16="http://schemas.microsoft.com/office/drawing/2014/main" val="20000"/>
                    </a:ext>
                  </a:extLst>
                </a:gridCol>
                <a:gridCol w="866271">
                  <a:extLst>
                    <a:ext uri="{9D8B030D-6E8A-4147-A177-3AD203B41FA5}">
                      <a16:colId xmlns:a16="http://schemas.microsoft.com/office/drawing/2014/main" val="20001"/>
                    </a:ext>
                  </a:extLst>
                </a:gridCol>
              </a:tblGrid>
              <a:tr h="0">
                <a:tc>
                  <a:txBody>
                    <a:bodyPr/>
                    <a:lstStyle/>
                    <a:p>
                      <a:r>
                        <a:rPr lang="en-US" sz="1600" dirty="0" smtClean="0">
                          <a:latin typeface="+mn-lt"/>
                        </a:rPr>
                        <a:t>CCS First-Listed</a:t>
                      </a:r>
                      <a:r>
                        <a:rPr lang="en-US" sz="1600" baseline="0" dirty="0" smtClean="0">
                          <a:latin typeface="+mn-lt"/>
                        </a:rPr>
                        <a:t> </a:t>
                      </a:r>
                      <a:r>
                        <a:rPr lang="en-US" sz="1600" dirty="0" smtClean="0">
                          <a:latin typeface="+mn-lt"/>
                        </a:rPr>
                        <a:t>Diagnosis</a:t>
                      </a:r>
                      <a:endParaRPr lang="en-US" sz="1600" dirty="0">
                        <a:latin typeface="+mn-lt"/>
                      </a:endParaRPr>
                    </a:p>
                  </a:txBody>
                  <a:tcPr/>
                </a:tc>
                <a:tc>
                  <a:txBody>
                    <a:bodyPr/>
                    <a:lstStyle/>
                    <a:p>
                      <a:pPr algn="ctr"/>
                      <a:r>
                        <a:rPr lang="en-US" sz="1600" dirty="0" smtClean="0">
                          <a:latin typeface="+mn-lt"/>
                        </a:rPr>
                        <a:t>%</a:t>
                      </a:r>
                      <a:endParaRPr lang="en-US" sz="1600" dirty="0">
                        <a:latin typeface="+mn-lt"/>
                      </a:endParaRPr>
                    </a:p>
                  </a:txBody>
                  <a:tcPr/>
                </a:tc>
                <a:extLst>
                  <a:ext uri="{0D108BD9-81ED-4DB2-BD59-A6C34878D82A}">
                    <a16:rowId xmlns:a16="http://schemas.microsoft.com/office/drawing/2014/main" val="10000"/>
                  </a:ext>
                </a:extLst>
              </a:tr>
              <a:tr h="365760">
                <a:tc>
                  <a:txBody>
                    <a:bodyPr/>
                    <a:lstStyle/>
                    <a:p>
                      <a:pPr algn="l" fontAlgn="t"/>
                      <a:r>
                        <a:rPr lang="en-US" sz="1600" b="0" i="0" u="none" strike="noStrike" dirty="0">
                          <a:solidFill>
                            <a:srgbClr val="000000"/>
                          </a:solidFill>
                          <a:effectLst/>
                          <a:latin typeface="+mn-lt"/>
                        </a:rPr>
                        <a:t>218: </a:t>
                      </a:r>
                      <a:r>
                        <a:rPr lang="en-US" sz="1600" b="0" i="0" u="none" strike="noStrike" dirty="0" err="1">
                          <a:solidFill>
                            <a:srgbClr val="000000"/>
                          </a:solidFill>
                          <a:effectLst/>
                          <a:latin typeface="+mn-lt"/>
                        </a:rPr>
                        <a:t>Liveborn</a:t>
                      </a:r>
                      <a:endParaRPr lang="en-US" sz="1600" b="0" i="0" u="none" strike="noStrike" dirty="0">
                        <a:solidFill>
                          <a:srgbClr val="000000"/>
                        </a:solidFill>
                        <a:effectLst/>
                        <a:latin typeface="+mn-lt"/>
                      </a:endParaRPr>
                    </a:p>
                  </a:txBody>
                  <a:tcPr anchor="ctr"/>
                </a:tc>
                <a:tc>
                  <a:txBody>
                    <a:bodyPr/>
                    <a:lstStyle/>
                    <a:p>
                      <a:pPr algn="ctr" fontAlgn="b"/>
                      <a:r>
                        <a:rPr lang="en-US" sz="1600" b="0" i="0" u="none" strike="noStrike" dirty="0">
                          <a:solidFill>
                            <a:srgbClr val="000000"/>
                          </a:solidFill>
                          <a:effectLst/>
                          <a:latin typeface="+mn-lt"/>
                        </a:rPr>
                        <a:t>5.9</a:t>
                      </a:r>
                    </a:p>
                  </a:txBody>
                  <a:tcPr marL="0" marR="0" marT="0" marB="0" anchor="ctr" anchorCtr="1"/>
                </a:tc>
                <a:extLst>
                  <a:ext uri="{0D108BD9-81ED-4DB2-BD59-A6C34878D82A}">
                    <a16:rowId xmlns:a16="http://schemas.microsoft.com/office/drawing/2014/main" val="10001"/>
                  </a:ext>
                </a:extLst>
              </a:tr>
              <a:tr h="365760">
                <a:tc>
                  <a:txBody>
                    <a:bodyPr/>
                    <a:lstStyle/>
                    <a:p>
                      <a:pPr algn="l" fontAlgn="t"/>
                      <a:r>
                        <a:rPr lang="en-US" sz="1600" b="0" i="0" u="none" strike="noStrike" dirty="0">
                          <a:solidFill>
                            <a:srgbClr val="000000"/>
                          </a:solidFill>
                          <a:effectLst/>
                          <a:latin typeface="+mn-lt"/>
                        </a:rPr>
                        <a:t>2: Septicemia (except in labor)</a:t>
                      </a:r>
                    </a:p>
                  </a:txBody>
                  <a:tcPr anchor="ctr"/>
                </a:tc>
                <a:tc>
                  <a:txBody>
                    <a:bodyPr/>
                    <a:lstStyle/>
                    <a:p>
                      <a:pPr algn="ctr" fontAlgn="b"/>
                      <a:r>
                        <a:rPr lang="en-US" sz="1600" b="0" i="0" u="none" strike="noStrike" dirty="0">
                          <a:solidFill>
                            <a:srgbClr val="000000"/>
                          </a:solidFill>
                          <a:effectLst/>
                          <a:latin typeface="+mn-lt"/>
                        </a:rPr>
                        <a:t>3.3</a:t>
                      </a:r>
                    </a:p>
                  </a:txBody>
                  <a:tcPr marL="0" marR="0" marT="0" marB="0" anchor="ctr" anchorCtr="1"/>
                </a:tc>
                <a:extLst>
                  <a:ext uri="{0D108BD9-81ED-4DB2-BD59-A6C34878D82A}">
                    <a16:rowId xmlns:a16="http://schemas.microsoft.com/office/drawing/2014/main" val="10002"/>
                  </a:ext>
                </a:extLst>
              </a:tr>
              <a:tr h="365760">
                <a:tc>
                  <a:txBody>
                    <a:bodyPr/>
                    <a:lstStyle/>
                    <a:p>
                      <a:pPr algn="l" fontAlgn="t"/>
                      <a:r>
                        <a:rPr lang="en-US" sz="1600" b="0" i="0" u="none" strike="noStrike" dirty="0">
                          <a:solidFill>
                            <a:srgbClr val="000000"/>
                          </a:solidFill>
                          <a:effectLst/>
                          <a:latin typeface="+mn-lt"/>
                        </a:rPr>
                        <a:t>237: Complication of device; implant or graft</a:t>
                      </a:r>
                    </a:p>
                  </a:txBody>
                  <a:tcPr anchor="ctr"/>
                </a:tc>
                <a:tc>
                  <a:txBody>
                    <a:bodyPr/>
                    <a:lstStyle/>
                    <a:p>
                      <a:pPr algn="ctr" fontAlgn="b"/>
                      <a:r>
                        <a:rPr lang="en-US" sz="1600" b="0" i="0" u="none" strike="noStrike" dirty="0">
                          <a:solidFill>
                            <a:srgbClr val="000000"/>
                          </a:solidFill>
                          <a:effectLst/>
                          <a:latin typeface="+mn-lt"/>
                        </a:rPr>
                        <a:t>3.1</a:t>
                      </a:r>
                    </a:p>
                  </a:txBody>
                  <a:tcPr marL="0" marR="0" marT="0" marB="0" anchor="ctr" anchorCtr="1"/>
                </a:tc>
                <a:extLst>
                  <a:ext uri="{0D108BD9-81ED-4DB2-BD59-A6C34878D82A}">
                    <a16:rowId xmlns:a16="http://schemas.microsoft.com/office/drawing/2014/main" val="10003"/>
                  </a:ext>
                </a:extLst>
              </a:tr>
              <a:tr h="365760">
                <a:tc>
                  <a:txBody>
                    <a:bodyPr/>
                    <a:lstStyle/>
                    <a:p>
                      <a:pPr algn="l" fontAlgn="t"/>
                      <a:r>
                        <a:rPr lang="en-US" sz="1600" b="0" i="0" u="none" strike="noStrike" dirty="0">
                          <a:solidFill>
                            <a:srgbClr val="000000"/>
                          </a:solidFill>
                          <a:effectLst/>
                          <a:latin typeface="+mn-lt"/>
                        </a:rPr>
                        <a:t>203: Osteoarthritis</a:t>
                      </a:r>
                    </a:p>
                  </a:txBody>
                  <a:tcPr anchor="ctr"/>
                </a:tc>
                <a:tc>
                  <a:txBody>
                    <a:bodyPr/>
                    <a:lstStyle/>
                    <a:p>
                      <a:pPr algn="ctr" fontAlgn="b"/>
                      <a:r>
                        <a:rPr lang="en-US" sz="1600" b="0" i="0" u="none" strike="noStrike" dirty="0">
                          <a:solidFill>
                            <a:srgbClr val="000000"/>
                          </a:solidFill>
                          <a:effectLst/>
                          <a:latin typeface="+mn-lt"/>
                        </a:rPr>
                        <a:t>2.4</a:t>
                      </a:r>
                    </a:p>
                  </a:txBody>
                  <a:tcPr marL="0" marR="0" marT="0" marB="0" anchor="ctr" anchorCtr="1"/>
                </a:tc>
                <a:extLst>
                  <a:ext uri="{0D108BD9-81ED-4DB2-BD59-A6C34878D82A}">
                    <a16:rowId xmlns:a16="http://schemas.microsoft.com/office/drawing/2014/main" val="10004"/>
                  </a:ext>
                </a:extLst>
              </a:tr>
              <a:tr h="365760">
                <a:tc>
                  <a:txBody>
                    <a:bodyPr/>
                    <a:lstStyle/>
                    <a:p>
                      <a:pPr algn="l" fontAlgn="t"/>
                      <a:r>
                        <a:rPr lang="en-US" sz="1600" b="0" i="0" u="none" strike="noStrike" dirty="0">
                          <a:solidFill>
                            <a:srgbClr val="000000"/>
                          </a:solidFill>
                          <a:effectLst/>
                          <a:latin typeface="+mn-lt"/>
                        </a:rPr>
                        <a:t>205: Spondylosis; intervertebral disc disorders; other back problems</a:t>
                      </a:r>
                    </a:p>
                  </a:txBody>
                  <a:tcPr anchor="ctr"/>
                </a:tc>
                <a:tc>
                  <a:txBody>
                    <a:bodyPr/>
                    <a:lstStyle/>
                    <a:p>
                      <a:pPr algn="ctr" fontAlgn="b"/>
                      <a:r>
                        <a:rPr lang="en-US" sz="1600" b="0" i="0" u="none" strike="noStrike" dirty="0">
                          <a:solidFill>
                            <a:srgbClr val="000000"/>
                          </a:solidFill>
                          <a:effectLst/>
                          <a:latin typeface="+mn-lt"/>
                        </a:rPr>
                        <a:t>2.4</a:t>
                      </a:r>
                    </a:p>
                  </a:txBody>
                  <a:tcPr marL="0" marR="0" marT="0" marB="0" anchor="ctr" anchorCtr="1"/>
                </a:tc>
                <a:extLst>
                  <a:ext uri="{0D108BD9-81ED-4DB2-BD59-A6C34878D82A}">
                    <a16:rowId xmlns:a16="http://schemas.microsoft.com/office/drawing/2014/main" val="10005"/>
                  </a:ext>
                </a:extLst>
              </a:tr>
              <a:tr h="0">
                <a:tc>
                  <a:txBody>
                    <a:bodyPr/>
                    <a:lstStyle/>
                    <a:p>
                      <a:pPr algn="l" fontAlgn="t"/>
                      <a:r>
                        <a:rPr lang="en-US" sz="1600" b="0" i="0" u="none" strike="noStrike" dirty="0">
                          <a:solidFill>
                            <a:srgbClr val="000000"/>
                          </a:solidFill>
                          <a:effectLst/>
                          <a:latin typeface="+mn-lt"/>
                        </a:rPr>
                        <a:t>45: Maintenance chemotherapy; radiotherapy</a:t>
                      </a:r>
                    </a:p>
                  </a:txBody>
                  <a:tcPr anchor="ctr"/>
                </a:tc>
                <a:tc>
                  <a:txBody>
                    <a:bodyPr/>
                    <a:lstStyle/>
                    <a:p>
                      <a:pPr algn="ctr" fontAlgn="b"/>
                      <a:r>
                        <a:rPr lang="en-US" sz="1600" b="0" i="0" u="none" strike="noStrike" dirty="0">
                          <a:solidFill>
                            <a:srgbClr val="000000"/>
                          </a:solidFill>
                          <a:effectLst/>
                          <a:latin typeface="+mn-lt"/>
                        </a:rPr>
                        <a:t>2.1</a:t>
                      </a:r>
                    </a:p>
                  </a:txBody>
                  <a:tcPr marL="0" marR="0" marT="0" marB="0" anchor="ctr" anchorCtr="1"/>
                </a:tc>
                <a:extLst>
                  <a:ext uri="{0D108BD9-81ED-4DB2-BD59-A6C34878D82A}">
                    <a16:rowId xmlns:a16="http://schemas.microsoft.com/office/drawing/2014/main" val="10006"/>
                  </a:ext>
                </a:extLst>
              </a:tr>
              <a:tr h="0">
                <a:tc>
                  <a:txBody>
                    <a:bodyPr/>
                    <a:lstStyle/>
                    <a:p>
                      <a:pPr algn="l" fontAlgn="t"/>
                      <a:r>
                        <a:rPr lang="en-US" sz="1600" b="0" i="0" u="none" strike="noStrike" dirty="0">
                          <a:solidFill>
                            <a:srgbClr val="000000"/>
                          </a:solidFill>
                          <a:effectLst/>
                          <a:latin typeface="+mn-lt"/>
                        </a:rPr>
                        <a:t>109: Acute cerebrovascular disease</a:t>
                      </a:r>
                    </a:p>
                  </a:txBody>
                  <a:tcPr anchor="ctr"/>
                </a:tc>
                <a:tc>
                  <a:txBody>
                    <a:bodyPr/>
                    <a:lstStyle/>
                    <a:p>
                      <a:pPr algn="ctr" fontAlgn="b"/>
                      <a:r>
                        <a:rPr lang="en-US" sz="1600" b="0" i="0" u="none" strike="noStrike" dirty="0">
                          <a:solidFill>
                            <a:srgbClr val="000000"/>
                          </a:solidFill>
                          <a:effectLst/>
                          <a:latin typeface="+mn-lt"/>
                        </a:rPr>
                        <a:t>2.1</a:t>
                      </a:r>
                    </a:p>
                  </a:txBody>
                  <a:tcPr marL="0" marR="0" marT="0" marB="0" anchor="ctr" anchorCtr="1"/>
                </a:tc>
                <a:extLst>
                  <a:ext uri="{0D108BD9-81ED-4DB2-BD59-A6C34878D82A}">
                    <a16:rowId xmlns:a16="http://schemas.microsoft.com/office/drawing/2014/main" val="10007"/>
                  </a:ext>
                </a:extLst>
              </a:tr>
              <a:tr h="0">
                <a:tc>
                  <a:txBody>
                    <a:bodyPr/>
                    <a:lstStyle/>
                    <a:p>
                      <a:pPr algn="l" fontAlgn="t"/>
                      <a:r>
                        <a:rPr lang="en-US" sz="1600" b="0" i="0" u="none" strike="noStrike" dirty="0">
                          <a:solidFill>
                            <a:srgbClr val="000000"/>
                          </a:solidFill>
                          <a:effectLst/>
                          <a:latin typeface="+mn-lt"/>
                        </a:rPr>
                        <a:t>122: Pneumonia (except that caused by tuberculosis or sexually transmitted disease)</a:t>
                      </a:r>
                    </a:p>
                  </a:txBody>
                  <a:tcPr anchor="ctr"/>
                </a:tc>
                <a:tc>
                  <a:txBody>
                    <a:bodyPr/>
                    <a:lstStyle/>
                    <a:p>
                      <a:pPr algn="ctr" fontAlgn="b"/>
                      <a:r>
                        <a:rPr lang="en-US" sz="1600" b="0" i="0" u="none" strike="noStrike" dirty="0">
                          <a:solidFill>
                            <a:srgbClr val="000000"/>
                          </a:solidFill>
                          <a:effectLst/>
                          <a:latin typeface="+mn-lt"/>
                        </a:rPr>
                        <a:t>2.0</a:t>
                      </a:r>
                    </a:p>
                  </a:txBody>
                  <a:tcPr marL="0" marR="0" marT="0" marB="0" anchor="ctr" anchorCtr="1"/>
                </a:tc>
                <a:extLst>
                  <a:ext uri="{0D108BD9-81ED-4DB2-BD59-A6C34878D82A}">
                    <a16:rowId xmlns:a16="http://schemas.microsoft.com/office/drawing/2014/main" val="10008"/>
                  </a:ext>
                </a:extLst>
              </a:tr>
              <a:tr h="0">
                <a:tc>
                  <a:txBody>
                    <a:bodyPr/>
                    <a:lstStyle/>
                    <a:p>
                      <a:pPr algn="l" fontAlgn="t"/>
                      <a:r>
                        <a:rPr lang="en-US" sz="1600" b="0" i="0" u="none" strike="noStrike" dirty="0">
                          <a:solidFill>
                            <a:srgbClr val="000000"/>
                          </a:solidFill>
                          <a:effectLst/>
                          <a:latin typeface="+mn-lt"/>
                        </a:rPr>
                        <a:t>100: Acute myocardial infarction</a:t>
                      </a:r>
                    </a:p>
                  </a:txBody>
                  <a:tcPr anchor="ctr"/>
                </a:tc>
                <a:tc>
                  <a:txBody>
                    <a:bodyPr/>
                    <a:lstStyle/>
                    <a:p>
                      <a:pPr algn="ctr" fontAlgn="b"/>
                      <a:r>
                        <a:rPr lang="en-US" sz="1600" b="0" i="0" u="none" strike="noStrike" dirty="0">
                          <a:solidFill>
                            <a:srgbClr val="000000"/>
                          </a:solidFill>
                          <a:effectLst/>
                          <a:latin typeface="+mn-lt"/>
                        </a:rPr>
                        <a:t>1.9</a:t>
                      </a:r>
                    </a:p>
                  </a:txBody>
                  <a:tcPr marL="0" marR="0" marT="0" marB="0" anchor="ctr" anchorCtr="1"/>
                </a:tc>
                <a:extLst>
                  <a:ext uri="{0D108BD9-81ED-4DB2-BD59-A6C34878D82A}">
                    <a16:rowId xmlns:a16="http://schemas.microsoft.com/office/drawing/2014/main" val="10009"/>
                  </a:ext>
                </a:extLst>
              </a:tr>
              <a:tr h="0">
                <a:tc>
                  <a:txBody>
                    <a:bodyPr/>
                    <a:lstStyle/>
                    <a:p>
                      <a:pPr algn="l" fontAlgn="t"/>
                      <a:r>
                        <a:rPr lang="en-US" sz="1600" b="0" i="0" u="none" strike="noStrike" dirty="0">
                          <a:solidFill>
                            <a:srgbClr val="000000"/>
                          </a:solidFill>
                          <a:effectLst/>
                          <a:latin typeface="+mn-lt"/>
                        </a:rPr>
                        <a:t>108: Congestive heart failure; </a:t>
                      </a:r>
                      <a:r>
                        <a:rPr lang="en-US" sz="1600" b="0" i="0" u="none" strike="noStrike" dirty="0" err="1">
                          <a:solidFill>
                            <a:srgbClr val="000000"/>
                          </a:solidFill>
                          <a:effectLst/>
                          <a:latin typeface="+mn-lt"/>
                        </a:rPr>
                        <a:t>nonhypertensive</a:t>
                      </a:r>
                      <a:endParaRPr lang="en-US" sz="1600" b="0" i="0" u="none" strike="noStrike" dirty="0">
                        <a:solidFill>
                          <a:srgbClr val="000000"/>
                        </a:solidFill>
                        <a:effectLst/>
                        <a:latin typeface="+mn-lt"/>
                      </a:endParaRPr>
                    </a:p>
                  </a:txBody>
                  <a:tcPr anchor="ctr"/>
                </a:tc>
                <a:tc>
                  <a:txBody>
                    <a:bodyPr/>
                    <a:lstStyle/>
                    <a:p>
                      <a:pPr algn="ctr" fontAlgn="b"/>
                      <a:r>
                        <a:rPr lang="en-US" sz="1600" b="0" i="0" u="none" strike="noStrike" dirty="0">
                          <a:solidFill>
                            <a:srgbClr val="000000"/>
                          </a:solidFill>
                          <a:effectLst/>
                          <a:latin typeface="+mn-lt"/>
                        </a:rPr>
                        <a:t>1.8</a:t>
                      </a:r>
                    </a:p>
                  </a:txBody>
                  <a:tcPr marL="0" marR="0" marT="0" marB="0" anchor="ctr" anchorCtr="1"/>
                </a:tc>
                <a:extLst>
                  <a:ext uri="{0D108BD9-81ED-4DB2-BD59-A6C34878D82A}">
                    <a16:rowId xmlns:a16="http://schemas.microsoft.com/office/drawing/2014/main" val="10010"/>
                  </a:ext>
                </a:extLst>
              </a:tr>
            </a:tbl>
          </a:graphicData>
        </a:graphic>
      </p:graphicFrame>
      <p:sp>
        <p:nvSpPr>
          <p:cNvPr id="6" name="Rectangle 5"/>
          <p:cNvSpPr/>
          <p:nvPr/>
        </p:nvSpPr>
        <p:spPr>
          <a:xfrm>
            <a:off x="457200" y="5852160"/>
            <a:ext cx="8229600" cy="569387"/>
          </a:xfrm>
          <a:prstGeom prst="rect">
            <a:avLst/>
          </a:prstGeom>
        </p:spPr>
        <p:txBody>
          <a:bodyPr wrap="square">
            <a:spAutoFit/>
          </a:bodyPr>
          <a:lstStyle/>
          <a:p>
            <a:r>
              <a:rPr lang="en-US" sz="1000" b="1" dirty="0" smtClean="0"/>
              <a:t>Key: </a:t>
            </a:r>
            <a:r>
              <a:rPr lang="en-US" sz="1000" dirty="0" smtClean="0"/>
              <a:t>CCS=Clinical Classifications Software.</a:t>
            </a:r>
            <a:endParaRPr lang="en-US" sz="1000" dirty="0"/>
          </a:p>
          <a:p>
            <a:r>
              <a:rPr lang="en-US" sz="1000" b="1" dirty="0" smtClean="0">
                <a:latin typeface="+mj-lt"/>
                <a:ea typeface="Calibri" panose="020F0502020204030204" pitchFamily="34" charset="0"/>
              </a:rPr>
              <a:t>Source</a:t>
            </a:r>
            <a:r>
              <a:rPr lang="en-US" sz="1000" b="1" dirty="0">
                <a:latin typeface="+mj-lt"/>
                <a:ea typeface="Calibri" panose="020F0502020204030204" pitchFamily="34" charset="0"/>
              </a:rPr>
              <a:t>:</a:t>
            </a:r>
            <a:r>
              <a:rPr lang="en-US" sz="1000" dirty="0">
                <a:latin typeface="+mj-lt"/>
                <a:ea typeface="Calibri" panose="020F0502020204030204" pitchFamily="34" charset="0"/>
              </a:rPr>
              <a:t> Agency for Healthcare Research and </a:t>
            </a:r>
            <a:r>
              <a:rPr lang="en-US" sz="1000" dirty="0" smtClean="0">
                <a:latin typeface="+mj-lt"/>
                <a:ea typeface="Calibri" panose="020F0502020204030204" pitchFamily="34" charset="0"/>
              </a:rPr>
              <a:t>Quality, Healthcare </a:t>
            </a:r>
            <a:r>
              <a:rPr lang="en-US" sz="1000" dirty="0">
                <a:latin typeface="+mj-lt"/>
                <a:ea typeface="Calibri" panose="020F0502020204030204" pitchFamily="34" charset="0"/>
              </a:rPr>
              <a:t>Cost and Utilization </a:t>
            </a:r>
            <a:r>
              <a:rPr lang="en-US" sz="1000" dirty="0" smtClean="0">
                <a:latin typeface="+mj-lt"/>
                <a:ea typeface="Calibri" panose="020F0502020204030204" pitchFamily="34" charset="0"/>
              </a:rPr>
              <a:t>Project, </a:t>
            </a:r>
            <a:r>
              <a:rPr lang="en-US" sz="1000" dirty="0">
                <a:latin typeface="+mj-lt"/>
                <a:ea typeface="Calibri" panose="020F0502020204030204" pitchFamily="34" charset="0"/>
              </a:rPr>
              <a:t>State Inpatient Databases </a:t>
            </a:r>
            <a:r>
              <a:rPr lang="en-US" sz="1000" dirty="0" smtClean="0">
                <a:latin typeface="+mj-lt"/>
                <a:ea typeface="Calibri" panose="020F0502020204030204" pitchFamily="34" charset="0"/>
              </a:rPr>
              <a:t>for </a:t>
            </a:r>
            <a:r>
              <a:rPr lang="en-US" sz="1000" dirty="0">
                <a:latin typeface="+mj-lt"/>
                <a:ea typeface="Calibri" panose="020F0502020204030204" pitchFamily="34" charset="0"/>
              </a:rPr>
              <a:t>four </a:t>
            </a:r>
            <a:r>
              <a:rPr lang="en-US" sz="1000" dirty="0" smtClean="0">
                <a:latin typeface="+mj-lt"/>
                <a:ea typeface="Calibri" panose="020F0502020204030204" pitchFamily="34" charset="0"/>
              </a:rPr>
              <a:t>States: Arizona, </a:t>
            </a:r>
            <a:r>
              <a:rPr lang="en-US" sz="1000" dirty="0">
                <a:latin typeface="+mj-lt"/>
                <a:ea typeface="Calibri" panose="020F0502020204030204" pitchFamily="34" charset="0"/>
              </a:rPr>
              <a:t>California, New Mexico, and </a:t>
            </a:r>
            <a:r>
              <a:rPr lang="en-US" sz="1000" dirty="0" smtClean="0">
                <a:latin typeface="+mj-lt"/>
                <a:ea typeface="Calibri" panose="020F0502020204030204" pitchFamily="34" charset="0"/>
              </a:rPr>
              <a:t>Texas; </a:t>
            </a:r>
            <a:r>
              <a:rPr lang="en-US" sz="1000" dirty="0">
                <a:latin typeface="+mj-lt"/>
                <a:ea typeface="Calibri" panose="020F0502020204030204" pitchFamily="34" charset="0"/>
              </a:rPr>
              <a:t>2013</a:t>
            </a:r>
            <a:endParaRPr lang="en-US" sz="1000" dirty="0">
              <a:effectLst/>
              <a:latin typeface="+mj-lt"/>
              <a:ea typeface="Calibri" panose="020F0502020204030204" pitchFamily="34" charset="0"/>
            </a:endParaRPr>
          </a:p>
        </p:txBody>
      </p:sp>
    </p:spTree>
    <p:extLst>
      <p:ext uri="{BB962C8B-B14F-4D97-AF65-F5344CB8AC3E}">
        <p14:creationId xmlns:p14="http://schemas.microsoft.com/office/powerpoint/2010/main" val="348177654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Text Placeholder 2"/>
          <p:cNvSpPr>
            <a:spLocks noGrp="1"/>
          </p:cNvSpPr>
          <p:nvPr>
            <p:ph type="body" idx="1"/>
          </p:nvPr>
        </p:nvSpPr>
        <p:spPr>
          <a:xfrm>
            <a:off x="457200" y="2906713"/>
            <a:ext cx="8229600" cy="1500187"/>
          </a:xfrm>
        </p:spPr>
        <p:txBody>
          <a:bodyPr>
            <a:noAutofit/>
          </a:bodyPr>
          <a:lstStyle/>
          <a:p>
            <a:r>
              <a:rPr lang="en-US" dirty="0" smtClean="0"/>
              <a:t>National Healthcare Quality and Disparities Report</a:t>
            </a:r>
          </a:p>
          <a:p>
            <a:r>
              <a:rPr lang="en-US" dirty="0" err="1" smtClean="0"/>
              <a:t>Chartbook</a:t>
            </a:r>
            <a:r>
              <a:rPr lang="en-US" dirty="0" smtClean="0"/>
              <a:t> on Health Care for Hispanics</a:t>
            </a:r>
          </a:p>
          <a:p>
            <a:r>
              <a:rPr lang="en-US" dirty="0" smtClean="0"/>
              <a:t>Part 4: Health Care of Residents of the U.S.-Mexico Border</a:t>
            </a:r>
            <a:endParaRPr lang="en-US" dirty="0"/>
          </a:p>
        </p:txBody>
      </p:sp>
    </p:spTree>
    <p:extLst>
      <p:ext uri="{BB962C8B-B14F-4D97-AF65-F5344CB8AC3E}">
        <p14:creationId xmlns:p14="http://schemas.microsoft.com/office/powerpoint/2010/main" val="5900210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Findings</a:t>
            </a:r>
            <a:endParaRPr lang="en-US" dirty="0"/>
          </a:p>
        </p:txBody>
      </p:sp>
      <p:sp>
        <p:nvSpPr>
          <p:cNvPr id="3" name="Content Placeholder 2"/>
          <p:cNvSpPr>
            <a:spLocks noGrp="1"/>
          </p:cNvSpPr>
          <p:nvPr>
            <p:ph idx="1"/>
          </p:nvPr>
        </p:nvSpPr>
        <p:spPr/>
        <p:txBody>
          <a:bodyPr>
            <a:normAutofit fontScale="92500" lnSpcReduction="20000"/>
          </a:bodyPr>
          <a:lstStyle/>
          <a:p>
            <a:r>
              <a:rPr lang="en-US" smtClean="0"/>
              <a:t>Hospital data can be used to assess health care received by residents of the U.S.-Mexico border.</a:t>
            </a:r>
          </a:p>
          <a:p>
            <a:r>
              <a:rPr lang="en-US" smtClean="0"/>
              <a:t>Access to health care: Hispanics in border counties had the highest rates of uninsurance.</a:t>
            </a:r>
          </a:p>
          <a:p>
            <a:r>
              <a:rPr lang="en-US" smtClean="0"/>
              <a:t>Hispanics in border counties had higher hospitalization rates than Hispanics in non-border counties for:</a:t>
            </a:r>
          </a:p>
          <a:p>
            <a:pPr lvl="1"/>
            <a:r>
              <a:rPr lang="en-US" smtClean="0"/>
              <a:t>Diabetes.</a:t>
            </a:r>
          </a:p>
          <a:p>
            <a:pPr lvl="1"/>
            <a:r>
              <a:rPr lang="en-US" smtClean="0"/>
              <a:t>Injuries.</a:t>
            </a:r>
          </a:p>
          <a:p>
            <a:pPr lvl="1"/>
            <a:r>
              <a:rPr lang="en-US" smtClean="0"/>
              <a:t>Maternal and neonatal care.</a:t>
            </a:r>
          </a:p>
          <a:p>
            <a:pPr lvl="1"/>
            <a:r>
              <a:rPr lang="en-US" smtClean="0"/>
              <a:t>COPD.</a:t>
            </a:r>
          </a:p>
          <a:p>
            <a:pPr lvl="1"/>
            <a:r>
              <a:rPr lang="en-US" smtClean="0"/>
              <a:t>Chronic kidney disease.</a:t>
            </a:r>
          </a:p>
          <a:p>
            <a:pPr lvl="1"/>
            <a:r>
              <a:rPr lang="en-US" smtClean="0"/>
              <a:t>Obesity.</a:t>
            </a:r>
            <a:endParaRPr lang="en-US" dirty="0" smtClean="0"/>
          </a:p>
        </p:txBody>
      </p:sp>
    </p:spTree>
    <p:extLst>
      <p:ext uri="{BB962C8B-B14F-4D97-AF65-F5344CB8AC3E}">
        <p14:creationId xmlns:p14="http://schemas.microsoft.com/office/powerpoint/2010/main" val="39007294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Key Findings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When hospitalized for diabetes in border hospitals, Hispanics were more likely than non-Hispanics to experience:</a:t>
            </a:r>
          </a:p>
          <a:p>
            <a:pPr lvl="1"/>
            <a:r>
              <a:rPr lang="en-US" dirty="0" smtClean="0"/>
              <a:t>Amputation.</a:t>
            </a:r>
          </a:p>
          <a:p>
            <a:pPr lvl="1"/>
            <a:r>
              <a:rPr lang="en-US" dirty="0" smtClean="0"/>
              <a:t>Renal failure.</a:t>
            </a:r>
          </a:p>
          <a:p>
            <a:pPr lvl="1"/>
            <a:r>
              <a:rPr lang="en-US" dirty="0" smtClean="0"/>
              <a:t>Peripheral vascular disease.</a:t>
            </a:r>
          </a:p>
          <a:p>
            <a:pPr lvl="1"/>
            <a:r>
              <a:rPr lang="en-US" dirty="0" smtClean="0"/>
              <a:t>Paralysis.</a:t>
            </a:r>
          </a:p>
          <a:p>
            <a:r>
              <a:rPr lang="en-US" dirty="0" smtClean="0"/>
              <a:t>When hospitalized for mental health or substance abuse in border hospitals, Hispanics were more likely than non-Hispanics to have:</a:t>
            </a:r>
          </a:p>
          <a:p>
            <a:pPr lvl="1"/>
            <a:r>
              <a:rPr lang="en-US" dirty="0" smtClean="0"/>
              <a:t>Liver disease.</a:t>
            </a:r>
          </a:p>
          <a:p>
            <a:r>
              <a:rPr lang="en-US" dirty="0" smtClean="0"/>
              <a:t>Hispanics in border counties were more likely to be hospitalized in non-border hospitals than non-Hispanics.</a:t>
            </a:r>
          </a:p>
        </p:txBody>
      </p:sp>
    </p:spTree>
    <p:extLst>
      <p:ext uri="{BB962C8B-B14F-4D97-AF65-F5344CB8AC3E}">
        <p14:creationId xmlns:p14="http://schemas.microsoft.com/office/powerpoint/2010/main" val="3162240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smtClean="0"/>
              <a:t>Quality Scores in Border States by National Quality Strategy Priority</a:t>
            </a:r>
            <a:endParaRPr lang="en-US" sz="2000" dirty="0"/>
          </a:p>
        </p:txBody>
      </p:sp>
      <p:sp>
        <p:nvSpPr>
          <p:cNvPr id="5" name="TextBox 4"/>
          <p:cNvSpPr txBox="1"/>
          <p:nvPr/>
        </p:nvSpPr>
        <p:spPr>
          <a:xfrm>
            <a:off x="2012082" y="1354153"/>
            <a:ext cx="2167223" cy="307777"/>
          </a:xfrm>
          <a:prstGeom prst="rect">
            <a:avLst/>
          </a:prstGeom>
          <a:noFill/>
        </p:spPr>
        <p:txBody>
          <a:bodyPr wrap="square" rtlCol="0">
            <a:spAutoFit/>
          </a:bodyPr>
          <a:lstStyle/>
          <a:p>
            <a:pPr algn="ctr"/>
            <a:r>
              <a:rPr lang="en-US" sz="1400" b="1" dirty="0">
                <a:solidFill>
                  <a:prstClr val="black"/>
                </a:solidFill>
                <a:latin typeface="Calibri" panose="020F0502020204030204" pitchFamily="34" charset="0"/>
              </a:rPr>
              <a:t>California</a:t>
            </a:r>
          </a:p>
        </p:txBody>
      </p:sp>
      <p:sp>
        <p:nvSpPr>
          <p:cNvPr id="11" name="TextBox 10"/>
          <p:cNvSpPr txBox="1"/>
          <p:nvPr/>
        </p:nvSpPr>
        <p:spPr>
          <a:xfrm>
            <a:off x="4895814" y="1354154"/>
            <a:ext cx="2266986" cy="307777"/>
          </a:xfrm>
          <a:prstGeom prst="rect">
            <a:avLst/>
          </a:prstGeom>
          <a:noFill/>
        </p:spPr>
        <p:txBody>
          <a:bodyPr wrap="square" rtlCol="0">
            <a:spAutoFit/>
          </a:bodyPr>
          <a:lstStyle/>
          <a:p>
            <a:pPr algn="ctr"/>
            <a:r>
              <a:rPr lang="en-US" sz="1400" b="1" dirty="0">
                <a:solidFill>
                  <a:prstClr val="black"/>
                </a:solidFill>
                <a:latin typeface="Calibri" panose="020F0502020204030204" pitchFamily="34" charset="0"/>
              </a:rPr>
              <a:t>Arizona</a:t>
            </a:r>
          </a:p>
        </p:txBody>
      </p:sp>
      <p:sp>
        <p:nvSpPr>
          <p:cNvPr id="12" name="TextBox 11"/>
          <p:cNvSpPr txBox="1"/>
          <p:nvPr/>
        </p:nvSpPr>
        <p:spPr>
          <a:xfrm>
            <a:off x="1905001" y="4134293"/>
            <a:ext cx="2274304" cy="307777"/>
          </a:xfrm>
          <a:prstGeom prst="rect">
            <a:avLst/>
          </a:prstGeom>
          <a:noFill/>
        </p:spPr>
        <p:txBody>
          <a:bodyPr wrap="square" rtlCol="0">
            <a:spAutoFit/>
          </a:bodyPr>
          <a:lstStyle/>
          <a:p>
            <a:pPr algn="ctr"/>
            <a:r>
              <a:rPr lang="en-US" sz="1400" b="1" dirty="0">
                <a:solidFill>
                  <a:prstClr val="black"/>
                </a:solidFill>
                <a:latin typeface="Calibri" panose="020F0502020204030204" pitchFamily="34" charset="0"/>
              </a:rPr>
              <a:t>New Mexico</a:t>
            </a:r>
          </a:p>
        </p:txBody>
      </p:sp>
      <p:sp>
        <p:nvSpPr>
          <p:cNvPr id="13" name="TextBox 12"/>
          <p:cNvSpPr txBox="1"/>
          <p:nvPr/>
        </p:nvSpPr>
        <p:spPr>
          <a:xfrm>
            <a:off x="4895814" y="4139392"/>
            <a:ext cx="2381315" cy="307777"/>
          </a:xfrm>
          <a:prstGeom prst="rect">
            <a:avLst/>
          </a:prstGeom>
          <a:noFill/>
        </p:spPr>
        <p:txBody>
          <a:bodyPr wrap="square" rtlCol="0">
            <a:spAutoFit/>
          </a:bodyPr>
          <a:lstStyle/>
          <a:p>
            <a:pPr algn="ctr"/>
            <a:r>
              <a:rPr lang="en-US" sz="1400" b="1" dirty="0">
                <a:solidFill>
                  <a:prstClr val="black"/>
                </a:solidFill>
                <a:latin typeface="Calibri" panose="020F0502020204030204" pitchFamily="34" charset="0"/>
              </a:rPr>
              <a:t>Texas</a:t>
            </a:r>
          </a:p>
        </p:txBody>
      </p:sp>
      <p:cxnSp>
        <p:nvCxnSpPr>
          <p:cNvPr id="7" name="Straight Connector 6"/>
          <p:cNvCxnSpPr/>
          <p:nvPr/>
        </p:nvCxnSpPr>
        <p:spPr>
          <a:xfrm flipV="1">
            <a:off x="0" y="4114800"/>
            <a:ext cx="9144000" cy="19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12665" y="1307804"/>
            <a:ext cx="0" cy="5550196"/>
          </a:xfrm>
          <a:prstGeom prst="line">
            <a:avLst/>
          </a:prstGeom>
        </p:spPr>
        <p:style>
          <a:lnRef idx="1">
            <a:schemeClr val="accent1"/>
          </a:lnRef>
          <a:fillRef idx="0">
            <a:schemeClr val="accent1"/>
          </a:fillRef>
          <a:effectRef idx="0">
            <a:schemeClr val="accent1"/>
          </a:effectRef>
          <a:fontRef idx="minor">
            <a:schemeClr val="tx1"/>
          </a:fontRef>
        </p:style>
      </p:cxnSp>
      <p:pic>
        <p:nvPicPr>
          <p:cNvPr id="3" name="Picture 3"/>
          <p:cNvPicPr>
            <a:picLocks noChangeArrowheads="1"/>
          </p:cNvPicPr>
          <p:nvPr/>
        </p:nvPicPr>
        <p:blipFill rotWithShape="1">
          <a:blip r:embed="rId3">
            <a:extLst>
              <a:ext uri="{28A0092B-C50C-407E-A947-70E740481C1C}">
                <a14:useLocalDpi xmlns:a14="http://schemas.microsoft.com/office/drawing/2010/main" val="0"/>
              </a:ext>
            </a:extLst>
          </a:blip>
          <a:srcRect l="25340" t="12434" r="38876" b="41270"/>
          <a:stretch/>
        </p:blipFill>
        <p:spPr bwMode="auto">
          <a:xfrm>
            <a:off x="4895813" y="1618488"/>
            <a:ext cx="2432304"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11826" t="12434" r="38876" b="41270"/>
          <a:stretch/>
        </p:blipFill>
        <p:spPr bwMode="auto">
          <a:xfrm>
            <a:off x="1005840" y="1620015"/>
            <a:ext cx="3374136" cy="2534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5"/>
          <p:cNvPicPr>
            <a:picLocks noChangeArrowheads="1"/>
          </p:cNvPicPr>
          <p:nvPr/>
        </p:nvPicPr>
        <p:blipFill rotWithShape="1">
          <a:blip r:embed="rId5">
            <a:extLst>
              <a:ext uri="{28A0092B-C50C-407E-A947-70E740481C1C}">
                <a14:useLocalDpi xmlns:a14="http://schemas.microsoft.com/office/drawing/2010/main" val="0"/>
              </a:ext>
            </a:extLst>
          </a:blip>
          <a:srcRect l="11699" t="12276" r="38750" b="41112"/>
          <a:stretch/>
        </p:blipFill>
        <p:spPr bwMode="auto">
          <a:xfrm>
            <a:off x="1005839" y="4389120"/>
            <a:ext cx="3374136"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6"/>
          <p:cNvPicPr>
            <a:picLocks noChangeArrowheads="1"/>
          </p:cNvPicPr>
          <p:nvPr/>
        </p:nvPicPr>
        <p:blipFill rotWithShape="1">
          <a:blip r:embed="rId6">
            <a:extLst>
              <a:ext uri="{28A0092B-C50C-407E-A947-70E740481C1C}">
                <a14:useLocalDpi xmlns:a14="http://schemas.microsoft.com/office/drawing/2010/main" val="0"/>
              </a:ext>
            </a:extLst>
          </a:blip>
          <a:srcRect l="25340" t="12434" r="39003" b="41428"/>
          <a:stretch/>
        </p:blipFill>
        <p:spPr bwMode="auto">
          <a:xfrm>
            <a:off x="4892040" y="4389120"/>
            <a:ext cx="2432304"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7281191" y="1661931"/>
            <a:ext cx="1634209" cy="923330"/>
          </a:xfrm>
          <a:prstGeom prst="rect">
            <a:avLst/>
          </a:prstGeom>
          <a:noFill/>
          <a:ln>
            <a:noFill/>
          </a:ln>
        </p:spPr>
        <p:txBody>
          <a:bodyPr wrap="square" rtlCol="0">
            <a:spAutoFit/>
          </a:bodyPr>
          <a:lstStyle/>
          <a:p>
            <a:r>
              <a:rPr lang="en-US" dirty="0" smtClean="0">
                <a:solidFill>
                  <a:srgbClr val="002060"/>
                </a:solidFill>
              </a:rPr>
              <a:t>▼ </a:t>
            </a:r>
            <a:r>
              <a:rPr lang="en-US" sz="1100" dirty="0" smtClean="0">
                <a:solidFill>
                  <a:srgbClr val="002060"/>
                </a:solidFill>
                <a:latin typeface="Calibri" panose="020F0502020204030204" pitchFamily="34" charset="0"/>
              </a:rPr>
              <a:t>Most Recent Data</a:t>
            </a:r>
          </a:p>
          <a:p>
            <a:r>
              <a:rPr lang="en-US" dirty="0" smtClean="0">
                <a:solidFill>
                  <a:srgbClr val="002060"/>
                </a:solidFill>
                <a:sym typeface="Wingdings 3"/>
              </a:rPr>
              <a:t> </a:t>
            </a:r>
            <a:r>
              <a:rPr lang="en-US" sz="1100" dirty="0" smtClean="0">
                <a:solidFill>
                  <a:srgbClr val="002060"/>
                </a:solidFill>
                <a:latin typeface="Calibri" panose="020F0502020204030204" pitchFamily="34" charset="0"/>
                <a:sym typeface="Wingdings 3"/>
              </a:rPr>
              <a:t>Baseline Data</a:t>
            </a:r>
            <a:endParaRPr lang="en-US" sz="1100" dirty="0" smtClean="0">
              <a:solidFill>
                <a:srgbClr val="002060"/>
              </a:solidFill>
              <a:latin typeface="Calibri" panose="020F0502020204030204" pitchFamily="34" charset="0"/>
            </a:endParaRPr>
          </a:p>
          <a:p>
            <a:r>
              <a:rPr lang="en-US" dirty="0" smtClean="0">
                <a:solidFill>
                  <a:schemeClr val="bg1">
                    <a:lumMod val="95000"/>
                  </a:schemeClr>
                </a:solidFill>
                <a:sym typeface="Wingdings 3"/>
              </a:rPr>
              <a:t></a:t>
            </a:r>
            <a:endParaRPr lang="en-US" dirty="0">
              <a:solidFill>
                <a:schemeClr val="bg1">
                  <a:lumMod val="95000"/>
                </a:schemeClr>
              </a:solidFill>
            </a:endParaRPr>
          </a:p>
        </p:txBody>
      </p:sp>
    </p:spTree>
    <p:extLst>
      <p:ext uri="{BB962C8B-B14F-4D97-AF65-F5344CB8AC3E}">
        <p14:creationId xmlns:p14="http://schemas.microsoft.com/office/powerpoint/2010/main" val="170164456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Definitions</a:t>
            </a:r>
            <a:endParaRPr lang="en-US" dirty="0"/>
          </a:p>
        </p:txBody>
      </p:sp>
      <p:sp>
        <p:nvSpPr>
          <p:cNvPr id="3" name="Text Placeholder 2"/>
          <p:cNvSpPr>
            <a:spLocks noGrp="1"/>
          </p:cNvSpPr>
          <p:nvPr>
            <p:ph type="body" idx="1"/>
          </p:nvPr>
        </p:nvSpPr>
        <p:spPr/>
        <p:txBody>
          <a:bodyPr>
            <a:normAutofit fontScale="92500"/>
          </a:bodyPr>
          <a:lstStyle/>
          <a:p>
            <a:r>
              <a:rPr lang="en-US" dirty="0"/>
              <a:t>National Healthcare Quality and Disparities Report</a:t>
            </a:r>
          </a:p>
          <a:p>
            <a:r>
              <a:rPr lang="en-US" dirty="0" err="1"/>
              <a:t>Chartbook</a:t>
            </a:r>
            <a:r>
              <a:rPr lang="en-US" dirty="0"/>
              <a:t> on Health Care for Hispanics</a:t>
            </a:r>
          </a:p>
          <a:p>
            <a:r>
              <a:rPr lang="en-US" dirty="0"/>
              <a:t>Part 4: Health Care of Residents of the U.S.-Mexico </a:t>
            </a:r>
            <a:r>
              <a:rPr lang="en-US" dirty="0" smtClean="0"/>
              <a:t>Border</a:t>
            </a:r>
            <a:endParaRPr lang="en-US" dirty="0"/>
          </a:p>
        </p:txBody>
      </p:sp>
    </p:spTree>
    <p:extLst>
      <p:ext uri="{BB962C8B-B14F-4D97-AF65-F5344CB8AC3E}">
        <p14:creationId xmlns:p14="http://schemas.microsoft.com/office/powerpoint/2010/main" val="337917747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Conditions of Interest</a:t>
            </a:r>
            <a:endParaRPr lang="en-US" dirty="0"/>
          </a:p>
        </p:txBody>
      </p:sp>
      <p:sp>
        <p:nvSpPr>
          <p:cNvPr id="3" name="Content Placeholder 2"/>
          <p:cNvSpPr>
            <a:spLocks noGrp="1"/>
          </p:cNvSpPr>
          <p:nvPr>
            <p:ph idx="1"/>
          </p:nvPr>
        </p:nvSpPr>
        <p:spPr>
          <a:xfrm>
            <a:off x="457200" y="1447800"/>
            <a:ext cx="8458200" cy="5105400"/>
          </a:xfrm>
        </p:spPr>
        <p:txBody>
          <a:bodyPr>
            <a:normAutofit fontScale="62500" lnSpcReduction="20000"/>
          </a:bodyPr>
          <a:lstStyle/>
          <a:p>
            <a:pPr>
              <a:lnSpc>
                <a:spcPct val="120000"/>
              </a:lnSpc>
              <a:spcBef>
                <a:spcPts val="0"/>
              </a:spcBef>
            </a:pPr>
            <a:r>
              <a:rPr lang="en-US" dirty="0" smtClean="0"/>
              <a:t>Cancers: Any </a:t>
            </a:r>
            <a:r>
              <a:rPr lang="en-US" dirty="0" err="1" smtClean="0"/>
              <a:t>Dx</a:t>
            </a:r>
            <a:r>
              <a:rPr lang="en-US" dirty="0" smtClean="0"/>
              <a:t> in CCS 24 (breast), 26 (cervix), 29 (prostate), or in range 140.x-149.x (oral)</a:t>
            </a:r>
          </a:p>
          <a:p>
            <a:pPr>
              <a:lnSpc>
                <a:spcPct val="120000"/>
              </a:lnSpc>
              <a:spcBef>
                <a:spcPts val="0"/>
              </a:spcBef>
            </a:pPr>
            <a:r>
              <a:rPr lang="en-US" dirty="0" smtClean="0"/>
              <a:t>Cardiovascular: Any </a:t>
            </a:r>
            <a:r>
              <a:rPr lang="en-US" dirty="0" err="1" smtClean="0"/>
              <a:t>Dx</a:t>
            </a:r>
            <a:r>
              <a:rPr lang="en-US" dirty="0" smtClean="0"/>
              <a:t> in CCS 96-109</a:t>
            </a:r>
          </a:p>
          <a:p>
            <a:pPr>
              <a:lnSpc>
                <a:spcPct val="120000"/>
              </a:lnSpc>
              <a:spcBef>
                <a:spcPts val="0"/>
              </a:spcBef>
            </a:pPr>
            <a:r>
              <a:rPr lang="en-US" dirty="0" smtClean="0"/>
              <a:t>Diabetes: Any </a:t>
            </a:r>
            <a:r>
              <a:rPr lang="en-US" dirty="0" err="1" smtClean="0"/>
              <a:t>Dx</a:t>
            </a:r>
            <a:r>
              <a:rPr lang="en-US" dirty="0" smtClean="0"/>
              <a:t> in CCS 49-50</a:t>
            </a:r>
          </a:p>
          <a:p>
            <a:pPr lvl="1">
              <a:lnSpc>
                <a:spcPct val="120000"/>
              </a:lnSpc>
              <a:spcBef>
                <a:spcPts val="0"/>
              </a:spcBef>
            </a:pPr>
            <a:r>
              <a:rPr lang="en-US" dirty="0" smtClean="0"/>
              <a:t>Lower-extremity amputation based on AHRQ PQI 16</a:t>
            </a:r>
          </a:p>
          <a:p>
            <a:pPr>
              <a:lnSpc>
                <a:spcPct val="120000"/>
              </a:lnSpc>
              <a:spcBef>
                <a:spcPts val="0"/>
              </a:spcBef>
            </a:pPr>
            <a:r>
              <a:rPr lang="en-US" dirty="0" smtClean="0"/>
              <a:t>HIV/AIDS: Any </a:t>
            </a:r>
            <a:r>
              <a:rPr lang="en-US" dirty="0" err="1" smtClean="0"/>
              <a:t>Dx</a:t>
            </a:r>
            <a:r>
              <a:rPr lang="en-US" dirty="0" smtClean="0"/>
              <a:t> in CCS 5</a:t>
            </a:r>
          </a:p>
          <a:p>
            <a:pPr>
              <a:lnSpc>
                <a:spcPct val="120000"/>
              </a:lnSpc>
              <a:spcBef>
                <a:spcPts val="0"/>
              </a:spcBef>
            </a:pPr>
            <a:r>
              <a:rPr lang="en-US" dirty="0" smtClean="0"/>
              <a:t>Maternal and Neonatal:</a:t>
            </a:r>
          </a:p>
          <a:p>
            <a:pPr lvl="1">
              <a:lnSpc>
                <a:spcPct val="120000"/>
              </a:lnSpc>
              <a:spcBef>
                <a:spcPts val="0"/>
              </a:spcBef>
            </a:pPr>
            <a:r>
              <a:rPr lang="en-US" dirty="0" smtClean="0"/>
              <a:t>Newborn: </a:t>
            </a:r>
            <a:r>
              <a:rPr lang="en-US" dirty="0" err="1" smtClean="0"/>
              <a:t>PDx</a:t>
            </a:r>
            <a:r>
              <a:rPr lang="en-US" dirty="0" smtClean="0"/>
              <a:t> in CCS 218 (normal) and CCS 219-224 (complicated)</a:t>
            </a:r>
          </a:p>
          <a:p>
            <a:pPr lvl="2">
              <a:lnSpc>
                <a:spcPct val="120000"/>
              </a:lnSpc>
              <a:spcBef>
                <a:spcPts val="0"/>
              </a:spcBef>
            </a:pPr>
            <a:r>
              <a:rPr lang="en-US" dirty="0" smtClean="0"/>
              <a:t>Neural tube defects: </a:t>
            </a:r>
            <a:r>
              <a:rPr lang="en-US" dirty="0" err="1" smtClean="0"/>
              <a:t>PDx</a:t>
            </a:r>
            <a:r>
              <a:rPr lang="en-US" dirty="0" smtClean="0"/>
              <a:t> in 756.17, 741.x</a:t>
            </a:r>
          </a:p>
          <a:p>
            <a:pPr lvl="1">
              <a:lnSpc>
                <a:spcPct val="120000"/>
              </a:lnSpc>
              <a:spcBef>
                <a:spcPts val="0"/>
              </a:spcBef>
            </a:pPr>
            <a:r>
              <a:rPr lang="en-US" dirty="0" smtClean="0"/>
              <a:t>Delivery: </a:t>
            </a:r>
            <a:r>
              <a:rPr lang="en-US" dirty="0" err="1" smtClean="0"/>
              <a:t>PDx</a:t>
            </a:r>
            <a:r>
              <a:rPr lang="en-US" dirty="0" smtClean="0"/>
              <a:t> in CCS 196 (normal) and CCS 176-195 (complicated)</a:t>
            </a:r>
          </a:p>
          <a:p>
            <a:pPr>
              <a:lnSpc>
                <a:spcPct val="120000"/>
              </a:lnSpc>
              <a:spcBef>
                <a:spcPts val="0"/>
              </a:spcBef>
            </a:pPr>
            <a:r>
              <a:rPr lang="en-US" dirty="0" smtClean="0"/>
              <a:t>Mental Health and Substance Use: Any </a:t>
            </a:r>
            <a:r>
              <a:rPr lang="en-US" dirty="0" err="1" smtClean="0"/>
              <a:t>Dx</a:t>
            </a:r>
            <a:r>
              <a:rPr lang="en-US" dirty="0" smtClean="0"/>
              <a:t> in CCS 650-659, 662-670 (mental health) and CCS 660-661 (substance use)</a:t>
            </a:r>
          </a:p>
          <a:p>
            <a:pPr>
              <a:lnSpc>
                <a:spcPct val="120000"/>
              </a:lnSpc>
              <a:spcBef>
                <a:spcPts val="0"/>
              </a:spcBef>
            </a:pPr>
            <a:r>
              <a:rPr lang="en-US" dirty="0" smtClean="0"/>
              <a:t>Environmental health: Any </a:t>
            </a:r>
            <a:r>
              <a:rPr lang="en-US" dirty="0" err="1" smtClean="0"/>
              <a:t>Dx</a:t>
            </a:r>
            <a:r>
              <a:rPr lang="en-US" dirty="0" smtClean="0"/>
              <a:t> in CCS 128 (asthma), 127 (COPD), 131 (respiratory failure), 122 and 132 (other respiratory including pneumonia) </a:t>
            </a:r>
          </a:p>
          <a:p>
            <a:pPr>
              <a:lnSpc>
                <a:spcPct val="120000"/>
              </a:lnSpc>
              <a:spcBef>
                <a:spcPts val="0"/>
              </a:spcBef>
            </a:pPr>
            <a:r>
              <a:rPr lang="en-US" dirty="0" smtClean="0"/>
              <a:t>Injuries: Any external cause of injury code indicating motor vehicle accident and unintentional injuries (screen based on CDC classification for injuries)</a:t>
            </a:r>
          </a:p>
          <a:p>
            <a:pPr>
              <a:lnSpc>
                <a:spcPct val="120000"/>
              </a:lnSpc>
              <a:spcBef>
                <a:spcPts val="0"/>
              </a:spcBef>
            </a:pPr>
            <a:r>
              <a:rPr lang="en-US" dirty="0" smtClean="0"/>
              <a:t>Obesity: Any </a:t>
            </a:r>
            <a:r>
              <a:rPr lang="en-US" dirty="0" err="1" smtClean="0"/>
              <a:t>Dx</a:t>
            </a:r>
            <a:r>
              <a:rPr lang="en-US" dirty="0" smtClean="0"/>
              <a:t> of 278.00, 278.01, and V778 by age (18+ adults; 0-17 children)</a:t>
            </a:r>
          </a:p>
          <a:p>
            <a:pPr>
              <a:lnSpc>
                <a:spcPct val="120000"/>
              </a:lnSpc>
              <a:spcBef>
                <a:spcPts val="0"/>
              </a:spcBef>
            </a:pPr>
            <a:r>
              <a:rPr lang="en-US" dirty="0" smtClean="0"/>
              <a:t>Renal Failure: Any </a:t>
            </a:r>
            <a:r>
              <a:rPr lang="en-US" dirty="0" err="1" smtClean="0"/>
              <a:t>Dx</a:t>
            </a:r>
            <a:r>
              <a:rPr lang="en-US" dirty="0" smtClean="0"/>
              <a:t> in CCS 157 (acute) or CCS158 (chronic)</a:t>
            </a:r>
          </a:p>
          <a:p>
            <a:endParaRPr lang="en-US" dirty="0" smtClean="0"/>
          </a:p>
          <a:p>
            <a:pPr lvl="2"/>
            <a:endParaRPr lang="en-US" dirty="0"/>
          </a:p>
        </p:txBody>
      </p:sp>
    </p:spTree>
    <p:extLst>
      <p:ext uri="{BB962C8B-B14F-4D97-AF65-F5344CB8AC3E}">
        <p14:creationId xmlns:p14="http://schemas.microsoft.com/office/powerpoint/2010/main" val="150909124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Service Line and Comorbidities</a:t>
            </a:r>
            <a:endParaRPr lang="en-US" dirty="0"/>
          </a:p>
        </p:txBody>
      </p:sp>
      <p:sp>
        <p:nvSpPr>
          <p:cNvPr id="3" name="Content Placeholder 2"/>
          <p:cNvSpPr>
            <a:spLocks noGrp="1"/>
          </p:cNvSpPr>
          <p:nvPr>
            <p:ph idx="1"/>
          </p:nvPr>
        </p:nvSpPr>
        <p:spPr>
          <a:xfrm>
            <a:off x="457200" y="1600200"/>
            <a:ext cx="8229600" cy="4724400"/>
          </a:xfrm>
        </p:spPr>
        <p:txBody>
          <a:bodyPr>
            <a:normAutofit fontScale="77500" lnSpcReduction="20000"/>
          </a:bodyPr>
          <a:lstStyle/>
          <a:p>
            <a:r>
              <a:rPr lang="en-US" dirty="0" smtClean="0"/>
              <a:t>Service line:</a:t>
            </a:r>
          </a:p>
          <a:p>
            <a:pPr lvl="1"/>
            <a:r>
              <a:rPr lang="en-US" dirty="0" smtClean="0"/>
              <a:t>Maternal: </a:t>
            </a:r>
            <a:r>
              <a:rPr lang="en-US" dirty="0" err="1" smtClean="0"/>
              <a:t>PDx</a:t>
            </a:r>
            <a:r>
              <a:rPr lang="en-US" dirty="0" smtClean="0"/>
              <a:t> in CCS 176-196.</a:t>
            </a:r>
          </a:p>
          <a:p>
            <a:pPr lvl="1"/>
            <a:r>
              <a:rPr lang="en-US" dirty="0" smtClean="0"/>
              <a:t>Neonatal: </a:t>
            </a:r>
            <a:r>
              <a:rPr lang="en-US" dirty="0" err="1" smtClean="0"/>
              <a:t>PDx</a:t>
            </a:r>
            <a:r>
              <a:rPr lang="en-US" dirty="0" smtClean="0"/>
              <a:t> in CCS 218-224.</a:t>
            </a:r>
          </a:p>
          <a:p>
            <a:pPr lvl="1"/>
            <a:r>
              <a:rPr lang="en-US" dirty="0" smtClean="0"/>
              <a:t>Mental Health: </a:t>
            </a:r>
            <a:r>
              <a:rPr lang="en-US" dirty="0" err="1" smtClean="0"/>
              <a:t>PDx</a:t>
            </a:r>
            <a:r>
              <a:rPr lang="en-US" dirty="0" smtClean="0"/>
              <a:t> in 650-670.</a:t>
            </a:r>
          </a:p>
          <a:p>
            <a:pPr lvl="1"/>
            <a:r>
              <a:rPr lang="en-US" dirty="0" smtClean="0"/>
              <a:t>Injury: PDX in range 800-990.4, 909.9, 910-994.9, and 995 (with some exclusions).</a:t>
            </a:r>
          </a:p>
          <a:p>
            <a:pPr lvl="1"/>
            <a:r>
              <a:rPr lang="en-US" dirty="0" smtClean="0"/>
              <a:t>Surgical: Surgical diagnosis-related group.</a:t>
            </a:r>
          </a:p>
          <a:p>
            <a:pPr lvl="1"/>
            <a:r>
              <a:rPr lang="en-US" dirty="0" smtClean="0"/>
              <a:t>Medical: All other discharges.</a:t>
            </a:r>
          </a:p>
          <a:p>
            <a:pPr lvl="1"/>
            <a:r>
              <a:rPr lang="en-US" dirty="0" smtClean="0"/>
              <a:t>Every discharge is assigned to one of the hospital service lines, based on the following hierarchical order: maternal and neonatal, mental health, injury, surgical, and medical. </a:t>
            </a:r>
          </a:p>
          <a:p>
            <a:r>
              <a:rPr lang="en-US" dirty="0" smtClean="0"/>
              <a:t>Comorbidities:</a:t>
            </a:r>
          </a:p>
          <a:p>
            <a:pPr lvl="1"/>
            <a:r>
              <a:rPr lang="en-US" dirty="0" smtClean="0"/>
              <a:t>AHRQ indicators for 29 comorbidities.</a:t>
            </a:r>
          </a:p>
          <a:p>
            <a:pPr lvl="1"/>
            <a:r>
              <a:rPr lang="en-US" dirty="0" smtClean="0"/>
              <a:t>Severity index is based on a weighted sum of the individual comorbidity indicators with more severe comorbidities having a higher weight. For example, the weight for metastatic cancer is 13 and the weight for chronic pulmonary disease is 3.</a:t>
            </a:r>
          </a:p>
          <a:p>
            <a:pPr lvl="2"/>
            <a:endParaRPr lang="en-US" dirty="0" smtClean="0"/>
          </a:p>
          <a:p>
            <a:pPr lvl="2"/>
            <a:endParaRPr lang="en-US" dirty="0"/>
          </a:p>
        </p:txBody>
      </p:sp>
    </p:spTree>
    <p:extLst>
      <p:ext uri="{BB962C8B-B14F-4D97-AF65-F5344CB8AC3E}">
        <p14:creationId xmlns:p14="http://schemas.microsoft.com/office/powerpoint/2010/main" val="996666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smtClean="0"/>
              <a:t>Quality Scores in Border States by Condition</a:t>
            </a:r>
            <a:endParaRPr lang="en-US" sz="2000" dirty="0"/>
          </a:p>
        </p:txBody>
      </p:sp>
      <p:sp>
        <p:nvSpPr>
          <p:cNvPr id="5" name="TextBox 4"/>
          <p:cNvSpPr txBox="1"/>
          <p:nvPr/>
        </p:nvSpPr>
        <p:spPr>
          <a:xfrm>
            <a:off x="1981200" y="1354155"/>
            <a:ext cx="2278939" cy="307777"/>
          </a:xfrm>
          <a:prstGeom prst="rect">
            <a:avLst/>
          </a:prstGeom>
          <a:noFill/>
        </p:spPr>
        <p:txBody>
          <a:bodyPr wrap="square" rtlCol="0">
            <a:spAutoFit/>
          </a:bodyPr>
          <a:lstStyle/>
          <a:p>
            <a:pPr algn="ctr"/>
            <a:r>
              <a:rPr lang="en-US" sz="1400" b="1" dirty="0">
                <a:solidFill>
                  <a:prstClr val="black"/>
                </a:solidFill>
                <a:latin typeface="Calibri" panose="020F0502020204030204" pitchFamily="34" charset="0"/>
              </a:rPr>
              <a:t>California</a:t>
            </a:r>
          </a:p>
        </p:txBody>
      </p:sp>
      <p:sp>
        <p:nvSpPr>
          <p:cNvPr id="11" name="TextBox 10"/>
          <p:cNvSpPr txBox="1"/>
          <p:nvPr/>
        </p:nvSpPr>
        <p:spPr>
          <a:xfrm>
            <a:off x="4892041" y="1354155"/>
            <a:ext cx="2389150" cy="307777"/>
          </a:xfrm>
          <a:prstGeom prst="rect">
            <a:avLst/>
          </a:prstGeom>
          <a:noFill/>
        </p:spPr>
        <p:txBody>
          <a:bodyPr wrap="square" rtlCol="0">
            <a:spAutoFit/>
          </a:bodyPr>
          <a:lstStyle/>
          <a:p>
            <a:pPr algn="ctr"/>
            <a:r>
              <a:rPr lang="en-US" sz="1400" b="1" dirty="0">
                <a:solidFill>
                  <a:prstClr val="black"/>
                </a:solidFill>
                <a:latin typeface="Calibri" panose="020F0502020204030204" pitchFamily="34" charset="0"/>
              </a:rPr>
              <a:t>Arizona</a:t>
            </a:r>
          </a:p>
        </p:txBody>
      </p:sp>
      <p:sp>
        <p:nvSpPr>
          <p:cNvPr id="12" name="TextBox 11"/>
          <p:cNvSpPr txBox="1"/>
          <p:nvPr/>
        </p:nvSpPr>
        <p:spPr>
          <a:xfrm>
            <a:off x="1981201" y="4107992"/>
            <a:ext cx="2378324" cy="307777"/>
          </a:xfrm>
          <a:prstGeom prst="rect">
            <a:avLst/>
          </a:prstGeom>
          <a:noFill/>
        </p:spPr>
        <p:txBody>
          <a:bodyPr wrap="square" rtlCol="0">
            <a:spAutoFit/>
          </a:bodyPr>
          <a:lstStyle/>
          <a:p>
            <a:pPr algn="ctr"/>
            <a:r>
              <a:rPr lang="en-US" sz="1400" b="1" dirty="0">
                <a:solidFill>
                  <a:prstClr val="black"/>
                </a:solidFill>
                <a:latin typeface="Calibri" panose="020F0502020204030204" pitchFamily="34" charset="0"/>
              </a:rPr>
              <a:t>New Mexico</a:t>
            </a:r>
          </a:p>
        </p:txBody>
      </p:sp>
      <p:sp>
        <p:nvSpPr>
          <p:cNvPr id="13" name="TextBox 12"/>
          <p:cNvSpPr txBox="1"/>
          <p:nvPr/>
        </p:nvSpPr>
        <p:spPr>
          <a:xfrm>
            <a:off x="4892041" y="4107991"/>
            <a:ext cx="2389150" cy="307777"/>
          </a:xfrm>
          <a:prstGeom prst="rect">
            <a:avLst/>
          </a:prstGeom>
          <a:noFill/>
        </p:spPr>
        <p:txBody>
          <a:bodyPr wrap="square" rtlCol="0">
            <a:spAutoFit/>
          </a:bodyPr>
          <a:lstStyle/>
          <a:p>
            <a:pPr algn="ctr"/>
            <a:r>
              <a:rPr lang="en-US" sz="1400" b="1" dirty="0">
                <a:solidFill>
                  <a:prstClr val="black"/>
                </a:solidFill>
                <a:latin typeface="Calibri" panose="020F0502020204030204" pitchFamily="34" charset="0"/>
              </a:rPr>
              <a:t>Texas</a:t>
            </a:r>
          </a:p>
        </p:txBody>
      </p:sp>
      <p:cxnSp>
        <p:nvCxnSpPr>
          <p:cNvPr id="7" name="Straight Connector 6"/>
          <p:cNvCxnSpPr/>
          <p:nvPr/>
        </p:nvCxnSpPr>
        <p:spPr>
          <a:xfrm flipV="1">
            <a:off x="0" y="4114800"/>
            <a:ext cx="9144000" cy="19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576570" y="1289824"/>
            <a:ext cx="0" cy="5550196"/>
          </a:xfrm>
          <a:prstGeom prst="line">
            <a:avLst/>
          </a:prstGeom>
        </p:spPr>
        <p:style>
          <a:lnRef idx="1">
            <a:schemeClr val="accent1"/>
          </a:lnRef>
          <a:fillRef idx="0">
            <a:schemeClr val="accent1"/>
          </a:fillRef>
          <a:effectRef idx="0">
            <a:schemeClr val="accent1"/>
          </a:effectRef>
          <a:fontRef idx="minor">
            <a:schemeClr val="tx1"/>
          </a:fontRef>
        </p:style>
      </p:cxn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1067" t="14647" r="38371" b="39074"/>
          <a:stretch/>
        </p:blipFill>
        <p:spPr bwMode="auto">
          <a:xfrm>
            <a:off x="1005840" y="1618488"/>
            <a:ext cx="3371707"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5340" t="14962" r="38497" b="39075"/>
          <a:stretch/>
        </p:blipFill>
        <p:spPr bwMode="auto">
          <a:xfrm>
            <a:off x="4892040" y="1618488"/>
            <a:ext cx="2428113"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11067" t="14962" r="38750" b="39075"/>
          <a:stretch/>
        </p:blipFill>
        <p:spPr bwMode="auto">
          <a:xfrm>
            <a:off x="1005840" y="4371140"/>
            <a:ext cx="3369428"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25340" t="14647" r="38624" b="39074"/>
          <a:stretch/>
        </p:blipFill>
        <p:spPr bwMode="auto">
          <a:xfrm>
            <a:off x="4892039" y="4371140"/>
            <a:ext cx="2432304" cy="2498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p:cNvSpPr txBox="1"/>
          <p:nvPr/>
        </p:nvSpPr>
        <p:spPr>
          <a:xfrm>
            <a:off x="7281191" y="1661931"/>
            <a:ext cx="1634209" cy="923330"/>
          </a:xfrm>
          <a:prstGeom prst="rect">
            <a:avLst/>
          </a:prstGeom>
          <a:noFill/>
          <a:ln>
            <a:noFill/>
          </a:ln>
        </p:spPr>
        <p:txBody>
          <a:bodyPr wrap="square" rtlCol="0">
            <a:spAutoFit/>
          </a:bodyPr>
          <a:lstStyle/>
          <a:p>
            <a:r>
              <a:rPr lang="en-US" dirty="0" smtClean="0">
                <a:solidFill>
                  <a:srgbClr val="002060"/>
                </a:solidFill>
              </a:rPr>
              <a:t>▼ </a:t>
            </a:r>
            <a:r>
              <a:rPr lang="en-US" sz="1100" dirty="0" smtClean="0">
                <a:solidFill>
                  <a:srgbClr val="002060"/>
                </a:solidFill>
                <a:latin typeface="Calibri" panose="020F0502020204030204" pitchFamily="34" charset="0"/>
              </a:rPr>
              <a:t>Most Recent Data</a:t>
            </a:r>
          </a:p>
          <a:p>
            <a:r>
              <a:rPr lang="en-US" dirty="0" smtClean="0">
                <a:solidFill>
                  <a:srgbClr val="002060"/>
                </a:solidFill>
                <a:sym typeface="Wingdings 3"/>
              </a:rPr>
              <a:t> </a:t>
            </a:r>
            <a:r>
              <a:rPr lang="en-US" sz="1100" dirty="0" smtClean="0">
                <a:solidFill>
                  <a:srgbClr val="002060"/>
                </a:solidFill>
                <a:latin typeface="Calibri" panose="020F0502020204030204" pitchFamily="34" charset="0"/>
                <a:sym typeface="Wingdings 3"/>
              </a:rPr>
              <a:t>Baseline Data</a:t>
            </a:r>
            <a:endParaRPr lang="en-US" sz="1100" dirty="0" smtClean="0">
              <a:solidFill>
                <a:srgbClr val="002060"/>
              </a:solidFill>
              <a:latin typeface="Calibri" panose="020F0502020204030204" pitchFamily="34" charset="0"/>
            </a:endParaRPr>
          </a:p>
          <a:p>
            <a:r>
              <a:rPr lang="en-US" dirty="0" smtClean="0">
                <a:solidFill>
                  <a:schemeClr val="bg1">
                    <a:lumMod val="95000"/>
                  </a:schemeClr>
                </a:solidFill>
                <a:sym typeface="Wingdings 3"/>
              </a:rPr>
              <a:t></a:t>
            </a:r>
            <a:endParaRPr lang="en-US" dirty="0">
              <a:solidFill>
                <a:schemeClr val="bg1">
                  <a:lumMod val="95000"/>
                </a:schemeClr>
              </a:solidFill>
            </a:endParaRPr>
          </a:p>
        </p:txBody>
      </p:sp>
    </p:spTree>
    <p:extLst>
      <p:ext uri="{BB962C8B-B14F-4D97-AF65-F5344CB8AC3E}">
        <p14:creationId xmlns:p14="http://schemas.microsoft.com/office/powerpoint/2010/main" val="4512643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2000" dirty="0" smtClean="0"/>
              <a:t>Quality Scores in Border States by Type of Care</a:t>
            </a:r>
            <a:endParaRPr lang="en-US" sz="2000" dirty="0"/>
          </a:p>
        </p:txBody>
      </p:sp>
      <p:pic>
        <p:nvPicPr>
          <p:cNvPr id="1026" name="Picture 2"/>
          <p:cNvPicPr>
            <a:picLocks noChangeArrowheads="1"/>
          </p:cNvPicPr>
          <p:nvPr/>
        </p:nvPicPr>
        <p:blipFill rotWithShape="1">
          <a:blip r:embed="rId3">
            <a:extLst>
              <a:ext uri="{28A0092B-C50C-407E-A947-70E740481C1C}">
                <a14:useLocalDpi xmlns:a14="http://schemas.microsoft.com/office/drawing/2010/main" val="0"/>
              </a:ext>
            </a:extLst>
          </a:blip>
          <a:srcRect l="13372" t="36183" r="27107" b="22121"/>
          <a:stretch/>
        </p:blipFill>
        <p:spPr bwMode="auto">
          <a:xfrm>
            <a:off x="1005840" y="1618488"/>
            <a:ext cx="3374136"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rrowheads="1"/>
          </p:cNvPicPr>
          <p:nvPr/>
        </p:nvPicPr>
        <p:blipFill rotWithShape="1">
          <a:blip r:embed="rId4">
            <a:extLst>
              <a:ext uri="{28A0092B-C50C-407E-A947-70E740481C1C}">
                <a14:useLocalDpi xmlns:a14="http://schemas.microsoft.com/office/drawing/2010/main" val="0"/>
              </a:ext>
            </a:extLst>
          </a:blip>
          <a:srcRect l="24491" t="36510" r="26977" b="22284"/>
          <a:stretch/>
        </p:blipFill>
        <p:spPr bwMode="auto">
          <a:xfrm>
            <a:off x="4892040" y="1614022"/>
            <a:ext cx="2432304" cy="24688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rrowheads="1"/>
          </p:cNvPicPr>
          <p:nvPr/>
        </p:nvPicPr>
        <p:blipFill rotWithShape="1">
          <a:blip r:embed="rId5">
            <a:extLst>
              <a:ext uri="{28A0092B-C50C-407E-A947-70E740481C1C}">
                <a14:useLocalDpi xmlns:a14="http://schemas.microsoft.com/office/drawing/2010/main" val="0"/>
              </a:ext>
            </a:extLst>
          </a:blip>
          <a:srcRect l="13372" t="36837" r="27107" b="22774"/>
          <a:stretch/>
        </p:blipFill>
        <p:spPr bwMode="auto">
          <a:xfrm>
            <a:off x="1005840" y="4389120"/>
            <a:ext cx="3374136" cy="237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rrowheads="1"/>
          </p:cNvPicPr>
          <p:nvPr/>
        </p:nvPicPr>
        <p:blipFill rotWithShape="1">
          <a:blip r:embed="rId6">
            <a:extLst>
              <a:ext uri="{28A0092B-C50C-407E-A947-70E740481C1C}">
                <a14:useLocalDpi xmlns:a14="http://schemas.microsoft.com/office/drawing/2010/main" val="0"/>
              </a:ext>
            </a:extLst>
          </a:blip>
          <a:srcRect l="24753" t="37000" r="27239" b="22611"/>
          <a:stretch/>
        </p:blipFill>
        <p:spPr bwMode="auto">
          <a:xfrm>
            <a:off x="4892040" y="4392032"/>
            <a:ext cx="2432304" cy="2377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676400" y="1354155"/>
            <a:ext cx="2590800" cy="307777"/>
          </a:xfrm>
          <a:prstGeom prst="rect">
            <a:avLst/>
          </a:prstGeom>
          <a:noFill/>
        </p:spPr>
        <p:txBody>
          <a:bodyPr wrap="square" rtlCol="0">
            <a:spAutoFit/>
          </a:bodyPr>
          <a:lstStyle/>
          <a:p>
            <a:pPr algn="ctr"/>
            <a:r>
              <a:rPr lang="en-US" sz="1400" b="1" dirty="0">
                <a:solidFill>
                  <a:prstClr val="black"/>
                </a:solidFill>
                <a:latin typeface="Calibri" panose="020F0502020204030204" pitchFamily="34" charset="0"/>
              </a:rPr>
              <a:t>California</a:t>
            </a:r>
          </a:p>
        </p:txBody>
      </p:sp>
      <p:sp>
        <p:nvSpPr>
          <p:cNvPr id="11" name="TextBox 10"/>
          <p:cNvSpPr txBox="1"/>
          <p:nvPr/>
        </p:nvSpPr>
        <p:spPr>
          <a:xfrm>
            <a:off x="4892040" y="1331573"/>
            <a:ext cx="2389151" cy="307777"/>
          </a:xfrm>
          <a:prstGeom prst="rect">
            <a:avLst/>
          </a:prstGeom>
          <a:noFill/>
        </p:spPr>
        <p:txBody>
          <a:bodyPr wrap="square" rtlCol="0">
            <a:spAutoFit/>
          </a:bodyPr>
          <a:lstStyle/>
          <a:p>
            <a:pPr algn="ctr"/>
            <a:r>
              <a:rPr lang="en-US" sz="1400" b="1" dirty="0">
                <a:solidFill>
                  <a:prstClr val="black"/>
                </a:solidFill>
                <a:latin typeface="Calibri" panose="020F0502020204030204" pitchFamily="34" charset="0"/>
              </a:rPr>
              <a:t>Arizona</a:t>
            </a:r>
          </a:p>
        </p:txBody>
      </p:sp>
      <p:sp>
        <p:nvSpPr>
          <p:cNvPr id="12" name="TextBox 11"/>
          <p:cNvSpPr txBox="1"/>
          <p:nvPr/>
        </p:nvSpPr>
        <p:spPr>
          <a:xfrm>
            <a:off x="1676400" y="4134293"/>
            <a:ext cx="2590799" cy="307777"/>
          </a:xfrm>
          <a:prstGeom prst="rect">
            <a:avLst/>
          </a:prstGeom>
          <a:noFill/>
        </p:spPr>
        <p:txBody>
          <a:bodyPr wrap="square" rtlCol="0">
            <a:spAutoFit/>
          </a:bodyPr>
          <a:lstStyle/>
          <a:p>
            <a:pPr algn="ctr"/>
            <a:r>
              <a:rPr lang="en-US" sz="1400" b="1" dirty="0">
                <a:solidFill>
                  <a:prstClr val="black"/>
                </a:solidFill>
                <a:latin typeface="Calibri" panose="020F0502020204030204" pitchFamily="34" charset="0"/>
              </a:rPr>
              <a:t>New Mexico</a:t>
            </a:r>
          </a:p>
        </p:txBody>
      </p:sp>
      <p:sp>
        <p:nvSpPr>
          <p:cNvPr id="13" name="TextBox 12"/>
          <p:cNvSpPr txBox="1"/>
          <p:nvPr/>
        </p:nvSpPr>
        <p:spPr>
          <a:xfrm>
            <a:off x="4892040" y="4139392"/>
            <a:ext cx="2432304" cy="307777"/>
          </a:xfrm>
          <a:prstGeom prst="rect">
            <a:avLst/>
          </a:prstGeom>
          <a:noFill/>
        </p:spPr>
        <p:txBody>
          <a:bodyPr wrap="square" rtlCol="0">
            <a:spAutoFit/>
          </a:bodyPr>
          <a:lstStyle/>
          <a:p>
            <a:pPr algn="ctr"/>
            <a:r>
              <a:rPr lang="en-US" sz="1400" b="1" dirty="0">
                <a:solidFill>
                  <a:prstClr val="black"/>
                </a:solidFill>
                <a:latin typeface="Calibri" panose="020F0502020204030204" pitchFamily="34" charset="0"/>
              </a:rPr>
              <a:t>Texas</a:t>
            </a:r>
          </a:p>
        </p:txBody>
      </p:sp>
      <p:cxnSp>
        <p:nvCxnSpPr>
          <p:cNvPr id="7" name="Straight Connector 6"/>
          <p:cNvCxnSpPr/>
          <p:nvPr/>
        </p:nvCxnSpPr>
        <p:spPr>
          <a:xfrm flipV="1">
            <a:off x="0" y="4114800"/>
            <a:ext cx="9144000" cy="19493"/>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4600633" y="1264995"/>
            <a:ext cx="0" cy="5550196"/>
          </a:xfrm>
          <a:prstGeom prst="line">
            <a:avLst/>
          </a:prstGeom>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81191" y="1661931"/>
            <a:ext cx="1634209" cy="923330"/>
          </a:xfrm>
          <a:prstGeom prst="rect">
            <a:avLst/>
          </a:prstGeom>
          <a:noFill/>
          <a:ln>
            <a:noFill/>
          </a:ln>
        </p:spPr>
        <p:txBody>
          <a:bodyPr wrap="square" rtlCol="0">
            <a:spAutoFit/>
          </a:bodyPr>
          <a:lstStyle/>
          <a:p>
            <a:r>
              <a:rPr lang="en-US" dirty="0" smtClean="0">
                <a:solidFill>
                  <a:srgbClr val="002060"/>
                </a:solidFill>
              </a:rPr>
              <a:t>▼ </a:t>
            </a:r>
            <a:r>
              <a:rPr lang="en-US" sz="1100" dirty="0" smtClean="0">
                <a:solidFill>
                  <a:srgbClr val="002060"/>
                </a:solidFill>
                <a:latin typeface="Calibri" panose="020F0502020204030204" pitchFamily="34" charset="0"/>
              </a:rPr>
              <a:t>Most Recent Data</a:t>
            </a:r>
          </a:p>
          <a:p>
            <a:r>
              <a:rPr lang="en-US" dirty="0" smtClean="0">
                <a:solidFill>
                  <a:srgbClr val="002060"/>
                </a:solidFill>
                <a:sym typeface="Wingdings 3"/>
              </a:rPr>
              <a:t> </a:t>
            </a:r>
            <a:r>
              <a:rPr lang="en-US" sz="1100" dirty="0" smtClean="0">
                <a:solidFill>
                  <a:srgbClr val="002060"/>
                </a:solidFill>
                <a:latin typeface="Calibri" panose="020F0502020204030204" pitchFamily="34" charset="0"/>
                <a:sym typeface="Wingdings 3"/>
              </a:rPr>
              <a:t>Baseline Data</a:t>
            </a:r>
            <a:endParaRPr lang="en-US" sz="1100" dirty="0" smtClean="0">
              <a:solidFill>
                <a:srgbClr val="002060"/>
              </a:solidFill>
              <a:latin typeface="Calibri" panose="020F0502020204030204" pitchFamily="34" charset="0"/>
            </a:endParaRPr>
          </a:p>
          <a:p>
            <a:r>
              <a:rPr lang="en-US" dirty="0" smtClean="0">
                <a:solidFill>
                  <a:schemeClr val="bg1">
                    <a:lumMod val="95000"/>
                  </a:schemeClr>
                </a:solidFill>
                <a:sym typeface="Wingdings 3"/>
              </a:rPr>
              <a:t></a:t>
            </a:r>
            <a:endParaRPr lang="en-US" dirty="0">
              <a:solidFill>
                <a:schemeClr val="bg1">
                  <a:lumMod val="95000"/>
                </a:schemeClr>
              </a:solidFill>
            </a:endParaRPr>
          </a:p>
        </p:txBody>
      </p:sp>
    </p:spTree>
    <p:extLst>
      <p:ext uri="{BB962C8B-B14F-4D97-AF65-F5344CB8AC3E}">
        <p14:creationId xmlns:p14="http://schemas.microsoft.com/office/powerpoint/2010/main" val="41272389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Hospital Care on the </a:t>
            </a:r>
            <a:br>
              <a:rPr lang="en-US" dirty="0" smtClean="0"/>
            </a:br>
            <a:r>
              <a:rPr lang="en-US" dirty="0" smtClean="0"/>
              <a:t>U.S.-Mexico Border</a:t>
            </a:r>
            <a:endParaRPr lang="en-US" dirty="0"/>
          </a:p>
        </p:txBody>
      </p:sp>
      <p:sp>
        <p:nvSpPr>
          <p:cNvPr id="2" name="Text Placeholder 1"/>
          <p:cNvSpPr>
            <a:spLocks noGrp="1"/>
          </p:cNvSpPr>
          <p:nvPr>
            <p:ph type="body" idx="1"/>
          </p:nvPr>
        </p:nvSpPr>
        <p:spPr>
          <a:xfrm>
            <a:off x="457200" y="2906713"/>
            <a:ext cx="8229600" cy="1500187"/>
          </a:xfrm>
        </p:spPr>
        <p:txBody>
          <a:bodyPr>
            <a:noAutofit/>
          </a:bodyPr>
          <a:lstStyle/>
          <a:p>
            <a:r>
              <a:rPr lang="en-US" dirty="0"/>
              <a:t>National Healthcare Quality and Disparities Report</a:t>
            </a:r>
          </a:p>
          <a:p>
            <a:r>
              <a:rPr lang="en-US" dirty="0" err="1"/>
              <a:t>Chartbook</a:t>
            </a:r>
            <a:r>
              <a:rPr lang="en-US" dirty="0"/>
              <a:t> on Health Care for Hispanics</a:t>
            </a:r>
          </a:p>
          <a:p>
            <a:r>
              <a:rPr lang="en-US" dirty="0" smtClean="0"/>
              <a:t>Part 4: Health </a:t>
            </a:r>
            <a:r>
              <a:rPr lang="en-US" dirty="0"/>
              <a:t>Care of Residents of the U.S.-Mexico </a:t>
            </a:r>
            <a:r>
              <a:rPr lang="en-US" dirty="0" smtClean="0"/>
              <a:t>Border</a:t>
            </a:r>
            <a:endParaRPr lang="en-US" dirty="0"/>
          </a:p>
        </p:txBody>
      </p:sp>
    </p:spTree>
    <p:extLst>
      <p:ext uri="{BB962C8B-B14F-4D97-AF65-F5344CB8AC3E}">
        <p14:creationId xmlns:p14="http://schemas.microsoft.com/office/powerpoint/2010/main" val="700485448"/>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42720</TotalTime>
  <Words>7239</Words>
  <Application>Microsoft Office PowerPoint</Application>
  <PresentationFormat>On-screen Show (4:3)</PresentationFormat>
  <Paragraphs>785</Paragraphs>
  <Slides>62</Slides>
  <Notes>62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62</vt:i4>
      </vt:variant>
    </vt:vector>
  </HeadingPairs>
  <TitlesOfParts>
    <vt:vector size="69" baseType="lpstr">
      <vt:lpstr>Arial</vt:lpstr>
      <vt:lpstr>Calibri</vt:lpstr>
      <vt:lpstr>Courier New</vt:lpstr>
      <vt:lpstr>Times New Roman</vt:lpstr>
      <vt:lpstr>Wingdings 3</vt:lpstr>
      <vt:lpstr>2_Office Theme</vt:lpstr>
      <vt:lpstr>3_Office Theme</vt:lpstr>
      <vt:lpstr>Part 4: Health Care of Residents of the U.S.-Mexico Border </vt:lpstr>
      <vt:lpstr>U.S.-Mexico Border Region</vt:lpstr>
      <vt:lpstr>U.S.-Mexico Border Region</vt:lpstr>
      <vt:lpstr>Border Health Priorities</vt:lpstr>
      <vt:lpstr>Quality Scores in U.S. Border States</vt:lpstr>
      <vt:lpstr>Quality Scores in Border States by National Quality Strategy Priority</vt:lpstr>
      <vt:lpstr>Quality Scores in Border States by Condition</vt:lpstr>
      <vt:lpstr>Quality Scores in Border States by Type of Care</vt:lpstr>
      <vt:lpstr>Hospital Care on the  U.S.-Mexico Border</vt:lpstr>
      <vt:lpstr>Purpose</vt:lpstr>
      <vt:lpstr>Data Source</vt:lpstr>
      <vt:lpstr>Hospital Care on the U.S.-Mexico Border Population characteristics</vt:lpstr>
      <vt:lpstr>Percentage of the Population, by Race/Ethnicity</vt:lpstr>
      <vt:lpstr>Percentage of the Population, by Age Group</vt:lpstr>
      <vt:lpstr>Hospital Care on the U.S.-Mexico Border Characteristics of inpatient Hospital stays</vt:lpstr>
      <vt:lpstr>Hospital Characteristics, by County </vt:lpstr>
      <vt:lpstr>Number of Inpatient Stays by County of Residence</vt:lpstr>
      <vt:lpstr>Percentage of Inpatient Stays, by Age Group</vt:lpstr>
      <vt:lpstr>Percentage of Inpatient Stays, by Service Line</vt:lpstr>
      <vt:lpstr>Priority Areas Identified by the U.S.-Mexico Border Commission</vt:lpstr>
      <vt:lpstr>Access to Health Care: Percentage of Inpatient Stays, by Expected Payer</vt:lpstr>
      <vt:lpstr>AHRQ Health Care Innovations on the Border</vt:lpstr>
      <vt:lpstr>Age-Sex Adjusted Rate of Inpatient Hospital Stays in Border and Non-Border Counties, by Hispanic Ethnicity</vt:lpstr>
      <vt:lpstr>Hospital Care on the U.S.-Mexico Border Population-based rates of inpatient Hospital stays By Service Line</vt:lpstr>
      <vt:lpstr>Rates of Inpatient Hospital Stays in Border vs. Non-Border Counties and Among Hispanics vs. Non-Hispanics, by Service Line</vt:lpstr>
      <vt:lpstr>Age-Sex Adjusted Rate of Maternal Inpatient Hospital Stays in Border and Non-Border Counties, by Hispanic Ethnicity</vt:lpstr>
      <vt:lpstr>Age-Sex Adjusted Rate of Neonatal Inpatient Hospital Stays in Border and Non-Border Counties, by Hispanic Ethnicity</vt:lpstr>
      <vt:lpstr>Age-Sex Adjusted Rate of Mental Health and Substance-Related Inpatient Hospital Stays in Border and Non-Border Counties, by Hispanic Ethnicity</vt:lpstr>
      <vt:lpstr>Age-Sex Adjusted Rate of Injury Inpatient Hospital Stays in Border and Non-Border Counties, by Hispanic Ethnicity</vt:lpstr>
      <vt:lpstr>Age-Sex Adjusted Rate of Surgical Inpatient Hospital Stays in Border and Non-Border Counties, by Hispanic Ethnicity</vt:lpstr>
      <vt:lpstr>Age-Sex Adjusted Rate of Medical Inpatient Hospital Stays in Border and Non-Border Counties, by Hispanic Ethnicity</vt:lpstr>
      <vt:lpstr>Hospital Care on the U.S.-Mexico Border Population-based rates of inpatient Hospital stays For Select Conditions</vt:lpstr>
      <vt:lpstr>Rates of Inpatient Hospital Stays in Border vs. Non-Border Counties and Among Hispanics vs. Non-Hispanics, by Condition</vt:lpstr>
      <vt:lpstr>Age-Sex Adjusted Rate of Inpatient Hospital Stays With Chronic Kidney Disease in Border and Non-Border Counties, by Hispanic Ethnicity</vt:lpstr>
      <vt:lpstr>Age-Sex Adjusted Rate of Inpatient Hospital Stays With Diabetes in Border and Non-Border Counties, by Hispanic Ethnicity</vt:lpstr>
      <vt:lpstr>Age-Sex Adjusted Rate of Adult Inpatient Hospital Stays With Obesity in Border and Non-Border Counties, by Hispanic Ethnicity</vt:lpstr>
      <vt:lpstr>Age-Sex Adjusted Rate of Child Inpatient Hospital Stays With Obesity in Border and Non-Border Counties, by Hispanic Ethnicity</vt:lpstr>
      <vt:lpstr>AHRQ Health Care Innovations on the Border</vt:lpstr>
      <vt:lpstr>Age-Sex Adjusted Rate of Inpatient Hospital Stays With COPD in Border and Non-Border Counties, by Hispanic Ethnicity</vt:lpstr>
      <vt:lpstr>AHRQ Health Care Innovations on the Border</vt:lpstr>
      <vt:lpstr>Hospital Care on the U.S.-Mexico Border complications of inpatient Hospital stays with Diabetes</vt:lpstr>
      <vt:lpstr>Prevalence of Complications Among Inpatient Hospital Stays for Diabetes</vt:lpstr>
      <vt:lpstr>Amputations Among Inpatient Stays With Diabetes</vt:lpstr>
      <vt:lpstr>Renal Failure Among Inpatient Stays With Diabetes</vt:lpstr>
      <vt:lpstr>Peripheral Vascular Disease Among Inpatient Stays With Diabetes</vt:lpstr>
      <vt:lpstr>Paralysis Among Inpatient Stays With Diabetes</vt:lpstr>
      <vt:lpstr>Neurologic Disorders Among Inpatient Stays With Diabetes</vt:lpstr>
      <vt:lpstr>Hospital Care on the U.S.-Mexico Border Complications among inpatient Hospital stays For mental health or substance abuse</vt:lpstr>
      <vt:lpstr>Prevalence of Complications Among Inpatient Hospital Stays for Mental Health or Substance Abuse</vt:lpstr>
      <vt:lpstr>Liver Disease Among Inpatient Stays for Mental Health or Substance Abuse</vt:lpstr>
      <vt:lpstr>Neurologic Disorders Among Inpatient Stays for Mental Health or Substance Abuse</vt:lpstr>
      <vt:lpstr>Hospital Care on the U.S.-Mexico Border Border county residents treated at  non-border hospitals</vt:lpstr>
      <vt:lpstr>Age-Sex Adjusted Rate of Inpatient Hospital Stays in Border and Non-Border Counties, by Hispanic Ethnicity</vt:lpstr>
      <vt:lpstr>Percentage of Inpatient Stays, by Age Group</vt:lpstr>
      <vt:lpstr>Percentage of Inpatient Stays, by Service Line</vt:lpstr>
      <vt:lpstr>Leading Diagnoses for Inpatient Stays Among Border Residents Treated at Non-Border Hospitals</vt:lpstr>
      <vt:lpstr>Summary</vt:lpstr>
      <vt:lpstr>Key Findings</vt:lpstr>
      <vt:lpstr>Key Findings</vt:lpstr>
      <vt:lpstr>Definitions</vt:lpstr>
      <vt:lpstr>Conditions of Interest</vt:lpstr>
      <vt:lpstr>Service Line and Comorbidities</vt:lpstr>
    </vt:vector>
  </TitlesOfParts>
  <Company>Thomson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Standardized infection ratios for central line-associated bloodstream infections and surgical site infections, 2009–2012</dc:title>
  <dc:creator>u0131519</dc:creator>
  <cp:lastModifiedBy>Ramage, Kathryn (AHRQ/OC) (CTR)</cp:lastModifiedBy>
  <cp:revision>1353</cp:revision>
  <cp:lastPrinted>2015-03-30T13:39:58Z</cp:lastPrinted>
  <dcterms:created xsi:type="dcterms:W3CDTF">2014-10-06T19:28:36Z</dcterms:created>
  <dcterms:modified xsi:type="dcterms:W3CDTF">2020-03-26T17:30:43Z</dcterms:modified>
</cp:coreProperties>
</file>